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quicktime"/>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0.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882" r:id="rId2"/>
  </p:sldMasterIdLst>
  <p:notesMasterIdLst>
    <p:notesMasterId r:id="rId57"/>
  </p:notesMasterIdLst>
  <p:handoutMasterIdLst>
    <p:handoutMasterId r:id="rId58"/>
  </p:handoutMasterIdLst>
  <p:sldIdLst>
    <p:sldId id="1453" r:id="rId3"/>
    <p:sldId id="1445" r:id="rId4"/>
    <p:sldId id="1447" r:id="rId5"/>
    <p:sldId id="1448" r:id="rId6"/>
    <p:sldId id="1449" r:id="rId7"/>
    <p:sldId id="1450" r:id="rId8"/>
    <p:sldId id="1451" r:id="rId9"/>
    <p:sldId id="1452" r:id="rId10"/>
    <p:sldId id="1400" r:id="rId11"/>
    <p:sldId id="1404" r:id="rId12"/>
    <p:sldId id="1415" r:id="rId13"/>
    <p:sldId id="1435" r:id="rId14"/>
    <p:sldId id="1433" r:id="rId15"/>
    <p:sldId id="1327" r:id="rId16"/>
    <p:sldId id="1417" r:id="rId17"/>
    <p:sldId id="1330" r:id="rId18"/>
    <p:sldId id="1383" r:id="rId19"/>
    <p:sldId id="1378" r:id="rId20"/>
    <p:sldId id="1419" r:id="rId21"/>
    <p:sldId id="1443" r:id="rId22"/>
    <p:sldId id="1397" r:id="rId23"/>
    <p:sldId id="1406" r:id="rId24"/>
    <p:sldId id="1388" r:id="rId25"/>
    <p:sldId id="1399" r:id="rId26"/>
    <p:sldId id="1325" r:id="rId27"/>
    <p:sldId id="1428" r:id="rId28"/>
    <p:sldId id="1431" r:id="rId29"/>
    <p:sldId id="1430" r:id="rId30"/>
    <p:sldId id="1432" r:id="rId31"/>
    <p:sldId id="1341" r:id="rId32"/>
    <p:sldId id="1342" r:id="rId33"/>
    <p:sldId id="1436" r:id="rId34"/>
    <p:sldId id="1345" r:id="rId35"/>
    <p:sldId id="1346" r:id="rId36"/>
    <p:sldId id="1358" r:id="rId37"/>
    <p:sldId id="1437" r:id="rId38"/>
    <p:sldId id="1319" r:id="rId39"/>
    <p:sldId id="1371" r:id="rId40"/>
    <p:sldId id="1407" r:id="rId41"/>
    <p:sldId id="1425" r:id="rId42"/>
    <p:sldId id="1426" r:id="rId43"/>
    <p:sldId id="1347" r:id="rId44"/>
    <p:sldId id="1289" r:id="rId45"/>
    <p:sldId id="1440" r:id="rId46"/>
    <p:sldId id="1441" r:id="rId47"/>
    <p:sldId id="1412" r:id="rId48"/>
    <p:sldId id="1409" r:id="rId49"/>
    <p:sldId id="1362" r:id="rId50"/>
    <p:sldId id="1439" r:id="rId51"/>
    <p:sldId id="1351" r:id="rId52"/>
    <p:sldId id="1355" r:id="rId53"/>
    <p:sldId id="1356" r:id="rId54"/>
    <p:sldId id="1353" r:id="rId55"/>
    <p:sldId id="1427" r:id="rId56"/>
  </p:sldIdLst>
  <p:sldSz cx="9144000" cy="6858000" type="screen4x3"/>
  <p:notesSz cx="7099300" cy="10234613"/>
  <p:defaultTextStyle>
    <a:defPPr>
      <a:defRPr lang="en-US"/>
    </a:defPPr>
    <a:lvl1pPr algn="l" rtl="0" fontAlgn="base">
      <a:spcBef>
        <a:spcPct val="0"/>
      </a:spcBef>
      <a:spcAft>
        <a:spcPct val="0"/>
      </a:spcAft>
      <a:defRPr sz="2400" kern="1200">
        <a:solidFill>
          <a:schemeClr val="tx1"/>
        </a:solidFill>
        <a:latin typeface="Times" charset="0"/>
        <a:ea typeface="ＭＳ Ｐゴシック" charset="0"/>
        <a:cs typeface="Arial" charset="0"/>
      </a:defRPr>
    </a:lvl1pPr>
    <a:lvl2pPr marL="457200" algn="l" rtl="0" fontAlgn="base">
      <a:spcBef>
        <a:spcPct val="0"/>
      </a:spcBef>
      <a:spcAft>
        <a:spcPct val="0"/>
      </a:spcAft>
      <a:defRPr sz="2400" kern="1200">
        <a:solidFill>
          <a:schemeClr val="tx1"/>
        </a:solidFill>
        <a:latin typeface="Times" charset="0"/>
        <a:ea typeface="ＭＳ Ｐゴシック" charset="0"/>
        <a:cs typeface="Arial" charset="0"/>
      </a:defRPr>
    </a:lvl2pPr>
    <a:lvl3pPr marL="914400" algn="l" rtl="0" fontAlgn="base">
      <a:spcBef>
        <a:spcPct val="0"/>
      </a:spcBef>
      <a:spcAft>
        <a:spcPct val="0"/>
      </a:spcAft>
      <a:defRPr sz="2400" kern="1200">
        <a:solidFill>
          <a:schemeClr val="tx1"/>
        </a:solidFill>
        <a:latin typeface="Times" charset="0"/>
        <a:ea typeface="ＭＳ Ｐゴシック" charset="0"/>
        <a:cs typeface="Arial"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Arial"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Arial" charset="0"/>
      </a:defRPr>
    </a:lvl5pPr>
    <a:lvl6pPr marL="2286000" algn="l" defTabSz="457200" rtl="0" eaLnBrk="1" latinLnBrk="0" hangingPunct="1">
      <a:defRPr sz="2400" kern="1200">
        <a:solidFill>
          <a:schemeClr val="tx1"/>
        </a:solidFill>
        <a:latin typeface="Times" charset="0"/>
        <a:ea typeface="ＭＳ Ｐゴシック" charset="0"/>
        <a:cs typeface="Arial" charset="0"/>
      </a:defRPr>
    </a:lvl6pPr>
    <a:lvl7pPr marL="2743200" algn="l" defTabSz="457200" rtl="0" eaLnBrk="1" latinLnBrk="0" hangingPunct="1">
      <a:defRPr sz="2400" kern="1200">
        <a:solidFill>
          <a:schemeClr val="tx1"/>
        </a:solidFill>
        <a:latin typeface="Times" charset="0"/>
        <a:ea typeface="ＭＳ Ｐゴシック" charset="0"/>
        <a:cs typeface="Arial" charset="0"/>
      </a:defRPr>
    </a:lvl7pPr>
    <a:lvl8pPr marL="3200400" algn="l" defTabSz="457200" rtl="0" eaLnBrk="1" latinLnBrk="0" hangingPunct="1">
      <a:defRPr sz="2400" kern="1200">
        <a:solidFill>
          <a:schemeClr val="tx1"/>
        </a:solidFill>
        <a:latin typeface="Times" charset="0"/>
        <a:ea typeface="ＭＳ Ｐゴシック" charset="0"/>
        <a:cs typeface="Arial" charset="0"/>
      </a:defRPr>
    </a:lvl8pPr>
    <a:lvl9pPr marL="3657600" algn="l" defTabSz="457200" rtl="0" eaLnBrk="1" latinLnBrk="0" hangingPunct="1">
      <a:defRPr sz="2400" kern="1200">
        <a:solidFill>
          <a:schemeClr val="tx1"/>
        </a:solidFill>
        <a:latin typeface="Times" charset="0"/>
        <a:ea typeface="ＭＳ Ｐゴシック" charset="0"/>
        <a:cs typeface="Arial" charset="0"/>
      </a:defRPr>
    </a:lvl9pPr>
  </p:defaultTextStyle>
  <p:extLst>
    <p:ext uri="{EFAFB233-063F-42B5-8137-9DF3F51BA10A}">
      <p15:sldGuideLst xmlns:p15="http://schemas.microsoft.com/office/powerpoint/2012/main">
        <p15:guide id="1" orient="horz" pos="946">
          <p15:clr>
            <a:srgbClr val="A4A3A4"/>
          </p15:clr>
        </p15:guide>
        <p15:guide id="2" pos="2884">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2C8AC0"/>
    <a:srgbClr val="55BFD9"/>
    <a:srgbClr val="4ABC20"/>
    <a:srgbClr val="00B92C"/>
    <a:srgbClr val="72D7F4"/>
    <a:srgbClr val="FFB241"/>
    <a:srgbClr val="CC46AC"/>
    <a:srgbClr val="E4681D"/>
    <a:srgbClr val="E44700"/>
    <a:srgbClr val="E494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718" autoAdjust="0"/>
    <p:restoredTop sz="96780" autoAdjust="0"/>
  </p:normalViewPr>
  <p:slideViewPr>
    <p:cSldViewPr snapToGrid="0">
      <p:cViewPr varScale="1">
        <p:scale>
          <a:sx n="131" d="100"/>
          <a:sy n="131" d="100"/>
        </p:scale>
        <p:origin x="720" y="184"/>
      </p:cViewPr>
      <p:guideLst>
        <p:guide orient="horz" pos="946"/>
        <p:guide pos="28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5" d="100"/>
        <a:sy n="55" d="100"/>
      </p:scale>
      <p:origin x="0" y="0"/>
    </p:cViewPr>
  </p:sorterViewPr>
  <p:notesViewPr>
    <p:cSldViewPr snapToGrid="0">
      <p:cViewPr>
        <p:scale>
          <a:sx n="150" d="100"/>
          <a:sy n="150" d="100"/>
        </p:scale>
        <p:origin x="-72" y="2286"/>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Mathilde%20%20Latil\Bureau\Labo2\R&#233;sultats\Resultats%20Master%202\Greffe%20de%20moelle%20PM\Bilan%20greffe%20MO%20post%20mortem.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Mathilde%20%20Latil\Bureau\Labo\R&#233;sultats\Th&#232;se\CSH%20et%20GenBag\Greffe%20MO%20post%20GenBag.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rgbClr val="FFFFFF">
                <a:lumMod val="65000"/>
              </a:srgbClr>
            </a:solidFill>
            <a:scene3d>
              <a:camera prst="orthographicFront"/>
              <a:lightRig rig="threePt" dir="t"/>
            </a:scene3d>
            <a:sp3d>
              <a:bevelT/>
            </a:sp3d>
          </c:spPr>
          <c:invertIfNegative val="0"/>
          <c:errBars>
            <c:errBarType val="plus"/>
            <c:errValType val="cust"/>
            <c:noEndCap val="0"/>
            <c:plus>
              <c:numRef>
                <c:f>Feuil1!$M$21:$M$24</c:f>
                <c:numCache>
                  <c:formatCode>General</c:formatCode>
                  <c:ptCount val="4"/>
                  <c:pt idx="0">
                    <c:v>0.01</c:v>
                  </c:pt>
                  <c:pt idx="1">
                    <c:v>1.1900000000000299E-2</c:v>
                  </c:pt>
                  <c:pt idx="2">
                    <c:v>1.8300000000000101E-2</c:v>
                  </c:pt>
                  <c:pt idx="3">
                    <c:v>3.8699999999999998E-2</c:v>
                  </c:pt>
                </c:numCache>
              </c:numRef>
            </c:plus>
            <c:minus>
              <c:numLit>
                <c:formatCode>General</c:formatCode>
                <c:ptCount val="1"/>
                <c:pt idx="0">
                  <c:v>1</c:v>
                </c:pt>
              </c:numLit>
            </c:minus>
          </c:errBars>
          <c:cat>
            <c:strRef>
              <c:f>Feuil1!$K$21:$K$24</c:f>
              <c:strCache>
                <c:ptCount val="4"/>
                <c:pt idx="0">
                  <c:v>D0</c:v>
                </c:pt>
                <c:pt idx="1">
                  <c:v>D2</c:v>
                </c:pt>
                <c:pt idx="2">
                  <c:v>D3</c:v>
                </c:pt>
                <c:pt idx="3">
                  <c:v>D4</c:v>
                </c:pt>
              </c:strCache>
            </c:strRef>
          </c:cat>
          <c:val>
            <c:numRef>
              <c:f>Feuil1!$L$21:$L$24</c:f>
              <c:numCache>
                <c:formatCode>0.00%</c:formatCode>
                <c:ptCount val="4"/>
                <c:pt idx="0" formatCode="0%">
                  <c:v>0.85000000000000198</c:v>
                </c:pt>
                <c:pt idx="1">
                  <c:v>0.846700000000009</c:v>
                </c:pt>
                <c:pt idx="2">
                  <c:v>0.84150000000000003</c:v>
                </c:pt>
                <c:pt idx="3">
                  <c:v>0.74620000000000197</c:v>
                </c:pt>
              </c:numCache>
            </c:numRef>
          </c:val>
          <c:extLst>
            <c:ext xmlns:c16="http://schemas.microsoft.com/office/drawing/2014/chart" uri="{C3380CC4-5D6E-409C-BE32-E72D297353CC}">
              <c16:uniqueId val="{00000000-DE25-414D-8875-BBA39BCD35DC}"/>
            </c:ext>
          </c:extLst>
        </c:ser>
        <c:ser>
          <c:idx val="1"/>
          <c:order val="1"/>
          <c:spPr>
            <a:solidFill>
              <a:srgbClr val="3333CC">
                <a:lumMod val="50000"/>
              </a:srgbClr>
            </a:solidFill>
            <a:scene3d>
              <a:camera prst="orthographicFront"/>
              <a:lightRig rig="threePt" dir="t"/>
            </a:scene3d>
            <a:sp3d>
              <a:bevelT/>
            </a:sp3d>
          </c:spPr>
          <c:invertIfNegative val="0"/>
          <c:errBars>
            <c:errBarType val="plus"/>
            <c:errValType val="cust"/>
            <c:noEndCap val="0"/>
            <c:plus>
              <c:numRef>
                <c:f>Feuil1!$O$21:$O$24</c:f>
                <c:numCache>
                  <c:formatCode>General</c:formatCode>
                  <c:ptCount val="4"/>
                  <c:pt idx="0">
                    <c:v>0.02</c:v>
                  </c:pt>
                  <c:pt idx="1">
                    <c:v>3.00000000000001E-2</c:v>
                  </c:pt>
                  <c:pt idx="2">
                    <c:v>3.3300000000000003E-2</c:v>
                  </c:pt>
                  <c:pt idx="3">
                    <c:v>0.1391</c:v>
                  </c:pt>
                </c:numCache>
              </c:numRef>
            </c:plus>
            <c:minus>
              <c:numLit>
                <c:formatCode>General</c:formatCode>
                <c:ptCount val="1"/>
                <c:pt idx="0">
                  <c:v>1</c:v>
                </c:pt>
              </c:numLit>
            </c:minus>
          </c:errBars>
          <c:cat>
            <c:strRef>
              <c:f>Feuil1!$K$21:$K$24</c:f>
              <c:strCache>
                <c:ptCount val="4"/>
                <c:pt idx="0">
                  <c:v>D0</c:v>
                </c:pt>
                <c:pt idx="1">
                  <c:v>D2</c:v>
                </c:pt>
                <c:pt idx="2">
                  <c:v>D3</c:v>
                </c:pt>
                <c:pt idx="3">
                  <c:v>D4</c:v>
                </c:pt>
              </c:strCache>
            </c:strRef>
          </c:cat>
          <c:val>
            <c:numRef>
              <c:f>Feuil1!$N$21:$N$24</c:f>
              <c:numCache>
                <c:formatCode>0%</c:formatCode>
                <c:ptCount val="4"/>
                <c:pt idx="0">
                  <c:v>0.84000000000000197</c:v>
                </c:pt>
                <c:pt idx="1">
                  <c:v>0.8</c:v>
                </c:pt>
                <c:pt idx="2" formatCode="0.00%">
                  <c:v>0.77580000000000904</c:v>
                </c:pt>
                <c:pt idx="3">
                  <c:v>0.52</c:v>
                </c:pt>
              </c:numCache>
            </c:numRef>
          </c:val>
          <c:extLst>
            <c:ext xmlns:c16="http://schemas.microsoft.com/office/drawing/2014/chart" uri="{C3380CC4-5D6E-409C-BE32-E72D297353CC}">
              <c16:uniqueId val="{00000001-DE25-414D-8875-BBA39BCD35DC}"/>
            </c:ext>
          </c:extLst>
        </c:ser>
        <c:dLbls>
          <c:showLegendKey val="0"/>
          <c:showVal val="0"/>
          <c:showCatName val="0"/>
          <c:showSerName val="0"/>
          <c:showPercent val="0"/>
          <c:showBubbleSize val="0"/>
        </c:dLbls>
        <c:gapWidth val="150"/>
        <c:axId val="498828376"/>
        <c:axId val="498831560"/>
      </c:barChart>
      <c:catAx>
        <c:axId val="498828376"/>
        <c:scaling>
          <c:orientation val="minMax"/>
        </c:scaling>
        <c:delete val="0"/>
        <c:axPos val="b"/>
        <c:numFmt formatCode="General" sourceLinked="0"/>
        <c:majorTickMark val="out"/>
        <c:minorTickMark val="none"/>
        <c:tickLblPos val="nextTo"/>
        <c:crossAx val="498831560"/>
        <c:crosses val="autoZero"/>
        <c:auto val="1"/>
        <c:lblAlgn val="ctr"/>
        <c:lblOffset val="100"/>
        <c:noMultiLvlLbl val="0"/>
      </c:catAx>
      <c:valAx>
        <c:axId val="498831560"/>
        <c:scaling>
          <c:orientation val="minMax"/>
        </c:scaling>
        <c:delete val="0"/>
        <c:axPos val="l"/>
        <c:majorGridlines/>
        <c:numFmt formatCode="0%" sourceLinked="1"/>
        <c:majorTickMark val="out"/>
        <c:minorTickMark val="none"/>
        <c:tickLblPos val="nextTo"/>
        <c:crossAx val="498828376"/>
        <c:crosses val="autoZero"/>
        <c:crossBetween val="between"/>
        <c:majorUnit val="0.2"/>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rgbClr val="FFFFFF">
                <a:lumMod val="65000"/>
              </a:srgbClr>
            </a:solidFill>
            <a:scene3d>
              <a:camera prst="orthographicFront"/>
              <a:lightRig rig="threePt" dir="t"/>
            </a:scene3d>
            <a:sp3d>
              <a:bevelT/>
            </a:sp3d>
          </c:spPr>
          <c:invertIfNegative val="0"/>
          <c:errBars>
            <c:errBarType val="plus"/>
            <c:errValType val="cust"/>
            <c:noEndCap val="0"/>
            <c:plus>
              <c:numRef>
                <c:f>'Directe et serial poolées'!$C$13:$C$17</c:f>
                <c:numCache>
                  <c:formatCode>General</c:formatCode>
                  <c:ptCount val="5"/>
                  <c:pt idx="0">
                    <c:v>0.01</c:v>
                  </c:pt>
                  <c:pt idx="1">
                    <c:v>1.7999999999999999E-2</c:v>
                  </c:pt>
                  <c:pt idx="2">
                    <c:v>1.2500000000000001E-2</c:v>
                  </c:pt>
                  <c:pt idx="3">
                    <c:v>2.01E-2</c:v>
                  </c:pt>
                  <c:pt idx="4">
                    <c:v>0.06</c:v>
                  </c:pt>
                </c:numCache>
              </c:numRef>
            </c:plus>
            <c:minus>
              <c:numLit>
                <c:formatCode>General</c:formatCode>
                <c:ptCount val="1"/>
                <c:pt idx="0">
                  <c:v>1</c:v>
                </c:pt>
              </c:numLit>
            </c:minus>
          </c:errBars>
          <c:cat>
            <c:strRef>
              <c:f>'Directe et serial poolées'!$A$13:$A$17</c:f>
              <c:strCache>
                <c:ptCount val="5"/>
                <c:pt idx="0">
                  <c:v>D0</c:v>
                </c:pt>
                <c:pt idx="1">
                  <c:v>D1</c:v>
                </c:pt>
                <c:pt idx="2">
                  <c:v>D2</c:v>
                </c:pt>
                <c:pt idx="3">
                  <c:v>D3</c:v>
                </c:pt>
                <c:pt idx="4">
                  <c:v>D4</c:v>
                </c:pt>
              </c:strCache>
            </c:strRef>
          </c:cat>
          <c:val>
            <c:numRef>
              <c:f>'Directe et serial poolées'!$B$13:$B$17</c:f>
              <c:numCache>
                <c:formatCode>0.00%</c:formatCode>
                <c:ptCount val="5"/>
                <c:pt idx="0" formatCode="0%">
                  <c:v>0.95000000000000195</c:v>
                </c:pt>
                <c:pt idx="1">
                  <c:v>0.85750000000000004</c:v>
                </c:pt>
                <c:pt idx="2">
                  <c:v>0.85750000000000004</c:v>
                </c:pt>
                <c:pt idx="3">
                  <c:v>0.82400000000000095</c:v>
                </c:pt>
                <c:pt idx="4" formatCode="0%">
                  <c:v>0.83000000000000196</c:v>
                </c:pt>
              </c:numCache>
            </c:numRef>
          </c:val>
          <c:extLst>
            <c:ext xmlns:c16="http://schemas.microsoft.com/office/drawing/2014/chart" uri="{C3380CC4-5D6E-409C-BE32-E72D297353CC}">
              <c16:uniqueId val="{00000000-911E-5649-AA38-3CD54286E1B5}"/>
            </c:ext>
          </c:extLst>
        </c:ser>
        <c:ser>
          <c:idx val="1"/>
          <c:order val="1"/>
          <c:spPr>
            <a:solidFill>
              <a:srgbClr val="2D2DB9">
                <a:lumMod val="50000"/>
              </a:srgbClr>
            </a:solidFill>
            <a:scene3d>
              <a:camera prst="orthographicFront"/>
              <a:lightRig rig="threePt" dir="t"/>
            </a:scene3d>
            <a:sp3d>
              <a:bevelT/>
            </a:sp3d>
          </c:spPr>
          <c:invertIfNegative val="0"/>
          <c:errBars>
            <c:errBarType val="plus"/>
            <c:errValType val="cust"/>
            <c:noEndCap val="0"/>
            <c:plus>
              <c:numRef>
                <c:f>'Directe et serial poolées'!$E$13:$E$17</c:f>
                <c:numCache>
                  <c:formatCode>General</c:formatCode>
                  <c:ptCount val="5"/>
                  <c:pt idx="0">
                    <c:v>0.02</c:v>
                  </c:pt>
                  <c:pt idx="1">
                    <c:v>7.8299999999999995E-2</c:v>
                  </c:pt>
                  <c:pt idx="2">
                    <c:v>2.0199999999999999E-2</c:v>
                  </c:pt>
                  <c:pt idx="3">
                    <c:v>9.69E-2</c:v>
                  </c:pt>
                  <c:pt idx="4">
                    <c:v>0.04</c:v>
                  </c:pt>
                </c:numCache>
              </c:numRef>
            </c:plus>
            <c:minus>
              <c:numLit>
                <c:formatCode>General</c:formatCode>
                <c:ptCount val="1"/>
                <c:pt idx="0">
                  <c:v>1</c:v>
                </c:pt>
              </c:numLit>
            </c:minus>
          </c:errBars>
          <c:cat>
            <c:strRef>
              <c:f>'Directe et serial poolées'!$A$13:$A$17</c:f>
              <c:strCache>
                <c:ptCount val="5"/>
                <c:pt idx="0">
                  <c:v>D0</c:v>
                </c:pt>
                <c:pt idx="1">
                  <c:v>D1</c:v>
                </c:pt>
                <c:pt idx="2">
                  <c:v>D2</c:v>
                </c:pt>
                <c:pt idx="3">
                  <c:v>D3</c:v>
                </c:pt>
                <c:pt idx="4">
                  <c:v>D4</c:v>
                </c:pt>
              </c:strCache>
            </c:strRef>
          </c:cat>
          <c:val>
            <c:numRef>
              <c:f>'Directe et serial poolées'!$D$13:$D$17</c:f>
              <c:numCache>
                <c:formatCode>0.00%</c:formatCode>
                <c:ptCount val="5"/>
                <c:pt idx="0" formatCode="0%">
                  <c:v>0.95000000000000195</c:v>
                </c:pt>
                <c:pt idx="1">
                  <c:v>0.81010000000000004</c:v>
                </c:pt>
                <c:pt idx="2">
                  <c:v>0.73420000000000196</c:v>
                </c:pt>
                <c:pt idx="3">
                  <c:v>0.72730000000000095</c:v>
                </c:pt>
                <c:pt idx="4" formatCode="0%">
                  <c:v>0.73000000000000198</c:v>
                </c:pt>
              </c:numCache>
            </c:numRef>
          </c:val>
          <c:extLst>
            <c:ext xmlns:c16="http://schemas.microsoft.com/office/drawing/2014/chart" uri="{C3380CC4-5D6E-409C-BE32-E72D297353CC}">
              <c16:uniqueId val="{00000001-911E-5649-AA38-3CD54286E1B5}"/>
            </c:ext>
          </c:extLst>
        </c:ser>
        <c:dLbls>
          <c:showLegendKey val="0"/>
          <c:showVal val="0"/>
          <c:showCatName val="0"/>
          <c:showSerName val="0"/>
          <c:showPercent val="0"/>
          <c:showBubbleSize val="0"/>
        </c:dLbls>
        <c:gapWidth val="150"/>
        <c:axId val="580212856"/>
        <c:axId val="580201288"/>
      </c:barChart>
      <c:catAx>
        <c:axId val="580212856"/>
        <c:scaling>
          <c:orientation val="minMax"/>
        </c:scaling>
        <c:delete val="0"/>
        <c:axPos val="b"/>
        <c:numFmt formatCode="General" sourceLinked="0"/>
        <c:majorTickMark val="out"/>
        <c:minorTickMark val="none"/>
        <c:tickLblPos val="nextTo"/>
        <c:crossAx val="580201288"/>
        <c:crosses val="autoZero"/>
        <c:auto val="1"/>
        <c:lblAlgn val="ctr"/>
        <c:lblOffset val="100"/>
        <c:noMultiLvlLbl val="0"/>
      </c:catAx>
      <c:valAx>
        <c:axId val="580201288"/>
        <c:scaling>
          <c:orientation val="minMax"/>
          <c:max val="1"/>
        </c:scaling>
        <c:delete val="0"/>
        <c:axPos val="l"/>
        <c:majorGridlines/>
        <c:numFmt formatCode="0%" sourceLinked="1"/>
        <c:majorTickMark val="out"/>
        <c:minorTickMark val="none"/>
        <c:tickLblPos val="nextTo"/>
        <c:crossAx val="580212856"/>
        <c:crosses val="autoZero"/>
        <c:crossBetween val="between"/>
        <c:majorUnit val="0.2"/>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867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eaLnBrk="0" hangingPunct="0">
              <a:defRPr sz="1300">
                <a:latin typeface="Times" pitchFamily="1" charset="0"/>
                <a:ea typeface="+mn-ea"/>
                <a:cs typeface="+mn-cs"/>
              </a:defRPr>
            </a:lvl1pPr>
          </a:lstStyle>
          <a:p>
            <a:pPr>
              <a:defRPr/>
            </a:pPr>
            <a:endParaRPr lang="fr-FR"/>
          </a:p>
        </p:txBody>
      </p:sp>
      <p:sp>
        <p:nvSpPr>
          <p:cNvPr id="1308675" name="Rectangle 3"/>
          <p:cNvSpPr>
            <a:spLocks noGrp="1" noChangeArrowheads="1"/>
          </p:cNvSpPr>
          <p:nvPr>
            <p:ph type="dt" sz="quarter" idx="1"/>
          </p:nvPr>
        </p:nvSpPr>
        <p:spPr bwMode="auto">
          <a:xfrm>
            <a:off x="4022725"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eaLnBrk="0" hangingPunct="0">
              <a:defRPr sz="1300">
                <a:latin typeface="Times" pitchFamily="1" charset="0"/>
                <a:ea typeface="+mn-ea"/>
                <a:cs typeface="+mn-cs"/>
              </a:defRPr>
            </a:lvl1pPr>
          </a:lstStyle>
          <a:p>
            <a:pPr>
              <a:defRPr/>
            </a:pPr>
            <a:endParaRPr lang="fr-FR"/>
          </a:p>
        </p:txBody>
      </p:sp>
      <p:sp>
        <p:nvSpPr>
          <p:cNvPr id="1308676" name="Rectangle 4"/>
          <p:cNvSpPr>
            <a:spLocks noGrp="1" noChangeArrowheads="1"/>
          </p:cNvSpPr>
          <p:nvPr>
            <p:ph type="ftr" sz="quarter" idx="2"/>
          </p:nvPr>
        </p:nvSpPr>
        <p:spPr bwMode="auto">
          <a:xfrm>
            <a:off x="0"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eaLnBrk="0" hangingPunct="0">
              <a:defRPr sz="1300">
                <a:latin typeface="Times" pitchFamily="1" charset="0"/>
                <a:ea typeface="+mn-ea"/>
                <a:cs typeface="+mn-cs"/>
              </a:defRPr>
            </a:lvl1pPr>
          </a:lstStyle>
          <a:p>
            <a:pPr>
              <a:defRPr/>
            </a:pPr>
            <a:endParaRPr lang="fr-FR"/>
          </a:p>
        </p:txBody>
      </p:sp>
      <p:sp>
        <p:nvSpPr>
          <p:cNvPr id="1308677" name="Rectangle 5"/>
          <p:cNvSpPr>
            <a:spLocks noGrp="1" noChangeArrowheads="1"/>
          </p:cNvSpPr>
          <p:nvPr>
            <p:ph type="sldNum" sz="quarter" idx="3"/>
          </p:nvPr>
        </p:nvSpPr>
        <p:spPr bwMode="auto">
          <a:xfrm>
            <a:off x="4022725"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eaLnBrk="0" hangingPunct="0">
              <a:defRPr sz="1300"/>
            </a:lvl1pPr>
          </a:lstStyle>
          <a:p>
            <a:fld id="{DE8C8607-3DE4-7742-BCE0-F39149F17B46}" type="slidenum">
              <a:rPr lang="fr-FR"/>
              <a:pPr/>
              <a:t>‹N°›</a:t>
            </a:fld>
            <a:endParaRPr lang="fr-FR"/>
          </a:p>
        </p:txBody>
      </p:sp>
    </p:spTree>
    <p:extLst>
      <p:ext uri="{BB962C8B-B14F-4D97-AF65-F5344CB8AC3E}">
        <p14:creationId xmlns:p14="http://schemas.microsoft.com/office/powerpoint/2010/main" val="3832717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eaLnBrk="0" hangingPunct="0">
              <a:defRPr sz="1300">
                <a:latin typeface="Times" pitchFamily="1" charset="0"/>
                <a:ea typeface="+mn-ea"/>
                <a:cs typeface="+mn-cs"/>
              </a:defRPr>
            </a:lvl1pPr>
          </a:lstStyle>
          <a:p>
            <a:pPr>
              <a:defRPr/>
            </a:pPr>
            <a:endParaRPr lang="fr-FR"/>
          </a:p>
        </p:txBody>
      </p:sp>
      <p:sp>
        <p:nvSpPr>
          <p:cNvPr id="3075"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eaLnBrk="0" hangingPunct="0">
              <a:defRPr sz="1300">
                <a:latin typeface="Times" pitchFamily="1" charset="0"/>
                <a:ea typeface="+mn-ea"/>
                <a:cs typeface="+mn-cs"/>
              </a:defRPr>
            </a:lvl1pPr>
          </a:lstStyle>
          <a:p>
            <a:pPr>
              <a:defRPr/>
            </a:pPr>
            <a:endParaRPr lang="fr-FR"/>
          </a:p>
        </p:txBody>
      </p:sp>
      <p:sp>
        <p:nvSpPr>
          <p:cNvPr id="15364"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val="1"/>
            </a:ext>
          </a:extLst>
        </p:spPr>
      </p:sp>
      <p:sp>
        <p:nvSpPr>
          <p:cNvPr id="3077" name="Rectangle 5"/>
          <p:cNvSpPr>
            <a:spLocks noGrp="1" noChangeArrowheads="1"/>
          </p:cNvSpPr>
          <p:nvPr>
            <p:ph type="body" sz="quarter" idx="3"/>
          </p:nvPr>
        </p:nvSpPr>
        <p:spPr bwMode="auto">
          <a:xfrm>
            <a:off x="946150" y="4860925"/>
            <a:ext cx="5207000"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078"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eaLnBrk="0" hangingPunct="0">
              <a:defRPr sz="1300">
                <a:latin typeface="Times" pitchFamily="1" charset="0"/>
                <a:ea typeface="+mn-ea"/>
                <a:cs typeface="+mn-cs"/>
              </a:defRPr>
            </a:lvl1pPr>
          </a:lstStyle>
          <a:p>
            <a:pPr>
              <a:defRPr/>
            </a:pPr>
            <a:endParaRPr lang="fr-FR"/>
          </a:p>
        </p:txBody>
      </p:sp>
      <p:sp>
        <p:nvSpPr>
          <p:cNvPr id="3079"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eaLnBrk="0" hangingPunct="0">
              <a:defRPr sz="1300"/>
            </a:lvl1pPr>
          </a:lstStyle>
          <a:p>
            <a:fld id="{DA7418CC-F324-F244-8620-83BF7D107DC3}" type="slidenum">
              <a:rPr lang="fr-FR"/>
              <a:pPr/>
              <a:t>‹N°›</a:t>
            </a:fld>
            <a:endParaRPr lang="fr-FR"/>
          </a:p>
        </p:txBody>
      </p:sp>
    </p:spTree>
    <p:extLst>
      <p:ext uri="{BB962C8B-B14F-4D97-AF65-F5344CB8AC3E}">
        <p14:creationId xmlns:p14="http://schemas.microsoft.com/office/powerpoint/2010/main" val="42655337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pitchFamily="1"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pitchFamily="1"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pitchFamily="1"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92188" y="768350"/>
            <a:ext cx="5114925" cy="3836988"/>
          </a:xfrm>
        </p:spPr>
      </p:sp>
      <p:sp>
        <p:nvSpPr>
          <p:cNvPr id="3" name="Espace réservé des commentaires 2"/>
          <p:cNvSpPr>
            <a:spLocks noGrp="1"/>
          </p:cNvSpPr>
          <p:nvPr>
            <p:ph type="body" idx="1"/>
          </p:nvPr>
        </p:nvSpPr>
        <p:spPr/>
        <p:txBody>
          <a:bodyPr>
            <a:normAutofit/>
          </a:bodyPr>
          <a:lstStyle/>
          <a:p>
            <a:r>
              <a:rPr lang="fr-FR" dirty="0"/>
              <a:t>A tissue </a:t>
            </a:r>
            <a:r>
              <a:rPr lang="fr-FR" dirty="0" err="1"/>
              <a:t>is</a:t>
            </a:r>
            <a:r>
              <a:rPr lang="fr-FR" dirty="0"/>
              <a:t> </a:t>
            </a:r>
            <a:r>
              <a:rPr lang="fr-FR" dirty="0" err="1"/>
              <a:t>composed</a:t>
            </a:r>
            <a:r>
              <a:rPr lang="fr-FR" dirty="0"/>
              <a:t> of </a:t>
            </a:r>
            <a:r>
              <a:rPr lang="fr-FR" dirty="0" err="1"/>
              <a:t>resident</a:t>
            </a:r>
            <a:r>
              <a:rPr lang="fr-FR" dirty="0"/>
              <a:t> </a:t>
            </a:r>
            <a:r>
              <a:rPr lang="fr-FR" dirty="0" err="1"/>
              <a:t>differentated</a:t>
            </a:r>
            <a:r>
              <a:rPr lang="fr-FR" dirty="0"/>
              <a:t> </a:t>
            </a:r>
            <a:r>
              <a:rPr lang="fr-FR" dirty="0" err="1"/>
              <a:t>cells</a:t>
            </a:r>
            <a:r>
              <a:rPr lang="fr-FR" dirty="0"/>
              <a:t>, stem </a:t>
            </a:r>
            <a:r>
              <a:rPr lang="fr-FR" dirty="0" err="1"/>
              <a:t>cells</a:t>
            </a:r>
            <a:r>
              <a:rPr lang="fr-FR" dirty="0"/>
              <a:t> </a:t>
            </a:r>
            <a:r>
              <a:rPr lang="fr-FR" dirty="0" err="1"/>
              <a:t>located</a:t>
            </a:r>
            <a:r>
              <a:rPr lang="fr-FR" baseline="0" dirty="0"/>
              <a:t> in a niche more or </a:t>
            </a:r>
            <a:r>
              <a:rPr lang="fr-FR" baseline="0" dirty="0" err="1"/>
              <a:t>less</a:t>
            </a:r>
            <a:r>
              <a:rPr lang="fr-FR" baseline="0" dirty="0"/>
              <a:t> </a:t>
            </a:r>
            <a:r>
              <a:rPr lang="fr-FR" baseline="0" dirty="0" err="1"/>
              <a:t>diffined</a:t>
            </a:r>
            <a:r>
              <a:rPr lang="fr-FR" baseline="0" dirty="0"/>
              <a:t> and </a:t>
            </a:r>
            <a:r>
              <a:rPr lang="fr-FR" baseline="0" dirty="0" err="1"/>
              <a:t>blood</a:t>
            </a:r>
            <a:r>
              <a:rPr lang="fr-FR" baseline="0" dirty="0"/>
              <a:t> </a:t>
            </a:r>
            <a:r>
              <a:rPr lang="fr-FR" baseline="0" dirty="0" err="1"/>
              <a:t>vessels</a:t>
            </a:r>
            <a:r>
              <a:rPr lang="fr-FR" baseline="0" dirty="0"/>
              <a:t> </a:t>
            </a:r>
            <a:r>
              <a:rPr lang="fr-FR" baseline="0" dirty="0" err="1"/>
              <a:t>always</a:t>
            </a:r>
            <a:r>
              <a:rPr lang="fr-FR" baseline="0" dirty="0"/>
              <a:t> </a:t>
            </a:r>
            <a:r>
              <a:rPr lang="fr-FR" baseline="0" dirty="0" err="1"/>
              <a:t>separated</a:t>
            </a:r>
            <a:r>
              <a:rPr lang="fr-FR" baseline="0" dirty="0"/>
              <a:t> to </a:t>
            </a:r>
            <a:r>
              <a:rPr lang="fr-FR" baseline="0" dirty="0" err="1"/>
              <a:t>other</a:t>
            </a:r>
            <a:r>
              <a:rPr lang="fr-FR" baseline="0" dirty="0"/>
              <a:t> </a:t>
            </a:r>
            <a:r>
              <a:rPr lang="fr-FR" baseline="0" dirty="0" err="1"/>
              <a:t>cells</a:t>
            </a:r>
            <a:r>
              <a:rPr lang="fr-FR" baseline="0" dirty="0"/>
              <a:t> by a </a:t>
            </a:r>
            <a:r>
              <a:rPr lang="fr-FR" baseline="0" dirty="0" err="1"/>
              <a:t>barrier</a:t>
            </a:r>
            <a:r>
              <a:rPr lang="fr-FR" baseline="0" dirty="0"/>
              <a:t> </a:t>
            </a:r>
            <a:r>
              <a:rPr lang="fr-FR" baseline="0" dirty="0" err="1"/>
              <a:t>some</a:t>
            </a:r>
            <a:r>
              <a:rPr lang="fr-FR" baseline="0" dirty="0"/>
              <a:t> time more </a:t>
            </a:r>
            <a:r>
              <a:rPr lang="fr-FR" baseline="0" dirty="0" err="1"/>
              <a:t>imperameable</a:t>
            </a:r>
            <a:r>
              <a:rPr lang="fr-FR" baseline="0" dirty="0"/>
              <a:t> </a:t>
            </a:r>
            <a:r>
              <a:rPr lang="fr-FR" baseline="0" dirty="0" err="1"/>
              <a:t>such</a:t>
            </a:r>
            <a:r>
              <a:rPr lang="fr-FR" baseline="0" dirty="0"/>
              <a:t> as in </a:t>
            </a:r>
            <a:r>
              <a:rPr lang="fr-FR" baseline="0" dirty="0" err="1"/>
              <a:t>thebrain</a:t>
            </a:r>
            <a:r>
              <a:rPr lang="fr-FR" baseline="0" dirty="0"/>
              <a:t>. The </a:t>
            </a:r>
            <a:r>
              <a:rPr lang="fr-FR" baseline="0" dirty="0" err="1"/>
              <a:t>stromal</a:t>
            </a:r>
            <a:r>
              <a:rPr lang="fr-FR" baseline="0" dirty="0"/>
              <a:t> part of the tissue </a:t>
            </a:r>
            <a:r>
              <a:rPr lang="fr-FR" baseline="0" dirty="0" err="1"/>
              <a:t>should</a:t>
            </a:r>
            <a:r>
              <a:rPr lang="fr-FR" baseline="0" dirty="0"/>
              <a:t> </a:t>
            </a:r>
            <a:r>
              <a:rPr lang="fr-FR" baseline="0" dirty="0" err="1"/>
              <a:t>also</a:t>
            </a:r>
            <a:r>
              <a:rPr lang="fr-FR" baseline="0" dirty="0"/>
              <a:t> </a:t>
            </a:r>
            <a:r>
              <a:rPr lang="fr-FR" baseline="0" dirty="0" err="1"/>
              <a:t>be</a:t>
            </a:r>
            <a:r>
              <a:rPr lang="fr-FR" baseline="0" dirty="0"/>
              <a:t> </a:t>
            </a:r>
            <a:r>
              <a:rPr lang="fr-FR" baseline="0" dirty="0" err="1"/>
              <a:t>considered</a:t>
            </a:r>
            <a:endParaRPr lang="fr-FR" dirty="0"/>
          </a:p>
        </p:txBody>
      </p:sp>
      <p:sp>
        <p:nvSpPr>
          <p:cNvPr id="4" name="Espace réservé du numéro de diapositive 3"/>
          <p:cNvSpPr>
            <a:spLocks noGrp="1"/>
          </p:cNvSpPr>
          <p:nvPr>
            <p:ph type="sldNum" sz="quarter" idx="10"/>
          </p:nvPr>
        </p:nvSpPr>
        <p:spPr/>
        <p:txBody>
          <a:bodyPr/>
          <a:lstStyle/>
          <a:p>
            <a:pPr>
              <a:defRPr/>
            </a:pPr>
            <a:fld id="{C7C1C9BE-A820-C847-BD4E-0BB256BD181A}" type="slidenum">
              <a:rPr lang="fr-FR" smtClean="0"/>
              <a:pPr>
                <a:defRPr/>
              </a:pPr>
              <a:t>3</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92188" y="768350"/>
            <a:ext cx="5114925" cy="3836988"/>
          </a:xfrm>
        </p:spPr>
      </p:sp>
      <p:sp>
        <p:nvSpPr>
          <p:cNvPr id="3" name="Espace réservé des commentaires 2"/>
          <p:cNvSpPr>
            <a:spLocks noGrp="1"/>
          </p:cNvSpPr>
          <p:nvPr>
            <p:ph type="body" idx="1"/>
          </p:nvPr>
        </p:nvSpPr>
        <p:spPr/>
        <p:txBody>
          <a:bodyPr/>
          <a:lstStyle/>
          <a:p>
            <a:r>
              <a:rPr lang="en-US" sz="1200" kern="1200" dirty="0">
                <a:solidFill>
                  <a:schemeClr val="tx1"/>
                </a:solidFill>
                <a:latin typeface="Times" pitchFamily="1" charset="0"/>
                <a:ea typeface="ＭＳ Ｐゴシック" charset="-128"/>
                <a:cs typeface="ＭＳ Ｐゴシック" charset="-128"/>
              </a:rPr>
              <a:t>The skeletal muscle tissue has the </a:t>
            </a:r>
            <a:r>
              <a:rPr lang="en-US" sz="1200" kern="1200" dirty="0" err="1">
                <a:solidFill>
                  <a:schemeClr val="tx1"/>
                </a:solidFill>
                <a:latin typeface="Times" pitchFamily="1" charset="0"/>
                <a:ea typeface="ＭＳ Ｐゴシック" charset="-128"/>
                <a:cs typeface="ＭＳ Ｐゴシック" charset="-128"/>
              </a:rPr>
              <a:t>outsanding</a:t>
            </a:r>
            <a:r>
              <a:rPr lang="en-US" sz="1200" kern="1200" dirty="0">
                <a:solidFill>
                  <a:schemeClr val="tx1"/>
                </a:solidFill>
                <a:latin typeface="Times" pitchFamily="1" charset="0"/>
                <a:ea typeface="ＭＳ Ｐゴシック" charset="-128"/>
                <a:cs typeface="ＭＳ Ｐゴシック" charset="-128"/>
              </a:rPr>
              <a:t> capacity to regenerate ad </a:t>
            </a:r>
            <a:r>
              <a:rPr lang="en-US" sz="1200" kern="1200" dirty="0" err="1">
                <a:solidFill>
                  <a:schemeClr val="tx1"/>
                </a:solidFill>
                <a:latin typeface="Times" pitchFamily="1" charset="0"/>
                <a:ea typeface="ＭＳ Ｐゴシック" charset="-128"/>
                <a:cs typeface="ＭＳ Ｐゴシック" charset="-128"/>
              </a:rPr>
              <a:t>integrum</a:t>
            </a:r>
            <a:r>
              <a:rPr lang="en-US" sz="1200" kern="1200" dirty="0">
                <a:solidFill>
                  <a:schemeClr val="tx1"/>
                </a:solidFill>
                <a:latin typeface="Times" pitchFamily="1" charset="0"/>
                <a:ea typeface="ＭＳ Ｐゴシック" charset="-128"/>
                <a:cs typeface="ＭＳ Ｐゴシック" charset="-128"/>
              </a:rPr>
              <a:t>.</a:t>
            </a:r>
          </a:p>
          <a:p>
            <a:endParaRPr lang="en-US" sz="1200" kern="1200" dirty="0">
              <a:solidFill>
                <a:schemeClr val="tx1"/>
              </a:solidFill>
              <a:latin typeface="Times" pitchFamily="1"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pitchFamily="1" charset="0"/>
                <a:ea typeface="ＭＳ Ｐゴシック" charset="-128"/>
                <a:cs typeface="ＭＳ Ｐゴシック" charset="-128"/>
              </a:rPr>
              <a:t>Numerous injury models such as </a:t>
            </a:r>
            <a:r>
              <a:rPr lang="en-US" sz="1200" kern="1200" dirty="0" err="1">
                <a:solidFill>
                  <a:schemeClr val="tx1"/>
                </a:solidFill>
                <a:latin typeface="Times" pitchFamily="1" charset="0"/>
                <a:ea typeface="ＭＳ Ｐゴシック" charset="-128"/>
                <a:cs typeface="ＭＳ Ｐゴシック" charset="-128"/>
              </a:rPr>
              <a:t>myotoxins</a:t>
            </a:r>
            <a:r>
              <a:rPr lang="en-US" sz="1200" kern="1200" dirty="0">
                <a:solidFill>
                  <a:schemeClr val="tx1"/>
                </a:solidFill>
                <a:latin typeface="Times" pitchFamily="1" charset="0"/>
                <a:ea typeface="ＭＳ Ｐゴシック" charset="-128"/>
                <a:cs typeface="ＭＳ Ｐゴシック" charset="-128"/>
              </a:rPr>
              <a:t> like snake venom, freezing, </a:t>
            </a:r>
            <a:r>
              <a:rPr lang="en-US" sz="1200" kern="1200" dirty="0" err="1">
                <a:solidFill>
                  <a:schemeClr val="tx1"/>
                </a:solidFill>
                <a:latin typeface="Times" pitchFamily="1" charset="0"/>
                <a:ea typeface="ＭＳ Ｐゴシック" charset="-128"/>
                <a:cs typeface="ＭＳ Ｐゴシック" charset="-128"/>
              </a:rPr>
              <a:t>etc</a:t>
            </a:r>
            <a:r>
              <a:rPr lang="en-US" sz="1200" kern="1200" dirty="0">
                <a:solidFill>
                  <a:schemeClr val="tx1"/>
                </a:solidFill>
                <a:latin typeface="Times" pitchFamily="1" charset="0"/>
                <a:ea typeface="ＭＳ Ｐゴシック" charset="-128"/>
                <a:cs typeface="ＭＳ Ｐゴシック" charset="-128"/>
              </a:rPr>
              <a:t> can provoke degeneration and </a:t>
            </a:r>
            <a:r>
              <a:rPr lang="en-US" sz="1200" kern="1200" dirty="0" err="1">
                <a:solidFill>
                  <a:schemeClr val="tx1"/>
                </a:solidFill>
                <a:latin typeface="Times" pitchFamily="1" charset="0"/>
                <a:ea typeface="ＭＳ Ｐゴシック" charset="-128"/>
                <a:cs typeface="ＭＳ Ｐゴシック" charset="-128"/>
              </a:rPr>
              <a:t>regneration</a:t>
            </a:r>
            <a:r>
              <a:rPr lang="en-US" sz="1200" kern="1200" dirty="0">
                <a:solidFill>
                  <a:schemeClr val="tx1"/>
                </a:solidFill>
                <a:latin typeface="Times" pitchFamily="1" charset="0"/>
                <a:ea typeface="ＭＳ Ｐゴシック" charset="-128"/>
                <a:cs typeface="ＭＳ Ｐゴシック" charset="-128"/>
              </a:rPr>
              <a:t> of muscle. In the unit, </a:t>
            </a:r>
            <a:r>
              <a:rPr lang="en-US" sz="1200" kern="1200" baseline="0" dirty="0">
                <a:solidFill>
                  <a:schemeClr val="tx1"/>
                </a:solidFill>
                <a:latin typeface="Times" pitchFamily="1" charset="0"/>
                <a:ea typeface="ＭＳ Ｐゴシック" charset="-128"/>
                <a:cs typeface="ＭＳ Ｐゴシック" charset="-128"/>
              </a:rPr>
              <a:t>I collaborate </a:t>
            </a:r>
            <a:r>
              <a:rPr lang="en-US" sz="1200" kern="1200" dirty="0">
                <a:solidFill>
                  <a:schemeClr val="tx1"/>
                </a:solidFill>
                <a:latin typeface="Times" pitchFamily="1" charset="0"/>
                <a:ea typeface="ＭＳ Ｐゴシック" charset="-128"/>
                <a:cs typeface="ＭＳ Ｐゴシック" charset="-128"/>
              </a:rPr>
              <a:t>with another</a:t>
            </a:r>
            <a:r>
              <a:rPr lang="en-US" sz="1200" kern="1200" baseline="0" dirty="0">
                <a:solidFill>
                  <a:schemeClr val="tx1"/>
                </a:solidFill>
                <a:latin typeface="Times" pitchFamily="1" charset="0"/>
                <a:ea typeface="ＭＳ Ｐゴシック" charset="-128"/>
                <a:cs typeface="ＭＳ Ｐゴシック" charset="-128"/>
              </a:rPr>
              <a:t> PhD student, in a work that compare all these injury models.</a:t>
            </a:r>
            <a:endParaRPr lang="en-US" sz="1200" kern="1200" dirty="0">
              <a:solidFill>
                <a:schemeClr val="tx1"/>
              </a:solidFill>
              <a:latin typeface="Times" pitchFamily="1" charset="0"/>
              <a:ea typeface="ＭＳ Ｐゴシック" charset="-128"/>
              <a:cs typeface="ＭＳ Ｐゴシック" charset="-128"/>
            </a:endParaRPr>
          </a:p>
          <a:p>
            <a:endParaRPr lang="en-US" sz="1200" kern="1200" dirty="0">
              <a:solidFill>
                <a:schemeClr val="tx1"/>
              </a:solidFill>
              <a:latin typeface="Times" pitchFamily="1" charset="0"/>
              <a:ea typeface="ＭＳ Ｐゴシック" charset="-128"/>
              <a:cs typeface="ＭＳ Ｐゴシック" charset="-128"/>
            </a:endParaRPr>
          </a:p>
          <a:p>
            <a:r>
              <a:rPr lang="en-US" sz="1200" kern="1200" dirty="0">
                <a:solidFill>
                  <a:schemeClr val="tx1"/>
                </a:solidFill>
                <a:latin typeface="Times" pitchFamily="1" charset="0"/>
                <a:ea typeface="ＭＳ Ｐゴシック" charset="-128"/>
                <a:cs typeface="ＭＳ Ｐゴシック" charset="-128"/>
              </a:rPr>
              <a:t>All these models</a:t>
            </a:r>
            <a:r>
              <a:rPr lang="en-US" sz="1200" noProof="0" dirty="0"/>
              <a:t> have as a starting point an initial necrosis and as a final result a complete restitution of the tissue</a:t>
            </a:r>
            <a:r>
              <a:rPr lang="en-US" sz="1200" baseline="0" noProof="0" dirty="0"/>
              <a:t> but there is a black box between these two points and understanding precisely the role of each cell type in muscle regeneration is critical.</a:t>
            </a:r>
            <a:endParaRPr lang="fr-FR" sz="1200" kern="1200" dirty="0">
              <a:solidFill>
                <a:schemeClr val="tx1"/>
              </a:solidFill>
              <a:latin typeface="Times" pitchFamily="1" charset="0"/>
              <a:ea typeface="ＭＳ Ｐゴシック" charset="-128"/>
              <a:cs typeface="ＭＳ Ｐゴシック" charset="-128"/>
            </a:endParaRPr>
          </a:p>
          <a:p>
            <a:r>
              <a:rPr lang="en-US" sz="1200" kern="1200" dirty="0">
                <a:solidFill>
                  <a:schemeClr val="tx1"/>
                </a:solidFill>
                <a:latin typeface="Times" pitchFamily="1" charset="0"/>
                <a:ea typeface="ＭＳ Ｐゴシック" charset="-128"/>
                <a:cs typeface="ＭＳ Ｐゴシック" charset="-128"/>
              </a:rPr>
              <a:t> </a:t>
            </a:r>
            <a:endParaRPr lang="fr-FR" sz="1200" kern="1200" dirty="0">
              <a:solidFill>
                <a:schemeClr val="tx1"/>
              </a:solidFill>
              <a:latin typeface="Times" pitchFamily="1" charset="0"/>
              <a:ea typeface="ＭＳ Ｐゴシック" charset="-128"/>
              <a:cs typeface="ＭＳ Ｐゴシック" charset="-128"/>
            </a:endParaRPr>
          </a:p>
          <a:p>
            <a:endParaRPr lang="fr-FR" dirty="0"/>
          </a:p>
        </p:txBody>
      </p:sp>
      <p:sp>
        <p:nvSpPr>
          <p:cNvPr id="4" name="Espace réservé du numéro de diapositive 3"/>
          <p:cNvSpPr>
            <a:spLocks noGrp="1"/>
          </p:cNvSpPr>
          <p:nvPr>
            <p:ph type="sldNum" sz="quarter" idx="10"/>
          </p:nvPr>
        </p:nvSpPr>
        <p:spPr/>
        <p:txBody>
          <a:bodyPr/>
          <a:lstStyle/>
          <a:p>
            <a:fld id="{DA7418CC-F324-F244-8620-83BF7D107DC3}" type="slidenum">
              <a:rPr lang="fr-FR" smtClean="0"/>
              <a:pPr/>
              <a:t>18</a:t>
            </a:fld>
            <a:endParaRPr lang="fr-FR"/>
          </a:p>
        </p:txBody>
      </p:sp>
    </p:spTree>
    <p:extLst>
      <p:ext uri="{BB962C8B-B14F-4D97-AF65-F5344CB8AC3E}">
        <p14:creationId xmlns:p14="http://schemas.microsoft.com/office/powerpoint/2010/main" val="1531170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92188" y="768350"/>
            <a:ext cx="5114925" cy="3836988"/>
          </a:xfrm>
        </p:spPr>
      </p:sp>
      <p:sp>
        <p:nvSpPr>
          <p:cNvPr id="3" name="Espace réservé des commentaires 2"/>
          <p:cNvSpPr>
            <a:spLocks noGrp="1"/>
          </p:cNvSpPr>
          <p:nvPr>
            <p:ph type="body" idx="1"/>
          </p:nvPr>
        </p:nvSpPr>
        <p:spPr/>
        <p:txBody>
          <a:bodyPr>
            <a:normAutofit/>
          </a:bodyPr>
          <a:lstStyle/>
          <a:p>
            <a:r>
              <a:rPr lang="en-US" sz="1200" kern="1200" dirty="0" err="1">
                <a:solidFill>
                  <a:schemeClr val="tx1"/>
                </a:solidFill>
                <a:latin typeface="Times" pitchFamily="1" charset="0"/>
                <a:ea typeface="+mn-ea"/>
                <a:cs typeface="+mn-cs"/>
              </a:rPr>
              <a:t>Functionnaly</a:t>
            </a:r>
            <a:r>
              <a:rPr lang="en-US" sz="1200" kern="1200" dirty="0">
                <a:solidFill>
                  <a:schemeClr val="tx1"/>
                </a:solidFill>
                <a:latin typeface="Times" pitchFamily="1" charset="0"/>
                <a:ea typeface="+mn-ea"/>
                <a:cs typeface="+mn-cs"/>
              </a:rPr>
              <a:t> we have also shown that </a:t>
            </a:r>
            <a:r>
              <a:rPr lang="en-US" sz="1200" kern="1200" dirty="0" err="1">
                <a:solidFill>
                  <a:schemeClr val="tx1"/>
                </a:solidFill>
                <a:latin typeface="Times" pitchFamily="1" charset="0"/>
                <a:ea typeface="+mn-ea"/>
                <a:cs typeface="+mn-cs"/>
              </a:rPr>
              <a:t>SatC</a:t>
            </a:r>
            <a:r>
              <a:rPr lang="en-US" sz="1200" kern="1200" dirty="0">
                <a:solidFill>
                  <a:schemeClr val="tx1"/>
                </a:solidFill>
                <a:latin typeface="Times" pitchFamily="1" charset="0"/>
                <a:ea typeface="+mn-ea"/>
                <a:cs typeface="+mn-cs"/>
              </a:rPr>
              <a:t> and </a:t>
            </a:r>
            <a:r>
              <a:rPr lang="en-US" sz="1200" kern="1200" dirty="0" err="1">
                <a:solidFill>
                  <a:schemeClr val="tx1"/>
                </a:solidFill>
                <a:latin typeface="Times" pitchFamily="1" charset="0"/>
                <a:ea typeface="+mn-ea"/>
                <a:cs typeface="+mn-cs"/>
              </a:rPr>
              <a:t>Ecs</a:t>
            </a:r>
            <a:r>
              <a:rPr lang="en-US" sz="1200" kern="1200" dirty="0">
                <a:solidFill>
                  <a:schemeClr val="tx1"/>
                </a:solidFill>
                <a:latin typeface="Times" pitchFamily="1" charset="0"/>
                <a:ea typeface="+mn-ea"/>
                <a:cs typeface="+mn-cs"/>
              </a:rPr>
              <a:t> cross-talk.</a:t>
            </a:r>
            <a:endParaRPr lang="fr-FR" sz="1200" kern="1200" dirty="0">
              <a:solidFill>
                <a:schemeClr val="tx1"/>
              </a:solidFill>
              <a:latin typeface="Times" pitchFamily="1" charset="0"/>
              <a:ea typeface="+mn-ea"/>
              <a:cs typeface="+mn-cs"/>
            </a:endParaRPr>
          </a:p>
          <a:p>
            <a:r>
              <a:rPr lang="en-US" sz="1200" kern="1200" dirty="0">
                <a:solidFill>
                  <a:schemeClr val="tx1"/>
                </a:solidFill>
                <a:latin typeface="Times" pitchFamily="1" charset="0"/>
                <a:ea typeface="+mn-ea"/>
                <a:cs typeface="+mn-cs"/>
              </a:rPr>
              <a:t>In vitro co-culture experiments demonstrate that </a:t>
            </a:r>
            <a:r>
              <a:rPr lang="en-US" sz="1200" kern="1200" dirty="0" err="1">
                <a:solidFill>
                  <a:schemeClr val="tx1"/>
                </a:solidFill>
                <a:latin typeface="Times" pitchFamily="1" charset="0"/>
                <a:ea typeface="+mn-ea"/>
                <a:cs typeface="+mn-cs"/>
              </a:rPr>
              <a:t>SatC</a:t>
            </a:r>
            <a:r>
              <a:rPr lang="en-US" sz="1200" kern="1200" dirty="0">
                <a:solidFill>
                  <a:schemeClr val="tx1"/>
                </a:solidFill>
                <a:latin typeface="Times" pitchFamily="1" charset="0"/>
                <a:ea typeface="+mn-ea"/>
                <a:cs typeface="+mn-cs"/>
              </a:rPr>
              <a:t> induce angiogenesis and a </a:t>
            </a:r>
            <a:r>
              <a:rPr lang="en-US" sz="1200" kern="1200" dirty="0" err="1">
                <a:solidFill>
                  <a:schemeClr val="tx1"/>
                </a:solidFill>
                <a:latin typeface="Times" pitchFamily="1" charset="0"/>
                <a:ea typeface="+mn-ea"/>
                <a:cs typeface="+mn-cs"/>
              </a:rPr>
              <a:t>contrario</a:t>
            </a:r>
            <a:r>
              <a:rPr lang="en-US" sz="1200" kern="1200" dirty="0">
                <a:solidFill>
                  <a:schemeClr val="tx1"/>
                </a:solidFill>
                <a:latin typeface="Times" pitchFamily="1" charset="0"/>
                <a:ea typeface="+mn-ea"/>
                <a:cs typeface="+mn-cs"/>
              </a:rPr>
              <a:t> that </a:t>
            </a:r>
            <a:r>
              <a:rPr lang="en-US" sz="1200" kern="1200" dirty="0" err="1">
                <a:solidFill>
                  <a:schemeClr val="tx1"/>
                </a:solidFill>
                <a:latin typeface="Times" pitchFamily="1" charset="0"/>
                <a:ea typeface="+mn-ea"/>
                <a:cs typeface="+mn-cs"/>
              </a:rPr>
              <a:t>Ecs</a:t>
            </a:r>
            <a:r>
              <a:rPr lang="en-US" sz="1200" kern="1200" dirty="0">
                <a:solidFill>
                  <a:schemeClr val="tx1"/>
                </a:solidFill>
                <a:latin typeface="Times" pitchFamily="1" charset="0"/>
                <a:ea typeface="+mn-ea"/>
                <a:cs typeface="+mn-cs"/>
              </a:rPr>
              <a:t> are able to induce proliferation of </a:t>
            </a:r>
            <a:r>
              <a:rPr lang="en-US" sz="1200" kern="1200" dirty="0" err="1">
                <a:solidFill>
                  <a:schemeClr val="tx1"/>
                </a:solidFill>
                <a:latin typeface="Times" pitchFamily="1" charset="0"/>
                <a:ea typeface="+mn-ea"/>
                <a:cs typeface="+mn-cs"/>
              </a:rPr>
              <a:t>SatC</a:t>
            </a:r>
            <a:r>
              <a:rPr lang="en-US" sz="1200" kern="1200" dirty="0">
                <a:solidFill>
                  <a:schemeClr val="tx1"/>
                </a:solidFill>
                <a:latin typeface="Times" pitchFamily="1" charset="0"/>
                <a:ea typeface="+mn-ea"/>
                <a:cs typeface="+mn-cs"/>
              </a:rPr>
              <a:t> and reduce apoptosis</a:t>
            </a:r>
            <a:endParaRPr lang="fr-FR" sz="1200" kern="1200" dirty="0">
              <a:solidFill>
                <a:schemeClr val="tx1"/>
              </a:solidFill>
              <a:latin typeface="Times" pitchFamily="1" charset="0"/>
              <a:ea typeface="+mn-ea"/>
              <a:cs typeface="+mn-cs"/>
            </a:endParaRPr>
          </a:p>
          <a:p>
            <a:r>
              <a:rPr lang="en-US" sz="1200" kern="1200" dirty="0">
                <a:solidFill>
                  <a:schemeClr val="tx1"/>
                </a:solidFill>
                <a:latin typeface="Times" pitchFamily="1" charset="0"/>
                <a:ea typeface="+mn-ea"/>
                <a:cs typeface="+mn-cs"/>
              </a:rPr>
              <a:t>One of the factors involved in survival has been identified to be VEGF.</a:t>
            </a:r>
            <a:endParaRPr lang="fr-FR" sz="1200" kern="1200" dirty="0">
              <a:solidFill>
                <a:schemeClr val="tx1"/>
              </a:solidFill>
              <a:latin typeface="Times" pitchFamily="1" charset="0"/>
              <a:ea typeface="+mn-ea"/>
              <a:cs typeface="+mn-cs"/>
            </a:endParaRPr>
          </a:p>
          <a:p>
            <a:r>
              <a:rPr lang="en-US" sz="1200" kern="1200" dirty="0">
                <a:solidFill>
                  <a:schemeClr val="tx1"/>
                </a:solidFill>
                <a:latin typeface="Times" pitchFamily="1" charset="0"/>
                <a:ea typeface="+mn-ea"/>
                <a:cs typeface="+mn-cs"/>
              </a:rPr>
              <a:t> </a:t>
            </a:r>
            <a:endParaRPr lang="fr-FR" sz="1200" kern="1200" dirty="0">
              <a:solidFill>
                <a:schemeClr val="tx1"/>
              </a:solidFill>
              <a:latin typeface="Times" pitchFamily="1" charset="0"/>
              <a:ea typeface="+mn-ea"/>
              <a:cs typeface="+mn-cs"/>
            </a:endParaRPr>
          </a:p>
        </p:txBody>
      </p:sp>
      <p:sp>
        <p:nvSpPr>
          <p:cNvPr id="4" name="Espace réservé du numéro de diapositive 3"/>
          <p:cNvSpPr>
            <a:spLocks noGrp="1"/>
          </p:cNvSpPr>
          <p:nvPr>
            <p:ph type="sldNum" sz="quarter" idx="10"/>
          </p:nvPr>
        </p:nvSpPr>
        <p:spPr/>
        <p:txBody>
          <a:bodyPr/>
          <a:lstStyle/>
          <a:p>
            <a:pPr>
              <a:defRPr/>
            </a:pPr>
            <a:fld id="{756B382B-D573-4CD8-94FE-E8E435B010A5}" type="slidenum">
              <a:rPr lang="fr-FR" smtClean="0"/>
              <a:pPr>
                <a:defRPr/>
              </a:pPr>
              <a:t>22</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9A23EEBE-2936-D74C-8BE6-4B8C0A4D541E}" type="slidenum">
              <a:rPr lang="fr-FR"/>
              <a:pPr/>
              <a:t>23</a:t>
            </a:fld>
            <a:endParaRPr lang="fr-FR"/>
          </a:p>
        </p:txBody>
      </p:sp>
      <p:sp>
        <p:nvSpPr>
          <p:cNvPr id="86018"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48" tIns="49524" rIns="99048" bIns="49524" anchor="b">
            <a:prstTxWarp prst="textNoShape">
              <a:avLst/>
            </a:prstTxWarp>
          </a:bodyPr>
          <a:lstStyle/>
          <a:p>
            <a:fld id="{8BF792FC-F886-0648-97E4-06AB93F6139D}" type="slidenum">
              <a:rPr lang="fr-FR" sz="1300">
                <a:latin typeface="Arial" charset="0"/>
                <a:ea typeface="ＭＳ Ｐゴシック" charset="-128"/>
                <a:cs typeface="ＭＳ Ｐゴシック" charset="-128"/>
              </a:rPr>
              <a:pPr/>
              <a:t>23</a:t>
            </a:fld>
            <a:endParaRPr lang="fr-FR" sz="1300">
              <a:latin typeface="Arial" charset="0"/>
              <a:ea typeface="ＭＳ Ｐゴシック" charset="-128"/>
              <a:cs typeface="ＭＳ Ｐゴシック" charset="-128"/>
            </a:endParaRPr>
          </a:p>
        </p:txBody>
      </p:sp>
      <p:sp>
        <p:nvSpPr>
          <p:cNvPr id="86019" name="Espace réservé de l'image des diapositives 1"/>
          <p:cNvSpPr>
            <a:spLocks noGrp="1" noRot="1" noChangeAspect="1" noTextEdit="1"/>
          </p:cNvSpPr>
          <p:nvPr>
            <p:ph type="sldImg"/>
          </p:nvPr>
        </p:nvSpPr>
        <p:spPr>
          <a:xfrm>
            <a:off x="992188" y="768350"/>
            <a:ext cx="5114925" cy="3836988"/>
          </a:xfrm>
          <a:ln/>
        </p:spPr>
      </p:sp>
      <p:sp>
        <p:nvSpPr>
          <p:cNvPr id="86020" name="Espace réservé des commentaires 2"/>
          <p:cNvSpPr>
            <a:spLocks noGrp="1"/>
          </p:cNvSpPr>
          <p:nvPr>
            <p:ph type="body" idx="1"/>
          </p:nvPr>
        </p:nvSpPr>
        <p:spPr>
          <a:xfrm>
            <a:off x="946574" y="4861441"/>
            <a:ext cx="5206153" cy="4605576"/>
          </a:xfrm>
        </p:spPr>
        <p:txBody>
          <a:bodyPr/>
          <a:lstStyle/>
          <a:p>
            <a:pPr marL="0" marR="0" indent="0" algn="l" defTabSz="914400" rtl="0" eaLnBrk="0" fontAlgn="base" latinLnBrk="0" hangingPunct="0">
              <a:lnSpc>
                <a:spcPct val="100000"/>
              </a:lnSpc>
              <a:spcBef>
                <a:spcPct val="30000"/>
              </a:spcBef>
              <a:spcAft>
                <a:spcPct val="0"/>
              </a:spcAft>
              <a:buClrTx/>
              <a:buSzTx/>
              <a:buFont typeface="Arial"/>
              <a:buNone/>
              <a:tabLst/>
              <a:defRPr/>
            </a:pPr>
            <a:r>
              <a:rPr lang="en-US" dirty="0"/>
              <a:t>My PhD was done in a new team created in the </a:t>
            </a:r>
            <a:r>
              <a:rPr lang="en-US" dirty="0" err="1"/>
              <a:t>institut</a:t>
            </a:r>
            <a:r>
              <a:rPr lang="en-US" dirty="0"/>
              <a:t> </a:t>
            </a:r>
            <a:r>
              <a:rPr lang="en-US" dirty="0" err="1"/>
              <a:t>pasteur</a:t>
            </a:r>
            <a:r>
              <a:rPr lang="en-US" dirty="0"/>
              <a:t> called Human Histopathology and animal models unit</a:t>
            </a:r>
          </a:p>
          <a:p>
            <a:pPr marL="0" marR="0" indent="0" algn="l" defTabSz="914400" rtl="0" eaLnBrk="0" fontAlgn="base" latinLnBrk="0" hangingPunct="0">
              <a:lnSpc>
                <a:spcPct val="100000"/>
              </a:lnSpc>
              <a:spcBef>
                <a:spcPct val="30000"/>
              </a:spcBef>
              <a:spcAft>
                <a:spcPct val="0"/>
              </a:spcAft>
              <a:buClrTx/>
              <a:buSzTx/>
              <a:buFont typeface="Arial"/>
              <a:buNone/>
              <a:tabLst/>
              <a:defRPr/>
            </a:pPr>
            <a:endParaRPr lang="en-US" dirty="0"/>
          </a:p>
          <a:p>
            <a:pPr marL="0" indent="0">
              <a:buFont typeface="Arial"/>
              <a:buNone/>
            </a:pPr>
            <a:r>
              <a:rPr lang="fr-FR" dirty="0"/>
              <a:t>This unit </a:t>
            </a:r>
            <a:r>
              <a:rPr lang="fr-FR" dirty="0" err="1"/>
              <a:t>is</a:t>
            </a:r>
            <a:r>
              <a:rPr lang="fr-FR" dirty="0"/>
              <a:t> </a:t>
            </a:r>
            <a:r>
              <a:rPr lang="fr-FR" dirty="0" err="1"/>
              <a:t>particular</a:t>
            </a:r>
            <a:r>
              <a:rPr lang="fr-FR" dirty="0"/>
              <a:t> </a:t>
            </a:r>
            <a:r>
              <a:rPr lang="fr-FR" dirty="0" err="1"/>
              <a:t>because</a:t>
            </a:r>
            <a:r>
              <a:rPr lang="fr-FR" dirty="0"/>
              <a:t> </a:t>
            </a:r>
            <a:r>
              <a:rPr lang="fr-FR" dirty="0" err="1"/>
              <a:t>studying</a:t>
            </a:r>
            <a:r>
              <a:rPr lang="fr-FR" baseline="0" dirty="0"/>
              <a:t> not a </a:t>
            </a:r>
            <a:r>
              <a:rPr lang="fr-FR" baseline="0" dirty="0" err="1"/>
              <a:t>cell</a:t>
            </a:r>
            <a:r>
              <a:rPr lang="fr-FR" baseline="0" dirty="0"/>
              <a:t> type in </a:t>
            </a:r>
            <a:r>
              <a:rPr lang="fr-FR" baseline="0" dirty="0" err="1"/>
              <a:t>particular</a:t>
            </a:r>
            <a:r>
              <a:rPr lang="fr-FR" baseline="0" dirty="0"/>
              <a:t> but </a:t>
            </a:r>
            <a:r>
              <a:rPr lang="fr-FR" baseline="0" dirty="0" err="1"/>
              <a:t>cell</a:t>
            </a:r>
            <a:r>
              <a:rPr lang="fr-FR" baseline="0" dirty="0"/>
              <a:t> interactions </a:t>
            </a:r>
            <a:r>
              <a:rPr lang="fr-FR" baseline="0" dirty="0" err="1"/>
              <a:t>at</a:t>
            </a:r>
            <a:r>
              <a:rPr lang="fr-FR" baseline="0" dirty="0"/>
              <a:t> the tissue </a:t>
            </a:r>
            <a:r>
              <a:rPr lang="fr-FR" baseline="0" dirty="0" err="1"/>
              <a:t>level</a:t>
            </a:r>
            <a:r>
              <a:rPr lang="fr-FR" baseline="0" dirty="0"/>
              <a:t>.</a:t>
            </a:r>
          </a:p>
          <a:p>
            <a:pPr marL="0" indent="0">
              <a:buFont typeface="Arial"/>
              <a:buNone/>
            </a:pPr>
            <a:r>
              <a:rPr lang="fr-FR" baseline="0" dirty="0"/>
              <a:t>Of course </a:t>
            </a:r>
            <a:r>
              <a:rPr lang="fr-FR" baseline="0" dirty="0" err="1"/>
              <a:t>you</a:t>
            </a:r>
            <a:r>
              <a:rPr lang="fr-FR" baseline="0" dirty="0"/>
              <a:t> all know </a:t>
            </a:r>
            <a:r>
              <a:rPr lang="fr-FR" baseline="0" dirty="0" err="1"/>
              <a:t>that</a:t>
            </a:r>
            <a:r>
              <a:rPr lang="fr-FR" baseline="0" dirty="0"/>
              <a:t> </a:t>
            </a:r>
            <a:r>
              <a:rPr lang="fr-FR" baseline="0" dirty="0" err="1"/>
              <a:t>complex</a:t>
            </a:r>
            <a:r>
              <a:rPr lang="fr-FR" baseline="0" dirty="0"/>
              <a:t> tissues host </a:t>
            </a:r>
            <a:r>
              <a:rPr lang="fr-FR" baseline="0" dirty="0" err="1"/>
              <a:t>different</a:t>
            </a:r>
            <a:r>
              <a:rPr lang="fr-FR" baseline="0" dirty="0"/>
              <a:t> </a:t>
            </a:r>
            <a:r>
              <a:rPr lang="fr-FR" baseline="0" dirty="0" err="1"/>
              <a:t>resident</a:t>
            </a:r>
            <a:r>
              <a:rPr lang="fr-FR" baseline="0" dirty="0"/>
              <a:t> </a:t>
            </a:r>
            <a:r>
              <a:rPr lang="fr-FR" baseline="0" dirty="0" err="1"/>
              <a:t>specialized</a:t>
            </a:r>
            <a:r>
              <a:rPr lang="fr-FR" baseline="0" dirty="0"/>
              <a:t> </a:t>
            </a:r>
            <a:r>
              <a:rPr lang="fr-FR" baseline="0" dirty="0" err="1"/>
              <a:t>cell</a:t>
            </a:r>
            <a:r>
              <a:rPr lang="fr-FR" baseline="0" dirty="0"/>
              <a:t> types: </a:t>
            </a:r>
            <a:r>
              <a:rPr lang="fr-FR" baseline="0" dirty="0" err="1"/>
              <a:t>stromal</a:t>
            </a:r>
            <a:r>
              <a:rPr lang="fr-FR" baseline="0" dirty="0"/>
              <a:t> </a:t>
            </a:r>
            <a:r>
              <a:rPr lang="fr-FR" baseline="0" dirty="0" err="1"/>
              <a:t>compartment</a:t>
            </a:r>
            <a:r>
              <a:rPr lang="fr-FR" baseline="0" dirty="0"/>
              <a:t>, as </a:t>
            </a:r>
            <a:r>
              <a:rPr lang="fr-FR" baseline="0" dirty="0" err="1"/>
              <a:t>well</a:t>
            </a:r>
            <a:r>
              <a:rPr lang="fr-FR" baseline="0" dirty="0"/>
              <a:t> as stem </a:t>
            </a:r>
            <a:r>
              <a:rPr lang="fr-FR" baseline="0" dirty="0" err="1"/>
              <a:t>cells</a:t>
            </a:r>
            <a:r>
              <a:rPr lang="fr-FR" baseline="0" dirty="0"/>
              <a:t> </a:t>
            </a:r>
            <a:r>
              <a:rPr lang="fr-FR" baseline="0" dirty="0" err="1"/>
              <a:t>located</a:t>
            </a:r>
            <a:r>
              <a:rPr lang="fr-FR" baseline="0" dirty="0"/>
              <a:t> in a niche. Interactions </a:t>
            </a:r>
            <a:r>
              <a:rPr lang="fr-FR" baseline="0" dirty="0" err="1"/>
              <a:t>between</a:t>
            </a:r>
            <a:r>
              <a:rPr lang="fr-FR" baseline="0" dirty="0"/>
              <a:t> all </a:t>
            </a:r>
            <a:r>
              <a:rPr lang="fr-FR" baseline="0" dirty="0" err="1"/>
              <a:t>these</a:t>
            </a:r>
            <a:r>
              <a:rPr lang="fr-FR" baseline="0" dirty="0"/>
              <a:t> </a:t>
            </a:r>
            <a:r>
              <a:rPr lang="fr-FR" baseline="0" dirty="0" err="1"/>
              <a:t>cell</a:t>
            </a:r>
            <a:r>
              <a:rPr lang="fr-FR" baseline="0" dirty="0"/>
              <a:t> types are a </a:t>
            </a:r>
            <a:r>
              <a:rPr lang="fr-FR" baseline="0" dirty="0" err="1"/>
              <a:t>pre</a:t>
            </a:r>
            <a:r>
              <a:rPr lang="fr-FR" baseline="0" dirty="0"/>
              <a:t> </a:t>
            </a:r>
            <a:r>
              <a:rPr lang="fr-FR" baseline="0" dirty="0" err="1"/>
              <a:t>requisit</a:t>
            </a:r>
            <a:r>
              <a:rPr lang="fr-FR" baseline="0" dirty="0"/>
              <a:t> for tissue </a:t>
            </a:r>
            <a:r>
              <a:rPr lang="fr-FR" baseline="0" dirty="0" err="1"/>
              <a:t>homeostasis</a:t>
            </a:r>
            <a:r>
              <a:rPr lang="fr-FR" baseline="0" dirty="0"/>
              <a:t>.</a:t>
            </a: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endParaRPr lang="en-US" dirty="0"/>
          </a:p>
        </p:txBody>
      </p:sp>
      <p:sp>
        <p:nvSpPr>
          <p:cNvPr id="86021" name="Espace réservé du numéro de diapositive 3"/>
          <p:cNvSpPr txBox="1">
            <a:spLocks noGrp="1"/>
          </p:cNvSpPr>
          <p:nvPr/>
        </p:nvSpPr>
        <p:spPr bwMode="auto">
          <a:xfrm>
            <a:off x="4022937" y="9722882"/>
            <a:ext cx="3076363" cy="511731"/>
          </a:xfrm>
          <a:prstGeom prst="rect">
            <a:avLst/>
          </a:prstGeom>
          <a:noFill/>
          <a:ln w="9525">
            <a:noFill/>
            <a:miter lim="800000"/>
            <a:headEnd/>
            <a:tailEnd/>
          </a:ln>
        </p:spPr>
        <p:txBody>
          <a:bodyPr lIns="99048" tIns="49524" rIns="99048" bIns="49524" anchor="b">
            <a:prstTxWarp prst="textNoShape">
              <a:avLst/>
            </a:prstTxWarp>
          </a:bodyPr>
          <a:lstStyle/>
          <a:p>
            <a:fld id="{CF54AE08-A9C2-4F46-B4CB-C2F8AB6805A3}" type="slidenum">
              <a:rPr lang="fr-FR" sz="1300">
                <a:latin typeface="Arial" charset="0"/>
                <a:ea typeface="ＭＳ Ｐゴシック" charset="-128"/>
                <a:cs typeface="ＭＳ Ｐゴシック" charset="-128"/>
              </a:rPr>
              <a:pPr/>
              <a:t>23</a:t>
            </a:fld>
            <a:endParaRPr lang="fr-FR" sz="1300">
              <a:latin typeface="Arial"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a:xfrm>
            <a:off x="992188" y="768350"/>
            <a:ext cx="5114925" cy="3836988"/>
          </a:xfrm>
          <a:ln/>
        </p:spPr>
      </p:sp>
      <p:sp>
        <p:nvSpPr>
          <p:cNvPr id="27651" name="Espace réservé des commentaires 2"/>
          <p:cNvSpPr>
            <a:spLocks noGrp="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dirty="0">
                <a:latin typeface="Calibri" charset="0"/>
              </a:rPr>
              <a:t>As previously described by different teams, muscle stem cells are heterogeneous, both at the molecular level and regarding their location in the tissue.</a:t>
            </a:r>
          </a:p>
          <a:p>
            <a:r>
              <a:rPr lang="en-US" dirty="0">
                <a:latin typeface="Calibri" charset="0"/>
              </a:rPr>
              <a:t>Previous work from the lab demonstrates that most of the satellite cells are located very close to blood vessels </a:t>
            </a:r>
            <a:r>
              <a:rPr lang="en-US" sz="1200" kern="1200" dirty="0">
                <a:solidFill>
                  <a:schemeClr val="tx1"/>
                </a:solidFill>
                <a:latin typeface="Times" pitchFamily="1" charset="0"/>
                <a:ea typeface="ＭＳ Ｐゴシック" charset="-128"/>
                <a:cs typeface="ＭＳ Ｐゴシック" charset="-128"/>
              </a:rPr>
              <a:t>and are therefore exposed to high concentrations</a:t>
            </a:r>
            <a:r>
              <a:rPr lang="en-US" sz="1200" kern="1200" baseline="0" dirty="0">
                <a:solidFill>
                  <a:schemeClr val="tx1"/>
                </a:solidFill>
                <a:latin typeface="Times" pitchFamily="1" charset="0"/>
                <a:ea typeface="ＭＳ Ｐゴシック" charset="-128"/>
                <a:cs typeface="ＭＳ Ｐゴシック" charset="-128"/>
              </a:rPr>
              <a:t> of </a:t>
            </a:r>
            <a:r>
              <a:rPr lang="en-US" sz="1200" kern="1200" dirty="0">
                <a:solidFill>
                  <a:schemeClr val="tx1"/>
                </a:solidFill>
                <a:latin typeface="Times" pitchFamily="1" charset="0"/>
                <a:ea typeface="ＭＳ Ｐゴシック" charset="-128"/>
                <a:cs typeface="ＭＳ Ｐゴシック" charset="-128"/>
              </a:rPr>
              <a:t>oxygen </a:t>
            </a:r>
            <a:r>
              <a:rPr lang="en-US" dirty="0">
                <a:latin typeface="Calibri" charset="0"/>
              </a:rPr>
              <a:t>but a minority of them are more</a:t>
            </a:r>
            <a:r>
              <a:rPr lang="en-US" baseline="0" dirty="0">
                <a:latin typeface="Calibri" charset="0"/>
              </a:rPr>
              <a:t> distant</a:t>
            </a:r>
            <a:r>
              <a:rPr lang="en-US" dirty="0">
                <a:latin typeface="Calibri" charset="0"/>
              </a:rPr>
              <a:t> from vessels and are less exposed to oxygen.</a:t>
            </a:r>
            <a:r>
              <a:rPr lang="fr-FR" dirty="0">
                <a:latin typeface="Calibri" charset="0"/>
              </a:rPr>
              <a:t> </a:t>
            </a:r>
          </a:p>
          <a:p>
            <a:r>
              <a:rPr lang="fr-FR" dirty="0">
                <a:latin typeface="Calibri" charset="0"/>
              </a:rPr>
              <a:t>So, </a:t>
            </a:r>
            <a:r>
              <a:rPr lang="fr-FR" dirty="0" err="1">
                <a:latin typeface="Calibri" charset="0"/>
              </a:rPr>
              <a:t>we</a:t>
            </a:r>
            <a:r>
              <a:rPr lang="fr-FR" dirty="0">
                <a:latin typeface="Calibri" charset="0"/>
              </a:rPr>
              <a:t> have </a:t>
            </a:r>
            <a:r>
              <a:rPr lang="fr-FR" dirty="0" err="1">
                <a:latin typeface="Calibri" charset="0"/>
              </a:rPr>
              <a:t>done</a:t>
            </a:r>
            <a:r>
              <a:rPr lang="fr-FR" dirty="0">
                <a:latin typeface="Calibri" charset="0"/>
              </a:rPr>
              <a:t> a </a:t>
            </a:r>
            <a:r>
              <a:rPr lang="fr-FR" dirty="0" err="1">
                <a:latin typeface="Calibri" charset="0"/>
              </a:rPr>
              <a:t>parallel</a:t>
            </a:r>
            <a:r>
              <a:rPr lang="fr-FR" dirty="0">
                <a:latin typeface="Calibri" charset="0"/>
              </a:rPr>
              <a:t> </a:t>
            </a:r>
            <a:r>
              <a:rPr lang="fr-FR" dirty="0" err="1">
                <a:latin typeface="Calibri" charset="0"/>
              </a:rPr>
              <a:t>with</a:t>
            </a:r>
            <a:r>
              <a:rPr lang="fr-FR" dirty="0">
                <a:latin typeface="Calibri" charset="0"/>
              </a:rPr>
              <a:t> the </a:t>
            </a:r>
            <a:r>
              <a:rPr lang="fr-FR" dirty="0" err="1">
                <a:latin typeface="Calibri" charset="0"/>
              </a:rPr>
              <a:t>bone</a:t>
            </a:r>
            <a:r>
              <a:rPr lang="fr-FR" dirty="0">
                <a:latin typeface="Calibri" charset="0"/>
              </a:rPr>
              <a:t> </a:t>
            </a:r>
            <a:r>
              <a:rPr lang="fr-FR" dirty="0" err="1">
                <a:latin typeface="Calibri" charset="0"/>
              </a:rPr>
              <a:t>marrow</a:t>
            </a:r>
            <a:r>
              <a:rPr lang="fr-FR" dirty="0">
                <a:latin typeface="Calibri" charset="0"/>
              </a:rPr>
              <a:t> </a:t>
            </a:r>
            <a:r>
              <a:rPr lang="fr-FR" dirty="0" err="1">
                <a:latin typeface="Calibri" charset="0"/>
              </a:rPr>
              <a:t>where</a:t>
            </a:r>
            <a:r>
              <a:rPr lang="fr-FR" dirty="0">
                <a:latin typeface="Calibri" charset="0"/>
              </a:rPr>
              <a:t> </a:t>
            </a:r>
            <a:r>
              <a:rPr lang="fr-FR" dirty="0" err="1">
                <a:latin typeface="Calibri" charset="0"/>
              </a:rPr>
              <a:t>two</a:t>
            </a:r>
            <a:r>
              <a:rPr lang="fr-FR" dirty="0">
                <a:latin typeface="Calibri" charset="0"/>
              </a:rPr>
              <a:t> niches </a:t>
            </a:r>
            <a:r>
              <a:rPr lang="fr-FR" dirty="0" err="1">
                <a:latin typeface="Calibri" charset="0"/>
              </a:rPr>
              <a:t>were</a:t>
            </a:r>
            <a:r>
              <a:rPr lang="fr-FR" dirty="0">
                <a:latin typeface="Calibri" charset="0"/>
              </a:rPr>
              <a:t> </a:t>
            </a:r>
            <a:r>
              <a:rPr lang="fr-FR" dirty="0" err="1">
                <a:latin typeface="Calibri" charset="0"/>
              </a:rPr>
              <a:t>described</a:t>
            </a:r>
            <a:r>
              <a:rPr lang="fr-FR" dirty="0">
                <a:latin typeface="Calibri" charset="0"/>
              </a:rPr>
              <a:t>: a </a:t>
            </a:r>
            <a:r>
              <a:rPr lang="fr-FR" dirty="0" err="1">
                <a:latin typeface="Calibri" charset="0"/>
              </a:rPr>
              <a:t>normoxic</a:t>
            </a:r>
            <a:r>
              <a:rPr lang="fr-FR" dirty="0">
                <a:latin typeface="Calibri" charset="0"/>
              </a:rPr>
              <a:t> </a:t>
            </a:r>
            <a:r>
              <a:rPr lang="fr-FR" dirty="0" err="1">
                <a:latin typeface="Calibri" charset="0"/>
              </a:rPr>
              <a:t>vascular</a:t>
            </a:r>
            <a:r>
              <a:rPr lang="fr-FR" dirty="0">
                <a:latin typeface="Calibri" charset="0"/>
              </a:rPr>
              <a:t> niche for maturation and an </a:t>
            </a:r>
            <a:r>
              <a:rPr lang="fr-FR" dirty="0" err="1">
                <a:latin typeface="Calibri" charset="0"/>
              </a:rPr>
              <a:t>hypoxic</a:t>
            </a:r>
            <a:r>
              <a:rPr lang="fr-FR" dirty="0">
                <a:latin typeface="Calibri" charset="0"/>
              </a:rPr>
              <a:t> </a:t>
            </a:r>
            <a:r>
              <a:rPr lang="fr-FR" dirty="0" err="1">
                <a:latin typeface="Calibri" charset="0"/>
              </a:rPr>
              <a:t>osteoblastic</a:t>
            </a:r>
            <a:r>
              <a:rPr lang="fr-FR" dirty="0">
                <a:latin typeface="Calibri" charset="0"/>
              </a:rPr>
              <a:t> niche for quiescence.</a:t>
            </a:r>
            <a:endParaRPr lang="en-US" dirty="0">
              <a:latin typeface="Calibri" charset="0"/>
            </a:endParaRPr>
          </a:p>
          <a:p>
            <a:r>
              <a:rPr lang="en-US" dirty="0">
                <a:latin typeface="Calibri" charset="0"/>
              </a:rPr>
              <a:t>We decided then to investigate sat cell </a:t>
            </a:r>
            <a:r>
              <a:rPr lang="en-US" dirty="0" err="1">
                <a:latin typeface="Calibri" charset="0"/>
              </a:rPr>
              <a:t>behaviour</a:t>
            </a:r>
            <a:r>
              <a:rPr lang="en-US" dirty="0">
                <a:latin typeface="Calibri" charset="0"/>
              </a:rPr>
              <a:t> in low oxygen condition and for this purpose we looked at a very dramatic scenario of hypoxia: the death.</a:t>
            </a:r>
            <a:endParaRPr lang="fr-FR" dirty="0">
              <a:latin typeface="Calibri" charset="0"/>
            </a:endParaRPr>
          </a:p>
          <a:p>
            <a:endParaRPr lang="en-US" sz="1200" kern="1200" dirty="0">
              <a:solidFill>
                <a:schemeClr val="tx1"/>
              </a:solidFill>
              <a:latin typeface="Times" pitchFamily="1" charset="0"/>
              <a:ea typeface="ＭＳ Ｐゴシック" charset="-128"/>
              <a:cs typeface="ＭＳ Ｐゴシック" charset="-128"/>
            </a:endParaRPr>
          </a:p>
          <a:p>
            <a:endParaRPr lang="en-US" sz="1200" kern="1200" dirty="0">
              <a:solidFill>
                <a:schemeClr val="tx1"/>
              </a:solidFill>
              <a:latin typeface="Times" pitchFamily="1" charset="0"/>
              <a:ea typeface="ＭＳ Ｐゴシック" charset="-128"/>
              <a:cs typeface="ＭＳ Ｐゴシック" charset="-128"/>
            </a:endParaRPr>
          </a:p>
          <a:p>
            <a:endParaRPr lang="fr-FR" dirty="0">
              <a:latin typeface="Times" charset="0"/>
              <a:ea typeface="ＭＳ Ｐゴシック" charset="0"/>
              <a:cs typeface="ＭＳ Ｐゴシック" charset="0"/>
            </a:endParaRPr>
          </a:p>
        </p:txBody>
      </p:sp>
      <p:sp>
        <p:nvSpPr>
          <p:cNvPr id="27652" name="Espace réservé du numéro de diapositive 3"/>
          <p:cNvSpPr>
            <a:spLocks noGrp="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90600" eaLnBrk="0" hangingPunct="0">
              <a:defRPr sz="2400">
                <a:solidFill>
                  <a:schemeClr val="tx1"/>
                </a:solidFill>
                <a:latin typeface="Times" charset="0"/>
                <a:ea typeface="ＭＳ Ｐゴシック" charset="0"/>
                <a:cs typeface="Arial" charset="0"/>
              </a:defRPr>
            </a:lvl1pPr>
            <a:lvl2pPr marL="37931725" indent="-37474525" defTabSz="990600"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fld id="{1F1FA94C-E256-094C-AADB-D4BC00A46144}" type="slidenum">
              <a:rPr lang="fr-FR" sz="1300"/>
              <a:pPr/>
              <a:t>25</a:t>
            </a:fld>
            <a:endParaRPr lang="fr-FR"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a:xfrm>
            <a:off x="992188" y="769938"/>
            <a:ext cx="5114925" cy="3835400"/>
          </a:xfrm>
          <a:ln/>
        </p:spPr>
      </p:sp>
      <p:sp>
        <p:nvSpPr>
          <p:cNvPr id="29699" name="Espace réservé des commentaires 2"/>
          <p:cNvSpPr>
            <a:spLocks noGrp="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sz="1200" kern="1200" dirty="0">
                <a:solidFill>
                  <a:schemeClr val="tx1"/>
                </a:solidFill>
                <a:latin typeface="Times" pitchFamily="1" charset="0"/>
                <a:ea typeface="ＭＳ Ｐゴシック" charset="-128"/>
                <a:cs typeface="ＭＳ Ｐゴシック" charset="-128"/>
              </a:rPr>
              <a:t>So we established a collaboration with the </a:t>
            </a:r>
            <a:r>
              <a:rPr lang="en-US" sz="1200" kern="1200" dirty="0" err="1">
                <a:solidFill>
                  <a:schemeClr val="tx1"/>
                </a:solidFill>
                <a:latin typeface="Times" pitchFamily="1" charset="0"/>
                <a:ea typeface="ＭＳ Ｐゴシック" charset="-128"/>
                <a:cs typeface="ＭＳ Ｐゴシック" charset="-128"/>
              </a:rPr>
              <a:t>centre</a:t>
            </a:r>
            <a:r>
              <a:rPr lang="en-US" sz="1200" kern="1200" dirty="0">
                <a:solidFill>
                  <a:schemeClr val="tx1"/>
                </a:solidFill>
                <a:latin typeface="Times" pitchFamily="1" charset="0"/>
                <a:ea typeface="ＭＳ Ｐゴシック" charset="-128"/>
                <a:cs typeface="ＭＳ Ｐゴシック" charset="-128"/>
              </a:rPr>
              <a:t> des dons du corps</a:t>
            </a:r>
            <a:r>
              <a:rPr lang="en-US" sz="1200" kern="1200" baseline="0" dirty="0">
                <a:solidFill>
                  <a:schemeClr val="tx1"/>
                </a:solidFill>
                <a:latin typeface="Times" pitchFamily="1" charset="0"/>
                <a:ea typeface="ＭＳ Ｐゴシック" charset="-128"/>
                <a:cs typeface="ＭＳ Ｐゴシック" charset="-128"/>
              </a:rPr>
              <a:t> of the Paris Descartes University</a:t>
            </a:r>
            <a:r>
              <a:rPr lang="en-US" sz="1200" kern="1200" dirty="0">
                <a:solidFill>
                  <a:schemeClr val="tx1"/>
                </a:solidFill>
                <a:latin typeface="Times" pitchFamily="1" charset="0"/>
                <a:ea typeface="ＭＳ Ｐゴシック" charset="-128"/>
                <a:cs typeface="ＭＳ Ｐゴシック" charset="-128"/>
              </a:rPr>
              <a:t> and and obtained 16 human cadavers, of individuals ranging in age from 57 to 95 </a:t>
            </a:r>
            <a:r>
              <a:rPr lang="en-US" sz="1200" kern="1200" dirty="0" err="1">
                <a:solidFill>
                  <a:schemeClr val="tx1"/>
                </a:solidFill>
                <a:latin typeface="Times" pitchFamily="1" charset="0"/>
                <a:ea typeface="ＭＳ Ｐゴシック" charset="-128"/>
                <a:cs typeface="ＭＳ Ｐゴシック" charset="-128"/>
              </a:rPr>
              <a:t>yo</a:t>
            </a:r>
            <a:r>
              <a:rPr lang="en-US" sz="1200" kern="1200" dirty="0">
                <a:solidFill>
                  <a:schemeClr val="tx1"/>
                </a:solidFill>
                <a:latin typeface="Times" pitchFamily="1" charset="0"/>
                <a:ea typeface="ＭＳ Ｐゴシック" charset="-128"/>
                <a:cs typeface="ＭＳ Ｐゴシック" charset="-128"/>
              </a:rPr>
              <a:t> - males and females.</a:t>
            </a:r>
            <a:endParaRPr lang="fr-FR" sz="1200" kern="1200" dirty="0">
              <a:solidFill>
                <a:schemeClr val="tx1"/>
              </a:solidFill>
              <a:latin typeface="Times" pitchFamily="1" charset="0"/>
              <a:ea typeface="ＭＳ Ｐゴシック" charset="-128"/>
              <a:cs typeface="ＭＳ Ｐゴシック" charset="-128"/>
            </a:endParaRPr>
          </a:p>
          <a:p>
            <a:r>
              <a:rPr lang="en-US" sz="1200" kern="1200" dirty="0">
                <a:solidFill>
                  <a:schemeClr val="tx1"/>
                </a:solidFill>
                <a:latin typeface="Times" pitchFamily="1" charset="0"/>
                <a:ea typeface="ＭＳ Ｐゴシック" charset="-128"/>
                <a:cs typeface="ＭＳ Ｐゴシック" charset="-128"/>
              </a:rPr>
              <a:t>We then removed biopsies from 6 to 17 days after death. The cadavers were kept at 4°C.</a:t>
            </a:r>
            <a:endParaRPr lang="fr-FR" sz="1200" kern="1200" dirty="0">
              <a:solidFill>
                <a:schemeClr val="tx1"/>
              </a:solidFill>
              <a:latin typeface="Times" pitchFamily="1" charset="0"/>
              <a:ea typeface="ＭＳ Ｐゴシック" charset="-128"/>
              <a:cs typeface="ＭＳ Ｐゴシック" charset="-128"/>
            </a:endParaRPr>
          </a:p>
          <a:p>
            <a:endParaRPr lang="en-US" sz="1200" kern="1200" dirty="0">
              <a:solidFill>
                <a:schemeClr val="tx1"/>
              </a:solidFill>
              <a:latin typeface="Times" pitchFamily="1" charset="0"/>
              <a:ea typeface="ＭＳ Ｐゴシック" charset="-128"/>
              <a:cs typeface="ＭＳ Ｐゴシック" charset="-128"/>
            </a:endParaRPr>
          </a:p>
          <a:p>
            <a:r>
              <a:rPr lang="en-US" sz="1200" kern="1200" dirty="0">
                <a:solidFill>
                  <a:schemeClr val="tx1"/>
                </a:solidFill>
                <a:latin typeface="Times" pitchFamily="1" charset="0"/>
                <a:ea typeface="ＭＳ Ｐゴシック" charset="-128"/>
                <a:cs typeface="ＭＳ Ｐゴシック" charset="-128"/>
              </a:rPr>
              <a:t>At the histological level, the muscle tissue is very severely affected and autolytic</a:t>
            </a:r>
            <a:r>
              <a:rPr lang="en-US" sz="1200" kern="1200" baseline="0" dirty="0">
                <a:solidFill>
                  <a:schemeClr val="tx1"/>
                </a:solidFill>
                <a:latin typeface="Times" pitchFamily="1" charset="0"/>
                <a:ea typeface="ＭＳ Ｐゴシック" charset="-128"/>
                <a:cs typeface="ＭＳ Ｐゴシック" charset="-128"/>
              </a:rPr>
              <a:t> </a:t>
            </a:r>
            <a:r>
              <a:rPr lang="en-US" sz="1200" kern="1200" dirty="0">
                <a:solidFill>
                  <a:schemeClr val="tx1"/>
                </a:solidFill>
                <a:latin typeface="Times" pitchFamily="1" charset="0"/>
                <a:ea typeface="ＭＳ Ｐゴシック" charset="-128"/>
                <a:cs typeface="ＭＳ Ｐゴシック" charset="-128"/>
              </a:rPr>
              <a:t>as expected. All of the </a:t>
            </a:r>
            <a:r>
              <a:rPr lang="en-US" sz="1200" kern="1200" dirty="0" err="1">
                <a:solidFill>
                  <a:schemeClr val="tx1"/>
                </a:solidFill>
                <a:latin typeface="Times" pitchFamily="1" charset="0"/>
                <a:ea typeface="ＭＳ Ｐゴシック" charset="-128"/>
                <a:cs typeface="ＭＳ Ｐゴシック" charset="-128"/>
              </a:rPr>
              <a:t>myofibers</a:t>
            </a:r>
            <a:r>
              <a:rPr lang="en-US" sz="1200" kern="1200" dirty="0">
                <a:solidFill>
                  <a:schemeClr val="tx1"/>
                </a:solidFill>
                <a:latin typeface="Times" pitchFamily="1" charset="0"/>
                <a:ea typeface="ＭＳ Ｐゴシック" charset="-128"/>
                <a:cs typeface="ＭＳ Ｐゴシック" charset="-128"/>
              </a:rPr>
              <a:t> were </a:t>
            </a:r>
            <a:r>
              <a:rPr lang="en-US" sz="1200" kern="1200" dirty="0" err="1">
                <a:solidFill>
                  <a:schemeClr val="tx1"/>
                </a:solidFill>
                <a:latin typeface="Times" pitchFamily="1" charset="0"/>
                <a:ea typeface="ＭＳ Ｐゴシック" charset="-128"/>
                <a:cs typeface="ＭＳ Ｐゴシック" charset="-128"/>
              </a:rPr>
              <a:t>oedematous</a:t>
            </a:r>
            <a:r>
              <a:rPr lang="en-US" sz="1200" kern="1200" dirty="0">
                <a:solidFill>
                  <a:schemeClr val="tx1"/>
                </a:solidFill>
                <a:latin typeface="Times" pitchFamily="1" charset="0"/>
                <a:ea typeface="ＭＳ Ｐゴシック" charset="-128"/>
                <a:cs typeface="ＭＳ Ｐゴシック" charset="-128"/>
              </a:rPr>
              <a:t> with leaky nuclei. In this very hostile environment we still observe some small cells with a darker and more compact appearance expressing CD56 - a human </a:t>
            </a:r>
            <a:r>
              <a:rPr lang="en-US" sz="1200" kern="1200" dirty="0" err="1">
                <a:solidFill>
                  <a:schemeClr val="tx1"/>
                </a:solidFill>
                <a:latin typeface="Times" pitchFamily="1" charset="0"/>
                <a:ea typeface="ＭＳ Ｐゴシック" charset="-128"/>
                <a:cs typeface="ＭＳ Ｐゴシック" charset="-128"/>
              </a:rPr>
              <a:t>Sc</a:t>
            </a:r>
            <a:r>
              <a:rPr lang="en-US" sz="1200" kern="1200" dirty="0">
                <a:solidFill>
                  <a:schemeClr val="tx1"/>
                </a:solidFill>
                <a:latin typeface="Times" pitchFamily="1" charset="0"/>
                <a:ea typeface="ＭＳ Ｐゴシック" charset="-128"/>
                <a:cs typeface="ＭＳ Ｐゴシック" charset="-128"/>
              </a:rPr>
              <a:t> marker. </a:t>
            </a:r>
            <a:endParaRPr lang="en-US" dirty="0">
              <a:latin typeface="Times" charset="0"/>
              <a:ea typeface="ＭＳ Ｐゴシック" charset="0"/>
              <a:cs typeface="ＭＳ Ｐゴシック" charset="0"/>
            </a:endParaRPr>
          </a:p>
        </p:txBody>
      </p:sp>
      <p:sp>
        <p:nvSpPr>
          <p:cNvPr id="29700" name="Espace réservé du numéro de diapositive 3"/>
          <p:cNvSpPr>
            <a:spLocks noGrp="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90600" eaLnBrk="0" hangingPunct="0">
              <a:defRPr sz="2400">
                <a:solidFill>
                  <a:schemeClr val="tx1"/>
                </a:solidFill>
                <a:latin typeface="Times" charset="0"/>
                <a:ea typeface="ＭＳ Ｐゴシック" charset="0"/>
                <a:cs typeface="Arial" charset="0"/>
              </a:defRPr>
            </a:lvl1pPr>
            <a:lvl2pPr marL="37931725" indent="-37474525" defTabSz="990600"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fld id="{EC13BDE6-AA49-E941-9B11-05756934AA6A}" type="slidenum">
              <a:rPr lang="fr-FR" sz="1300"/>
              <a:pPr/>
              <a:t>26</a:t>
            </a:fld>
            <a:endParaRPr lang="fr-FR" sz="13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a:xfrm>
            <a:off x="992188" y="769938"/>
            <a:ext cx="5114925" cy="3835400"/>
          </a:xfrm>
          <a:ln/>
        </p:spPr>
      </p:sp>
      <p:sp>
        <p:nvSpPr>
          <p:cNvPr id="29699" name="Espace réservé des commentaires 2"/>
          <p:cNvSpPr>
            <a:spLocks noGrp="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sz="1200" kern="1200" dirty="0">
                <a:solidFill>
                  <a:schemeClr val="tx1"/>
                </a:solidFill>
                <a:latin typeface="Times" pitchFamily="1" charset="0"/>
                <a:ea typeface="ＭＳ Ｐゴシック" charset="-128"/>
                <a:cs typeface="ＭＳ Ｐゴシック" charset="-128"/>
              </a:rPr>
              <a:t>So we established a collaboration with the </a:t>
            </a:r>
            <a:r>
              <a:rPr lang="en-US" sz="1200" kern="1200" dirty="0" err="1">
                <a:solidFill>
                  <a:schemeClr val="tx1"/>
                </a:solidFill>
                <a:latin typeface="Times" pitchFamily="1" charset="0"/>
                <a:ea typeface="ＭＳ Ｐゴシック" charset="-128"/>
                <a:cs typeface="ＭＳ Ｐゴシック" charset="-128"/>
              </a:rPr>
              <a:t>centre</a:t>
            </a:r>
            <a:r>
              <a:rPr lang="en-US" sz="1200" kern="1200" dirty="0">
                <a:solidFill>
                  <a:schemeClr val="tx1"/>
                </a:solidFill>
                <a:latin typeface="Times" pitchFamily="1" charset="0"/>
                <a:ea typeface="ＭＳ Ｐゴシック" charset="-128"/>
                <a:cs typeface="ＭＳ Ｐゴシック" charset="-128"/>
              </a:rPr>
              <a:t> des dons du corps</a:t>
            </a:r>
            <a:r>
              <a:rPr lang="en-US" sz="1200" kern="1200" baseline="0" dirty="0">
                <a:solidFill>
                  <a:schemeClr val="tx1"/>
                </a:solidFill>
                <a:latin typeface="Times" pitchFamily="1" charset="0"/>
                <a:ea typeface="ＭＳ Ｐゴシック" charset="-128"/>
                <a:cs typeface="ＭＳ Ｐゴシック" charset="-128"/>
              </a:rPr>
              <a:t> of the Paris Descartes University</a:t>
            </a:r>
            <a:r>
              <a:rPr lang="en-US" sz="1200" kern="1200" dirty="0">
                <a:solidFill>
                  <a:schemeClr val="tx1"/>
                </a:solidFill>
                <a:latin typeface="Times" pitchFamily="1" charset="0"/>
                <a:ea typeface="ＭＳ Ｐゴシック" charset="-128"/>
                <a:cs typeface="ＭＳ Ｐゴシック" charset="-128"/>
              </a:rPr>
              <a:t> and and obtained 16 human cadavers, of individuals ranging in age from 57 to 95 </a:t>
            </a:r>
            <a:r>
              <a:rPr lang="en-US" sz="1200" kern="1200" dirty="0" err="1">
                <a:solidFill>
                  <a:schemeClr val="tx1"/>
                </a:solidFill>
                <a:latin typeface="Times" pitchFamily="1" charset="0"/>
                <a:ea typeface="ＭＳ Ｐゴシック" charset="-128"/>
                <a:cs typeface="ＭＳ Ｐゴシック" charset="-128"/>
              </a:rPr>
              <a:t>yo</a:t>
            </a:r>
            <a:r>
              <a:rPr lang="en-US" sz="1200" kern="1200" dirty="0">
                <a:solidFill>
                  <a:schemeClr val="tx1"/>
                </a:solidFill>
                <a:latin typeface="Times" pitchFamily="1" charset="0"/>
                <a:ea typeface="ＭＳ Ｐゴシック" charset="-128"/>
                <a:cs typeface="ＭＳ Ｐゴシック" charset="-128"/>
              </a:rPr>
              <a:t> - males and females.</a:t>
            </a:r>
            <a:endParaRPr lang="fr-FR" sz="1200" kern="1200" dirty="0">
              <a:solidFill>
                <a:schemeClr val="tx1"/>
              </a:solidFill>
              <a:latin typeface="Times" pitchFamily="1" charset="0"/>
              <a:ea typeface="ＭＳ Ｐゴシック" charset="-128"/>
              <a:cs typeface="ＭＳ Ｐゴシック" charset="-128"/>
            </a:endParaRPr>
          </a:p>
          <a:p>
            <a:r>
              <a:rPr lang="en-US" sz="1200" kern="1200" dirty="0">
                <a:solidFill>
                  <a:schemeClr val="tx1"/>
                </a:solidFill>
                <a:latin typeface="Times" pitchFamily="1" charset="0"/>
                <a:ea typeface="ＭＳ Ｐゴシック" charset="-128"/>
                <a:cs typeface="ＭＳ Ｐゴシック" charset="-128"/>
              </a:rPr>
              <a:t>We then removed biopsies from 6 to 17 days after death. The cadavers were kept at 4°C.</a:t>
            </a:r>
            <a:endParaRPr lang="fr-FR" sz="1200" kern="1200" dirty="0">
              <a:solidFill>
                <a:schemeClr val="tx1"/>
              </a:solidFill>
              <a:latin typeface="Times" pitchFamily="1" charset="0"/>
              <a:ea typeface="ＭＳ Ｐゴシック" charset="-128"/>
              <a:cs typeface="ＭＳ Ｐゴシック" charset="-128"/>
            </a:endParaRPr>
          </a:p>
          <a:p>
            <a:endParaRPr lang="en-US" sz="1200" kern="1200" dirty="0">
              <a:solidFill>
                <a:schemeClr val="tx1"/>
              </a:solidFill>
              <a:latin typeface="Times" pitchFamily="1" charset="0"/>
              <a:ea typeface="ＭＳ Ｐゴシック" charset="-128"/>
              <a:cs typeface="ＭＳ Ｐゴシック" charset="-128"/>
            </a:endParaRPr>
          </a:p>
          <a:p>
            <a:r>
              <a:rPr lang="en-US" sz="1200" kern="1200" dirty="0">
                <a:solidFill>
                  <a:schemeClr val="tx1"/>
                </a:solidFill>
                <a:latin typeface="Times" pitchFamily="1" charset="0"/>
                <a:ea typeface="ＭＳ Ｐゴシック" charset="-128"/>
                <a:cs typeface="ＭＳ Ｐゴシック" charset="-128"/>
              </a:rPr>
              <a:t>At the histological level, the muscle tissue is very severely affected and autolytic</a:t>
            </a:r>
            <a:r>
              <a:rPr lang="en-US" sz="1200" kern="1200" baseline="0" dirty="0">
                <a:solidFill>
                  <a:schemeClr val="tx1"/>
                </a:solidFill>
                <a:latin typeface="Times" pitchFamily="1" charset="0"/>
                <a:ea typeface="ＭＳ Ｐゴシック" charset="-128"/>
                <a:cs typeface="ＭＳ Ｐゴシック" charset="-128"/>
              </a:rPr>
              <a:t> </a:t>
            </a:r>
            <a:r>
              <a:rPr lang="en-US" sz="1200" kern="1200" dirty="0">
                <a:solidFill>
                  <a:schemeClr val="tx1"/>
                </a:solidFill>
                <a:latin typeface="Times" pitchFamily="1" charset="0"/>
                <a:ea typeface="ＭＳ Ｐゴシック" charset="-128"/>
                <a:cs typeface="ＭＳ Ｐゴシック" charset="-128"/>
              </a:rPr>
              <a:t>as expected. All of the </a:t>
            </a:r>
            <a:r>
              <a:rPr lang="en-US" sz="1200" kern="1200" dirty="0" err="1">
                <a:solidFill>
                  <a:schemeClr val="tx1"/>
                </a:solidFill>
                <a:latin typeface="Times" pitchFamily="1" charset="0"/>
                <a:ea typeface="ＭＳ Ｐゴシック" charset="-128"/>
                <a:cs typeface="ＭＳ Ｐゴシック" charset="-128"/>
              </a:rPr>
              <a:t>myofibers</a:t>
            </a:r>
            <a:r>
              <a:rPr lang="en-US" sz="1200" kern="1200" dirty="0">
                <a:solidFill>
                  <a:schemeClr val="tx1"/>
                </a:solidFill>
                <a:latin typeface="Times" pitchFamily="1" charset="0"/>
                <a:ea typeface="ＭＳ Ｐゴシック" charset="-128"/>
                <a:cs typeface="ＭＳ Ｐゴシック" charset="-128"/>
              </a:rPr>
              <a:t> were </a:t>
            </a:r>
            <a:r>
              <a:rPr lang="en-US" sz="1200" kern="1200" dirty="0" err="1">
                <a:solidFill>
                  <a:schemeClr val="tx1"/>
                </a:solidFill>
                <a:latin typeface="Times" pitchFamily="1" charset="0"/>
                <a:ea typeface="ＭＳ Ｐゴシック" charset="-128"/>
                <a:cs typeface="ＭＳ Ｐゴシック" charset="-128"/>
              </a:rPr>
              <a:t>oedematous</a:t>
            </a:r>
            <a:r>
              <a:rPr lang="en-US" sz="1200" kern="1200" dirty="0">
                <a:solidFill>
                  <a:schemeClr val="tx1"/>
                </a:solidFill>
                <a:latin typeface="Times" pitchFamily="1" charset="0"/>
                <a:ea typeface="ＭＳ Ｐゴシック" charset="-128"/>
                <a:cs typeface="ＭＳ Ｐゴシック" charset="-128"/>
              </a:rPr>
              <a:t> with leaky nuclei. In this very hostile environment we still observe some small cells with a darker and more compact appearance expressing CD56 - a human </a:t>
            </a:r>
            <a:r>
              <a:rPr lang="en-US" sz="1200" kern="1200" dirty="0" err="1">
                <a:solidFill>
                  <a:schemeClr val="tx1"/>
                </a:solidFill>
                <a:latin typeface="Times" pitchFamily="1" charset="0"/>
                <a:ea typeface="ＭＳ Ｐゴシック" charset="-128"/>
                <a:cs typeface="ＭＳ Ｐゴシック" charset="-128"/>
              </a:rPr>
              <a:t>Sc</a:t>
            </a:r>
            <a:r>
              <a:rPr lang="en-US" sz="1200" kern="1200" dirty="0">
                <a:solidFill>
                  <a:schemeClr val="tx1"/>
                </a:solidFill>
                <a:latin typeface="Times" pitchFamily="1" charset="0"/>
                <a:ea typeface="ＭＳ Ｐゴシック" charset="-128"/>
                <a:cs typeface="ＭＳ Ｐゴシック" charset="-128"/>
              </a:rPr>
              <a:t> marker. </a:t>
            </a:r>
            <a:endParaRPr lang="en-US" dirty="0">
              <a:latin typeface="Times" charset="0"/>
              <a:ea typeface="ＭＳ Ｐゴシック" charset="0"/>
              <a:cs typeface="ＭＳ Ｐゴシック" charset="0"/>
            </a:endParaRPr>
          </a:p>
        </p:txBody>
      </p:sp>
      <p:sp>
        <p:nvSpPr>
          <p:cNvPr id="29700" name="Espace réservé du numéro de diapositive 3"/>
          <p:cNvSpPr>
            <a:spLocks noGrp="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90600" eaLnBrk="0" hangingPunct="0">
              <a:defRPr sz="2400">
                <a:solidFill>
                  <a:schemeClr val="tx1"/>
                </a:solidFill>
                <a:latin typeface="Times" charset="0"/>
                <a:ea typeface="ＭＳ Ｐゴシック" charset="0"/>
                <a:cs typeface="Arial" charset="0"/>
              </a:defRPr>
            </a:lvl1pPr>
            <a:lvl2pPr marL="37931725" indent="-37474525" defTabSz="990600"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fld id="{EC13BDE6-AA49-E941-9B11-05756934AA6A}" type="slidenum">
              <a:rPr lang="fr-FR" sz="1300"/>
              <a:pPr/>
              <a:t>27</a:t>
            </a:fld>
            <a:endParaRPr lang="fr-FR"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a:xfrm>
            <a:off x="992188" y="769938"/>
            <a:ext cx="5114925" cy="3835400"/>
          </a:xfrm>
          <a:ln/>
        </p:spPr>
      </p:sp>
      <p:sp>
        <p:nvSpPr>
          <p:cNvPr id="29699" name="Espace réservé des commentaires 2"/>
          <p:cNvSpPr>
            <a:spLocks noGrp="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sz="1200" kern="1200" dirty="0">
                <a:solidFill>
                  <a:schemeClr val="tx1"/>
                </a:solidFill>
                <a:latin typeface="Times" pitchFamily="1" charset="0"/>
                <a:ea typeface="ＭＳ Ｐゴシック" charset="-128"/>
                <a:cs typeface="ＭＳ Ｐゴシック" charset="-128"/>
              </a:rPr>
              <a:t>So we established a collaboration with the </a:t>
            </a:r>
            <a:r>
              <a:rPr lang="en-US" sz="1200" kern="1200" dirty="0" err="1">
                <a:solidFill>
                  <a:schemeClr val="tx1"/>
                </a:solidFill>
                <a:latin typeface="Times" pitchFamily="1" charset="0"/>
                <a:ea typeface="ＭＳ Ｐゴシック" charset="-128"/>
                <a:cs typeface="ＭＳ Ｐゴシック" charset="-128"/>
              </a:rPr>
              <a:t>centre</a:t>
            </a:r>
            <a:r>
              <a:rPr lang="en-US" sz="1200" kern="1200" dirty="0">
                <a:solidFill>
                  <a:schemeClr val="tx1"/>
                </a:solidFill>
                <a:latin typeface="Times" pitchFamily="1" charset="0"/>
                <a:ea typeface="ＭＳ Ｐゴシック" charset="-128"/>
                <a:cs typeface="ＭＳ Ｐゴシック" charset="-128"/>
              </a:rPr>
              <a:t> des dons du corps</a:t>
            </a:r>
            <a:r>
              <a:rPr lang="en-US" sz="1200" kern="1200" baseline="0" dirty="0">
                <a:solidFill>
                  <a:schemeClr val="tx1"/>
                </a:solidFill>
                <a:latin typeface="Times" pitchFamily="1" charset="0"/>
                <a:ea typeface="ＭＳ Ｐゴシック" charset="-128"/>
                <a:cs typeface="ＭＳ Ｐゴシック" charset="-128"/>
              </a:rPr>
              <a:t> of the Paris Descartes University</a:t>
            </a:r>
            <a:r>
              <a:rPr lang="en-US" sz="1200" kern="1200" dirty="0">
                <a:solidFill>
                  <a:schemeClr val="tx1"/>
                </a:solidFill>
                <a:latin typeface="Times" pitchFamily="1" charset="0"/>
                <a:ea typeface="ＭＳ Ｐゴシック" charset="-128"/>
                <a:cs typeface="ＭＳ Ｐゴシック" charset="-128"/>
              </a:rPr>
              <a:t> and and obtained 16 human cadavers, of individuals ranging in age from 57 to 95 </a:t>
            </a:r>
            <a:r>
              <a:rPr lang="en-US" sz="1200" kern="1200" dirty="0" err="1">
                <a:solidFill>
                  <a:schemeClr val="tx1"/>
                </a:solidFill>
                <a:latin typeface="Times" pitchFamily="1" charset="0"/>
                <a:ea typeface="ＭＳ Ｐゴシック" charset="-128"/>
                <a:cs typeface="ＭＳ Ｐゴシック" charset="-128"/>
              </a:rPr>
              <a:t>yo</a:t>
            </a:r>
            <a:r>
              <a:rPr lang="en-US" sz="1200" kern="1200" dirty="0">
                <a:solidFill>
                  <a:schemeClr val="tx1"/>
                </a:solidFill>
                <a:latin typeface="Times" pitchFamily="1" charset="0"/>
                <a:ea typeface="ＭＳ Ｐゴシック" charset="-128"/>
                <a:cs typeface="ＭＳ Ｐゴシック" charset="-128"/>
              </a:rPr>
              <a:t> - males and females.</a:t>
            </a:r>
            <a:endParaRPr lang="fr-FR" sz="1200" kern="1200" dirty="0">
              <a:solidFill>
                <a:schemeClr val="tx1"/>
              </a:solidFill>
              <a:latin typeface="Times" pitchFamily="1" charset="0"/>
              <a:ea typeface="ＭＳ Ｐゴシック" charset="-128"/>
              <a:cs typeface="ＭＳ Ｐゴシック" charset="-128"/>
            </a:endParaRPr>
          </a:p>
          <a:p>
            <a:r>
              <a:rPr lang="en-US" sz="1200" kern="1200" dirty="0">
                <a:solidFill>
                  <a:schemeClr val="tx1"/>
                </a:solidFill>
                <a:latin typeface="Times" pitchFamily="1" charset="0"/>
                <a:ea typeface="ＭＳ Ｐゴシック" charset="-128"/>
                <a:cs typeface="ＭＳ Ｐゴシック" charset="-128"/>
              </a:rPr>
              <a:t>We then removed biopsies from 6 to 17 days after death. The cadavers were kept at 4°C.</a:t>
            </a:r>
            <a:endParaRPr lang="fr-FR" sz="1200" kern="1200" dirty="0">
              <a:solidFill>
                <a:schemeClr val="tx1"/>
              </a:solidFill>
              <a:latin typeface="Times" pitchFamily="1" charset="0"/>
              <a:ea typeface="ＭＳ Ｐゴシック" charset="-128"/>
              <a:cs typeface="ＭＳ Ｐゴシック" charset="-128"/>
            </a:endParaRPr>
          </a:p>
          <a:p>
            <a:endParaRPr lang="en-US" sz="1200" kern="1200" dirty="0">
              <a:solidFill>
                <a:schemeClr val="tx1"/>
              </a:solidFill>
              <a:latin typeface="Times" pitchFamily="1" charset="0"/>
              <a:ea typeface="ＭＳ Ｐゴシック" charset="-128"/>
              <a:cs typeface="ＭＳ Ｐゴシック" charset="-128"/>
            </a:endParaRPr>
          </a:p>
          <a:p>
            <a:r>
              <a:rPr lang="en-US" sz="1200" kern="1200" dirty="0">
                <a:solidFill>
                  <a:schemeClr val="tx1"/>
                </a:solidFill>
                <a:latin typeface="Times" pitchFamily="1" charset="0"/>
                <a:ea typeface="ＭＳ Ｐゴシック" charset="-128"/>
                <a:cs typeface="ＭＳ Ｐゴシック" charset="-128"/>
              </a:rPr>
              <a:t>At the histological level, the muscle tissue is very severely affected and autolytic</a:t>
            </a:r>
            <a:r>
              <a:rPr lang="en-US" sz="1200" kern="1200" baseline="0" dirty="0">
                <a:solidFill>
                  <a:schemeClr val="tx1"/>
                </a:solidFill>
                <a:latin typeface="Times" pitchFamily="1" charset="0"/>
                <a:ea typeface="ＭＳ Ｐゴシック" charset="-128"/>
                <a:cs typeface="ＭＳ Ｐゴシック" charset="-128"/>
              </a:rPr>
              <a:t> </a:t>
            </a:r>
            <a:r>
              <a:rPr lang="en-US" sz="1200" kern="1200" dirty="0">
                <a:solidFill>
                  <a:schemeClr val="tx1"/>
                </a:solidFill>
                <a:latin typeface="Times" pitchFamily="1" charset="0"/>
                <a:ea typeface="ＭＳ Ｐゴシック" charset="-128"/>
                <a:cs typeface="ＭＳ Ｐゴシック" charset="-128"/>
              </a:rPr>
              <a:t>as expected. All of the </a:t>
            </a:r>
            <a:r>
              <a:rPr lang="en-US" sz="1200" kern="1200" dirty="0" err="1">
                <a:solidFill>
                  <a:schemeClr val="tx1"/>
                </a:solidFill>
                <a:latin typeface="Times" pitchFamily="1" charset="0"/>
                <a:ea typeface="ＭＳ Ｐゴシック" charset="-128"/>
                <a:cs typeface="ＭＳ Ｐゴシック" charset="-128"/>
              </a:rPr>
              <a:t>myofibers</a:t>
            </a:r>
            <a:r>
              <a:rPr lang="en-US" sz="1200" kern="1200" dirty="0">
                <a:solidFill>
                  <a:schemeClr val="tx1"/>
                </a:solidFill>
                <a:latin typeface="Times" pitchFamily="1" charset="0"/>
                <a:ea typeface="ＭＳ Ｐゴシック" charset="-128"/>
                <a:cs typeface="ＭＳ Ｐゴシック" charset="-128"/>
              </a:rPr>
              <a:t> were </a:t>
            </a:r>
            <a:r>
              <a:rPr lang="en-US" sz="1200" kern="1200" dirty="0" err="1">
                <a:solidFill>
                  <a:schemeClr val="tx1"/>
                </a:solidFill>
                <a:latin typeface="Times" pitchFamily="1" charset="0"/>
                <a:ea typeface="ＭＳ Ｐゴシック" charset="-128"/>
                <a:cs typeface="ＭＳ Ｐゴシック" charset="-128"/>
              </a:rPr>
              <a:t>oedematous</a:t>
            </a:r>
            <a:r>
              <a:rPr lang="en-US" sz="1200" kern="1200" dirty="0">
                <a:solidFill>
                  <a:schemeClr val="tx1"/>
                </a:solidFill>
                <a:latin typeface="Times" pitchFamily="1" charset="0"/>
                <a:ea typeface="ＭＳ Ｐゴシック" charset="-128"/>
                <a:cs typeface="ＭＳ Ｐゴシック" charset="-128"/>
              </a:rPr>
              <a:t> with leaky nuclei. In this very hostile environment we still observe some small cells with a darker and more compact appearance expressing CD56 - a human </a:t>
            </a:r>
            <a:r>
              <a:rPr lang="en-US" sz="1200" kern="1200" dirty="0" err="1">
                <a:solidFill>
                  <a:schemeClr val="tx1"/>
                </a:solidFill>
                <a:latin typeface="Times" pitchFamily="1" charset="0"/>
                <a:ea typeface="ＭＳ Ｐゴシック" charset="-128"/>
                <a:cs typeface="ＭＳ Ｐゴシック" charset="-128"/>
              </a:rPr>
              <a:t>Sc</a:t>
            </a:r>
            <a:r>
              <a:rPr lang="en-US" sz="1200" kern="1200" dirty="0">
                <a:solidFill>
                  <a:schemeClr val="tx1"/>
                </a:solidFill>
                <a:latin typeface="Times" pitchFamily="1" charset="0"/>
                <a:ea typeface="ＭＳ Ｐゴシック" charset="-128"/>
                <a:cs typeface="ＭＳ Ｐゴシック" charset="-128"/>
              </a:rPr>
              <a:t> marker. </a:t>
            </a:r>
            <a:endParaRPr lang="en-US" dirty="0">
              <a:latin typeface="Times" charset="0"/>
              <a:ea typeface="ＭＳ Ｐゴシック" charset="0"/>
              <a:cs typeface="ＭＳ Ｐゴシック" charset="0"/>
            </a:endParaRPr>
          </a:p>
        </p:txBody>
      </p:sp>
      <p:sp>
        <p:nvSpPr>
          <p:cNvPr id="29700" name="Espace réservé du numéro de diapositive 3"/>
          <p:cNvSpPr>
            <a:spLocks noGrp="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90600" eaLnBrk="0" hangingPunct="0">
              <a:defRPr sz="2400">
                <a:solidFill>
                  <a:schemeClr val="tx1"/>
                </a:solidFill>
                <a:latin typeface="Times" charset="0"/>
                <a:ea typeface="ＭＳ Ｐゴシック" charset="0"/>
                <a:cs typeface="Arial" charset="0"/>
              </a:defRPr>
            </a:lvl1pPr>
            <a:lvl2pPr marL="37931725" indent="-37474525" defTabSz="990600"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fld id="{EC13BDE6-AA49-E941-9B11-05756934AA6A}" type="slidenum">
              <a:rPr lang="fr-FR" sz="1300"/>
              <a:pPr/>
              <a:t>28</a:t>
            </a:fld>
            <a:endParaRPr lang="fr-FR"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a:xfrm>
            <a:off x="992188" y="769938"/>
            <a:ext cx="5114925" cy="3835400"/>
          </a:xfrm>
          <a:ln/>
        </p:spPr>
      </p:sp>
      <p:sp>
        <p:nvSpPr>
          <p:cNvPr id="29699" name="Espace réservé des commentaires 2"/>
          <p:cNvSpPr>
            <a:spLocks noGrp="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sz="1200" kern="1200" dirty="0">
                <a:solidFill>
                  <a:schemeClr val="tx1"/>
                </a:solidFill>
                <a:latin typeface="Times" pitchFamily="1" charset="0"/>
                <a:ea typeface="ＭＳ Ｐゴシック" charset="-128"/>
                <a:cs typeface="ＭＳ Ｐゴシック" charset="-128"/>
              </a:rPr>
              <a:t>So we established a collaboration with the </a:t>
            </a:r>
            <a:r>
              <a:rPr lang="en-US" sz="1200" kern="1200" dirty="0" err="1">
                <a:solidFill>
                  <a:schemeClr val="tx1"/>
                </a:solidFill>
                <a:latin typeface="Times" pitchFamily="1" charset="0"/>
                <a:ea typeface="ＭＳ Ｐゴシック" charset="-128"/>
                <a:cs typeface="ＭＳ Ｐゴシック" charset="-128"/>
              </a:rPr>
              <a:t>centre</a:t>
            </a:r>
            <a:r>
              <a:rPr lang="en-US" sz="1200" kern="1200" dirty="0">
                <a:solidFill>
                  <a:schemeClr val="tx1"/>
                </a:solidFill>
                <a:latin typeface="Times" pitchFamily="1" charset="0"/>
                <a:ea typeface="ＭＳ Ｐゴシック" charset="-128"/>
                <a:cs typeface="ＭＳ Ｐゴシック" charset="-128"/>
              </a:rPr>
              <a:t> des dons du corps</a:t>
            </a:r>
            <a:r>
              <a:rPr lang="en-US" sz="1200" kern="1200" baseline="0" dirty="0">
                <a:solidFill>
                  <a:schemeClr val="tx1"/>
                </a:solidFill>
                <a:latin typeface="Times" pitchFamily="1" charset="0"/>
                <a:ea typeface="ＭＳ Ｐゴシック" charset="-128"/>
                <a:cs typeface="ＭＳ Ｐゴシック" charset="-128"/>
              </a:rPr>
              <a:t> of the Paris Descartes University</a:t>
            </a:r>
            <a:r>
              <a:rPr lang="en-US" sz="1200" kern="1200" dirty="0">
                <a:solidFill>
                  <a:schemeClr val="tx1"/>
                </a:solidFill>
                <a:latin typeface="Times" pitchFamily="1" charset="0"/>
                <a:ea typeface="ＭＳ Ｐゴシック" charset="-128"/>
                <a:cs typeface="ＭＳ Ｐゴシック" charset="-128"/>
              </a:rPr>
              <a:t> and and obtained 16 human cadavers, of individuals ranging in age from 57 to 95 </a:t>
            </a:r>
            <a:r>
              <a:rPr lang="en-US" sz="1200" kern="1200" dirty="0" err="1">
                <a:solidFill>
                  <a:schemeClr val="tx1"/>
                </a:solidFill>
                <a:latin typeface="Times" pitchFamily="1" charset="0"/>
                <a:ea typeface="ＭＳ Ｐゴシック" charset="-128"/>
                <a:cs typeface="ＭＳ Ｐゴシック" charset="-128"/>
              </a:rPr>
              <a:t>yo</a:t>
            </a:r>
            <a:r>
              <a:rPr lang="en-US" sz="1200" kern="1200" dirty="0">
                <a:solidFill>
                  <a:schemeClr val="tx1"/>
                </a:solidFill>
                <a:latin typeface="Times" pitchFamily="1" charset="0"/>
                <a:ea typeface="ＭＳ Ｐゴシック" charset="-128"/>
                <a:cs typeface="ＭＳ Ｐゴシック" charset="-128"/>
              </a:rPr>
              <a:t> - males and females.</a:t>
            </a:r>
            <a:endParaRPr lang="fr-FR" sz="1200" kern="1200" dirty="0">
              <a:solidFill>
                <a:schemeClr val="tx1"/>
              </a:solidFill>
              <a:latin typeface="Times" pitchFamily="1" charset="0"/>
              <a:ea typeface="ＭＳ Ｐゴシック" charset="-128"/>
              <a:cs typeface="ＭＳ Ｐゴシック" charset="-128"/>
            </a:endParaRPr>
          </a:p>
          <a:p>
            <a:r>
              <a:rPr lang="en-US" sz="1200" kern="1200" dirty="0">
                <a:solidFill>
                  <a:schemeClr val="tx1"/>
                </a:solidFill>
                <a:latin typeface="Times" pitchFamily="1" charset="0"/>
                <a:ea typeface="ＭＳ Ｐゴシック" charset="-128"/>
                <a:cs typeface="ＭＳ Ｐゴシック" charset="-128"/>
              </a:rPr>
              <a:t>We then removed biopsies from 6 to 17 days after death. The cadavers were kept at 4°C.</a:t>
            </a:r>
            <a:endParaRPr lang="fr-FR" sz="1200" kern="1200" dirty="0">
              <a:solidFill>
                <a:schemeClr val="tx1"/>
              </a:solidFill>
              <a:latin typeface="Times" pitchFamily="1" charset="0"/>
              <a:ea typeface="ＭＳ Ｐゴシック" charset="-128"/>
              <a:cs typeface="ＭＳ Ｐゴシック" charset="-128"/>
            </a:endParaRPr>
          </a:p>
          <a:p>
            <a:endParaRPr lang="en-US" sz="1200" kern="1200" dirty="0">
              <a:solidFill>
                <a:schemeClr val="tx1"/>
              </a:solidFill>
              <a:latin typeface="Times" pitchFamily="1" charset="0"/>
              <a:ea typeface="ＭＳ Ｐゴシック" charset="-128"/>
              <a:cs typeface="ＭＳ Ｐゴシック" charset="-128"/>
            </a:endParaRPr>
          </a:p>
          <a:p>
            <a:r>
              <a:rPr lang="en-US" sz="1200" kern="1200" dirty="0">
                <a:solidFill>
                  <a:schemeClr val="tx1"/>
                </a:solidFill>
                <a:latin typeface="Times" pitchFamily="1" charset="0"/>
                <a:ea typeface="ＭＳ Ｐゴシック" charset="-128"/>
                <a:cs typeface="ＭＳ Ｐゴシック" charset="-128"/>
              </a:rPr>
              <a:t>At the histological level, the muscle tissue is very severely affected and autolytic</a:t>
            </a:r>
            <a:r>
              <a:rPr lang="en-US" sz="1200" kern="1200" baseline="0" dirty="0">
                <a:solidFill>
                  <a:schemeClr val="tx1"/>
                </a:solidFill>
                <a:latin typeface="Times" pitchFamily="1" charset="0"/>
                <a:ea typeface="ＭＳ Ｐゴシック" charset="-128"/>
                <a:cs typeface="ＭＳ Ｐゴシック" charset="-128"/>
              </a:rPr>
              <a:t> </a:t>
            </a:r>
            <a:r>
              <a:rPr lang="en-US" sz="1200" kern="1200" dirty="0">
                <a:solidFill>
                  <a:schemeClr val="tx1"/>
                </a:solidFill>
                <a:latin typeface="Times" pitchFamily="1" charset="0"/>
                <a:ea typeface="ＭＳ Ｐゴシック" charset="-128"/>
                <a:cs typeface="ＭＳ Ｐゴシック" charset="-128"/>
              </a:rPr>
              <a:t>as expected. All of the </a:t>
            </a:r>
            <a:r>
              <a:rPr lang="en-US" sz="1200" kern="1200" dirty="0" err="1">
                <a:solidFill>
                  <a:schemeClr val="tx1"/>
                </a:solidFill>
                <a:latin typeface="Times" pitchFamily="1" charset="0"/>
                <a:ea typeface="ＭＳ Ｐゴシック" charset="-128"/>
                <a:cs typeface="ＭＳ Ｐゴシック" charset="-128"/>
              </a:rPr>
              <a:t>myofibers</a:t>
            </a:r>
            <a:r>
              <a:rPr lang="en-US" sz="1200" kern="1200" dirty="0">
                <a:solidFill>
                  <a:schemeClr val="tx1"/>
                </a:solidFill>
                <a:latin typeface="Times" pitchFamily="1" charset="0"/>
                <a:ea typeface="ＭＳ Ｐゴシック" charset="-128"/>
                <a:cs typeface="ＭＳ Ｐゴシック" charset="-128"/>
              </a:rPr>
              <a:t> were </a:t>
            </a:r>
            <a:r>
              <a:rPr lang="en-US" sz="1200" kern="1200" dirty="0" err="1">
                <a:solidFill>
                  <a:schemeClr val="tx1"/>
                </a:solidFill>
                <a:latin typeface="Times" pitchFamily="1" charset="0"/>
                <a:ea typeface="ＭＳ Ｐゴシック" charset="-128"/>
                <a:cs typeface="ＭＳ Ｐゴシック" charset="-128"/>
              </a:rPr>
              <a:t>oedematous</a:t>
            </a:r>
            <a:r>
              <a:rPr lang="en-US" sz="1200" kern="1200" dirty="0">
                <a:solidFill>
                  <a:schemeClr val="tx1"/>
                </a:solidFill>
                <a:latin typeface="Times" pitchFamily="1" charset="0"/>
                <a:ea typeface="ＭＳ Ｐゴシック" charset="-128"/>
                <a:cs typeface="ＭＳ Ｐゴシック" charset="-128"/>
              </a:rPr>
              <a:t> with leaky nuclei. In this very hostile environment we still observe some small cells with a darker and more compact appearance expressing CD56 - a human </a:t>
            </a:r>
            <a:r>
              <a:rPr lang="en-US" sz="1200" kern="1200" dirty="0" err="1">
                <a:solidFill>
                  <a:schemeClr val="tx1"/>
                </a:solidFill>
                <a:latin typeface="Times" pitchFamily="1" charset="0"/>
                <a:ea typeface="ＭＳ Ｐゴシック" charset="-128"/>
                <a:cs typeface="ＭＳ Ｐゴシック" charset="-128"/>
              </a:rPr>
              <a:t>Sc</a:t>
            </a:r>
            <a:r>
              <a:rPr lang="en-US" sz="1200" kern="1200" dirty="0">
                <a:solidFill>
                  <a:schemeClr val="tx1"/>
                </a:solidFill>
                <a:latin typeface="Times" pitchFamily="1" charset="0"/>
                <a:ea typeface="ＭＳ Ｐゴシック" charset="-128"/>
                <a:cs typeface="ＭＳ Ｐゴシック" charset="-128"/>
              </a:rPr>
              <a:t> marker. </a:t>
            </a:r>
            <a:endParaRPr lang="en-US" dirty="0">
              <a:latin typeface="Times" charset="0"/>
              <a:ea typeface="ＭＳ Ｐゴシック" charset="0"/>
              <a:cs typeface="ＭＳ Ｐゴシック" charset="0"/>
            </a:endParaRPr>
          </a:p>
        </p:txBody>
      </p:sp>
      <p:sp>
        <p:nvSpPr>
          <p:cNvPr id="29700" name="Espace réservé du numéro de diapositive 3"/>
          <p:cNvSpPr>
            <a:spLocks noGrp="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90600" eaLnBrk="0" hangingPunct="0">
              <a:defRPr sz="2400">
                <a:solidFill>
                  <a:schemeClr val="tx1"/>
                </a:solidFill>
                <a:latin typeface="Times" charset="0"/>
                <a:ea typeface="ＭＳ Ｐゴシック" charset="0"/>
                <a:cs typeface="Arial" charset="0"/>
              </a:defRPr>
            </a:lvl1pPr>
            <a:lvl2pPr marL="37931725" indent="-37474525" defTabSz="990600"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fld id="{EC13BDE6-AA49-E941-9B11-05756934AA6A}" type="slidenum">
              <a:rPr lang="fr-FR" sz="1300"/>
              <a:pPr/>
              <a:t>29</a:t>
            </a:fld>
            <a:endParaRPr lang="fr-FR"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image des diapositives 1"/>
          <p:cNvSpPr>
            <a:spLocks noGrp="1" noRot="1" noChangeAspect="1" noTextEdit="1"/>
          </p:cNvSpPr>
          <p:nvPr>
            <p:ph type="sldImg"/>
          </p:nvPr>
        </p:nvSpPr>
        <p:spPr>
          <a:xfrm>
            <a:off x="992188" y="769938"/>
            <a:ext cx="5114925" cy="3835400"/>
          </a:xfrm>
          <a:ln/>
        </p:spPr>
      </p:sp>
      <p:sp>
        <p:nvSpPr>
          <p:cNvPr id="35843" name="Espace réservé des commentaires 2"/>
          <p:cNvSpPr>
            <a:spLocks noGrp="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sz="1200" kern="1200" dirty="0">
                <a:solidFill>
                  <a:schemeClr val="tx1"/>
                </a:solidFill>
                <a:latin typeface="Times" pitchFamily="1" charset="0"/>
                <a:ea typeface="ＭＳ Ｐゴシック" charset="-128"/>
                <a:cs typeface="ＭＳ Ｐゴシック" charset="-128"/>
              </a:rPr>
              <a:t>Because we were not able to obtain cadavers for a longer period than than 17 days after death, we stored muscle biopsies at 4°C for extended periods in a minimum medium with antibiotics.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pitchFamily="1" charset="0"/>
                <a:ea typeface="ＭＳ Ｐゴシック" charset="-128"/>
                <a:cs typeface="ＭＳ Ｐゴシック" charset="-128"/>
              </a:rPr>
              <a:t>As you can see in this table until day 25 and even 30 we were able to obtain myoblasts. After this period, cells from the biopsies failed to grow.</a:t>
            </a:r>
            <a:endParaRPr lang="fr-FR" sz="1200" kern="1200" dirty="0">
              <a:solidFill>
                <a:schemeClr val="tx1"/>
              </a:solidFill>
              <a:latin typeface="Times" pitchFamily="1"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e l'image des diapositives 1"/>
          <p:cNvSpPr>
            <a:spLocks noGrp="1" noRot="1" noChangeAspect="1" noTextEdit="1"/>
          </p:cNvSpPr>
          <p:nvPr>
            <p:ph type="sldImg"/>
          </p:nvPr>
        </p:nvSpPr>
        <p:spPr>
          <a:xfrm>
            <a:off x="992188" y="769938"/>
            <a:ext cx="5114925" cy="3835400"/>
          </a:xfrm>
          <a:ln/>
        </p:spPr>
      </p:sp>
      <p:sp>
        <p:nvSpPr>
          <p:cNvPr id="37891" name="Espace réservé des commentaires 2"/>
          <p:cNvSpPr>
            <a:spLocks noGrp="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sz="1200" kern="1200" dirty="0">
                <a:solidFill>
                  <a:schemeClr val="tx1"/>
                </a:solidFill>
                <a:latin typeface="Times" pitchFamily="1" charset="0"/>
                <a:ea typeface="ＭＳ Ｐゴシック" charset="-128"/>
                <a:cs typeface="ＭＳ Ｐゴシック" charset="-128"/>
              </a:rPr>
              <a:t>Also in this model the muscle tissue becomes autolytic and after 30 days cell architecture is </a:t>
            </a:r>
            <a:r>
              <a:rPr lang="en-US" sz="1200" kern="1200" dirty="0" err="1">
                <a:solidFill>
                  <a:schemeClr val="tx1"/>
                </a:solidFill>
                <a:latin typeface="Times" pitchFamily="1" charset="0"/>
                <a:ea typeface="ＭＳ Ｐゴシック" charset="-128"/>
                <a:cs typeface="ＭＳ Ｐゴシック" charset="-128"/>
              </a:rPr>
              <a:t>unrecognisable</a:t>
            </a:r>
            <a:r>
              <a:rPr lang="en-US" sz="1200" kern="1200" dirty="0">
                <a:solidFill>
                  <a:schemeClr val="tx1"/>
                </a:solidFill>
                <a:latin typeface="Times" pitchFamily="1" charset="0"/>
                <a:ea typeface="ＭＳ Ｐゴシック" charset="-128"/>
                <a:cs typeface="ＭＳ Ｐゴシック" charset="-128"/>
              </a:rPr>
              <a:t>. Interestingly these cells were perfectly functional in vitro, as they formed </a:t>
            </a:r>
            <a:r>
              <a:rPr lang="en-US" sz="1200" kern="1200" dirty="0" err="1">
                <a:solidFill>
                  <a:schemeClr val="tx1"/>
                </a:solidFill>
                <a:latin typeface="Times" pitchFamily="1" charset="0"/>
                <a:ea typeface="ＭＳ Ｐゴシック" charset="-128"/>
                <a:cs typeface="ＭＳ Ｐゴシック" charset="-128"/>
              </a:rPr>
              <a:t>myotubes</a:t>
            </a:r>
            <a:r>
              <a:rPr lang="en-US" sz="1200" kern="1200" dirty="0">
                <a:solidFill>
                  <a:schemeClr val="tx1"/>
                </a:solidFill>
                <a:latin typeface="Times" pitchFamily="1" charset="0"/>
                <a:ea typeface="ＭＳ Ｐゴシック" charset="-128"/>
                <a:cs typeface="ＭＳ Ｐゴシック" charset="-128"/>
              </a:rPr>
              <a:t> expressing myogenic markers</a:t>
            </a:r>
            <a:endParaRPr lang="fr-FR" sz="1200" kern="1200" dirty="0">
              <a:solidFill>
                <a:schemeClr val="tx1"/>
              </a:solidFill>
              <a:latin typeface="Times" pitchFamily="1"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92188" y="768350"/>
            <a:ext cx="5114925" cy="3836988"/>
          </a:xfrm>
        </p:spPr>
      </p:sp>
      <p:sp>
        <p:nvSpPr>
          <p:cNvPr id="3" name="Espace réservé des commentaires 2"/>
          <p:cNvSpPr>
            <a:spLocks noGrp="1"/>
          </p:cNvSpPr>
          <p:nvPr>
            <p:ph type="body" idx="1"/>
          </p:nvPr>
        </p:nvSpPr>
        <p:spPr/>
        <p:txBody>
          <a:bodyPr>
            <a:normAutofit/>
          </a:bodyPr>
          <a:lstStyle/>
          <a:p>
            <a:r>
              <a:rPr lang="fr-FR" dirty="0"/>
              <a:t>This </a:t>
            </a:r>
            <a:r>
              <a:rPr lang="fr-FR" dirty="0" err="1"/>
              <a:t>very</a:t>
            </a:r>
            <a:r>
              <a:rPr lang="fr-FR" dirty="0"/>
              <a:t> </a:t>
            </a:r>
            <a:r>
              <a:rPr lang="fr-FR" dirty="0" err="1"/>
              <a:t>precisely</a:t>
            </a:r>
            <a:r>
              <a:rPr lang="fr-FR" dirty="0"/>
              <a:t> </a:t>
            </a:r>
            <a:r>
              <a:rPr lang="fr-FR" dirty="0" err="1"/>
              <a:t>defined</a:t>
            </a:r>
            <a:r>
              <a:rPr lang="fr-FR" dirty="0"/>
              <a:t> organisation </a:t>
            </a:r>
            <a:r>
              <a:rPr lang="fr-FR" dirty="0" err="1"/>
              <a:t>is</a:t>
            </a:r>
            <a:r>
              <a:rPr lang="fr-FR" dirty="0"/>
              <a:t> </a:t>
            </a:r>
            <a:r>
              <a:rPr lang="fr-FR" dirty="0" err="1"/>
              <a:t>responsible</a:t>
            </a:r>
            <a:r>
              <a:rPr lang="fr-FR" dirty="0"/>
              <a:t> for tissue </a:t>
            </a:r>
            <a:r>
              <a:rPr lang="fr-FR" dirty="0" err="1"/>
              <a:t>homeostasis</a:t>
            </a:r>
            <a:endParaRPr lang="fr-FR" dirty="0"/>
          </a:p>
        </p:txBody>
      </p:sp>
      <p:sp>
        <p:nvSpPr>
          <p:cNvPr id="4" name="Espace réservé du numéro de diapositive 3"/>
          <p:cNvSpPr>
            <a:spLocks noGrp="1"/>
          </p:cNvSpPr>
          <p:nvPr>
            <p:ph type="sldNum" sz="quarter" idx="10"/>
          </p:nvPr>
        </p:nvSpPr>
        <p:spPr/>
        <p:txBody>
          <a:bodyPr/>
          <a:lstStyle/>
          <a:p>
            <a:pPr>
              <a:defRPr/>
            </a:pPr>
            <a:fld id="{C7C1C9BE-A820-C847-BD4E-0BB256BD181A}" type="slidenum">
              <a:rPr lang="fr-FR" smtClean="0"/>
              <a:pPr>
                <a:defRPr/>
              </a:pPr>
              <a:t>4</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a:xfrm>
            <a:off x="992188" y="769938"/>
            <a:ext cx="5114925" cy="3835400"/>
          </a:xfrm>
          <a:ln/>
        </p:spPr>
      </p:sp>
      <p:sp>
        <p:nvSpPr>
          <p:cNvPr id="39939" name="Espace réservé des commentaires 2"/>
          <p:cNvSpPr>
            <a:spLocks noGrp="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sz="1200" kern="1200" dirty="0">
                <a:solidFill>
                  <a:schemeClr val="tx1"/>
                </a:solidFill>
                <a:latin typeface="Times" pitchFamily="1" charset="0"/>
                <a:ea typeface="ＭＳ Ｐゴシック" charset="-128"/>
                <a:cs typeface="ＭＳ Ｐゴシック" charset="-128"/>
              </a:rPr>
              <a:t>Then we decided to move to the mouse to investigate this experimental model in details.</a:t>
            </a:r>
          </a:p>
          <a:p>
            <a:endParaRPr lang="fr-FR" sz="1200" kern="1200" dirty="0">
              <a:solidFill>
                <a:schemeClr val="tx1"/>
              </a:solidFill>
              <a:latin typeface="Times" pitchFamily="1" charset="0"/>
              <a:ea typeface="ＭＳ Ｐゴシック" charset="-128"/>
              <a:cs typeface="ＭＳ Ｐゴシック" charset="-128"/>
            </a:endParaRPr>
          </a:p>
          <a:p>
            <a:r>
              <a:rPr lang="en-US" sz="1200" kern="1200" dirty="0">
                <a:solidFill>
                  <a:schemeClr val="tx1"/>
                </a:solidFill>
                <a:latin typeface="Times" pitchFamily="1" charset="0"/>
                <a:ea typeface="ＭＳ Ｐゴシック" charset="-128"/>
                <a:cs typeface="ＭＳ Ｐゴシック" charset="-128"/>
              </a:rPr>
              <a:t>In the mouse, we observed the same phenomenon.</a:t>
            </a:r>
            <a:endParaRPr lang="fr-FR" sz="1200" kern="1200" dirty="0">
              <a:solidFill>
                <a:schemeClr val="tx1"/>
              </a:solidFill>
              <a:latin typeface="Times" pitchFamily="1" charset="0"/>
              <a:ea typeface="ＭＳ Ｐゴシック" charset="-128"/>
              <a:cs typeface="ＭＳ Ｐゴシック" charset="-128"/>
            </a:endParaRPr>
          </a:p>
          <a:p>
            <a:r>
              <a:rPr lang="en-US" sz="1200" kern="1200" dirty="0">
                <a:solidFill>
                  <a:schemeClr val="tx1"/>
                </a:solidFill>
                <a:latin typeface="Times" pitchFamily="1" charset="0"/>
                <a:ea typeface="ＭＳ Ｐゴシック" charset="-128"/>
                <a:cs typeface="ＭＳ Ｐゴシック" charset="-128"/>
              </a:rPr>
              <a:t>We obtained </a:t>
            </a:r>
            <a:r>
              <a:rPr lang="en-US" sz="1200" kern="1200" dirty="0" err="1">
                <a:solidFill>
                  <a:schemeClr val="tx1"/>
                </a:solidFill>
                <a:latin typeface="Times" pitchFamily="1" charset="0"/>
                <a:ea typeface="ＭＳ Ｐゴシック" charset="-128"/>
                <a:cs typeface="ＭＳ Ｐゴシック" charset="-128"/>
              </a:rPr>
              <a:t>SatC</a:t>
            </a:r>
            <a:r>
              <a:rPr lang="en-US" sz="1200" kern="1200" dirty="0">
                <a:solidFill>
                  <a:schemeClr val="tx1"/>
                </a:solidFill>
                <a:latin typeface="Times" pitchFamily="1" charset="0"/>
                <a:ea typeface="ＭＳ Ｐゴシック" charset="-128"/>
                <a:cs typeface="ＭＳ Ｐゴシック" charset="-128"/>
              </a:rPr>
              <a:t> up to day 14 post mortem. After this time we still obtain cells but a lot of our cultures were contaminated due to bacterial proliferation in the cadavers.</a:t>
            </a:r>
            <a:endParaRPr lang="fr-FR" sz="1200" kern="1200" dirty="0">
              <a:solidFill>
                <a:schemeClr val="tx1"/>
              </a:solidFill>
              <a:latin typeface="Times" pitchFamily="1" charset="0"/>
              <a:ea typeface="ＭＳ Ｐゴシック" charset="-128"/>
              <a:cs typeface="ＭＳ Ｐゴシック" charset="-128"/>
            </a:endParaRPr>
          </a:p>
        </p:txBody>
      </p:sp>
      <p:sp>
        <p:nvSpPr>
          <p:cNvPr id="39940" name="Espace réservé du numéro de diapositive 3"/>
          <p:cNvSpPr>
            <a:spLocks noGrp="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90600" eaLnBrk="0" hangingPunct="0">
              <a:defRPr sz="2400">
                <a:solidFill>
                  <a:schemeClr val="tx1"/>
                </a:solidFill>
                <a:latin typeface="Times" charset="0"/>
                <a:ea typeface="ＭＳ Ｐゴシック" charset="0"/>
                <a:cs typeface="Arial" charset="0"/>
              </a:defRPr>
            </a:lvl1pPr>
            <a:lvl2pPr marL="37931725" indent="-37474525" defTabSz="990600"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fld id="{7024048B-B35F-5D41-8592-CC39C5EC410A}" type="slidenum">
              <a:rPr lang="fr-FR" sz="1300"/>
              <a:pPr/>
              <a:t>32</a:t>
            </a:fld>
            <a:endParaRPr lang="fr-FR" sz="13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a:xfrm>
            <a:off x="992188" y="769938"/>
            <a:ext cx="5114925" cy="3835400"/>
          </a:xfrm>
          <a:ln/>
        </p:spPr>
      </p:sp>
      <p:sp>
        <p:nvSpPr>
          <p:cNvPr id="44035" name="Espace réservé des commentaires 2"/>
          <p:cNvSpPr>
            <a:spLocks noGrp="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sz="1200" kern="1200" dirty="0">
                <a:solidFill>
                  <a:schemeClr val="tx1"/>
                </a:solidFill>
                <a:latin typeface="Times" pitchFamily="1" charset="0"/>
                <a:ea typeface="ＭＳ Ｐゴシック" charset="-128"/>
                <a:cs typeface="ＭＳ Ｐゴシック" charset="-128"/>
              </a:rPr>
              <a:t>This</a:t>
            </a:r>
            <a:r>
              <a:rPr lang="en-US" sz="1200" kern="1200" baseline="0" dirty="0">
                <a:solidFill>
                  <a:schemeClr val="tx1"/>
                </a:solidFill>
                <a:latin typeface="Times" pitchFamily="1" charset="0"/>
                <a:ea typeface="ＭＳ Ｐゴシック" charset="-128"/>
                <a:cs typeface="ＭＳ Ｐゴシック" charset="-128"/>
              </a:rPr>
              <a:t> cells are perfectly </a:t>
            </a:r>
            <a:r>
              <a:rPr lang="en-US" sz="1200" kern="1200" baseline="0" dirty="0" err="1">
                <a:solidFill>
                  <a:schemeClr val="tx1"/>
                </a:solidFill>
                <a:latin typeface="Times" pitchFamily="1" charset="0"/>
                <a:ea typeface="ＭＳ Ｐゴシック" charset="-128"/>
                <a:cs typeface="ＭＳ Ｐゴシック" charset="-128"/>
              </a:rPr>
              <a:t>fonctionnal</a:t>
            </a:r>
            <a:r>
              <a:rPr lang="en-US" sz="1200" kern="1200" baseline="0" dirty="0">
                <a:solidFill>
                  <a:schemeClr val="tx1"/>
                </a:solidFill>
                <a:latin typeface="Times" pitchFamily="1" charset="0"/>
                <a:ea typeface="ＭＳ Ｐゴシック" charset="-128"/>
                <a:cs typeface="ＭＳ Ｐゴシック" charset="-128"/>
              </a:rPr>
              <a:t> in vitro as you can see in this video of contracting </a:t>
            </a:r>
            <a:r>
              <a:rPr lang="en-US" sz="1200" kern="1200" dirty="0" err="1">
                <a:solidFill>
                  <a:schemeClr val="tx1"/>
                </a:solidFill>
                <a:latin typeface="Times" pitchFamily="1" charset="0"/>
                <a:ea typeface="ＭＳ Ｐゴシック" charset="-128"/>
                <a:cs typeface="ＭＳ Ｐゴシック" charset="-128"/>
              </a:rPr>
              <a:t>myotubes</a:t>
            </a:r>
            <a:r>
              <a:rPr lang="en-US" sz="1200" kern="1200" dirty="0">
                <a:solidFill>
                  <a:schemeClr val="tx1"/>
                </a:solidFill>
                <a:latin typeface="Times" pitchFamily="1" charset="0"/>
                <a:ea typeface="ＭＳ Ｐゴシック" charset="-128"/>
                <a:cs typeface="ＭＳ Ｐゴシック" charset="-128"/>
              </a:rPr>
              <a:t> arising from cells obtained 4 days pm</a:t>
            </a:r>
            <a:endParaRPr lang="fr-FR" sz="1200" kern="1200" dirty="0">
              <a:solidFill>
                <a:schemeClr val="tx1"/>
              </a:solidFill>
              <a:latin typeface="Times" pitchFamily="1" charset="0"/>
              <a:ea typeface="ＭＳ Ｐゴシック" charset="-128"/>
              <a:cs typeface="ＭＳ Ｐゴシック" charset="-128"/>
            </a:endParaRPr>
          </a:p>
          <a:p>
            <a:endParaRPr lang="fr-FR" dirty="0">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xfrm>
            <a:off x="992188" y="769938"/>
            <a:ext cx="5114925" cy="3835400"/>
          </a:xfrm>
          <a:ln/>
        </p:spPr>
      </p:sp>
      <p:sp>
        <p:nvSpPr>
          <p:cNvPr id="46083" name="Espace réservé des commentaires 2"/>
          <p:cNvSpPr>
            <a:spLocks noGrp="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sz="1200" kern="1200" dirty="0">
                <a:solidFill>
                  <a:schemeClr val="tx1"/>
                </a:solidFill>
                <a:latin typeface="Times" pitchFamily="1" charset="0"/>
                <a:ea typeface="ＭＳ Ｐゴシック" charset="-128"/>
                <a:cs typeface="ＭＳ Ｐゴシック" charset="-128"/>
              </a:rPr>
              <a:t>Next we asked how many cells can survive in this very hostile post mortem environment?</a:t>
            </a:r>
            <a:endParaRPr lang="fr-FR" sz="1200" kern="1200" dirty="0">
              <a:solidFill>
                <a:schemeClr val="tx1"/>
              </a:solidFill>
              <a:latin typeface="Times" pitchFamily="1" charset="0"/>
              <a:ea typeface="ＭＳ Ｐゴシック" charset="-128"/>
              <a:cs typeface="ＭＳ Ｐゴシック" charset="-128"/>
            </a:endParaRPr>
          </a:p>
          <a:p>
            <a:endParaRPr lang="en-US" sz="1200" kern="1200" dirty="0">
              <a:solidFill>
                <a:schemeClr val="tx1"/>
              </a:solidFill>
              <a:latin typeface="Times" pitchFamily="1" charset="0"/>
              <a:ea typeface="ＭＳ Ｐゴシック" charset="-128"/>
              <a:cs typeface="ＭＳ Ｐゴシック" charset="-128"/>
            </a:endParaRPr>
          </a:p>
          <a:p>
            <a:r>
              <a:rPr lang="en-US" dirty="0">
                <a:latin typeface="Calibri" charset="0"/>
              </a:rPr>
              <a:t>In fact, by taking advantage of transgenic mice </a:t>
            </a:r>
            <a:r>
              <a:rPr lang="en-US" sz="1200" kern="1200" dirty="0">
                <a:solidFill>
                  <a:schemeClr val="tx1"/>
                </a:solidFill>
                <a:latin typeface="Times" pitchFamily="1" charset="0"/>
                <a:ea typeface="ＭＳ Ｐゴシック" charset="-128"/>
                <a:cs typeface="ＭＳ Ｐゴシック" charset="-128"/>
              </a:rPr>
              <a:t>Tg:Pax7-nGFP</a:t>
            </a:r>
            <a:r>
              <a:rPr lang="en-US" dirty="0">
                <a:latin typeface="Calibri" charset="0"/>
              </a:rPr>
              <a:t> developed in ST lab we</a:t>
            </a:r>
            <a:r>
              <a:rPr lang="en-US" baseline="0" dirty="0">
                <a:latin typeface="Calibri" charset="0"/>
              </a:rPr>
              <a:t> decided to </a:t>
            </a:r>
            <a:r>
              <a:rPr lang="en-US" sz="1200" kern="1200" dirty="0">
                <a:solidFill>
                  <a:schemeClr val="tx1"/>
                </a:solidFill>
                <a:latin typeface="Times" pitchFamily="1" charset="0"/>
                <a:ea typeface="ＭＳ Ｐゴシック" charset="-128"/>
                <a:cs typeface="ＭＳ Ｐゴシック" charset="-128"/>
              </a:rPr>
              <a:t>count </a:t>
            </a:r>
            <a:r>
              <a:rPr lang="en-US" sz="1200" kern="1200" dirty="0" err="1">
                <a:solidFill>
                  <a:schemeClr val="tx1"/>
                </a:solidFill>
                <a:latin typeface="Times" pitchFamily="1" charset="0"/>
                <a:ea typeface="ＭＳ Ｐゴシック" charset="-128"/>
                <a:cs typeface="ＭＳ Ｐゴシック" charset="-128"/>
              </a:rPr>
              <a:t>satC</a:t>
            </a:r>
            <a:r>
              <a:rPr lang="en-US" sz="1200" kern="1200" dirty="0">
                <a:solidFill>
                  <a:schemeClr val="tx1"/>
                </a:solidFill>
                <a:latin typeface="Times" pitchFamily="1" charset="0"/>
                <a:ea typeface="ＭＳ Ｐゴシック" charset="-128"/>
                <a:cs typeface="ＭＳ Ｐゴシック" charset="-128"/>
              </a:rPr>
              <a:t> in one </a:t>
            </a:r>
            <a:r>
              <a:rPr lang="en-US" sz="1200" kern="1200" dirty="0" err="1">
                <a:solidFill>
                  <a:schemeClr val="tx1"/>
                </a:solidFill>
                <a:latin typeface="Times" pitchFamily="1" charset="0"/>
                <a:ea typeface="ＭＳ Ｐゴシック" charset="-128"/>
                <a:cs typeface="ＭＳ Ｐゴシック" charset="-128"/>
              </a:rPr>
              <a:t>tibialis</a:t>
            </a:r>
            <a:r>
              <a:rPr lang="en-US" sz="1200" kern="1200" dirty="0">
                <a:solidFill>
                  <a:schemeClr val="tx1"/>
                </a:solidFill>
                <a:latin typeface="Times" pitchFamily="1" charset="0"/>
                <a:ea typeface="ＭＳ Ｐゴシック" charset="-128"/>
                <a:cs typeface="ＭＳ Ｐゴシック" charset="-128"/>
              </a:rPr>
              <a:t> anterior muscle</a:t>
            </a:r>
            <a:r>
              <a:rPr lang="en-US" sz="1200" kern="1200" baseline="0" dirty="0">
                <a:solidFill>
                  <a:schemeClr val="tx1"/>
                </a:solidFill>
                <a:latin typeface="Times" pitchFamily="1" charset="0"/>
                <a:ea typeface="ＭＳ Ｐゴシック" charset="-128"/>
                <a:cs typeface="ＭＳ Ｐゴシック" charset="-128"/>
              </a:rPr>
              <a:t> after different times post mortem.</a:t>
            </a:r>
            <a:endParaRPr lang="fr-FR" sz="1200" kern="1200" dirty="0">
              <a:solidFill>
                <a:schemeClr val="tx1"/>
              </a:solidFill>
              <a:latin typeface="Times" pitchFamily="1" charset="0"/>
              <a:ea typeface="ＭＳ Ｐゴシック" charset="-128"/>
              <a:cs typeface="ＭＳ Ｐゴシック" charset="-128"/>
            </a:endParaRPr>
          </a:p>
          <a:p>
            <a:r>
              <a:rPr lang="en-US" sz="1200" kern="1200" dirty="0">
                <a:solidFill>
                  <a:schemeClr val="tx1"/>
                </a:solidFill>
                <a:latin typeface="Times" pitchFamily="1" charset="0"/>
                <a:ea typeface="ＭＳ Ｐゴシック" charset="-128"/>
                <a:cs typeface="ＭＳ Ｐゴシック" charset="-128"/>
              </a:rPr>
              <a:t>After 12 days p.m. more than 98% of the cells were lost, however 4 days p.m. only about 25%</a:t>
            </a:r>
            <a:r>
              <a:rPr lang="en-US" sz="1200" kern="1200" baseline="0" dirty="0">
                <a:solidFill>
                  <a:schemeClr val="tx1"/>
                </a:solidFill>
                <a:latin typeface="Times" pitchFamily="1" charset="0"/>
                <a:ea typeface="ＭＳ Ｐゴシック" charset="-128"/>
                <a:cs typeface="ＭＳ Ｐゴシック" charset="-128"/>
              </a:rPr>
              <a:t> </a:t>
            </a:r>
            <a:r>
              <a:rPr lang="en-US" sz="1200" kern="1200" dirty="0">
                <a:solidFill>
                  <a:schemeClr val="tx1"/>
                </a:solidFill>
                <a:latin typeface="Times" pitchFamily="1" charset="0"/>
                <a:ea typeface="ＭＳ Ｐゴシック" charset="-128"/>
                <a:cs typeface="ＭＳ Ｐゴシック" charset="-128"/>
              </a:rPr>
              <a:t>of the initial number of </a:t>
            </a:r>
            <a:r>
              <a:rPr lang="en-US" sz="1200" kern="1200" dirty="0" err="1">
                <a:solidFill>
                  <a:schemeClr val="tx1"/>
                </a:solidFill>
                <a:latin typeface="Times" pitchFamily="1" charset="0"/>
                <a:ea typeface="ＭＳ Ｐゴシック" charset="-128"/>
                <a:cs typeface="ＭＳ Ｐゴシック" charset="-128"/>
              </a:rPr>
              <a:t>SAtCs</a:t>
            </a:r>
            <a:r>
              <a:rPr lang="en-US" sz="1200" kern="1200" dirty="0">
                <a:solidFill>
                  <a:schemeClr val="tx1"/>
                </a:solidFill>
                <a:latin typeface="Times" pitchFamily="1" charset="0"/>
                <a:ea typeface="ＭＳ Ｐゴシック" charset="-128"/>
                <a:cs typeface="ＭＳ Ｐゴシック" charset="-128"/>
              </a:rPr>
              <a:t> was lost.</a:t>
            </a:r>
            <a:endParaRPr lang="fr-FR" sz="1200" kern="1200" dirty="0">
              <a:solidFill>
                <a:schemeClr val="tx1"/>
              </a:solidFill>
              <a:latin typeface="Times" pitchFamily="1"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noTextEdit="1"/>
          </p:cNvSpPr>
          <p:nvPr>
            <p:ph type="sldImg"/>
          </p:nvPr>
        </p:nvSpPr>
        <p:spPr>
          <a:xfrm>
            <a:off x="992188" y="769938"/>
            <a:ext cx="5114925" cy="3835400"/>
          </a:xfrm>
          <a:ln/>
        </p:spPr>
      </p:sp>
      <p:sp>
        <p:nvSpPr>
          <p:cNvPr id="52227" name="Espace réservé des commentaires 2"/>
          <p:cNvSpPr>
            <a:spLocks noGrp="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sz="1200" kern="1200" dirty="0">
                <a:solidFill>
                  <a:schemeClr val="tx1"/>
                </a:solidFill>
                <a:latin typeface="Times" pitchFamily="1" charset="0"/>
                <a:ea typeface="ＭＳ Ｐゴシック" charset="-128"/>
                <a:cs typeface="ＭＳ Ｐゴシック" charset="-128"/>
              </a:rPr>
              <a:t>Interestingly, we noticed that it is mainly the </a:t>
            </a:r>
            <a:r>
              <a:rPr lang="en-US" sz="1200" kern="1200" dirty="0" err="1">
                <a:solidFill>
                  <a:schemeClr val="tx1"/>
                </a:solidFill>
                <a:latin typeface="Times" pitchFamily="1" charset="0"/>
                <a:ea typeface="ＭＳ Ｐゴシック" charset="-128"/>
                <a:cs typeface="ＭＳ Ｐゴシック" charset="-128"/>
              </a:rPr>
              <a:t>SatCells</a:t>
            </a:r>
            <a:r>
              <a:rPr lang="en-US" sz="1200" kern="1200" dirty="0">
                <a:solidFill>
                  <a:schemeClr val="tx1"/>
                </a:solidFill>
                <a:latin typeface="Times" pitchFamily="1" charset="0"/>
                <a:ea typeface="ＭＳ Ｐゴシック" charset="-128"/>
                <a:cs typeface="ＭＳ Ｐゴシック" charset="-128"/>
              </a:rPr>
              <a:t> that stay alive after death of the animal. </a:t>
            </a:r>
          </a:p>
          <a:p>
            <a:endParaRPr lang="en-US" sz="1200" kern="1200" dirty="0">
              <a:solidFill>
                <a:schemeClr val="tx1"/>
              </a:solidFill>
              <a:latin typeface="Times" pitchFamily="1" charset="0"/>
              <a:ea typeface="ＭＳ Ｐゴシック" charset="-128"/>
              <a:cs typeface="ＭＳ Ｐゴシック" charset="-128"/>
            </a:endParaRPr>
          </a:p>
          <a:p>
            <a:r>
              <a:rPr lang="en-US" sz="1200" kern="1200" dirty="0">
                <a:solidFill>
                  <a:schemeClr val="tx1"/>
                </a:solidFill>
                <a:latin typeface="Times" pitchFamily="1" charset="0"/>
                <a:ea typeface="ＭＳ Ｐゴシック" charset="-128"/>
                <a:cs typeface="ＭＳ Ｐゴシック" charset="-128"/>
              </a:rPr>
              <a:t>As illustrated here if you compare the percentage of the </a:t>
            </a:r>
            <a:r>
              <a:rPr lang="en-US" sz="1200" kern="1200" dirty="0" err="1">
                <a:solidFill>
                  <a:schemeClr val="tx1"/>
                </a:solidFill>
                <a:latin typeface="Times" pitchFamily="1" charset="0"/>
                <a:ea typeface="ＭＳ Ｐゴシック" charset="-128"/>
                <a:cs typeface="ＭＳ Ｐゴシック" charset="-128"/>
              </a:rPr>
              <a:t>SatC</a:t>
            </a:r>
            <a:r>
              <a:rPr lang="en-US" sz="1200" kern="1200" dirty="0">
                <a:solidFill>
                  <a:schemeClr val="tx1"/>
                </a:solidFill>
                <a:latin typeface="Times" pitchFamily="1" charset="0"/>
                <a:ea typeface="ＭＳ Ｐゴシック" charset="-128"/>
                <a:cs typeface="ＭＳ Ｐゴシック" charset="-128"/>
              </a:rPr>
              <a:t> that we obtained after a bulk muscle digestion between day 0 and day 4 post mortem - we obtained 2 fold enrichment of </a:t>
            </a:r>
            <a:r>
              <a:rPr lang="en-US" sz="1200" kern="1200" dirty="0" err="1">
                <a:solidFill>
                  <a:schemeClr val="tx1"/>
                </a:solidFill>
                <a:latin typeface="Times" pitchFamily="1" charset="0"/>
                <a:ea typeface="ＭＳ Ｐゴシック" charset="-128"/>
                <a:cs typeface="ＭＳ Ｐゴシック" charset="-128"/>
              </a:rPr>
              <a:t>SatC</a:t>
            </a:r>
            <a:r>
              <a:rPr lang="en-US" sz="1200" kern="1200" dirty="0">
                <a:solidFill>
                  <a:schemeClr val="tx1"/>
                </a:solidFill>
                <a:latin typeface="Times" pitchFamily="1" charset="0"/>
                <a:ea typeface="ＭＳ Ｐゴシック" charset="-128"/>
                <a:cs typeface="ＭＳ Ｐゴシック" charset="-128"/>
              </a:rPr>
              <a:t> in the cell preparation 4 days after death.</a:t>
            </a:r>
            <a:endParaRPr lang="fr-FR" sz="1200" kern="1200" dirty="0">
              <a:solidFill>
                <a:schemeClr val="tx1"/>
              </a:solidFill>
              <a:latin typeface="Times" pitchFamily="1" charset="0"/>
              <a:ea typeface="ＭＳ Ｐゴシック" charset="-128"/>
              <a:cs typeface="ＭＳ Ｐゴシック" charset="-128"/>
            </a:endParaRPr>
          </a:p>
          <a:p>
            <a:endParaRPr lang="fr-FR" dirty="0">
              <a:latin typeface="Times" charset="0"/>
              <a:ea typeface="ＭＳ Ｐゴシック" charset="0"/>
              <a:cs typeface="ＭＳ Ｐゴシック" charset="0"/>
            </a:endParaRPr>
          </a:p>
          <a:p>
            <a:endParaRPr lang="fr-FR" dirty="0">
              <a:latin typeface="Times" charset="0"/>
              <a:ea typeface="ＭＳ Ｐゴシック" charset="0"/>
              <a:cs typeface="ＭＳ Ｐゴシック" charset="0"/>
            </a:endParaRPr>
          </a:p>
        </p:txBody>
      </p:sp>
      <p:sp>
        <p:nvSpPr>
          <p:cNvPr id="52228" name="Espace réservé du numéro de diapositive 3"/>
          <p:cNvSpPr>
            <a:spLocks noGrp="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90600" eaLnBrk="0" hangingPunct="0">
              <a:defRPr sz="2400">
                <a:solidFill>
                  <a:schemeClr val="tx1"/>
                </a:solidFill>
                <a:latin typeface="Times" charset="0"/>
                <a:ea typeface="ＭＳ Ｐゴシック" charset="0"/>
                <a:cs typeface="Arial" charset="0"/>
              </a:defRPr>
            </a:lvl1pPr>
            <a:lvl2pPr marL="37931725" indent="-37474525" defTabSz="990600"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fld id="{11505F8D-E709-4B42-ABED-494875DFEA9C}" type="slidenum">
              <a:rPr lang="fr-FR" sz="1300"/>
              <a:pPr/>
              <a:t>35</a:t>
            </a:fld>
            <a:endParaRPr lang="fr-FR"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noTextEdit="1"/>
          </p:cNvSpPr>
          <p:nvPr>
            <p:ph type="sldImg"/>
          </p:nvPr>
        </p:nvSpPr>
        <p:spPr>
          <a:xfrm>
            <a:off x="992188" y="769938"/>
            <a:ext cx="5114925" cy="3835400"/>
          </a:xfrm>
          <a:ln/>
        </p:spPr>
      </p:sp>
      <p:sp>
        <p:nvSpPr>
          <p:cNvPr id="52227" name="Espace réservé des commentaires 2"/>
          <p:cNvSpPr>
            <a:spLocks noGrp="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sz="1200" kern="1200" dirty="0">
                <a:solidFill>
                  <a:schemeClr val="tx1"/>
                </a:solidFill>
                <a:latin typeface="Times" pitchFamily="1" charset="0"/>
                <a:ea typeface="ＭＳ Ｐゴシック" charset="-128"/>
                <a:cs typeface="ＭＳ Ｐゴシック" charset="-128"/>
              </a:rPr>
              <a:t>Interestingly, we noticed that it is mainly the </a:t>
            </a:r>
            <a:r>
              <a:rPr lang="en-US" sz="1200" kern="1200" dirty="0" err="1">
                <a:solidFill>
                  <a:schemeClr val="tx1"/>
                </a:solidFill>
                <a:latin typeface="Times" pitchFamily="1" charset="0"/>
                <a:ea typeface="ＭＳ Ｐゴシック" charset="-128"/>
                <a:cs typeface="ＭＳ Ｐゴシック" charset="-128"/>
              </a:rPr>
              <a:t>SatCells</a:t>
            </a:r>
            <a:r>
              <a:rPr lang="en-US" sz="1200" kern="1200" dirty="0">
                <a:solidFill>
                  <a:schemeClr val="tx1"/>
                </a:solidFill>
                <a:latin typeface="Times" pitchFamily="1" charset="0"/>
                <a:ea typeface="ＭＳ Ｐゴシック" charset="-128"/>
                <a:cs typeface="ＭＳ Ｐゴシック" charset="-128"/>
              </a:rPr>
              <a:t> that stay alive after death of the animal. </a:t>
            </a:r>
          </a:p>
          <a:p>
            <a:endParaRPr lang="en-US" sz="1200" kern="1200" dirty="0">
              <a:solidFill>
                <a:schemeClr val="tx1"/>
              </a:solidFill>
              <a:latin typeface="Times" pitchFamily="1" charset="0"/>
              <a:ea typeface="ＭＳ Ｐゴシック" charset="-128"/>
              <a:cs typeface="ＭＳ Ｐゴシック" charset="-128"/>
            </a:endParaRPr>
          </a:p>
          <a:p>
            <a:r>
              <a:rPr lang="en-US" sz="1200" kern="1200" dirty="0">
                <a:solidFill>
                  <a:schemeClr val="tx1"/>
                </a:solidFill>
                <a:latin typeface="Times" pitchFamily="1" charset="0"/>
                <a:ea typeface="ＭＳ Ｐゴシック" charset="-128"/>
                <a:cs typeface="ＭＳ Ｐゴシック" charset="-128"/>
              </a:rPr>
              <a:t>As illustrated here if you compare the percentage of the </a:t>
            </a:r>
            <a:r>
              <a:rPr lang="en-US" sz="1200" kern="1200" dirty="0" err="1">
                <a:solidFill>
                  <a:schemeClr val="tx1"/>
                </a:solidFill>
                <a:latin typeface="Times" pitchFamily="1" charset="0"/>
                <a:ea typeface="ＭＳ Ｐゴシック" charset="-128"/>
                <a:cs typeface="ＭＳ Ｐゴシック" charset="-128"/>
              </a:rPr>
              <a:t>SatC</a:t>
            </a:r>
            <a:r>
              <a:rPr lang="en-US" sz="1200" kern="1200" dirty="0">
                <a:solidFill>
                  <a:schemeClr val="tx1"/>
                </a:solidFill>
                <a:latin typeface="Times" pitchFamily="1" charset="0"/>
                <a:ea typeface="ＭＳ Ｐゴシック" charset="-128"/>
                <a:cs typeface="ＭＳ Ｐゴシック" charset="-128"/>
              </a:rPr>
              <a:t> that we obtained after a bulk muscle digestion between day 0 and day 4 post mortem - we obtained 2 fold enrichment of </a:t>
            </a:r>
            <a:r>
              <a:rPr lang="en-US" sz="1200" kern="1200" dirty="0" err="1">
                <a:solidFill>
                  <a:schemeClr val="tx1"/>
                </a:solidFill>
                <a:latin typeface="Times" pitchFamily="1" charset="0"/>
                <a:ea typeface="ＭＳ Ｐゴシック" charset="-128"/>
                <a:cs typeface="ＭＳ Ｐゴシック" charset="-128"/>
              </a:rPr>
              <a:t>SatC</a:t>
            </a:r>
            <a:r>
              <a:rPr lang="en-US" sz="1200" kern="1200" dirty="0">
                <a:solidFill>
                  <a:schemeClr val="tx1"/>
                </a:solidFill>
                <a:latin typeface="Times" pitchFamily="1" charset="0"/>
                <a:ea typeface="ＭＳ Ｐゴシック" charset="-128"/>
                <a:cs typeface="ＭＳ Ｐゴシック" charset="-128"/>
              </a:rPr>
              <a:t> in the cell preparation 4 days after death.</a:t>
            </a:r>
            <a:endParaRPr lang="fr-FR" sz="1200" kern="1200" dirty="0">
              <a:solidFill>
                <a:schemeClr val="tx1"/>
              </a:solidFill>
              <a:latin typeface="Times" pitchFamily="1" charset="0"/>
              <a:ea typeface="ＭＳ Ｐゴシック" charset="-128"/>
              <a:cs typeface="ＭＳ Ｐゴシック" charset="-128"/>
            </a:endParaRPr>
          </a:p>
          <a:p>
            <a:endParaRPr lang="fr-FR" dirty="0">
              <a:latin typeface="Times" charset="0"/>
              <a:ea typeface="ＭＳ Ｐゴシック" charset="0"/>
              <a:cs typeface="ＭＳ Ｐゴシック" charset="0"/>
            </a:endParaRPr>
          </a:p>
          <a:p>
            <a:endParaRPr lang="fr-FR" dirty="0">
              <a:latin typeface="Times" charset="0"/>
              <a:ea typeface="ＭＳ Ｐゴシック" charset="0"/>
              <a:cs typeface="ＭＳ Ｐゴシック" charset="0"/>
            </a:endParaRPr>
          </a:p>
        </p:txBody>
      </p:sp>
      <p:sp>
        <p:nvSpPr>
          <p:cNvPr id="52228" name="Espace réservé du numéro de diapositive 3"/>
          <p:cNvSpPr>
            <a:spLocks noGrp="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90600" eaLnBrk="0" hangingPunct="0">
              <a:defRPr sz="2400">
                <a:solidFill>
                  <a:schemeClr val="tx1"/>
                </a:solidFill>
                <a:latin typeface="Times" charset="0"/>
                <a:ea typeface="ＭＳ Ｐゴシック" charset="0"/>
                <a:cs typeface="Arial" charset="0"/>
              </a:defRPr>
            </a:lvl1pPr>
            <a:lvl2pPr marL="37931725" indent="-37474525" defTabSz="990600"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fld id="{11505F8D-E709-4B42-ABED-494875DFEA9C}" type="slidenum">
              <a:rPr lang="fr-FR" sz="1300"/>
              <a:pPr/>
              <a:t>36</a:t>
            </a:fld>
            <a:endParaRPr lang="fr-FR" sz="13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p:cNvSpPr>
            <a:spLocks noGrp="1" noRot="1" noChangeAspect="1" noTextEdit="1"/>
          </p:cNvSpPr>
          <p:nvPr>
            <p:ph type="sldImg"/>
          </p:nvPr>
        </p:nvSpPr>
        <p:spPr>
          <a:xfrm>
            <a:off x="992188" y="768350"/>
            <a:ext cx="5114925" cy="3836988"/>
          </a:xfrm>
          <a:ln/>
        </p:spPr>
      </p:sp>
      <p:sp>
        <p:nvSpPr>
          <p:cNvPr id="56323" name="Espace réservé des commentaires 2"/>
          <p:cNvSpPr>
            <a:spLocks noGrp="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kern="1200" dirty="0" err="1">
                <a:solidFill>
                  <a:schemeClr val="tx1"/>
                </a:solidFill>
                <a:effectLst/>
                <a:latin typeface="Times" pitchFamily="1" charset="0"/>
                <a:ea typeface="ＭＳ Ｐゴシック" charset="-128"/>
                <a:cs typeface="ＭＳ Ｐゴシック" charset="-128"/>
              </a:rPr>
              <a:t>Then</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we</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perform</a:t>
            </a:r>
            <a:r>
              <a:rPr lang="fr-FR" sz="1200" kern="1200" dirty="0">
                <a:solidFill>
                  <a:schemeClr val="tx1"/>
                </a:solidFill>
                <a:effectLst/>
                <a:latin typeface="Times" pitchFamily="1" charset="0"/>
                <a:ea typeface="ＭＳ Ｐゴシック" charset="-128"/>
                <a:cs typeface="ＭＳ Ｐゴシック" charset="-128"/>
              </a:rPr>
              <a:t> a </a:t>
            </a:r>
            <a:r>
              <a:rPr lang="fr-FR" sz="1200" kern="1200" dirty="0" err="1">
                <a:solidFill>
                  <a:schemeClr val="tx1"/>
                </a:solidFill>
                <a:effectLst/>
                <a:latin typeface="Times" pitchFamily="1" charset="0"/>
                <a:ea typeface="ＭＳ Ｐゴシック" charset="-128"/>
                <a:cs typeface="ＭＳ Ｐゴシック" charset="-128"/>
              </a:rPr>
              <a:t>characterisation</a:t>
            </a:r>
            <a:r>
              <a:rPr lang="fr-FR" sz="1200" kern="1200" dirty="0">
                <a:solidFill>
                  <a:schemeClr val="tx1"/>
                </a:solidFill>
                <a:effectLst/>
                <a:latin typeface="Times" pitchFamily="1" charset="0"/>
                <a:ea typeface="ＭＳ Ｐゴシック" charset="-128"/>
                <a:cs typeface="ＭＳ Ｐゴシック" charset="-128"/>
              </a:rPr>
              <a:t> of </a:t>
            </a:r>
            <a:r>
              <a:rPr lang="fr-FR" sz="1200" kern="1200" dirty="0" err="1">
                <a:solidFill>
                  <a:schemeClr val="tx1"/>
                </a:solidFill>
                <a:effectLst/>
                <a:latin typeface="Times" pitchFamily="1" charset="0"/>
                <a:ea typeface="ＭＳ Ｐゴシック" charset="-128"/>
                <a:cs typeface="ＭＳ Ｐゴシック" charset="-128"/>
              </a:rPr>
              <a:t>these</a:t>
            </a:r>
            <a:r>
              <a:rPr lang="fr-FR" sz="1200" kern="1200" dirty="0">
                <a:solidFill>
                  <a:schemeClr val="tx1"/>
                </a:solidFill>
                <a:effectLst/>
                <a:latin typeface="Times" pitchFamily="1" charset="0"/>
                <a:ea typeface="ＭＳ Ｐゴシック" charset="-128"/>
                <a:cs typeface="ＭＳ Ｐゴシック" charset="-128"/>
              </a:rPr>
              <a:t> stem </a:t>
            </a:r>
            <a:r>
              <a:rPr lang="fr-FR" sz="1200" kern="1200" dirty="0" err="1">
                <a:solidFill>
                  <a:schemeClr val="tx1"/>
                </a:solidFill>
                <a:effectLst/>
                <a:latin typeface="Times" pitchFamily="1" charset="0"/>
                <a:ea typeface="ＭＳ Ｐゴシック" charset="-128"/>
                <a:cs typeface="ＭＳ Ｐゴシック" charset="-128"/>
              </a:rPr>
              <a:t>cells</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that</a:t>
            </a:r>
            <a:r>
              <a:rPr lang="fr-FR" sz="1200" kern="1200" baseline="0" dirty="0">
                <a:solidFill>
                  <a:schemeClr val="tx1"/>
                </a:solidFill>
                <a:effectLst/>
                <a:latin typeface="Times" pitchFamily="1" charset="0"/>
                <a:ea typeface="ＭＳ Ｐゴシック" charset="-128"/>
                <a:cs typeface="ＭＳ Ｐゴシック" charset="-128"/>
              </a:rPr>
              <a:t> survive in post mortem </a:t>
            </a:r>
            <a:r>
              <a:rPr lang="fr-FR" sz="1200" kern="1200" baseline="0" dirty="0" err="1">
                <a:solidFill>
                  <a:schemeClr val="tx1"/>
                </a:solidFill>
                <a:effectLst/>
                <a:latin typeface="Times" pitchFamily="1" charset="0"/>
                <a:ea typeface="ＭＳ Ｐゴシック" charset="-128"/>
                <a:cs typeface="ＭＳ Ｐゴシック" charset="-128"/>
              </a:rPr>
              <a:t>conditons</a:t>
            </a:r>
            <a:r>
              <a:rPr lang="fr-FR" sz="1200" kern="1200" baseline="0" dirty="0">
                <a:solidFill>
                  <a:schemeClr val="tx1"/>
                </a:solidFill>
                <a:effectLst/>
                <a:latin typeface="Times" pitchFamily="1" charset="0"/>
                <a:ea typeface="ＭＳ Ｐゴシック" charset="-128"/>
                <a:cs typeface="ＭＳ Ｐゴシック" charset="-128"/>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sz="1200" kern="1200" baseline="0" dirty="0">
              <a:solidFill>
                <a:schemeClr val="tx1"/>
              </a:solidFill>
              <a:effectLst/>
              <a:latin typeface="Times" pitchFamily="1"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kern="1200" dirty="0">
                <a:solidFill>
                  <a:schemeClr val="tx1"/>
                </a:solidFill>
                <a:effectLst/>
                <a:latin typeface="Times" pitchFamily="1" charset="0"/>
                <a:ea typeface="ＭＳ Ｐゴシック" charset="-128"/>
                <a:cs typeface="ＭＳ Ｐゴシック" charset="-128"/>
              </a:rPr>
              <a:t>Clonal </a:t>
            </a:r>
            <a:r>
              <a:rPr lang="fr-FR" sz="1200" kern="1200" dirty="0" err="1">
                <a:solidFill>
                  <a:schemeClr val="tx1"/>
                </a:solidFill>
                <a:effectLst/>
                <a:latin typeface="Times" pitchFamily="1" charset="0"/>
                <a:ea typeface="ＭＳ Ｐゴシック" charset="-128"/>
                <a:cs typeface="ＭＳ Ｐゴシック" charset="-128"/>
              </a:rPr>
              <a:t>analysis</a:t>
            </a:r>
            <a:r>
              <a:rPr lang="fr-FR" sz="1200" kern="1200" dirty="0">
                <a:solidFill>
                  <a:schemeClr val="tx1"/>
                </a:solidFill>
                <a:effectLst/>
                <a:latin typeface="Times" pitchFamily="1" charset="0"/>
                <a:ea typeface="ＭＳ Ｐゴシック" charset="-128"/>
                <a:cs typeface="ＭＳ Ｐゴシック" charset="-128"/>
              </a:rPr>
              <a:t> of </a:t>
            </a:r>
            <a:r>
              <a:rPr lang="fr-FR" sz="1200" kern="1200" dirty="0" err="1">
                <a:solidFill>
                  <a:schemeClr val="tx1"/>
                </a:solidFill>
                <a:effectLst/>
                <a:latin typeface="Times" pitchFamily="1" charset="0"/>
                <a:ea typeface="ＭＳ Ｐゴシック" charset="-128"/>
                <a:cs typeface="ＭＳ Ｐゴシック" charset="-128"/>
              </a:rPr>
              <a:t>this</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resisting</a:t>
            </a:r>
            <a:r>
              <a:rPr lang="fr-FR" sz="1200" kern="1200" dirty="0">
                <a:solidFill>
                  <a:schemeClr val="tx1"/>
                </a:solidFill>
                <a:effectLst/>
                <a:latin typeface="Times" pitchFamily="1" charset="0"/>
                <a:ea typeface="ＭＳ Ｐゴシック" charset="-128"/>
                <a:cs typeface="ＭＳ Ｐゴシック" charset="-128"/>
              </a:rPr>
              <a:t> muscle stem </a:t>
            </a:r>
            <a:r>
              <a:rPr lang="fr-FR" sz="1200" kern="1200" dirty="0" err="1">
                <a:solidFill>
                  <a:schemeClr val="tx1"/>
                </a:solidFill>
                <a:effectLst/>
                <a:latin typeface="Times" pitchFamily="1" charset="0"/>
                <a:ea typeface="ＭＳ Ｐゴシック" charset="-128"/>
                <a:cs typeface="ＭＳ Ｐゴシック" charset="-128"/>
              </a:rPr>
              <a:t>cells</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showed</a:t>
            </a:r>
            <a:r>
              <a:rPr lang="fr-FR" sz="1200" kern="1200" dirty="0">
                <a:solidFill>
                  <a:schemeClr val="tx1"/>
                </a:solidFill>
                <a:effectLst/>
                <a:latin typeface="Times" pitchFamily="1" charset="0"/>
                <a:ea typeface="ＭＳ Ｐゴシック" charset="-128"/>
                <a:cs typeface="ＭＳ Ｐゴシック" charset="-128"/>
              </a:rPr>
              <a:t> no </a:t>
            </a:r>
            <a:r>
              <a:rPr lang="fr-FR" sz="1200" kern="1200" dirty="0" err="1">
                <a:solidFill>
                  <a:schemeClr val="tx1"/>
                </a:solidFill>
                <a:effectLst/>
                <a:latin typeface="Times" pitchFamily="1" charset="0"/>
                <a:ea typeface="ＭＳ Ｐゴシック" charset="-128"/>
                <a:cs typeface="ＭＳ Ｐゴシック" charset="-128"/>
              </a:rPr>
              <a:t>significant</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difference</a:t>
            </a:r>
            <a:r>
              <a:rPr lang="fr-FR" sz="1200" kern="1200" dirty="0">
                <a:solidFill>
                  <a:schemeClr val="tx1"/>
                </a:solidFill>
                <a:effectLst/>
                <a:latin typeface="Times" pitchFamily="1" charset="0"/>
                <a:ea typeface="ＭＳ Ｐゴシック" charset="-128"/>
                <a:cs typeface="ＭＳ Ｐゴシック" charset="-128"/>
              </a:rPr>
              <a:t> in </a:t>
            </a:r>
            <a:r>
              <a:rPr lang="fr-FR" sz="1200" kern="1200" dirty="0" err="1">
                <a:solidFill>
                  <a:schemeClr val="tx1"/>
                </a:solidFill>
                <a:effectLst/>
                <a:latin typeface="Times" pitchFamily="1" charset="0"/>
                <a:ea typeface="ＭＳ Ｐゴシック" charset="-128"/>
                <a:cs typeface="ＭＳ Ｐゴシック" charset="-128"/>
              </a:rPr>
              <a:t>their</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ability</a:t>
            </a:r>
            <a:r>
              <a:rPr lang="fr-FR" sz="1200" kern="1200" dirty="0">
                <a:solidFill>
                  <a:schemeClr val="tx1"/>
                </a:solidFill>
                <a:effectLst/>
                <a:latin typeface="Times" pitchFamily="1" charset="0"/>
                <a:ea typeface="ＭＳ Ｐゴシック" charset="-128"/>
                <a:cs typeface="ＭＳ Ｐゴシック" charset="-128"/>
              </a:rPr>
              <a:t> to </a:t>
            </a:r>
            <a:r>
              <a:rPr lang="fr-FR" sz="1200" kern="1200" dirty="0" err="1">
                <a:solidFill>
                  <a:schemeClr val="tx1"/>
                </a:solidFill>
                <a:effectLst/>
                <a:latin typeface="Times" pitchFamily="1" charset="0"/>
                <a:ea typeface="ＭＳ Ｐゴシック" charset="-128"/>
                <a:cs typeface="ＭＳ Ｐゴシック" charset="-128"/>
              </a:rPr>
              <a:t>generate</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progeny</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between</a:t>
            </a:r>
            <a:r>
              <a:rPr lang="fr-FR" sz="1200" kern="1200" baseline="0" dirty="0">
                <a:solidFill>
                  <a:schemeClr val="tx1"/>
                </a:solidFill>
                <a:effectLst/>
                <a:latin typeface="Times" pitchFamily="1" charset="0"/>
                <a:ea typeface="ＭＳ Ｐゴシック" charset="-128"/>
                <a:cs typeface="ＭＳ Ｐゴシック" charset="-128"/>
              </a:rPr>
              <a:t> D4 post mortem and</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freshly</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isolated</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cells</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However</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this</a:t>
            </a:r>
            <a:r>
              <a:rPr lang="fr-FR" sz="1200" kern="1200" dirty="0">
                <a:solidFill>
                  <a:schemeClr val="tx1"/>
                </a:solidFill>
                <a:effectLst/>
                <a:latin typeface="Times" pitchFamily="1" charset="0"/>
                <a:ea typeface="ＭＳ Ｐゴシック" charset="-128"/>
                <a:cs typeface="ＭＳ Ｐゴシック" charset="-128"/>
              </a:rPr>
              <a:t> value </a:t>
            </a:r>
            <a:r>
              <a:rPr lang="fr-FR" sz="1200" kern="1200" dirty="0" err="1">
                <a:solidFill>
                  <a:schemeClr val="tx1"/>
                </a:solidFill>
                <a:effectLst/>
                <a:latin typeface="Times" pitchFamily="1" charset="0"/>
                <a:ea typeface="ＭＳ Ｐゴシック" charset="-128"/>
                <a:cs typeface="ＭＳ Ｐゴシック" charset="-128"/>
              </a:rPr>
              <a:t>dropped</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markedly</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at</a:t>
            </a:r>
            <a:r>
              <a:rPr lang="fr-FR" sz="1200" kern="1200" dirty="0">
                <a:solidFill>
                  <a:schemeClr val="tx1"/>
                </a:solidFill>
                <a:effectLst/>
                <a:latin typeface="Times" pitchFamily="1" charset="0"/>
                <a:ea typeface="ＭＳ Ｐゴシック" charset="-128"/>
                <a:cs typeface="ＭＳ Ｐゴシック" charset="-128"/>
              </a:rPr>
              <a:t> 8 </a:t>
            </a:r>
            <a:r>
              <a:rPr lang="fr-FR" sz="1200" kern="1200" dirty="0" err="1">
                <a:solidFill>
                  <a:schemeClr val="tx1"/>
                </a:solidFill>
                <a:effectLst/>
                <a:latin typeface="Times" pitchFamily="1" charset="0"/>
                <a:ea typeface="ＭＳ Ｐゴシック" charset="-128"/>
                <a:cs typeface="ＭＳ Ｐゴシック" charset="-128"/>
              </a:rPr>
              <a:t>days</a:t>
            </a:r>
            <a:r>
              <a:rPr lang="fr-FR" sz="1200" kern="1200" dirty="0">
                <a:solidFill>
                  <a:schemeClr val="tx1"/>
                </a:solidFill>
                <a:effectLst/>
                <a:latin typeface="Times" pitchFamily="1" charset="0"/>
                <a:ea typeface="ＭＳ Ｐゴシック" charset="-128"/>
                <a:cs typeface="ＭＳ Ｐゴシック" charset="-128"/>
              </a:rPr>
              <a:t> post mortem.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Calibri"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pitchFamily="1" charset="0"/>
                <a:ea typeface="ＭＳ Ｐゴシック" charset="-128"/>
                <a:cs typeface="ＭＳ Ｐゴシック" charset="-128"/>
              </a:rPr>
              <a:t>Notably,</a:t>
            </a:r>
            <a:r>
              <a:rPr lang="en-US" sz="1200" kern="1200" baseline="0" dirty="0">
                <a:solidFill>
                  <a:schemeClr val="tx1"/>
                </a:solidFill>
                <a:effectLst/>
                <a:latin typeface="Times" pitchFamily="1" charset="0"/>
                <a:ea typeface="ＭＳ Ｐゴシック" charset="-128"/>
                <a:cs typeface="ＭＳ Ｐゴシック" charset="-128"/>
              </a:rPr>
              <a:t> </a:t>
            </a:r>
            <a:r>
              <a:rPr lang="en-US" dirty="0">
                <a:latin typeface="Calibri" charset="0"/>
              </a:rPr>
              <a:t>they need</a:t>
            </a:r>
            <a:r>
              <a:rPr lang="en-US" baseline="0" dirty="0">
                <a:latin typeface="Calibri" charset="0"/>
              </a:rPr>
              <a:t> more time to exit from quiescence and we observe, a delay in the first mitosis. These cells post mortem seems to be in a deeper state of quiescence than freshly isolated cells. </a:t>
            </a:r>
            <a:r>
              <a:rPr lang="en-US" sz="1200" kern="1200" dirty="0">
                <a:solidFill>
                  <a:schemeClr val="tx1"/>
                </a:solidFill>
                <a:effectLst/>
                <a:latin typeface="Times" pitchFamily="1" charset="0"/>
                <a:ea typeface="ＭＳ Ｐゴシック" charset="-128"/>
                <a:cs typeface="ＭＳ Ｐゴシック" charset="-128"/>
              </a:rPr>
              <a:t>In spite of this delay, after the first division, myogenic cells divided synchronously every 7h in both conditions without any observable phenotypic differences indicating that this lag observed with post mortem animals is reversible.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a:solidFill>
                <a:schemeClr val="tx1"/>
              </a:solidFill>
              <a:effectLst/>
              <a:latin typeface="Times" pitchFamily="1" charset="0"/>
              <a:ea typeface="ＭＳ Ｐゴシック" charset="-128"/>
              <a:cs typeface="ＭＳ Ｐゴシック" charset="-128"/>
            </a:endParaRPr>
          </a:p>
          <a:p>
            <a:r>
              <a:rPr lang="en-US" sz="1200" kern="1200" dirty="0">
                <a:solidFill>
                  <a:schemeClr val="tx1"/>
                </a:solidFill>
                <a:effectLst/>
                <a:latin typeface="Times" pitchFamily="1" charset="0"/>
                <a:ea typeface="ＭＳ Ｐゴシック" charset="-128"/>
                <a:cs typeface="ＭＳ Ｐゴシック" charset="-128"/>
              </a:rPr>
              <a:t>To assess the commitment status of the muscle stem cells post mortem, we performed RT–</a:t>
            </a:r>
            <a:r>
              <a:rPr lang="en-US" sz="1200" kern="1200" dirty="0" err="1">
                <a:solidFill>
                  <a:schemeClr val="tx1"/>
                </a:solidFill>
                <a:effectLst/>
                <a:latin typeface="Times" pitchFamily="1" charset="0"/>
                <a:ea typeface="ＭＳ Ｐゴシック" charset="-128"/>
                <a:cs typeface="ＭＳ Ｐゴシック" charset="-128"/>
              </a:rPr>
              <a:t>qPCR</a:t>
            </a:r>
            <a:r>
              <a:rPr lang="en-US" sz="1200" kern="1200" dirty="0">
                <a:solidFill>
                  <a:schemeClr val="tx1"/>
                </a:solidFill>
                <a:effectLst/>
                <a:latin typeface="Times" pitchFamily="1" charset="0"/>
                <a:ea typeface="ＭＳ Ｐゴシック" charset="-128"/>
                <a:cs typeface="ＭＳ Ｐゴシック" charset="-128"/>
              </a:rPr>
              <a:t> and</a:t>
            </a:r>
            <a:r>
              <a:rPr lang="en-US" sz="1200" kern="1200" baseline="0" dirty="0">
                <a:solidFill>
                  <a:schemeClr val="tx1"/>
                </a:solidFill>
                <a:effectLst/>
                <a:latin typeface="Times" pitchFamily="1" charset="0"/>
                <a:ea typeface="ＭＳ Ｐゴシック" charset="-128"/>
                <a:cs typeface="ＭＳ Ｐゴシック" charset="-128"/>
              </a:rPr>
              <a:t> observed that sat cells post mortem are in a more quiescent state than freshly isolated cells</a:t>
            </a:r>
            <a:r>
              <a:rPr lang="en-US" sz="1200" kern="1200" dirty="0">
                <a:solidFill>
                  <a:schemeClr val="tx1"/>
                </a:solidFill>
                <a:effectLst/>
                <a:latin typeface="Times" pitchFamily="1" charset="0"/>
                <a:ea typeface="ＭＳ Ｐゴシック" charset="-128"/>
                <a:cs typeface="ＭＳ Ｐゴシック" charset="-128"/>
              </a:rPr>
              <a:t>. </a:t>
            </a:r>
          </a:p>
          <a:p>
            <a:endParaRPr lang="fr-FR" sz="1200" kern="1200" dirty="0">
              <a:solidFill>
                <a:schemeClr val="tx1"/>
              </a:solidFill>
              <a:effectLst/>
              <a:latin typeface="Times" pitchFamily="1" charset="0"/>
              <a:ea typeface="ＭＳ Ｐゴシック" charset="-128"/>
              <a:cs typeface="ＭＳ Ｐゴシック" charset="-128"/>
            </a:endParaRPr>
          </a:p>
          <a:p>
            <a:r>
              <a:rPr lang="fr-FR" sz="1200" kern="1200" dirty="0" err="1">
                <a:solidFill>
                  <a:schemeClr val="tx1"/>
                </a:solidFill>
                <a:effectLst/>
                <a:latin typeface="Times" pitchFamily="1" charset="0"/>
                <a:ea typeface="ＭＳ Ｐゴシック" charset="-128"/>
                <a:cs typeface="ＭＳ Ｐゴシック" charset="-128"/>
              </a:rPr>
              <a:t>We</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then</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think</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that</a:t>
            </a:r>
            <a:r>
              <a:rPr lang="fr-FR" sz="1200" kern="1200" dirty="0">
                <a:solidFill>
                  <a:schemeClr val="tx1"/>
                </a:solidFill>
                <a:effectLst/>
                <a:latin typeface="Times" pitchFamily="1" charset="0"/>
                <a:ea typeface="ＭＳ Ｐゴシック" charset="-128"/>
                <a:cs typeface="ＭＳ Ｐゴシック" charset="-128"/>
              </a:rPr>
              <a:t> the quiescent state </a:t>
            </a:r>
            <a:r>
              <a:rPr lang="fr-FR" sz="1200" kern="1200" dirty="0" err="1">
                <a:solidFill>
                  <a:schemeClr val="tx1"/>
                </a:solidFill>
                <a:effectLst/>
                <a:latin typeface="Times" pitchFamily="1" charset="0"/>
                <a:ea typeface="ＭＳ Ｐゴシック" charset="-128"/>
                <a:cs typeface="ＭＳ Ｐゴシック" charset="-128"/>
              </a:rPr>
              <a:t>might</a:t>
            </a:r>
            <a:r>
              <a:rPr lang="fr-FR" sz="1200" kern="1200" dirty="0">
                <a:solidFill>
                  <a:schemeClr val="tx1"/>
                </a:solidFill>
                <a:effectLst/>
                <a:latin typeface="Times" pitchFamily="1" charset="0"/>
                <a:ea typeface="ＭＳ Ｐゴシック" charset="-128"/>
                <a:cs typeface="ＭＳ Ｐゴシック" charset="-128"/>
              </a:rPr>
              <a:t> confer a </a:t>
            </a:r>
            <a:r>
              <a:rPr lang="fr-FR" sz="1200" kern="1200" dirty="0" err="1">
                <a:solidFill>
                  <a:schemeClr val="tx1"/>
                </a:solidFill>
                <a:effectLst/>
                <a:latin typeface="Times" pitchFamily="1" charset="0"/>
                <a:ea typeface="ＭＳ Ｐゴシック" charset="-128"/>
                <a:cs typeface="ＭＳ Ｐゴシック" charset="-128"/>
              </a:rPr>
              <a:t>survival</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advantage</a:t>
            </a:r>
            <a:r>
              <a:rPr lang="fr-FR" sz="1200" kern="1200" dirty="0">
                <a:solidFill>
                  <a:schemeClr val="tx1"/>
                </a:solidFill>
                <a:effectLst/>
                <a:latin typeface="Times" pitchFamily="1" charset="0"/>
                <a:ea typeface="ＭＳ Ｐゴシック" charset="-128"/>
                <a:cs typeface="ＭＳ Ｐゴシック" charset="-128"/>
              </a:rPr>
              <a:t> to the stem </a:t>
            </a:r>
            <a:r>
              <a:rPr lang="fr-FR" sz="1200" kern="1200" dirty="0" err="1">
                <a:solidFill>
                  <a:schemeClr val="tx1"/>
                </a:solidFill>
                <a:effectLst/>
                <a:latin typeface="Times" pitchFamily="1" charset="0"/>
                <a:ea typeface="ＭＳ Ｐゴシック" charset="-128"/>
                <a:cs typeface="ＭＳ Ｐゴシック" charset="-128"/>
              </a:rPr>
              <a:t>cells</a:t>
            </a:r>
            <a:r>
              <a:rPr lang="fr-FR" sz="1200" kern="1200" dirty="0">
                <a:solidFill>
                  <a:schemeClr val="tx1"/>
                </a:solidFill>
                <a:effectLst/>
                <a:latin typeface="Times" pitchFamily="1" charset="0"/>
                <a:ea typeface="ＭＳ Ｐゴシック" charset="-128"/>
                <a:cs typeface="ＭＳ Ｐゴシック" charset="-128"/>
              </a:rPr>
              <a:t>. </a:t>
            </a:r>
          </a:p>
          <a:p>
            <a:r>
              <a:rPr lang="fr-FR" sz="1200" kern="1200" dirty="0">
                <a:solidFill>
                  <a:schemeClr val="tx1"/>
                </a:solidFill>
                <a:effectLst/>
                <a:latin typeface="Times" pitchFamily="1" charset="0"/>
                <a:ea typeface="ＭＳ Ｐゴシック" charset="-128"/>
                <a:cs typeface="ＭＳ Ｐゴシック" charset="-128"/>
              </a:rPr>
              <a:t>To </a:t>
            </a:r>
            <a:r>
              <a:rPr lang="fr-FR" sz="1200" kern="1200" dirty="0" err="1">
                <a:solidFill>
                  <a:schemeClr val="tx1"/>
                </a:solidFill>
                <a:effectLst/>
                <a:latin typeface="Times" pitchFamily="1" charset="0"/>
                <a:ea typeface="ＭＳ Ｐゴシック" charset="-128"/>
                <a:cs typeface="ＭＳ Ｐゴシック" charset="-128"/>
              </a:rPr>
              <a:t>answer</a:t>
            </a:r>
            <a:r>
              <a:rPr lang="fr-FR" sz="1200" kern="1200" dirty="0">
                <a:solidFill>
                  <a:schemeClr val="tx1"/>
                </a:solidFill>
                <a:effectLst/>
                <a:latin typeface="Times" pitchFamily="1" charset="0"/>
                <a:ea typeface="ＭＳ Ｐゴシック" charset="-128"/>
                <a:cs typeface="ＭＳ Ｐゴシック" charset="-128"/>
              </a:rPr>
              <a:t> to </a:t>
            </a:r>
            <a:r>
              <a:rPr lang="fr-FR" sz="1200" kern="1200" dirty="0" err="1">
                <a:solidFill>
                  <a:schemeClr val="tx1"/>
                </a:solidFill>
                <a:effectLst/>
                <a:latin typeface="Times" pitchFamily="1" charset="0"/>
                <a:ea typeface="ＭＳ Ｐゴシック" charset="-128"/>
                <a:cs typeface="ＭＳ Ｐゴシック" charset="-128"/>
              </a:rPr>
              <a:t>this</a:t>
            </a:r>
            <a:r>
              <a:rPr lang="fr-FR" sz="1200" kern="1200" dirty="0">
                <a:solidFill>
                  <a:schemeClr val="tx1"/>
                </a:solidFill>
                <a:effectLst/>
                <a:latin typeface="Times" pitchFamily="1" charset="0"/>
                <a:ea typeface="ＭＳ Ｐゴシック" charset="-128"/>
                <a:cs typeface="ＭＳ Ｐゴシック" charset="-128"/>
              </a:rPr>
              <a:t> question </a:t>
            </a:r>
            <a:r>
              <a:rPr lang="fr-FR" sz="1200" kern="1200" dirty="0" err="1">
                <a:solidFill>
                  <a:schemeClr val="tx1"/>
                </a:solidFill>
                <a:effectLst/>
                <a:latin typeface="Times" pitchFamily="1" charset="0"/>
                <a:ea typeface="ＭＳ Ｐゴシック" charset="-128"/>
                <a:cs typeface="ＭＳ Ｐゴシック" charset="-128"/>
              </a:rPr>
              <a:t>we</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formed</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three</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different</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cohorts</a:t>
            </a:r>
            <a:r>
              <a:rPr lang="fr-FR" sz="1200" kern="1200" dirty="0">
                <a:solidFill>
                  <a:schemeClr val="tx1"/>
                </a:solidFill>
                <a:effectLst/>
                <a:latin typeface="Times" pitchFamily="1" charset="0"/>
                <a:ea typeface="ＭＳ Ｐゴシック" charset="-128"/>
                <a:cs typeface="ＭＳ Ｐゴシック" charset="-128"/>
              </a:rPr>
              <a:t> of </a:t>
            </a:r>
            <a:r>
              <a:rPr lang="fr-FR" sz="1200" kern="1200" dirty="0" err="1">
                <a:solidFill>
                  <a:schemeClr val="tx1"/>
                </a:solidFill>
                <a:effectLst/>
                <a:latin typeface="Times" pitchFamily="1" charset="0"/>
                <a:ea typeface="ＭＳ Ｐゴシック" charset="-128"/>
                <a:cs typeface="ＭＳ Ｐゴシック" charset="-128"/>
              </a:rPr>
              <a:t>mice</a:t>
            </a:r>
            <a:r>
              <a:rPr lang="fr-FR" sz="1200" kern="1200" dirty="0">
                <a:solidFill>
                  <a:schemeClr val="tx1"/>
                </a:solidFill>
                <a:effectLst/>
                <a:latin typeface="Times" pitchFamily="1" charset="0"/>
                <a:ea typeface="ＭＳ Ｐゴシック" charset="-128"/>
                <a:cs typeface="ＭＳ Ｐゴシック" charset="-128"/>
              </a:rPr>
              <a:t>, in</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which</a:t>
            </a:r>
            <a:r>
              <a:rPr lang="fr-FR" sz="1200" kern="1200" baseline="0" dirty="0">
                <a:solidFill>
                  <a:schemeClr val="tx1"/>
                </a:solidFill>
                <a:effectLst/>
                <a:latin typeface="Times" pitchFamily="1" charset="0"/>
                <a:ea typeface="ＭＳ Ｐゴシック" charset="-128"/>
                <a:cs typeface="ＭＳ Ｐゴシック" charset="-128"/>
              </a:rPr>
              <a:t> satellite </a:t>
            </a:r>
            <a:r>
              <a:rPr lang="fr-FR" sz="1200" kern="1200" baseline="0" dirty="0" err="1">
                <a:solidFill>
                  <a:schemeClr val="tx1"/>
                </a:solidFill>
                <a:effectLst/>
                <a:latin typeface="Times" pitchFamily="1" charset="0"/>
                <a:ea typeface="ＭＳ Ｐゴシック" charset="-128"/>
                <a:cs typeface="ＭＳ Ｐゴシック" charset="-128"/>
              </a:rPr>
              <a:t>cells</a:t>
            </a:r>
            <a:r>
              <a:rPr lang="fr-FR" sz="1200" kern="1200" baseline="0" dirty="0">
                <a:solidFill>
                  <a:schemeClr val="tx1"/>
                </a:solidFill>
                <a:effectLst/>
                <a:latin typeface="Times" pitchFamily="1" charset="0"/>
                <a:ea typeface="ＭＳ Ｐゴシック" charset="-128"/>
                <a:cs typeface="ＭＳ Ｐゴシック" charset="-128"/>
              </a:rPr>
              <a:t> are </a:t>
            </a:r>
            <a:r>
              <a:rPr lang="fr-FR" sz="1200" kern="1200" baseline="0" dirty="0" err="1">
                <a:solidFill>
                  <a:schemeClr val="tx1"/>
                </a:solidFill>
                <a:effectLst/>
                <a:latin typeface="Times" pitchFamily="1" charset="0"/>
                <a:ea typeface="ＭＳ Ｐゴシック" charset="-128"/>
                <a:cs typeface="ＭＳ Ｐゴシック" charset="-128"/>
              </a:rPr>
              <a:t>activated</a:t>
            </a:r>
            <a:r>
              <a:rPr lang="fr-FR" sz="1200" kern="1200" baseline="0" dirty="0">
                <a:solidFill>
                  <a:schemeClr val="tx1"/>
                </a:solidFill>
                <a:effectLst/>
                <a:latin typeface="Times" pitchFamily="1" charset="0"/>
                <a:ea typeface="ＭＳ Ｐゴシック" charset="-128"/>
                <a:cs typeface="ＭＳ Ｐゴシック" charset="-128"/>
              </a:rPr>
              <a:t> by </a:t>
            </a:r>
            <a:r>
              <a:rPr lang="fr-FR" sz="1200" kern="1200" baseline="0" dirty="0" err="1">
                <a:solidFill>
                  <a:schemeClr val="tx1"/>
                </a:solidFill>
                <a:effectLst/>
                <a:latin typeface="Times" pitchFamily="1" charset="0"/>
                <a:ea typeface="ＭＳ Ｐゴシック" charset="-128"/>
                <a:cs typeface="ＭＳ Ｐゴシック" charset="-128"/>
              </a:rPr>
              <a:t>different</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experimental</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paradigms</a:t>
            </a:r>
            <a:r>
              <a:rPr lang="fr-FR" sz="1200" kern="1200" baseline="0" dirty="0">
                <a:solidFill>
                  <a:schemeClr val="tx1"/>
                </a:solidFill>
                <a:effectLst/>
                <a:latin typeface="Times" pitchFamily="1" charset="0"/>
                <a:ea typeface="ＭＳ Ｐゴシック" charset="-128"/>
                <a:cs typeface="ＭＳ Ｐゴシック" charset="-128"/>
              </a:rPr>
              <a:t> and </a:t>
            </a:r>
            <a:r>
              <a:rPr lang="fr-FR" sz="1200" kern="1200" baseline="0" dirty="0" err="1">
                <a:solidFill>
                  <a:schemeClr val="tx1"/>
                </a:solidFill>
                <a:effectLst/>
                <a:latin typeface="Times" pitchFamily="1" charset="0"/>
                <a:ea typeface="ＭＳ Ｐゴシック" charset="-128"/>
                <a:cs typeface="ＭＳ Ｐゴシック" charset="-128"/>
              </a:rPr>
              <a:t>then</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examined</a:t>
            </a:r>
            <a:r>
              <a:rPr lang="fr-FR" sz="1200" kern="1200" dirty="0">
                <a:solidFill>
                  <a:schemeClr val="tx1"/>
                </a:solidFill>
                <a:effectLst/>
                <a:latin typeface="Times" pitchFamily="1" charset="0"/>
                <a:ea typeface="ＭＳ Ｐゴシック" charset="-128"/>
                <a:cs typeface="ＭＳ Ｐゴシック" charset="-128"/>
              </a:rPr>
              <a:t> 4 </a:t>
            </a:r>
            <a:r>
              <a:rPr lang="fr-FR" sz="1200" kern="1200" dirty="0" err="1">
                <a:solidFill>
                  <a:schemeClr val="tx1"/>
                </a:solidFill>
                <a:effectLst/>
                <a:latin typeface="Times" pitchFamily="1" charset="0"/>
                <a:ea typeface="ＭＳ Ｐゴシック" charset="-128"/>
                <a:cs typeface="ＭＳ Ｐゴシック" charset="-128"/>
              </a:rPr>
              <a:t>days</a:t>
            </a:r>
            <a:r>
              <a:rPr lang="fr-FR" sz="1200" kern="1200" dirty="0">
                <a:solidFill>
                  <a:schemeClr val="tx1"/>
                </a:solidFill>
                <a:effectLst/>
                <a:latin typeface="Times" pitchFamily="1" charset="0"/>
                <a:ea typeface="ＭＳ Ｐゴシック" charset="-128"/>
                <a:cs typeface="ＭＳ Ｐゴシック" charset="-128"/>
              </a:rPr>
              <a:t> post mortem</a:t>
            </a:r>
            <a:r>
              <a:rPr lang="fr-FR" sz="1200" kern="1200" baseline="0" dirty="0">
                <a:solidFill>
                  <a:schemeClr val="tx1"/>
                </a:solidFill>
                <a:effectLst/>
                <a:latin typeface="Times" pitchFamily="1" charset="0"/>
                <a:ea typeface="ＭＳ Ｐゴシック" charset="-128"/>
                <a:cs typeface="ＭＳ Ｐゴシック" charset="-128"/>
              </a:rPr>
              <a:t>:</a:t>
            </a:r>
            <a:endParaRPr lang="fr-FR" sz="1200" kern="1200" dirty="0">
              <a:solidFill>
                <a:schemeClr val="tx1"/>
              </a:solidFill>
              <a:effectLst/>
              <a:latin typeface="Times" pitchFamily="1" charset="0"/>
              <a:ea typeface="ＭＳ Ｐゴシック" charset="-128"/>
              <a:cs typeface="ＭＳ Ｐゴシック" charset="-128"/>
            </a:endParaRPr>
          </a:p>
          <a:p>
            <a:r>
              <a:rPr lang="fr-FR" sz="1200" kern="1200" dirty="0">
                <a:solidFill>
                  <a:schemeClr val="tx1"/>
                </a:solidFill>
                <a:effectLst/>
                <a:latin typeface="Times" pitchFamily="1" charset="0"/>
                <a:ea typeface="ＭＳ Ｐゴシック" charset="-128"/>
                <a:cs typeface="ＭＳ Ｐゴシック" charset="-128"/>
              </a:rPr>
              <a:t>In the first </a:t>
            </a:r>
            <a:r>
              <a:rPr lang="fr-FR" sz="1200" kern="1200" dirty="0" err="1">
                <a:solidFill>
                  <a:schemeClr val="tx1"/>
                </a:solidFill>
                <a:effectLst/>
                <a:latin typeface="Times" pitchFamily="1" charset="0"/>
                <a:ea typeface="ＭＳ Ｐゴシック" charset="-128"/>
                <a:cs typeface="ＭＳ Ｐゴシック" charset="-128"/>
              </a:rPr>
              <a:t>cohort</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mice</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were</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injected</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with</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bacterial</a:t>
            </a:r>
            <a:r>
              <a:rPr lang="fr-FR" sz="1200" kern="1200" dirty="0">
                <a:solidFill>
                  <a:schemeClr val="tx1"/>
                </a:solidFill>
                <a:effectLst/>
                <a:latin typeface="Times" pitchFamily="1" charset="0"/>
                <a:ea typeface="ＭＳ Ｐゴシック" charset="-128"/>
                <a:cs typeface="ＭＳ Ｐゴシック" charset="-128"/>
              </a:rPr>
              <a:t> LPS to </a:t>
            </a:r>
            <a:r>
              <a:rPr lang="fr-FR" sz="1200" kern="1200" dirty="0" err="1">
                <a:solidFill>
                  <a:schemeClr val="tx1"/>
                </a:solidFill>
                <a:effectLst/>
                <a:latin typeface="Times" pitchFamily="1" charset="0"/>
                <a:ea typeface="ＭＳ Ｐゴシック" charset="-128"/>
                <a:cs typeface="ＭＳ Ｐゴシック" charset="-128"/>
              </a:rPr>
              <a:t>induce</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severe</a:t>
            </a:r>
            <a:r>
              <a:rPr lang="fr-FR" sz="1200" kern="1200" dirty="0">
                <a:solidFill>
                  <a:schemeClr val="tx1"/>
                </a:solidFill>
                <a:effectLst/>
                <a:latin typeface="Times" pitchFamily="1" charset="0"/>
                <a:ea typeface="ＭＳ Ｐゴシック" charset="-128"/>
                <a:cs typeface="ＭＳ Ｐゴシック" charset="-128"/>
              </a:rPr>
              <a:t> acute </a:t>
            </a:r>
            <a:r>
              <a:rPr lang="fr-FR" sz="1200" kern="1200" dirty="0" err="1">
                <a:solidFill>
                  <a:schemeClr val="tx1"/>
                </a:solidFill>
                <a:effectLst/>
                <a:latin typeface="Times" pitchFamily="1" charset="0"/>
                <a:ea typeface="ＭＳ Ｐゴシック" charset="-128"/>
                <a:cs typeface="ＭＳ Ｐゴシック" charset="-128"/>
              </a:rPr>
              <a:t>systemic</a:t>
            </a:r>
            <a:r>
              <a:rPr lang="fr-FR" sz="1200" kern="1200" dirty="0">
                <a:solidFill>
                  <a:schemeClr val="tx1"/>
                </a:solidFill>
                <a:effectLst/>
                <a:latin typeface="Times" pitchFamily="1" charset="0"/>
                <a:ea typeface="ＭＳ Ｐゴシック" charset="-128"/>
                <a:cs typeface="ＭＳ Ｐゴシック" charset="-128"/>
              </a:rPr>
              <a:t> inflammation. </a:t>
            </a:r>
          </a:p>
          <a:p>
            <a:r>
              <a:rPr lang="fr-FR" sz="1200" kern="1200" dirty="0">
                <a:solidFill>
                  <a:schemeClr val="tx1"/>
                </a:solidFill>
                <a:effectLst/>
                <a:latin typeface="Times" pitchFamily="1" charset="0"/>
                <a:ea typeface="ＭＳ Ｐゴシック" charset="-128"/>
                <a:cs typeface="ＭＳ Ｐゴシック" charset="-128"/>
              </a:rPr>
              <a:t>In</a:t>
            </a:r>
            <a:r>
              <a:rPr lang="fr-FR" sz="1200" kern="1200" baseline="0" dirty="0">
                <a:solidFill>
                  <a:schemeClr val="tx1"/>
                </a:solidFill>
                <a:effectLst/>
                <a:latin typeface="Times" pitchFamily="1" charset="0"/>
                <a:ea typeface="ＭＳ Ｐゴシック" charset="-128"/>
                <a:cs typeface="ＭＳ Ｐゴシック" charset="-128"/>
              </a:rPr>
              <a:t> the second </a:t>
            </a:r>
            <a:r>
              <a:rPr lang="fr-FR" sz="1200" kern="1200" baseline="0" dirty="0" err="1">
                <a:solidFill>
                  <a:schemeClr val="tx1"/>
                </a:solidFill>
                <a:effectLst/>
                <a:latin typeface="Times" pitchFamily="1" charset="0"/>
                <a:ea typeface="ＭＳ Ｐゴシック" charset="-128"/>
                <a:cs typeface="ＭＳ Ｐゴシック" charset="-128"/>
              </a:rPr>
              <a:t>cohort</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we</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used</a:t>
            </a:r>
            <a:r>
              <a:rPr lang="fr-FR" sz="1200" kern="1200" baseline="0" dirty="0">
                <a:solidFill>
                  <a:schemeClr val="tx1"/>
                </a:solidFill>
                <a:effectLst/>
                <a:latin typeface="Times" pitchFamily="1" charset="0"/>
                <a:ea typeface="ＭＳ Ｐゴシック" charset="-128"/>
                <a:cs typeface="ＭＳ Ｐゴシック" charset="-128"/>
              </a:rPr>
              <a:t> a mouse model of </a:t>
            </a:r>
            <a:r>
              <a:rPr lang="fr-FR" sz="1200" kern="1200" baseline="0" dirty="0" err="1">
                <a:solidFill>
                  <a:schemeClr val="tx1"/>
                </a:solidFill>
                <a:effectLst/>
                <a:latin typeface="Times" pitchFamily="1" charset="0"/>
                <a:ea typeface="ＭＳ Ｐゴシック" charset="-128"/>
                <a:cs typeface="ＭＳ Ｐゴシック" charset="-128"/>
              </a:rPr>
              <a:t>duchenne</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muscular</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dystrophy</a:t>
            </a:r>
            <a:r>
              <a:rPr lang="fr-FR" sz="1200" kern="1200" baseline="0" dirty="0">
                <a:solidFill>
                  <a:schemeClr val="tx1"/>
                </a:solidFill>
                <a:effectLst/>
                <a:latin typeface="Times" pitchFamily="1" charset="0"/>
                <a:ea typeface="ＭＳ Ｐゴシック" charset="-128"/>
                <a:cs typeface="ＭＳ Ｐゴシック" charset="-128"/>
              </a:rPr>
              <a:t>, the mdx mouse, </a:t>
            </a:r>
            <a:r>
              <a:rPr lang="fr-FR" sz="1200" kern="1200" baseline="0" dirty="0" err="1">
                <a:solidFill>
                  <a:schemeClr val="tx1"/>
                </a:solidFill>
                <a:effectLst/>
                <a:latin typeface="Times" pitchFamily="1" charset="0"/>
                <a:ea typeface="ＭＳ Ｐゴシック" charset="-128"/>
                <a:cs typeface="ＭＳ Ｐゴシック" charset="-128"/>
              </a:rPr>
              <a:t>characterized</a:t>
            </a:r>
            <a:r>
              <a:rPr lang="fr-FR" sz="1200" kern="1200" baseline="0" dirty="0">
                <a:solidFill>
                  <a:schemeClr val="tx1"/>
                </a:solidFill>
                <a:effectLst/>
                <a:latin typeface="Times" pitchFamily="1" charset="0"/>
                <a:ea typeface="ＭＳ Ｐゴシック" charset="-128"/>
                <a:cs typeface="ＭＳ Ｐゴシック" charset="-128"/>
              </a:rPr>
              <a:t> by </a:t>
            </a:r>
            <a:r>
              <a:rPr lang="fr-FR" sz="1200" kern="1200" baseline="0" dirty="0" err="1">
                <a:solidFill>
                  <a:schemeClr val="tx1"/>
                </a:solidFill>
                <a:effectLst/>
                <a:latin typeface="Times" pitchFamily="1" charset="0"/>
                <a:ea typeface="ＭＳ Ｐゴシック" charset="-128"/>
                <a:cs typeface="ＭＳ Ｐゴシック" charset="-128"/>
              </a:rPr>
              <a:t>chronic</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regeneration</a:t>
            </a:r>
            <a:r>
              <a:rPr lang="fr-FR" sz="1200" kern="1200" baseline="0" dirty="0">
                <a:solidFill>
                  <a:schemeClr val="tx1"/>
                </a:solidFill>
                <a:effectLst/>
                <a:latin typeface="Times" pitchFamily="1" charset="0"/>
                <a:ea typeface="ＭＳ Ｐゴシック" charset="-128"/>
                <a:cs typeface="ＭＳ Ｐゴシック" charset="-128"/>
              </a:rPr>
              <a:t>. </a:t>
            </a:r>
          </a:p>
          <a:p>
            <a:r>
              <a:rPr lang="fr-FR" sz="1200" kern="1200" baseline="0" dirty="0" err="1">
                <a:solidFill>
                  <a:schemeClr val="tx1"/>
                </a:solidFill>
                <a:effectLst/>
                <a:latin typeface="Times" pitchFamily="1" charset="0"/>
                <a:ea typeface="ＭＳ Ｐゴシック" charset="-128"/>
                <a:cs typeface="ＭＳ Ｐゴシック" charset="-128"/>
              </a:rPr>
              <a:t>Finally</a:t>
            </a:r>
            <a:r>
              <a:rPr lang="fr-FR" sz="1200" kern="1200" baseline="0" dirty="0">
                <a:solidFill>
                  <a:schemeClr val="tx1"/>
                </a:solidFill>
                <a:effectLst/>
                <a:latin typeface="Times" pitchFamily="1" charset="0"/>
                <a:ea typeface="ＭＳ Ｐゴシック" charset="-128"/>
                <a:cs typeface="ＭＳ Ｐゴシック" charset="-128"/>
              </a:rPr>
              <a:t>, in the </a:t>
            </a:r>
            <a:r>
              <a:rPr lang="fr-FR" sz="1200" kern="1200" baseline="0" dirty="0" err="1">
                <a:solidFill>
                  <a:schemeClr val="tx1"/>
                </a:solidFill>
                <a:effectLst/>
                <a:latin typeface="Times" pitchFamily="1" charset="0"/>
                <a:ea typeface="ＭＳ Ｐゴシック" charset="-128"/>
                <a:cs typeface="ＭＳ Ｐゴシック" charset="-128"/>
              </a:rPr>
              <a:t>third</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cohort</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we</a:t>
            </a:r>
            <a:r>
              <a:rPr lang="fr-FR" sz="1200" kern="1200" baseline="0" dirty="0">
                <a:solidFill>
                  <a:schemeClr val="tx1"/>
                </a:solidFill>
                <a:effectLst/>
                <a:latin typeface="Times" pitchFamily="1" charset="0"/>
                <a:ea typeface="ＭＳ Ｐゴシック" charset="-128"/>
                <a:cs typeface="ＭＳ Ｐゴシック" charset="-128"/>
              </a:rPr>
              <a:t> use a </a:t>
            </a:r>
            <a:r>
              <a:rPr lang="fr-FR" sz="1200" kern="1200" baseline="0" dirty="0" err="1">
                <a:solidFill>
                  <a:schemeClr val="tx1"/>
                </a:solidFill>
                <a:effectLst/>
                <a:latin typeface="Times" pitchFamily="1" charset="0"/>
                <a:ea typeface="ＭＳ Ｐゴシック" charset="-128"/>
                <a:cs typeface="ＭＳ Ｐゴシック" charset="-128"/>
              </a:rPr>
              <a:t>severe</a:t>
            </a:r>
            <a:r>
              <a:rPr lang="fr-FR" sz="1200" kern="1200" baseline="0" dirty="0">
                <a:solidFill>
                  <a:schemeClr val="tx1"/>
                </a:solidFill>
                <a:effectLst/>
                <a:latin typeface="Times" pitchFamily="1" charset="0"/>
                <a:ea typeface="ＭＳ Ｐゴシック" charset="-128"/>
                <a:cs typeface="ＭＳ Ｐゴシック" charset="-128"/>
              </a:rPr>
              <a:t> muscle </a:t>
            </a:r>
            <a:r>
              <a:rPr lang="fr-FR" sz="1200" kern="1200" baseline="0" dirty="0" err="1">
                <a:solidFill>
                  <a:schemeClr val="tx1"/>
                </a:solidFill>
                <a:effectLst/>
                <a:latin typeface="Times" pitchFamily="1" charset="0"/>
                <a:ea typeface="ＭＳ Ｐゴシック" charset="-128"/>
                <a:cs typeface="ＭＳ Ｐゴシック" charset="-128"/>
              </a:rPr>
              <a:t>injury</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using</a:t>
            </a:r>
            <a:r>
              <a:rPr lang="fr-FR" sz="1200" kern="1200" baseline="0" dirty="0">
                <a:solidFill>
                  <a:schemeClr val="tx1"/>
                </a:solidFill>
                <a:effectLst/>
                <a:latin typeface="Times" pitchFamily="1" charset="0"/>
                <a:ea typeface="ＭＳ Ｐゴシック" charset="-128"/>
                <a:cs typeface="ＭＳ Ｐゴシック" charset="-128"/>
              </a:rPr>
              <a:t> a </a:t>
            </a:r>
            <a:r>
              <a:rPr lang="fr-FR" sz="1200" kern="1200" baseline="0" dirty="0" err="1">
                <a:solidFill>
                  <a:schemeClr val="tx1"/>
                </a:solidFill>
                <a:effectLst/>
                <a:latin typeface="Times" pitchFamily="1" charset="0"/>
                <a:ea typeface="ＭＳ Ｐゴシック" charset="-128"/>
                <a:cs typeface="ＭＳ Ｐゴシック" charset="-128"/>
              </a:rPr>
              <a:t>myotoxic</a:t>
            </a:r>
            <a:r>
              <a:rPr lang="fr-FR" sz="1200" kern="1200" baseline="0" dirty="0">
                <a:solidFill>
                  <a:schemeClr val="tx1"/>
                </a:solidFill>
                <a:effectLst/>
                <a:latin typeface="Times" pitchFamily="1" charset="0"/>
                <a:ea typeface="ＭＳ Ｐゴシック" charset="-128"/>
                <a:cs typeface="ＭＳ Ｐゴシック" charset="-128"/>
              </a:rPr>
              <a:t> agent. </a:t>
            </a:r>
          </a:p>
          <a:p>
            <a:r>
              <a:rPr lang="fr-FR" sz="1200" kern="1200" dirty="0">
                <a:solidFill>
                  <a:schemeClr val="tx1"/>
                </a:solidFill>
                <a:effectLst/>
                <a:latin typeface="Times" pitchFamily="1" charset="0"/>
                <a:ea typeface="ＭＳ Ｐゴシック" charset="-128"/>
                <a:cs typeface="ＭＳ Ｐゴシック" charset="-128"/>
              </a:rPr>
              <a:t>For</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memory</a:t>
            </a:r>
            <a:r>
              <a:rPr lang="fr-FR" sz="1200" kern="1200" dirty="0">
                <a:solidFill>
                  <a:schemeClr val="tx1"/>
                </a:solidFill>
                <a:effectLst/>
                <a:latin typeface="Times" pitchFamily="1" charset="0"/>
                <a:ea typeface="ＭＳ Ｐゴシック" charset="-128"/>
                <a:cs typeface="ＭＳ Ｐゴシック" charset="-128"/>
              </a:rPr>
              <a:t>, the </a:t>
            </a:r>
            <a:r>
              <a:rPr lang="fr-FR" sz="1200" kern="1200" dirty="0" err="1">
                <a:solidFill>
                  <a:schemeClr val="tx1"/>
                </a:solidFill>
                <a:effectLst/>
                <a:latin typeface="Times" pitchFamily="1" charset="0"/>
                <a:ea typeface="ＭＳ Ｐゴシック" charset="-128"/>
                <a:cs typeface="ＭＳ Ｐゴシック" charset="-128"/>
              </a:rPr>
              <a:t>percentage</a:t>
            </a:r>
            <a:r>
              <a:rPr lang="fr-FR" sz="1200" kern="1200" dirty="0">
                <a:solidFill>
                  <a:schemeClr val="tx1"/>
                </a:solidFill>
                <a:effectLst/>
                <a:latin typeface="Times" pitchFamily="1" charset="0"/>
                <a:ea typeface="ＭＳ Ｐゴシック" charset="-128"/>
                <a:cs typeface="ＭＳ Ｐゴシック" charset="-128"/>
              </a:rPr>
              <a:t> of </a:t>
            </a:r>
            <a:r>
              <a:rPr lang="fr-FR" sz="1200" kern="1200" dirty="0" err="1">
                <a:solidFill>
                  <a:schemeClr val="tx1"/>
                </a:solidFill>
                <a:effectLst/>
                <a:latin typeface="Times" pitchFamily="1" charset="0"/>
                <a:ea typeface="ＭＳ Ｐゴシック" charset="-128"/>
                <a:cs typeface="ＭＳ Ｐゴシック" charset="-128"/>
              </a:rPr>
              <a:t>remaining</a:t>
            </a:r>
            <a:r>
              <a:rPr lang="fr-FR" sz="1200" kern="1200" dirty="0">
                <a:solidFill>
                  <a:schemeClr val="tx1"/>
                </a:solidFill>
                <a:effectLst/>
                <a:latin typeface="Times" pitchFamily="1" charset="0"/>
                <a:ea typeface="ＭＳ Ｐゴシック" charset="-128"/>
                <a:cs typeface="ＭＳ Ｐゴシック" charset="-128"/>
              </a:rPr>
              <a:t> satellite </a:t>
            </a:r>
            <a:r>
              <a:rPr lang="fr-FR" sz="1200" kern="1200" dirty="0" err="1">
                <a:solidFill>
                  <a:schemeClr val="tx1"/>
                </a:solidFill>
                <a:effectLst/>
                <a:latin typeface="Times" pitchFamily="1" charset="0"/>
                <a:ea typeface="ＭＳ Ｐゴシック" charset="-128"/>
                <a:cs typeface="ＭＳ Ｐゴシック" charset="-128"/>
              </a:rPr>
              <a:t>cells</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from</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uninjured</a:t>
            </a:r>
            <a:r>
              <a:rPr lang="fr-FR" sz="1200" kern="1200" dirty="0">
                <a:solidFill>
                  <a:schemeClr val="tx1"/>
                </a:solidFill>
                <a:effectLst/>
                <a:latin typeface="Times" pitchFamily="1" charset="0"/>
                <a:ea typeface="ＭＳ Ｐゴシック" charset="-128"/>
                <a:cs typeface="ＭＳ Ｐゴシック" charset="-128"/>
              </a:rPr>
              <a:t> TA muscle of </a:t>
            </a:r>
            <a:r>
              <a:rPr lang="fr-FR" sz="1200" i="1" kern="1200" dirty="0">
                <a:solidFill>
                  <a:schemeClr val="tx1"/>
                </a:solidFill>
                <a:effectLst/>
                <a:latin typeface="Times" pitchFamily="1" charset="0"/>
                <a:ea typeface="ＭＳ Ｐゴシック" charset="-128"/>
                <a:cs typeface="ＭＳ Ｐゴシック" charset="-128"/>
              </a:rPr>
              <a:t>Tg:Pax7-nGFP </a:t>
            </a:r>
            <a:r>
              <a:rPr lang="fr-FR" sz="1200" kern="1200" dirty="0" err="1">
                <a:solidFill>
                  <a:schemeClr val="tx1"/>
                </a:solidFill>
                <a:effectLst/>
                <a:latin typeface="Times" pitchFamily="1" charset="0"/>
                <a:ea typeface="ＭＳ Ｐゴシック" charset="-128"/>
                <a:cs typeface="ＭＳ Ｐゴシック" charset="-128"/>
              </a:rPr>
              <a:t>mice</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between</a:t>
            </a:r>
            <a:r>
              <a:rPr lang="fr-FR" sz="1200" kern="1200" dirty="0">
                <a:solidFill>
                  <a:schemeClr val="tx1"/>
                </a:solidFill>
                <a:effectLst/>
                <a:latin typeface="Times" pitchFamily="1" charset="0"/>
                <a:ea typeface="ＭＳ Ｐゴシック" charset="-128"/>
                <a:cs typeface="ＭＳ Ｐゴシック" charset="-128"/>
              </a:rPr>
              <a:t> 0 and 4 </a:t>
            </a:r>
            <a:r>
              <a:rPr lang="fr-FR" sz="1200" kern="1200" dirty="0" err="1">
                <a:solidFill>
                  <a:schemeClr val="tx1"/>
                </a:solidFill>
                <a:effectLst/>
                <a:latin typeface="Times" pitchFamily="1" charset="0"/>
                <a:ea typeface="ＭＳ Ｐゴシック" charset="-128"/>
                <a:cs typeface="ＭＳ Ｐゴシック" charset="-128"/>
              </a:rPr>
              <a:t>days</a:t>
            </a:r>
            <a:r>
              <a:rPr lang="fr-FR" sz="1200" kern="1200" dirty="0">
                <a:solidFill>
                  <a:schemeClr val="tx1"/>
                </a:solidFill>
                <a:effectLst/>
                <a:latin typeface="Times" pitchFamily="1" charset="0"/>
                <a:ea typeface="ＭＳ Ｐゴシック" charset="-128"/>
                <a:cs typeface="ＭＳ Ｐゴシック" charset="-128"/>
              </a:rPr>
              <a:t> post mortem </a:t>
            </a:r>
            <a:r>
              <a:rPr lang="fr-FR" sz="1200" kern="1200" dirty="0" err="1">
                <a:solidFill>
                  <a:schemeClr val="tx1"/>
                </a:solidFill>
                <a:effectLst/>
                <a:latin typeface="Times" pitchFamily="1" charset="0"/>
                <a:ea typeface="ＭＳ Ｐゴシック" charset="-128"/>
                <a:cs typeface="ＭＳ Ｐゴシック" charset="-128"/>
              </a:rPr>
              <a:t>was</a:t>
            </a:r>
            <a:r>
              <a:rPr lang="fr-FR" sz="1200" kern="1200" dirty="0">
                <a:solidFill>
                  <a:schemeClr val="tx1"/>
                </a:solidFill>
                <a:effectLst/>
                <a:latin typeface="Times" pitchFamily="1" charset="0"/>
                <a:ea typeface="ＭＳ Ｐゴシック" charset="-128"/>
                <a:cs typeface="ＭＳ Ｐゴシック" charset="-128"/>
              </a:rPr>
              <a:t> 76%.</a:t>
            </a:r>
            <a:endParaRPr lang="fr-FR" sz="1200" kern="1200" baseline="0" dirty="0">
              <a:solidFill>
                <a:schemeClr val="tx1"/>
              </a:solidFill>
              <a:effectLst/>
              <a:latin typeface="Times" pitchFamily="1" charset="0"/>
              <a:ea typeface="ＭＳ Ｐゴシック" charset="-128"/>
              <a:cs typeface="ＭＳ Ｐゴシック" charset="-128"/>
            </a:endParaRPr>
          </a:p>
          <a:p>
            <a:r>
              <a:rPr lang="fr-FR" sz="1200" kern="1200" baseline="0" dirty="0">
                <a:solidFill>
                  <a:schemeClr val="tx1"/>
                </a:solidFill>
                <a:effectLst/>
                <a:latin typeface="Times" pitchFamily="1" charset="0"/>
                <a:ea typeface="ＭＳ Ｐゴシック" charset="-128"/>
                <a:cs typeface="ＭＳ Ｐゴシック" charset="-128"/>
              </a:rPr>
              <a:t>In all </a:t>
            </a:r>
            <a:r>
              <a:rPr lang="fr-FR" sz="1200" kern="1200" baseline="0" dirty="0" err="1">
                <a:solidFill>
                  <a:schemeClr val="tx1"/>
                </a:solidFill>
                <a:effectLst/>
                <a:latin typeface="Times" pitchFamily="1" charset="0"/>
                <a:ea typeface="ＭＳ Ｐゴシック" charset="-128"/>
                <a:cs typeface="ＭＳ Ｐゴシック" charset="-128"/>
              </a:rPr>
              <a:t>these</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cohorts</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we</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can</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see</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that</a:t>
            </a:r>
            <a:r>
              <a:rPr lang="fr-FR" sz="1200" kern="1200" baseline="0" dirty="0">
                <a:solidFill>
                  <a:schemeClr val="tx1"/>
                </a:solidFill>
                <a:effectLst/>
                <a:latin typeface="Times" pitchFamily="1" charset="0"/>
                <a:ea typeface="ＭＳ Ｐゴシック" charset="-128"/>
                <a:cs typeface="ＭＳ Ｐゴシック" charset="-128"/>
              </a:rPr>
              <a:t> the </a:t>
            </a:r>
            <a:r>
              <a:rPr lang="fr-FR" sz="1200" kern="1200" baseline="0" dirty="0" err="1">
                <a:solidFill>
                  <a:schemeClr val="tx1"/>
                </a:solidFill>
                <a:effectLst/>
                <a:latin typeface="Times" pitchFamily="1" charset="0"/>
                <a:ea typeface="ＭＳ Ｐゴシック" charset="-128"/>
                <a:cs typeface="ＭＳ Ｐゴシック" charset="-128"/>
              </a:rPr>
              <a:t>number</a:t>
            </a:r>
            <a:r>
              <a:rPr lang="fr-FR" sz="1200" kern="1200" baseline="0" dirty="0">
                <a:solidFill>
                  <a:schemeClr val="tx1"/>
                </a:solidFill>
                <a:effectLst/>
                <a:latin typeface="Times" pitchFamily="1" charset="0"/>
                <a:ea typeface="ＭＳ Ｐゴシック" charset="-128"/>
                <a:cs typeface="ＭＳ Ｐゴシック" charset="-128"/>
              </a:rPr>
              <a:t> of </a:t>
            </a:r>
            <a:r>
              <a:rPr lang="fr-FR" sz="1200" kern="1200" baseline="0" dirty="0" err="1">
                <a:solidFill>
                  <a:schemeClr val="tx1"/>
                </a:solidFill>
                <a:effectLst/>
                <a:latin typeface="Times" pitchFamily="1" charset="0"/>
                <a:ea typeface="ＭＳ Ｐゴシック" charset="-128"/>
                <a:cs typeface="ＭＳ Ｐゴシック" charset="-128"/>
              </a:rPr>
              <a:t>resisting</a:t>
            </a:r>
            <a:r>
              <a:rPr lang="fr-FR" sz="1200" kern="1200" baseline="0" dirty="0">
                <a:solidFill>
                  <a:schemeClr val="tx1"/>
                </a:solidFill>
                <a:effectLst/>
                <a:latin typeface="Times" pitchFamily="1" charset="0"/>
                <a:ea typeface="ＭＳ Ｐゴシック" charset="-128"/>
                <a:cs typeface="ＭＳ Ｐゴシック" charset="-128"/>
              </a:rPr>
              <a:t> satellite </a:t>
            </a:r>
            <a:r>
              <a:rPr lang="fr-FR" sz="1200" kern="1200" baseline="0" dirty="0" err="1">
                <a:solidFill>
                  <a:schemeClr val="tx1"/>
                </a:solidFill>
                <a:effectLst/>
                <a:latin typeface="Times" pitchFamily="1" charset="0"/>
                <a:ea typeface="ＭＳ Ｐゴシック" charset="-128"/>
                <a:cs typeface="ＭＳ Ｐゴシック" charset="-128"/>
              </a:rPr>
              <a:t>cells</a:t>
            </a:r>
            <a:r>
              <a:rPr lang="fr-FR" sz="1200" kern="1200" baseline="0" dirty="0">
                <a:solidFill>
                  <a:schemeClr val="tx1"/>
                </a:solidFill>
                <a:effectLst/>
                <a:latin typeface="Times" pitchFamily="1" charset="0"/>
                <a:ea typeface="ＭＳ Ｐゴシック" charset="-128"/>
                <a:cs typeface="ＭＳ Ｐゴシック" charset="-128"/>
              </a:rPr>
              <a:t> in post mortem conditions drop </a:t>
            </a:r>
            <a:r>
              <a:rPr lang="fr-FR" sz="1200" kern="1200" baseline="0" dirty="0" err="1">
                <a:solidFill>
                  <a:schemeClr val="tx1"/>
                </a:solidFill>
                <a:effectLst/>
                <a:latin typeface="Times" pitchFamily="1" charset="0"/>
                <a:ea typeface="ＭＳ Ｐゴシック" charset="-128"/>
                <a:cs typeface="ＭＳ Ｐゴシック" charset="-128"/>
              </a:rPr>
              <a:t>dramatically</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compared</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with</a:t>
            </a:r>
            <a:r>
              <a:rPr lang="fr-FR" sz="1200" kern="1200" baseline="0" dirty="0">
                <a:solidFill>
                  <a:schemeClr val="tx1"/>
                </a:solidFill>
                <a:effectLst/>
                <a:latin typeface="Times" pitchFamily="1" charset="0"/>
                <a:ea typeface="ＭＳ Ｐゴシック" charset="-128"/>
                <a:cs typeface="ＭＳ Ｐゴシック" charset="-128"/>
              </a:rPr>
              <a:t> the </a:t>
            </a:r>
            <a:r>
              <a:rPr lang="fr-FR" sz="1200" kern="1200" baseline="0" dirty="0" err="1">
                <a:solidFill>
                  <a:schemeClr val="tx1"/>
                </a:solidFill>
                <a:effectLst/>
                <a:latin typeface="Times" pitchFamily="1" charset="0"/>
                <a:ea typeface="ＭＳ Ｐゴシック" charset="-128"/>
                <a:cs typeface="ＭＳ Ｐゴシック" charset="-128"/>
              </a:rPr>
              <a:t>untreated</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mice</a:t>
            </a:r>
            <a:r>
              <a:rPr lang="fr-FR" sz="1200" kern="1200" baseline="0" dirty="0">
                <a:solidFill>
                  <a:schemeClr val="tx1"/>
                </a:solidFill>
                <a:effectLst/>
                <a:latin typeface="Times" pitchFamily="1" charset="0"/>
                <a:ea typeface="ＭＳ Ｐゴシック" charset="-128"/>
                <a:cs typeface="ＭＳ Ｐゴシック" charset="-128"/>
              </a:rPr>
              <a:t> 4 </a:t>
            </a:r>
            <a:r>
              <a:rPr lang="fr-FR" sz="1200" kern="1200" baseline="0" dirty="0" err="1">
                <a:solidFill>
                  <a:schemeClr val="tx1"/>
                </a:solidFill>
                <a:effectLst/>
                <a:latin typeface="Times" pitchFamily="1" charset="0"/>
                <a:ea typeface="ＭＳ Ｐゴシック" charset="-128"/>
                <a:cs typeface="ＭＳ Ｐゴシック" charset="-128"/>
              </a:rPr>
              <a:t>days</a:t>
            </a:r>
            <a:r>
              <a:rPr lang="fr-FR" sz="1200" kern="1200" baseline="0" dirty="0">
                <a:solidFill>
                  <a:schemeClr val="tx1"/>
                </a:solidFill>
                <a:effectLst/>
                <a:latin typeface="Times" pitchFamily="1" charset="0"/>
                <a:ea typeface="ＭＳ Ｐゴシック" charset="-128"/>
                <a:cs typeface="ＭＳ Ｐゴシック" charset="-128"/>
              </a:rPr>
              <a:t> post mortem.</a:t>
            </a:r>
          </a:p>
          <a:p>
            <a:endParaRPr lang="fr-FR" sz="1200" kern="1200" baseline="0" dirty="0">
              <a:solidFill>
                <a:schemeClr val="tx1"/>
              </a:solidFill>
              <a:effectLst/>
              <a:latin typeface="Times" pitchFamily="1" charset="0"/>
              <a:ea typeface="ＭＳ Ｐゴシック" charset="-128"/>
              <a:cs typeface="ＭＳ Ｐゴシック" charset="-128"/>
            </a:endParaRPr>
          </a:p>
          <a:p>
            <a:r>
              <a:rPr lang="fr-FR" sz="1200" kern="1200" dirty="0" err="1">
                <a:solidFill>
                  <a:schemeClr val="tx1"/>
                </a:solidFill>
                <a:effectLst/>
                <a:latin typeface="Times" pitchFamily="1" charset="0"/>
                <a:ea typeface="ＭＳ Ｐゴシック" charset="-128"/>
                <a:cs typeface="ＭＳ Ｐゴシック" charset="-128"/>
              </a:rPr>
              <a:t>Taken</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together</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these</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experiments</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suggest</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that</a:t>
            </a:r>
            <a:r>
              <a:rPr lang="fr-FR" sz="1200" kern="1200" dirty="0">
                <a:solidFill>
                  <a:schemeClr val="tx1"/>
                </a:solidFill>
                <a:effectLst/>
                <a:latin typeface="Times" pitchFamily="1" charset="0"/>
                <a:ea typeface="ＭＳ Ｐゴシック" charset="-128"/>
                <a:cs typeface="ＭＳ Ｐゴシック" charset="-128"/>
              </a:rPr>
              <a:t> the post mortem</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cells</a:t>
            </a:r>
            <a:r>
              <a:rPr lang="fr-FR" sz="1200" kern="1200" baseline="0" dirty="0">
                <a:solidFill>
                  <a:schemeClr val="tx1"/>
                </a:solidFill>
                <a:effectLst/>
                <a:latin typeface="Times" pitchFamily="1" charset="0"/>
                <a:ea typeface="ＭＳ Ｐゴシック" charset="-128"/>
                <a:cs typeface="ＭＳ Ｐゴシック" charset="-128"/>
              </a:rPr>
              <a:t> are in a </a:t>
            </a:r>
            <a:r>
              <a:rPr lang="fr-FR" sz="1200" kern="1200" baseline="0" dirty="0" err="1">
                <a:solidFill>
                  <a:schemeClr val="tx1"/>
                </a:solidFill>
                <a:effectLst/>
                <a:latin typeface="Times" pitchFamily="1" charset="0"/>
                <a:ea typeface="ＭＳ Ｐゴシック" charset="-128"/>
                <a:cs typeface="ＭＳ Ｐゴシック" charset="-128"/>
              </a:rPr>
              <a:t>deeper</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dirty="0">
                <a:solidFill>
                  <a:schemeClr val="tx1"/>
                </a:solidFill>
                <a:effectLst/>
                <a:latin typeface="Times" pitchFamily="1" charset="0"/>
                <a:ea typeface="ＭＳ Ｐゴシック" charset="-128"/>
                <a:cs typeface="ＭＳ Ｐゴシック" charset="-128"/>
              </a:rPr>
              <a:t>cellular quiescence, </a:t>
            </a:r>
            <a:r>
              <a:rPr lang="fr-FR" sz="1200" kern="1200" dirty="0" err="1">
                <a:solidFill>
                  <a:schemeClr val="tx1"/>
                </a:solidFill>
                <a:effectLst/>
                <a:latin typeface="Times" pitchFamily="1" charset="0"/>
                <a:ea typeface="ＭＳ Ｐゴシック" charset="-128"/>
                <a:cs typeface="ＭＳ Ｐゴシック" charset="-128"/>
              </a:rPr>
              <a:t>which</a:t>
            </a:r>
            <a:r>
              <a:rPr lang="fr-FR" sz="1200" kern="1200" dirty="0">
                <a:solidFill>
                  <a:schemeClr val="tx1"/>
                </a:solidFill>
                <a:effectLst/>
                <a:latin typeface="Times" pitchFamily="1" charset="0"/>
                <a:ea typeface="ＭＳ Ｐゴシック" charset="-128"/>
                <a:cs typeface="ＭＳ Ｐゴシック" charset="-128"/>
              </a:rPr>
              <a:t>, in part, </a:t>
            </a:r>
            <a:r>
              <a:rPr lang="fr-FR" sz="1200" kern="1200" dirty="0" err="1">
                <a:solidFill>
                  <a:schemeClr val="tx1"/>
                </a:solidFill>
                <a:effectLst/>
                <a:latin typeface="Times" pitchFamily="1" charset="0"/>
                <a:ea typeface="ＭＳ Ｐゴシック" charset="-128"/>
                <a:cs typeface="ＭＳ Ｐゴシック" charset="-128"/>
              </a:rPr>
              <a:t>protect</a:t>
            </a:r>
            <a:r>
              <a:rPr lang="fr-FR" sz="1200" kern="1200" baseline="0" dirty="0" err="1">
                <a:solidFill>
                  <a:schemeClr val="tx1"/>
                </a:solidFill>
                <a:effectLst/>
                <a:latin typeface="Times" pitchFamily="1" charset="0"/>
                <a:ea typeface="ＭＳ Ｐゴシック" charset="-128"/>
                <a:cs typeface="ＭＳ Ｐゴシック" charset="-128"/>
              </a:rPr>
              <a:t>s</a:t>
            </a:r>
            <a:r>
              <a:rPr lang="fr-FR" sz="1200" kern="1200" baseline="0" dirty="0">
                <a:solidFill>
                  <a:schemeClr val="tx1"/>
                </a:solidFill>
                <a:effectLst/>
                <a:latin typeface="Times" pitchFamily="1" charset="0"/>
                <a:ea typeface="ＭＳ Ｐゴシック" charset="-128"/>
                <a:cs typeface="ＭＳ Ｐゴシック" charset="-128"/>
              </a:rPr>
              <a:t> stem </a:t>
            </a:r>
            <a:r>
              <a:rPr lang="fr-FR" sz="1200" kern="1200" baseline="0" dirty="0" err="1">
                <a:solidFill>
                  <a:schemeClr val="tx1"/>
                </a:solidFill>
                <a:effectLst/>
                <a:latin typeface="Times" pitchFamily="1" charset="0"/>
                <a:ea typeface="ＭＳ Ｐゴシック" charset="-128"/>
                <a:cs typeface="ＭＳ Ｐゴシック" charset="-128"/>
              </a:rPr>
              <a:t>cells</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from</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death</a:t>
            </a:r>
            <a:r>
              <a:rPr lang="fr-FR" sz="1200" kern="1200" dirty="0">
                <a:solidFill>
                  <a:schemeClr val="tx1"/>
                </a:solidFill>
                <a:effectLst/>
                <a:latin typeface="Times" pitchFamily="1" charset="0"/>
                <a:ea typeface="ＭＳ Ｐゴシック" charset="-128"/>
                <a:cs typeface="ＭＳ Ｐゴシック" charset="-128"/>
              </a:rPr>
              <a:t> in post mortem tissue. </a:t>
            </a:r>
            <a:endParaRPr lang="fr-FR" dirty="0"/>
          </a:p>
          <a:p>
            <a:endParaRPr lang="fr-FR" dirty="0">
              <a:latin typeface="Times" charset="0"/>
              <a:ea typeface="ＭＳ Ｐゴシック" charset="0"/>
              <a:cs typeface="ＭＳ Ｐゴシック" charset="0"/>
            </a:endParaRPr>
          </a:p>
        </p:txBody>
      </p:sp>
      <p:sp>
        <p:nvSpPr>
          <p:cNvPr id="56324" name="Espace réservé du numéro de diapositive 3"/>
          <p:cNvSpPr>
            <a:spLocks noGrp="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90600" eaLnBrk="0" hangingPunct="0">
              <a:defRPr sz="2400">
                <a:solidFill>
                  <a:schemeClr val="tx1"/>
                </a:solidFill>
                <a:latin typeface="Times" charset="0"/>
                <a:ea typeface="ＭＳ Ｐゴシック" charset="0"/>
                <a:cs typeface="Arial" charset="0"/>
              </a:defRPr>
            </a:lvl1pPr>
            <a:lvl2pPr marL="37931725" indent="-37474525" defTabSz="990600"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fld id="{24434BE7-ADE2-AD42-B091-594B7475BD95}" type="slidenum">
              <a:rPr lang="fr-FR" sz="1300"/>
              <a:pPr/>
              <a:t>37</a:t>
            </a:fld>
            <a:endParaRPr lang="fr-FR" sz="13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p:cNvSpPr>
            <a:spLocks noGrp="1" noRot="1" noChangeAspect="1" noTextEdit="1"/>
          </p:cNvSpPr>
          <p:nvPr>
            <p:ph type="sldImg"/>
          </p:nvPr>
        </p:nvSpPr>
        <p:spPr>
          <a:xfrm>
            <a:off x="992188" y="768350"/>
            <a:ext cx="5114925" cy="3836988"/>
          </a:xfrm>
          <a:ln/>
        </p:spPr>
      </p:sp>
      <p:sp>
        <p:nvSpPr>
          <p:cNvPr id="56323" name="Espace réservé des commentaires 2"/>
          <p:cNvSpPr>
            <a:spLocks noGrp="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kern="1200" dirty="0">
                <a:solidFill>
                  <a:schemeClr val="tx1"/>
                </a:solidFill>
                <a:effectLst/>
                <a:latin typeface="Times" pitchFamily="1" charset="0"/>
                <a:ea typeface="ＭＳ Ｐゴシック" charset="-128"/>
                <a:cs typeface="ＭＳ Ｐゴシック" charset="-128"/>
              </a:rPr>
              <a:t>To </a:t>
            </a:r>
            <a:r>
              <a:rPr lang="fr-FR" sz="1200" kern="1200" dirty="0" err="1">
                <a:solidFill>
                  <a:schemeClr val="tx1"/>
                </a:solidFill>
                <a:effectLst/>
                <a:latin typeface="Times" pitchFamily="1" charset="0"/>
                <a:ea typeface="ＭＳ Ｐゴシック" charset="-128"/>
                <a:cs typeface="ＭＳ Ｐゴシック" charset="-128"/>
              </a:rPr>
              <a:t>investigate</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further</a:t>
            </a:r>
            <a:r>
              <a:rPr lang="fr-FR" sz="1200" kern="1200" dirty="0">
                <a:solidFill>
                  <a:schemeClr val="tx1"/>
                </a:solidFill>
                <a:effectLst/>
                <a:latin typeface="Times" pitchFamily="1" charset="0"/>
                <a:ea typeface="ＭＳ Ｐゴシック" charset="-128"/>
                <a:cs typeface="ＭＳ Ｐゴシック" charset="-128"/>
              </a:rPr>
              <a:t> the </a:t>
            </a:r>
            <a:r>
              <a:rPr lang="fr-FR" sz="1200" kern="1200" dirty="0" err="1">
                <a:solidFill>
                  <a:schemeClr val="tx1"/>
                </a:solidFill>
                <a:effectLst/>
                <a:latin typeface="Times" pitchFamily="1" charset="0"/>
                <a:ea typeface="ＭＳ Ｐゴシック" charset="-128"/>
                <a:cs typeface="ＭＳ Ｐゴシック" charset="-128"/>
              </a:rPr>
              <a:t>mechanisms</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associated</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with</a:t>
            </a:r>
            <a:r>
              <a:rPr lang="fr-FR" sz="1200" kern="1200" dirty="0">
                <a:solidFill>
                  <a:schemeClr val="tx1"/>
                </a:solidFill>
                <a:effectLst/>
                <a:latin typeface="Times" pitchFamily="1" charset="0"/>
                <a:ea typeface="ＭＳ Ｐゴシック" charset="-128"/>
                <a:cs typeface="ＭＳ Ｐゴシック" charset="-128"/>
              </a:rPr>
              <a:t> muscle stem </a:t>
            </a:r>
            <a:r>
              <a:rPr lang="fr-FR" sz="1200" kern="1200" dirty="0" err="1">
                <a:solidFill>
                  <a:schemeClr val="tx1"/>
                </a:solidFill>
                <a:effectLst/>
                <a:latin typeface="Times" pitchFamily="1" charset="0"/>
                <a:ea typeface="ＭＳ Ｐゴシック" charset="-128"/>
                <a:cs typeface="ＭＳ Ｐゴシック" charset="-128"/>
              </a:rPr>
              <a:t>cell</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survival</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we</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compared</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oxygen</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consumption</a:t>
            </a:r>
            <a:r>
              <a:rPr lang="fr-FR" sz="1200" kern="1200" dirty="0">
                <a:solidFill>
                  <a:schemeClr val="tx1"/>
                </a:solidFill>
                <a:effectLst/>
                <a:latin typeface="Times" pitchFamily="1" charset="0"/>
                <a:ea typeface="ＭＳ Ｐゴシック" charset="-128"/>
                <a:cs typeface="ＭＳ Ｐゴシック" charset="-128"/>
              </a:rPr>
              <a:t>, ATP </a:t>
            </a:r>
            <a:r>
              <a:rPr lang="fr-FR" sz="1200" kern="1200" dirty="0" err="1">
                <a:solidFill>
                  <a:schemeClr val="tx1"/>
                </a:solidFill>
                <a:effectLst/>
                <a:latin typeface="Times" pitchFamily="1" charset="0"/>
                <a:ea typeface="ＭＳ Ｐゴシック" charset="-128"/>
                <a:cs typeface="ＭＳ Ｐゴシック" charset="-128"/>
              </a:rPr>
              <a:t>level</a:t>
            </a:r>
            <a:r>
              <a:rPr lang="fr-FR" sz="1200" kern="1200" dirty="0">
                <a:solidFill>
                  <a:schemeClr val="tx1"/>
                </a:solidFill>
                <a:effectLst/>
                <a:latin typeface="Times" pitchFamily="1" charset="0"/>
                <a:ea typeface="ＭＳ Ｐゴシック" charset="-128"/>
                <a:cs typeface="ＭＳ Ｐゴシック" charset="-128"/>
              </a:rPr>
              <a:t> and NAD/NADH</a:t>
            </a:r>
            <a:r>
              <a:rPr lang="fr-FR" sz="1200" kern="1200" baseline="0" dirty="0">
                <a:solidFill>
                  <a:schemeClr val="tx1"/>
                </a:solidFill>
                <a:effectLst/>
                <a:latin typeface="Times" pitchFamily="1" charset="0"/>
                <a:ea typeface="ＭＳ Ｐゴシック" charset="-128"/>
                <a:cs typeface="ＭＳ Ｐゴシック" charset="-128"/>
              </a:rPr>
              <a:t> ratio </a:t>
            </a:r>
            <a:r>
              <a:rPr lang="fr-FR" sz="1200" kern="1200" dirty="0" err="1">
                <a:solidFill>
                  <a:schemeClr val="tx1"/>
                </a:solidFill>
                <a:effectLst/>
                <a:latin typeface="Times" pitchFamily="1" charset="0"/>
                <a:ea typeface="ＭＳ Ｐゴシック" charset="-128"/>
                <a:cs typeface="ＭＳ Ｐゴシック" charset="-128"/>
              </a:rPr>
              <a:t>between</a:t>
            </a:r>
            <a:r>
              <a:rPr lang="fr-FR" sz="1200" kern="1200" dirty="0">
                <a:solidFill>
                  <a:schemeClr val="tx1"/>
                </a:solidFill>
                <a:effectLst/>
                <a:latin typeface="Times" pitchFamily="1" charset="0"/>
                <a:ea typeface="ＭＳ Ｐゴシック" charset="-128"/>
                <a:cs typeface="ＭＳ Ｐゴシック" charset="-128"/>
              </a:rPr>
              <a:t> </a:t>
            </a:r>
            <a:r>
              <a:rPr lang="fr-FR" sz="1200" kern="1200" dirty="0" err="1">
                <a:solidFill>
                  <a:schemeClr val="tx1"/>
                </a:solidFill>
                <a:effectLst/>
                <a:latin typeface="Times" pitchFamily="1" charset="0"/>
                <a:ea typeface="ＭＳ Ｐゴシック" charset="-128"/>
                <a:cs typeface="ＭＳ Ｐゴシック" charset="-128"/>
              </a:rPr>
              <a:t>fresh</a:t>
            </a:r>
            <a:r>
              <a:rPr lang="fr-FR" sz="1200" kern="1200" dirty="0">
                <a:solidFill>
                  <a:schemeClr val="tx1"/>
                </a:solidFill>
                <a:effectLst/>
                <a:latin typeface="Times" pitchFamily="1" charset="0"/>
                <a:ea typeface="ＭＳ Ｐゴシック" charset="-128"/>
                <a:cs typeface="ＭＳ Ｐゴシック" charset="-128"/>
              </a:rPr>
              <a:t> and 4 </a:t>
            </a:r>
            <a:r>
              <a:rPr lang="fr-FR" sz="1200" kern="1200" dirty="0" err="1">
                <a:solidFill>
                  <a:schemeClr val="tx1"/>
                </a:solidFill>
                <a:effectLst/>
                <a:latin typeface="Times" pitchFamily="1" charset="0"/>
                <a:ea typeface="ＭＳ Ｐゴシック" charset="-128"/>
                <a:cs typeface="ＭＳ Ｐゴシック" charset="-128"/>
              </a:rPr>
              <a:t>days</a:t>
            </a:r>
            <a:r>
              <a:rPr lang="fr-FR" sz="1200" kern="1200" dirty="0">
                <a:solidFill>
                  <a:schemeClr val="tx1"/>
                </a:solidFill>
                <a:effectLst/>
                <a:latin typeface="Times" pitchFamily="1" charset="0"/>
                <a:ea typeface="ＭＳ Ｐゴシック" charset="-128"/>
                <a:cs typeface="ＭＳ Ｐゴシック" charset="-128"/>
              </a:rPr>
              <a:t> post mortem satellite </a:t>
            </a:r>
            <a:r>
              <a:rPr lang="fr-FR" sz="1200" kern="1200" dirty="0" err="1">
                <a:solidFill>
                  <a:schemeClr val="tx1"/>
                </a:solidFill>
                <a:effectLst/>
                <a:latin typeface="Times" pitchFamily="1" charset="0"/>
                <a:ea typeface="ＭＳ Ｐゴシック" charset="-128"/>
                <a:cs typeface="ＭＳ Ｐゴシック" charset="-128"/>
              </a:rPr>
              <a:t>cells</a:t>
            </a:r>
            <a:r>
              <a:rPr lang="fr-FR" sz="1200" kern="1200" dirty="0">
                <a:solidFill>
                  <a:schemeClr val="tx1"/>
                </a:solidFill>
                <a:effectLst/>
                <a:latin typeface="Times" pitchFamily="1" charset="0"/>
                <a:ea typeface="ＭＳ Ｐゴシック" charset="-128"/>
                <a:cs typeface="ＭＳ Ｐゴシック" charset="-128"/>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fr-FR" sz="1200" kern="1200" baseline="0" dirty="0">
                <a:solidFill>
                  <a:schemeClr val="tx1"/>
                </a:solidFill>
                <a:effectLst/>
                <a:latin typeface="Times" pitchFamily="1" charset="0"/>
                <a:ea typeface="ＭＳ Ｐゴシック" charset="-128"/>
                <a:cs typeface="ＭＳ Ｐゴシック" charset="-128"/>
              </a:rPr>
              <a:t>All </a:t>
            </a:r>
            <a:r>
              <a:rPr lang="fr-FR" sz="1200" kern="1200" baseline="0" dirty="0" err="1">
                <a:solidFill>
                  <a:schemeClr val="tx1"/>
                </a:solidFill>
                <a:effectLst/>
                <a:latin typeface="Times" pitchFamily="1" charset="0"/>
                <a:ea typeface="ＭＳ Ｐゴシック" charset="-128"/>
                <a:cs typeface="ＭＳ Ｐゴシック" charset="-128"/>
              </a:rPr>
              <a:t>these</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experiments</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demonstrate</a:t>
            </a:r>
            <a:r>
              <a:rPr lang="fr-FR" sz="1200" kern="1200" baseline="0" dirty="0">
                <a:solidFill>
                  <a:schemeClr val="tx1"/>
                </a:solidFill>
                <a:effectLst/>
                <a:latin typeface="Times" pitchFamily="1" charset="0"/>
                <a:ea typeface="ＭＳ Ｐゴシック" charset="-128"/>
                <a:cs typeface="ＭＳ Ｐゴシック" charset="-128"/>
              </a:rPr>
              <a:t> a </a:t>
            </a:r>
            <a:r>
              <a:rPr lang="fr-FR" sz="1200" kern="1200" baseline="0" dirty="0" err="1">
                <a:solidFill>
                  <a:schemeClr val="tx1"/>
                </a:solidFill>
                <a:effectLst/>
                <a:latin typeface="Times" pitchFamily="1" charset="0"/>
                <a:ea typeface="ＭＳ Ｐゴシック" charset="-128"/>
                <a:cs typeface="ＭＳ Ｐゴシック" charset="-128"/>
              </a:rPr>
              <a:t>very</a:t>
            </a:r>
            <a:r>
              <a:rPr lang="fr-FR" sz="1200" kern="1200" baseline="0" dirty="0">
                <a:solidFill>
                  <a:schemeClr val="tx1"/>
                </a:solidFill>
                <a:effectLst/>
                <a:latin typeface="Times" pitchFamily="1" charset="0"/>
                <a:ea typeface="ＭＳ Ｐゴシック" charset="-128"/>
                <a:cs typeface="ＭＳ Ｐゴシック" charset="-128"/>
              </a:rPr>
              <a:t> </a:t>
            </a:r>
            <a:r>
              <a:rPr lang="fr-FR" sz="1200" kern="1200" baseline="0" dirty="0" err="1">
                <a:solidFill>
                  <a:schemeClr val="tx1"/>
                </a:solidFill>
                <a:effectLst/>
                <a:latin typeface="Times" pitchFamily="1" charset="0"/>
                <a:ea typeface="ＭＳ Ｐゴシック" charset="-128"/>
                <a:cs typeface="ＭＳ Ｐゴシック" charset="-128"/>
              </a:rPr>
              <a:t>low</a:t>
            </a:r>
            <a:r>
              <a:rPr lang="fr-FR" sz="1200" kern="1200" baseline="0" dirty="0">
                <a:solidFill>
                  <a:schemeClr val="tx1"/>
                </a:solidFill>
                <a:effectLst/>
                <a:latin typeface="Times" pitchFamily="1" charset="0"/>
                <a:ea typeface="ＭＳ Ｐゴシック" charset="-128"/>
                <a:cs typeface="ＭＳ Ｐゴシック" charset="-128"/>
              </a:rPr>
              <a:t> </a:t>
            </a:r>
            <a:r>
              <a:rPr lang="en-US" baseline="0" dirty="0">
                <a:latin typeface="Calibri" charset="0"/>
              </a:rPr>
              <a:t>metabolic activity of post mortem cells.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latin typeface="Calibri"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a:latin typeface="Calibri" charset="0"/>
              </a:rPr>
              <a:t>I</a:t>
            </a:r>
            <a:r>
              <a:rPr lang="en-US" baseline="0" dirty="0" err="1">
                <a:latin typeface="Calibri" charset="0"/>
              </a:rPr>
              <a:t>nterestingly</a:t>
            </a:r>
            <a:r>
              <a:rPr lang="en-US" baseline="0" dirty="0">
                <a:latin typeface="Calibri" charset="0"/>
              </a:rPr>
              <a:t> and surprisingly, the level of Reactive oxygen species is 8 fold more important in 4 days post mortem cells compared to freshly isolated cells.</a:t>
            </a:r>
            <a:endParaRPr lang="fr-FR" dirty="0">
              <a:latin typeface="Times" charset="0"/>
              <a:ea typeface="ＭＳ Ｐゴシック" charset="0"/>
              <a:cs typeface="ＭＳ Ｐゴシック" charset="0"/>
            </a:endParaRPr>
          </a:p>
        </p:txBody>
      </p:sp>
      <p:sp>
        <p:nvSpPr>
          <p:cNvPr id="56324" name="Espace réservé du numéro de diapositive 3"/>
          <p:cNvSpPr>
            <a:spLocks noGrp="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90600" eaLnBrk="0" hangingPunct="0">
              <a:defRPr sz="2400">
                <a:solidFill>
                  <a:schemeClr val="tx1"/>
                </a:solidFill>
                <a:latin typeface="Times" charset="0"/>
                <a:ea typeface="ＭＳ Ｐゴシック" charset="0"/>
                <a:cs typeface="Arial" charset="0"/>
              </a:defRPr>
            </a:lvl1pPr>
            <a:lvl2pPr marL="37931725" indent="-37474525" defTabSz="990600"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fld id="{24434BE7-ADE2-AD42-B091-594B7475BD95}" type="slidenum">
              <a:rPr lang="fr-FR" sz="1300"/>
              <a:pPr/>
              <a:t>38</a:t>
            </a:fld>
            <a:endParaRPr lang="fr-FR"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9A23EEBE-2936-D74C-8BE6-4B8C0A4D541E}" type="slidenum">
              <a:rPr lang="fr-FR"/>
              <a:pPr/>
              <a:t>39</a:t>
            </a:fld>
            <a:endParaRPr lang="fr-FR"/>
          </a:p>
        </p:txBody>
      </p:sp>
      <p:sp>
        <p:nvSpPr>
          <p:cNvPr id="86018"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48" tIns="49524" rIns="99048" bIns="49524" anchor="b">
            <a:prstTxWarp prst="textNoShape">
              <a:avLst/>
            </a:prstTxWarp>
          </a:bodyPr>
          <a:lstStyle/>
          <a:p>
            <a:fld id="{8BF792FC-F886-0648-97E4-06AB93F6139D}" type="slidenum">
              <a:rPr lang="fr-FR" sz="1300">
                <a:latin typeface="Arial" charset="0"/>
                <a:ea typeface="ＭＳ Ｐゴシック" charset="-128"/>
                <a:cs typeface="ＭＳ Ｐゴシック" charset="-128"/>
              </a:rPr>
              <a:pPr/>
              <a:t>39</a:t>
            </a:fld>
            <a:endParaRPr lang="fr-FR" sz="1300">
              <a:latin typeface="Arial" charset="0"/>
              <a:ea typeface="ＭＳ Ｐゴシック" charset="-128"/>
              <a:cs typeface="ＭＳ Ｐゴシック" charset="-128"/>
            </a:endParaRPr>
          </a:p>
        </p:txBody>
      </p:sp>
      <p:sp>
        <p:nvSpPr>
          <p:cNvPr id="86019" name="Espace réservé de l'image des diapositives 1"/>
          <p:cNvSpPr>
            <a:spLocks noGrp="1" noRot="1" noChangeAspect="1" noTextEdit="1"/>
          </p:cNvSpPr>
          <p:nvPr>
            <p:ph type="sldImg"/>
          </p:nvPr>
        </p:nvSpPr>
        <p:spPr>
          <a:xfrm>
            <a:off x="992188" y="768350"/>
            <a:ext cx="5114925" cy="3836988"/>
          </a:xfrm>
          <a:ln/>
        </p:spPr>
      </p:sp>
      <p:sp>
        <p:nvSpPr>
          <p:cNvPr id="86020" name="Espace réservé des commentaires 2"/>
          <p:cNvSpPr>
            <a:spLocks noGrp="1"/>
          </p:cNvSpPr>
          <p:nvPr>
            <p:ph type="body" idx="1"/>
          </p:nvPr>
        </p:nvSpPr>
        <p:spPr>
          <a:xfrm>
            <a:off x="946574" y="4861441"/>
            <a:ext cx="5206153" cy="4605576"/>
          </a:xfrm>
        </p:spPr>
        <p:txBody>
          <a:bodyPr/>
          <a:lstStyle/>
          <a:p>
            <a:pPr marL="0" marR="0" indent="0" algn="l" defTabSz="914400" rtl="0" eaLnBrk="0" fontAlgn="base" latinLnBrk="0" hangingPunct="0">
              <a:lnSpc>
                <a:spcPct val="100000"/>
              </a:lnSpc>
              <a:spcBef>
                <a:spcPct val="30000"/>
              </a:spcBef>
              <a:spcAft>
                <a:spcPct val="0"/>
              </a:spcAft>
              <a:buClrTx/>
              <a:buSzTx/>
              <a:buFont typeface="Arial"/>
              <a:buNone/>
              <a:tabLst/>
              <a:defRPr/>
            </a:pPr>
            <a:r>
              <a:rPr lang="en-US" dirty="0"/>
              <a:t>My PhD was done in a new team created in the </a:t>
            </a:r>
            <a:r>
              <a:rPr lang="en-US" dirty="0" err="1"/>
              <a:t>institut</a:t>
            </a:r>
            <a:r>
              <a:rPr lang="en-US" dirty="0"/>
              <a:t> </a:t>
            </a:r>
            <a:r>
              <a:rPr lang="en-US" dirty="0" err="1"/>
              <a:t>pasteur</a:t>
            </a:r>
            <a:r>
              <a:rPr lang="en-US" dirty="0"/>
              <a:t> called Human Histopathology and animal models unit</a:t>
            </a:r>
          </a:p>
          <a:p>
            <a:pPr marL="0" marR="0" indent="0" algn="l" defTabSz="914400" rtl="0" eaLnBrk="0" fontAlgn="base" latinLnBrk="0" hangingPunct="0">
              <a:lnSpc>
                <a:spcPct val="100000"/>
              </a:lnSpc>
              <a:spcBef>
                <a:spcPct val="30000"/>
              </a:spcBef>
              <a:spcAft>
                <a:spcPct val="0"/>
              </a:spcAft>
              <a:buClrTx/>
              <a:buSzTx/>
              <a:buFont typeface="Arial"/>
              <a:buNone/>
              <a:tabLst/>
              <a:defRPr/>
            </a:pPr>
            <a:endParaRPr lang="en-US" dirty="0"/>
          </a:p>
          <a:p>
            <a:pPr marL="0" indent="0">
              <a:buFont typeface="Arial"/>
              <a:buNone/>
            </a:pPr>
            <a:r>
              <a:rPr lang="fr-FR" dirty="0"/>
              <a:t>This unit </a:t>
            </a:r>
            <a:r>
              <a:rPr lang="fr-FR" dirty="0" err="1"/>
              <a:t>is</a:t>
            </a:r>
            <a:r>
              <a:rPr lang="fr-FR" dirty="0"/>
              <a:t> </a:t>
            </a:r>
            <a:r>
              <a:rPr lang="fr-FR" dirty="0" err="1"/>
              <a:t>particular</a:t>
            </a:r>
            <a:r>
              <a:rPr lang="fr-FR" dirty="0"/>
              <a:t> </a:t>
            </a:r>
            <a:r>
              <a:rPr lang="fr-FR" dirty="0" err="1"/>
              <a:t>because</a:t>
            </a:r>
            <a:r>
              <a:rPr lang="fr-FR" dirty="0"/>
              <a:t> </a:t>
            </a:r>
            <a:r>
              <a:rPr lang="fr-FR" dirty="0" err="1"/>
              <a:t>studying</a:t>
            </a:r>
            <a:r>
              <a:rPr lang="fr-FR" baseline="0" dirty="0"/>
              <a:t> not a </a:t>
            </a:r>
            <a:r>
              <a:rPr lang="fr-FR" baseline="0" dirty="0" err="1"/>
              <a:t>cell</a:t>
            </a:r>
            <a:r>
              <a:rPr lang="fr-FR" baseline="0" dirty="0"/>
              <a:t> type in </a:t>
            </a:r>
            <a:r>
              <a:rPr lang="fr-FR" baseline="0" dirty="0" err="1"/>
              <a:t>particular</a:t>
            </a:r>
            <a:r>
              <a:rPr lang="fr-FR" baseline="0" dirty="0"/>
              <a:t> but </a:t>
            </a:r>
            <a:r>
              <a:rPr lang="fr-FR" baseline="0" dirty="0" err="1"/>
              <a:t>cell</a:t>
            </a:r>
            <a:r>
              <a:rPr lang="fr-FR" baseline="0" dirty="0"/>
              <a:t> interactions </a:t>
            </a:r>
            <a:r>
              <a:rPr lang="fr-FR" baseline="0" dirty="0" err="1"/>
              <a:t>at</a:t>
            </a:r>
            <a:r>
              <a:rPr lang="fr-FR" baseline="0" dirty="0"/>
              <a:t> the tissue </a:t>
            </a:r>
            <a:r>
              <a:rPr lang="fr-FR" baseline="0" dirty="0" err="1"/>
              <a:t>level</a:t>
            </a:r>
            <a:r>
              <a:rPr lang="fr-FR" baseline="0" dirty="0"/>
              <a:t>.</a:t>
            </a:r>
          </a:p>
          <a:p>
            <a:pPr marL="0" indent="0">
              <a:buFont typeface="Arial"/>
              <a:buNone/>
            </a:pPr>
            <a:r>
              <a:rPr lang="fr-FR" baseline="0" dirty="0"/>
              <a:t>Of course </a:t>
            </a:r>
            <a:r>
              <a:rPr lang="fr-FR" baseline="0" dirty="0" err="1"/>
              <a:t>you</a:t>
            </a:r>
            <a:r>
              <a:rPr lang="fr-FR" baseline="0" dirty="0"/>
              <a:t> all know </a:t>
            </a:r>
            <a:r>
              <a:rPr lang="fr-FR" baseline="0" dirty="0" err="1"/>
              <a:t>that</a:t>
            </a:r>
            <a:r>
              <a:rPr lang="fr-FR" baseline="0" dirty="0"/>
              <a:t> </a:t>
            </a:r>
            <a:r>
              <a:rPr lang="fr-FR" baseline="0" dirty="0" err="1"/>
              <a:t>complex</a:t>
            </a:r>
            <a:r>
              <a:rPr lang="fr-FR" baseline="0" dirty="0"/>
              <a:t> tissues host </a:t>
            </a:r>
            <a:r>
              <a:rPr lang="fr-FR" baseline="0" dirty="0" err="1"/>
              <a:t>different</a:t>
            </a:r>
            <a:r>
              <a:rPr lang="fr-FR" baseline="0" dirty="0"/>
              <a:t> </a:t>
            </a:r>
            <a:r>
              <a:rPr lang="fr-FR" baseline="0" dirty="0" err="1"/>
              <a:t>resident</a:t>
            </a:r>
            <a:r>
              <a:rPr lang="fr-FR" baseline="0" dirty="0"/>
              <a:t> </a:t>
            </a:r>
            <a:r>
              <a:rPr lang="fr-FR" baseline="0" dirty="0" err="1"/>
              <a:t>specialized</a:t>
            </a:r>
            <a:r>
              <a:rPr lang="fr-FR" baseline="0" dirty="0"/>
              <a:t> </a:t>
            </a:r>
            <a:r>
              <a:rPr lang="fr-FR" baseline="0" dirty="0" err="1"/>
              <a:t>cell</a:t>
            </a:r>
            <a:r>
              <a:rPr lang="fr-FR" baseline="0" dirty="0"/>
              <a:t> types: </a:t>
            </a:r>
            <a:r>
              <a:rPr lang="fr-FR" baseline="0" dirty="0" err="1"/>
              <a:t>stromal</a:t>
            </a:r>
            <a:r>
              <a:rPr lang="fr-FR" baseline="0" dirty="0"/>
              <a:t> </a:t>
            </a:r>
            <a:r>
              <a:rPr lang="fr-FR" baseline="0" dirty="0" err="1"/>
              <a:t>compartment</a:t>
            </a:r>
            <a:r>
              <a:rPr lang="fr-FR" baseline="0" dirty="0"/>
              <a:t>, as </a:t>
            </a:r>
            <a:r>
              <a:rPr lang="fr-FR" baseline="0" dirty="0" err="1"/>
              <a:t>well</a:t>
            </a:r>
            <a:r>
              <a:rPr lang="fr-FR" baseline="0" dirty="0"/>
              <a:t> as stem </a:t>
            </a:r>
            <a:r>
              <a:rPr lang="fr-FR" baseline="0" dirty="0" err="1"/>
              <a:t>cells</a:t>
            </a:r>
            <a:r>
              <a:rPr lang="fr-FR" baseline="0" dirty="0"/>
              <a:t> </a:t>
            </a:r>
            <a:r>
              <a:rPr lang="fr-FR" baseline="0" dirty="0" err="1"/>
              <a:t>located</a:t>
            </a:r>
            <a:r>
              <a:rPr lang="fr-FR" baseline="0" dirty="0"/>
              <a:t> in a niche. Interactions </a:t>
            </a:r>
            <a:r>
              <a:rPr lang="fr-FR" baseline="0" dirty="0" err="1"/>
              <a:t>between</a:t>
            </a:r>
            <a:r>
              <a:rPr lang="fr-FR" baseline="0" dirty="0"/>
              <a:t> all </a:t>
            </a:r>
            <a:r>
              <a:rPr lang="fr-FR" baseline="0" dirty="0" err="1"/>
              <a:t>these</a:t>
            </a:r>
            <a:r>
              <a:rPr lang="fr-FR" baseline="0" dirty="0"/>
              <a:t> </a:t>
            </a:r>
            <a:r>
              <a:rPr lang="fr-FR" baseline="0" dirty="0" err="1"/>
              <a:t>cell</a:t>
            </a:r>
            <a:r>
              <a:rPr lang="fr-FR" baseline="0" dirty="0"/>
              <a:t> types are a </a:t>
            </a:r>
            <a:r>
              <a:rPr lang="fr-FR" baseline="0" dirty="0" err="1"/>
              <a:t>pre</a:t>
            </a:r>
            <a:r>
              <a:rPr lang="fr-FR" baseline="0" dirty="0"/>
              <a:t> </a:t>
            </a:r>
            <a:r>
              <a:rPr lang="fr-FR" baseline="0" dirty="0" err="1"/>
              <a:t>requisit</a:t>
            </a:r>
            <a:r>
              <a:rPr lang="fr-FR" baseline="0" dirty="0"/>
              <a:t> for tissue </a:t>
            </a:r>
            <a:r>
              <a:rPr lang="fr-FR" baseline="0" dirty="0" err="1"/>
              <a:t>homeostasis</a:t>
            </a:r>
            <a:r>
              <a:rPr lang="fr-FR" baseline="0" dirty="0"/>
              <a:t>.</a:t>
            </a: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endParaRPr lang="en-US" dirty="0"/>
          </a:p>
        </p:txBody>
      </p:sp>
      <p:sp>
        <p:nvSpPr>
          <p:cNvPr id="86021" name="Espace réservé du numéro de diapositive 3"/>
          <p:cNvSpPr txBox="1">
            <a:spLocks noGrp="1"/>
          </p:cNvSpPr>
          <p:nvPr/>
        </p:nvSpPr>
        <p:spPr bwMode="auto">
          <a:xfrm>
            <a:off x="4022937" y="9722882"/>
            <a:ext cx="3076363" cy="511731"/>
          </a:xfrm>
          <a:prstGeom prst="rect">
            <a:avLst/>
          </a:prstGeom>
          <a:noFill/>
          <a:ln w="9525">
            <a:noFill/>
            <a:miter lim="800000"/>
            <a:headEnd/>
            <a:tailEnd/>
          </a:ln>
        </p:spPr>
        <p:txBody>
          <a:bodyPr lIns="99048" tIns="49524" rIns="99048" bIns="49524" anchor="b">
            <a:prstTxWarp prst="textNoShape">
              <a:avLst/>
            </a:prstTxWarp>
          </a:bodyPr>
          <a:lstStyle/>
          <a:p>
            <a:fld id="{CF54AE08-A9C2-4F46-B4CB-C2F8AB6805A3}" type="slidenum">
              <a:rPr lang="fr-FR" sz="1300">
                <a:latin typeface="Arial" charset="0"/>
                <a:ea typeface="ＭＳ Ｐゴシック" charset="-128"/>
                <a:cs typeface="ＭＳ Ｐゴシック" charset="-128"/>
              </a:rPr>
              <a:pPr/>
              <a:t>39</a:t>
            </a:fld>
            <a:endParaRPr lang="fr-FR" sz="1300">
              <a:latin typeface="Arial" charset="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9A23EEBE-2936-D74C-8BE6-4B8C0A4D541E}" type="slidenum">
              <a:rPr lang="fr-FR"/>
              <a:pPr/>
              <a:t>40</a:t>
            </a:fld>
            <a:endParaRPr lang="fr-FR"/>
          </a:p>
        </p:txBody>
      </p:sp>
      <p:sp>
        <p:nvSpPr>
          <p:cNvPr id="86018"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48" tIns="49524" rIns="99048" bIns="49524" anchor="b">
            <a:prstTxWarp prst="textNoShape">
              <a:avLst/>
            </a:prstTxWarp>
          </a:bodyPr>
          <a:lstStyle/>
          <a:p>
            <a:fld id="{8BF792FC-F886-0648-97E4-06AB93F6139D}" type="slidenum">
              <a:rPr lang="fr-FR" sz="1300">
                <a:latin typeface="Arial" charset="0"/>
                <a:ea typeface="ＭＳ Ｐゴシック" charset="-128"/>
                <a:cs typeface="ＭＳ Ｐゴシック" charset="-128"/>
              </a:rPr>
              <a:pPr/>
              <a:t>40</a:t>
            </a:fld>
            <a:endParaRPr lang="fr-FR" sz="1300">
              <a:latin typeface="Arial" charset="0"/>
              <a:ea typeface="ＭＳ Ｐゴシック" charset="-128"/>
              <a:cs typeface="ＭＳ Ｐゴシック" charset="-128"/>
            </a:endParaRPr>
          </a:p>
        </p:txBody>
      </p:sp>
      <p:sp>
        <p:nvSpPr>
          <p:cNvPr id="86019" name="Espace réservé de l'image des diapositives 1"/>
          <p:cNvSpPr>
            <a:spLocks noGrp="1" noRot="1" noChangeAspect="1" noTextEdit="1"/>
          </p:cNvSpPr>
          <p:nvPr>
            <p:ph type="sldImg"/>
          </p:nvPr>
        </p:nvSpPr>
        <p:spPr>
          <a:xfrm>
            <a:off x="992188" y="768350"/>
            <a:ext cx="5114925" cy="3836988"/>
          </a:xfrm>
          <a:ln/>
        </p:spPr>
      </p:sp>
      <p:sp>
        <p:nvSpPr>
          <p:cNvPr id="86020" name="Espace réservé des commentaires 2"/>
          <p:cNvSpPr>
            <a:spLocks noGrp="1"/>
          </p:cNvSpPr>
          <p:nvPr>
            <p:ph type="body" idx="1"/>
          </p:nvPr>
        </p:nvSpPr>
        <p:spPr>
          <a:xfrm>
            <a:off x="946574" y="4861441"/>
            <a:ext cx="5206153" cy="4605576"/>
          </a:xfrm>
        </p:spPr>
        <p:txBody>
          <a:bodyPr/>
          <a:lstStyle/>
          <a:p>
            <a:pPr marL="0" marR="0" indent="0" algn="l" defTabSz="914400" rtl="0" eaLnBrk="0" fontAlgn="base" latinLnBrk="0" hangingPunct="0">
              <a:lnSpc>
                <a:spcPct val="100000"/>
              </a:lnSpc>
              <a:spcBef>
                <a:spcPct val="30000"/>
              </a:spcBef>
              <a:spcAft>
                <a:spcPct val="0"/>
              </a:spcAft>
              <a:buClrTx/>
              <a:buSzTx/>
              <a:buFont typeface="Arial"/>
              <a:buNone/>
              <a:tabLst/>
              <a:defRPr/>
            </a:pPr>
            <a:r>
              <a:rPr lang="en-US" dirty="0"/>
              <a:t>My PhD was done in a new team created in the </a:t>
            </a:r>
            <a:r>
              <a:rPr lang="en-US" dirty="0" err="1"/>
              <a:t>institut</a:t>
            </a:r>
            <a:r>
              <a:rPr lang="en-US" dirty="0"/>
              <a:t> </a:t>
            </a:r>
            <a:r>
              <a:rPr lang="en-US" dirty="0" err="1"/>
              <a:t>pasteur</a:t>
            </a:r>
            <a:r>
              <a:rPr lang="en-US" dirty="0"/>
              <a:t> called Human Histopathology and animal models unit</a:t>
            </a:r>
          </a:p>
          <a:p>
            <a:pPr marL="0" marR="0" indent="0" algn="l" defTabSz="914400" rtl="0" eaLnBrk="0" fontAlgn="base" latinLnBrk="0" hangingPunct="0">
              <a:lnSpc>
                <a:spcPct val="100000"/>
              </a:lnSpc>
              <a:spcBef>
                <a:spcPct val="30000"/>
              </a:spcBef>
              <a:spcAft>
                <a:spcPct val="0"/>
              </a:spcAft>
              <a:buClrTx/>
              <a:buSzTx/>
              <a:buFont typeface="Arial"/>
              <a:buNone/>
              <a:tabLst/>
              <a:defRPr/>
            </a:pPr>
            <a:endParaRPr lang="en-US" dirty="0"/>
          </a:p>
          <a:p>
            <a:pPr marL="0" indent="0">
              <a:buFont typeface="Arial"/>
              <a:buNone/>
            </a:pPr>
            <a:r>
              <a:rPr lang="fr-FR" dirty="0"/>
              <a:t>This unit </a:t>
            </a:r>
            <a:r>
              <a:rPr lang="fr-FR" dirty="0" err="1"/>
              <a:t>is</a:t>
            </a:r>
            <a:r>
              <a:rPr lang="fr-FR" dirty="0"/>
              <a:t> </a:t>
            </a:r>
            <a:r>
              <a:rPr lang="fr-FR" dirty="0" err="1"/>
              <a:t>particular</a:t>
            </a:r>
            <a:r>
              <a:rPr lang="fr-FR" dirty="0"/>
              <a:t> </a:t>
            </a:r>
            <a:r>
              <a:rPr lang="fr-FR" dirty="0" err="1"/>
              <a:t>because</a:t>
            </a:r>
            <a:r>
              <a:rPr lang="fr-FR" dirty="0"/>
              <a:t> </a:t>
            </a:r>
            <a:r>
              <a:rPr lang="fr-FR" dirty="0" err="1"/>
              <a:t>studying</a:t>
            </a:r>
            <a:r>
              <a:rPr lang="fr-FR" baseline="0" dirty="0"/>
              <a:t> not a </a:t>
            </a:r>
            <a:r>
              <a:rPr lang="fr-FR" baseline="0" dirty="0" err="1"/>
              <a:t>cell</a:t>
            </a:r>
            <a:r>
              <a:rPr lang="fr-FR" baseline="0" dirty="0"/>
              <a:t> type in </a:t>
            </a:r>
            <a:r>
              <a:rPr lang="fr-FR" baseline="0" dirty="0" err="1"/>
              <a:t>particular</a:t>
            </a:r>
            <a:r>
              <a:rPr lang="fr-FR" baseline="0" dirty="0"/>
              <a:t> but </a:t>
            </a:r>
            <a:r>
              <a:rPr lang="fr-FR" baseline="0" dirty="0" err="1"/>
              <a:t>cell</a:t>
            </a:r>
            <a:r>
              <a:rPr lang="fr-FR" baseline="0" dirty="0"/>
              <a:t> interactions </a:t>
            </a:r>
            <a:r>
              <a:rPr lang="fr-FR" baseline="0" dirty="0" err="1"/>
              <a:t>at</a:t>
            </a:r>
            <a:r>
              <a:rPr lang="fr-FR" baseline="0" dirty="0"/>
              <a:t> the tissue </a:t>
            </a:r>
            <a:r>
              <a:rPr lang="fr-FR" baseline="0" dirty="0" err="1"/>
              <a:t>level</a:t>
            </a:r>
            <a:r>
              <a:rPr lang="fr-FR" baseline="0" dirty="0"/>
              <a:t>.</a:t>
            </a:r>
          </a:p>
          <a:p>
            <a:pPr marL="0" indent="0">
              <a:buFont typeface="Arial"/>
              <a:buNone/>
            </a:pPr>
            <a:r>
              <a:rPr lang="fr-FR" baseline="0" dirty="0"/>
              <a:t>Of course </a:t>
            </a:r>
            <a:r>
              <a:rPr lang="fr-FR" baseline="0" dirty="0" err="1"/>
              <a:t>you</a:t>
            </a:r>
            <a:r>
              <a:rPr lang="fr-FR" baseline="0" dirty="0"/>
              <a:t> all know </a:t>
            </a:r>
            <a:r>
              <a:rPr lang="fr-FR" baseline="0" dirty="0" err="1"/>
              <a:t>that</a:t>
            </a:r>
            <a:r>
              <a:rPr lang="fr-FR" baseline="0" dirty="0"/>
              <a:t> </a:t>
            </a:r>
            <a:r>
              <a:rPr lang="fr-FR" baseline="0" dirty="0" err="1"/>
              <a:t>complex</a:t>
            </a:r>
            <a:r>
              <a:rPr lang="fr-FR" baseline="0" dirty="0"/>
              <a:t> tissues host </a:t>
            </a:r>
            <a:r>
              <a:rPr lang="fr-FR" baseline="0" dirty="0" err="1"/>
              <a:t>different</a:t>
            </a:r>
            <a:r>
              <a:rPr lang="fr-FR" baseline="0" dirty="0"/>
              <a:t> </a:t>
            </a:r>
            <a:r>
              <a:rPr lang="fr-FR" baseline="0" dirty="0" err="1"/>
              <a:t>resident</a:t>
            </a:r>
            <a:r>
              <a:rPr lang="fr-FR" baseline="0" dirty="0"/>
              <a:t> </a:t>
            </a:r>
            <a:r>
              <a:rPr lang="fr-FR" baseline="0" dirty="0" err="1"/>
              <a:t>specialized</a:t>
            </a:r>
            <a:r>
              <a:rPr lang="fr-FR" baseline="0" dirty="0"/>
              <a:t> </a:t>
            </a:r>
            <a:r>
              <a:rPr lang="fr-FR" baseline="0" dirty="0" err="1"/>
              <a:t>cell</a:t>
            </a:r>
            <a:r>
              <a:rPr lang="fr-FR" baseline="0" dirty="0"/>
              <a:t> types: </a:t>
            </a:r>
            <a:r>
              <a:rPr lang="fr-FR" baseline="0" dirty="0" err="1"/>
              <a:t>stromal</a:t>
            </a:r>
            <a:r>
              <a:rPr lang="fr-FR" baseline="0" dirty="0"/>
              <a:t> </a:t>
            </a:r>
            <a:r>
              <a:rPr lang="fr-FR" baseline="0" dirty="0" err="1"/>
              <a:t>compartment</a:t>
            </a:r>
            <a:r>
              <a:rPr lang="fr-FR" baseline="0" dirty="0"/>
              <a:t>, as </a:t>
            </a:r>
            <a:r>
              <a:rPr lang="fr-FR" baseline="0" dirty="0" err="1"/>
              <a:t>well</a:t>
            </a:r>
            <a:r>
              <a:rPr lang="fr-FR" baseline="0" dirty="0"/>
              <a:t> as stem </a:t>
            </a:r>
            <a:r>
              <a:rPr lang="fr-FR" baseline="0" dirty="0" err="1"/>
              <a:t>cells</a:t>
            </a:r>
            <a:r>
              <a:rPr lang="fr-FR" baseline="0" dirty="0"/>
              <a:t> </a:t>
            </a:r>
            <a:r>
              <a:rPr lang="fr-FR" baseline="0" dirty="0" err="1"/>
              <a:t>located</a:t>
            </a:r>
            <a:r>
              <a:rPr lang="fr-FR" baseline="0" dirty="0"/>
              <a:t> in a niche. Interactions </a:t>
            </a:r>
            <a:r>
              <a:rPr lang="fr-FR" baseline="0" dirty="0" err="1"/>
              <a:t>between</a:t>
            </a:r>
            <a:r>
              <a:rPr lang="fr-FR" baseline="0" dirty="0"/>
              <a:t> all </a:t>
            </a:r>
            <a:r>
              <a:rPr lang="fr-FR" baseline="0" dirty="0" err="1"/>
              <a:t>these</a:t>
            </a:r>
            <a:r>
              <a:rPr lang="fr-FR" baseline="0" dirty="0"/>
              <a:t> </a:t>
            </a:r>
            <a:r>
              <a:rPr lang="fr-FR" baseline="0" dirty="0" err="1"/>
              <a:t>cell</a:t>
            </a:r>
            <a:r>
              <a:rPr lang="fr-FR" baseline="0" dirty="0"/>
              <a:t> types are a </a:t>
            </a:r>
            <a:r>
              <a:rPr lang="fr-FR" baseline="0" dirty="0" err="1"/>
              <a:t>pre</a:t>
            </a:r>
            <a:r>
              <a:rPr lang="fr-FR" baseline="0" dirty="0"/>
              <a:t> </a:t>
            </a:r>
            <a:r>
              <a:rPr lang="fr-FR" baseline="0" dirty="0" err="1"/>
              <a:t>requisit</a:t>
            </a:r>
            <a:r>
              <a:rPr lang="fr-FR" baseline="0" dirty="0"/>
              <a:t> for tissue </a:t>
            </a:r>
            <a:r>
              <a:rPr lang="fr-FR" baseline="0" dirty="0" err="1"/>
              <a:t>homeostasis</a:t>
            </a:r>
            <a:r>
              <a:rPr lang="fr-FR" baseline="0" dirty="0"/>
              <a:t>.</a:t>
            </a: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endParaRPr lang="en-US" dirty="0"/>
          </a:p>
        </p:txBody>
      </p:sp>
      <p:sp>
        <p:nvSpPr>
          <p:cNvPr id="86021" name="Espace réservé du numéro de diapositive 3"/>
          <p:cNvSpPr txBox="1">
            <a:spLocks noGrp="1"/>
          </p:cNvSpPr>
          <p:nvPr/>
        </p:nvSpPr>
        <p:spPr bwMode="auto">
          <a:xfrm>
            <a:off x="4022937" y="9722882"/>
            <a:ext cx="3076363" cy="511731"/>
          </a:xfrm>
          <a:prstGeom prst="rect">
            <a:avLst/>
          </a:prstGeom>
          <a:noFill/>
          <a:ln w="9525">
            <a:noFill/>
            <a:miter lim="800000"/>
            <a:headEnd/>
            <a:tailEnd/>
          </a:ln>
        </p:spPr>
        <p:txBody>
          <a:bodyPr lIns="99048" tIns="49524" rIns="99048" bIns="49524" anchor="b">
            <a:prstTxWarp prst="textNoShape">
              <a:avLst/>
            </a:prstTxWarp>
          </a:bodyPr>
          <a:lstStyle/>
          <a:p>
            <a:fld id="{CF54AE08-A9C2-4F46-B4CB-C2F8AB6805A3}" type="slidenum">
              <a:rPr lang="fr-FR" sz="1300">
                <a:latin typeface="Arial" charset="0"/>
                <a:ea typeface="ＭＳ Ｐゴシック" charset="-128"/>
                <a:cs typeface="ＭＳ Ｐゴシック" charset="-128"/>
              </a:rPr>
              <a:pPr/>
              <a:t>40</a:t>
            </a:fld>
            <a:endParaRPr lang="fr-FR" sz="1300">
              <a:latin typeface="Arial" charset="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9A23EEBE-2936-D74C-8BE6-4B8C0A4D541E}" type="slidenum">
              <a:rPr lang="fr-FR"/>
              <a:pPr/>
              <a:t>41</a:t>
            </a:fld>
            <a:endParaRPr lang="fr-FR"/>
          </a:p>
        </p:txBody>
      </p:sp>
      <p:sp>
        <p:nvSpPr>
          <p:cNvPr id="86018"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48" tIns="49524" rIns="99048" bIns="49524" anchor="b">
            <a:prstTxWarp prst="textNoShape">
              <a:avLst/>
            </a:prstTxWarp>
          </a:bodyPr>
          <a:lstStyle/>
          <a:p>
            <a:fld id="{8BF792FC-F886-0648-97E4-06AB93F6139D}" type="slidenum">
              <a:rPr lang="fr-FR" sz="1300">
                <a:latin typeface="Arial" charset="0"/>
                <a:ea typeface="ＭＳ Ｐゴシック" charset="-128"/>
                <a:cs typeface="ＭＳ Ｐゴシック" charset="-128"/>
              </a:rPr>
              <a:pPr/>
              <a:t>41</a:t>
            </a:fld>
            <a:endParaRPr lang="fr-FR" sz="1300">
              <a:latin typeface="Arial" charset="0"/>
              <a:ea typeface="ＭＳ Ｐゴシック" charset="-128"/>
              <a:cs typeface="ＭＳ Ｐゴシック" charset="-128"/>
            </a:endParaRPr>
          </a:p>
        </p:txBody>
      </p:sp>
      <p:sp>
        <p:nvSpPr>
          <p:cNvPr id="86019" name="Espace réservé de l'image des diapositives 1"/>
          <p:cNvSpPr>
            <a:spLocks noGrp="1" noRot="1" noChangeAspect="1" noTextEdit="1"/>
          </p:cNvSpPr>
          <p:nvPr>
            <p:ph type="sldImg"/>
          </p:nvPr>
        </p:nvSpPr>
        <p:spPr>
          <a:xfrm>
            <a:off x="992188" y="768350"/>
            <a:ext cx="5114925" cy="3836988"/>
          </a:xfrm>
          <a:ln/>
        </p:spPr>
      </p:sp>
      <p:sp>
        <p:nvSpPr>
          <p:cNvPr id="86020" name="Espace réservé des commentaires 2"/>
          <p:cNvSpPr>
            <a:spLocks noGrp="1"/>
          </p:cNvSpPr>
          <p:nvPr>
            <p:ph type="body" idx="1"/>
          </p:nvPr>
        </p:nvSpPr>
        <p:spPr>
          <a:xfrm>
            <a:off x="946574" y="4861441"/>
            <a:ext cx="5206153" cy="4605576"/>
          </a:xfrm>
        </p:spPr>
        <p:txBody>
          <a:bodyPr/>
          <a:lstStyle/>
          <a:p>
            <a:pPr marL="0" marR="0" indent="0" algn="l" defTabSz="914400" rtl="0" eaLnBrk="0" fontAlgn="base" latinLnBrk="0" hangingPunct="0">
              <a:lnSpc>
                <a:spcPct val="100000"/>
              </a:lnSpc>
              <a:spcBef>
                <a:spcPct val="30000"/>
              </a:spcBef>
              <a:spcAft>
                <a:spcPct val="0"/>
              </a:spcAft>
              <a:buClrTx/>
              <a:buSzTx/>
              <a:buFont typeface="Arial"/>
              <a:buNone/>
              <a:tabLst/>
              <a:defRPr/>
            </a:pPr>
            <a:r>
              <a:rPr lang="en-US" dirty="0"/>
              <a:t>My PhD was done in a new team created in the </a:t>
            </a:r>
            <a:r>
              <a:rPr lang="en-US" dirty="0" err="1"/>
              <a:t>institut</a:t>
            </a:r>
            <a:r>
              <a:rPr lang="en-US" dirty="0"/>
              <a:t> </a:t>
            </a:r>
            <a:r>
              <a:rPr lang="en-US" dirty="0" err="1"/>
              <a:t>pasteur</a:t>
            </a:r>
            <a:r>
              <a:rPr lang="en-US" dirty="0"/>
              <a:t> called Human Histopathology and animal models unit</a:t>
            </a:r>
          </a:p>
          <a:p>
            <a:pPr marL="0" marR="0" indent="0" algn="l" defTabSz="914400" rtl="0" eaLnBrk="0" fontAlgn="base" latinLnBrk="0" hangingPunct="0">
              <a:lnSpc>
                <a:spcPct val="100000"/>
              </a:lnSpc>
              <a:spcBef>
                <a:spcPct val="30000"/>
              </a:spcBef>
              <a:spcAft>
                <a:spcPct val="0"/>
              </a:spcAft>
              <a:buClrTx/>
              <a:buSzTx/>
              <a:buFont typeface="Arial"/>
              <a:buNone/>
              <a:tabLst/>
              <a:defRPr/>
            </a:pPr>
            <a:endParaRPr lang="en-US" dirty="0"/>
          </a:p>
          <a:p>
            <a:pPr marL="0" indent="0">
              <a:buFont typeface="Arial"/>
              <a:buNone/>
            </a:pPr>
            <a:r>
              <a:rPr lang="fr-FR" dirty="0"/>
              <a:t>This unit </a:t>
            </a:r>
            <a:r>
              <a:rPr lang="fr-FR" dirty="0" err="1"/>
              <a:t>is</a:t>
            </a:r>
            <a:r>
              <a:rPr lang="fr-FR" dirty="0"/>
              <a:t> </a:t>
            </a:r>
            <a:r>
              <a:rPr lang="fr-FR" dirty="0" err="1"/>
              <a:t>particular</a:t>
            </a:r>
            <a:r>
              <a:rPr lang="fr-FR" dirty="0"/>
              <a:t> </a:t>
            </a:r>
            <a:r>
              <a:rPr lang="fr-FR" dirty="0" err="1"/>
              <a:t>because</a:t>
            </a:r>
            <a:r>
              <a:rPr lang="fr-FR" dirty="0"/>
              <a:t> </a:t>
            </a:r>
            <a:r>
              <a:rPr lang="fr-FR" dirty="0" err="1"/>
              <a:t>studying</a:t>
            </a:r>
            <a:r>
              <a:rPr lang="fr-FR" baseline="0" dirty="0"/>
              <a:t> not a </a:t>
            </a:r>
            <a:r>
              <a:rPr lang="fr-FR" baseline="0" dirty="0" err="1"/>
              <a:t>cell</a:t>
            </a:r>
            <a:r>
              <a:rPr lang="fr-FR" baseline="0" dirty="0"/>
              <a:t> type in </a:t>
            </a:r>
            <a:r>
              <a:rPr lang="fr-FR" baseline="0" dirty="0" err="1"/>
              <a:t>particular</a:t>
            </a:r>
            <a:r>
              <a:rPr lang="fr-FR" baseline="0" dirty="0"/>
              <a:t> but </a:t>
            </a:r>
            <a:r>
              <a:rPr lang="fr-FR" baseline="0" dirty="0" err="1"/>
              <a:t>cell</a:t>
            </a:r>
            <a:r>
              <a:rPr lang="fr-FR" baseline="0" dirty="0"/>
              <a:t> interactions </a:t>
            </a:r>
            <a:r>
              <a:rPr lang="fr-FR" baseline="0" dirty="0" err="1"/>
              <a:t>at</a:t>
            </a:r>
            <a:r>
              <a:rPr lang="fr-FR" baseline="0" dirty="0"/>
              <a:t> the tissue </a:t>
            </a:r>
            <a:r>
              <a:rPr lang="fr-FR" baseline="0" dirty="0" err="1"/>
              <a:t>level</a:t>
            </a:r>
            <a:r>
              <a:rPr lang="fr-FR" baseline="0" dirty="0"/>
              <a:t>.</a:t>
            </a:r>
          </a:p>
          <a:p>
            <a:pPr marL="0" indent="0">
              <a:buFont typeface="Arial"/>
              <a:buNone/>
            </a:pPr>
            <a:r>
              <a:rPr lang="fr-FR" baseline="0" dirty="0"/>
              <a:t>Of course </a:t>
            </a:r>
            <a:r>
              <a:rPr lang="fr-FR" baseline="0" dirty="0" err="1"/>
              <a:t>you</a:t>
            </a:r>
            <a:r>
              <a:rPr lang="fr-FR" baseline="0" dirty="0"/>
              <a:t> all know </a:t>
            </a:r>
            <a:r>
              <a:rPr lang="fr-FR" baseline="0" dirty="0" err="1"/>
              <a:t>that</a:t>
            </a:r>
            <a:r>
              <a:rPr lang="fr-FR" baseline="0" dirty="0"/>
              <a:t> </a:t>
            </a:r>
            <a:r>
              <a:rPr lang="fr-FR" baseline="0" dirty="0" err="1"/>
              <a:t>complex</a:t>
            </a:r>
            <a:r>
              <a:rPr lang="fr-FR" baseline="0" dirty="0"/>
              <a:t> tissues host </a:t>
            </a:r>
            <a:r>
              <a:rPr lang="fr-FR" baseline="0" dirty="0" err="1"/>
              <a:t>different</a:t>
            </a:r>
            <a:r>
              <a:rPr lang="fr-FR" baseline="0" dirty="0"/>
              <a:t> </a:t>
            </a:r>
            <a:r>
              <a:rPr lang="fr-FR" baseline="0" dirty="0" err="1"/>
              <a:t>resident</a:t>
            </a:r>
            <a:r>
              <a:rPr lang="fr-FR" baseline="0" dirty="0"/>
              <a:t> </a:t>
            </a:r>
            <a:r>
              <a:rPr lang="fr-FR" baseline="0" dirty="0" err="1"/>
              <a:t>specialized</a:t>
            </a:r>
            <a:r>
              <a:rPr lang="fr-FR" baseline="0" dirty="0"/>
              <a:t> </a:t>
            </a:r>
            <a:r>
              <a:rPr lang="fr-FR" baseline="0" dirty="0" err="1"/>
              <a:t>cell</a:t>
            </a:r>
            <a:r>
              <a:rPr lang="fr-FR" baseline="0" dirty="0"/>
              <a:t> types: </a:t>
            </a:r>
            <a:r>
              <a:rPr lang="fr-FR" baseline="0" dirty="0" err="1"/>
              <a:t>stromal</a:t>
            </a:r>
            <a:r>
              <a:rPr lang="fr-FR" baseline="0" dirty="0"/>
              <a:t> </a:t>
            </a:r>
            <a:r>
              <a:rPr lang="fr-FR" baseline="0" dirty="0" err="1"/>
              <a:t>compartment</a:t>
            </a:r>
            <a:r>
              <a:rPr lang="fr-FR" baseline="0" dirty="0"/>
              <a:t>, as </a:t>
            </a:r>
            <a:r>
              <a:rPr lang="fr-FR" baseline="0" dirty="0" err="1"/>
              <a:t>well</a:t>
            </a:r>
            <a:r>
              <a:rPr lang="fr-FR" baseline="0" dirty="0"/>
              <a:t> as stem </a:t>
            </a:r>
            <a:r>
              <a:rPr lang="fr-FR" baseline="0" dirty="0" err="1"/>
              <a:t>cells</a:t>
            </a:r>
            <a:r>
              <a:rPr lang="fr-FR" baseline="0" dirty="0"/>
              <a:t> </a:t>
            </a:r>
            <a:r>
              <a:rPr lang="fr-FR" baseline="0" dirty="0" err="1"/>
              <a:t>located</a:t>
            </a:r>
            <a:r>
              <a:rPr lang="fr-FR" baseline="0" dirty="0"/>
              <a:t> in a niche. Interactions </a:t>
            </a:r>
            <a:r>
              <a:rPr lang="fr-FR" baseline="0" dirty="0" err="1"/>
              <a:t>between</a:t>
            </a:r>
            <a:r>
              <a:rPr lang="fr-FR" baseline="0" dirty="0"/>
              <a:t> all </a:t>
            </a:r>
            <a:r>
              <a:rPr lang="fr-FR" baseline="0" dirty="0" err="1"/>
              <a:t>these</a:t>
            </a:r>
            <a:r>
              <a:rPr lang="fr-FR" baseline="0" dirty="0"/>
              <a:t> </a:t>
            </a:r>
            <a:r>
              <a:rPr lang="fr-FR" baseline="0" dirty="0" err="1"/>
              <a:t>cell</a:t>
            </a:r>
            <a:r>
              <a:rPr lang="fr-FR" baseline="0" dirty="0"/>
              <a:t> types are a </a:t>
            </a:r>
            <a:r>
              <a:rPr lang="fr-FR" baseline="0" dirty="0" err="1"/>
              <a:t>pre</a:t>
            </a:r>
            <a:r>
              <a:rPr lang="fr-FR" baseline="0" dirty="0"/>
              <a:t> </a:t>
            </a:r>
            <a:r>
              <a:rPr lang="fr-FR" baseline="0" dirty="0" err="1"/>
              <a:t>requisit</a:t>
            </a:r>
            <a:r>
              <a:rPr lang="fr-FR" baseline="0" dirty="0"/>
              <a:t> for tissue </a:t>
            </a:r>
            <a:r>
              <a:rPr lang="fr-FR" baseline="0" dirty="0" err="1"/>
              <a:t>homeostasis</a:t>
            </a:r>
            <a:r>
              <a:rPr lang="fr-FR" baseline="0" dirty="0"/>
              <a:t>.</a:t>
            </a: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endParaRPr lang="en-US" dirty="0"/>
          </a:p>
        </p:txBody>
      </p:sp>
      <p:sp>
        <p:nvSpPr>
          <p:cNvPr id="86021" name="Espace réservé du numéro de diapositive 3"/>
          <p:cNvSpPr txBox="1">
            <a:spLocks noGrp="1"/>
          </p:cNvSpPr>
          <p:nvPr/>
        </p:nvSpPr>
        <p:spPr bwMode="auto">
          <a:xfrm>
            <a:off x="4022937" y="9722882"/>
            <a:ext cx="3076363" cy="511731"/>
          </a:xfrm>
          <a:prstGeom prst="rect">
            <a:avLst/>
          </a:prstGeom>
          <a:noFill/>
          <a:ln w="9525">
            <a:noFill/>
            <a:miter lim="800000"/>
            <a:headEnd/>
            <a:tailEnd/>
          </a:ln>
        </p:spPr>
        <p:txBody>
          <a:bodyPr lIns="99048" tIns="49524" rIns="99048" bIns="49524" anchor="b">
            <a:prstTxWarp prst="textNoShape">
              <a:avLst/>
            </a:prstTxWarp>
          </a:bodyPr>
          <a:lstStyle/>
          <a:p>
            <a:fld id="{CF54AE08-A9C2-4F46-B4CB-C2F8AB6805A3}" type="slidenum">
              <a:rPr lang="fr-FR" sz="1300">
                <a:latin typeface="Arial" charset="0"/>
                <a:ea typeface="ＭＳ Ｐゴシック" charset="-128"/>
                <a:cs typeface="ＭＳ Ｐゴシック" charset="-128"/>
              </a:rPr>
              <a:pPr/>
              <a:t>41</a:t>
            </a:fld>
            <a:endParaRPr lang="fr-FR" sz="1300">
              <a:latin typeface="Arial"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a:t>After</a:t>
            </a:r>
            <a:r>
              <a:rPr lang="fr-FR" dirty="0"/>
              <a:t> an </a:t>
            </a:r>
            <a:r>
              <a:rPr lang="fr-FR" dirty="0" err="1"/>
              <a:t>injury</a:t>
            </a:r>
            <a:r>
              <a:rPr lang="fr-FR" dirty="0"/>
              <a:t> tissue </a:t>
            </a:r>
            <a:r>
              <a:rPr lang="fr-FR" dirty="0" err="1"/>
              <a:t>is</a:t>
            </a:r>
            <a:r>
              <a:rPr lang="fr-FR" dirty="0"/>
              <a:t> </a:t>
            </a:r>
            <a:r>
              <a:rPr lang="fr-FR" dirty="0" err="1"/>
              <a:t>destroyed</a:t>
            </a:r>
            <a:r>
              <a:rPr lang="fr-FR" dirty="0"/>
              <a:t> more or </a:t>
            </a:r>
            <a:r>
              <a:rPr lang="fr-FR" dirty="0" err="1"/>
              <a:t>less</a:t>
            </a:r>
            <a:r>
              <a:rPr lang="fr-FR" dirty="0"/>
              <a:t> </a:t>
            </a:r>
            <a:r>
              <a:rPr lang="fr-FR" dirty="0" err="1"/>
              <a:t>severely</a:t>
            </a:r>
            <a:r>
              <a:rPr lang="fr-FR" dirty="0"/>
              <a:t> and</a:t>
            </a:r>
            <a:r>
              <a:rPr lang="fr-FR" baseline="0" dirty="0"/>
              <a:t> </a:t>
            </a:r>
            <a:r>
              <a:rPr lang="fr-FR" baseline="0" dirty="0" err="1"/>
              <a:t>vascular</a:t>
            </a:r>
            <a:r>
              <a:rPr lang="fr-FR" baseline="0" dirty="0"/>
              <a:t> </a:t>
            </a:r>
            <a:r>
              <a:rPr lang="fr-FR" baseline="0" dirty="0" err="1"/>
              <a:t>barrier</a:t>
            </a:r>
            <a:r>
              <a:rPr lang="fr-FR" baseline="0" dirty="0"/>
              <a:t> </a:t>
            </a:r>
            <a:r>
              <a:rPr lang="fr-FR" baseline="0" dirty="0" err="1"/>
              <a:t>is</a:t>
            </a:r>
            <a:r>
              <a:rPr lang="fr-FR" baseline="0" dirty="0"/>
              <a:t> </a:t>
            </a:r>
            <a:r>
              <a:rPr lang="fr-FR" baseline="0" dirty="0" err="1"/>
              <a:t>compromised</a:t>
            </a:r>
            <a:endParaRPr lang="fr-FR" baseline="0" dirty="0"/>
          </a:p>
          <a:p>
            <a:r>
              <a:rPr lang="fr-FR" baseline="0" dirty="0" err="1"/>
              <a:t>Injured</a:t>
            </a:r>
            <a:r>
              <a:rPr lang="fr-FR" baseline="0" dirty="0"/>
              <a:t> tissue </a:t>
            </a:r>
            <a:r>
              <a:rPr lang="fr-FR" baseline="0" dirty="0" err="1"/>
              <a:t>give</a:t>
            </a:r>
            <a:r>
              <a:rPr lang="fr-FR" baseline="0" dirty="0"/>
              <a:t> </a:t>
            </a:r>
            <a:r>
              <a:rPr lang="fr-FR" baseline="0" dirty="0" err="1"/>
              <a:t>rised</a:t>
            </a:r>
            <a:r>
              <a:rPr lang="fr-FR" baseline="0" dirty="0"/>
              <a:t> to </a:t>
            </a:r>
            <a:r>
              <a:rPr lang="fr-FR" baseline="0" dirty="0" err="1"/>
              <a:t>cell</a:t>
            </a:r>
            <a:r>
              <a:rPr lang="fr-FR" baseline="0" dirty="0"/>
              <a:t> </a:t>
            </a:r>
            <a:r>
              <a:rPr lang="fr-FR" baseline="0" dirty="0" err="1"/>
              <a:t>dr-erbis</a:t>
            </a:r>
            <a:r>
              <a:rPr lang="fr-FR" baseline="0" dirty="0"/>
              <a:t> and the </a:t>
            </a:r>
            <a:r>
              <a:rPr lang="fr-FR" baseline="0" dirty="0" err="1"/>
              <a:t>establishement</a:t>
            </a:r>
            <a:r>
              <a:rPr lang="fr-FR" baseline="0" dirty="0"/>
              <a:t> of an </a:t>
            </a:r>
            <a:r>
              <a:rPr lang="fr-FR" baseline="0" dirty="0" err="1"/>
              <a:t>inflammatory</a:t>
            </a:r>
            <a:r>
              <a:rPr lang="fr-FR" baseline="0" dirty="0"/>
              <a:t> </a:t>
            </a:r>
            <a:r>
              <a:rPr lang="fr-FR" baseline="0" dirty="0" err="1"/>
              <a:t>response</a:t>
            </a:r>
            <a:r>
              <a:rPr lang="fr-FR" baseline="0" dirty="0"/>
              <a:t> </a:t>
            </a:r>
            <a:r>
              <a:rPr lang="fr-FR" baseline="0" dirty="0" err="1"/>
              <a:t>that</a:t>
            </a:r>
            <a:r>
              <a:rPr lang="fr-FR" baseline="0" dirty="0"/>
              <a:t> </a:t>
            </a:r>
            <a:r>
              <a:rPr lang="fr-FR" baseline="0" dirty="0" err="1"/>
              <a:t>is</a:t>
            </a:r>
            <a:r>
              <a:rPr lang="fr-FR" baseline="0" dirty="0"/>
              <a:t> the substratum of the tissue </a:t>
            </a:r>
            <a:r>
              <a:rPr lang="fr-FR" baseline="0" dirty="0" err="1"/>
              <a:t>regeneration</a:t>
            </a:r>
            <a:r>
              <a:rPr lang="fr-FR" baseline="0" dirty="0"/>
              <a:t>.</a:t>
            </a:r>
            <a:endParaRPr lang="fr-FR" dirty="0"/>
          </a:p>
        </p:txBody>
      </p:sp>
      <p:sp>
        <p:nvSpPr>
          <p:cNvPr id="4" name="Espace réservé du numéro de diapositive 3"/>
          <p:cNvSpPr>
            <a:spLocks noGrp="1"/>
          </p:cNvSpPr>
          <p:nvPr>
            <p:ph type="sldNum" sz="quarter" idx="10"/>
          </p:nvPr>
        </p:nvSpPr>
        <p:spPr/>
        <p:txBody>
          <a:bodyPr/>
          <a:lstStyle/>
          <a:p>
            <a:pPr>
              <a:defRPr/>
            </a:pPr>
            <a:fld id="{C7C1C9BE-A820-C847-BD4E-0BB256BD181A}" type="slidenum">
              <a:rPr lang="fr-FR" smtClean="0"/>
              <a:pPr>
                <a:defRPr/>
              </a:pPr>
              <a:t>5</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e l'image des diapositives 1"/>
          <p:cNvSpPr>
            <a:spLocks noGrp="1" noRot="1" noChangeAspect="1" noTextEdit="1"/>
          </p:cNvSpPr>
          <p:nvPr>
            <p:ph type="sldImg"/>
          </p:nvPr>
        </p:nvSpPr>
        <p:spPr>
          <a:xfrm>
            <a:off x="992188" y="769938"/>
            <a:ext cx="5114925" cy="3835400"/>
          </a:xfrm>
          <a:ln/>
        </p:spPr>
      </p:sp>
      <p:sp>
        <p:nvSpPr>
          <p:cNvPr id="48131" name="Espace réservé des commentaires 2"/>
          <p:cNvSpPr>
            <a:spLocks noGrp="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fr-FR" dirty="0" err="1"/>
              <a:t>Then</a:t>
            </a:r>
            <a:r>
              <a:rPr lang="fr-FR" dirty="0"/>
              <a:t> </a:t>
            </a:r>
            <a:r>
              <a:rPr lang="fr-FR" dirty="0" err="1"/>
              <a:t>we</a:t>
            </a:r>
            <a:r>
              <a:rPr lang="fr-FR" dirty="0"/>
              <a:t> </a:t>
            </a:r>
            <a:r>
              <a:rPr lang="fr-FR" dirty="0" err="1"/>
              <a:t>wanted</a:t>
            </a:r>
            <a:r>
              <a:rPr lang="fr-FR" dirty="0"/>
              <a:t> to test if </a:t>
            </a:r>
            <a:r>
              <a:rPr lang="fr-FR" dirty="0" err="1"/>
              <a:t>these</a:t>
            </a:r>
            <a:r>
              <a:rPr lang="fr-FR" dirty="0"/>
              <a:t> </a:t>
            </a:r>
            <a:r>
              <a:rPr lang="fr-FR" dirty="0" err="1"/>
              <a:t>SatC</a:t>
            </a:r>
            <a:r>
              <a:rPr lang="fr-FR" dirty="0"/>
              <a:t> </a:t>
            </a:r>
            <a:r>
              <a:rPr lang="fr-FR" dirty="0" err="1"/>
              <a:t>that</a:t>
            </a:r>
            <a:r>
              <a:rPr lang="fr-FR" baseline="0" dirty="0"/>
              <a:t> </a:t>
            </a:r>
            <a:r>
              <a:rPr lang="fr-FR" baseline="0" dirty="0" err="1"/>
              <a:t>remain</a:t>
            </a:r>
            <a:r>
              <a:rPr lang="fr-FR" baseline="0" dirty="0"/>
              <a:t> alive in a </a:t>
            </a:r>
            <a:r>
              <a:rPr lang="fr-FR" baseline="0" dirty="0" err="1"/>
              <a:t>dead</a:t>
            </a:r>
            <a:r>
              <a:rPr lang="fr-FR" baseline="0" dirty="0"/>
              <a:t> </a:t>
            </a:r>
            <a:r>
              <a:rPr lang="fr-FR" baseline="0" dirty="0" err="1"/>
              <a:t>organism</a:t>
            </a:r>
            <a:r>
              <a:rPr lang="fr-FR" baseline="0" dirty="0"/>
              <a:t> </a:t>
            </a:r>
            <a:r>
              <a:rPr lang="fr-FR" baseline="0" dirty="0" err="1"/>
              <a:t>many</a:t>
            </a:r>
            <a:r>
              <a:rPr lang="fr-FR" baseline="0" dirty="0"/>
              <a:t> </a:t>
            </a:r>
            <a:r>
              <a:rPr lang="fr-FR" baseline="0" dirty="0" err="1"/>
              <a:t>days</a:t>
            </a:r>
            <a:r>
              <a:rPr lang="fr-FR" baseline="0" dirty="0"/>
              <a:t> </a:t>
            </a:r>
            <a:r>
              <a:rPr lang="fr-FR" baseline="0" dirty="0" err="1"/>
              <a:t>after</a:t>
            </a:r>
            <a:r>
              <a:rPr lang="fr-FR" baseline="0" dirty="0"/>
              <a:t> </a:t>
            </a:r>
            <a:r>
              <a:rPr lang="fr-FR" baseline="0" dirty="0" err="1"/>
              <a:t>death</a:t>
            </a:r>
            <a:r>
              <a:rPr lang="fr-FR" baseline="0" dirty="0"/>
              <a:t> and </a:t>
            </a:r>
            <a:r>
              <a:rPr lang="fr-FR" baseline="0" dirty="0" err="1"/>
              <a:t>that</a:t>
            </a:r>
            <a:r>
              <a:rPr lang="fr-FR" baseline="0" dirty="0"/>
              <a:t> are </a:t>
            </a:r>
            <a:r>
              <a:rPr lang="fr-FR" baseline="0" dirty="0" err="1"/>
              <a:t>functional</a:t>
            </a:r>
            <a:r>
              <a:rPr lang="fr-FR" baseline="0" dirty="0"/>
              <a:t> in vitro are </a:t>
            </a:r>
            <a:r>
              <a:rPr lang="fr-FR" baseline="0" dirty="0" err="1"/>
              <a:t>also</a:t>
            </a:r>
            <a:r>
              <a:rPr lang="fr-FR" baseline="0" dirty="0"/>
              <a:t> </a:t>
            </a:r>
            <a:r>
              <a:rPr lang="fr-FR" baseline="0" dirty="0" err="1"/>
              <a:t>functional</a:t>
            </a:r>
            <a:r>
              <a:rPr lang="fr-FR" baseline="0" dirty="0"/>
              <a:t> in vivo.</a:t>
            </a:r>
          </a:p>
          <a:p>
            <a:endParaRPr lang="fr-FR" baseline="0" dirty="0"/>
          </a:p>
          <a:p>
            <a:r>
              <a:rPr lang="fr-FR" baseline="0" dirty="0" err="1"/>
              <a:t>We</a:t>
            </a:r>
            <a:r>
              <a:rPr lang="fr-FR" baseline="0" dirty="0"/>
              <a:t> </a:t>
            </a:r>
            <a:r>
              <a:rPr lang="fr-FR" baseline="0" dirty="0" err="1"/>
              <a:t>perform</a:t>
            </a:r>
            <a:r>
              <a:rPr lang="fr-FR" baseline="0" dirty="0"/>
              <a:t> muscle transplantation of </a:t>
            </a:r>
            <a:r>
              <a:rPr lang="fr-FR" baseline="0" dirty="0" err="1"/>
              <a:t>SatCells</a:t>
            </a:r>
            <a:r>
              <a:rPr lang="fr-FR" baseline="0" dirty="0"/>
              <a:t> </a:t>
            </a:r>
            <a:r>
              <a:rPr lang="fr-FR" baseline="0" dirty="0" err="1"/>
              <a:t>from</a:t>
            </a:r>
            <a:r>
              <a:rPr lang="fr-FR" baseline="0" dirty="0"/>
              <a:t> </a:t>
            </a:r>
            <a:r>
              <a:rPr lang="fr-FR" baseline="0" dirty="0" err="1"/>
              <a:t>transgenic</a:t>
            </a:r>
            <a:r>
              <a:rPr lang="fr-FR" baseline="0" dirty="0"/>
              <a:t> PAX7GFP::</a:t>
            </a:r>
            <a:r>
              <a:rPr lang="fr-FR" baseline="0" dirty="0" err="1"/>
              <a:t>MyosinlacZ</a:t>
            </a:r>
            <a:r>
              <a:rPr lang="fr-FR" baseline="0" dirty="0"/>
              <a:t> </a:t>
            </a:r>
            <a:r>
              <a:rPr lang="fr-FR" baseline="0" dirty="0" err="1"/>
              <a:t>cadavers</a:t>
            </a:r>
            <a:r>
              <a:rPr lang="fr-FR" baseline="0" dirty="0"/>
              <a:t> in a </a:t>
            </a:r>
            <a:r>
              <a:rPr lang="fr-FR" baseline="0" dirty="0" err="1"/>
              <a:t>preinjured</a:t>
            </a:r>
            <a:r>
              <a:rPr lang="fr-FR" baseline="0" dirty="0"/>
              <a:t> muscle of </a:t>
            </a:r>
            <a:r>
              <a:rPr lang="fr-FR" baseline="0" dirty="0" err="1"/>
              <a:t>immunocompromised</a:t>
            </a:r>
            <a:r>
              <a:rPr lang="fr-FR" baseline="0" dirty="0"/>
              <a:t> </a:t>
            </a:r>
            <a:r>
              <a:rPr lang="fr-FR" baseline="0" dirty="0" err="1"/>
              <a:t>mice</a:t>
            </a:r>
            <a:r>
              <a:rPr lang="fr-FR" baseline="0" dirty="0"/>
              <a:t>. </a:t>
            </a:r>
          </a:p>
          <a:p>
            <a:endParaRPr lang="fr-FR" baseline="0" dirty="0"/>
          </a:p>
          <a:p>
            <a:r>
              <a:rPr lang="fr-FR" baseline="0" dirty="0" err="1"/>
              <a:t>Macrospically</a:t>
            </a:r>
            <a:r>
              <a:rPr lang="fr-FR" baseline="0" dirty="0"/>
              <a:t> </a:t>
            </a:r>
            <a:r>
              <a:rPr lang="fr-FR" baseline="0" dirty="0" err="1"/>
              <a:t>we</a:t>
            </a:r>
            <a:r>
              <a:rPr lang="fr-FR" baseline="0" dirty="0"/>
              <a:t> </a:t>
            </a:r>
            <a:r>
              <a:rPr lang="fr-FR" baseline="0" dirty="0" err="1"/>
              <a:t>can</a:t>
            </a:r>
            <a:r>
              <a:rPr lang="fr-FR" baseline="0" dirty="0"/>
              <a:t> </a:t>
            </a:r>
            <a:r>
              <a:rPr lang="fr-FR" baseline="0" dirty="0" err="1"/>
              <a:t>see</a:t>
            </a:r>
            <a:r>
              <a:rPr lang="fr-FR" baseline="0" dirty="0"/>
              <a:t> </a:t>
            </a:r>
            <a:r>
              <a:rPr lang="fr-FR" baseline="0" dirty="0" err="1"/>
              <a:t>that</a:t>
            </a:r>
            <a:r>
              <a:rPr lang="fr-FR" baseline="0" dirty="0"/>
              <a:t> </a:t>
            </a:r>
            <a:r>
              <a:rPr lang="fr-FR" baseline="0" dirty="0" err="1"/>
              <a:t>we</a:t>
            </a:r>
            <a:r>
              <a:rPr lang="fr-FR" baseline="0" dirty="0"/>
              <a:t> </a:t>
            </a:r>
            <a:r>
              <a:rPr lang="fr-FR" baseline="0" dirty="0" err="1"/>
              <a:t>obtain</a:t>
            </a:r>
            <a:r>
              <a:rPr lang="fr-FR" baseline="0" dirty="0"/>
              <a:t> a </a:t>
            </a:r>
            <a:r>
              <a:rPr lang="fr-FR" baseline="0" dirty="0" err="1"/>
              <a:t>very</a:t>
            </a:r>
            <a:r>
              <a:rPr lang="fr-FR" baseline="0" dirty="0"/>
              <a:t> </a:t>
            </a:r>
            <a:r>
              <a:rPr lang="fr-FR" baseline="0" dirty="0" err="1"/>
              <a:t>robust</a:t>
            </a:r>
            <a:r>
              <a:rPr lang="fr-FR" baseline="0" dirty="0"/>
              <a:t> muscle </a:t>
            </a:r>
            <a:r>
              <a:rPr lang="fr-FR" baseline="0" dirty="0" err="1"/>
              <a:t>engraftement</a:t>
            </a:r>
            <a:r>
              <a:rPr lang="fr-FR" baseline="0" dirty="0"/>
              <a:t> </a:t>
            </a:r>
            <a:r>
              <a:rPr lang="fr-FR" baseline="0" dirty="0" err="1"/>
              <a:t>with</a:t>
            </a:r>
            <a:r>
              <a:rPr lang="fr-FR" baseline="0" dirty="0"/>
              <a:t> </a:t>
            </a:r>
            <a:r>
              <a:rPr lang="fr-FR" baseline="0" dirty="0" err="1"/>
              <a:t>cadaver</a:t>
            </a:r>
            <a:r>
              <a:rPr lang="fr-FR" baseline="0" dirty="0"/>
              <a:t> </a:t>
            </a:r>
            <a:r>
              <a:rPr lang="fr-FR" baseline="0" dirty="0" err="1"/>
              <a:t>cells</a:t>
            </a:r>
            <a:r>
              <a:rPr lang="fr-FR" baseline="0" dirty="0"/>
              <a:t>.</a:t>
            </a:r>
            <a:r>
              <a:rPr lang="en-US" sz="1200" kern="1200" dirty="0">
                <a:solidFill>
                  <a:schemeClr val="tx1"/>
                </a:solidFill>
                <a:latin typeface="Times" pitchFamily="1" charset="0"/>
                <a:ea typeface="ＭＳ Ｐゴシック" charset="-128"/>
                <a:cs typeface="ＭＳ Ｐゴシック" charset="-128"/>
              </a:rPr>
              <a:t> </a:t>
            </a:r>
            <a:endParaRPr lang="fr-FR" sz="1200" kern="1200" dirty="0">
              <a:solidFill>
                <a:schemeClr val="tx1"/>
              </a:solidFill>
              <a:latin typeface="Times" pitchFamily="1" charset="0"/>
              <a:ea typeface="ＭＳ Ｐゴシック" charset="-128"/>
              <a:cs typeface="ＭＳ Ｐゴシック" charset="-128"/>
            </a:endParaRPr>
          </a:p>
          <a:p>
            <a:r>
              <a:rPr lang="en-US" dirty="0">
                <a:latin typeface="Times" charset="0"/>
                <a:ea typeface="ＭＳ Ｐゴシック" charset="0"/>
                <a:cs typeface="ＭＳ Ｐゴシック" charset="0"/>
              </a:rPr>
              <a:t> </a:t>
            </a:r>
            <a:endParaRPr lang="fr-FR" dirty="0">
              <a:latin typeface="Times" charset="0"/>
              <a:ea typeface="ＭＳ Ｐゴシック" charset="0"/>
              <a:cs typeface="ＭＳ Ｐゴシック" charset="0"/>
            </a:endParaRPr>
          </a:p>
          <a:p>
            <a:endParaRPr lang="fr-FR" dirty="0">
              <a:latin typeface="Times" charset="0"/>
              <a:ea typeface="ＭＳ Ｐゴシック" charset="0"/>
              <a:cs typeface="ＭＳ Ｐゴシック" charset="0"/>
            </a:endParaRPr>
          </a:p>
          <a:p>
            <a:endParaRPr lang="fr-FR" dirty="0">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p:cNvSpPr>
            <a:spLocks noGrp="1" noRot="1" noChangeAspect="1" noTextEdit="1"/>
          </p:cNvSpPr>
          <p:nvPr>
            <p:ph type="sldImg"/>
          </p:nvPr>
        </p:nvSpPr>
        <p:spPr>
          <a:xfrm>
            <a:off x="992188" y="768350"/>
            <a:ext cx="5114925" cy="3836988"/>
          </a:xfrm>
          <a:ln/>
        </p:spPr>
      </p:sp>
      <p:sp>
        <p:nvSpPr>
          <p:cNvPr id="50179" name="Espace réservé des commentaires 2"/>
          <p:cNvSpPr>
            <a:spLocks noGrp="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sz="1200" kern="1200" dirty="0">
                <a:solidFill>
                  <a:schemeClr val="tx1"/>
                </a:solidFill>
                <a:latin typeface="Times" pitchFamily="1" charset="0"/>
                <a:ea typeface="ＭＳ Ｐゴシック" charset="-128"/>
                <a:cs typeface="ＭＳ Ｐゴシック" charset="-128"/>
              </a:rPr>
              <a:t> At the microscopic level these cells were perfectly able to reform muscle fibers in a </a:t>
            </a:r>
            <a:r>
              <a:rPr lang="en-US" sz="1200" kern="1200" dirty="0" err="1">
                <a:solidFill>
                  <a:schemeClr val="tx1"/>
                </a:solidFill>
                <a:latin typeface="Times" pitchFamily="1" charset="0"/>
                <a:ea typeface="ＭＳ Ｐゴシック" charset="-128"/>
                <a:cs typeface="ＭＳ Ｐゴシック" charset="-128"/>
              </a:rPr>
              <a:t>preinjured</a:t>
            </a:r>
            <a:r>
              <a:rPr lang="en-US" sz="1200" kern="1200" dirty="0">
                <a:solidFill>
                  <a:schemeClr val="tx1"/>
                </a:solidFill>
                <a:latin typeface="Times" pitchFamily="1" charset="0"/>
                <a:ea typeface="ＭＳ Ｐゴシック" charset="-128"/>
                <a:cs typeface="ＭＳ Ｐゴシック" charset="-128"/>
              </a:rPr>
              <a:t> muscle that was undergoing regeneration.</a:t>
            </a:r>
          </a:p>
          <a:p>
            <a:r>
              <a:rPr lang="en-US" sz="1200" kern="1200" dirty="0">
                <a:solidFill>
                  <a:schemeClr val="tx1"/>
                </a:solidFill>
                <a:latin typeface="Times" pitchFamily="1" charset="0"/>
                <a:ea typeface="ＭＳ Ｐゴシック" charset="-128"/>
                <a:cs typeface="ＭＳ Ｐゴシック" charset="-128"/>
              </a:rPr>
              <a:t>In</a:t>
            </a:r>
            <a:r>
              <a:rPr lang="en-US" sz="1200" kern="1200" baseline="0" dirty="0">
                <a:solidFill>
                  <a:schemeClr val="tx1"/>
                </a:solidFill>
                <a:latin typeface="Times" pitchFamily="1" charset="0"/>
                <a:ea typeface="ＭＳ Ｐゴシック" charset="-128"/>
                <a:cs typeface="ＭＳ Ｐゴシック" charset="-128"/>
              </a:rPr>
              <a:t> addition, t</a:t>
            </a:r>
            <a:r>
              <a:rPr lang="en-US" sz="1200" kern="1200" dirty="0">
                <a:solidFill>
                  <a:schemeClr val="tx1"/>
                </a:solidFill>
                <a:latin typeface="Times" pitchFamily="1" charset="0"/>
                <a:ea typeface="ＭＳ Ｐゴシック" charset="-128"/>
                <a:cs typeface="ＭＳ Ｐゴシック" charset="-128"/>
              </a:rPr>
              <a:t>hese cells were also able to reform </a:t>
            </a:r>
            <a:r>
              <a:rPr lang="en-US" sz="1200" kern="1200" dirty="0" err="1">
                <a:solidFill>
                  <a:schemeClr val="tx1"/>
                </a:solidFill>
                <a:latin typeface="Times" pitchFamily="1" charset="0"/>
                <a:ea typeface="ＭＳ Ｐゴシック" charset="-128"/>
                <a:cs typeface="ＭＳ Ｐゴシック" charset="-128"/>
              </a:rPr>
              <a:t>dystrophin</a:t>
            </a:r>
            <a:r>
              <a:rPr lang="en-US" sz="1200" kern="1200" dirty="0">
                <a:solidFill>
                  <a:schemeClr val="tx1"/>
                </a:solidFill>
                <a:latin typeface="Times" pitchFamily="1" charset="0"/>
                <a:ea typeface="ＭＳ Ｐゴシック" charset="-128"/>
                <a:cs typeface="ＭＳ Ｐゴシック" charset="-128"/>
              </a:rPr>
              <a:t> positive </a:t>
            </a:r>
            <a:r>
              <a:rPr lang="en-US" sz="1200" kern="1200" dirty="0" err="1">
                <a:solidFill>
                  <a:schemeClr val="tx1"/>
                </a:solidFill>
                <a:latin typeface="Times" pitchFamily="1" charset="0"/>
                <a:ea typeface="ＭＳ Ｐゴシック" charset="-128"/>
                <a:cs typeface="ＭＳ Ｐゴシック" charset="-128"/>
              </a:rPr>
              <a:t>myofibres</a:t>
            </a:r>
            <a:r>
              <a:rPr lang="en-US" sz="1200" kern="1200" baseline="0" dirty="0">
                <a:solidFill>
                  <a:schemeClr val="tx1"/>
                </a:solidFill>
                <a:latin typeface="Times" pitchFamily="1" charset="0"/>
                <a:ea typeface="ＭＳ Ｐゴシック" charset="-128"/>
                <a:cs typeface="ＭＳ Ｐゴシック" charset="-128"/>
              </a:rPr>
              <a:t> </a:t>
            </a:r>
            <a:r>
              <a:rPr lang="en-US" sz="1200" kern="1200" dirty="0">
                <a:solidFill>
                  <a:schemeClr val="tx1"/>
                </a:solidFill>
                <a:latin typeface="Times" pitchFamily="1" charset="0"/>
                <a:ea typeface="ＭＳ Ｐゴシック" charset="-128"/>
                <a:cs typeface="ＭＳ Ｐゴシック" charset="-128"/>
              </a:rPr>
              <a:t>in a mouse model with a </a:t>
            </a:r>
            <a:r>
              <a:rPr lang="en-US" sz="1200" kern="1200" dirty="0" err="1">
                <a:solidFill>
                  <a:schemeClr val="tx1"/>
                </a:solidFill>
                <a:latin typeface="Times" pitchFamily="1" charset="0"/>
                <a:ea typeface="ＭＳ Ｐゴシック" charset="-128"/>
                <a:cs typeface="ＭＳ Ｐゴシック" charset="-128"/>
              </a:rPr>
              <a:t>dystrophin</a:t>
            </a:r>
            <a:r>
              <a:rPr lang="en-US" sz="1200" kern="1200" dirty="0">
                <a:solidFill>
                  <a:schemeClr val="tx1"/>
                </a:solidFill>
                <a:latin typeface="Times" pitchFamily="1" charset="0"/>
                <a:ea typeface="ＭＳ Ｐゴシック" charset="-128"/>
                <a:cs typeface="ＭＳ Ｐゴシック" charset="-128"/>
              </a:rPr>
              <a:t> deficiency, the </a:t>
            </a:r>
            <a:r>
              <a:rPr lang="en-US" sz="1200" kern="1200" dirty="0" err="1">
                <a:solidFill>
                  <a:schemeClr val="tx1"/>
                </a:solidFill>
                <a:latin typeface="Times" pitchFamily="1" charset="0"/>
                <a:ea typeface="ＭＳ Ｐゴシック" charset="-128"/>
                <a:cs typeface="ＭＳ Ｐゴシック" charset="-128"/>
              </a:rPr>
              <a:t>Mdx</a:t>
            </a:r>
            <a:r>
              <a:rPr lang="en-US" sz="1200" kern="1200" dirty="0">
                <a:solidFill>
                  <a:schemeClr val="tx1"/>
                </a:solidFill>
                <a:latin typeface="Times" pitchFamily="1" charset="0"/>
                <a:ea typeface="ＭＳ Ｐゴシック" charset="-128"/>
                <a:cs typeface="ＭＳ Ｐゴシック" charset="-128"/>
              </a:rPr>
              <a:t> mouse. </a:t>
            </a:r>
            <a:endParaRPr lang="fr-FR" sz="1200" kern="1200" dirty="0">
              <a:solidFill>
                <a:schemeClr val="tx1"/>
              </a:solidFill>
              <a:latin typeface="Times" pitchFamily="1" charset="0"/>
              <a:ea typeface="ＭＳ Ｐゴシック" charset="-128"/>
              <a:cs typeface="ＭＳ Ｐゴシック" charset="-128"/>
            </a:endParaRPr>
          </a:p>
          <a:p>
            <a:endParaRPr lang="fr-FR" dirty="0">
              <a:latin typeface="Times" charset="0"/>
              <a:ea typeface="ＭＳ Ｐゴシック" charset="0"/>
              <a:cs typeface="ＭＳ Ｐゴシック" charset="0"/>
            </a:endParaRPr>
          </a:p>
          <a:p>
            <a:endParaRPr lang="fr-FR" dirty="0">
              <a:latin typeface="Time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p:cNvSpPr>
            <a:spLocks noGrp="1" noRot="1" noChangeAspect="1" noTextEdit="1"/>
          </p:cNvSpPr>
          <p:nvPr>
            <p:ph type="sldImg"/>
          </p:nvPr>
        </p:nvSpPr>
        <p:spPr>
          <a:xfrm>
            <a:off x="992188" y="768350"/>
            <a:ext cx="5114925" cy="3836988"/>
          </a:xfrm>
          <a:ln/>
        </p:spPr>
      </p:sp>
      <p:sp>
        <p:nvSpPr>
          <p:cNvPr id="50179" name="Espace réservé des commentaires 2"/>
          <p:cNvSpPr>
            <a:spLocks noGrp="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sz="1200" kern="1200" dirty="0">
                <a:solidFill>
                  <a:schemeClr val="tx1"/>
                </a:solidFill>
                <a:latin typeface="Times" pitchFamily="1" charset="0"/>
                <a:ea typeface="ＭＳ Ｐゴシック" charset="-128"/>
                <a:cs typeface="ＭＳ Ｐゴシック" charset="-128"/>
              </a:rPr>
              <a:t> At the microscopic level these cells were perfectly able to reform muscle fibers in a </a:t>
            </a:r>
            <a:r>
              <a:rPr lang="en-US" sz="1200" kern="1200" dirty="0" err="1">
                <a:solidFill>
                  <a:schemeClr val="tx1"/>
                </a:solidFill>
                <a:latin typeface="Times" pitchFamily="1" charset="0"/>
                <a:ea typeface="ＭＳ Ｐゴシック" charset="-128"/>
                <a:cs typeface="ＭＳ Ｐゴシック" charset="-128"/>
              </a:rPr>
              <a:t>preinjured</a:t>
            </a:r>
            <a:r>
              <a:rPr lang="en-US" sz="1200" kern="1200" dirty="0">
                <a:solidFill>
                  <a:schemeClr val="tx1"/>
                </a:solidFill>
                <a:latin typeface="Times" pitchFamily="1" charset="0"/>
                <a:ea typeface="ＭＳ Ｐゴシック" charset="-128"/>
                <a:cs typeface="ＭＳ Ｐゴシック" charset="-128"/>
              </a:rPr>
              <a:t> muscle that was undergoing regeneration.</a:t>
            </a:r>
          </a:p>
          <a:p>
            <a:r>
              <a:rPr lang="en-US" sz="1200" kern="1200" dirty="0">
                <a:solidFill>
                  <a:schemeClr val="tx1"/>
                </a:solidFill>
                <a:latin typeface="Times" pitchFamily="1" charset="0"/>
                <a:ea typeface="ＭＳ Ｐゴシック" charset="-128"/>
                <a:cs typeface="ＭＳ Ｐゴシック" charset="-128"/>
              </a:rPr>
              <a:t>In</a:t>
            </a:r>
            <a:r>
              <a:rPr lang="en-US" sz="1200" kern="1200" baseline="0" dirty="0">
                <a:solidFill>
                  <a:schemeClr val="tx1"/>
                </a:solidFill>
                <a:latin typeface="Times" pitchFamily="1" charset="0"/>
                <a:ea typeface="ＭＳ Ｐゴシック" charset="-128"/>
                <a:cs typeface="ＭＳ Ｐゴシック" charset="-128"/>
              </a:rPr>
              <a:t> addition, t</a:t>
            </a:r>
            <a:r>
              <a:rPr lang="en-US" sz="1200" kern="1200" dirty="0">
                <a:solidFill>
                  <a:schemeClr val="tx1"/>
                </a:solidFill>
                <a:latin typeface="Times" pitchFamily="1" charset="0"/>
                <a:ea typeface="ＭＳ Ｐゴシック" charset="-128"/>
                <a:cs typeface="ＭＳ Ｐゴシック" charset="-128"/>
              </a:rPr>
              <a:t>hese cells were also able to reform </a:t>
            </a:r>
            <a:r>
              <a:rPr lang="en-US" sz="1200" kern="1200" dirty="0" err="1">
                <a:solidFill>
                  <a:schemeClr val="tx1"/>
                </a:solidFill>
                <a:latin typeface="Times" pitchFamily="1" charset="0"/>
                <a:ea typeface="ＭＳ Ｐゴシック" charset="-128"/>
                <a:cs typeface="ＭＳ Ｐゴシック" charset="-128"/>
              </a:rPr>
              <a:t>dystrophin</a:t>
            </a:r>
            <a:r>
              <a:rPr lang="en-US" sz="1200" kern="1200" dirty="0">
                <a:solidFill>
                  <a:schemeClr val="tx1"/>
                </a:solidFill>
                <a:latin typeface="Times" pitchFamily="1" charset="0"/>
                <a:ea typeface="ＭＳ Ｐゴシック" charset="-128"/>
                <a:cs typeface="ＭＳ Ｐゴシック" charset="-128"/>
              </a:rPr>
              <a:t> positive </a:t>
            </a:r>
            <a:r>
              <a:rPr lang="en-US" sz="1200" kern="1200" dirty="0" err="1">
                <a:solidFill>
                  <a:schemeClr val="tx1"/>
                </a:solidFill>
                <a:latin typeface="Times" pitchFamily="1" charset="0"/>
                <a:ea typeface="ＭＳ Ｐゴシック" charset="-128"/>
                <a:cs typeface="ＭＳ Ｐゴシック" charset="-128"/>
              </a:rPr>
              <a:t>myofibres</a:t>
            </a:r>
            <a:r>
              <a:rPr lang="en-US" sz="1200" kern="1200" baseline="0" dirty="0">
                <a:solidFill>
                  <a:schemeClr val="tx1"/>
                </a:solidFill>
                <a:latin typeface="Times" pitchFamily="1" charset="0"/>
                <a:ea typeface="ＭＳ Ｐゴシック" charset="-128"/>
                <a:cs typeface="ＭＳ Ｐゴシック" charset="-128"/>
              </a:rPr>
              <a:t> </a:t>
            </a:r>
            <a:r>
              <a:rPr lang="en-US" sz="1200" kern="1200" dirty="0">
                <a:solidFill>
                  <a:schemeClr val="tx1"/>
                </a:solidFill>
                <a:latin typeface="Times" pitchFamily="1" charset="0"/>
                <a:ea typeface="ＭＳ Ｐゴシック" charset="-128"/>
                <a:cs typeface="ＭＳ Ｐゴシック" charset="-128"/>
              </a:rPr>
              <a:t>in a mouse model with a </a:t>
            </a:r>
            <a:r>
              <a:rPr lang="en-US" sz="1200" kern="1200" dirty="0" err="1">
                <a:solidFill>
                  <a:schemeClr val="tx1"/>
                </a:solidFill>
                <a:latin typeface="Times" pitchFamily="1" charset="0"/>
                <a:ea typeface="ＭＳ Ｐゴシック" charset="-128"/>
                <a:cs typeface="ＭＳ Ｐゴシック" charset="-128"/>
              </a:rPr>
              <a:t>dystrophin</a:t>
            </a:r>
            <a:r>
              <a:rPr lang="en-US" sz="1200" kern="1200" dirty="0">
                <a:solidFill>
                  <a:schemeClr val="tx1"/>
                </a:solidFill>
                <a:latin typeface="Times" pitchFamily="1" charset="0"/>
                <a:ea typeface="ＭＳ Ｐゴシック" charset="-128"/>
                <a:cs typeface="ＭＳ Ｐゴシック" charset="-128"/>
              </a:rPr>
              <a:t> deficiency, the </a:t>
            </a:r>
            <a:r>
              <a:rPr lang="en-US" sz="1200" kern="1200" dirty="0" err="1">
                <a:solidFill>
                  <a:schemeClr val="tx1"/>
                </a:solidFill>
                <a:latin typeface="Times" pitchFamily="1" charset="0"/>
                <a:ea typeface="ＭＳ Ｐゴシック" charset="-128"/>
                <a:cs typeface="ＭＳ Ｐゴシック" charset="-128"/>
              </a:rPr>
              <a:t>Mdx</a:t>
            </a:r>
            <a:r>
              <a:rPr lang="en-US" sz="1200" kern="1200" dirty="0">
                <a:solidFill>
                  <a:schemeClr val="tx1"/>
                </a:solidFill>
                <a:latin typeface="Times" pitchFamily="1" charset="0"/>
                <a:ea typeface="ＭＳ Ｐゴシック" charset="-128"/>
                <a:cs typeface="ＭＳ Ｐゴシック" charset="-128"/>
              </a:rPr>
              <a:t> mouse. </a:t>
            </a:r>
            <a:endParaRPr lang="fr-FR" sz="1200" kern="1200" dirty="0">
              <a:solidFill>
                <a:schemeClr val="tx1"/>
              </a:solidFill>
              <a:latin typeface="Times" pitchFamily="1" charset="0"/>
              <a:ea typeface="ＭＳ Ｐゴシック" charset="-128"/>
              <a:cs typeface="ＭＳ Ｐゴシック" charset="-128"/>
            </a:endParaRPr>
          </a:p>
          <a:p>
            <a:endParaRPr lang="fr-FR" dirty="0">
              <a:latin typeface="Times" charset="0"/>
              <a:ea typeface="ＭＳ Ｐゴシック" charset="0"/>
              <a:cs typeface="ＭＳ Ｐゴシック" charset="0"/>
            </a:endParaRPr>
          </a:p>
          <a:p>
            <a:endParaRPr lang="fr-FR" dirty="0">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p:cNvSpPr>
            <a:spLocks noGrp="1" noRot="1" noChangeAspect="1" noTextEdit="1"/>
          </p:cNvSpPr>
          <p:nvPr>
            <p:ph type="sldImg"/>
          </p:nvPr>
        </p:nvSpPr>
        <p:spPr>
          <a:xfrm>
            <a:off x="992188" y="768350"/>
            <a:ext cx="5114925" cy="3836988"/>
          </a:xfrm>
          <a:ln/>
        </p:spPr>
      </p:sp>
      <p:sp>
        <p:nvSpPr>
          <p:cNvPr id="50179" name="Espace réservé des commentaires 2"/>
          <p:cNvSpPr>
            <a:spLocks noGrp="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sz="1200" kern="1200" dirty="0">
                <a:solidFill>
                  <a:schemeClr val="tx1"/>
                </a:solidFill>
                <a:latin typeface="Times" pitchFamily="1" charset="0"/>
                <a:ea typeface="ＭＳ Ｐゴシック" charset="-128"/>
                <a:cs typeface="ＭＳ Ｐゴシック" charset="-128"/>
              </a:rPr>
              <a:t> At the microscopic level these cells were perfectly able to reform muscle fibers in a </a:t>
            </a:r>
            <a:r>
              <a:rPr lang="en-US" sz="1200" kern="1200" dirty="0" err="1">
                <a:solidFill>
                  <a:schemeClr val="tx1"/>
                </a:solidFill>
                <a:latin typeface="Times" pitchFamily="1" charset="0"/>
                <a:ea typeface="ＭＳ Ｐゴシック" charset="-128"/>
                <a:cs typeface="ＭＳ Ｐゴシック" charset="-128"/>
              </a:rPr>
              <a:t>preinjured</a:t>
            </a:r>
            <a:r>
              <a:rPr lang="en-US" sz="1200" kern="1200" dirty="0">
                <a:solidFill>
                  <a:schemeClr val="tx1"/>
                </a:solidFill>
                <a:latin typeface="Times" pitchFamily="1" charset="0"/>
                <a:ea typeface="ＭＳ Ｐゴシック" charset="-128"/>
                <a:cs typeface="ＭＳ Ｐゴシック" charset="-128"/>
              </a:rPr>
              <a:t> muscle that was undergoing regeneration.</a:t>
            </a:r>
          </a:p>
          <a:p>
            <a:r>
              <a:rPr lang="en-US" sz="1200" kern="1200" dirty="0">
                <a:solidFill>
                  <a:schemeClr val="tx1"/>
                </a:solidFill>
                <a:latin typeface="Times" pitchFamily="1" charset="0"/>
                <a:ea typeface="ＭＳ Ｐゴシック" charset="-128"/>
                <a:cs typeface="ＭＳ Ｐゴシック" charset="-128"/>
              </a:rPr>
              <a:t>In</a:t>
            </a:r>
            <a:r>
              <a:rPr lang="en-US" sz="1200" kern="1200" baseline="0" dirty="0">
                <a:solidFill>
                  <a:schemeClr val="tx1"/>
                </a:solidFill>
                <a:latin typeface="Times" pitchFamily="1" charset="0"/>
                <a:ea typeface="ＭＳ Ｐゴシック" charset="-128"/>
                <a:cs typeface="ＭＳ Ｐゴシック" charset="-128"/>
              </a:rPr>
              <a:t> addition, t</a:t>
            </a:r>
            <a:r>
              <a:rPr lang="en-US" sz="1200" kern="1200" dirty="0">
                <a:solidFill>
                  <a:schemeClr val="tx1"/>
                </a:solidFill>
                <a:latin typeface="Times" pitchFamily="1" charset="0"/>
                <a:ea typeface="ＭＳ Ｐゴシック" charset="-128"/>
                <a:cs typeface="ＭＳ Ｐゴシック" charset="-128"/>
              </a:rPr>
              <a:t>hese cells were also able to reform </a:t>
            </a:r>
            <a:r>
              <a:rPr lang="en-US" sz="1200" kern="1200" dirty="0" err="1">
                <a:solidFill>
                  <a:schemeClr val="tx1"/>
                </a:solidFill>
                <a:latin typeface="Times" pitchFamily="1" charset="0"/>
                <a:ea typeface="ＭＳ Ｐゴシック" charset="-128"/>
                <a:cs typeface="ＭＳ Ｐゴシック" charset="-128"/>
              </a:rPr>
              <a:t>dystrophin</a:t>
            </a:r>
            <a:r>
              <a:rPr lang="en-US" sz="1200" kern="1200" dirty="0">
                <a:solidFill>
                  <a:schemeClr val="tx1"/>
                </a:solidFill>
                <a:latin typeface="Times" pitchFamily="1" charset="0"/>
                <a:ea typeface="ＭＳ Ｐゴシック" charset="-128"/>
                <a:cs typeface="ＭＳ Ｐゴシック" charset="-128"/>
              </a:rPr>
              <a:t> positive </a:t>
            </a:r>
            <a:r>
              <a:rPr lang="en-US" sz="1200" kern="1200" dirty="0" err="1">
                <a:solidFill>
                  <a:schemeClr val="tx1"/>
                </a:solidFill>
                <a:latin typeface="Times" pitchFamily="1" charset="0"/>
                <a:ea typeface="ＭＳ Ｐゴシック" charset="-128"/>
                <a:cs typeface="ＭＳ Ｐゴシック" charset="-128"/>
              </a:rPr>
              <a:t>myofibres</a:t>
            </a:r>
            <a:r>
              <a:rPr lang="en-US" sz="1200" kern="1200" baseline="0" dirty="0">
                <a:solidFill>
                  <a:schemeClr val="tx1"/>
                </a:solidFill>
                <a:latin typeface="Times" pitchFamily="1" charset="0"/>
                <a:ea typeface="ＭＳ Ｐゴシック" charset="-128"/>
                <a:cs typeface="ＭＳ Ｐゴシック" charset="-128"/>
              </a:rPr>
              <a:t> </a:t>
            </a:r>
            <a:r>
              <a:rPr lang="en-US" sz="1200" kern="1200" dirty="0">
                <a:solidFill>
                  <a:schemeClr val="tx1"/>
                </a:solidFill>
                <a:latin typeface="Times" pitchFamily="1" charset="0"/>
                <a:ea typeface="ＭＳ Ｐゴシック" charset="-128"/>
                <a:cs typeface="ＭＳ Ｐゴシック" charset="-128"/>
              </a:rPr>
              <a:t>in a mouse model with a </a:t>
            </a:r>
            <a:r>
              <a:rPr lang="en-US" sz="1200" kern="1200" dirty="0" err="1">
                <a:solidFill>
                  <a:schemeClr val="tx1"/>
                </a:solidFill>
                <a:latin typeface="Times" pitchFamily="1" charset="0"/>
                <a:ea typeface="ＭＳ Ｐゴシック" charset="-128"/>
                <a:cs typeface="ＭＳ Ｐゴシック" charset="-128"/>
              </a:rPr>
              <a:t>dystrophin</a:t>
            </a:r>
            <a:r>
              <a:rPr lang="en-US" sz="1200" kern="1200" dirty="0">
                <a:solidFill>
                  <a:schemeClr val="tx1"/>
                </a:solidFill>
                <a:latin typeface="Times" pitchFamily="1" charset="0"/>
                <a:ea typeface="ＭＳ Ｐゴシック" charset="-128"/>
                <a:cs typeface="ＭＳ Ｐゴシック" charset="-128"/>
              </a:rPr>
              <a:t> deficiency, the </a:t>
            </a:r>
            <a:r>
              <a:rPr lang="en-US" sz="1200" kern="1200" dirty="0" err="1">
                <a:solidFill>
                  <a:schemeClr val="tx1"/>
                </a:solidFill>
                <a:latin typeface="Times" pitchFamily="1" charset="0"/>
                <a:ea typeface="ＭＳ Ｐゴシック" charset="-128"/>
                <a:cs typeface="ＭＳ Ｐゴシック" charset="-128"/>
              </a:rPr>
              <a:t>Mdx</a:t>
            </a:r>
            <a:r>
              <a:rPr lang="en-US" sz="1200" kern="1200" dirty="0">
                <a:solidFill>
                  <a:schemeClr val="tx1"/>
                </a:solidFill>
                <a:latin typeface="Times" pitchFamily="1" charset="0"/>
                <a:ea typeface="ＭＳ Ｐゴシック" charset="-128"/>
                <a:cs typeface="ＭＳ Ｐゴシック" charset="-128"/>
              </a:rPr>
              <a:t> mouse. </a:t>
            </a:r>
            <a:endParaRPr lang="fr-FR" sz="1200" kern="1200" dirty="0">
              <a:solidFill>
                <a:schemeClr val="tx1"/>
              </a:solidFill>
              <a:latin typeface="Times" pitchFamily="1" charset="0"/>
              <a:ea typeface="ＭＳ Ｐゴシック" charset="-128"/>
              <a:cs typeface="ＭＳ Ｐゴシック" charset="-128"/>
            </a:endParaRPr>
          </a:p>
          <a:p>
            <a:endParaRPr lang="fr-FR" dirty="0">
              <a:latin typeface="Times" charset="0"/>
              <a:ea typeface="ＭＳ Ｐゴシック" charset="0"/>
              <a:cs typeface="ＭＳ Ｐゴシック" charset="0"/>
            </a:endParaRPr>
          </a:p>
          <a:p>
            <a:endParaRPr lang="fr-FR" dirty="0">
              <a:latin typeface="Times"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9A23EEBE-2936-D74C-8BE6-4B8C0A4D541E}" type="slidenum">
              <a:rPr lang="fr-FR"/>
              <a:pPr/>
              <a:t>46</a:t>
            </a:fld>
            <a:endParaRPr lang="fr-FR"/>
          </a:p>
        </p:txBody>
      </p:sp>
      <p:sp>
        <p:nvSpPr>
          <p:cNvPr id="86018"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48" tIns="49524" rIns="99048" bIns="49524" anchor="b">
            <a:prstTxWarp prst="textNoShape">
              <a:avLst/>
            </a:prstTxWarp>
          </a:bodyPr>
          <a:lstStyle/>
          <a:p>
            <a:fld id="{8BF792FC-F886-0648-97E4-06AB93F6139D}" type="slidenum">
              <a:rPr lang="fr-FR" sz="1300">
                <a:latin typeface="Arial" charset="0"/>
                <a:ea typeface="ＭＳ Ｐゴシック" charset="-128"/>
                <a:cs typeface="ＭＳ Ｐゴシック" charset="-128"/>
              </a:rPr>
              <a:pPr/>
              <a:t>46</a:t>
            </a:fld>
            <a:endParaRPr lang="fr-FR" sz="1300">
              <a:latin typeface="Arial" charset="0"/>
              <a:ea typeface="ＭＳ Ｐゴシック" charset="-128"/>
              <a:cs typeface="ＭＳ Ｐゴシック" charset="-128"/>
            </a:endParaRPr>
          </a:p>
        </p:txBody>
      </p:sp>
      <p:sp>
        <p:nvSpPr>
          <p:cNvPr id="86019" name="Espace réservé de l'image des diapositives 1"/>
          <p:cNvSpPr>
            <a:spLocks noGrp="1" noRot="1" noChangeAspect="1" noTextEdit="1"/>
          </p:cNvSpPr>
          <p:nvPr>
            <p:ph type="sldImg"/>
          </p:nvPr>
        </p:nvSpPr>
        <p:spPr>
          <a:xfrm>
            <a:off x="992188" y="768350"/>
            <a:ext cx="5114925" cy="3836988"/>
          </a:xfrm>
          <a:ln/>
        </p:spPr>
      </p:sp>
      <p:sp>
        <p:nvSpPr>
          <p:cNvPr id="86020" name="Espace réservé des commentaires 2"/>
          <p:cNvSpPr>
            <a:spLocks noGrp="1"/>
          </p:cNvSpPr>
          <p:nvPr>
            <p:ph type="body" idx="1"/>
          </p:nvPr>
        </p:nvSpPr>
        <p:spPr>
          <a:xfrm>
            <a:off x="946574" y="4861441"/>
            <a:ext cx="5206153" cy="4605576"/>
          </a:xfrm>
        </p:spPr>
        <p:txBody>
          <a:bodyPr/>
          <a:lstStyle/>
          <a:p>
            <a:pPr marL="0" marR="0" indent="0" algn="l" defTabSz="914400" rtl="0" eaLnBrk="0" fontAlgn="base" latinLnBrk="0" hangingPunct="0">
              <a:lnSpc>
                <a:spcPct val="100000"/>
              </a:lnSpc>
              <a:spcBef>
                <a:spcPct val="30000"/>
              </a:spcBef>
              <a:spcAft>
                <a:spcPct val="0"/>
              </a:spcAft>
              <a:buClrTx/>
              <a:buSzTx/>
              <a:buFont typeface="Arial"/>
              <a:buNone/>
              <a:tabLst/>
              <a:defRPr/>
            </a:pPr>
            <a:r>
              <a:rPr lang="en-US" dirty="0"/>
              <a:t>My PhD was done in a new team created in the </a:t>
            </a:r>
            <a:r>
              <a:rPr lang="en-US" dirty="0" err="1"/>
              <a:t>institut</a:t>
            </a:r>
            <a:r>
              <a:rPr lang="en-US" dirty="0"/>
              <a:t> </a:t>
            </a:r>
            <a:r>
              <a:rPr lang="en-US" dirty="0" err="1"/>
              <a:t>pasteur</a:t>
            </a:r>
            <a:r>
              <a:rPr lang="en-US" dirty="0"/>
              <a:t> called Human Histopathology and animal models unit</a:t>
            </a:r>
          </a:p>
          <a:p>
            <a:pPr marL="0" marR="0" indent="0" algn="l" defTabSz="914400" rtl="0" eaLnBrk="0" fontAlgn="base" latinLnBrk="0" hangingPunct="0">
              <a:lnSpc>
                <a:spcPct val="100000"/>
              </a:lnSpc>
              <a:spcBef>
                <a:spcPct val="30000"/>
              </a:spcBef>
              <a:spcAft>
                <a:spcPct val="0"/>
              </a:spcAft>
              <a:buClrTx/>
              <a:buSzTx/>
              <a:buFont typeface="Arial"/>
              <a:buNone/>
              <a:tabLst/>
              <a:defRPr/>
            </a:pPr>
            <a:endParaRPr lang="en-US" dirty="0"/>
          </a:p>
          <a:p>
            <a:pPr marL="0" indent="0">
              <a:buFont typeface="Arial"/>
              <a:buNone/>
            </a:pPr>
            <a:r>
              <a:rPr lang="fr-FR" dirty="0"/>
              <a:t>This unit </a:t>
            </a:r>
            <a:r>
              <a:rPr lang="fr-FR" dirty="0" err="1"/>
              <a:t>is</a:t>
            </a:r>
            <a:r>
              <a:rPr lang="fr-FR" dirty="0"/>
              <a:t> </a:t>
            </a:r>
            <a:r>
              <a:rPr lang="fr-FR" dirty="0" err="1"/>
              <a:t>particular</a:t>
            </a:r>
            <a:r>
              <a:rPr lang="fr-FR" dirty="0"/>
              <a:t> </a:t>
            </a:r>
            <a:r>
              <a:rPr lang="fr-FR" dirty="0" err="1"/>
              <a:t>because</a:t>
            </a:r>
            <a:r>
              <a:rPr lang="fr-FR" dirty="0"/>
              <a:t> </a:t>
            </a:r>
            <a:r>
              <a:rPr lang="fr-FR" dirty="0" err="1"/>
              <a:t>studying</a:t>
            </a:r>
            <a:r>
              <a:rPr lang="fr-FR" baseline="0" dirty="0"/>
              <a:t> not a </a:t>
            </a:r>
            <a:r>
              <a:rPr lang="fr-FR" baseline="0" dirty="0" err="1"/>
              <a:t>cell</a:t>
            </a:r>
            <a:r>
              <a:rPr lang="fr-FR" baseline="0" dirty="0"/>
              <a:t> type in </a:t>
            </a:r>
            <a:r>
              <a:rPr lang="fr-FR" baseline="0" dirty="0" err="1"/>
              <a:t>particular</a:t>
            </a:r>
            <a:r>
              <a:rPr lang="fr-FR" baseline="0" dirty="0"/>
              <a:t> but </a:t>
            </a:r>
            <a:r>
              <a:rPr lang="fr-FR" baseline="0" dirty="0" err="1"/>
              <a:t>cell</a:t>
            </a:r>
            <a:r>
              <a:rPr lang="fr-FR" baseline="0" dirty="0"/>
              <a:t> interactions </a:t>
            </a:r>
            <a:r>
              <a:rPr lang="fr-FR" baseline="0" dirty="0" err="1"/>
              <a:t>at</a:t>
            </a:r>
            <a:r>
              <a:rPr lang="fr-FR" baseline="0" dirty="0"/>
              <a:t> the tissue </a:t>
            </a:r>
            <a:r>
              <a:rPr lang="fr-FR" baseline="0" dirty="0" err="1"/>
              <a:t>level</a:t>
            </a:r>
            <a:r>
              <a:rPr lang="fr-FR" baseline="0" dirty="0"/>
              <a:t>.</a:t>
            </a:r>
          </a:p>
          <a:p>
            <a:pPr marL="0" indent="0">
              <a:buFont typeface="Arial"/>
              <a:buNone/>
            </a:pPr>
            <a:r>
              <a:rPr lang="fr-FR" baseline="0" dirty="0"/>
              <a:t>Of course </a:t>
            </a:r>
            <a:r>
              <a:rPr lang="fr-FR" baseline="0" dirty="0" err="1"/>
              <a:t>you</a:t>
            </a:r>
            <a:r>
              <a:rPr lang="fr-FR" baseline="0" dirty="0"/>
              <a:t> all know </a:t>
            </a:r>
            <a:r>
              <a:rPr lang="fr-FR" baseline="0" dirty="0" err="1"/>
              <a:t>that</a:t>
            </a:r>
            <a:r>
              <a:rPr lang="fr-FR" baseline="0" dirty="0"/>
              <a:t> </a:t>
            </a:r>
            <a:r>
              <a:rPr lang="fr-FR" baseline="0" dirty="0" err="1"/>
              <a:t>complex</a:t>
            </a:r>
            <a:r>
              <a:rPr lang="fr-FR" baseline="0" dirty="0"/>
              <a:t> tissues host </a:t>
            </a:r>
            <a:r>
              <a:rPr lang="fr-FR" baseline="0" dirty="0" err="1"/>
              <a:t>different</a:t>
            </a:r>
            <a:r>
              <a:rPr lang="fr-FR" baseline="0" dirty="0"/>
              <a:t> </a:t>
            </a:r>
            <a:r>
              <a:rPr lang="fr-FR" baseline="0" dirty="0" err="1"/>
              <a:t>resident</a:t>
            </a:r>
            <a:r>
              <a:rPr lang="fr-FR" baseline="0" dirty="0"/>
              <a:t> </a:t>
            </a:r>
            <a:r>
              <a:rPr lang="fr-FR" baseline="0" dirty="0" err="1"/>
              <a:t>specialized</a:t>
            </a:r>
            <a:r>
              <a:rPr lang="fr-FR" baseline="0" dirty="0"/>
              <a:t> </a:t>
            </a:r>
            <a:r>
              <a:rPr lang="fr-FR" baseline="0" dirty="0" err="1"/>
              <a:t>cell</a:t>
            </a:r>
            <a:r>
              <a:rPr lang="fr-FR" baseline="0" dirty="0"/>
              <a:t> types: </a:t>
            </a:r>
            <a:r>
              <a:rPr lang="fr-FR" baseline="0" dirty="0" err="1"/>
              <a:t>stromal</a:t>
            </a:r>
            <a:r>
              <a:rPr lang="fr-FR" baseline="0" dirty="0"/>
              <a:t> </a:t>
            </a:r>
            <a:r>
              <a:rPr lang="fr-FR" baseline="0" dirty="0" err="1"/>
              <a:t>compartment</a:t>
            </a:r>
            <a:r>
              <a:rPr lang="fr-FR" baseline="0" dirty="0"/>
              <a:t>, as </a:t>
            </a:r>
            <a:r>
              <a:rPr lang="fr-FR" baseline="0" dirty="0" err="1"/>
              <a:t>well</a:t>
            </a:r>
            <a:r>
              <a:rPr lang="fr-FR" baseline="0" dirty="0"/>
              <a:t> as stem </a:t>
            </a:r>
            <a:r>
              <a:rPr lang="fr-FR" baseline="0" dirty="0" err="1"/>
              <a:t>cells</a:t>
            </a:r>
            <a:r>
              <a:rPr lang="fr-FR" baseline="0" dirty="0"/>
              <a:t> </a:t>
            </a:r>
            <a:r>
              <a:rPr lang="fr-FR" baseline="0" dirty="0" err="1"/>
              <a:t>located</a:t>
            </a:r>
            <a:r>
              <a:rPr lang="fr-FR" baseline="0" dirty="0"/>
              <a:t> in a niche. Interactions </a:t>
            </a:r>
            <a:r>
              <a:rPr lang="fr-FR" baseline="0" dirty="0" err="1"/>
              <a:t>between</a:t>
            </a:r>
            <a:r>
              <a:rPr lang="fr-FR" baseline="0" dirty="0"/>
              <a:t> all </a:t>
            </a:r>
            <a:r>
              <a:rPr lang="fr-FR" baseline="0" dirty="0" err="1"/>
              <a:t>these</a:t>
            </a:r>
            <a:r>
              <a:rPr lang="fr-FR" baseline="0" dirty="0"/>
              <a:t> </a:t>
            </a:r>
            <a:r>
              <a:rPr lang="fr-FR" baseline="0" dirty="0" err="1"/>
              <a:t>cell</a:t>
            </a:r>
            <a:r>
              <a:rPr lang="fr-FR" baseline="0" dirty="0"/>
              <a:t> types are a </a:t>
            </a:r>
            <a:r>
              <a:rPr lang="fr-FR" baseline="0" dirty="0" err="1"/>
              <a:t>pre</a:t>
            </a:r>
            <a:r>
              <a:rPr lang="fr-FR" baseline="0" dirty="0"/>
              <a:t> </a:t>
            </a:r>
            <a:r>
              <a:rPr lang="fr-FR" baseline="0" dirty="0" err="1"/>
              <a:t>requisit</a:t>
            </a:r>
            <a:r>
              <a:rPr lang="fr-FR" baseline="0" dirty="0"/>
              <a:t> for tissue </a:t>
            </a:r>
            <a:r>
              <a:rPr lang="fr-FR" baseline="0" dirty="0" err="1"/>
              <a:t>homeostasis</a:t>
            </a:r>
            <a:r>
              <a:rPr lang="fr-FR" baseline="0" dirty="0"/>
              <a:t>.</a:t>
            </a: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endParaRPr lang="en-US" dirty="0"/>
          </a:p>
        </p:txBody>
      </p:sp>
      <p:sp>
        <p:nvSpPr>
          <p:cNvPr id="86021" name="Espace réservé du numéro de diapositive 3"/>
          <p:cNvSpPr txBox="1">
            <a:spLocks noGrp="1"/>
          </p:cNvSpPr>
          <p:nvPr/>
        </p:nvSpPr>
        <p:spPr bwMode="auto">
          <a:xfrm>
            <a:off x="4022937" y="9722882"/>
            <a:ext cx="3076363" cy="511731"/>
          </a:xfrm>
          <a:prstGeom prst="rect">
            <a:avLst/>
          </a:prstGeom>
          <a:noFill/>
          <a:ln w="9525">
            <a:noFill/>
            <a:miter lim="800000"/>
            <a:headEnd/>
            <a:tailEnd/>
          </a:ln>
        </p:spPr>
        <p:txBody>
          <a:bodyPr lIns="99048" tIns="49524" rIns="99048" bIns="49524" anchor="b">
            <a:prstTxWarp prst="textNoShape">
              <a:avLst/>
            </a:prstTxWarp>
          </a:bodyPr>
          <a:lstStyle/>
          <a:p>
            <a:fld id="{CF54AE08-A9C2-4F46-B4CB-C2F8AB6805A3}" type="slidenum">
              <a:rPr lang="fr-FR" sz="1300">
                <a:latin typeface="Arial" charset="0"/>
                <a:ea typeface="ＭＳ Ｐゴシック" charset="-128"/>
                <a:cs typeface="ＭＳ Ｐゴシック" charset="-128"/>
              </a:rPr>
              <a:pPr/>
              <a:t>46</a:t>
            </a:fld>
            <a:endParaRPr lang="fr-FR" sz="1300">
              <a:latin typeface="Arial" charset="0"/>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9A23EEBE-2936-D74C-8BE6-4B8C0A4D541E}" type="slidenum">
              <a:rPr lang="fr-FR"/>
              <a:pPr/>
              <a:t>47</a:t>
            </a:fld>
            <a:endParaRPr lang="fr-FR"/>
          </a:p>
        </p:txBody>
      </p:sp>
      <p:sp>
        <p:nvSpPr>
          <p:cNvPr id="86018"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48" tIns="49524" rIns="99048" bIns="49524" anchor="b">
            <a:prstTxWarp prst="textNoShape">
              <a:avLst/>
            </a:prstTxWarp>
          </a:bodyPr>
          <a:lstStyle/>
          <a:p>
            <a:fld id="{8BF792FC-F886-0648-97E4-06AB93F6139D}" type="slidenum">
              <a:rPr lang="fr-FR" sz="1300">
                <a:latin typeface="Arial" charset="0"/>
                <a:ea typeface="ＭＳ Ｐゴシック" charset="-128"/>
                <a:cs typeface="ＭＳ Ｐゴシック" charset="-128"/>
              </a:rPr>
              <a:pPr/>
              <a:t>47</a:t>
            </a:fld>
            <a:endParaRPr lang="fr-FR" sz="1300">
              <a:latin typeface="Arial" charset="0"/>
              <a:ea typeface="ＭＳ Ｐゴシック" charset="-128"/>
              <a:cs typeface="ＭＳ Ｐゴシック" charset="-128"/>
            </a:endParaRPr>
          </a:p>
        </p:txBody>
      </p:sp>
      <p:sp>
        <p:nvSpPr>
          <p:cNvPr id="86019" name="Espace réservé de l'image des diapositives 1"/>
          <p:cNvSpPr>
            <a:spLocks noGrp="1" noRot="1" noChangeAspect="1" noTextEdit="1"/>
          </p:cNvSpPr>
          <p:nvPr>
            <p:ph type="sldImg"/>
          </p:nvPr>
        </p:nvSpPr>
        <p:spPr>
          <a:xfrm>
            <a:off x="992188" y="768350"/>
            <a:ext cx="5114925" cy="3836988"/>
          </a:xfrm>
          <a:ln/>
        </p:spPr>
      </p:sp>
      <p:sp>
        <p:nvSpPr>
          <p:cNvPr id="86020" name="Espace réservé des commentaires 2"/>
          <p:cNvSpPr>
            <a:spLocks noGrp="1"/>
          </p:cNvSpPr>
          <p:nvPr>
            <p:ph type="body" idx="1"/>
          </p:nvPr>
        </p:nvSpPr>
        <p:spPr>
          <a:xfrm>
            <a:off x="946574" y="4861441"/>
            <a:ext cx="5206153" cy="4605576"/>
          </a:xfrm>
        </p:spPr>
        <p:txBody>
          <a:bodyPr/>
          <a:lstStyle/>
          <a:p>
            <a:pPr marL="0" marR="0" indent="0" algn="l" defTabSz="914400" rtl="0" eaLnBrk="0" fontAlgn="base" latinLnBrk="0" hangingPunct="0">
              <a:lnSpc>
                <a:spcPct val="100000"/>
              </a:lnSpc>
              <a:spcBef>
                <a:spcPct val="30000"/>
              </a:spcBef>
              <a:spcAft>
                <a:spcPct val="0"/>
              </a:spcAft>
              <a:buClrTx/>
              <a:buSzTx/>
              <a:buFont typeface="Arial"/>
              <a:buNone/>
              <a:tabLst/>
              <a:defRPr/>
            </a:pPr>
            <a:r>
              <a:rPr lang="en-US" dirty="0"/>
              <a:t>My PhD was done in a new team created in the </a:t>
            </a:r>
            <a:r>
              <a:rPr lang="en-US" dirty="0" err="1"/>
              <a:t>institut</a:t>
            </a:r>
            <a:r>
              <a:rPr lang="en-US" dirty="0"/>
              <a:t> </a:t>
            </a:r>
            <a:r>
              <a:rPr lang="en-US" dirty="0" err="1"/>
              <a:t>pasteur</a:t>
            </a:r>
            <a:r>
              <a:rPr lang="en-US" dirty="0"/>
              <a:t> called Human Histopathology and animal models unit</a:t>
            </a:r>
          </a:p>
          <a:p>
            <a:pPr marL="0" marR="0" indent="0" algn="l" defTabSz="914400" rtl="0" eaLnBrk="0" fontAlgn="base" latinLnBrk="0" hangingPunct="0">
              <a:lnSpc>
                <a:spcPct val="100000"/>
              </a:lnSpc>
              <a:spcBef>
                <a:spcPct val="30000"/>
              </a:spcBef>
              <a:spcAft>
                <a:spcPct val="0"/>
              </a:spcAft>
              <a:buClrTx/>
              <a:buSzTx/>
              <a:buFont typeface="Arial"/>
              <a:buNone/>
              <a:tabLst/>
              <a:defRPr/>
            </a:pPr>
            <a:endParaRPr lang="en-US" dirty="0"/>
          </a:p>
          <a:p>
            <a:pPr marL="0" indent="0">
              <a:buFont typeface="Arial"/>
              <a:buNone/>
            </a:pPr>
            <a:r>
              <a:rPr lang="fr-FR" dirty="0"/>
              <a:t>This unit </a:t>
            </a:r>
            <a:r>
              <a:rPr lang="fr-FR" dirty="0" err="1"/>
              <a:t>is</a:t>
            </a:r>
            <a:r>
              <a:rPr lang="fr-FR" dirty="0"/>
              <a:t> </a:t>
            </a:r>
            <a:r>
              <a:rPr lang="fr-FR" dirty="0" err="1"/>
              <a:t>particular</a:t>
            </a:r>
            <a:r>
              <a:rPr lang="fr-FR" dirty="0"/>
              <a:t> </a:t>
            </a:r>
            <a:r>
              <a:rPr lang="fr-FR" dirty="0" err="1"/>
              <a:t>because</a:t>
            </a:r>
            <a:r>
              <a:rPr lang="fr-FR" dirty="0"/>
              <a:t> </a:t>
            </a:r>
            <a:r>
              <a:rPr lang="fr-FR" dirty="0" err="1"/>
              <a:t>studying</a:t>
            </a:r>
            <a:r>
              <a:rPr lang="fr-FR" baseline="0" dirty="0"/>
              <a:t> not a </a:t>
            </a:r>
            <a:r>
              <a:rPr lang="fr-FR" baseline="0" dirty="0" err="1"/>
              <a:t>cell</a:t>
            </a:r>
            <a:r>
              <a:rPr lang="fr-FR" baseline="0" dirty="0"/>
              <a:t> type in </a:t>
            </a:r>
            <a:r>
              <a:rPr lang="fr-FR" baseline="0" dirty="0" err="1"/>
              <a:t>particular</a:t>
            </a:r>
            <a:r>
              <a:rPr lang="fr-FR" baseline="0" dirty="0"/>
              <a:t> but </a:t>
            </a:r>
            <a:r>
              <a:rPr lang="fr-FR" baseline="0" dirty="0" err="1"/>
              <a:t>cell</a:t>
            </a:r>
            <a:r>
              <a:rPr lang="fr-FR" baseline="0" dirty="0"/>
              <a:t> interactions </a:t>
            </a:r>
            <a:r>
              <a:rPr lang="fr-FR" baseline="0" dirty="0" err="1"/>
              <a:t>at</a:t>
            </a:r>
            <a:r>
              <a:rPr lang="fr-FR" baseline="0" dirty="0"/>
              <a:t> the tissue </a:t>
            </a:r>
            <a:r>
              <a:rPr lang="fr-FR" baseline="0" dirty="0" err="1"/>
              <a:t>level</a:t>
            </a:r>
            <a:r>
              <a:rPr lang="fr-FR" baseline="0" dirty="0"/>
              <a:t>.</a:t>
            </a:r>
          </a:p>
          <a:p>
            <a:pPr marL="0" indent="0">
              <a:buFont typeface="Arial"/>
              <a:buNone/>
            </a:pPr>
            <a:r>
              <a:rPr lang="fr-FR" baseline="0" dirty="0"/>
              <a:t>Of course </a:t>
            </a:r>
            <a:r>
              <a:rPr lang="fr-FR" baseline="0" dirty="0" err="1"/>
              <a:t>you</a:t>
            </a:r>
            <a:r>
              <a:rPr lang="fr-FR" baseline="0" dirty="0"/>
              <a:t> all know </a:t>
            </a:r>
            <a:r>
              <a:rPr lang="fr-FR" baseline="0" dirty="0" err="1"/>
              <a:t>that</a:t>
            </a:r>
            <a:r>
              <a:rPr lang="fr-FR" baseline="0" dirty="0"/>
              <a:t> </a:t>
            </a:r>
            <a:r>
              <a:rPr lang="fr-FR" baseline="0" dirty="0" err="1"/>
              <a:t>complex</a:t>
            </a:r>
            <a:r>
              <a:rPr lang="fr-FR" baseline="0" dirty="0"/>
              <a:t> tissues host </a:t>
            </a:r>
            <a:r>
              <a:rPr lang="fr-FR" baseline="0" dirty="0" err="1"/>
              <a:t>different</a:t>
            </a:r>
            <a:r>
              <a:rPr lang="fr-FR" baseline="0" dirty="0"/>
              <a:t> </a:t>
            </a:r>
            <a:r>
              <a:rPr lang="fr-FR" baseline="0" dirty="0" err="1"/>
              <a:t>resident</a:t>
            </a:r>
            <a:r>
              <a:rPr lang="fr-FR" baseline="0" dirty="0"/>
              <a:t> </a:t>
            </a:r>
            <a:r>
              <a:rPr lang="fr-FR" baseline="0" dirty="0" err="1"/>
              <a:t>specialized</a:t>
            </a:r>
            <a:r>
              <a:rPr lang="fr-FR" baseline="0" dirty="0"/>
              <a:t> </a:t>
            </a:r>
            <a:r>
              <a:rPr lang="fr-FR" baseline="0" dirty="0" err="1"/>
              <a:t>cell</a:t>
            </a:r>
            <a:r>
              <a:rPr lang="fr-FR" baseline="0" dirty="0"/>
              <a:t> types: </a:t>
            </a:r>
            <a:r>
              <a:rPr lang="fr-FR" baseline="0" dirty="0" err="1"/>
              <a:t>stromal</a:t>
            </a:r>
            <a:r>
              <a:rPr lang="fr-FR" baseline="0" dirty="0"/>
              <a:t> </a:t>
            </a:r>
            <a:r>
              <a:rPr lang="fr-FR" baseline="0" dirty="0" err="1"/>
              <a:t>compartment</a:t>
            </a:r>
            <a:r>
              <a:rPr lang="fr-FR" baseline="0" dirty="0"/>
              <a:t>, as </a:t>
            </a:r>
            <a:r>
              <a:rPr lang="fr-FR" baseline="0" dirty="0" err="1"/>
              <a:t>well</a:t>
            </a:r>
            <a:r>
              <a:rPr lang="fr-FR" baseline="0" dirty="0"/>
              <a:t> as stem </a:t>
            </a:r>
            <a:r>
              <a:rPr lang="fr-FR" baseline="0" dirty="0" err="1"/>
              <a:t>cells</a:t>
            </a:r>
            <a:r>
              <a:rPr lang="fr-FR" baseline="0" dirty="0"/>
              <a:t> </a:t>
            </a:r>
            <a:r>
              <a:rPr lang="fr-FR" baseline="0" dirty="0" err="1"/>
              <a:t>located</a:t>
            </a:r>
            <a:r>
              <a:rPr lang="fr-FR" baseline="0" dirty="0"/>
              <a:t> in a niche. Interactions </a:t>
            </a:r>
            <a:r>
              <a:rPr lang="fr-FR" baseline="0" dirty="0" err="1"/>
              <a:t>between</a:t>
            </a:r>
            <a:r>
              <a:rPr lang="fr-FR" baseline="0" dirty="0"/>
              <a:t> all </a:t>
            </a:r>
            <a:r>
              <a:rPr lang="fr-FR" baseline="0" dirty="0" err="1"/>
              <a:t>these</a:t>
            </a:r>
            <a:r>
              <a:rPr lang="fr-FR" baseline="0" dirty="0"/>
              <a:t> </a:t>
            </a:r>
            <a:r>
              <a:rPr lang="fr-FR" baseline="0" dirty="0" err="1"/>
              <a:t>cell</a:t>
            </a:r>
            <a:r>
              <a:rPr lang="fr-FR" baseline="0" dirty="0"/>
              <a:t> types are a </a:t>
            </a:r>
            <a:r>
              <a:rPr lang="fr-FR" baseline="0" dirty="0" err="1"/>
              <a:t>pre</a:t>
            </a:r>
            <a:r>
              <a:rPr lang="fr-FR" baseline="0" dirty="0"/>
              <a:t> </a:t>
            </a:r>
            <a:r>
              <a:rPr lang="fr-FR" baseline="0" dirty="0" err="1"/>
              <a:t>requisit</a:t>
            </a:r>
            <a:r>
              <a:rPr lang="fr-FR" baseline="0" dirty="0"/>
              <a:t> for tissue </a:t>
            </a:r>
            <a:r>
              <a:rPr lang="fr-FR" baseline="0" dirty="0" err="1"/>
              <a:t>homeostasis</a:t>
            </a:r>
            <a:r>
              <a:rPr lang="fr-FR" baseline="0" dirty="0"/>
              <a:t>.</a:t>
            </a: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endParaRPr lang="en-US" dirty="0"/>
          </a:p>
        </p:txBody>
      </p:sp>
      <p:sp>
        <p:nvSpPr>
          <p:cNvPr id="86021" name="Espace réservé du numéro de diapositive 3"/>
          <p:cNvSpPr txBox="1">
            <a:spLocks noGrp="1"/>
          </p:cNvSpPr>
          <p:nvPr/>
        </p:nvSpPr>
        <p:spPr bwMode="auto">
          <a:xfrm>
            <a:off x="4022937" y="9722882"/>
            <a:ext cx="3076363" cy="511731"/>
          </a:xfrm>
          <a:prstGeom prst="rect">
            <a:avLst/>
          </a:prstGeom>
          <a:noFill/>
          <a:ln w="9525">
            <a:noFill/>
            <a:miter lim="800000"/>
            <a:headEnd/>
            <a:tailEnd/>
          </a:ln>
        </p:spPr>
        <p:txBody>
          <a:bodyPr lIns="99048" tIns="49524" rIns="99048" bIns="49524" anchor="b">
            <a:prstTxWarp prst="textNoShape">
              <a:avLst/>
            </a:prstTxWarp>
          </a:bodyPr>
          <a:lstStyle/>
          <a:p>
            <a:fld id="{CF54AE08-A9C2-4F46-B4CB-C2F8AB6805A3}" type="slidenum">
              <a:rPr lang="fr-FR" sz="1300">
                <a:latin typeface="Arial" charset="0"/>
                <a:ea typeface="ＭＳ Ｐゴシック" charset="-128"/>
                <a:cs typeface="ＭＳ Ｐゴシック" charset="-128"/>
              </a:rPr>
              <a:pPr/>
              <a:t>47</a:t>
            </a:fld>
            <a:endParaRPr lang="fr-FR" sz="1300">
              <a:latin typeface="Arial" charset="0"/>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xfrm>
            <a:off x="992188" y="769938"/>
            <a:ext cx="5114925" cy="3835400"/>
          </a:xfrm>
          <a:noFill/>
          <a:ln>
            <a:solidFill>
              <a:srgbClr val="000000"/>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val="1"/>
            </a:ext>
          </a:extLst>
        </p:spPr>
      </p:sp>
      <p:sp>
        <p:nvSpPr>
          <p:cNvPr id="23555" name="Espace réservé des commentaires 2"/>
          <p:cNvSpPr>
            <a:spLocks noGrp="1"/>
          </p:cNvSpPr>
          <p:nvPr>
            <p:ph type="body" idx="1"/>
          </p:nvPr>
        </p:nvSpPr>
        <p:spPr bwMode="auto">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fr-FR" dirty="0" err="1">
                <a:latin typeface="Calibri" charset="0"/>
              </a:rPr>
              <a:t>T</a:t>
            </a:r>
            <a:r>
              <a:rPr lang="en-US" dirty="0">
                <a:latin typeface="Calibri" charset="0"/>
              </a:rPr>
              <a:t>hen we studied  the mitochondrial status of the resisting</a:t>
            </a:r>
            <a:r>
              <a:rPr lang="en-US" baseline="0" dirty="0">
                <a:latin typeface="Calibri" charset="0"/>
              </a:rPr>
              <a:t> satellite cells. </a:t>
            </a:r>
          </a:p>
          <a:p>
            <a:r>
              <a:rPr lang="en-US" baseline="0" dirty="0">
                <a:latin typeface="Calibri" charset="0"/>
              </a:rPr>
              <a:t>It’s interesting to notice that the </a:t>
            </a:r>
            <a:r>
              <a:rPr lang="en-US" baseline="0" dirty="0" err="1">
                <a:latin typeface="Calibri" charset="0"/>
              </a:rPr>
              <a:t>organisation</a:t>
            </a:r>
            <a:r>
              <a:rPr lang="en-US" baseline="0" dirty="0">
                <a:latin typeface="Calibri" charset="0"/>
              </a:rPr>
              <a:t> of the mitochondrial network is the same, but the mass and their activity is clearly </a:t>
            </a:r>
            <a:r>
              <a:rPr lang="en-US" baseline="0" dirty="0" err="1">
                <a:latin typeface="Calibri" charset="0"/>
              </a:rPr>
              <a:t>dimisnished</a:t>
            </a:r>
            <a:r>
              <a:rPr lang="en-US" baseline="0" dirty="0">
                <a:latin typeface="Calibri" charset="0"/>
              </a:rPr>
              <a:t>. </a:t>
            </a:r>
          </a:p>
          <a:p>
            <a:r>
              <a:rPr lang="en-US" baseline="0" dirty="0">
                <a:latin typeface="Calibri" charset="0"/>
              </a:rPr>
              <a:t>In a reaction to this cell stress, mitochondrial increase their level of DNA.</a:t>
            </a:r>
          </a:p>
          <a:p>
            <a:endParaRPr lang="en-US" baseline="0" dirty="0">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xfrm>
            <a:off x="992188" y="769938"/>
            <a:ext cx="5114925" cy="3835400"/>
          </a:xfrm>
          <a:noFill/>
          <a:ln>
            <a:solidFill>
              <a:srgbClr val="000000"/>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val="1"/>
            </a:ext>
          </a:extLst>
        </p:spPr>
      </p:sp>
      <p:sp>
        <p:nvSpPr>
          <p:cNvPr id="23555" name="Espace réservé des commentaires 2"/>
          <p:cNvSpPr>
            <a:spLocks noGrp="1"/>
          </p:cNvSpPr>
          <p:nvPr>
            <p:ph type="body" idx="1"/>
          </p:nvPr>
        </p:nvSpPr>
        <p:spPr bwMode="auto">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fr-FR" dirty="0" err="1">
                <a:latin typeface="Calibri" charset="0"/>
              </a:rPr>
              <a:t>T</a:t>
            </a:r>
            <a:r>
              <a:rPr lang="en-US" dirty="0">
                <a:latin typeface="Calibri" charset="0"/>
              </a:rPr>
              <a:t>hen we studied  the mitochondrial status of the resisting</a:t>
            </a:r>
            <a:r>
              <a:rPr lang="en-US" baseline="0" dirty="0">
                <a:latin typeface="Calibri" charset="0"/>
              </a:rPr>
              <a:t> satellite cells. </a:t>
            </a:r>
          </a:p>
          <a:p>
            <a:r>
              <a:rPr lang="en-US" baseline="0" dirty="0">
                <a:latin typeface="Calibri" charset="0"/>
              </a:rPr>
              <a:t>It’s interesting to notice that the </a:t>
            </a:r>
            <a:r>
              <a:rPr lang="en-US" baseline="0" dirty="0" err="1">
                <a:latin typeface="Calibri" charset="0"/>
              </a:rPr>
              <a:t>organisation</a:t>
            </a:r>
            <a:r>
              <a:rPr lang="en-US" baseline="0" dirty="0">
                <a:latin typeface="Calibri" charset="0"/>
              </a:rPr>
              <a:t> of the mitochondrial network is the same, but the mass and their activity is clearly </a:t>
            </a:r>
            <a:r>
              <a:rPr lang="en-US" baseline="0" dirty="0" err="1">
                <a:latin typeface="Calibri" charset="0"/>
              </a:rPr>
              <a:t>dimisnished</a:t>
            </a:r>
            <a:r>
              <a:rPr lang="en-US" baseline="0" dirty="0">
                <a:latin typeface="Calibri" charset="0"/>
              </a:rPr>
              <a:t>. </a:t>
            </a:r>
          </a:p>
          <a:p>
            <a:r>
              <a:rPr lang="en-US" baseline="0" dirty="0">
                <a:latin typeface="Calibri" charset="0"/>
              </a:rPr>
              <a:t>In a reaction to this cell stress, mitochondrial increase their level of DNA.</a:t>
            </a:r>
          </a:p>
          <a:p>
            <a:endParaRPr lang="en-US" baseline="0" dirty="0">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p:cNvSpPr>
            <a:spLocks noGrp="1" noRot="1" noChangeAspect="1" noTextEdit="1"/>
          </p:cNvSpPr>
          <p:nvPr>
            <p:ph type="sldImg"/>
          </p:nvPr>
        </p:nvSpPr>
        <p:spPr>
          <a:xfrm>
            <a:off x="992188" y="769938"/>
            <a:ext cx="5114925" cy="3835400"/>
          </a:xfrm>
          <a:ln/>
        </p:spPr>
      </p:sp>
      <p:sp>
        <p:nvSpPr>
          <p:cNvPr id="58371" name="Espace réservé des commentaires 2"/>
          <p:cNvSpPr>
            <a:spLocks noGrp="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sz="1200" kern="1200" dirty="0">
                <a:solidFill>
                  <a:schemeClr val="tx1"/>
                </a:solidFill>
                <a:latin typeface="Times" pitchFamily="1" charset="0"/>
                <a:ea typeface="ＭＳ Ｐゴシック" charset="-128"/>
                <a:cs typeface="ＭＳ Ｐゴシック" charset="-128"/>
              </a:rPr>
              <a:t>At</a:t>
            </a:r>
            <a:r>
              <a:rPr lang="en-US" sz="1200" kern="1200" baseline="0" dirty="0">
                <a:solidFill>
                  <a:schemeClr val="tx1"/>
                </a:solidFill>
                <a:latin typeface="Times" pitchFamily="1" charset="0"/>
                <a:ea typeface="ＭＳ Ｐゴシック" charset="-128"/>
                <a:cs typeface="ＭＳ Ｐゴシック" charset="-128"/>
              </a:rPr>
              <a:t> the end, </a:t>
            </a:r>
            <a:r>
              <a:rPr lang="en-US" sz="1200" kern="1200" dirty="0">
                <a:solidFill>
                  <a:schemeClr val="tx1"/>
                </a:solidFill>
                <a:latin typeface="Times" pitchFamily="1" charset="0"/>
                <a:ea typeface="ＭＳ Ｐゴシック" charset="-128"/>
                <a:cs typeface="ＭＳ Ｐゴシック" charset="-128"/>
              </a:rPr>
              <a:t>we asked if this observation can be also the</a:t>
            </a:r>
            <a:r>
              <a:rPr lang="en-US" sz="1200" kern="1200" baseline="0" dirty="0">
                <a:solidFill>
                  <a:schemeClr val="tx1"/>
                </a:solidFill>
                <a:latin typeface="Times" pitchFamily="1" charset="0"/>
                <a:ea typeface="ＭＳ Ｐゴシック" charset="-128"/>
                <a:cs typeface="ＭＳ Ｐゴシック" charset="-128"/>
              </a:rPr>
              <a:t> case for </a:t>
            </a:r>
            <a:r>
              <a:rPr lang="en-US" sz="1200" kern="1200" dirty="0">
                <a:solidFill>
                  <a:schemeClr val="tx1"/>
                </a:solidFill>
                <a:latin typeface="Times" pitchFamily="1" charset="0"/>
                <a:ea typeface="ＭＳ Ｐゴシック" charset="-128"/>
                <a:cs typeface="ＭＳ Ｐゴシック" charset="-128"/>
              </a:rPr>
              <a:t>other stem cell</a:t>
            </a:r>
            <a:r>
              <a:rPr lang="en-US" sz="1200" kern="1200" baseline="0" dirty="0">
                <a:solidFill>
                  <a:schemeClr val="tx1"/>
                </a:solidFill>
                <a:latin typeface="Times" pitchFamily="1" charset="0"/>
                <a:ea typeface="ＭＳ Ｐゴシック" charset="-128"/>
                <a:cs typeface="ＭＳ Ｐゴシック" charset="-128"/>
              </a:rPr>
              <a:t> and we choose to study hematopoietic stem cells</a:t>
            </a:r>
            <a:r>
              <a:rPr lang="en-US" sz="1200" kern="1200" dirty="0">
                <a:solidFill>
                  <a:schemeClr val="tx1"/>
                </a:solidFill>
                <a:latin typeface="Times" pitchFamily="1" charset="0"/>
                <a:ea typeface="ＭＳ Ｐゴシック" charset="-128"/>
                <a:cs typeface="ＭＳ Ｐゴシック" charset="-128"/>
              </a:rPr>
              <a:t>.</a:t>
            </a:r>
          </a:p>
          <a:p>
            <a:endParaRPr lang="fr-FR" sz="1200" kern="1200" dirty="0">
              <a:solidFill>
                <a:schemeClr val="tx1"/>
              </a:solidFill>
              <a:latin typeface="Times" pitchFamily="1" charset="0"/>
              <a:ea typeface="ＭＳ Ｐゴシック" charset="-128"/>
              <a:cs typeface="ＭＳ Ｐゴシック" charset="-128"/>
            </a:endParaRPr>
          </a:p>
          <a:p>
            <a:r>
              <a:rPr lang="en-US" sz="1200" kern="1200" dirty="0">
                <a:solidFill>
                  <a:schemeClr val="tx1"/>
                </a:solidFill>
                <a:latin typeface="Times" pitchFamily="1" charset="0"/>
                <a:ea typeface="ＭＳ Ｐゴシック" charset="-128"/>
                <a:cs typeface="ＭＳ Ｐゴシック" charset="-128"/>
              </a:rPr>
              <a:t>Rapidly after the death, bone marrow become very autolytic even a few days post mortem.</a:t>
            </a:r>
            <a:endParaRPr lang="fr-FR" sz="1200" kern="1200" dirty="0">
              <a:solidFill>
                <a:schemeClr val="tx1"/>
              </a:solidFill>
              <a:latin typeface="Times" pitchFamily="1" charset="0"/>
              <a:ea typeface="ＭＳ Ｐゴシック" charset="-128"/>
              <a:cs typeface="ＭＳ Ｐゴシック" charset="-128"/>
            </a:endParaRPr>
          </a:p>
          <a:p>
            <a:endParaRPr lang="en-US" sz="1200" kern="1200" dirty="0">
              <a:solidFill>
                <a:schemeClr val="tx1"/>
              </a:solidFill>
              <a:latin typeface="Times" pitchFamily="1" charset="0"/>
              <a:ea typeface="ＭＳ Ｐゴシック" charset="-128"/>
              <a:cs typeface="ＭＳ Ｐゴシック" charset="-128"/>
            </a:endParaRPr>
          </a:p>
          <a:p>
            <a:r>
              <a:rPr lang="en-US" sz="1200" kern="1200" dirty="0">
                <a:solidFill>
                  <a:schemeClr val="tx1"/>
                </a:solidFill>
                <a:latin typeface="Times" pitchFamily="1" charset="0"/>
                <a:ea typeface="ＭＳ Ｐゴシック" charset="-128"/>
                <a:cs typeface="ＭＳ Ｐゴシック" charset="-128"/>
              </a:rPr>
              <a:t>We examined the </a:t>
            </a:r>
            <a:r>
              <a:rPr lang="en-US" sz="1200" kern="1200" dirty="0" err="1">
                <a:solidFill>
                  <a:schemeClr val="tx1"/>
                </a:solidFill>
                <a:latin typeface="Times" pitchFamily="1" charset="0"/>
                <a:ea typeface="ＭＳ Ｐゴシック" charset="-128"/>
                <a:cs typeface="ＭＳ Ｐゴシック" charset="-128"/>
              </a:rPr>
              <a:t>functionnality</a:t>
            </a:r>
            <a:r>
              <a:rPr lang="en-US" sz="1200" kern="1200" dirty="0">
                <a:solidFill>
                  <a:schemeClr val="tx1"/>
                </a:solidFill>
                <a:latin typeface="Times" pitchFamily="1" charset="0"/>
                <a:ea typeface="ＭＳ Ｐゴシック" charset="-128"/>
                <a:cs typeface="ＭＳ Ｐゴシック" charset="-128"/>
              </a:rPr>
              <a:t> in vivo of HSC by doing BM transplantation with actin GFP cadaver bone marrow into lethally irradiated animals.</a:t>
            </a:r>
            <a:endParaRPr lang="fr-FR" sz="1200" kern="1200" dirty="0">
              <a:solidFill>
                <a:schemeClr val="tx1"/>
              </a:solidFill>
              <a:latin typeface="Times" pitchFamily="1" charset="0"/>
              <a:ea typeface="ＭＳ Ｐゴシック" charset="-128"/>
              <a:cs typeface="ＭＳ Ｐゴシック" charset="-128"/>
            </a:endParaRPr>
          </a:p>
          <a:p>
            <a:r>
              <a:rPr lang="en-US" sz="1200" kern="1200" dirty="0">
                <a:solidFill>
                  <a:schemeClr val="tx1"/>
                </a:solidFill>
                <a:latin typeface="Times" pitchFamily="1" charset="0"/>
                <a:ea typeface="ＭＳ Ｐゴシック" charset="-128"/>
                <a:cs typeface="ＭＳ Ｐゴシック" charset="-128"/>
              </a:rPr>
              <a:t> </a:t>
            </a:r>
            <a:endParaRPr lang="fr-FR" dirty="0"/>
          </a:p>
        </p:txBody>
      </p:sp>
      <p:sp>
        <p:nvSpPr>
          <p:cNvPr id="58372" name="Espace réservé du numéro de diapositive 3"/>
          <p:cNvSpPr>
            <a:spLocks noGrp="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90600" eaLnBrk="0" hangingPunct="0">
              <a:defRPr sz="2400">
                <a:solidFill>
                  <a:schemeClr val="tx1"/>
                </a:solidFill>
                <a:latin typeface="Times" charset="0"/>
                <a:ea typeface="ＭＳ Ｐゴシック" charset="0"/>
                <a:cs typeface="Arial" charset="0"/>
              </a:defRPr>
            </a:lvl1pPr>
            <a:lvl2pPr marL="37931725" indent="-37474525" defTabSz="990600"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fld id="{6BC07668-B4F0-5C41-98A6-D0AA2FFF78C4}" type="slidenum">
              <a:rPr lang="fr-FR" sz="1300"/>
              <a:pPr/>
              <a:t>50</a:t>
            </a:fld>
            <a:endParaRPr lang="fr-FR" sz="13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p:cNvSpPr>
            <a:spLocks noGrp="1" noRot="1" noChangeAspect="1" noTextEdit="1"/>
          </p:cNvSpPr>
          <p:nvPr>
            <p:ph type="sldImg"/>
          </p:nvPr>
        </p:nvSpPr>
        <p:spPr>
          <a:xfrm>
            <a:off x="992188" y="769938"/>
            <a:ext cx="5114925" cy="3835400"/>
          </a:xfrm>
          <a:ln/>
        </p:spPr>
      </p:sp>
      <p:sp>
        <p:nvSpPr>
          <p:cNvPr id="60419" name="Espace réservé des commentaires 2"/>
          <p:cNvSpPr>
            <a:spLocks noGrp="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sz="1200" kern="1200" dirty="0">
                <a:solidFill>
                  <a:schemeClr val="tx1"/>
                </a:solidFill>
                <a:latin typeface="Times" pitchFamily="1" charset="0"/>
                <a:ea typeface="ＭＳ Ｐゴシック" charset="-128"/>
                <a:cs typeface="ＭＳ Ｐゴシック" charset="-128"/>
              </a:rPr>
              <a:t>If you take the bone marrow of two femurs even 4 days after death we can obtain bone marrow reconstitution, even after serial transplantations. </a:t>
            </a:r>
          </a:p>
          <a:p>
            <a:r>
              <a:rPr lang="en-US" sz="1200" kern="1200" dirty="0">
                <a:solidFill>
                  <a:schemeClr val="tx1"/>
                </a:solidFill>
                <a:latin typeface="Times" pitchFamily="1" charset="0"/>
                <a:ea typeface="ＭＳ Ｐゴシック" charset="-128"/>
                <a:cs typeface="ＭＳ Ｐゴシック" charset="-128"/>
              </a:rPr>
              <a:t>In addition after </a:t>
            </a:r>
            <a:r>
              <a:rPr lang="en-US" sz="1200" kern="1200" dirty="0" err="1">
                <a:solidFill>
                  <a:schemeClr val="tx1"/>
                </a:solidFill>
                <a:latin typeface="Times" pitchFamily="1" charset="0"/>
                <a:ea typeface="ＭＳ Ｐゴシック" charset="-128"/>
                <a:cs typeface="ＭＳ Ｐゴシック" charset="-128"/>
              </a:rPr>
              <a:t>immunophenotyping</a:t>
            </a:r>
            <a:r>
              <a:rPr lang="en-US" sz="1200" kern="1200" dirty="0">
                <a:solidFill>
                  <a:schemeClr val="tx1"/>
                </a:solidFill>
                <a:latin typeface="Times" pitchFamily="1" charset="0"/>
                <a:ea typeface="ＭＳ Ｐゴシック" charset="-128"/>
                <a:cs typeface="ＭＳ Ｐゴシック" charset="-128"/>
              </a:rPr>
              <a:t> of GFP positives cells, we can see that all</a:t>
            </a:r>
            <a:r>
              <a:rPr lang="en-US" sz="1200" kern="1200" baseline="0" dirty="0">
                <a:solidFill>
                  <a:schemeClr val="tx1"/>
                </a:solidFill>
                <a:latin typeface="Times" pitchFamily="1" charset="0"/>
                <a:ea typeface="ＭＳ Ｐゴシック" charset="-128"/>
                <a:cs typeface="ＭＳ Ｐゴシック" charset="-128"/>
              </a:rPr>
              <a:t> the blood lineage (the B and T lymphocytes, the granulocytes and monocytes/macrophages </a:t>
            </a:r>
            <a:r>
              <a:rPr lang="en-US" sz="1200" kern="1200" dirty="0">
                <a:solidFill>
                  <a:schemeClr val="tx1"/>
                </a:solidFill>
                <a:latin typeface="Times" pitchFamily="1" charset="0"/>
                <a:ea typeface="ＭＳ Ｐゴシック" charset="-128"/>
                <a:cs typeface="ＭＳ Ｐゴシック" charset="-128"/>
              </a:rPr>
              <a:t>were reconstituted.</a:t>
            </a:r>
            <a:endParaRPr lang="fr-FR" sz="1200" kern="1200" dirty="0">
              <a:solidFill>
                <a:schemeClr val="tx1"/>
              </a:solidFill>
              <a:latin typeface="Times" pitchFamily="1" charset="0"/>
              <a:ea typeface="ＭＳ Ｐゴシック" charset="-128"/>
              <a:cs typeface="ＭＳ Ｐゴシック" charset="-128"/>
            </a:endParaRPr>
          </a:p>
        </p:txBody>
      </p:sp>
      <p:sp>
        <p:nvSpPr>
          <p:cNvPr id="60420" name="Espace réservé du numéro de diapositive 3"/>
          <p:cNvSpPr>
            <a:spLocks noGrp="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90600" eaLnBrk="0" hangingPunct="0">
              <a:defRPr sz="2400">
                <a:solidFill>
                  <a:schemeClr val="tx1"/>
                </a:solidFill>
                <a:latin typeface="Times" charset="0"/>
                <a:ea typeface="ＭＳ Ｐゴシック" charset="0"/>
                <a:cs typeface="Arial" charset="0"/>
              </a:defRPr>
            </a:lvl1pPr>
            <a:lvl2pPr marL="37931725" indent="-37474525" defTabSz="990600"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fld id="{5E8E12BF-547D-724F-BB3A-B0F33E6DC471}" type="slidenum">
              <a:rPr lang="fr-FR" sz="1300"/>
              <a:pPr/>
              <a:t>51</a:t>
            </a:fld>
            <a:endParaRPr lang="fr-FR"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92188" y="768350"/>
            <a:ext cx="5114925"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C7C1C9BE-A820-C847-BD4E-0BB256BD181A}" type="slidenum">
              <a:rPr lang="fr-FR" smtClean="0"/>
              <a:pPr>
                <a:defRPr/>
              </a:pPr>
              <a:t>6</a:t>
            </a:fld>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e l'image des diapositives 1"/>
          <p:cNvSpPr>
            <a:spLocks noGrp="1" noRot="1" noChangeAspect="1" noTextEdit="1"/>
          </p:cNvSpPr>
          <p:nvPr>
            <p:ph type="sldImg"/>
          </p:nvPr>
        </p:nvSpPr>
        <p:spPr>
          <a:xfrm>
            <a:off x="992188" y="768350"/>
            <a:ext cx="5114925" cy="3836988"/>
          </a:xfrm>
          <a:ln/>
        </p:spPr>
      </p:sp>
      <p:sp>
        <p:nvSpPr>
          <p:cNvPr id="62467" name="Espace réservé des commentaires 2"/>
          <p:cNvSpPr>
            <a:spLocks noGrp="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fr-FR" dirty="0" err="1">
                <a:latin typeface="Times" charset="0"/>
                <a:ea typeface="ＭＳ Ｐゴシック" charset="0"/>
                <a:cs typeface="ＭＳ Ｐゴシック" charset="0"/>
              </a:rPr>
              <a:t>We</a:t>
            </a:r>
            <a:r>
              <a:rPr lang="fr-FR" dirty="0">
                <a:latin typeface="Times" charset="0"/>
                <a:ea typeface="ＭＳ Ｐゴシック" charset="0"/>
                <a:cs typeface="ＭＳ Ｐゴシック" charset="0"/>
              </a:rPr>
              <a:t> </a:t>
            </a:r>
            <a:r>
              <a:rPr lang="fr-FR" dirty="0" err="1">
                <a:latin typeface="Times" charset="0"/>
                <a:ea typeface="ＭＳ Ｐゴシック" charset="0"/>
                <a:cs typeface="ＭＳ Ｐゴシック" charset="0"/>
              </a:rPr>
              <a:t>obtain</a:t>
            </a:r>
            <a:r>
              <a:rPr lang="fr-FR" dirty="0">
                <a:latin typeface="Times" charset="0"/>
                <a:ea typeface="ＭＳ Ｐゴシック" charset="0"/>
                <a:cs typeface="ＭＳ Ｐゴシック" charset="0"/>
              </a:rPr>
              <a:t> the </a:t>
            </a:r>
            <a:r>
              <a:rPr lang="fr-FR" dirty="0" err="1">
                <a:latin typeface="Times" charset="0"/>
                <a:ea typeface="ＭＳ Ｐゴシック" charset="0"/>
                <a:cs typeface="ＭＳ Ｐゴシック" charset="0"/>
              </a:rPr>
              <a:t>same</a:t>
            </a:r>
            <a:r>
              <a:rPr lang="fr-FR" dirty="0">
                <a:latin typeface="Times" charset="0"/>
                <a:ea typeface="ＭＳ Ｐゴシック" charset="0"/>
                <a:cs typeface="ＭＳ Ｐゴシック" charset="0"/>
              </a:rPr>
              <a:t> </a:t>
            </a:r>
            <a:r>
              <a:rPr lang="fr-FR" dirty="0" err="1">
                <a:latin typeface="Times" charset="0"/>
                <a:ea typeface="ＭＳ Ｐゴシック" charset="0"/>
                <a:cs typeface="ＭＳ Ｐゴシック" charset="0"/>
              </a:rPr>
              <a:t>results</a:t>
            </a:r>
            <a:r>
              <a:rPr lang="fr-FR" dirty="0">
                <a:latin typeface="Times" charset="0"/>
                <a:ea typeface="ＭＳ Ｐゴシック" charset="0"/>
                <a:cs typeface="ＭＳ Ｐゴシック" charset="0"/>
              </a:rPr>
              <a:t> </a:t>
            </a:r>
            <a:r>
              <a:rPr lang="fr-FR" dirty="0" err="1">
                <a:latin typeface="Times" charset="0"/>
                <a:ea typeface="ＭＳ Ｐゴシック" charset="0"/>
                <a:cs typeface="ＭＳ Ｐゴシック" charset="0"/>
              </a:rPr>
              <a:t>when</a:t>
            </a:r>
            <a:r>
              <a:rPr lang="fr-FR" baseline="0" dirty="0">
                <a:latin typeface="Times" charset="0"/>
                <a:ea typeface="ＭＳ Ｐゴシック" charset="0"/>
                <a:cs typeface="ＭＳ Ｐゴシック" charset="0"/>
              </a:rPr>
              <a:t> the </a:t>
            </a:r>
            <a:r>
              <a:rPr lang="fr-FR" baseline="0" dirty="0" err="1">
                <a:latin typeface="Times" charset="0"/>
                <a:ea typeface="ＭＳ Ｐゴシック" charset="0"/>
                <a:cs typeface="ＭＳ Ｐゴシック" charset="0"/>
              </a:rPr>
              <a:t>bone</a:t>
            </a:r>
            <a:r>
              <a:rPr lang="fr-FR" baseline="0" dirty="0">
                <a:latin typeface="Times" charset="0"/>
                <a:ea typeface="ＭＳ Ｐゴシック" charset="0"/>
                <a:cs typeface="ＭＳ Ｐゴシック" charset="0"/>
              </a:rPr>
              <a:t> </a:t>
            </a:r>
            <a:r>
              <a:rPr lang="fr-FR" baseline="0" dirty="0" err="1">
                <a:latin typeface="Times" charset="0"/>
                <a:ea typeface="ＭＳ Ｐゴシック" charset="0"/>
                <a:cs typeface="ＭＳ Ｐゴシック" charset="0"/>
              </a:rPr>
              <a:t>marrow</a:t>
            </a:r>
            <a:r>
              <a:rPr lang="fr-FR" baseline="0" dirty="0">
                <a:latin typeface="Times" charset="0"/>
                <a:ea typeface="ＭＳ Ｐゴシック" charset="0"/>
                <a:cs typeface="ＭＳ Ｐゴシック" charset="0"/>
              </a:rPr>
              <a:t> </a:t>
            </a:r>
            <a:r>
              <a:rPr lang="fr-FR" baseline="0" dirty="0" err="1">
                <a:latin typeface="Times" charset="0"/>
                <a:ea typeface="ＭＳ Ｐゴシック" charset="0"/>
                <a:cs typeface="ＭＳ Ｐゴシック" charset="0"/>
              </a:rPr>
              <a:t>was</a:t>
            </a:r>
            <a:r>
              <a:rPr lang="fr-FR" baseline="0" dirty="0">
                <a:latin typeface="Times" charset="0"/>
                <a:ea typeface="ＭＳ Ｐゴシック" charset="0"/>
                <a:cs typeface="ＭＳ Ｐゴシック" charset="0"/>
              </a:rPr>
              <a:t> </a:t>
            </a:r>
            <a:r>
              <a:rPr lang="fr-FR" baseline="0" dirty="0" err="1">
                <a:latin typeface="Times" charset="0"/>
                <a:ea typeface="ＭＳ Ｐゴシック" charset="0"/>
                <a:cs typeface="ＭＳ Ｐゴシック" charset="0"/>
              </a:rPr>
              <a:t>stored</a:t>
            </a:r>
            <a:r>
              <a:rPr lang="fr-FR" baseline="0" dirty="0">
                <a:latin typeface="Times" charset="0"/>
                <a:ea typeface="ＭＳ Ｐゴシック" charset="0"/>
                <a:cs typeface="ＭＳ Ｐゴシック" charset="0"/>
              </a:rPr>
              <a:t> in </a:t>
            </a:r>
            <a:r>
              <a:rPr lang="fr-FR" baseline="0" dirty="0" err="1">
                <a:latin typeface="Times" charset="0"/>
                <a:ea typeface="ＭＳ Ｐゴシック" charset="0"/>
                <a:cs typeface="ＭＳ Ｐゴシック" charset="0"/>
              </a:rPr>
              <a:t>anoxia</a:t>
            </a:r>
            <a:r>
              <a:rPr lang="fr-FR" baseline="0" dirty="0">
                <a:latin typeface="Times" charset="0"/>
                <a:ea typeface="ＭＳ Ｐゴシック" charset="0"/>
                <a:cs typeface="ＭＳ Ｐゴシック" charset="0"/>
              </a:rPr>
              <a:t> </a:t>
            </a:r>
            <a:r>
              <a:rPr lang="fr-FR" baseline="0" dirty="0" err="1">
                <a:latin typeface="Times" charset="0"/>
                <a:ea typeface="ＭＳ Ｐゴシック" charset="0"/>
                <a:cs typeface="ＭＳ Ｐゴシック" charset="0"/>
              </a:rPr>
              <a:t>during</a:t>
            </a:r>
            <a:r>
              <a:rPr lang="fr-FR" baseline="0" dirty="0">
                <a:latin typeface="Times" charset="0"/>
                <a:ea typeface="ＭＳ Ｐゴシック" charset="0"/>
                <a:cs typeface="ＭＳ Ｐゴシック" charset="0"/>
              </a:rPr>
              <a:t> </a:t>
            </a:r>
            <a:r>
              <a:rPr lang="fr-FR" baseline="0" dirty="0" err="1">
                <a:latin typeface="Times" charset="0"/>
                <a:ea typeface="ＭＳ Ｐゴシック" charset="0"/>
                <a:cs typeface="ＭＳ Ｐゴシック" charset="0"/>
              </a:rPr>
              <a:t>different</a:t>
            </a:r>
            <a:r>
              <a:rPr lang="fr-FR" baseline="0" dirty="0">
                <a:latin typeface="Times" charset="0"/>
                <a:ea typeface="ＭＳ Ｐゴシック" charset="0"/>
                <a:cs typeface="ＭＳ Ｐゴシック" charset="0"/>
              </a:rPr>
              <a:t> times. </a:t>
            </a:r>
          </a:p>
          <a:p>
            <a:endParaRPr lang="fr-FR" baseline="0" dirty="0">
              <a:latin typeface="Times" charset="0"/>
              <a:ea typeface="ＭＳ Ｐゴシック" charset="0"/>
              <a:cs typeface="ＭＳ Ｐゴシック" charset="0"/>
            </a:endParaRPr>
          </a:p>
          <a:p>
            <a:r>
              <a:rPr lang="fr-FR" baseline="0" dirty="0" err="1">
                <a:latin typeface="Times" charset="0"/>
                <a:ea typeface="ＭＳ Ｐゴシック" charset="0"/>
                <a:cs typeface="ＭＳ Ｐゴシック" charset="0"/>
              </a:rPr>
              <a:t>Even</a:t>
            </a:r>
            <a:r>
              <a:rPr lang="fr-FR" baseline="0" dirty="0">
                <a:latin typeface="Times" charset="0"/>
                <a:ea typeface="ＭＳ Ｐゴシック" charset="0"/>
                <a:cs typeface="ＭＳ Ｐゴシック" charset="0"/>
              </a:rPr>
              <a:t> if </a:t>
            </a:r>
            <a:r>
              <a:rPr lang="fr-FR" baseline="0" dirty="0" err="1">
                <a:latin typeface="Times" charset="0"/>
                <a:ea typeface="ＭＳ Ｐゴシック" charset="0"/>
                <a:cs typeface="ＭＳ Ｐゴシック" charset="0"/>
              </a:rPr>
              <a:t>after</a:t>
            </a:r>
            <a:r>
              <a:rPr lang="fr-FR" baseline="0" dirty="0">
                <a:latin typeface="Times" charset="0"/>
                <a:ea typeface="ＭＳ Ｐゴシック" charset="0"/>
                <a:cs typeface="ＭＳ Ｐゴシック" charset="0"/>
              </a:rPr>
              <a:t> 3 </a:t>
            </a:r>
            <a:r>
              <a:rPr lang="fr-FR" baseline="0" dirty="0" err="1">
                <a:latin typeface="Times" charset="0"/>
                <a:ea typeface="ＭＳ Ｐゴシック" charset="0"/>
                <a:cs typeface="ＭＳ Ｐゴシック" charset="0"/>
              </a:rPr>
              <a:t>days</a:t>
            </a:r>
            <a:r>
              <a:rPr lang="fr-FR" baseline="0" dirty="0">
                <a:latin typeface="Times" charset="0"/>
                <a:ea typeface="ＭＳ Ｐゴシック" charset="0"/>
                <a:cs typeface="ＭＳ Ｐゴシック" charset="0"/>
              </a:rPr>
              <a:t> in </a:t>
            </a:r>
            <a:r>
              <a:rPr lang="fr-FR" baseline="0" dirty="0" err="1">
                <a:latin typeface="Times" charset="0"/>
                <a:ea typeface="ＭＳ Ｐゴシック" charset="0"/>
                <a:cs typeface="ＭＳ Ｐゴシック" charset="0"/>
              </a:rPr>
              <a:t>anoxia</a:t>
            </a:r>
            <a:r>
              <a:rPr lang="fr-FR" baseline="0" dirty="0">
                <a:latin typeface="Times" charset="0"/>
                <a:ea typeface="ＭＳ Ｐゴシック" charset="0"/>
                <a:cs typeface="ＭＳ Ｐゴシック" charset="0"/>
              </a:rPr>
              <a:t>, 95% of </a:t>
            </a:r>
            <a:r>
              <a:rPr lang="fr-FR" baseline="0" dirty="0" err="1">
                <a:latin typeface="Times" charset="0"/>
                <a:ea typeface="ＭＳ Ｐゴシック" charset="0"/>
                <a:cs typeface="ＭＳ Ｐゴシック" charset="0"/>
              </a:rPr>
              <a:t>cells</a:t>
            </a:r>
            <a:r>
              <a:rPr lang="fr-FR" baseline="0" dirty="0">
                <a:latin typeface="Times" charset="0"/>
                <a:ea typeface="ＭＳ Ｐゴシック" charset="0"/>
                <a:cs typeface="ＭＳ Ｐゴシック" charset="0"/>
              </a:rPr>
              <a:t> are </a:t>
            </a:r>
            <a:r>
              <a:rPr lang="fr-FR" baseline="0" dirty="0" err="1">
                <a:latin typeface="Times" charset="0"/>
                <a:ea typeface="ＭＳ Ｐゴシック" charset="0"/>
                <a:cs typeface="ＭＳ Ｐゴシック" charset="0"/>
              </a:rPr>
              <a:t>lost</a:t>
            </a:r>
            <a:r>
              <a:rPr lang="fr-FR" baseline="0" dirty="0">
                <a:latin typeface="Times" charset="0"/>
                <a:ea typeface="ＭＳ Ｐゴシック" charset="0"/>
                <a:cs typeface="ＭＳ Ｐゴシック" charset="0"/>
              </a:rPr>
              <a:t>, </a:t>
            </a:r>
            <a:r>
              <a:rPr lang="fr-FR" baseline="0" dirty="0" err="1">
                <a:latin typeface="Times" charset="0"/>
                <a:ea typeface="ＭＳ Ｐゴシック" charset="0"/>
                <a:cs typeface="ＭＳ Ｐゴシック" charset="0"/>
              </a:rPr>
              <a:t>with</a:t>
            </a:r>
            <a:r>
              <a:rPr lang="fr-FR" baseline="0" dirty="0">
                <a:latin typeface="Times" charset="0"/>
                <a:ea typeface="ＭＳ Ｐゴシック" charset="0"/>
                <a:cs typeface="ＭＳ Ｐゴシック" charset="0"/>
              </a:rPr>
              <a:t> the </a:t>
            </a:r>
            <a:r>
              <a:rPr lang="fr-FR" baseline="0" dirty="0" err="1">
                <a:latin typeface="Times" charset="0"/>
                <a:ea typeface="ＭＳ Ｐゴシック" charset="0"/>
                <a:cs typeface="ＭＳ Ｐゴシック" charset="0"/>
              </a:rPr>
              <a:t>little</a:t>
            </a:r>
            <a:r>
              <a:rPr lang="fr-FR" baseline="0" dirty="0">
                <a:latin typeface="Times" charset="0"/>
                <a:ea typeface="ＭＳ Ｐゴシック" charset="0"/>
                <a:cs typeface="ＭＳ Ｐゴシック" charset="0"/>
              </a:rPr>
              <a:t> fraction of </a:t>
            </a:r>
            <a:r>
              <a:rPr lang="fr-FR" baseline="0" dirty="0" err="1">
                <a:latin typeface="Times" charset="0"/>
                <a:ea typeface="ＭＳ Ｐゴシック" charset="0"/>
                <a:cs typeface="ＭＳ Ｐゴシック" charset="0"/>
              </a:rPr>
              <a:t>remaining</a:t>
            </a:r>
            <a:r>
              <a:rPr lang="fr-FR" baseline="0" dirty="0">
                <a:latin typeface="Times" charset="0"/>
                <a:ea typeface="ＭＳ Ｐゴシック" charset="0"/>
                <a:cs typeface="ＭＳ Ｐゴシック" charset="0"/>
              </a:rPr>
              <a:t> </a:t>
            </a:r>
            <a:r>
              <a:rPr lang="fr-FR" baseline="0" dirty="0" err="1">
                <a:latin typeface="Times" charset="0"/>
                <a:ea typeface="ＭＳ Ｐゴシック" charset="0"/>
                <a:cs typeface="ＭＳ Ｐゴシック" charset="0"/>
              </a:rPr>
              <a:t>cells</a:t>
            </a:r>
            <a:r>
              <a:rPr lang="fr-FR" baseline="0" dirty="0">
                <a:latin typeface="Times" charset="0"/>
                <a:ea typeface="ＭＳ Ｐゴシック" charset="0"/>
                <a:cs typeface="ＭＳ Ｐゴシック" charset="0"/>
              </a:rPr>
              <a:t>, in all the cases, </a:t>
            </a:r>
            <a:r>
              <a:rPr lang="fr-FR" baseline="0" dirty="0" err="1">
                <a:latin typeface="Times" charset="0"/>
                <a:ea typeface="ＭＳ Ｐゴシック" charset="0"/>
                <a:cs typeface="ＭＳ Ｐゴシック" charset="0"/>
              </a:rPr>
              <a:t>we</a:t>
            </a:r>
            <a:r>
              <a:rPr lang="fr-FR" baseline="0" dirty="0">
                <a:latin typeface="Times" charset="0"/>
                <a:ea typeface="ＭＳ Ｐゴシック" charset="0"/>
                <a:cs typeface="ＭＳ Ｐゴシック" charset="0"/>
              </a:rPr>
              <a:t> </a:t>
            </a:r>
            <a:r>
              <a:rPr lang="fr-FR" baseline="0" dirty="0" err="1">
                <a:latin typeface="Times" charset="0"/>
                <a:ea typeface="ＭＳ Ｐゴシック" charset="0"/>
                <a:cs typeface="ＭＳ Ｐゴシック" charset="0"/>
              </a:rPr>
              <a:t>succed</a:t>
            </a:r>
            <a:r>
              <a:rPr lang="fr-FR" baseline="0" dirty="0">
                <a:latin typeface="Times" charset="0"/>
                <a:ea typeface="ＭＳ Ｐゴシック" charset="0"/>
                <a:cs typeface="ＭＳ Ｐゴシック" charset="0"/>
              </a:rPr>
              <a:t> to </a:t>
            </a:r>
            <a:r>
              <a:rPr lang="fr-FR" baseline="0" dirty="0" err="1">
                <a:latin typeface="Times" charset="0"/>
                <a:ea typeface="ＭＳ Ｐゴシック" charset="0"/>
                <a:cs typeface="ＭＳ Ｐゴシック" charset="0"/>
              </a:rPr>
              <a:t>reconstitute</a:t>
            </a:r>
            <a:r>
              <a:rPr lang="fr-FR" baseline="0" dirty="0">
                <a:latin typeface="Times" charset="0"/>
                <a:ea typeface="ＭＳ Ｐゴシック" charset="0"/>
                <a:cs typeface="ＭＳ Ｐゴシック" charset="0"/>
              </a:rPr>
              <a:t> the </a:t>
            </a:r>
            <a:r>
              <a:rPr lang="fr-FR" baseline="0" dirty="0" err="1">
                <a:latin typeface="Times" charset="0"/>
                <a:ea typeface="ＭＳ Ｐゴシック" charset="0"/>
                <a:cs typeface="ＭＳ Ｐゴシック" charset="0"/>
              </a:rPr>
              <a:t>bone</a:t>
            </a:r>
            <a:r>
              <a:rPr lang="fr-FR" baseline="0" dirty="0">
                <a:latin typeface="Times" charset="0"/>
                <a:ea typeface="ＭＳ Ｐゴシック" charset="0"/>
                <a:cs typeface="ＭＳ Ｐゴシック" charset="0"/>
              </a:rPr>
              <a:t> </a:t>
            </a:r>
            <a:r>
              <a:rPr lang="fr-FR" baseline="0" dirty="0" err="1">
                <a:latin typeface="Times" charset="0"/>
                <a:ea typeface="ＭＳ Ｐゴシック" charset="0"/>
                <a:cs typeface="ＭＳ Ｐゴシック" charset="0"/>
              </a:rPr>
              <a:t>marrow</a:t>
            </a:r>
            <a:r>
              <a:rPr lang="fr-FR" baseline="0" dirty="0">
                <a:latin typeface="Times" charset="0"/>
                <a:ea typeface="ＭＳ Ｐゴシック" charset="0"/>
                <a:cs typeface="ＭＳ Ｐゴシック" charset="0"/>
              </a:rPr>
              <a:t> of </a:t>
            </a:r>
            <a:r>
              <a:rPr lang="fr-FR" baseline="0" dirty="0" err="1">
                <a:latin typeface="Times" charset="0"/>
                <a:ea typeface="ＭＳ Ｐゴシック" charset="0"/>
                <a:cs typeface="ＭＳ Ｐゴシック" charset="0"/>
              </a:rPr>
              <a:t>irradiated</a:t>
            </a:r>
            <a:r>
              <a:rPr lang="fr-FR" baseline="0" dirty="0">
                <a:latin typeface="Times" charset="0"/>
                <a:ea typeface="ＭＳ Ｐゴシック" charset="0"/>
                <a:cs typeface="ＭＳ Ｐゴシック" charset="0"/>
              </a:rPr>
              <a:t> </a:t>
            </a:r>
            <a:r>
              <a:rPr lang="fr-FR" baseline="0" dirty="0" err="1">
                <a:latin typeface="Times" charset="0"/>
                <a:ea typeface="ＭＳ Ｐゴシック" charset="0"/>
                <a:cs typeface="ＭＳ Ｐゴシック" charset="0"/>
              </a:rPr>
              <a:t>mice</a:t>
            </a:r>
            <a:r>
              <a:rPr lang="fr-FR" baseline="0" dirty="0">
                <a:latin typeface="Times" charset="0"/>
                <a:ea typeface="ＭＳ Ｐゴシック" charset="0"/>
                <a:cs typeface="ＭＳ Ｐゴシック" charset="0"/>
              </a:rPr>
              <a:t>  </a:t>
            </a:r>
            <a:r>
              <a:rPr lang="fr-FR" baseline="0" dirty="0" err="1">
                <a:latin typeface="Times" charset="0"/>
                <a:ea typeface="ＭＳ Ｐゴシック" charset="0"/>
                <a:cs typeface="ＭＳ Ｐゴシック" charset="0"/>
              </a:rPr>
              <a:t>even</a:t>
            </a:r>
            <a:r>
              <a:rPr lang="fr-FR" baseline="0" dirty="0">
                <a:latin typeface="Times" charset="0"/>
                <a:ea typeface="ＭＳ Ｐゴシック" charset="0"/>
                <a:cs typeface="ＭＳ Ｐゴシック" charset="0"/>
              </a:rPr>
              <a:t> </a:t>
            </a:r>
            <a:r>
              <a:rPr lang="fr-FR" baseline="0" dirty="0" err="1">
                <a:latin typeface="Times" charset="0"/>
                <a:ea typeface="ＭＳ Ｐゴシック" charset="0"/>
                <a:cs typeface="ＭＳ Ｐゴシック" charset="0"/>
              </a:rPr>
              <a:t>aftef</a:t>
            </a:r>
            <a:r>
              <a:rPr lang="fr-FR" baseline="0" dirty="0">
                <a:latin typeface="Times" charset="0"/>
                <a:ea typeface="ＭＳ Ｐゴシック" charset="0"/>
                <a:cs typeface="ＭＳ Ｐゴシック" charset="0"/>
              </a:rPr>
              <a:t> serial transplantation.</a:t>
            </a:r>
          </a:p>
          <a:p>
            <a:r>
              <a:rPr lang="fr-FR" baseline="0" dirty="0">
                <a:latin typeface="Times" charset="0"/>
                <a:ea typeface="ＭＳ Ｐゴシック" charset="0"/>
                <a:cs typeface="ＭＳ Ｐゴシック" charset="0"/>
              </a:rPr>
              <a:t>In </a:t>
            </a:r>
            <a:r>
              <a:rPr lang="fr-FR" baseline="0" dirty="0" err="1">
                <a:latin typeface="Times" charset="0"/>
                <a:ea typeface="ＭＳ Ｐゴシック" charset="0"/>
                <a:cs typeface="ＭＳ Ｐゴシック" charset="0"/>
              </a:rPr>
              <a:t>this</a:t>
            </a:r>
            <a:r>
              <a:rPr lang="fr-FR" baseline="0" dirty="0">
                <a:latin typeface="Times" charset="0"/>
                <a:ea typeface="ＭＳ Ｐゴシック" charset="0"/>
                <a:cs typeface="ＭＳ Ｐゴシック" charset="0"/>
              </a:rPr>
              <a:t> case </a:t>
            </a:r>
            <a:r>
              <a:rPr lang="fr-FR" baseline="0" dirty="0" err="1">
                <a:latin typeface="Times" charset="0"/>
                <a:ea typeface="ＭＳ Ｐゴシック" charset="0"/>
                <a:cs typeface="ＭＳ Ｐゴシック" charset="0"/>
              </a:rPr>
              <a:t>also</a:t>
            </a:r>
            <a:r>
              <a:rPr lang="fr-FR" baseline="0" dirty="0">
                <a:latin typeface="Times" charset="0"/>
                <a:ea typeface="ＭＳ Ｐゴシック" charset="0"/>
                <a:cs typeface="ＭＳ Ｐゴシック" charset="0"/>
              </a:rPr>
              <a:t>, all the </a:t>
            </a:r>
            <a:r>
              <a:rPr lang="fr-FR" baseline="0" dirty="0" err="1">
                <a:latin typeface="Times" charset="0"/>
                <a:ea typeface="ＭＳ Ｐゴシック" charset="0"/>
                <a:cs typeface="ＭＳ Ｐゴシック" charset="0"/>
              </a:rPr>
              <a:t>blood</a:t>
            </a:r>
            <a:r>
              <a:rPr lang="fr-FR" baseline="0" dirty="0">
                <a:latin typeface="Times" charset="0"/>
                <a:ea typeface="ＭＳ Ｐゴシック" charset="0"/>
                <a:cs typeface="ＭＳ Ｐゴシック" charset="0"/>
              </a:rPr>
              <a:t> </a:t>
            </a:r>
            <a:r>
              <a:rPr lang="fr-FR" baseline="0" dirty="0" err="1">
                <a:latin typeface="Times" charset="0"/>
                <a:ea typeface="ＭＳ Ｐゴシック" charset="0"/>
                <a:cs typeface="ＭＳ Ｐゴシック" charset="0"/>
              </a:rPr>
              <a:t>lineage</a:t>
            </a:r>
            <a:r>
              <a:rPr lang="fr-FR" baseline="0" dirty="0">
                <a:latin typeface="Times" charset="0"/>
                <a:ea typeface="ＭＳ Ｐゴシック" charset="0"/>
                <a:cs typeface="ＭＳ Ｐゴシック" charset="0"/>
              </a:rPr>
              <a:t> </a:t>
            </a:r>
            <a:r>
              <a:rPr lang="fr-FR" baseline="0" dirty="0" err="1">
                <a:latin typeface="Times" charset="0"/>
                <a:ea typeface="ＭＳ Ｐゴシック" charset="0"/>
                <a:cs typeface="ＭＳ Ｐゴシック" charset="0"/>
              </a:rPr>
              <a:t>were</a:t>
            </a:r>
            <a:r>
              <a:rPr lang="fr-FR" baseline="0" dirty="0">
                <a:latin typeface="Times" charset="0"/>
                <a:ea typeface="ＭＳ Ｐゴシック" charset="0"/>
                <a:cs typeface="ＭＳ Ｐゴシック" charset="0"/>
              </a:rPr>
              <a:t> </a:t>
            </a:r>
            <a:r>
              <a:rPr lang="fr-FR" baseline="0" dirty="0" err="1">
                <a:latin typeface="Times" charset="0"/>
                <a:ea typeface="ＭＳ Ｐゴシック" charset="0"/>
                <a:cs typeface="ＭＳ Ｐゴシック" charset="0"/>
              </a:rPr>
              <a:t>reconsituted</a:t>
            </a:r>
            <a:r>
              <a:rPr lang="fr-FR" baseline="0" dirty="0">
                <a:latin typeface="Times" charset="0"/>
                <a:ea typeface="ＭＳ Ｐゴシック" charset="0"/>
                <a:cs typeface="ＭＳ Ｐゴシック" charset="0"/>
              </a:rPr>
              <a:t>.</a:t>
            </a:r>
          </a:p>
          <a:p>
            <a:endParaRPr lang="fr-FR" dirty="0">
              <a:latin typeface="Times" charset="0"/>
              <a:ea typeface="ＭＳ Ｐゴシック" charset="0"/>
              <a:cs typeface="ＭＳ Ｐゴシック" charset="0"/>
            </a:endParaRPr>
          </a:p>
        </p:txBody>
      </p:sp>
      <p:sp>
        <p:nvSpPr>
          <p:cNvPr id="62468" name="Espace réservé du numéro de diapositive 3"/>
          <p:cNvSpPr>
            <a:spLocks noGrp="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90600" eaLnBrk="0" hangingPunct="0">
              <a:defRPr sz="2400">
                <a:solidFill>
                  <a:schemeClr val="tx1"/>
                </a:solidFill>
                <a:latin typeface="Times" charset="0"/>
                <a:ea typeface="ＭＳ Ｐゴシック" charset="0"/>
                <a:cs typeface="Arial" charset="0"/>
              </a:defRPr>
            </a:lvl1pPr>
            <a:lvl2pPr marL="37931725" indent="-37474525" defTabSz="990600"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fld id="{0867E97E-CD11-8249-8577-033BBC7AC04D}" type="slidenum">
              <a:rPr lang="fr-FR" sz="1300"/>
              <a:pPr/>
              <a:t>52</a:t>
            </a:fld>
            <a:endParaRPr lang="fr-FR" sz="13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90600" eaLnBrk="0" hangingPunct="0">
              <a:defRPr sz="2400">
                <a:solidFill>
                  <a:schemeClr val="tx1"/>
                </a:solidFill>
                <a:latin typeface="Times" charset="0"/>
                <a:ea typeface="ＭＳ Ｐゴシック" charset="0"/>
                <a:cs typeface="Arial" charset="0"/>
              </a:defRPr>
            </a:lvl1pPr>
            <a:lvl2pPr marL="37931725" indent="-37474525" defTabSz="990600"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fld id="{4B441A73-B4E3-2D43-83C8-FB947773AC0A}" type="slidenum">
              <a:rPr lang="fr-FR" sz="1300"/>
              <a:pPr/>
              <a:t>53</a:t>
            </a:fld>
            <a:endParaRPr lang="fr-FR" sz="1300"/>
          </a:p>
        </p:txBody>
      </p:sp>
      <p:sp>
        <p:nvSpPr>
          <p:cNvPr id="64515" name="Rectangle 2"/>
          <p:cNvSpPr>
            <a:spLocks noGrp="1" noRot="1" noChangeAspect="1" noChangeArrowheads="1" noTextEdit="1"/>
          </p:cNvSpPr>
          <p:nvPr>
            <p:ph type="sldImg"/>
          </p:nvPr>
        </p:nvSpPr>
        <p:spPr>
          <a:xfrm>
            <a:off x="992188" y="769938"/>
            <a:ext cx="5114925" cy="3835400"/>
          </a:xfrm>
          <a:ln/>
        </p:spPr>
      </p:sp>
      <p:sp>
        <p:nvSpPr>
          <p:cNvPr id="64516" name="Rectangle 3"/>
          <p:cNvSpPr>
            <a:spLocks noGrp="1" noChangeArrowheads="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algn="just">
              <a:buFontTx/>
              <a:buNone/>
            </a:pPr>
            <a:r>
              <a:rPr lang="en-US" dirty="0">
                <a:latin typeface="Arial"/>
                <a:cs typeface="Arial"/>
              </a:rPr>
              <a:t>To </a:t>
            </a:r>
            <a:r>
              <a:rPr lang="en-US" dirty="0" err="1">
                <a:latin typeface="Arial"/>
                <a:cs typeface="Arial"/>
              </a:rPr>
              <a:t>summerize</a:t>
            </a:r>
            <a:r>
              <a:rPr lang="en-US" dirty="0">
                <a:latin typeface="Arial"/>
                <a:cs typeface="Arial"/>
              </a:rPr>
              <a:t> our results, we have shown that muscle Satellite cells as well as Hematopoietic stem cells are able to resist many days after death</a:t>
            </a:r>
          </a:p>
          <a:p>
            <a:pPr algn="just">
              <a:buFontTx/>
              <a:buChar char="•"/>
            </a:pPr>
            <a:endParaRPr lang="en-US" dirty="0">
              <a:latin typeface="Arial"/>
              <a:cs typeface="Arial"/>
            </a:endParaRPr>
          </a:p>
          <a:p>
            <a:pPr algn="just">
              <a:buFontTx/>
              <a:buChar char="•"/>
            </a:pPr>
            <a:r>
              <a:rPr lang="en-US" dirty="0">
                <a:latin typeface="Arial"/>
                <a:cs typeface="Arial"/>
              </a:rPr>
              <a:t>They remain functional both </a:t>
            </a:r>
            <a:r>
              <a:rPr lang="en-US" i="1" dirty="0">
                <a:latin typeface="Arial"/>
                <a:cs typeface="Arial"/>
              </a:rPr>
              <a:t>in vitro </a:t>
            </a:r>
            <a:r>
              <a:rPr lang="en-US" dirty="0">
                <a:latin typeface="Arial"/>
                <a:cs typeface="Arial"/>
              </a:rPr>
              <a:t>and </a:t>
            </a:r>
            <a:r>
              <a:rPr lang="en-US" i="1" dirty="0">
                <a:latin typeface="Arial"/>
                <a:cs typeface="Arial"/>
              </a:rPr>
              <a:t>in vivo</a:t>
            </a:r>
          </a:p>
          <a:p>
            <a:pPr algn="just">
              <a:buFontTx/>
              <a:buChar char="•"/>
            </a:pPr>
            <a:endParaRPr lang="en-US" dirty="0">
              <a:latin typeface="Arial"/>
              <a:cs typeface="Arial"/>
            </a:endParaRPr>
          </a:p>
          <a:p>
            <a:pPr marL="0" marR="0" indent="0" algn="just" defTabSz="914400" rtl="0" eaLnBrk="0" fontAlgn="base" latinLnBrk="0" hangingPunct="0">
              <a:lnSpc>
                <a:spcPct val="100000"/>
              </a:lnSpc>
              <a:spcBef>
                <a:spcPct val="30000"/>
              </a:spcBef>
              <a:spcAft>
                <a:spcPct val="0"/>
              </a:spcAft>
              <a:buClrTx/>
              <a:buSzTx/>
              <a:buFontTx/>
              <a:buChar char="•"/>
              <a:tabLst/>
              <a:defRPr/>
            </a:pPr>
            <a:r>
              <a:rPr lang="en-US" dirty="0">
                <a:latin typeface="Arial"/>
                <a:cs typeface="Arial"/>
              </a:rPr>
              <a:t>They adopt a dormant state in </a:t>
            </a:r>
            <a:r>
              <a:rPr lang="en-US" i="1" dirty="0">
                <a:latin typeface="Arial"/>
                <a:cs typeface="Arial"/>
              </a:rPr>
              <a:t>post mortem </a:t>
            </a:r>
            <a:r>
              <a:rPr lang="en-US" dirty="0">
                <a:latin typeface="Arial"/>
                <a:cs typeface="Arial"/>
              </a:rPr>
              <a:t>conditions and we</a:t>
            </a:r>
            <a:r>
              <a:rPr lang="en-US" baseline="0" dirty="0">
                <a:latin typeface="Arial"/>
                <a:cs typeface="Arial"/>
              </a:rPr>
              <a:t> can induced this dormant state in</a:t>
            </a:r>
            <a:r>
              <a:rPr lang="en-US" dirty="0">
                <a:latin typeface="Arial"/>
                <a:cs typeface="Arial"/>
              </a:rPr>
              <a:t> vitro with anoxia</a:t>
            </a:r>
            <a:endParaRPr lang="en-US" i="1" dirty="0">
              <a:latin typeface="Arial"/>
              <a:cs typeface="Arial"/>
            </a:endParaRPr>
          </a:p>
          <a:p>
            <a:pPr algn="just">
              <a:buFontTx/>
              <a:buNone/>
            </a:pPr>
            <a:endParaRPr lang="en-US" dirty="0">
              <a:latin typeface="Arial"/>
              <a:cs typeface="Arial"/>
            </a:endParaRPr>
          </a:p>
          <a:p>
            <a:pPr algn="just">
              <a:buFontTx/>
              <a:buChar char="•"/>
            </a:pPr>
            <a:r>
              <a:rPr lang="en-US" dirty="0">
                <a:latin typeface="Arial"/>
                <a:cs typeface="Arial"/>
              </a:rPr>
              <a:t>This opens the possibility of a novel source of Stem cells for therapeutic purposes and also a very interesting model for understanding the properties of stem cells.</a:t>
            </a:r>
          </a:p>
          <a:p>
            <a:endParaRPr lang="en-US" dirty="0">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92188" y="768350"/>
            <a:ext cx="5114925" cy="3836988"/>
          </a:xfrm>
        </p:spPr>
      </p:sp>
      <p:sp>
        <p:nvSpPr>
          <p:cNvPr id="3" name="Espace réservé des commentaires 2"/>
          <p:cNvSpPr>
            <a:spLocks noGrp="1"/>
          </p:cNvSpPr>
          <p:nvPr>
            <p:ph type="body" idx="1"/>
          </p:nvPr>
        </p:nvSpPr>
        <p:spPr/>
        <p:txBody>
          <a:bodyPr>
            <a:normAutofit/>
          </a:bodyPr>
          <a:lstStyle/>
          <a:p>
            <a:r>
              <a:rPr lang="fr-FR" dirty="0" err="1"/>
              <a:t>During</a:t>
            </a:r>
            <a:r>
              <a:rPr lang="fr-FR" baseline="0" dirty="0"/>
              <a:t> </a:t>
            </a:r>
            <a:r>
              <a:rPr lang="fr-FR" baseline="0" dirty="0" err="1"/>
              <a:t>regeneration</a:t>
            </a:r>
            <a:r>
              <a:rPr lang="fr-FR" baseline="0" dirty="0"/>
              <a:t> </a:t>
            </a:r>
            <a:r>
              <a:rPr lang="fr-FR" baseline="0" dirty="0" err="1"/>
              <a:t>two</a:t>
            </a:r>
            <a:r>
              <a:rPr lang="fr-FR" baseline="0" dirty="0"/>
              <a:t> scenarios </a:t>
            </a:r>
            <a:r>
              <a:rPr lang="fr-FR" baseline="0" dirty="0" err="1"/>
              <a:t>oculd</a:t>
            </a:r>
            <a:r>
              <a:rPr lang="fr-FR" baseline="0" dirty="0"/>
              <a:t> </a:t>
            </a:r>
            <a:r>
              <a:rPr lang="fr-FR" baseline="0" dirty="0" err="1"/>
              <a:t>be</a:t>
            </a:r>
            <a:r>
              <a:rPr lang="fr-FR" baseline="0" dirty="0"/>
              <a:t> </a:t>
            </a:r>
            <a:r>
              <a:rPr lang="fr-FR" baseline="0" dirty="0" err="1"/>
              <a:t>observed</a:t>
            </a:r>
            <a:r>
              <a:rPr lang="fr-FR" baseline="0" dirty="0"/>
              <a:t> one </a:t>
            </a:r>
            <a:r>
              <a:rPr lang="fr-FR" baseline="0" dirty="0" err="1"/>
              <a:t>id-s</a:t>
            </a:r>
            <a:r>
              <a:rPr lang="fr-FR" baseline="0" dirty="0"/>
              <a:t> the ad </a:t>
            </a:r>
            <a:r>
              <a:rPr lang="fr-FR" baseline="0" dirty="0" err="1"/>
              <a:t>integrum</a:t>
            </a:r>
            <a:r>
              <a:rPr lang="fr-FR" baseline="0" dirty="0"/>
              <a:t> </a:t>
            </a:r>
            <a:r>
              <a:rPr lang="fr-FR" baseline="0" dirty="0" err="1"/>
              <a:t>regeneration</a:t>
            </a:r>
            <a:r>
              <a:rPr lang="fr-FR" baseline="0" dirty="0"/>
              <a:t> of the tissue </a:t>
            </a:r>
            <a:r>
              <a:rPr lang="fr-FR" baseline="0" dirty="0" err="1"/>
              <a:t>with</a:t>
            </a:r>
            <a:r>
              <a:rPr lang="fr-FR" baseline="0" dirty="0"/>
              <a:t> reconstitution of stem </a:t>
            </a:r>
            <a:r>
              <a:rPr lang="fr-FR" baseline="0" dirty="0" err="1"/>
              <a:t>cell</a:t>
            </a:r>
            <a:r>
              <a:rPr lang="fr-FR" baseline="0" dirty="0"/>
              <a:t> niches and restitution of </a:t>
            </a:r>
            <a:r>
              <a:rPr lang="fr-FR" baseline="0" dirty="0" err="1"/>
              <a:t>differentiated</a:t>
            </a:r>
            <a:r>
              <a:rPr lang="fr-FR" baseline="0" dirty="0"/>
              <a:t> </a:t>
            </a:r>
            <a:r>
              <a:rPr lang="fr-FR" baseline="0" dirty="0" err="1"/>
              <a:t>cells</a:t>
            </a:r>
            <a:r>
              <a:rPr lang="fr-FR" baseline="0" dirty="0"/>
              <a:t> and the </a:t>
            </a:r>
            <a:r>
              <a:rPr lang="fr-FR" baseline="0" dirty="0" err="1"/>
              <a:t>other</a:t>
            </a:r>
            <a:r>
              <a:rPr lang="fr-FR" baseline="0" dirty="0"/>
              <a:t> one </a:t>
            </a:r>
            <a:r>
              <a:rPr lang="fr-FR" baseline="0" dirty="0" err="1"/>
              <a:t>is</a:t>
            </a:r>
            <a:r>
              <a:rPr lang="fr-FR" baseline="0" dirty="0"/>
              <a:t> the formation of a </a:t>
            </a:r>
            <a:r>
              <a:rPr lang="fr-FR" baseline="0" dirty="0" err="1"/>
              <a:t>scar</a:t>
            </a:r>
            <a:r>
              <a:rPr lang="fr-FR" baseline="0" dirty="0"/>
              <a:t> </a:t>
            </a:r>
            <a:r>
              <a:rPr lang="fr-FR" baseline="0" dirty="0" err="1"/>
              <a:t>that</a:t>
            </a:r>
            <a:r>
              <a:rPr lang="fr-FR" baseline="0" dirty="0"/>
              <a:t> </a:t>
            </a:r>
            <a:r>
              <a:rPr lang="fr-FR" baseline="0" dirty="0" err="1"/>
              <a:t>is</a:t>
            </a:r>
            <a:r>
              <a:rPr lang="fr-FR" baseline="0" dirty="0"/>
              <a:t> </a:t>
            </a:r>
            <a:r>
              <a:rPr lang="fr-FR" baseline="0" dirty="0" err="1"/>
              <a:t>usually</a:t>
            </a:r>
            <a:r>
              <a:rPr lang="fr-FR" baseline="0" dirty="0"/>
              <a:t> </a:t>
            </a:r>
            <a:r>
              <a:rPr lang="fr-FR" baseline="0" dirty="0" err="1"/>
              <a:t>fibrotic</a:t>
            </a:r>
            <a:r>
              <a:rPr lang="fr-FR" baseline="0" dirty="0"/>
              <a:t> </a:t>
            </a:r>
            <a:r>
              <a:rPr lang="fr-FR" baseline="0" dirty="0" err="1"/>
              <a:t>such</a:t>
            </a:r>
            <a:r>
              <a:rPr lang="fr-FR" baseline="0" dirty="0"/>
              <a:t> as </a:t>
            </a:r>
            <a:r>
              <a:rPr lang="fr-FR" baseline="0" dirty="0" err="1"/>
              <a:t>what</a:t>
            </a:r>
            <a:r>
              <a:rPr lang="fr-FR" baseline="0" dirty="0"/>
              <a:t> observe in the muscle</a:t>
            </a:r>
            <a:endParaRPr lang="fr-FR" dirty="0"/>
          </a:p>
        </p:txBody>
      </p:sp>
      <p:sp>
        <p:nvSpPr>
          <p:cNvPr id="4" name="Espace réservé du numéro de diapositive 3"/>
          <p:cNvSpPr>
            <a:spLocks noGrp="1"/>
          </p:cNvSpPr>
          <p:nvPr>
            <p:ph type="sldNum" sz="quarter" idx="10"/>
          </p:nvPr>
        </p:nvSpPr>
        <p:spPr/>
        <p:txBody>
          <a:bodyPr/>
          <a:lstStyle/>
          <a:p>
            <a:pPr>
              <a:defRPr/>
            </a:pPr>
            <a:fld id="{C7C1C9BE-A820-C847-BD4E-0BB256BD181A}" type="slidenum">
              <a:rPr lang="fr-FR" smtClean="0"/>
              <a:pPr>
                <a:defRPr/>
              </a:pPr>
              <a:t>7</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92188" y="768350"/>
            <a:ext cx="5114925" cy="3836988"/>
          </a:xfrm>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C7C1C9BE-A820-C847-BD4E-0BB256BD181A}" type="slidenum">
              <a:rPr lang="fr-FR" smtClean="0"/>
              <a:pPr>
                <a:defRPr/>
              </a:pPr>
              <a:t>8</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p:cNvSpPr>
            <a:spLocks noGrp="1" noRot="1" noChangeAspect="1" noTextEdit="1"/>
          </p:cNvSpPr>
          <p:nvPr>
            <p:ph type="sldImg"/>
          </p:nvPr>
        </p:nvSpPr>
        <p:spPr>
          <a:xfrm>
            <a:off x="992188" y="769938"/>
            <a:ext cx="5114925" cy="3835400"/>
          </a:xfrm>
          <a:ln/>
        </p:spPr>
      </p:sp>
      <p:sp>
        <p:nvSpPr>
          <p:cNvPr id="19459" name="Espace réservé des commentaires 2"/>
          <p:cNvSpPr>
            <a:spLocks noGrp="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GB" dirty="0"/>
              <a:t>The skeletal muscle is paradigmatic for studying </a:t>
            </a:r>
            <a:r>
              <a:rPr lang="en-GB" dirty="0" err="1"/>
              <a:t>tissu</a:t>
            </a:r>
            <a:r>
              <a:rPr lang="en-GB" dirty="0"/>
              <a:t> organisation as well as regeneration because of abundant stem cells hosted</a:t>
            </a:r>
            <a:r>
              <a:rPr lang="en-GB" baseline="0" dirty="0"/>
              <a:t> in a clearly defined niche and remarkable capacities to regenerate.</a:t>
            </a:r>
          </a:p>
          <a:p>
            <a:endParaRPr lang="en-GB" baseline="0" dirty="0"/>
          </a:p>
          <a:p>
            <a:r>
              <a:rPr lang="en-GB" dirty="0"/>
              <a:t>I would like to remind you that, as you all know, muscle is a complex tissue, highly specialized, not only composed of contractile muscle </a:t>
            </a:r>
            <a:r>
              <a:rPr lang="en-GB" dirty="0" err="1"/>
              <a:t>fiber</a:t>
            </a:r>
            <a:r>
              <a:rPr lang="en-GB" dirty="0"/>
              <a:t> but also of connective tissue, nervous tissue, vessels and adult stem cells.</a:t>
            </a:r>
            <a:endParaRPr lang="fr-FR" dirty="0"/>
          </a:p>
          <a:p>
            <a:endParaRPr lang="fr-FR" dirty="0">
              <a:latin typeface="Times" charset="0"/>
              <a:ea typeface="ＭＳ Ｐゴシック" charset="0"/>
              <a:cs typeface="ＭＳ Ｐゴシック" charset="0"/>
            </a:endParaRPr>
          </a:p>
          <a:p>
            <a:endParaRPr lang="fr-FR" dirty="0">
              <a:latin typeface="Times" charset="0"/>
              <a:ea typeface="ＭＳ Ｐゴシック" charset="0"/>
              <a:cs typeface="ＭＳ Ｐゴシック" charset="0"/>
            </a:endParaRPr>
          </a:p>
        </p:txBody>
      </p:sp>
      <p:sp>
        <p:nvSpPr>
          <p:cNvPr id="19460" name="Espace réservé du numéro de diapositive 3"/>
          <p:cNvSpPr>
            <a:spLocks noGrp="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90600" eaLnBrk="0" hangingPunct="0">
              <a:defRPr sz="2400">
                <a:solidFill>
                  <a:schemeClr val="tx1"/>
                </a:solidFill>
                <a:latin typeface="Times" charset="0"/>
                <a:ea typeface="ＭＳ Ｐゴシック" charset="0"/>
                <a:cs typeface="Arial" charset="0"/>
              </a:defRPr>
            </a:lvl1pPr>
            <a:lvl2pPr marL="37931725" indent="-37474525" defTabSz="990600"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fld id="{E4C94FC7-BD00-9F48-9F8F-9B62F04385F4}" type="slidenum">
              <a:rPr lang="fr-FR" sz="1300"/>
              <a:pPr/>
              <a:t>14</a:t>
            </a:fld>
            <a:endParaRPr lang="fr-FR"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90600" eaLnBrk="0" hangingPunct="0">
              <a:defRPr sz="2400">
                <a:solidFill>
                  <a:schemeClr val="tx1"/>
                </a:solidFill>
                <a:latin typeface="Times" charset="0"/>
                <a:ea typeface="ＭＳ Ｐゴシック" charset="0"/>
                <a:cs typeface="Arial" charset="0"/>
              </a:defRPr>
            </a:lvl1pPr>
            <a:lvl2pPr marL="37931725" indent="-37474525" defTabSz="990600"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fld id="{FE4BF8C5-0BCD-FE46-9465-12DC6168AE33}" type="slidenum">
              <a:rPr lang="fr-FR" sz="1300">
                <a:solidFill>
                  <a:srgbClr val="000000"/>
                </a:solidFill>
              </a:rPr>
              <a:pPr/>
              <a:t>16</a:t>
            </a:fld>
            <a:endParaRPr lang="fr-FR" sz="1300">
              <a:solidFill>
                <a:srgbClr val="000000"/>
              </a:solidFill>
            </a:endParaRPr>
          </a:p>
        </p:txBody>
      </p:sp>
      <p:sp>
        <p:nvSpPr>
          <p:cNvPr id="23555" name="Rectangle 2"/>
          <p:cNvSpPr>
            <a:spLocks noGrp="1" noRot="1" noChangeAspect="1" noChangeArrowheads="1" noTextEdit="1"/>
          </p:cNvSpPr>
          <p:nvPr>
            <p:ph type="sldImg"/>
          </p:nvPr>
        </p:nvSpPr>
        <p:spPr>
          <a:xfrm>
            <a:off x="992188" y="769938"/>
            <a:ext cx="5114925" cy="3835400"/>
          </a:xfrm>
          <a:ln/>
        </p:spPr>
      </p:sp>
      <p:sp>
        <p:nvSpPr>
          <p:cNvPr id="23556" name="Rectangle 3"/>
          <p:cNvSpPr>
            <a:spLocks noGrp="1" noChangeArrowheads="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fr-FR" dirty="0"/>
              <a:t>This </a:t>
            </a:r>
            <a:r>
              <a:rPr lang="fr-FR" dirty="0" err="1"/>
              <a:t>skeletal</a:t>
            </a:r>
            <a:r>
              <a:rPr lang="fr-FR" dirty="0"/>
              <a:t> muscle </a:t>
            </a:r>
            <a:r>
              <a:rPr lang="fr-FR" dirty="0" err="1"/>
              <a:t>regeneration</a:t>
            </a:r>
            <a:r>
              <a:rPr lang="fr-FR" dirty="0"/>
              <a:t> </a:t>
            </a:r>
            <a:r>
              <a:rPr lang="fr-FR" dirty="0" err="1"/>
              <a:t>is</a:t>
            </a:r>
            <a:r>
              <a:rPr lang="fr-FR" dirty="0"/>
              <a:t> in part due to </a:t>
            </a:r>
            <a:r>
              <a:rPr lang="fr-FR" dirty="0" err="1"/>
              <a:t>adult</a:t>
            </a:r>
            <a:r>
              <a:rPr lang="fr-FR" dirty="0"/>
              <a:t> stem </a:t>
            </a:r>
            <a:r>
              <a:rPr lang="fr-FR" dirty="0" err="1"/>
              <a:t>cells</a:t>
            </a:r>
            <a:r>
              <a:rPr lang="fr-FR" dirty="0"/>
              <a:t> </a:t>
            </a:r>
            <a:r>
              <a:rPr lang="fr-FR" dirty="0" err="1"/>
              <a:t>called</a:t>
            </a:r>
            <a:r>
              <a:rPr lang="fr-FR" dirty="0"/>
              <a:t> satellite </a:t>
            </a:r>
            <a:r>
              <a:rPr lang="fr-FR" dirty="0" err="1"/>
              <a:t>cells</a:t>
            </a:r>
            <a:r>
              <a:rPr lang="fr-FR" baseline="0" dirty="0"/>
              <a:t> </a:t>
            </a:r>
            <a:r>
              <a:rPr lang="fr-FR" baseline="0" dirty="0" err="1"/>
              <a:t>which</a:t>
            </a:r>
            <a:r>
              <a:rPr lang="fr-FR" dirty="0"/>
              <a:t> </a:t>
            </a:r>
            <a:r>
              <a:rPr lang="fr-FR" baseline="0" dirty="0" err="1"/>
              <a:t>should</a:t>
            </a:r>
            <a:r>
              <a:rPr lang="fr-FR" baseline="0" dirty="0"/>
              <a:t> </a:t>
            </a:r>
            <a:r>
              <a:rPr lang="fr-FR" baseline="0" dirty="0" err="1"/>
              <a:t>be</a:t>
            </a:r>
            <a:r>
              <a:rPr lang="fr-FR" baseline="0" dirty="0"/>
              <a:t> </a:t>
            </a:r>
            <a:r>
              <a:rPr lang="fr-FR" baseline="0" dirty="0" err="1"/>
              <a:t>considered</a:t>
            </a:r>
            <a:r>
              <a:rPr lang="fr-FR" baseline="0" dirty="0"/>
              <a:t> as the major</a:t>
            </a:r>
            <a:r>
              <a:rPr lang="fr-FR" dirty="0"/>
              <a:t> </a:t>
            </a:r>
            <a:r>
              <a:rPr lang="fr-FR" dirty="0" err="1"/>
              <a:t>regenerative</a:t>
            </a:r>
            <a:r>
              <a:rPr lang="fr-FR" dirty="0"/>
              <a:t> </a:t>
            </a:r>
            <a:r>
              <a:rPr lang="fr-FR" dirty="0" err="1"/>
              <a:t>cell</a:t>
            </a:r>
            <a:r>
              <a:rPr lang="fr-FR" dirty="0"/>
              <a:t> type in </a:t>
            </a:r>
            <a:r>
              <a:rPr lang="fr-FR" dirty="0" err="1"/>
              <a:t>skeletal</a:t>
            </a:r>
            <a:r>
              <a:rPr lang="fr-FR" dirty="0"/>
              <a:t> muscle.</a:t>
            </a:r>
            <a:endParaRPr lang="en-GB" dirty="0"/>
          </a:p>
          <a:p>
            <a:endParaRPr lang="en-GB" dirty="0">
              <a:ea typeface="ＭＳ Ｐゴシック" pitchFamily="34" charset="-128"/>
            </a:endParaRPr>
          </a:p>
          <a:p>
            <a:r>
              <a:rPr lang="en-GB" dirty="0">
                <a:ea typeface="ＭＳ Ｐゴシック" pitchFamily="34" charset="-128"/>
              </a:rPr>
              <a:t>The satellite cells, here in green from the TgPax7GFP mouse, are sparsely located on muscle </a:t>
            </a:r>
            <a:r>
              <a:rPr lang="en-GB" dirty="0" err="1">
                <a:ea typeface="ＭＳ Ｐゴシック" pitchFamily="34" charset="-128"/>
              </a:rPr>
              <a:t>fibers</a:t>
            </a:r>
            <a:r>
              <a:rPr lang="en-GB" dirty="0">
                <a:ea typeface="ＭＳ Ｐゴシック" pitchFamily="34" charset="-128"/>
              </a:rPr>
              <a:t>. They reside on the surface of the </a:t>
            </a:r>
            <a:r>
              <a:rPr lang="en-GB" dirty="0" err="1">
                <a:ea typeface="ＭＳ Ｐゴシック" pitchFamily="34" charset="-128"/>
              </a:rPr>
              <a:t>myofibers</a:t>
            </a:r>
            <a:r>
              <a:rPr lang="en-GB" dirty="0">
                <a:ea typeface="ＭＳ Ｐゴシック" pitchFamily="34" charset="-128"/>
              </a:rPr>
              <a:t> under the basal membrane. In a resting muscle, the cells are </a:t>
            </a:r>
            <a:r>
              <a:rPr lang="en-GB" dirty="0" err="1">
                <a:ea typeface="ＭＳ Ｐゴシック" pitchFamily="34" charset="-128"/>
              </a:rPr>
              <a:t>quiescents</a:t>
            </a:r>
            <a:r>
              <a:rPr lang="en-GB" dirty="0">
                <a:ea typeface="ＭＳ Ｐゴシック" pitchFamily="34" charset="-128"/>
              </a:rPr>
              <a:t>. Upon growth or injury, they get activated, they proliferate and these steps can be nicely recapitulated in the explant model of the isolated single </a:t>
            </a:r>
            <a:r>
              <a:rPr lang="en-GB" dirty="0" err="1">
                <a:ea typeface="ＭＳ Ｐゴシック" pitchFamily="34" charset="-128"/>
              </a:rPr>
              <a:t>myofiber</a:t>
            </a:r>
            <a:r>
              <a:rPr lang="en-GB" dirty="0">
                <a:ea typeface="ＭＳ Ｐゴシック" pitchFamily="34" charset="-128"/>
              </a:rPr>
              <a:t>. After few days, most of the cells differentiate as shown by the expression of the differentiating marker </a:t>
            </a:r>
            <a:r>
              <a:rPr lang="en-GB" dirty="0" err="1">
                <a:ea typeface="ＭＳ Ｐゴシック" pitchFamily="34" charset="-128"/>
              </a:rPr>
              <a:t>myogenin</a:t>
            </a:r>
            <a:r>
              <a:rPr lang="en-GB" dirty="0">
                <a:ea typeface="ＭＳ Ｐゴシック" pitchFamily="34" charset="-128"/>
              </a:rPr>
              <a:t>, and some cells re-enter quiescence and maintain the expression of progenitor marker like the transcription factor Pax7. </a:t>
            </a:r>
            <a:endParaRPr lang="fr-FR" dirty="0">
              <a:ea typeface="ＭＳ Ｐゴシック" pitchFamily="34" charset="-128"/>
            </a:endParaRPr>
          </a:p>
          <a:p>
            <a:endParaRPr lang="fr-FR" dirty="0">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9A23EEBE-2936-D74C-8BE6-4B8C0A4D541E}" type="slidenum">
              <a:rPr lang="fr-FR"/>
              <a:pPr/>
              <a:t>17</a:t>
            </a:fld>
            <a:endParaRPr lang="fr-FR"/>
          </a:p>
        </p:txBody>
      </p:sp>
      <p:sp>
        <p:nvSpPr>
          <p:cNvPr id="86018" name="Rectangle 7"/>
          <p:cNvSpPr txBox="1">
            <a:spLocks noGrp="1" noChangeArrowheads="1"/>
          </p:cNvSpPr>
          <p:nvPr/>
        </p:nvSpPr>
        <p:spPr bwMode="auto">
          <a:xfrm>
            <a:off x="4021294" y="9721106"/>
            <a:ext cx="3076363" cy="511731"/>
          </a:xfrm>
          <a:prstGeom prst="rect">
            <a:avLst/>
          </a:prstGeom>
          <a:noFill/>
          <a:ln w="9525">
            <a:noFill/>
            <a:miter lim="800000"/>
            <a:headEnd/>
            <a:tailEnd/>
          </a:ln>
        </p:spPr>
        <p:txBody>
          <a:bodyPr lIns="99048" tIns="49524" rIns="99048" bIns="49524" anchor="b">
            <a:prstTxWarp prst="textNoShape">
              <a:avLst/>
            </a:prstTxWarp>
          </a:bodyPr>
          <a:lstStyle/>
          <a:p>
            <a:fld id="{8BF792FC-F886-0648-97E4-06AB93F6139D}" type="slidenum">
              <a:rPr lang="fr-FR" sz="1300">
                <a:latin typeface="Arial" charset="0"/>
                <a:ea typeface="ＭＳ Ｐゴシック" charset="-128"/>
                <a:cs typeface="ＭＳ Ｐゴシック" charset="-128"/>
              </a:rPr>
              <a:pPr/>
              <a:t>17</a:t>
            </a:fld>
            <a:endParaRPr lang="fr-FR" sz="1300">
              <a:latin typeface="Arial" charset="0"/>
              <a:ea typeface="ＭＳ Ｐゴシック" charset="-128"/>
              <a:cs typeface="ＭＳ Ｐゴシック" charset="-128"/>
            </a:endParaRPr>
          </a:p>
        </p:txBody>
      </p:sp>
      <p:sp>
        <p:nvSpPr>
          <p:cNvPr id="86019" name="Espace réservé de l'image des diapositives 1"/>
          <p:cNvSpPr>
            <a:spLocks noGrp="1" noRot="1" noChangeAspect="1" noTextEdit="1"/>
          </p:cNvSpPr>
          <p:nvPr>
            <p:ph type="sldImg"/>
          </p:nvPr>
        </p:nvSpPr>
        <p:spPr>
          <a:xfrm>
            <a:off x="992188" y="768350"/>
            <a:ext cx="5114925" cy="3836988"/>
          </a:xfrm>
          <a:ln/>
        </p:spPr>
      </p:sp>
      <p:sp>
        <p:nvSpPr>
          <p:cNvPr id="86020" name="Espace réservé des commentaires 2"/>
          <p:cNvSpPr>
            <a:spLocks noGrp="1"/>
          </p:cNvSpPr>
          <p:nvPr>
            <p:ph type="body" idx="1"/>
          </p:nvPr>
        </p:nvSpPr>
        <p:spPr>
          <a:xfrm>
            <a:off x="946574" y="4861441"/>
            <a:ext cx="5206153" cy="4605576"/>
          </a:xfrm>
        </p:spPr>
        <p:txBody>
          <a:bodyPr/>
          <a:lstStyle/>
          <a:p>
            <a:pPr algn="l"/>
            <a:r>
              <a:rPr lang="en-GB" sz="1200" b="0" i="0" u="none" strike="noStrike" baseline="0" dirty="0">
                <a:latin typeface="Eurostile"/>
              </a:rPr>
              <a:t>Due to heterogeneity </a:t>
            </a:r>
            <a:r>
              <a:rPr lang="en-US" sz="1200" b="0" i="0" u="none" strike="noStrike" baseline="0" dirty="0">
                <a:latin typeface="Eurostile"/>
              </a:rPr>
              <a:t>in satellite cell populations, it is unlikely that all of these markers are expressed in a given satellite cell at a specific time. Nevertheless, this panel summarizes the cellular location of markers used to identify satellite </a:t>
            </a:r>
            <a:r>
              <a:rPr lang="en-GB" sz="1200" b="0" i="0" u="none" strike="noStrike" baseline="0" dirty="0">
                <a:latin typeface="Eurostile"/>
              </a:rPr>
              <a:t>cells.</a:t>
            </a:r>
          </a:p>
          <a:p>
            <a:pPr algn="l"/>
            <a:endParaRPr lang="en-GB" sz="1200" b="0" i="0" u="none" strike="noStrike" baseline="0" dirty="0">
              <a:latin typeface="Sabon-Roman"/>
            </a:endParaRPr>
          </a:p>
          <a:p>
            <a:pPr algn="l"/>
            <a:r>
              <a:rPr lang="en-GB" sz="1200" b="0" i="0" u="none" strike="noStrike" baseline="0" dirty="0">
                <a:latin typeface="Sabon-Roman"/>
              </a:rPr>
              <a:t>Of these, Pax7 </a:t>
            </a:r>
            <a:r>
              <a:rPr lang="en-US" sz="1200" b="0" i="0" u="none" strike="noStrike" baseline="0" dirty="0">
                <a:latin typeface="Sabon-Roman"/>
              </a:rPr>
              <a:t>is the canonical biomarker for satellite cells as it is specifically expressed in all quiescent and proliferating satellite cells across multiple species, including human, monkey, mouse, pig, chick, salamander, frog, and </a:t>
            </a:r>
            <a:r>
              <a:rPr lang="en-US" sz="1200" b="0" i="0" u="none" strike="noStrike" baseline="0" dirty="0" err="1">
                <a:latin typeface="Sabon-Roman"/>
              </a:rPr>
              <a:t>zebrafish</a:t>
            </a:r>
            <a:r>
              <a:rPr lang="en-US" sz="1200" b="0" i="0" u="none" strike="noStrike" baseline="0" dirty="0">
                <a:latin typeface="Sabon-Roman"/>
              </a:rPr>
              <a:t>.</a:t>
            </a:r>
            <a:endParaRPr lang="en-GB"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pPr marL="0" indent="0">
              <a:buFont typeface="Arial"/>
              <a:buNone/>
            </a:pPr>
            <a:endParaRPr lang="en-US" dirty="0"/>
          </a:p>
          <a:p>
            <a:endParaRPr lang="en-US" dirty="0"/>
          </a:p>
        </p:txBody>
      </p:sp>
      <p:sp>
        <p:nvSpPr>
          <p:cNvPr id="86021" name="Espace réservé du numéro de diapositive 3"/>
          <p:cNvSpPr txBox="1">
            <a:spLocks noGrp="1"/>
          </p:cNvSpPr>
          <p:nvPr/>
        </p:nvSpPr>
        <p:spPr bwMode="auto">
          <a:xfrm>
            <a:off x="4022937" y="9722882"/>
            <a:ext cx="3076363" cy="511731"/>
          </a:xfrm>
          <a:prstGeom prst="rect">
            <a:avLst/>
          </a:prstGeom>
          <a:noFill/>
          <a:ln w="9525">
            <a:noFill/>
            <a:miter lim="800000"/>
            <a:headEnd/>
            <a:tailEnd/>
          </a:ln>
        </p:spPr>
        <p:txBody>
          <a:bodyPr lIns="99048" tIns="49524" rIns="99048" bIns="49524" anchor="b">
            <a:prstTxWarp prst="textNoShape">
              <a:avLst/>
            </a:prstTxWarp>
          </a:bodyPr>
          <a:lstStyle/>
          <a:p>
            <a:fld id="{CF54AE08-A9C2-4F46-B4CB-C2F8AB6805A3}" type="slidenum">
              <a:rPr lang="fr-FR" sz="1300">
                <a:latin typeface="Arial" charset="0"/>
                <a:ea typeface="ＭＳ Ｐゴシック" charset="-128"/>
                <a:cs typeface="ＭＳ Ｐゴシック" charset="-128"/>
              </a:rPr>
              <a:pPr/>
              <a:t>17</a:t>
            </a:fld>
            <a:endParaRPr lang="fr-FR" sz="1300">
              <a:latin typeface="Arial"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E77DB7A4-5EF1-C247-8704-172BBE28B1E6}" type="slidenum">
              <a:rPr lang="fr-FR"/>
              <a:pPr/>
              <a:t>‹N°›</a:t>
            </a:fld>
            <a:endParaRPr lang="fr-FR"/>
          </a:p>
        </p:txBody>
      </p:sp>
    </p:spTree>
    <p:extLst>
      <p:ext uri="{BB962C8B-B14F-4D97-AF65-F5344CB8AC3E}">
        <p14:creationId xmlns:p14="http://schemas.microsoft.com/office/powerpoint/2010/main" val="1435391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241300" y="152400"/>
            <a:ext cx="8610600" cy="1016000"/>
          </a:xfrm>
        </p:spPr>
        <p:txBody>
          <a:bodyPr/>
          <a:lstStyle>
            <a:lvl1pPr>
              <a:defRPr sz="3600">
                <a:solidFill>
                  <a:schemeClr val="accent6"/>
                </a:solidFill>
                <a:latin typeface="Arial Rounded MT Bold" pitchFamily="34" charset="0"/>
              </a:defRPr>
            </a:lvl1pPr>
          </a:lstStyle>
          <a:p>
            <a:r>
              <a:rPr lang="fr-FR"/>
              <a:t>Cliquez pour modifier le style du titre</a:t>
            </a:r>
          </a:p>
        </p:txBody>
      </p:sp>
      <p:sp>
        <p:nvSpPr>
          <p:cNvPr id="3" name="Espace réservé du texte vertical 2"/>
          <p:cNvSpPr>
            <a:spLocks noGrp="1"/>
          </p:cNvSpPr>
          <p:nvPr>
            <p:ph type="body" orient="vert" idx="1"/>
          </p:nvPr>
        </p:nvSpPr>
        <p:spPr>
          <a:xfrm>
            <a:off x="241300" y="1320800"/>
            <a:ext cx="8572500" cy="4813300"/>
          </a:xfrm>
        </p:spPr>
        <p:txBody>
          <a:bodyPr vert="eaVert"/>
          <a:lstStyle>
            <a:lvl1pPr>
              <a:defRPr sz="3200">
                <a:latin typeface="Arial Rounded MT Bold" pitchFamily="34" charset="0"/>
              </a:defRPr>
            </a:lvl1pPr>
            <a:lvl2pPr>
              <a:defRPr sz="2800">
                <a:latin typeface="Arial Rounded MT Bold" pitchFamily="34" charset="0"/>
              </a:defRPr>
            </a:lvl2pPr>
            <a:lvl3pPr>
              <a:defRPr sz="2400">
                <a:latin typeface="Arial Rounded MT Bold" pitchFamily="34" charset="0"/>
              </a:defRPr>
            </a:lvl3pPr>
            <a:lvl4pPr>
              <a:defRPr sz="2000">
                <a:latin typeface="Arial Rounded MT Bold" pitchFamily="34" charset="0"/>
              </a:defRPr>
            </a:lvl4pPr>
            <a:lvl5pPr>
              <a:defRPr sz="2000">
                <a:latin typeface="Arial Rounded MT Bold"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0" y="6553200"/>
            <a:ext cx="2540000" cy="304800"/>
          </a:xfrm>
        </p:spPr>
        <p:txBody>
          <a:bodyPr/>
          <a:lstStyle>
            <a:lvl1pPr>
              <a:defRPr/>
            </a:lvl1pPr>
          </a:lstStyle>
          <a:p>
            <a:pPr>
              <a:defRPr/>
            </a:pPr>
            <a:endParaRPr lang="fr-FR"/>
          </a:p>
        </p:txBody>
      </p:sp>
      <p:sp>
        <p:nvSpPr>
          <p:cNvPr id="5" name="Espace réservé du pied de page 4"/>
          <p:cNvSpPr>
            <a:spLocks noGrp="1"/>
          </p:cNvSpPr>
          <p:nvPr>
            <p:ph type="ftr" sz="quarter" idx="11"/>
          </p:nvPr>
        </p:nvSpPr>
        <p:spPr>
          <a:xfrm>
            <a:off x="2641600" y="6553200"/>
            <a:ext cx="3860800" cy="304800"/>
          </a:xfr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a:xfrm>
            <a:off x="6604000" y="6553200"/>
            <a:ext cx="2540000" cy="304800"/>
          </a:xfrm>
        </p:spPr>
        <p:txBody>
          <a:bodyPr/>
          <a:lstStyle>
            <a:lvl1pPr>
              <a:defRPr/>
            </a:lvl1pPr>
          </a:lstStyle>
          <a:p>
            <a:fld id="{0E8DF4D9-BC46-E544-B5A9-05DAF2F0395A}" type="slidenum">
              <a:rPr lang="fr-FR"/>
              <a:pPr/>
              <a:t>‹N°›</a:t>
            </a:fld>
            <a:endParaRPr lang="fr-FR"/>
          </a:p>
        </p:txBody>
      </p:sp>
    </p:spTree>
    <p:extLst>
      <p:ext uri="{BB962C8B-B14F-4D97-AF65-F5344CB8AC3E}">
        <p14:creationId xmlns:p14="http://schemas.microsoft.com/office/powerpoint/2010/main" val="3574423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966200" y="152400"/>
            <a:ext cx="2819400" cy="39116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508000" y="152400"/>
            <a:ext cx="8305800" cy="39116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6811374D-5316-974D-BAB4-D639ED372558}" type="slidenum">
              <a:rPr lang="fr-FR"/>
              <a:pPr/>
              <a:t>‹N°›</a:t>
            </a:fld>
            <a:endParaRPr lang="fr-FR"/>
          </a:p>
        </p:txBody>
      </p:sp>
    </p:spTree>
    <p:extLst>
      <p:ext uri="{BB962C8B-B14F-4D97-AF65-F5344CB8AC3E}">
        <p14:creationId xmlns:p14="http://schemas.microsoft.com/office/powerpoint/2010/main" val="1694425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508000" y="152400"/>
            <a:ext cx="11277600" cy="39116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fld id="{75EDDC8E-C19D-8A47-BEB4-DFFE0706688D}" type="slidenum">
              <a:rPr lang="fr-FR"/>
              <a:pPr/>
              <a:t>‹N°›</a:t>
            </a:fld>
            <a:endParaRPr lang="fr-FR"/>
          </a:p>
        </p:txBody>
      </p:sp>
    </p:spTree>
    <p:extLst>
      <p:ext uri="{BB962C8B-B14F-4D97-AF65-F5344CB8AC3E}">
        <p14:creationId xmlns:p14="http://schemas.microsoft.com/office/powerpoint/2010/main" val="1556139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CE6CAA6D-174D-E049-92D5-CC44A043248E}" type="datetimeFigureOut">
              <a:rPr lang="fr-FR" smtClean="0">
                <a:solidFill>
                  <a:prstClr val="black">
                    <a:tint val="75000"/>
                  </a:prstClr>
                </a:solidFill>
                <a:latin typeface="Calibri"/>
              </a:rPr>
              <a:pPr/>
              <a:t>05/03/2019</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7C5525F5-8F5B-7947-81BB-40EB32FC2E61}"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1954159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E6CAA6D-174D-E049-92D5-CC44A043248E}" type="datetimeFigureOut">
              <a:rPr lang="fr-FR" smtClean="0">
                <a:solidFill>
                  <a:prstClr val="black">
                    <a:tint val="75000"/>
                  </a:prstClr>
                </a:solidFill>
                <a:latin typeface="Calibri"/>
              </a:rPr>
              <a:pPr/>
              <a:t>05/03/2019</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7C5525F5-8F5B-7947-81BB-40EB32FC2E61}"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4223849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CE6CAA6D-174D-E049-92D5-CC44A043248E}" type="datetimeFigureOut">
              <a:rPr lang="fr-FR" smtClean="0">
                <a:solidFill>
                  <a:prstClr val="black">
                    <a:tint val="75000"/>
                  </a:prstClr>
                </a:solidFill>
                <a:latin typeface="Calibri"/>
              </a:rPr>
              <a:pPr/>
              <a:t>05/03/2019</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7C5525F5-8F5B-7947-81BB-40EB32FC2E61}"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1235891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CE6CAA6D-174D-E049-92D5-CC44A043248E}" type="datetimeFigureOut">
              <a:rPr lang="fr-FR" smtClean="0">
                <a:solidFill>
                  <a:prstClr val="black">
                    <a:tint val="75000"/>
                  </a:prstClr>
                </a:solidFill>
                <a:latin typeface="Calibri"/>
              </a:rPr>
              <a:pPr/>
              <a:t>05/03/2019</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7C5525F5-8F5B-7947-81BB-40EB32FC2E61}"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4115972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E6CAA6D-174D-E049-92D5-CC44A043248E}" type="datetimeFigureOut">
              <a:rPr lang="fr-FR" smtClean="0">
                <a:solidFill>
                  <a:prstClr val="black">
                    <a:tint val="75000"/>
                  </a:prstClr>
                </a:solidFill>
                <a:latin typeface="Calibri"/>
              </a:rPr>
              <a:pPr/>
              <a:t>05/03/2019</a:t>
            </a:fld>
            <a:endParaRPr lang="fr-FR">
              <a:solidFill>
                <a:prstClr val="black">
                  <a:tint val="75000"/>
                </a:prstClr>
              </a:solidFill>
              <a:latin typeface="Calibri"/>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latin typeface="Calibri"/>
            </a:endParaRPr>
          </a:p>
        </p:txBody>
      </p:sp>
      <p:sp>
        <p:nvSpPr>
          <p:cNvPr id="9" name="Espace réservé du numéro de diapositive 8"/>
          <p:cNvSpPr>
            <a:spLocks noGrp="1"/>
          </p:cNvSpPr>
          <p:nvPr>
            <p:ph type="sldNum" sz="quarter" idx="12"/>
          </p:nvPr>
        </p:nvSpPr>
        <p:spPr/>
        <p:txBody>
          <a:bodyPr/>
          <a:lstStyle/>
          <a:p>
            <a:fld id="{7C5525F5-8F5B-7947-81BB-40EB32FC2E61}"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1919575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CE6CAA6D-174D-E049-92D5-CC44A043248E}" type="datetimeFigureOut">
              <a:rPr lang="fr-FR" smtClean="0">
                <a:solidFill>
                  <a:prstClr val="black">
                    <a:tint val="75000"/>
                  </a:prstClr>
                </a:solidFill>
                <a:latin typeface="Calibri"/>
              </a:rPr>
              <a:pPr/>
              <a:t>05/03/2019</a:t>
            </a:fld>
            <a:endParaRPr lang="fr-FR">
              <a:solidFill>
                <a:prstClr val="black">
                  <a:tint val="75000"/>
                </a:prstClr>
              </a:solidFill>
              <a:latin typeface="Calibri"/>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latin typeface="Calibri"/>
            </a:endParaRPr>
          </a:p>
        </p:txBody>
      </p:sp>
      <p:sp>
        <p:nvSpPr>
          <p:cNvPr id="5" name="Espace réservé du numéro de diapositive 4"/>
          <p:cNvSpPr>
            <a:spLocks noGrp="1"/>
          </p:cNvSpPr>
          <p:nvPr>
            <p:ph type="sldNum" sz="quarter" idx="12"/>
          </p:nvPr>
        </p:nvSpPr>
        <p:spPr/>
        <p:txBody>
          <a:bodyPr/>
          <a:lstStyle/>
          <a:p>
            <a:fld id="{7C5525F5-8F5B-7947-81BB-40EB32FC2E61}"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3058639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E6CAA6D-174D-E049-92D5-CC44A043248E}" type="datetimeFigureOut">
              <a:rPr lang="fr-FR" smtClean="0">
                <a:solidFill>
                  <a:prstClr val="black">
                    <a:tint val="75000"/>
                  </a:prstClr>
                </a:solidFill>
                <a:latin typeface="Calibri"/>
              </a:rPr>
              <a:pPr/>
              <a:t>05/03/2019</a:t>
            </a:fld>
            <a:endParaRPr lang="fr-FR">
              <a:solidFill>
                <a:prstClr val="black">
                  <a:tint val="75000"/>
                </a:prstClr>
              </a:solidFill>
              <a:latin typeface="Calibri"/>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latin typeface="Calibri"/>
            </a:endParaRPr>
          </a:p>
        </p:txBody>
      </p:sp>
      <p:sp>
        <p:nvSpPr>
          <p:cNvPr id="4" name="Espace réservé du numéro de diapositive 3"/>
          <p:cNvSpPr>
            <a:spLocks noGrp="1"/>
          </p:cNvSpPr>
          <p:nvPr>
            <p:ph type="sldNum" sz="quarter" idx="12"/>
          </p:nvPr>
        </p:nvSpPr>
        <p:spPr/>
        <p:txBody>
          <a:bodyPr/>
          <a:lstStyle/>
          <a:p>
            <a:fld id="{7C5525F5-8F5B-7947-81BB-40EB32FC2E61}"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2882859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4CB8E578-3221-5548-91AB-409300EF1AD0}" type="slidenum">
              <a:rPr lang="fr-FR"/>
              <a:pPr/>
              <a:t>‹N°›</a:t>
            </a:fld>
            <a:endParaRPr lang="fr-FR"/>
          </a:p>
        </p:txBody>
      </p:sp>
    </p:spTree>
    <p:extLst>
      <p:ext uri="{BB962C8B-B14F-4D97-AF65-F5344CB8AC3E}">
        <p14:creationId xmlns:p14="http://schemas.microsoft.com/office/powerpoint/2010/main" val="4086964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E6CAA6D-174D-E049-92D5-CC44A043248E}" type="datetimeFigureOut">
              <a:rPr lang="fr-FR" smtClean="0">
                <a:solidFill>
                  <a:prstClr val="black">
                    <a:tint val="75000"/>
                  </a:prstClr>
                </a:solidFill>
                <a:latin typeface="Calibri"/>
              </a:rPr>
              <a:pPr/>
              <a:t>05/03/2019</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7C5525F5-8F5B-7947-81BB-40EB32FC2E61}"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331895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E6CAA6D-174D-E049-92D5-CC44A043248E}" type="datetimeFigureOut">
              <a:rPr lang="fr-FR" smtClean="0">
                <a:solidFill>
                  <a:prstClr val="black">
                    <a:tint val="75000"/>
                  </a:prstClr>
                </a:solidFill>
                <a:latin typeface="Calibri"/>
              </a:rPr>
              <a:pPr/>
              <a:t>05/03/2019</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fld id="{7C5525F5-8F5B-7947-81BB-40EB32FC2E61}"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2511614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E6CAA6D-174D-E049-92D5-CC44A043248E}" type="datetimeFigureOut">
              <a:rPr lang="fr-FR" smtClean="0">
                <a:solidFill>
                  <a:prstClr val="black">
                    <a:tint val="75000"/>
                  </a:prstClr>
                </a:solidFill>
                <a:latin typeface="Calibri"/>
              </a:rPr>
              <a:pPr/>
              <a:t>05/03/2019</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7C5525F5-8F5B-7947-81BB-40EB32FC2E61}"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878452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E6CAA6D-174D-E049-92D5-CC44A043248E}" type="datetimeFigureOut">
              <a:rPr lang="fr-FR" smtClean="0">
                <a:solidFill>
                  <a:prstClr val="black">
                    <a:tint val="75000"/>
                  </a:prstClr>
                </a:solidFill>
                <a:latin typeface="Calibri"/>
              </a:rPr>
              <a:pPr/>
              <a:t>05/03/2019</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fld id="{7C5525F5-8F5B-7947-81BB-40EB32FC2E61}" type="slidenum">
              <a:rPr lang="fr-FR" smtClean="0">
                <a:solidFill>
                  <a:prstClr val="black">
                    <a:tint val="75000"/>
                  </a:prstClr>
                </a:solidFill>
                <a:latin typeface="Calibri"/>
              </a:rPr>
              <a:pPr/>
              <a:t>‹N°›</a:t>
            </a:fld>
            <a:endParaRPr lang="fr-FR">
              <a:solidFill>
                <a:prstClr val="black">
                  <a:tint val="75000"/>
                </a:prstClr>
              </a:solidFill>
              <a:latin typeface="Calibri"/>
            </a:endParaRPr>
          </a:p>
        </p:txBody>
      </p:sp>
    </p:spTree>
    <p:extLst>
      <p:ext uri="{BB962C8B-B14F-4D97-AF65-F5344CB8AC3E}">
        <p14:creationId xmlns:p14="http://schemas.microsoft.com/office/powerpoint/2010/main" val="643216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715E1147-1F03-3347-B341-FD234DD0A607}" type="slidenum">
              <a:rPr lang="fr-FR"/>
              <a:pPr/>
              <a:t>‹N°›</a:t>
            </a:fld>
            <a:endParaRPr lang="fr-FR"/>
          </a:p>
        </p:txBody>
      </p:sp>
    </p:spTree>
    <p:extLst>
      <p:ext uri="{BB962C8B-B14F-4D97-AF65-F5344CB8AC3E}">
        <p14:creationId xmlns:p14="http://schemas.microsoft.com/office/powerpoint/2010/main" val="3197095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914400" y="1320800"/>
            <a:ext cx="5105400" cy="2743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320800"/>
            <a:ext cx="5105400" cy="2743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F6B9B597-972D-8C4C-9ACE-5AC1D3E83867}" type="slidenum">
              <a:rPr lang="fr-FR"/>
              <a:pPr/>
              <a:t>‹N°›</a:t>
            </a:fld>
            <a:endParaRPr lang="fr-FR"/>
          </a:p>
        </p:txBody>
      </p:sp>
    </p:spTree>
    <p:extLst>
      <p:ext uri="{BB962C8B-B14F-4D97-AF65-F5344CB8AC3E}">
        <p14:creationId xmlns:p14="http://schemas.microsoft.com/office/powerpoint/2010/main" val="2602769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fld id="{6CA238C1-FBBC-7342-A476-30416EB70F28}" type="slidenum">
              <a:rPr lang="fr-FR"/>
              <a:pPr/>
              <a:t>‹N°›</a:t>
            </a:fld>
            <a:endParaRPr lang="fr-FR"/>
          </a:p>
        </p:txBody>
      </p:sp>
    </p:spTree>
    <p:extLst>
      <p:ext uri="{BB962C8B-B14F-4D97-AF65-F5344CB8AC3E}">
        <p14:creationId xmlns:p14="http://schemas.microsoft.com/office/powerpoint/2010/main" val="406260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fld id="{CC46D36A-A7E2-F948-B242-26AD4BAFF8DA}" type="slidenum">
              <a:rPr lang="fr-FR"/>
              <a:pPr/>
              <a:t>‹N°›</a:t>
            </a:fld>
            <a:endParaRPr lang="fr-FR"/>
          </a:p>
        </p:txBody>
      </p:sp>
    </p:spTree>
    <p:extLst>
      <p:ext uri="{BB962C8B-B14F-4D97-AF65-F5344CB8AC3E}">
        <p14:creationId xmlns:p14="http://schemas.microsoft.com/office/powerpoint/2010/main" val="933875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fld id="{B1848911-6AB9-BC41-869B-A55D0BA1C99D}" type="slidenum">
              <a:rPr lang="fr-FR"/>
              <a:pPr/>
              <a:t>‹N°›</a:t>
            </a:fld>
            <a:endParaRPr lang="fr-FR"/>
          </a:p>
        </p:txBody>
      </p:sp>
    </p:spTree>
    <p:extLst>
      <p:ext uri="{BB962C8B-B14F-4D97-AF65-F5344CB8AC3E}">
        <p14:creationId xmlns:p14="http://schemas.microsoft.com/office/powerpoint/2010/main" val="1676678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92616226-21D7-0044-9EB1-3C6F9C42C35C}" type="slidenum">
              <a:rPr lang="fr-FR"/>
              <a:pPr/>
              <a:t>‹N°›</a:t>
            </a:fld>
            <a:endParaRPr lang="fr-FR"/>
          </a:p>
        </p:txBody>
      </p:sp>
    </p:spTree>
    <p:extLst>
      <p:ext uri="{BB962C8B-B14F-4D97-AF65-F5344CB8AC3E}">
        <p14:creationId xmlns:p14="http://schemas.microsoft.com/office/powerpoint/2010/main" val="818407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EFF2BCD1-5C30-CB40-A7D7-BE16DD598F39}" type="slidenum">
              <a:rPr lang="fr-FR"/>
              <a:pPr/>
              <a:t>‹N°›</a:t>
            </a:fld>
            <a:endParaRPr lang="fr-FR"/>
          </a:p>
        </p:txBody>
      </p:sp>
    </p:spTree>
    <p:extLst>
      <p:ext uri="{BB962C8B-B14F-4D97-AF65-F5344CB8AC3E}">
        <p14:creationId xmlns:p14="http://schemas.microsoft.com/office/powerpoint/2010/main" val="1177109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0" y="152400"/>
            <a:ext cx="11277600" cy="10160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Rectangle 3"/>
          <p:cNvSpPr>
            <a:spLocks noGrp="1" noChangeArrowheads="1"/>
          </p:cNvSpPr>
          <p:nvPr>
            <p:ph type="body" idx="1"/>
          </p:nvPr>
        </p:nvSpPr>
        <p:spPr bwMode="auto">
          <a:xfrm>
            <a:off x="914400" y="1320800"/>
            <a:ext cx="10363200" cy="27432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914400" y="41656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 charset="0"/>
                <a:ea typeface="+mn-ea"/>
                <a:cs typeface="+mn-cs"/>
              </a:defRPr>
            </a:lvl1pPr>
          </a:lstStyle>
          <a:p>
            <a:pPr>
              <a:defRPr/>
            </a:pPr>
            <a:endParaRPr lang="fr-FR"/>
          </a:p>
        </p:txBody>
      </p:sp>
      <p:sp>
        <p:nvSpPr>
          <p:cNvPr id="1029" name="Rectangle 5"/>
          <p:cNvSpPr>
            <a:spLocks noGrp="1" noChangeArrowheads="1"/>
          </p:cNvSpPr>
          <p:nvPr>
            <p:ph type="ftr" sz="quarter" idx="3"/>
          </p:nvPr>
        </p:nvSpPr>
        <p:spPr bwMode="auto">
          <a:xfrm>
            <a:off x="4165600" y="4165600"/>
            <a:ext cx="386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 charset="0"/>
                <a:ea typeface="+mn-ea"/>
                <a:cs typeface="+mn-cs"/>
              </a:defRPr>
            </a:lvl1pPr>
          </a:lstStyle>
          <a:p>
            <a:pPr>
              <a:defRPr/>
            </a:pPr>
            <a:endParaRPr lang="fr-FR"/>
          </a:p>
        </p:txBody>
      </p:sp>
      <p:sp>
        <p:nvSpPr>
          <p:cNvPr id="1030" name="Rectangle 6"/>
          <p:cNvSpPr>
            <a:spLocks noGrp="1" noChangeArrowheads="1"/>
          </p:cNvSpPr>
          <p:nvPr>
            <p:ph type="sldNum" sz="quarter" idx="4"/>
          </p:nvPr>
        </p:nvSpPr>
        <p:spPr bwMode="auto">
          <a:xfrm>
            <a:off x="8737600" y="41656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fld id="{5026E67A-47D8-5E43-9734-EA98DF602683}"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81" r:id="rId10"/>
    <p:sldLayoutId id="2147483879" r:id="rId11"/>
    <p:sldLayoutId id="214748388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pitchFamily="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pitchFamily="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pitchFamily="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pitchFamily="1"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pitchFamily="1" charset="0"/>
        </a:defRPr>
      </a:lvl6pPr>
      <a:lvl7pPr marL="914400" algn="ctr" rtl="0" eaLnBrk="0" fontAlgn="base" hangingPunct="0">
        <a:spcBef>
          <a:spcPct val="0"/>
        </a:spcBef>
        <a:spcAft>
          <a:spcPct val="0"/>
        </a:spcAft>
        <a:defRPr sz="4400">
          <a:solidFill>
            <a:schemeClr val="tx2"/>
          </a:solidFill>
          <a:latin typeface="Times" pitchFamily="1" charset="0"/>
        </a:defRPr>
      </a:lvl7pPr>
      <a:lvl8pPr marL="1371600" algn="ctr" rtl="0" eaLnBrk="0" fontAlgn="base" hangingPunct="0">
        <a:spcBef>
          <a:spcPct val="0"/>
        </a:spcBef>
        <a:spcAft>
          <a:spcPct val="0"/>
        </a:spcAft>
        <a:defRPr sz="4400">
          <a:solidFill>
            <a:schemeClr val="tx2"/>
          </a:solidFill>
          <a:latin typeface="Times" pitchFamily="1" charset="0"/>
        </a:defRPr>
      </a:lvl8pPr>
      <a:lvl9pPr marL="1828800" algn="ctr" rtl="0" eaLnBrk="0" fontAlgn="base" hangingPunct="0">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CE6CAA6D-174D-E049-92D5-CC44A043248E}" type="datetimeFigureOut">
              <a:rPr lang="fr-FR" smtClean="0">
                <a:solidFill>
                  <a:prstClr val="black">
                    <a:tint val="75000"/>
                  </a:prstClr>
                </a:solidFill>
                <a:latin typeface="Calibri"/>
                <a:ea typeface="+mn-ea"/>
                <a:cs typeface="+mn-cs"/>
              </a:rPr>
              <a:pPr defTabSz="457200" fontAlgn="auto">
                <a:spcBef>
                  <a:spcPts val="0"/>
                </a:spcBef>
                <a:spcAft>
                  <a:spcPts val="0"/>
                </a:spcAft>
              </a:pPr>
              <a:t>05/03/2019</a:t>
            </a:fld>
            <a:endParaRPr lang="fr-FR">
              <a:solidFill>
                <a:prstClr val="black">
                  <a:tint val="75000"/>
                </a:prstClr>
              </a:solidFill>
              <a:latin typeface="Calibri"/>
              <a:ea typeface="+mn-ea"/>
              <a:cs typeface="+mn-cs"/>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fr-FR">
              <a:solidFill>
                <a:prstClr val="black">
                  <a:tint val="75000"/>
                </a:prstClr>
              </a:solidFill>
              <a:latin typeface="Calibri"/>
              <a:ea typeface="+mn-ea"/>
              <a:cs typeface="+mn-cs"/>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C5525F5-8F5B-7947-81BB-40EB32FC2E61}" type="slidenum">
              <a:rPr lang="fr-FR" smtClean="0">
                <a:solidFill>
                  <a:prstClr val="black">
                    <a:tint val="75000"/>
                  </a:prstClr>
                </a:solidFill>
                <a:latin typeface="Calibri"/>
                <a:ea typeface="+mn-ea"/>
                <a:cs typeface="+mn-cs"/>
              </a:rPr>
              <a:pPr defTabSz="457200" fontAlgn="auto">
                <a:spcBef>
                  <a:spcPts val="0"/>
                </a:spcBef>
                <a:spcAft>
                  <a:spcPts val="0"/>
                </a:spcAft>
              </a:pPr>
              <a:t>‹N°›</a:t>
            </a:fld>
            <a:endParaRPr lang="fr-FR">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98213578"/>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localhost/Volumes/MATHILDE/GJ_Pre%CC%81sentation/vessel%20and%20satellite%20cell%20bis.avi" TargetMode="External"/><Relationship Id="rId1" Type="http://schemas.microsoft.com/office/2007/relationships/media" Target="file://localhost/Volumes/MATHILDE/GJ_Pre%CC%81sentation/vessel%20and%20satellite%20cell%20bis.avi" TargetMode="Externa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8.png"/><Relationship Id="rId4"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jpe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8.jpeg"/><Relationship Id="rId4" Type="http://schemas.openxmlformats.org/officeDocument/2006/relationships/image" Target="../media/image87.jpeg"/></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88.jpeg"/></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88.jpeg"/></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slideLayout" Target="../slideLayouts/slideLayout7.xml"/><Relationship Id="rId7" Type="http://schemas.openxmlformats.org/officeDocument/2006/relationships/image" Target="../media/image99.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98.png"/><Relationship Id="rId5" Type="http://schemas.openxmlformats.org/officeDocument/2006/relationships/image" Target="../media/image83.png"/><Relationship Id="rId4"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notesSlide" Target="../notesSlides/notesSlide38.xml"/><Relationship Id="rId7" Type="http://schemas.openxmlformats.org/officeDocument/2006/relationships/image" Target="../media/image104.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oleObject" Target="../embeddings/oleObject1.bin"/><Relationship Id="rId9" Type="http://schemas.openxmlformats.org/officeDocument/2006/relationships/image" Target="../media/image106.jpeg"/></Relationships>
</file>

<file path=ppt/slides/_rels/slide51.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10.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png"/><Relationship Id="rId7" Type="http://schemas.openxmlformats.org/officeDocument/2006/relationships/chart" Target="../charts/chart2.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jpe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0C1A81-DF0A-4C45-86A6-CA6C7A2378AA}"/>
              </a:ext>
            </a:extLst>
          </p:cNvPr>
          <p:cNvSpPr>
            <a:spLocks noGrp="1"/>
          </p:cNvSpPr>
          <p:nvPr>
            <p:ph type="title"/>
          </p:nvPr>
        </p:nvSpPr>
        <p:spPr>
          <a:xfrm>
            <a:off x="428017" y="1320800"/>
            <a:ext cx="8453335" cy="613923"/>
          </a:xfrm>
        </p:spPr>
        <p:txBody>
          <a:bodyPr/>
          <a:lstStyle/>
          <a:p>
            <a:r>
              <a:rPr lang="fr-FR" dirty="0">
                <a:latin typeface="Arial" panose="020B0604020202020204" pitchFamily="34" charset="0"/>
                <a:cs typeface="Arial" panose="020B0604020202020204" pitchFamily="34" charset="0"/>
              </a:rPr>
              <a:t>The </a:t>
            </a:r>
            <a:r>
              <a:rPr lang="fr-FR" dirty="0" err="1">
                <a:latin typeface="Arial" panose="020B0604020202020204" pitchFamily="34" charset="0"/>
                <a:cs typeface="Arial" panose="020B0604020202020204" pitchFamily="34" charset="0"/>
              </a:rPr>
              <a:t>Microenvironment</a:t>
            </a:r>
            <a:r>
              <a:rPr lang="fr-FR" dirty="0">
                <a:latin typeface="Arial" panose="020B0604020202020204" pitchFamily="34" charset="0"/>
                <a:cs typeface="Arial" panose="020B0604020202020204" pitchFamily="34" charset="0"/>
              </a:rPr>
              <a:t> of muscle stem </a:t>
            </a:r>
            <a:r>
              <a:rPr lang="fr-FR" dirty="0" err="1">
                <a:latin typeface="Arial" panose="020B0604020202020204" pitchFamily="34" charset="0"/>
                <a:cs typeface="Arial" panose="020B0604020202020204" pitchFamily="34" charset="0"/>
              </a:rPr>
              <a:t>cells</a:t>
            </a:r>
            <a:endParaRPr lang="fr-FR" dirty="0">
              <a:latin typeface="Arial" panose="020B0604020202020204" pitchFamily="34" charset="0"/>
              <a:cs typeface="Arial" panose="020B0604020202020204" pitchFamily="34" charset="0"/>
            </a:endParaRPr>
          </a:p>
        </p:txBody>
      </p:sp>
      <p:sp>
        <p:nvSpPr>
          <p:cNvPr id="3" name="Espace réservé du contenu 2">
            <a:extLst>
              <a:ext uri="{FF2B5EF4-FFF2-40B4-BE49-F238E27FC236}">
                <a16:creationId xmlns:a16="http://schemas.microsoft.com/office/drawing/2014/main" id="{1D2FB16E-0663-3440-833A-F820BE075A1A}"/>
              </a:ext>
            </a:extLst>
          </p:cNvPr>
          <p:cNvSpPr>
            <a:spLocks noGrp="1"/>
          </p:cNvSpPr>
          <p:nvPr>
            <p:ph idx="1"/>
          </p:nvPr>
        </p:nvSpPr>
        <p:spPr>
          <a:xfrm>
            <a:off x="742543" y="2838316"/>
            <a:ext cx="7824281" cy="2317344"/>
          </a:xfrm>
        </p:spPr>
        <p:txBody>
          <a:bodyPr/>
          <a:lstStyle/>
          <a:p>
            <a:pPr marL="0" indent="0" algn="ctr">
              <a:buNone/>
            </a:pPr>
            <a:r>
              <a:rPr lang="fr-FR" dirty="0">
                <a:latin typeface="Arial" panose="020B0604020202020204" pitchFamily="34" charset="0"/>
                <a:cs typeface="Arial" panose="020B0604020202020204" pitchFamily="34" charset="0"/>
              </a:rPr>
              <a:t>Pr Fabrice Chrétien</a:t>
            </a:r>
          </a:p>
          <a:p>
            <a:pPr marL="0" indent="0" algn="ctr">
              <a:buNone/>
            </a:pPr>
            <a:r>
              <a:rPr lang="fr-FR" dirty="0" err="1">
                <a:latin typeface="Arial" panose="020B0604020202020204" pitchFamily="34" charset="0"/>
                <a:cs typeface="Arial" panose="020B0604020202020204" pitchFamily="34" charset="0"/>
              </a:rPr>
              <a:t>Experimental</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Neuropathology</a:t>
            </a:r>
            <a:endParaRPr lang="fr-FR" dirty="0">
              <a:latin typeface="Arial" panose="020B0604020202020204" pitchFamily="34" charset="0"/>
              <a:cs typeface="Arial" panose="020B0604020202020204" pitchFamily="34" charset="0"/>
            </a:endParaRPr>
          </a:p>
          <a:p>
            <a:pPr marL="0" indent="0" algn="ctr">
              <a:buNone/>
            </a:pPr>
            <a:r>
              <a:rPr lang="fr-FR" dirty="0">
                <a:latin typeface="Arial" panose="020B0604020202020204" pitchFamily="34" charset="0"/>
                <a:cs typeface="Arial" panose="020B0604020202020204" pitchFamily="34" charset="0"/>
              </a:rPr>
              <a:t>Institut Pasteur</a:t>
            </a:r>
          </a:p>
          <a:p>
            <a:pPr marL="0" indent="0" algn="ctr">
              <a:buNone/>
            </a:pPr>
            <a:r>
              <a:rPr lang="fr-FR" dirty="0">
                <a:latin typeface="Arial" panose="020B0604020202020204" pitchFamily="34" charset="0"/>
                <a:cs typeface="Arial" panose="020B0604020202020204" pitchFamily="34" charset="0"/>
              </a:rPr>
              <a:t>Paris</a:t>
            </a:r>
          </a:p>
        </p:txBody>
      </p:sp>
    </p:spTree>
    <p:extLst>
      <p:ext uri="{BB962C8B-B14F-4D97-AF65-F5344CB8AC3E}">
        <p14:creationId xmlns:p14="http://schemas.microsoft.com/office/powerpoint/2010/main" val="2561384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ndir un rectangle à un seul coin 8"/>
          <p:cNvSpPr/>
          <p:nvPr/>
        </p:nvSpPr>
        <p:spPr bwMode="auto">
          <a:xfrm>
            <a:off x="905299" y="5507778"/>
            <a:ext cx="1269912" cy="528143"/>
          </a:xfrm>
          <a:prstGeom prst="round1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grpSp>
        <p:nvGrpSpPr>
          <p:cNvPr id="13" name="Grouper 12"/>
          <p:cNvGrpSpPr/>
          <p:nvPr/>
        </p:nvGrpSpPr>
        <p:grpSpPr>
          <a:xfrm>
            <a:off x="136917" y="2517040"/>
            <a:ext cx="9007083" cy="2273971"/>
            <a:chOff x="136917" y="1259557"/>
            <a:chExt cx="9007083" cy="2273971"/>
          </a:xfrm>
        </p:grpSpPr>
        <p:grpSp>
          <p:nvGrpSpPr>
            <p:cNvPr id="8" name="Grouper 7"/>
            <p:cNvGrpSpPr/>
            <p:nvPr/>
          </p:nvGrpSpPr>
          <p:grpSpPr>
            <a:xfrm>
              <a:off x="136917" y="1272132"/>
              <a:ext cx="6984776" cy="2209197"/>
              <a:chOff x="589545" y="1259557"/>
              <a:chExt cx="6984776" cy="2209197"/>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22" t="2128" r="1122" b="74816"/>
              <a:stretch/>
            </p:blipFill>
            <p:spPr bwMode="auto">
              <a:xfrm>
                <a:off x="589545" y="1259557"/>
                <a:ext cx="6984776" cy="2209197"/>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14="http://schemas.microsoft.com/office/drawing/2010/main" xmlns:mv="urn:schemas-microsoft-com:mac:vml" xmlns:mc="http://schemas.openxmlformats.org/markup-compatibility/2006" w="9525">
                    <a:solidFill>
                      <a:srgbClr val="FFFFFF"/>
                    </a:solidFill>
                    <a:round/>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pic>
          <p:sp>
            <p:nvSpPr>
              <p:cNvPr id="6" name="Ellipse 5"/>
              <p:cNvSpPr/>
              <p:nvPr/>
            </p:nvSpPr>
            <p:spPr bwMode="auto">
              <a:xfrm>
                <a:off x="2728427" y="1823351"/>
                <a:ext cx="1056165" cy="1219759"/>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
            <p:nvSpPr>
              <p:cNvPr id="7" name="Rectangle 6"/>
              <p:cNvSpPr/>
              <p:nvPr/>
            </p:nvSpPr>
            <p:spPr bwMode="auto">
              <a:xfrm>
                <a:off x="3394816" y="1848501"/>
                <a:ext cx="3897752" cy="1270058"/>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grpSp>
        <p:pic>
          <p:nvPicPr>
            <p:cNvPr id="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368" t="2128" r="8279" b="74816"/>
            <a:stretch/>
          </p:blipFill>
          <p:spPr bwMode="auto">
            <a:xfrm>
              <a:off x="3531459" y="1259557"/>
              <a:ext cx="5612541" cy="2209197"/>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14="http://schemas.microsoft.com/office/drawing/2010/main" xmlns:mv="urn:schemas-microsoft-com:mac:vml" xmlns:mc="http://schemas.openxmlformats.org/markup-compatibility/2006" w="9525">
                  <a:solidFill>
                    <a:srgbClr val="FFFFFF"/>
                  </a:solidFill>
                  <a:round/>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pic>
        <p:sp>
          <p:nvSpPr>
            <p:cNvPr id="12" name="Ellipse 11"/>
            <p:cNvSpPr/>
            <p:nvPr/>
          </p:nvSpPr>
          <p:spPr bwMode="auto">
            <a:xfrm rot="20175971">
              <a:off x="3432536" y="2879637"/>
              <a:ext cx="402349" cy="653891"/>
            </a:xfrm>
            <a:prstGeom prst="ellipse">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grpSp>
      <p:cxnSp>
        <p:nvCxnSpPr>
          <p:cNvPr id="15" name="Connecteur droit avec flèche 14"/>
          <p:cNvCxnSpPr/>
          <p:nvPr/>
        </p:nvCxnSpPr>
        <p:spPr bwMode="auto">
          <a:xfrm>
            <a:off x="2506060" y="3538150"/>
            <a:ext cx="964196" cy="795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 name="Connecteur droit avec flèche 16"/>
          <p:cNvCxnSpPr/>
          <p:nvPr/>
        </p:nvCxnSpPr>
        <p:spPr bwMode="auto">
          <a:xfrm flipH="1" flipV="1">
            <a:off x="2502105" y="3860474"/>
            <a:ext cx="917859" cy="1"/>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22" name="Connecteur droit avec flèche 21"/>
          <p:cNvCxnSpPr/>
          <p:nvPr/>
        </p:nvCxnSpPr>
        <p:spPr bwMode="auto">
          <a:xfrm flipV="1">
            <a:off x="3046787" y="3982247"/>
            <a:ext cx="10392" cy="114996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4" name="Connecteur droit avec flèche 23"/>
          <p:cNvCxnSpPr/>
          <p:nvPr/>
        </p:nvCxnSpPr>
        <p:spPr bwMode="auto">
          <a:xfrm>
            <a:off x="3052612" y="2324351"/>
            <a:ext cx="2723" cy="114630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1" name="ZoneTexte 30"/>
          <p:cNvSpPr txBox="1"/>
          <p:nvPr/>
        </p:nvSpPr>
        <p:spPr>
          <a:xfrm>
            <a:off x="2245248" y="1961858"/>
            <a:ext cx="1625465" cy="338554"/>
          </a:xfrm>
          <a:prstGeom prst="rect">
            <a:avLst/>
          </a:prstGeom>
          <a:noFill/>
        </p:spPr>
        <p:txBody>
          <a:bodyPr wrap="none" rtlCol="0">
            <a:spAutoFit/>
          </a:bodyPr>
          <a:lstStyle/>
          <a:p>
            <a:r>
              <a:rPr lang="fr-FR" sz="1600" dirty="0" err="1">
                <a:latin typeface="Arial"/>
                <a:cs typeface="Arial"/>
              </a:rPr>
              <a:t>Transient</a:t>
            </a:r>
            <a:r>
              <a:rPr lang="fr-FR" sz="1600" dirty="0">
                <a:latin typeface="Arial"/>
                <a:cs typeface="Arial"/>
              </a:rPr>
              <a:t> signal</a:t>
            </a:r>
          </a:p>
        </p:txBody>
      </p:sp>
      <p:sp>
        <p:nvSpPr>
          <p:cNvPr id="32" name="ZoneTexte 31"/>
          <p:cNvSpPr txBox="1"/>
          <p:nvPr/>
        </p:nvSpPr>
        <p:spPr>
          <a:xfrm>
            <a:off x="2182195" y="5153438"/>
            <a:ext cx="1655922" cy="338554"/>
          </a:xfrm>
          <a:prstGeom prst="rect">
            <a:avLst/>
          </a:prstGeom>
          <a:noFill/>
        </p:spPr>
        <p:txBody>
          <a:bodyPr wrap="none" rtlCol="0">
            <a:spAutoFit/>
          </a:bodyPr>
          <a:lstStyle/>
          <a:p>
            <a:r>
              <a:rPr lang="fr-FR" sz="1600" dirty="0">
                <a:latin typeface="Arial"/>
                <a:cs typeface="Arial"/>
              </a:rPr>
              <a:t>Dominant signal</a:t>
            </a:r>
          </a:p>
        </p:txBody>
      </p:sp>
      <p:sp>
        <p:nvSpPr>
          <p:cNvPr id="35" name="Text Box 4"/>
          <p:cNvSpPr txBox="1">
            <a:spLocks noChangeArrowheads="1"/>
          </p:cNvSpPr>
          <p:nvPr/>
        </p:nvSpPr>
        <p:spPr bwMode="auto">
          <a:xfrm>
            <a:off x="6022975" y="6469063"/>
            <a:ext cx="4319588" cy="255587"/>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FFFFFF"/>
                </a:solidFill>
                <a:round/>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200" b="1" dirty="0">
                <a:latin typeface="Arial" charset="0"/>
              </a:rPr>
              <a:t>Adapted from </a:t>
            </a:r>
            <a:r>
              <a:rPr lang="en-GB" sz="1200" b="1" dirty="0" err="1">
                <a:latin typeface="Arial" charset="0"/>
              </a:rPr>
              <a:t>Xie</a:t>
            </a:r>
            <a:r>
              <a:rPr lang="en-GB" sz="1200" b="1" dirty="0">
                <a:latin typeface="Arial" charset="0"/>
              </a:rPr>
              <a:t> and Li, 2007</a:t>
            </a:r>
          </a:p>
        </p:txBody>
      </p:sp>
      <p:sp>
        <p:nvSpPr>
          <p:cNvPr id="19"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20" name="ZoneTexte 19"/>
          <p:cNvSpPr txBox="1"/>
          <p:nvPr/>
        </p:nvSpPr>
        <p:spPr>
          <a:xfrm>
            <a:off x="2492367" y="77287"/>
            <a:ext cx="3976494" cy="523220"/>
          </a:xfrm>
          <a:prstGeom prst="rect">
            <a:avLst/>
          </a:prstGeom>
          <a:noFill/>
        </p:spPr>
        <p:txBody>
          <a:bodyPr wrap="none" rtlCol="0">
            <a:spAutoFit/>
          </a:bodyPr>
          <a:lstStyle/>
          <a:p>
            <a:r>
              <a:rPr lang="fr-FR" sz="2800" dirty="0">
                <a:solidFill>
                  <a:schemeClr val="bg1"/>
                </a:solidFill>
                <a:latin typeface="Arial"/>
                <a:cs typeface="Arial"/>
              </a:rPr>
              <a:t>Stem </a:t>
            </a:r>
            <a:r>
              <a:rPr lang="fr-FR" sz="2800" dirty="0" err="1">
                <a:solidFill>
                  <a:schemeClr val="bg1"/>
                </a:solidFill>
                <a:latin typeface="Arial"/>
                <a:cs typeface="Arial"/>
              </a:rPr>
              <a:t>cells</a:t>
            </a:r>
            <a:r>
              <a:rPr lang="fr-FR" sz="2800" dirty="0">
                <a:solidFill>
                  <a:schemeClr val="bg1"/>
                </a:solidFill>
                <a:latin typeface="Arial"/>
                <a:cs typeface="Arial"/>
              </a:rPr>
              <a:t> in </a:t>
            </a:r>
            <a:r>
              <a:rPr lang="fr-FR" sz="2800" dirty="0" err="1">
                <a:solidFill>
                  <a:schemeClr val="bg1"/>
                </a:solidFill>
                <a:latin typeface="Arial"/>
                <a:cs typeface="Arial"/>
              </a:rPr>
              <a:t>their</a:t>
            </a:r>
            <a:r>
              <a:rPr lang="fr-FR" sz="2800" dirty="0">
                <a:solidFill>
                  <a:schemeClr val="bg1"/>
                </a:solidFill>
                <a:latin typeface="Arial"/>
                <a:cs typeface="Arial"/>
              </a:rPr>
              <a:t> niche</a:t>
            </a:r>
          </a:p>
        </p:txBody>
      </p:sp>
    </p:spTree>
    <p:extLst>
      <p:ext uri="{BB962C8B-B14F-4D97-AF65-F5344CB8AC3E}">
        <p14:creationId xmlns:p14="http://schemas.microsoft.com/office/powerpoint/2010/main" val="240989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4" name="ZoneTexte 3"/>
          <p:cNvSpPr txBox="1"/>
          <p:nvPr/>
        </p:nvSpPr>
        <p:spPr>
          <a:xfrm>
            <a:off x="2915724" y="77287"/>
            <a:ext cx="3278161" cy="523220"/>
          </a:xfrm>
          <a:prstGeom prst="rect">
            <a:avLst/>
          </a:prstGeom>
          <a:noFill/>
        </p:spPr>
        <p:txBody>
          <a:bodyPr wrap="none" rtlCol="0">
            <a:spAutoFit/>
          </a:bodyPr>
          <a:lstStyle/>
          <a:p>
            <a:r>
              <a:rPr lang="fr-FR" sz="2800" dirty="0" err="1">
                <a:solidFill>
                  <a:schemeClr val="bg1"/>
                </a:solidFill>
                <a:latin typeface="Arial"/>
                <a:cs typeface="Arial"/>
              </a:rPr>
              <a:t>Bone</a:t>
            </a:r>
            <a:r>
              <a:rPr lang="fr-FR" sz="2800" dirty="0">
                <a:solidFill>
                  <a:schemeClr val="bg1"/>
                </a:solidFill>
                <a:latin typeface="Arial"/>
                <a:cs typeface="Arial"/>
              </a:rPr>
              <a:t> </a:t>
            </a:r>
            <a:r>
              <a:rPr lang="fr-FR" sz="2800" dirty="0" err="1">
                <a:solidFill>
                  <a:schemeClr val="bg1"/>
                </a:solidFill>
                <a:latin typeface="Arial"/>
                <a:cs typeface="Arial"/>
              </a:rPr>
              <a:t>marrow</a:t>
            </a:r>
            <a:r>
              <a:rPr lang="fr-FR" sz="2800" dirty="0">
                <a:solidFill>
                  <a:schemeClr val="bg1"/>
                </a:solidFill>
                <a:latin typeface="Arial"/>
                <a:cs typeface="Arial"/>
              </a:rPr>
              <a:t> niche</a:t>
            </a:r>
          </a:p>
        </p:txBody>
      </p:sp>
      <p:pic>
        <p:nvPicPr>
          <p:cNvPr id="5" name="Picture 17" descr="nri2726-f1"/>
          <p:cNvPicPr>
            <a:picLocks noChangeAspect="1" noChangeArrowheads="1"/>
          </p:cNvPicPr>
          <p:nvPr/>
        </p:nvPicPr>
        <p:blipFill rotWithShape="1">
          <a:blip r:embed="rId2">
            <a:extLst>
              <a:ext uri="{28A0092B-C50C-407E-A947-70E740481C1C}">
                <a14:useLocalDpi xmlns:a14="http://schemas.microsoft.com/office/drawing/2010/main" val="0"/>
              </a:ext>
            </a:extLst>
          </a:blip>
          <a:srcRect r="51396" b="50431"/>
          <a:stretch/>
        </p:blipFill>
        <p:spPr bwMode="auto">
          <a:xfrm>
            <a:off x="1930400" y="938542"/>
            <a:ext cx="5520267" cy="5699313"/>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4" name="ZoneTexte 3"/>
          <p:cNvSpPr txBox="1"/>
          <p:nvPr/>
        </p:nvSpPr>
        <p:spPr>
          <a:xfrm>
            <a:off x="2915724" y="77287"/>
            <a:ext cx="3278161" cy="523220"/>
          </a:xfrm>
          <a:prstGeom prst="rect">
            <a:avLst/>
          </a:prstGeom>
          <a:noFill/>
        </p:spPr>
        <p:txBody>
          <a:bodyPr wrap="none" rtlCol="0">
            <a:spAutoFit/>
          </a:bodyPr>
          <a:lstStyle/>
          <a:p>
            <a:r>
              <a:rPr lang="fr-FR" sz="2800" dirty="0" err="1">
                <a:solidFill>
                  <a:schemeClr val="bg1"/>
                </a:solidFill>
                <a:latin typeface="Arial"/>
                <a:cs typeface="Arial"/>
              </a:rPr>
              <a:t>Bone</a:t>
            </a:r>
            <a:r>
              <a:rPr lang="fr-FR" sz="2800" dirty="0">
                <a:solidFill>
                  <a:schemeClr val="bg1"/>
                </a:solidFill>
                <a:latin typeface="Arial"/>
                <a:cs typeface="Arial"/>
              </a:rPr>
              <a:t> </a:t>
            </a:r>
            <a:r>
              <a:rPr lang="fr-FR" sz="2800" dirty="0" err="1">
                <a:solidFill>
                  <a:schemeClr val="bg1"/>
                </a:solidFill>
                <a:latin typeface="Arial"/>
                <a:cs typeface="Arial"/>
              </a:rPr>
              <a:t>marrow</a:t>
            </a:r>
            <a:r>
              <a:rPr lang="fr-FR" sz="2800" dirty="0">
                <a:solidFill>
                  <a:schemeClr val="bg1"/>
                </a:solidFill>
                <a:latin typeface="Arial"/>
                <a:cs typeface="Arial"/>
              </a:rPr>
              <a:t> niche</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941" y="1454680"/>
            <a:ext cx="8604250" cy="4684712"/>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14="http://schemas.microsoft.com/office/drawing/2010/main" xmlns:mv="urn:schemas-microsoft-com:mac:vml" xmlns:mc="http://schemas.openxmlformats.org/markup-compatibility/2006" w="9525">
                <a:solidFill>
                  <a:srgbClr val="FFFFFF"/>
                </a:solidFill>
                <a:round/>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3514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6" y="1676400"/>
            <a:ext cx="8604250" cy="4073525"/>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14="http://schemas.microsoft.com/office/drawing/2010/main" xmlns:mv="urn:schemas-microsoft-com:mac:vml" xmlns:mc="http://schemas.openxmlformats.org/markup-compatibility/2006" w="9525">
                <a:solidFill>
                  <a:srgbClr val="FFFFFF"/>
                </a:solidFill>
                <a:round/>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pic>
      <p:sp>
        <p:nvSpPr>
          <p:cNvPr id="3"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4" name="ZoneTexte 3"/>
          <p:cNvSpPr txBox="1"/>
          <p:nvPr/>
        </p:nvSpPr>
        <p:spPr>
          <a:xfrm>
            <a:off x="2915724" y="77287"/>
            <a:ext cx="3278161" cy="523220"/>
          </a:xfrm>
          <a:prstGeom prst="rect">
            <a:avLst/>
          </a:prstGeom>
          <a:noFill/>
        </p:spPr>
        <p:txBody>
          <a:bodyPr wrap="none" rtlCol="0">
            <a:spAutoFit/>
          </a:bodyPr>
          <a:lstStyle/>
          <a:p>
            <a:r>
              <a:rPr lang="fr-FR" sz="2800" dirty="0" err="1">
                <a:solidFill>
                  <a:schemeClr val="bg1"/>
                </a:solidFill>
                <a:latin typeface="Arial"/>
                <a:cs typeface="Arial"/>
              </a:rPr>
              <a:t>Bone</a:t>
            </a:r>
            <a:r>
              <a:rPr lang="fr-FR" sz="2800" dirty="0">
                <a:solidFill>
                  <a:schemeClr val="bg1"/>
                </a:solidFill>
                <a:latin typeface="Arial"/>
                <a:cs typeface="Arial"/>
              </a:rPr>
              <a:t> </a:t>
            </a:r>
            <a:r>
              <a:rPr lang="fr-FR" sz="2800" dirty="0" err="1">
                <a:solidFill>
                  <a:schemeClr val="bg1"/>
                </a:solidFill>
                <a:latin typeface="Arial"/>
                <a:cs typeface="Arial"/>
              </a:rPr>
              <a:t>marrow</a:t>
            </a:r>
            <a:r>
              <a:rPr lang="fr-FR" sz="2800" dirty="0">
                <a:solidFill>
                  <a:schemeClr val="bg1"/>
                </a:solidFill>
                <a:latin typeface="Arial"/>
                <a:cs typeface="Arial"/>
              </a:rPr>
              <a:t> niche</a:t>
            </a:r>
          </a:p>
        </p:txBody>
      </p:sp>
    </p:spTree>
    <p:extLst>
      <p:ext uri="{BB962C8B-B14F-4D97-AF65-F5344CB8AC3E}">
        <p14:creationId xmlns:p14="http://schemas.microsoft.com/office/powerpoint/2010/main" val="301046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r 4"/>
          <p:cNvGrpSpPr/>
          <p:nvPr/>
        </p:nvGrpSpPr>
        <p:grpSpPr>
          <a:xfrm>
            <a:off x="461849" y="692696"/>
            <a:ext cx="9267898" cy="6164267"/>
            <a:chOff x="22223" y="-19050"/>
            <a:chExt cx="10515113" cy="6949853"/>
          </a:xfrm>
        </p:grpSpPr>
        <p:pic>
          <p:nvPicPr>
            <p:cNvPr id="18436" name="Image 5" descr="Tajbakhsh6_JIM4Aug09.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223" y="-19050"/>
              <a:ext cx="9238740" cy="68770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8437" name="Rectangle 4"/>
            <p:cNvSpPr>
              <a:spLocks noChangeArrowheads="1"/>
            </p:cNvSpPr>
            <p:nvPr/>
          </p:nvSpPr>
          <p:spPr bwMode="auto">
            <a:xfrm>
              <a:off x="5072312" y="288196"/>
              <a:ext cx="1452036" cy="1098236"/>
            </a:xfrm>
            <a:prstGeom prst="rect">
              <a:avLst/>
            </a:prstGeom>
            <a:solidFill>
              <a:schemeClr val="bg1"/>
            </a:solidFill>
            <a:ln w="9525">
              <a:solidFill>
                <a:schemeClr val="bg1"/>
              </a:solidFill>
              <a:round/>
              <a:headEnd/>
              <a:tailEnd/>
            </a:ln>
          </p:spPr>
          <p:txBody>
            <a:bodyPr/>
            <a:lstStyle/>
            <a:p>
              <a:pPr algn="ctr" eaLnBrk="0" hangingPunct="0"/>
              <a:endParaRPr lang="fr-FR"/>
            </a:p>
          </p:txBody>
        </p:sp>
        <p:grpSp>
          <p:nvGrpSpPr>
            <p:cNvPr id="4" name="Grouper 3"/>
            <p:cNvGrpSpPr/>
            <p:nvPr/>
          </p:nvGrpSpPr>
          <p:grpSpPr>
            <a:xfrm>
              <a:off x="6232457" y="150404"/>
              <a:ext cx="2911543" cy="2740693"/>
              <a:chOff x="6232457" y="150404"/>
              <a:chExt cx="2911543" cy="2740693"/>
            </a:xfrm>
            <a:solidFill>
              <a:srgbClr val="FFFFFF"/>
            </a:solidFill>
          </p:grpSpPr>
          <p:sp>
            <p:nvSpPr>
              <p:cNvPr id="2" name="Rectangle 1"/>
              <p:cNvSpPr/>
              <p:nvPr/>
            </p:nvSpPr>
            <p:spPr bwMode="auto">
              <a:xfrm>
                <a:off x="6232457" y="150404"/>
                <a:ext cx="2911543" cy="2139078"/>
              </a:xfrm>
              <a:prstGeom prst="rect">
                <a:avLst/>
              </a:prstGeom>
              <a:grp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
            <p:nvSpPr>
              <p:cNvPr id="3" name="Rectangle 2"/>
              <p:cNvSpPr/>
              <p:nvPr/>
            </p:nvSpPr>
            <p:spPr bwMode="auto">
              <a:xfrm>
                <a:off x="6984362" y="1854981"/>
                <a:ext cx="2159638" cy="1036116"/>
              </a:xfrm>
              <a:prstGeom prst="rect">
                <a:avLst/>
              </a:prstGeom>
              <a:grp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grpSp>
        <p:pic>
          <p:nvPicPr>
            <p:cNvPr id="18438" name="Picture 5" descr="Fabrice06_5503"/>
            <p:cNvPicPr>
              <a:picLocks noChangeAspect="1" noChangeArrowheads="1"/>
            </p:cNvPicPr>
            <p:nvPr/>
          </p:nvPicPr>
          <p:blipFill>
            <a:blip r:embed="rId4" cstate="email">
              <a:extLst>
                <a:ext uri="{28A0092B-C50C-407E-A947-70E740481C1C}">
                  <a14:useLocalDpi xmlns:a14="http://schemas.microsoft.com/office/drawing/2010/main" val="0"/>
                </a:ext>
              </a:extLst>
            </a:blip>
            <a:srcRect l="4198" r="3215"/>
            <a:stretch>
              <a:fillRect/>
            </a:stretch>
          </p:blipFill>
          <p:spPr bwMode="auto">
            <a:xfrm>
              <a:off x="6245601" y="334231"/>
              <a:ext cx="2380723" cy="205552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0" name="ZoneTexte 185"/>
            <p:cNvSpPr txBox="1">
              <a:spLocks noChangeArrowheads="1"/>
            </p:cNvSpPr>
            <p:nvPr/>
          </p:nvSpPr>
          <p:spPr bwMode="auto">
            <a:xfrm>
              <a:off x="6611475" y="6618503"/>
              <a:ext cx="3925861" cy="3123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200" i="1" dirty="0" err="1">
                  <a:solidFill>
                    <a:srgbClr val="000000"/>
                  </a:solidFill>
                  <a:latin typeface="Arial"/>
                  <a:cs typeface="Arial"/>
                </a:rPr>
                <a:t>Tajbakhsh</a:t>
              </a:r>
              <a:r>
                <a:rPr lang="fr-FR" sz="1200" i="1" dirty="0">
                  <a:solidFill>
                    <a:srgbClr val="000000"/>
                  </a:solidFill>
                  <a:latin typeface="Arial"/>
                  <a:cs typeface="Arial"/>
                </a:rPr>
                <a:t>, 2009, J. </a:t>
              </a:r>
              <a:r>
                <a:rPr lang="fr-FR" sz="1200" i="1" dirty="0" err="1">
                  <a:solidFill>
                    <a:srgbClr val="000000"/>
                  </a:solidFill>
                  <a:latin typeface="Arial"/>
                  <a:cs typeface="Arial"/>
                </a:rPr>
                <a:t>Intern</a:t>
              </a:r>
              <a:r>
                <a:rPr lang="fr-FR" sz="1200" i="1" dirty="0">
                  <a:solidFill>
                    <a:srgbClr val="000000"/>
                  </a:solidFill>
                  <a:latin typeface="Arial"/>
                  <a:cs typeface="Arial"/>
                </a:rPr>
                <a:t>. Med</a:t>
              </a:r>
            </a:p>
          </p:txBody>
        </p:sp>
      </p:grpSp>
      <p:sp>
        <p:nvSpPr>
          <p:cNvPr id="13"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14" name="ZoneTexte 13"/>
          <p:cNvSpPr txBox="1"/>
          <p:nvPr/>
        </p:nvSpPr>
        <p:spPr>
          <a:xfrm>
            <a:off x="1780693" y="102943"/>
            <a:ext cx="5832697" cy="523220"/>
          </a:xfrm>
          <a:prstGeom prst="rect">
            <a:avLst/>
          </a:prstGeom>
          <a:noFill/>
        </p:spPr>
        <p:txBody>
          <a:bodyPr wrap="none" rtlCol="0">
            <a:spAutoFit/>
          </a:bodyPr>
          <a:lstStyle/>
          <a:p>
            <a:r>
              <a:rPr lang="fr-FR" sz="2800" dirty="0">
                <a:solidFill>
                  <a:schemeClr val="bg1"/>
                </a:solidFill>
                <a:latin typeface="Arial"/>
                <a:cs typeface="Arial"/>
              </a:rPr>
              <a:t>An </a:t>
            </a:r>
            <a:r>
              <a:rPr lang="fr-FR" sz="2800" dirty="0" err="1">
                <a:solidFill>
                  <a:schemeClr val="bg1"/>
                </a:solidFill>
                <a:latin typeface="Arial"/>
                <a:cs typeface="Arial"/>
              </a:rPr>
              <a:t>example</a:t>
            </a:r>
            <a:r>
              <a:rPr lang="fr-FR" sz="2800" dirty="0">
                <a:solidFill>
                  <a:schemeClr val="bg1"/>
                </a:solidFill>
                <a:latin typeface="Arial"/>
                <a:cs typeface="Arial"/>
              </a:rPr>
              <a:t>: </a:t>
            </a:r>
            <a:r>
              <a:rPr lang="fr-FR" sz="2800" dirty="0" err="1">
                <a:solidFill>
                  <a:schemeClr val="bg1"/>
                </a:solidFill>
                <a:latin typeface="Arial"/>
                <a:cs typeface="Arial"/>
              </a:rPr>
              <a:t>Skeletal</a:t>
            </a:r>
            <a:r>
              <a:rPr lang="fr-FR" sz="2800" dirty="0">
                <a:solidFill>
                  <a:schemeClr val="bg1"/>
                </a:solidFill>
                <a:latin typeface="Arial"/>
                <a:cs typeface="Arial"/>
              </a:rPr>
              <a:t> muscle tissue</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2"/>
          <p:cNvSpPr txBox="1">
            <a:spLocks noChangeAspect="1" noChangeArrowheads="1"/>
          </p:cNvSpPr>
          <p:nvPr/>
        </p:nvSpPr>
        <p:spPr bwMode="auto">
          <a:xfrm>
            <a:off x="0" y="0"/>
            <a:ext cx="9144000" cy="655484"/>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4" name="ZoneTexte 3"/>
          <p:cNvSpPr txBox="1"/>
          <p:nvPr/>
        </p:nvSpPr>
        <p:spPr>
          <a:xfrm>
            <a:off x="3126425" y="93674"/>
            <a:ext cx="3224160" cy="523220"/>
          </a:xfrm>
          <a:prstGeom prst="rect">
            <a:avLst/>
          </a:prstGeom>
          <a:noFill/>
        </p:spPr>
        <p:txBody>
          <a:bodyPr wrap="none" rtlCol="0">
            <a:spAutoFit/>
          </a:bodyPr>
          <a:lstStyle/>
          <a:p>
            <a:r>
              <a:rPr lang="fr-FR" sz="2800" dirty="0" err="1">
                <a:solidFill>
                  <a:schemeClr val="bg1"/>
                </a:solidFill>
                <a:latin typeface="Arial"/>
                <a:cs typeface="Arial"/>
              </a:rPr>
              <a:t>Tissular</a:t>
            </a:r>
            <a:r>
              <a:rPr lang="fr-FR" sz="2800" dirty="0">
                <a:solidFill>
                  <a:schemeClr val="bg1"/>
                </a:solidFill>
                <a:latin typeface="Arial"/>
                <a:cs typeface="Arial"/>
              </a:rPr>
              <a:t> </a:t>
            </a:r>
            <a:r>
              <a:rPr lang="fr-FR" sz="2800" dirty="0" err="1">
                <a:solidFill>
                  <a:schemeClr val="bg1"/>
                </a:solidFill>
                <a:latin typeface="Arial"/>
                <a:cs typeface="Arial"/>
              </a:rPr>
              <a:t>complexity</a:t>
            </a:r>
            <a:endParaRPr lang="fr-FR" sz="2800" dirty="0">
              <a:solidFill>
                <a:schemeClr val="bg1"/>
              </a:solidFill>
              <a:latin typeface="Arial"/>
              <a:cs typeface="Arial"/>
            </a:endParaRPr>
          </a:p>
        </p:txBody>
      </p:sp>
      <p:pic>
        <p:nvPicPr>
          <p:cNvPr id="5" name="Image 4" descr="Controle H18 1 x10-small.jpg"/>
          <p:cNvPicPr>
            <a:picLocks noChangeAspect="1"/>
          </p:cNvPicPr>
          <p:nvPr/>
        </p:nvPicPr>
        <p:blipFill>
          <a:blip r:embed="rId2"/>
          <a:srcRect l="25665"/>
          <a:stretch>
            <a:fillRect/>
          </a:stretch>
        </p:blipFill>
        <p:spPr>
          <a:xfrm>
            <a:off x="-95853" y="-3953009"/>
            <a:ext cx="9247685" cy="10811010"/>
          </a:xfrm>
          <a:prstGeom prst="rect">
            <a:avLst/>
          </a:prstGeom>
        </p:spPr>
      </p:pic>
      <p:sp>
        <p:nvSpPr>
          <p:cNvPr id="6" name="Rectangle 3"/>
          <p:cNvSpPr>
            <a:spLocks noChangeArrowheads="1"/>
          </p:cNvSpPr>
          <p:nvPr/>
        </p:nvSpPr>
        <p:spPr bwMode="auto">
          <a:xfrm>
            <a:off x="56444" y="926174"/>
            <a:ext cx="3880556" cy="5847756"/>
          </a:xfrm>
          <a:prstGeom prst="rect">
            <a:avLst/>
          </a:prstGeom>
          <a:noFill/>
          <a:ln w="9525">
            <a:noFill/>
            <a:miter lim="800000"/>
            <a:headEnd/>
            <a:tailEnd/>
          </a:ln>
        </p:spPr>
        <p:txBody>
          <a:bodyPr wrap="square">
            <a:spAutoFit/>
          </a:bodyPr>
          <a:lstStyle/>
          <a:p>
            <a:endParaRPr lang="fr-FR" sz="1600" b="1" dirty="0">
              <a:solidFill>
                <a:srgbClr val="FF0000"/>
              </a:solidFill>
              <a:latin typeface="Arial"/>
              <a:cs typeface="Arial"/>
            </a:endParaRPr>
          </a:p>
          <a:p>
            <a:r>
              <a:rPr lang="fr-FR" sz="1800" b="1" dirty="0">
                <a:solidFill>
                  <a:schemeClr val="tx2"/>
                </a:solidFill>
                <a:latin typeface="Arial"/>
                <a:cs typeface="Arial"/>
              </a:rPr>
              <a:t>Structures : </a:t>
            </a:r>
          </a:p>
          <a:p>
            <a:pPr>
              <a:buFontTx/>
              <a:buChar char="•"/>
            </a:pPr>
            <a:r>
              <a:rPr lang="fr-FR" sz="1600" dirty="0">
                <a:latin typeface="Arial"/>
                <a:cs typeface="Arial"/>
              </a:rPr>
              <a:t> Fibres musculaires</a:t>
            </a:r>
          </a:p>
          <a:p>
            <a:pPr>
              <a:buFontTx/>
              <a:buChar char="•"/>
            </a:pPr>
            <a:r>
              <a:rPr lang="fr-FR" sz="1600" dirty="0">
                <a:latin typeface="Arial"/>
                <a:cs typeface="Arial"/>
              </a:rPr>
              <a:t> Tissu conjonctif</a:t>
            </a:r>
          </a:p>
          <a:p>
            <a:pPr>
              <a:buFontTx/>
              <a:buChar char="•"/>
            </a:pPr>
            <a:r>
              <a:rPr lang="fr-FR" sz="1600" dirty="0">
                <a:latin typeface="Arial"/>
                <a:cs typeface="Arial"/>
              </a:rPr>
              <a:t> Vaisseaux sanguins</a:t>
            </a:r>
          </a:p>
          <a:p>
            <a:pPr>
              <a:buFontTx/>
              <a:buChar char="•"/>
            </a:pPr>
            <a:r>
              <a:rPr lang="fr-FR" sz="1600" dirty="0">
                <a:latin typeface="Arial"/>
                <a:cs typeface="Arial"/>
              </a:rPr>
              <a:t> Motoneurones</a:t>
            </a:r>
          </a:p>
          <a:p>
            <a:endParaRPr lang="fr-FR" sz="1600" dirty="0">
              <a:latin typeface="Arial"/>
              <a:cs typeface="Arial"/>
            </a:endParaRPr>
          </a:p>
          <a:p>
            <a:endParaRPr lang="fr-FR" sz="1600" dirty="0">
              <a:latin typeface="Arial"/>
              <a:cs typeface="Arial"/>
            </a:endParaRPr>
          </a:p>
          <a:p>
            <a:r>
              <a:rPr lang="fr-FR" sz="1800" b="1" dirty="0">
                <a:solidFill>
                  <a:schemeClr val="tx2"/>
                </a:solidFill>
                <a:latin typeface="Arial"/>
                <a:cs typeface="Arial"/>
              </a:rPr>
              <a:t>Types cellulaires :</a:t>
            </a:r>
          </a:p>
          <a:p>
            <a:endParaRPr lang="fr-FR" sz="1600" b="1" i="1" dirty="0">
              <a:solidFill>
                <a:srgbClr val="00B0F0"/>
              </a:solidFill>
              <a:latin typeface="Arial"/>
              <a:cs typeface="Arial"/>
            </a:endParaRPr>
          </a:p>
          <a:p>
            <a:r>
              <a:rPr lang="fr-FR" sz="1600" b="1" i="1" dirty="0">
                <a:solidFill>
                  <a:srgbClr val="00B0F0"/>
                </a:solidFill>
                <a:latin typeface="Arial"/>
                <a:cs typeface="Arial"/>
              </a:rPr>
              <a:t>Position sous basale</a:t>
            </a:r>
            <a:endParaRPr lang="fr-FR" sz="1600" i="1" dirty="0">
              <a:solidFill>
                <a:srgbClr val="00B0F0"/>
              </a:solidFill>
              <a:latin typeface="Arial"/>
              <a:cs typeface="Arial"/>
            </a:endParaRPr>
          </a:p>
          <a:p>
            <a:pPr>
              <a:buFontTx/>
              <a:buChar char="•"/>
            </a:pPr>
            <a:r>
              <a:rPr lang="fr-FR" sz="1600" dirty="0">
                <a:latin typeface="Arial"/>
                <a:cs typeface="Arial"/>
              </a:rPr>
              <a:t> Cellules satellites</a:t>
            </a:r>
          </a:p>
          <a:p>
            <a:pPr>
              <a:buFontTx/>
              <a:buChar char="•"/>
            </a:pPr>
            <a:r>
              <a:rPr lang="fr-FR" sz="1600" dirty="0">
                <a:latin typeface="Arial"/>
                <a:cs typeface="Arial"/>
              </a:rPr>
              <a:t> Cellules peu définies	        	</a:t>
            </a:r>
          </a:p>
          <a:p>
            <a:r>
              <a:rPr lang="fr-FR" sz="1600" dirty="0">
                <a:latin typeface="Arial"/>
                <a:cs typeface="Arial"/>
              </a:rPr>
              <a:t>		 </a:t>
            </a:r>
          </a:p>
          <a:p>
            <a:r>
              <a:rPr lang="fr-FR" sz="1600" b="1" i="1" dirty="0">
                <a:solidFill>
                  <a:srgbClr val="00B0F0"/>
                </a:solidFill>
                <a:latin typeface="Arial"/>
                <a:cs typeface="Arial"/>
              </a:rPr>
              <a:t>Position extra basale</a:t>
            </a:r>
          </a:p>
          <a:p>
            <a:pPr>
              <a:buFontTx/>
              <a:buChar char="•"/>
            </a:pPr>
            <a:r>
              <a:rPr lang="fr-FR" sz="1600" dirty="0">
                <a:latin typeface="Arial"/>
                <a:cs typeface="Arial"/>
              </a:rPr>
              <a:t> Cellules endothéliales</a:t>
            </a:r>
          </a:p>
          <a:p>
            <a:pPr>
              <a:buFontTx/>
              <a:buChar char="•"/>
            </a:pPr>
            <a:r>
              <a:rPr lang="fr-FR" sz="1600" dirty="0">
                <a:latin typeface="Arial"/>
                <a:cs typeface="Arial"/>
              </a:rPr>
              <a:t> Fibroblastes</a:t>
            </a:r>
          </a:p>
          <a:p>
            <a:pPr>
              <a:buFontTx/>
              <a:buChar char="•"/>
            </a:pPr>
            <a:r>
              <a:rPr lang="fr-FR" sz="1600" dirty="0">
                <a:latin typeface="Arial"/>
                <a:cs typeface="Arial"/>
              </a:rPr>
              <a:t> Cellules inflammatoires</a:t>
            </a:r>
          </a:p>
          <a:p>
            <a:pPr>
              <a:buFontTx/>
              <a:buChar char="•"/>
            </a:pPr>
            <a:r>
              <a:rPr lang="fr-FR" sz="1600" dirty="0">
                <a:latin typeface="Arial"/>
                <a:cs typeface="Arial"/>
              </a:rPr>
              <a:t> Cellules nerveuses</a:t>
            </a:r>
          </a:p>
          <a:p>
            <a:pPr>
              <a:buFontTx/>
              <a:buChar char="•"/>
            </a:pPr>
            <a:r>
              <a:rPr lang="fr-FR" sz="1600" dirty="0">
                <a:latin typeface="Arial"/>
                <a:cs typeface="Arial"/>
              </a:rPr>
              <a:t> </a:t>
            </a:r>
            <a:r>
              <a:rPr lang="fr-FR" sz="1600" dirty="0" err="1">
                <a:latin typeface="Arial"/>
                <a:cs typeface="Arial"/>
              </a:rPr>
              <a:t>Péricytes</a:t>
            </a:r>
            <a:r>
              <a:rPr lang="fr-FR" sz="1600" dirty="0">
                <a:latin typeface="Arial"/>
                <a:cs typeface="Arial"/>
              </a:rPr>
              <a:t> et </a:t>
            </a:r>
            <a:r>
              <a:rPr lang="fr-FR" sz="1600" dirty="0" err="1">
                <a:latin typeface="Arial"/>
                <a:cs typeface="Arial"/>
              </a:rPr>
              <a:t>mésoangioblastes</a:t>
            </a:r>
            <a:endParaRPr lang="fr-FR" sz="1600" dirty="0">
              <a:latin typeface="Arial"/>
              <a:cs typeface="Arial"/>
            </a:endParaRPr>
          </a:p>
          <a:p>
            <a:pPr>
              <a:buFontTx/>
              <a:buChar char="•"/>
            </a:pPr>
            <a:r>
              <a:rPr lang="fr-FR" sz="1600" dirty="0">
                <a:latin typeface="Arial"/>
                <a:cs typeface="Arial"/>
              </a:rPr>
              <a:t> PICS		 	</a:t>
            </a:r>
          </a:p>
          <a:p>
            <a:pPr>
              <a:buFontTx/>
              <a:buChar char="•"/>
            </a:pPr>
            <a:r>
              <a:rPr lang="fr-FR" sz="1600" dirty="0">
                <a:latin typeface="Arial"/>
                <a:cs typeface="Arial"/>
              </a:rPr>
              <a:t> Cellules souches mésenchymateuses</a:t>
            </a:r>
          </a:p>
          <a:p>
            <a:pPr>
              <a:buFontTx/>
              <a:buChar char="•"/>
            </a:pPr>
            <a:endParaRPr lang="fr-FR" sz="1800" dirty="0">
              <a:solidFill>
                <a:srgbClr val="FFFF00"/>
              </a:solidFill>
            </a:endParaRPr>
          </a:p>
        </p:txBody>
      </p:sp>
      <p:pic>
        <p:nvPicPr>
          <p:cNvPr id="20" name="Image 19"/>
          <p:cNvPicPr>
            <a:picLocks noChangeAspect="1"/>
          </p:cNvPicPr>
          <p:nvPr/>
        </p:nvPicPr>
        <p:blipFill>
          <a:blip r:embed="rId3"/>
          <a:stretch>
            <a:fillRect/>
          </a:stretch>
        </p:blipFill>
        <p:spPr>
          <a:xfrm>
            <a:off x="5771444" y="4182122"/>
            <a:ext cx="3414889" cy="268999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Sans titre-1 - copi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6530" y="1370013"/>
            <a:ext cx="4324350" cy="3543300"/>
          </a:xfrm>
          <a:prstGeom prst="rect">
            <a:avLst/>
          </a:prstGeom>
          <a:noFill/>
          <a:ln w="9525">
            <a:solidFill>
              <a:schemeClr val="bg1"/>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
        <p:nvSpPr>
          <p:cNvPr id="22531" name="Line 6"/>
          <p:cNvSpPr>
            <a:spLocks noChangeShapeType="1"/>
          </p:cNvSpPr>
          <p:nvPr/>
        </p:nvSpPr>
        <p:spPr bwMode="auto">
          <a:xfrm flipH="1">
            <a:off x="2479680" y="2560638"/>
            <a:ext cx="152400" cy="304800"/>
          </a:xfrm>
          <a:prstGeom prst="line">
            <a:avLst/>
          </a:prstGeom>
          <a:noFill/>
          <a:ln w="19050">
            <a:solidFill>
              <a:schemeClr val="bg1"/>
            </a:solidFill>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wrap="none" anchor="ctr"/>
          <a:lstStyle/>
          <a:p>
            <a:endParaRPr lang="fr-FR">
              <a:latin typeface="Arial"/>
              <a:cs typeface="Arial"/>
            </a:endParaRPr>
          </a:p>
        </p:txBody>
      </p:sp>
      <p:sp>
        <p:nvSpPr>
          <p:cNvPr id="22532" name="Text Box 7"/>
          <p:cNvSpPr txBox="1">
            <a:spLocks noChangeArrowheads="1"/>
          </p:cNvSpPr>
          <p:nvPr/>
        </p:nvSpPr>
        <p:spPr bwMode="auto">
          <a:xfrm>
            <a:off x="2359030" y="2128838"/>
            <a:ext cx="2031926" cy="83099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a:solidFill>
                  <a:srgbClr val="10FF10"/>
                </a:solidFill>
                <a:latin typeface="Arial"/>
                <a:cs typeface="Arial"/>
              </a:rPr>
              <a:t>Satellite cell</a:t>
            </a:r>
          </a:p>
          <a:p>
            <a:r>
              <a:rPr lang="fr-FR">
                <a:solidFill>
                  <a:srgbClr val="10FF10"/>
                </a:solidFill>
                <a:latin typeface="Arial"/>
                <a:cs typeface="Arial"/>
              </a:rPr>
              <a:t>   (Quiescent)</a:t>
            </a:r>
          </a:p>
        </p:txBody>
      </p:sp>
      <p:sp>
        <p:nvSpPr>
          <p:cNvPr id="22533" name="Text Box 68"/>
          <p:cNvSpPr txBox="1">
            <a:spLocks noChangeArrowheads="1"/>
          </p:cNvSpPr>
          <p:nvPr/>
        </p:nvSpPr>
        <p:spPr bwMode="auto">
          <a:xfrm>
            <a:off x="517525" y="152400"/>
            <a:ext cx="184150" cy="4572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endParaRPr lang="fr-FR">
              <a:solidFill>
                <a:srgbClr val="000000"/>
              </a:solidFill>
              <a:latin typeface="Arial"/>
              <a:cs typeface="Arial"/>
            </a:endParaRPr>
          </a:p>
        </p:txBody>
      </p:sp>
      <p:sp>
        <p:nvSpPr>
          <p:cNvPr id="22534" name="Text Box 69"/>
          <p:cNvSpPr txBox="1">
            <a:spLocks noChangeArrowheads="1"/>
          </p:cNvSpPr>
          <p:nvPr/>
        </p:nvSpPr>
        <p:spPr bwMode="auto">
          <a:xfrm>
            <a:off x="517525" y="47625"/>
            <a:ext cx="184150" cy="4572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endParaRPr lang="fr-FR">
              <a:solidFill>
                <a:srgbClr val="000000"/>
              </a:solidFill>
              <a:latin typeface="Arial"/>
              <a:cs typeface="Arial"/>
            </a:endParaRPr>
          </a:p>
        </p:txBody>
      </p:sp>
      <p:sp>
        <p:nvSpPr>
          <p:cNvPr id="22535" name="Text Box 73"/>
          <p:cNvSpPr txBox="1">
            <a:spLocks noChangeArrowheads="1"/>
          </p:cNvSpPr>
          <p:nvPr/>
        </p:nvSpPr>
        <p:spPr bwMode="auto">
          <a:xfrm>
            <a:off x="441325" y="76200"/>
            <a:ext cx="184150" cy="4572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endParaRPr lang="fr-FR">
              <a:solidFill>
                <a:srgbClr val="000000"/>
              </a:solidFill>
              <a:latin typeface="Arial"/>
              <a:cs typeface="Arial"/>
            </a:endParaRPr>
          </a:p>
        </p:txBody>
      </p:sp>
      <p:sp>
        <p:nvSpPr>
          <p:cNvPr id="22536" name="Text Box 77"/>
          <p:cNvSpPr txBox="1">
            <a:spLocks noChangeArrowheads="1"/>
          </p:cNvSpPr>
          <p:nvPr/>
        </p:nvSpPr>
        <p:spPr bwMode="auto">
          <a:xfrm>
            <a:off x="280992" y="1398588"/>
            <a:ext cx="4038600" cy="369887"/>
          </a:xfrm>
          <a:prstGeom prst="rect">
            <a:avLst/>
          </a:prstGeom>
          <a:solidFill>
            <a:schemeClr val="tx1"/>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800" i="1">
                <a:solidFill>
                  <a:srgbClr val="10FF10"/>
                </a:solidFill>
                <a:latin typeface="Arial"/>
                <a:cs typeface="Arial"/>
              </a:rPr>
              <a:t>Tg:Pax7nGFP  </a:t>
            </a:r>
            <a:r>
              <a:rPr lang="fr-FR" sz="1800" i="1">
                <a:solidFill>
                  <a:srgbClr val="FF020A"/>
                </a:solidFill>
                <a:latin typeface="Arial"/>
                <a:cs typeface="Arial"/>
              </a:rPr>
              <a:t>Sarcoglycan</a:t>
            </a:r>
            <a:r>
              <a:rPr lang="fr-FR" sz="1800" i="1">
                <a:solidFill>
                  <a:srgbClr val="10FF10"/>
                </a:solidFill>
                <a:latin typeface="Arial"/>
                <a:cs typeface="Arial"/>
              </a:rPr>
              <a:t>  </a:t>
            </a:r>
            <a:r>
              <a:rPr lang="fr-FR" sz="1800" i="1">
                <a:solidFill>
                  <a:srgbClr val="2AFFFA"/>
                </a:solidFill>
                <a:latin typeface="Arial"/>
                <a:cs typeface="Arial"/>
              </a:rPr>
              <a:t>Laminin</a:t>
            </a:r>
            <a:endParaRPr lang="fr-FR" sz="1800" i="1">
              <a:solidFill>
                <a:srgbClr val="10FF10"/>
              </a:solidFill>
              <a:latin typeface="Arial"/>
              <a:cs typeface="Arial"/>
            </a:endParaRPr>
          </a:p>
        </p:txBody>
      </p:sp>
      <p:sp>
        <p:nvSpPr>
          <p:cNvPr id="22537" name="Text Box 8"/>
          <p:cNvSpPr txBox="1">
            <a:spLocks noChangeArrowheads="1"/>
          </p:cNvSpPr>
          <p:nvPr/>
        </p:nvSpPr>
        <p:spPr bwMode="auto">
          <a:xfrm>
            <a:off x="638180" y="3665538"/>
            <a:ext cx="1364827" cy="46166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a:solidFill>
                  <a:srgbClr val="BBE0E3"/>
                </a:solidFill>
                <a:latin typeface="Arial"/>
                <a:cs typeface="Arial"/>
              </a:rPr>
              <a:t>Myofibre</a:t>
            </a:r>
          </a:p>
        </p:txBody>
      </p:sp>
      <p:grpSp>
        <p:nvGrpSpPr>
          <p:cNvPr id="22539" name="Group 20"/>
          <p:cNvGrpSpPr>
            <a:grpSpLocks/>
          </p:cNvGrpSpPr>
          <p:nvPr/>
        </p:nvGrpSpPr>
        <p:grpSpPr bwMode="auto">
          <a:xfrm>
            <a:off x="681932" y="5141914"/>
            <a:ext cx="7795318" cy="1709695"/>
            <a:chOff x="83" y="2898"/>
            <a:chExt cx="3978" cy="1232"/>
          </a:xfrm>
        </p:grpSpPr>
        <p:sp>
          <p:nvSpPr>
            <p:cNvPr id="22546" name="AutoShape 21"/>
            <p:cNvSpPr>
              <a:spLocks noChangeArrowheads="1"/>
            </p:cNvSpPr>
            <p:nvPr/>
          </p:nvSpPr>
          <p:spPr bwMode="auto">
            <a:xfrm rot="-5400000">
              <a:off x="3100" y="2936"/>
              <a:ext cx="136" cy="834"/>
            </a:xfrm>
            <a:prstGeom prst="flowChartAlternateProcess">
              <a:avLst/>
            </a:prstGeom>
            <a:solidFill>
              <a:srgbClr val="F03900"/>
            </a:solidFill>
            <a:ln w="9525">
              <a:solidFill>
                <a:schemeClr val="tx1"/>
              </a:solidFill>
              <a:miter lim="800000"/>
              <a:headEnd/>
              <a:tailEnd/>
            </a:ln>
          </p:spPr>
          <p:txBody>
            <a:bodyPr wrap="none" anchor="ctr"/>
            <a:lstStyle/>
            <a:p>
              <a:pPr eaLnBrk="0" hangingPunct="0"/>
              <a:endParaRPr lang="fr-FR">
                <a:latin typeface="Arial"/>
                <a:cs typeface="Arial"/>
              </a:endParaRPr>
            </a:p>
          </p:txBody>
        </p:sp>
        <p:sp>
          <p:nvSpPr>
            <p:cNvPr id="22547" name="Oval 22"/>
            <p:cNvSpPr>
              <a:spLocks noChangeArrowheads="1"/>
            </p:cNvSpPr>
            <p:nvPr/>
          </p:nvSpPr>
          <p:spPr bwMode="auto">
            <a:xfrm>
              <a:off x="3111" y="3286"/>
              <a:ext cx="78" cy="47"/>
            </a:xfrm>
            <a:prstGeom prst="ellipse">
              <a:avLst/>
            </a:prstGeom>
            <a:solidFill>
              <a:srgbClr val="FFFF00"/>
            </a:solidFill>
            <a:ln w="9525">
              <a:solidFill>
                <a:schemeClr val="tx1"/>
              </a:solidFill>
              <a:round/>
              <a:headEnd/>
              <a:tailEnd/>
            </a:ln>
          </p:spPr>
          <p:txBody>
            <a:bodyPr wrap="none" anchor="ctr"/>
            <a:lstStyle/>
            <a:p>
              <a:pPr eaLnBrk="0" hangingPunct="0"/>
              <a:endParaRPr lang="fr-FR">
                <a:latin typeface="Arial"/>
                <a:cs typeface="Arial"/>
              </a:endParaRPr>
            </a:p>
          </p:txBody>
        </p:sp>
        <p:sp>
          <p:nvSpPr>
            <p:cNvPr id="22548" name="Freeform 23"/>
            <p:cNvSpPr>
              <a:spLocks/>
            </p:cNvSpPr>
            <p:nvPr/>
          </p:nvSpPr>
          <p:spPr bwMode="auto">
            <a:xfrm>
              <a:off x="1840" y="3265"/>
              <a:ext cx="528" cy="228"/>
            </a:xfrm>
            <a:custGeom>
              <a:avLst/>
              <a:gdLst>
                <a:gd name="T0" fmla="*/ 0 w 576"/>
                <a:gd name="T1" fmla="*/ 1 h 362"/>
                <a:gd name="T2" fmla="*/ 5 w 576"/>
                <a:gd name="T3" fmla="*/ 1 h 362"/>
                <a:gd name="T4" fmla="*/ 6 w 576"/>
                <a:gd name="T5" fmla="*/ 1 h 362"/>
                <a:gd name="T6" fmla="*/ 10 w 576"/>
                <a:gd name="T7" fmla="*/ 1 h 362"/>
                <a:gd name="T8" fmla="*/ 11 w 576"/>
                <a:gd name="T9" fmla="*/ 1 h 362"/>
                <a:gd name="T10" fmla="*/ 12 w 576"/>
                <a:gd name="T11" fmla="*/ 0 h 362"/>
                <a:gd name="T12" fmla="*/ 13 w 576"/>
                <a:gd name="T13" fmla="*/ 1 h 362"/>
                <a:gd name="T14" fmla="*/ 17 w 576"/>
                <a:gd name="T15" fmla="*/ 1 h 362"/>
                <a:gd name="T16" fmla="*/ 25 w 576"/>
                <a:gd name="T17" fmla="*/ 1 h 362"/>
                <a:gd name="T18" fmla="*/ 23 w 576"/>
                <a:gd name="T19" fmla="*/ 1 h 362"/>
                <a:gd name="T20" fmla="*/ 25 w 576"/>
                <a:gd name="T21" fmla="*/ 1 h 362"/>
                <a:gd name="T22" fmla="*/ 25 w 576"/>
                <a:gd name="T23" fmla="*/ 1 h 362"/>
                <a:gd name="T24" fmla="*/ 19 w 576"/>
                <a:gd name="T25" fmla="*/ 1 h 362"/>
                <a:gd name="T26" fmla="*/ 16 w 576"/>
                <a:gd name="T27" fmla="*/ 1 h 362"/>
                <a:gd name="T28" fmla="*/ 16 w 576"/>
                <a:gd name="T29" fmla="*/ 1 h 362"/>
                <a:gd name="T30" fmla="*/ 15 w 576"/>
                <a:gd name="T31" fmla="*/ 1 h 362"/>
                <a:gd name="T32" fmla="*/ 13 w 576"/>
                <a:gd name="T33" fmla="*/ 1 h 362"/>
                <a:gd name="T34" fmla="*/ 11 w 576"/>
                <a:gd name="T35" fmla="*/ 1 h 362"/>
                <a:gd name="T36" fmla="*/ 9 w 576"/>
                <a:gd name="T37" fmla="*/ 1 h 362"/>
                <a:gd name="T38" fmla="*/ 6 w 576"/>
                <a:gd name="T39" fmla="*/ 1 h 362"/>
                <a:gd name="T40" fmla="*/ 6 w 576"/>
                <a:gd name="T41" fmla="*/ 1 h 362"/>
                <a:gd name="T42" fmla="*/ 5 w 576"/>
                <a:gd name="T43" fmla="*/ 1 h 362"/>
                <a:gd name="T44" fmla="*/ 5 w 576"/>
                <a:gd name="T45" fmla="*/ 1 h 362"/>
                <a:gd name="T46" fmla="*/ 5 w 576"/>
                <a:gd name="T47" fmla="*/ 1 h 362"/>
                <a:gd name="T48" fmla="*/ 5 w 576"/>
                <a:gd name="T49" fmla="*/ 1 h 362"/>
                <a:gd name="T50" fmla="*/ 0 w 576"/>
                <a:gd name="T51" fmla="*/ 1 h 3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76"/>
                <a:gd name="T79" fmla="*/ 0 h 362"/>
                <a:gd name="T80" fmla="*/ 576 w 576"/>
                <a:gd name="T81" fmla="*/ 362 h 3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76" h="362">
                  <a:moveTo>
                    <a:pt x="0" y="104"/>
                  </a:moveTo>
                  <a:cubicBezTo>
                    <a:pt x="34" y="97"/>
                    <a:pt x="67" y="84"/>
                    <a:pt x="102" y="78"/>
                  </a:cubicBezTo>
                  <a:cubicBezTo>
                    <a:pt x="110" y="73"/>
                    <a:pt x="119" y="68"/>
                    <a:pt x="128" y="66"/>
                  </a:cubicBezTo>
                  <a:cubicBezTo>
                    <a:pt x="152" y="47"/>
                    <a:pt x="182" y="28"/>
                    <a:pt x="212" y="20"/>
                  </a:cubicBezTo>
                  <a:cubicBezTo>
                    <a:pt x="220" y="17"/>
                    <a:pt x="228" y="12"/>
                    <a:pt x="236" y="8"/>
                  </a:cubicBezTo>
                  <a:cubicBezTo>
                    <a:pt x="240" y="5"/>
                    <a:pt x="248" y="0"/>
                    <a:pt x="248" y="0"/>
                  </a:cubicBezTo>
                  <a:cubicBezTo>
                    <a:pt x="258" y="3"/>
                    <a:pt x="267" y="13"/>
                    <a:pt x="278" y="18"/>
                  </a:cubicBezTo>
                  <a:cubicBezTo>
                    <a:pt x="311" y="32"/>
                    <a:pt x="350" y="32"/>
                    <a:pt x="386" y="40"/>
                  </a:cubicBezTo>
                  <a:cubicBezTo>
                    <a:pt x="439" y="51"/>
                    <a:pt x="494" y="63"/>
                    <a:pt x="548" y="74"/>
                  </a:cubicBezTo>
                  <a:cubicBezTo>
                    <a:pt x="551" y="85"/>
                    <a:pt x="536" y="107"/>
                    <a:pt x="532" y="120"/>
                  </a:cubicBezTo>
                  <a:cubicBezTo>
                    <a:pt x="537" y="176"/>
                    <a:pt x="538" y="209"/>
                    <a:pt x="572" y="254"/>
                  </a:cubicBezTo>
                  <a:cubicBezTo>
                    <a:pt x="576" y="266"/>
                    <a:pt x="555" y="277"/>
                    <a:pt x="546" y="284"/>
                  </a:cubicBezTo>
                  <a:cubicBezTo>
                    <a:pt x="513" y="304"/>
                    <a:pt x="474" y="306"/>
                    <a:pt x="438" y="312"/>
                  </a:cubicBezTo>
                  <a:cubicBezTo>
                    <a:pt x="415" y="319"/>
                    <a:pt x="389" y="330"/>
                    <a:pt x="370" y="344"/>
                  </a:cubicBezTo>
                  <a:cubicBezTo>
                    <a:pt x="345" y="361"/>
                    <a:pt x="377" y="339"/>
                    <a:pt x="354" y="354"/>
                  </a:cubicBezTo>
                  <a:cubicBezTo>
                    <a:pt x="349" y="356"/>
                    <a:pt x="342" y="362"/>
                    <a:pt x="342" y="362"/>
                  </a:cubicBezTo>
                  <a:cubicBezTo>
                    <a:pt x="331" y="330"/>
                    <a:pt x="313" y="291"/>
                    <a:pt x="284" y="272"/>
                  </a:cubicBezTo>
                  <a:cubicBezTo>
                    <a:pt x="272" y="255"/>
                    <a:pt x="250" y="249"/>
                    <a:pt x="232" y="244"/>
                  </a:cubicBezTo>
                  <a:cubicBezTo>
                    <a:pt x="221" y="240"/>
                    <a:pt x="200" y="236"/>
                    <a:pt x="200" y="236"/>
                  </a:cubicBezTo>
                  <a:cubicBezTo>
                    <a:pt x="180" y="226"/>
                    <a:pt x="166" y="230"/>
                    <a:pt x="144" y="232"/>
                  </a:cubicBezTo>
                  <a:cubicBezTo>
                    <a:pt x="132" y="235"/>
                    <a:pt x="140" y="233"/>
                    <a:pt x="122" y="238"/>
                  </a:cubicBezTo>
                  <a:cubicBezTo>
                    <a:pt x="119" y="238"/>
                    <a:pt x="114" y="240"/>
                    <a:pt x="114" y="240"/>
                  </a:cubicBezTo>
                  <a:cubicBezTo>
                    <a:pt x="106" y="229"/>
                    <a:pt x="109" y="216"/>
                    <a:pt x="102" y="206"/>
                  </a:cubicBezTo>
                  <a:cubicBezTo>
                    <a:pt x="98" y="191"/>
                    <a:pt x="78" y="156"/>
                    <a:pt x="66" y="148"/>
                  </a:cubicBezTo>
                  <a:cubicBezTo>
                    <a:pt x="57" y="134"/>
                    <a:pt x="35" y="117"/>
                    <a:pt x="20" y="112"/>
                  </a:cubicBezTo>
                  <a:cubicBezTo>
                    <a:pt x="14" y="110"/>
                    <a:pt x="4" y="108"/>
                    <a:pt x="0" y="104"/>
                  </a:cubicBezTo>
                  <a:close/>
                </a:path>
              </a:pathLst>
            </a:custGeom>
            <a:solidFill>
              <a:srgbClr val="FF0000"/>
            </a:solidFill>
            <a:ln w="9525">
              <a:solidFill>
                <a:schemeClr val="tx1"/>
              </a:solidFill>
              <a:round/>
              <a:headEnd/>
              <a:tailEnd/>
            </a:ln>
          </p:spPr>
          <p:txBody>
            <a:bodyPr wrap="none" anchor="ctr"/>
            <a:lstStyle/>
            <a:p>
              <a:endParaRPr lang="fr-FR">
                <a:latin typeface="Arial"/>
                <a:cs typeface="Arial"/>
              </a:endParaRPr>
            </a:p>
          </p:txBody>
        </p:sp>
        <p:sp>
          <p:nvSpPr>
            <p:cNvPr id="22549" name="Oval 24"/>
            <p:cNvSpPr>
              <a:spLocks noChangeArrowheads="1"/>
            </p:cNvSpPr>
            <p:nvPr/>
          </p:nvSpPr>
          <p:spPr bwMode="auto">
            <a:xfrm>
              <a:off x="2146" y="3335"/>
              <a:ext cx="94" cy="94"/>
            </a:xfrm>
            <a:prstGeom prst="ellipse">
              <a:avLst/>
            </a:prstGeom>
            <a:solidFill>
              <a:srgbClr val="FFFF00"/>
            </a:solidFill>
            <a:ln w="9525">
              <a:solidFill>
                <a:schemeClr val="tx1"/>
              </a:solidFill>
              <a:round/>
              <a:headEnd/>
              <a:tailEnd/>
            </a:ln>
          </p:spPr>
          <p:txBody>
            <a:bodyPr wrap="none" anchor="ctr"/>
            <a:lstStyle/>
            <a:p>
              <a:pPr eaLnBrk="0" hangingPunct="0"/>
              <a:endParaRPr lang="fr-FR">
                <a:latin typeface="Arial"/>
                <a:cs typeface="Arial"/>
              </a:endParaRPr>
            </a:p>
          </p:txBody>
        </p:sp>
        <p:sp>
          <p:nvSpPr>
            <p:cNvPr id="22550" name="Oval 25"/>
            <p:cNvSpPr>
              <a:spLocks noChangeArrowheads="1"/>
            </p:cNvSpPr>
            <p:nvPr/>
          </p:nvSpPr>
          <p:spPr bwMode="auto">
            <a:xfrm>
              <a:off x="3043" y="3370"/>
              <a:ext cx="78" cy="47"/>
            </a:xfrm>
            <a:prstGeom prst="ellipse">
              <a:avLst/>
            </a:prstGeom>
            <a:solidFill>
              <a:srgbClr val="FFFF00"/>
            </a:solidFill>
            <a:ln w="9525">
              <a:solidFill>
                <a:schemeClr val="tx1"/>
              </a:solidFill>
              <a:round/>
              <a:headEnd/>
              <a:tailEnd/>
            </a:ln>
          </p:spPr>
          <p:txBody>
            <a:bodyPr wrap="none" anchor="ctr"/>
            <a:lstStyle/>
            <a:p>
              <a:pPr eaLnBrk="0" hangingPunct="0"/>
              <a:endParaRPr lang="fr-FR">
                <a:latin typeface="Arial"/>
                <a:cs typeface="Arial"/>
              </a:endParaRPr>
            </a:p>
          </p:txBody>
        </p:sp>
        <p:sp>
          <p:nvSpPr>
            <p:cNvPr id="22551" name="Oval 26"/>
            <p:cNvSpPr>
              <a:spLocks noChangeArrowheads="1"/>
            </p:cNvSpPr>
            <p:nvPr/>
          </p:nvSpPr>
          <p:spPr bwMode="auto">
            <a:xfrm>
              <a:off x="2847" y="3290"/>
              <a:ext cx="78" cy="47"/>
            </a:xfrm>
            <a:prstGeom prst="ellipse">
              <a:avLst/>
            </a:prstGeom>
            <a:solidFill>
              <a:srgbClr val="FFFF00"/>
            </a:solidFill>
            <a:ln w="9525">
              <a:solidFill>
                <a:schemeClr val="tx1"/>
              </a:solidFill>
              <a:round/>
              <a:headEnd/>
              <a:tailEnd/>
            </a:ln>
          </p:spPr>
          <p:txBody>
            <a:bodyPr wrap="none" anchor="ctr"/>
            <a:lstStyle/>
            <a:p>
              <a:pPr eaLnBrk="0" hangingPunct="0"/>
              <a:endParaRPr lang="fr-FR">
                <a:latin typeface="Arial"/>
                <a:cs typeface="Arial"/>
              </a:endParaRPr>
            </a:p>
          </p:txBody>
        </p:sp>
        <p:sp>
          <p:nvSpPr>
            <p:cNvPr id="22552" name="Oval 27"/>
            <p:cNvSpPr>
              <a:spLocks noChangeArrowheads="1"/>
            </p:cNvSpPr>
            <p:nvPr/>
          </p:nvSpPr>
          <p:spPr bwMode="auto">
            <a:xfrm>
              <a:off x="3417" y="3368"/>
              <a:ext cx="78" cy="47"/>
            </a:xfrm>
            <a:prstGeom prst="ellipse">
              <a:avLst/>
            </a:prstGeom>
            <a:solidFill>
              <a:srgbClr val="FFFF00"/>
            </a:solidFill>
            <a:ln w="9525">
              <a:solidFill>
                <a:schemeClr val="tx1"/>
              </a:solidFill>
              <a:round/>
              <a:headEnd/>
              <a:tailEnd/>
            </a:ln>
          </p:spPr>
          <p:txBody>
            <a:bodyPr wrap="none" anchor="ctr"/>
            <a:lstStyle/>
            <a:p>
              <a:pPr eaLnBrk="0" hangingPunct="0"/>
              <a:endParaRPr lang="fr-FR">
                <a:latin typeface="Arial"/>
                <a:cs typeface="Arial"/>
              </a:endParaRPr>
            </a:p>
          </p:txBody>
        </p:sp>
        <p:sp>
          <p:nvSpPr>
            <p:cNvPr id="22553" name="Oval 28"/>
            <p:cNvSpPr>
              <a:spLocks noChangeArrowheads="1"/>
            </p:cNvSpPr>
            <p:nvPr/>
          </p:nvSpPr>
          <p:spPr bwMode="auto">
            <a:xfrm>
              <a:off x="3369" y="3286"/>
              <a:ext cx="78" cy="47"/>
            </a:xfrm>
            <a:prstGeom prst="ellipse">
              <a:avLst/>
            </a:prstGeom>
            <a:solidFill>
              <a:srgbClr val="FFFF00"/>
            </a:solidFill>
            <a:ln w="9525">
              <a:solidFill>
                <a:schemeClr val="tx1"/>
              </a:solidFill>
              <a:round/>
              <a:headEnd/>
              <a:tailEnd/>
            </a:ln>
          </p:spPr>
          <p:txBody>
            <a:bodyPr wrap="none" anchor="ctr"/>
            <a:lstStyle/>
            <a:p>
              <a:pPr eaLnBrk="0" hangingPunct="0"/>
              <a:endParaRPr lang="fr-FR">
                <a:latin typeface="Arial"/>
                <a:cs typeface="Arial"/>
              </a:endParaRPr>
            </a:p>
          </p:txBody>
        </p:sp>
        <p:sp>
          <p:nvSpPr>
            <p:cNvPr id="22554" name="Text Box 29"/>
            <p:cNvSpPr txBox="1">
              <a:spLocks noChangeArrowheads="1"/>
            </p:cNvSpPr>
            <p:nvPr/>
          </p:nvSpPr>
          <p:spPr bwMode="auto">
            <a:xfrm>
              <a:off x="1879" y="3479"/>
              <a:ext cx="513" cy="24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600">
                  <a:latin typeface="Arial"/>
                  <a:cs typeface="Arial"/>
                </a:rPr>
                <a:t>Myoblast</a:t>
              </a:r>
            </a:p>
          </p:txBody>
        </p:sp>
        <p:sp>
          <p:nvSpPr>
            <p:cNvPr id="22555" name="Text Box 30"/>
            <p:cNvSpPr txBox="1">
              <a:spLocks noChangeArrowheads="1"/>
            </p:cNvSpPr>
            <p:nvPr/>
          </p:nvSpPr>
          <p:spPr bwMode="auto">
            <a:xfrm>
              <a:off x="2998" y="3462"/>
              <a:ext cx="333" cy="24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600">
                  <a:latin typeface="Arial"/>
                  <a:cs typeface="Arial"/>
                </a:rPr>
                <a:t>Fibre</a:t>
              </a:r>
            </a:p>
          </p:txBody>
        </p:sp>
        <p:sp>
          <p:nvSpPr>
            <p:cNvPr id="22556" name="Line 31"/>
            <p:cNvSpPr>
              <a:spLocks noChangeShapeType="1"/>
            </p:cNvSpPr>
            <p:nvPr/>
          </p:nvSpPr>
          <p:spPr bwMode="auto">
            <a:xfrm>
              <a:off x="2386" y="3350"/>
              <a:ext cx="298" cy="0"/>
            </a:xfrm>
            <a:prstGeom prst="line">
              <a:avLst/>
            </a:prstGeom>
            <a:noFill/>
            <a:ln w="28575">
              <a:solidFill>
                <a:schemeClr val="tx1"/>
              </a:solidFill>
              <a:round/>
              <a:headEnd/>
              <a:tailEnd type="stealth"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wrap="none" anchor="ctr"/>
            <a:lstStyle/>
            <a:p>
              <a:endParaRPr lang="fr-FR">
                <a:latin typeface="Arial"/>
                <a:cs typeface="Arial"/>
              </a:endParaRPr>
            </a:p>
          </p:txBody>
        </p:sp>
        <p:sp>
          <p:nvSpPr>
            <p:cNvPr id="22557" name="Rectangle 32"/>
            <p:cNvSpPr>
              <a:spLocks noChangeArrowheads="1"/>
            </p:cNvSpPr>
            <p:nvPr/>
          </p:nvSpPr>
          <p:spPr bwMode="auto">
            <a:xfrm>
              <a:off x="1805" y="2921"/>
              <a:ext cx="629" cy="37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pPr eaLnBrk="0" hangingPunct="0"/>
              <a:r>
                <a:rPr lang="fr-FR" sz="1400">
                  <a:latin typeface="Arial"/>
                  <a:cs typeface="Arial"/>
                </a:rPr>
                <a:t>MyoD</a:t>
              </a:r>
              <a:r>
                <a:rPr lang="fr-FR" sz="1400" baseline="30000">
                  <a:latin typeface="Arial"/>
                  <a:cs typeface="Arial"/>
                </a:rPr>
                <a:t>+</a:t>
              </a:r>
              <a:r>
                <a:rPr lang="fr-FR" sz="1400">
                  <a:latin typeface="Arial"/>
                  <a:cs typeface="Arial"/>
                </a:rPr>
                <a:t> Myf5</a:t>
              </a:r>
              <a:r>
                <a:rPr lang="fr-FR" sz="1400" baseline="30000">
                  <a:latin typeface="Arial"/>
                  <a:cs typeface="Arial"/>
                </a:rPr>
                <a:t>+</a:t>
              </a:r>
            </a:p>
            <a:p>
              <a:pPr eaLnBrk="0" hangingPunct="0"/>
              <a:r>
                <a:rPr lang="fr-FR" sz="1400">
                  <a:latin typeface="Arial"/>
                  <a:cs typeface="Arial"/>
                </a:rPr>
                <a:t>     Desmin</a:t>
              </a:r>
              <a:r>
                <a:rPr lang="fr-FR" sz="1400" baseline="30000">
                  <a:latin typeface="Arial"/>
                  <a:cs typeface="Arial"/>
                </a:rPr>
                <a:t>+</a:t>
              </a:r>
            </a:p>
          </p:txBody>
        </p:sp>
        <p:sp>
          <p:nvSpPr>
            <p:cNvPr id="22558" name="Rectangle 33"/>
            <p:cNvSpPr>
              <a:spLocks noChangeArrowheads="1"/>
            </p:cNvSpPr>
            <p:nvPr/>
          </p:nvSpPr>
          <p:spPr bwMode="auto">
            <a:xfrm>
              <a:off x="2744" y="3065"/>
              <a:ext cx="833" cy="222"/>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pPr eaLnBrk="0" hangingPunct="0"/>
              <a:r>
                <a:rPr lang="fr-FR" sz="1400" dirty="0" err="1">
                  <a:latin typeface="Arial"/>
                  <a:cs typeface="Arial"/>
                </a:rPr>
                <a:t>MyHC</a:t>
              </a:r>
              <a:r>
                <a:rPr lang="fr-FR" sz="1400" baseline="30000" dirty="0">
                  <a:latin typeface="Arial"/>
                  <a:cs typeface="Arial"/>
                </a:rPr>
                <a:t>+</a:t>
              </a:r>
              <a:r>
                <a:rPr lang="fr-FR" sz="1400" dirty="0">
                  <a:latin typeface="Arial"/>
                  <a:cs typeface="Arial"/>
                </a:rPr>
                <a:t>/ </a:t>
              </a:r>
              <a:r>
                <a:rPr lang="fr-FR" sz="1400" dirty="0" err="1">
                  <a:latin typeface="Arial"/>
                  <a:cs typeface="Arial"/>
                </a:rPr>
                <a:t>Myogenin</a:t>
              </a:r>
              <a:endParaRPr lang="fr-FR" sz="1400" dirty="0">
                <a:latin typeface="Arial"/>
                <a:cs typeface="Arial"/>
              </a:endParaRPr>
            </a:p>
          </p:txBody>
        </p:sp>
        <p:sp>
          <p:nvSpPr>
            <p:cNvPr id="22559" name="Oval 34"/>
            <p:cNvSpPr>
              <a:spLocks noChangeArrowheads="1"/>
            </p:cNvSpPr>
            <p:nvPr/>
          </p:nvSpPr>
          <p:spPr bwMode="auto">
            <a:xfrm>
              <a:off x="195" y="3250"/>
              <a:ext cx="394" cy="206"/>
            </a:xfrm>
            <a:prstGeom prst="ellipse">
              <a:avLst/>
            </a:prstGeom>
            <a:solidFill>
              <a:srgbClr val="FFCC00"/>
            </a:solidFill>
            <a:ln w="9525">
              <a:solidFill>
                <a:schemeClr val="tx1"/>
              </a:solidFill>
              <a:round/>
              <a:headEnd/>
              <a:tailEnd/>
            </a:ln>
          </p:spPr>
          <p:txBody>
            <a:bodyPr wrap="none" anchor="ctr"/>
            <a:lstStyle/>
            <a:p>
              <a:pPr eaLnBrk="0" hangingPunct="0"/>
              <a:endParaRPr lang="fr-FR">
                <a:latin typeface="Arial"/>
                <a:cs typeface="Arial"/>
              </a:endParaRPr>
            </a:p>
          </p:txBody>
        </p:sp>
        <p:sp>
          <p:nvSpPr>
            <p:cNvPr id="22560" name="Oval 35"/>
            <p:cNvSpPr>
              <a:spLocks noChangeArrowheads="1"/>
            </p:cNvSpPr>
            <p:nvPr/>
          </p:nvSpPr>
          <p:spPr bwMode="auto">
            <a:xfrm>
              <a:off x="319" y="3311"/>
              <a:ext cx="169" cy="89"/>
            </a:xfrm>
            <a:prstGeom prst="ellipse">
              <a:avLst/>
            </a:prstGeom>
            <a:solidFill>
              <a:schemeClr val="accent1"/>
            </a:solidFill>
            <a:ln w="9525">
              <a:solidFill>
                <a:schemeClr val="tx1"/>
              </a:solidFill>
              <a:round/>
              <a:headEnd/>
              <a:tailEnd/>
            </a:ln>
          </p:spPr>
          <p:txBody>
            <a:bodyPr wrap="none" anchor="ctr"/>
            <a:lstStyle/>
            <a:p>
              <a:pPr eaLnBrk="0" hangingPunct="0"/>
              <a:endParaRPr lang="fr-FR">
                <a:latin typeface="Arial"/>
                <a:cs typeface="Arial"/>
              </a:endParaRPr>
            </a:p>
          </p:txBody>
        </p:sp>
        <p:sp>
          <p:nvSpPr>
            <p:cNvPr id="22561" name="Text Box 36"/>
            <p:cNvSpPr txBox="1">
              <a:spLocks noChangeArrowheads="1"/>
            </p:cNvSpPr>
            <p:nvPr/>
          </p:nvSpPr>
          <p:spPr bwMode="auto">
            <a:xfrm>
              <a:off x="83" y="3480"/>
              <a:ext cx="571" cy="49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lnSpc>
                  <a:spcPct val="80000"/>
                </a:lnSpc>
              </a:pPr>
              <a:r>
                <a:rPr lang="fr-FR" sz="1600" i="1">
                  <a:latin typeface="Arial"/>
                  <a:cs typeface="Arial"/>
                </a:rPr>
                <a:t>Quiescent</a:t>
              </a:r>
              <a:endParaRPr lang="fr-FR" sz="1600">
                <a:latin typeface="Arial"/>
                <a:cs typeface="Arial"/>
              </a:endParaRPr>
            </a:p>
            <a:p>
              <a:pPr algn="ctr">
                <a:lnSpc>
                  <a:spcPct val="80000"/>
                </a:lnSpc>
              </a:pPr>
              <a:r>
                <a:rPr lang="fr-FR" sz="1600">
                  <a:latin typeface="Arial"/>
                  <a:cs typeface="Arial"/>
                </a:rPr>
                <a:t>Satellite</a:t>
              </a:r>
            </a:p>
            <a:p>
              <a:pPr algn="ctr">
                <a:lnSpc>
                  <a:spcPct val="80000"/>
                </a:lnSpc>
              </a:pPr>
              <a:r>
                <a:rPr lang="fr-FR" sz="1600">
                  <a:latin typeface="Arial"/>
                  <a:cs typeface="Arial"/>
                </a:rPr>
                <a:t>cell</a:t>
              </a:r>
            </a:p>
          </p:txBody>
        </p:sp>
        <p:sp>
          <p:nvSpPr>
            <p:cNvPr id="22562" name="Rectangle 37"/>
            <p:cNvSpPr>
              <a:spLocks noChangeArrowheads="1"/>
            </p:cNvSpPr>
            <p:nvPr/>
          </p:nvSpPr>
          <p:spPr bwMode="auto">
            <a:xfrm>
              <a:off x="186" y="2898"/>
              <a:ext cx="442" cy="37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pPr eaLnBrk="0" hangingPunct="0"/>
              <a:r>
                <a:rPr lang="fr-FR" sz="1400">
                  <a:latin typeface="Arial"/>
                  <a:cs typeface="Arial"/>
                </a:rPr>
                <a:t>Pax7</a:t>
              </a:r>
              <a:r>
                <a:rPr lang="fr-FR" sz="1400" baseline="30000">
                  <a:latin typeface="Arial"/>
                  <a:cs typeface="Arial"/>
                </a:rPr>
                <a:t>+</a:t>
              </a:r>
              <a:endParaRPr lang="fr-FR" sz="1400">
                <a:latin typeface="Arial"/>
                <a:cs typeface="Arial"/>
              </a:endParaRPr>
            </a:p>
            <a:p>
              <a:pPr eaLnBrk="0" hangingPunct="0"/>
              <a:r>
                <a:rPr lang="fr-FR" sz="1400">
                  <a:latin typeface="Arial"/>
                  <a:cs typeface="Arial"/>
                </a:rPr>
                <a:t>Myf5</a:t>
              </a:r>
              <a:r>
                <a:rPr lang="fr-FR" sz="1400" baseline="30000">
                  <a:latin typeface="Arial"/>
                  <a:cs typeface="Arial"/>
                </a:rPr>
                <a:t>nlacZ</a:t>
              </a:r>
              <a:endParaRPr lang="fr-FR" sz="1400">
                <a:latin typeface="Arial"/>
                <a:cs typeface="Arial"/>
              </a:endParaRPr>
            </a:p>
          </p:txBody>
        </p:sp>
        <p:sp>
          <p:nvSpPr>
            <p:cNvPr id="22563" name="Oval 38"/>
            <p:cNvSpPr>
              <a:spLocks noChangeArrowheads="1"/>
            </p:cNvSpPr>
            <p:nvPr/>
          </p:nvSpPr>
          <p:spPr bwMode="auto">
            <a:xfrm>
              <a:off x="1012" y="3245"/>
              <a:ext cx="394" cy="206"/>
            </a:xfrm>
            <a:prstGeom prst="ellipse">
              <a:avLst/>
            </a:prstGeom>
            <a:solidFill>
              <a:srgbClr val="9933FF"/>
            </a:solidFill>
            <a:ln w="9525">
              <a:solidFill>
                <a:schemeClr val="tx1"/>
              </a:solidFill>
              <a:round/>
              <a:headEnd/>
              <a:tailEnd/>
            </a:ln>
          </p:spPr>
          <p:txBody>
            <a:bodyPr wrap="none" anchor="ctr"/>
            <a:lstStyle/>
            <a:p>
              <a:pPr eaLnBrk="0" hangingPunct="0"/>
              <a:endParaRPr lang="fr-FR">
                <a:latin typeface="Arial"/>
                <a:cs typeface="Arial"/>
              </a:endParaRPr>
            </a:p>
          </p:txBody>
        </p:sp>
        <p:sp>
          <p:nvSpPr>
            <p:cNvPr id="22564" name="Oval 39"/>
            <p:cNvSpPr>
              <a:spLocks noChangeArrowheads="1"/>
            </p:cNvSpPr>
            <p:nvPr/>
          </p:nvSpPr>
          <p:spPr bwMode="auto">
            <a:xfrm>
              <a:off x="1152" y="3306"/>
              <a:ext cx="164" cy="89"/>
            </a:xfrm>
            <a:prstGeom prst="ellipse">
              <a:avLst/>
            </a:prstGeom>
            <a:solidFill>
              <a:srgbClr val="99FF33"/>
            </a:solidFill>
            <a:ln w="9525">
              <a:solidFill>
                <a:schemeClr val="tx1"/>
              </a:solidFill>
              <a:round/>
              <a:headEnd/>
              <a:tailEnd/>
            </a:ln>
          </p:spPr>
          <p:txBody>
            <a:bodyPr wrap="none" anchor="ctr"/>
            <a:lstStyle/>
            <a:p>
              <a:pPr eaLnBrk="0" hangingPunct="0"/>
              <a:endParaRPr lang="fr-FR">
                <a:latin typeface="Arial"/>
                <a:cs typeface="Arial"/>
              </a:endParaRPr>
            </a:p>
          </p:txBody>
        </p:sp>
        <p:sp>
          <p:nvSpPr>
            <p:cNvPr id="22565" name="Rectangle 40"/>
            <p:cNvSpPr>
              <a:spLocks noChangeArrowheads="1"/>
            </p:cNvSpPr>
            <p:nvPr/>
          </p:nvSpPr>
          <p:spPr bwMode="auto">
            <a:xfrm>
              <a:off x="916" y="2899"/>
              <a:ext cx="629" cy="37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pPr eaLnBrk="0" hangingPunct="0"/>
              <a:r>
                <a:rPr lang="fr-FR" sz="1400">
                  <a:latin typeface="Arial"/>
                  <a:cs typeface="Arial"/>
                </a:rPr>
                <a:t>     Pax7</a:t>
              </a:r>
              <a:r>
                <a:rPr lang="fr-FR" sz="1400" baseline="30000">
                  <a:latin typeface="Arial"/>
                  <a:cs typeface="Arial"/>
                </a:rPr>
                <a:t>+</a:t>
              </a:r>
              <a:endParaRPr lang="fr-FR" sz="1400">
                <a:latin typeface="Arial"/>
                <a:cs typeface="Arial"/>
              </a:endParaRPr>
            </a:p>
            <a:p>
              <a:pPr eaLnBrk="0" hangingPunct="0"/>
              <a:r>
                <a:rPr lang="fr-FR" sz="1400">
                  <a:latin typeface="Arial"/>
                  <a:cs typeface="Arial"/>
                </a:rPr>
                <a:t>MyoD</a:t>
              </a:r>
              <a:r>
                <a:rPr lang="fr-FR" sz="1400" baseline="30000">
                  <a:latin typeface="Arial"/>
                  <a:cs typeface="Arial"/>
                </a:rPr>
                <a:t>+</a:t>
              </a:r>
              <a:r>
                <a:rPr lang="fr-FR" sz="1400">
                  <a:latin typeface="Arial"/>
                  <a:cs typeface="Arial"/>
                </a:rPr>
                <a:t> Myf5</a:t>
              </a:r>
              <a:r>
                <a:rPr lang="fr-FR" sz="1400" baseline="30000">
                  <a:latin typeface="Arial"/>
                  <a:cs typeface="Arial"/>
                </a:rPr>
                <a:t>+</a:t>
              </a:r>
            </a:p>
          </p:txBody>
        </p:sp>
        <p:sp>
          <p:nvSpPr>
            <p:cNvPr id="22566" name="Text Box 41"/>
            <p:cNvSpPr txBox="1">
              <a:spLocks noChangeArrowheads="1"/>
            </p:cNvSpPr>
            <p:nvPr/>
          </p:nvSpPr>
          <p:spPr bwMode="auto">
            <a:xfrm>
              <a:off x="929" y="3437"/>
              <a:ext cx="532" cy="49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lnSpc>
                  <a:spcPct val="80000"/>
                </a:lnSpc>
              </a:pPr>
              <a:r>
                <a:rPr lang="fr-FR" sz="1600" i="1">
                  <a:latin typeface="Arial"/>
                  <a:cs typeface="Arial"/>
                </a:rPr>
                <a:t>Activated</a:t>
              </a:r>
              <a:endParaRPr lang="fr-FR" sz="1600">
                <a:latin typeface="Arial"/>
                <a:cs typeface="Arial"/>
              </a:endParaRPr>
            </a:p>
            <a:p>
              <a:pPr algn="ctr">
                <a:lnSpc>
                  <a:spcPct val="80000"/>
                </a:lnSpc>
              </a:pPr>
              <a:r>
                <a:rPr lang="fr-FR" sz="1600">
                  <a:latin typeface="Arial"/>
                  <a:cs typeface="Arial"/>
                </a:rPr>
                <a:t>Satellite</a:t>
              </a:r>
            </a:p>
            <a:p>
              <a:pPr algn="ctr">
                <a:lnSpc>
                  <a:spcPct val="80000"/>
                </a:lnSpc>
              </a:pPr>
              <a:r>
                <a:rPr lang="fr-FR" sz="1600">
                  <a:latin typeface="Arial"/>
                  <a:cs typeface="Arial"/>
                </a:rPr>
                <a:t>cell</a:t>
              </a:r>
            </a:p>
          </p:txBody>
        </p:sp>
        <p:sp>
          <p:nvSpPr>
            <p:cNvPr id="22567" name="Line 42"/>
            <p:cNvSpPr>
              <a:spLocks noChangeShapeType="1"/>
            </p:cNvSpPr>
            <p:nvPr/>
          </p:nvSpPr>
          <p:spPr bwMode="auto">
            <a:xfrm flipH="1" flipV="1">
              <a:off x="754" y="3892"/>
              <a:ext cx="887" cy="0"/>
            </a:xfrm>
            <a:prstGeom prst="line">
              <a:avLst/>
            </a:prstGeom>
            <a:noFill/>
            <a:ln w="28575">
              <a:solidFill>
                <a:schemeClr val="tx1"/>
              </a:solidFill>
              <a:prstDash val="dash"/>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wrap="none" anchor="ctr"/>
            <a:lstStyle/>
            <a:p>
              <a:endParaRPr lang="fr-FR">
                <a:latin typeface="Arial"/>
                <a:cs typeface="Arial"/>
              </a:endParaRPr>
            </a:p>
          </p:txBody>
        </p:sp>
        <p:sp>
          <p:nvSpPr>
            <p:cNvPr id="22568" name="Line 43"/>
            <p:cNvSpPr>
              <a:spLocks noChangeShapeType="1"/>
            </p:cNvSpPr>
            <p:nvPr/>
          </p:nvSpPr>
          <p:spPr bwMode="auto">
            <a:xfrm rot="-5400000">
              <a:off x="492" y="3637"/>
              <a:ext cx="513" cy="0"/>
            </a:xfrm>
            <a:prstGeom prst="line">
              <a:avLst/>
            </a:prstGeom>
            <a:noFill/>
            <a:ln w="28575">
              <a:solidFill>
                <a:schemeClr val="tx1"/>
              </a:solidFill>
              <a:prstDash val="dash"/>
              <a:round/>
              <a:headEnd/>
              <a:tailEnd type="stealth"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wrap="none" anchor="ctr"/>
            <a:lstStyle/>
            <a:p>
              <a:endParaRPr lang="fr-FR">
                <a:latin typeface="Arial"/>
                <a:cs typeface="Arial"/>
              </a:endParaRPr>
            </a:p>
          </p:txBody>
        </p:sp>
        <p:sp>
          <p:nvSpPr>
            <p:cNvPr id="22569" name="Line 44"/>
            <p:cNvSpPr>
              <a:spLocks noChangeShapeType="1"/>
            </p:cNvSpPr>
            <p:nvPr/>
          </p:nvSpPr>
          <p:spPr bwMode="auto">
            <a:xfrm rot="5400000" flipV="1">
              <a:off x="1389" y="3634"/>
              <a:ext cx="507" cy="0"/>
            </a:xfrm>
            <a:prstGeom prst="line">
              <a:avLst/>
            </a:prstGeom>
            <a:noFill/>
            <a:ln w="28575">
              <a:solidFill>
                <a:schemeClr val="tx1"/>
              </a:solidFill>
              <a:prstDash val="dash"/>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wrap="none" anchor="ctr"/>
            <a:lstStyle/>
            <a:p>
              <a:endParaRPr lang="fr-FR">
                <a:latin typeface="Arial"/>
                <a:cs typeface="Arial"/>
              </a:endParaRPr>
            </a:p>
          </p:txBody>
        </p:sp>
        <p:sp>
          <p:nvSpPr>
            <p:cNvPr id="22570" name="Rectangle 45"/>
            <p:cNvSpPr>
              <a:spLocks noChangeArrowheads="1"/>
            </p:cNvSpPr>
            <p:nvPr/>
          </p:nvSpPr>
          <p:spPr bwMode="auto">
            <a:xfrm>
              <a:off x="856" y="3886"/>
              <a:ext cx="701" cy="24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pPr eaLnBrk="0" hangingPunct="0"/>
              <a:r>
                <a:rPr lang="fr-FR" sz="1600" i="1">
                  <a:solidFill>
                    <a:srgbClr val="FF0000"/>
                  </a:solidFill>
                  <a:latin typeface="Arial"/>
                  <a:cs typeface="Arial"/>
                </a:rPr>
                <a:t>Self-renewal</a:t>
              </a:r>
            </a:p>
          </p:txBody>
        </p:sp>
        <p:sp>
          <p:nvSpPr>
            <p:cNvPr id="22571" name="Line 46"/>
            <p:cNvSpPr>
              <a:spLocks noChangeShapeType="1"/>
            </p:cNvSpPr>
            <p:nvPr/>
          </p:nvSpPr>
          <p:spPr bwMode="auto">
            <a:xfrm>
              <a:off x="1503" y="3350"/>
              <a:ext cx="298" cy="0"/>
            </a:xfrm>
            <a:prstGeom prst="line">
              <a:avLst/>
            </a:prstGeom>
            <a:noFill/>
            <a:ln w="28575">
              <a:solidFill>
                <a:schemeClr val="tx1"/>
              </a:solidFill>
              <a:round/>
              <a:headEnd/>
              <a:tailEnd type="stealth"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wrap="none" anchor="ctr"/>
            <a:lstStyle/>
            <a:p>
              <a:endParaRPr lang="fr-FR">
                <a:latin typeface="Arial"/>
                <a:cs typeface="Arial"/>
              </a:endParaRPr>
            </a:p>
          </p:txBody>
        </p:sp>
        <p:sp>
          <p:nvSpPr>
            <p:cNvPr id="22572" name="Line 47"/>
            <p:cNvSpPr>
              <a:spLocks noChangeShapeType="1"/>
            </p:cNvSpPr>
            <p:nvPr/>
          </p:nvSpPr>
          <p:spPr bwMode="auto">
            <a:xfrm>
              <a:off x="619" y="3350"/>
              <a:ext cx="298" cy="0"/>
            </a:xfrm>
            <a:prstGeom prst="line">
              <a:avLst/>
            </a:prstGeom>
            <a:noFill/>
            <a:ln w="28575">
              <a:solidFill>
                <a:schemeClr val="tx1"/>
              </a:solidFill>
              <a:round/>
              <a:headEnd/>
              <a:tailEnd type="stealth"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wrap="none" anchor="ctr"/>
            <a:lstStyle/>
            <a:p>
              <a:endParaRPr lang="fr-FR">
                <a:latin typeface="Arial"/>
                <a:cs typeface="Arial"/>
              </a:endParaRPr>
            </a:p>
          </p:txBody>
        </p:sp>
        <p:sp>
          <p:nvSpPr>
            <p:cNvPr id="22573" name="Rectangle 48"/>
            <p:cNvSpPr>
              <a:spLocks noChangeArrowheads="1"/>
            </p:cNvSpPr>
            <p:nvPr/>
          </p:nvSpPr>
          <p:spPr bwMode="auto">
            <a:xfrm>
              <a:off x="94" y="2911"/>
              <a:ext cx="3967" cy="1181"/>
            </a:xfrm>
            <a:prstGeom prst="rect">
              <a:avLst/>
            </a:prstGeom>
            <a:noFill/>
            <a:ln w="19050">
              <a:solidFill>
                <a:schemeClr val="tx1"/>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wrap="none" anchor="ctr"/>
            <a:lstStyle/>
            <a:p>
              <a:pPr eaLnBrk="0" hangingPunct="0"/>
              <a:endParaRPr lang="fr-FR">
                <a:latin typeface="Arial"/>
                <a:cs typeface="Arial"/>
              </a:endParaRPr>
            </a:p>
          </p:txBody>
        </p:sp>
      </p:grpSp>
      <p:pic>
        <p:nvPicPr>
          <p:cNvPr id="22541" name="Picture 4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27567" y="1338263"/>
            <a:ext cx="4398963" cy="3573462"/>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2542" name="ZoneTexte 46"/>
          <p:cNvSpPr txBox="1">
            <a:spLocks noChangeArrowheads="1"/>
          </p:cNvSpPr>
          <p:nvPr/>
        </p:nvSpPr>
        <p:spPr bwMode="auto">
          <a:xfrm>
            <a:off x="7040567" y="2006600"/>
            <a:ext cx="2293938" cy="46196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eaLnBrk="1" hangingPunct="1"/>
            <a:r>
              <a:rPr lang="fr-FR">
                <a:solidFill>
                  <a:srgbClr val="B88A00"/>
                </a:solidFill>
                <a:latin typeface="Arial"/>
                <a:cs typeface="Arial"/>
              </a:rPr>
              <a:t>Satellite cell</a:t>
            </a:r>
          </a:p>
        </p:txBody>
      </p:sp>
      <p:sp>
        <p:nvSpPr>
          <p:cNvPr id="22543" name="Flèche vers le bas 49"/>
          <p:cNvSpPr>
            <a:spLocks noChangeArrowheads="1"/>
          </p:cNvSpPr>
          <p:nvPr/>
        </p:nvSpPr>
        <p:spPr bwMode="auto">
          <a:xfrm rot="1240575">
            <a:off x="8283580" y="2428875"/>
            <a:ext cx="57150" cy="660400"/>
          </a:xfrm>
          <a:prstGeom prst="downArrow">
            <a:avLst>
              <a:gd name="adj1" fmla="val 50000"/>
              <a:gd name="adj2" fmla="val 50930"/>
            </a:avLst>
          </a:prstGeom>
          <a:solidFill>
            <a:srgbClr val="CC9900"/>
          </a:solidFill>
          <a:ln w="9525">
            <a:solidFill>
              <a:srgbClr val="CC9900"/>
            </a:solidFill>
            <a:round/>
            <a:headEnd/>
            <a:tailEnd/>
          </a:ln>
        </p:spPr>
        <p:txBody>
          <a:bodyPr/>
          <a:lstStyle/>
          <a:p>
            <a:pPr eaLnBrk="0" hangingPunct="0"/>
            <a:endParaRPr lang="fr-FR">
              <a:latin typeface="Arial"/>
              <a:cs typeface="Arial"/>
            </a:endParaRPr>
          </a:p>
        </p:txBody>
      </p:sp>
      <p:sp>
        <p:nvSpPr>
          <p:cNvPr id="22544" name="ZoneTexte 14"/>
          <p:cNvSpPr txBox="1">
            <a:spLocks noChangeArrowheads="1"/>
          </p:cNvSpPr>
          <p:nvPr/>
        </p:nvSpPr>
        <p:spPr bwMode="auto">
          <a:xfrm>
            <a:off x="4662492" y="4556125"/>
            <a:ext cx="692150" cy="36988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lIns="91408" tIns="45705" rIns="91408" bIns="45705">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800">
                <a:solidFill>
                  <a:schemeClr val="bg1"/>
                </a:solidFill>
                <a:latin typeface="Arial"/>
                <a:cs typeface="Arial"/>
              </a:rPr>
              <a:t>SEM</a:t>
            </a:r>
          </a:p>
        </p:txBody>
      </p:sp>
      <p:sp>
        <p:nvSpPr>
          <p:cNvPr id="44" name="Text Box 22"/>
          <p:cNvSpPr txBox="1">
            <a:spLocks noChangeAspect="1" noChangeArrowheads="1"/>
          </p:cNvSpPr>
          <p:nvPr/>
        </p:nvSpPr>
        <p:spPr bwMode="auto">
          <a:xfrm>
            <a:off x="0" y="0"/>
            <a:ext cx="9144000" cy="10033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22540" name="Text Box 10"/>
          <p:cNvSpPr txBox="1">
            <a:spLocks noChangeArrowheads="1"/>
          </p:cNvSpPr>
          <p:nvPr/>
        </p:nvSpPr>
        <p:spPr bwMode="auto">
          <a:xfrm>
            <a:off x="-190500" y="12700"/>
            <a:ext cx="10210092" cy="95410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2800" dirty="0">
                <a:solidFill>
                  <a:srgbClr val="FFFFFF"/>
                </a:solidFill>
                <a:latin typeface="Arial"/>
                <a:cs typeface="Arial"/>
              </a:rPr>
              <a:t>Satellite </a:t>
            </a:r>
            <a:r>
              <a:rPr lang="fr-FR" sz="2800" dirty="0" err="1">
                <a:solidFill>
                  <a:srgbClr val="FFFFFF"/>
                </a:solidFill>
                <a:latin typeface="Arial"/>
                <a:cs typeface="Arial"/>
              </a:rPr>
              <a:t>cell</a:t>
            </a:r>
            <a:r>
              <a:rPr lang="fr-FR" sz="2800" dirty="0">
                <a:solidFill>
                  <a:srgbClr val="FFFFFF"/>
                </a:solidFill>
                <a:latin typeface="Arial"/>
                <a:cs typeface="Arial"/>
              </a:rPr>
              <a:t>: major </a:t>
            </a:r>
            <a:r>
              <a:rPr lang="fr-FR" sz="2800" dirty="0" err="1">
                <a:solidFill>
                  <a:srgbClr val="FFFFFF"/>
                </a:solidFill>
                <a:latin typeface="Arial"/>
                <a:cs typeface="Arial"/>
              </a:rPr>
              <a:t>regenerative</a:t>
            </a:r>
            <a:r>
              <a:rPr lang="fr-FR" sz="2800" dirty="0">
                <a:solidFill>
                  <a:srgbClr val="FFFFFF"/>
                </a:solidFill>
                <a:latin typeface="Arial"/>
                <a:cs typeface="Arial"/>
              </a:rPr>
              <a:t> </a:t>
            </a:r>
            <a:r>
              <a:rPr lang="fr-FR" sz="2800" dirty="0" err="1">
                <a:solidFill>
                  <a:srgbClr val="FFFFFF"/>
                </a:solidFill>
                <a:latin typeface="Arial"/>
                <a:cs typeface="Arial"/>
              </a:rPr>
              <a:t>cell</a:t>
            </a:r>
            <a:r>
              <a:rPr lang="fr-FR" sz="2800" dirty="0">
                <a:solidFill>
                  <a:srgbClr val="FFFFFF"/>
                </a:solidFill>
                <a:latin typeface="Arial"/>
                <a:cs typeface="Arial"/>
              </a:rPr>
              <a:t> type </a:t>
            </a:r>
            <a:br>
              <a:rPr lang="fr-FR" sz="2800" dirty="0">
                <a:solidFill>
                  <a:srgbClr val="FFFFFF"/>
                </a:solidFill>
                <a:latin typeface="Arial"/>
                <a:cs typeface="Arial"/>
              </a:rPr>
            </a:br>
            <a:r>
              <a:rPr lang="fr-FR" sz="2800" dirty="0">
                <a:solidFill>
                  <a:srgbClr val="FFFFFF"/>
                </a:solidFill>
                <a:latin typeface="Arial"/>
                <a:cs typeface="Arial"/>
              </a:rPr>
              <a:t>in </a:t>
            </a:r>
            <a:r>
              <a:rPr lang="fr-FR" sz="2800" dirty="0" err="1">
                <a:solidFill>
                  <a:srgbClr val="FFFFFF"/>
                </a:solidFill>
                <a:latin typeface="Arial"/>
                <a:cs typeface="Arial"/>
              </a:rPr>
              <a:t>skeletal</a:t>
            </a:r>
            <a:r>
              <a:rPr lang="fr-FR" sz="2800" dirty="0">
                <a:solidFill>
                  <a:srgbClr val="FFFFFF"/>
                </a:solidFill>
                <a:latin typeface="Arial"/>
                <a:cs typeface="Arial"/>
              </a:rPr>
              <a:t> muscle</a:t>
            </a:r>
          </a:p>
        </p:txBody>
      </p:sp>
      <p:sp>
        <p:nvSpPr>
          <p:cNvPr id="2" name="ZoneTexte 1"/>
          <p:cNvSpPr txBox="1"/>
          <p:nvPr/>
        </p:nvSpPr>
        <p:spPr>
          <a:xfrm>
            <a:off x="89819" y="4595678"/>
            <a:ext cx="2896250" cy="307777"/>
          </a:xfrm>
          <a:prstGeom prst="rect">
            <a:avLst/>
          </a:prstGeom>
          <a:noFill/>
        </p:spPr>
        <p:txBody>
          <a:bodyPr wrap="none" rtlCol="0">
            <a:spAutoFit/>
          </a:bodyPr>
          <a:lstStyle/>
          <a:p>
            <a:r>
              <a:rPr lang="fr-FR" sz="1400" i="1" dirty="0">
                <a:solidFill>
                  <a:schemeClr val="bg1"/>
                </a:solidFill>
                <a:latin typeface="Arial"/>
                <a:cs typeface="Arial"/>
              </a:rPr>
              <a:t>In collaboration </a:t>
            </a:r>
            <a:r>
              <a:rPr lang="fr-FR" sz="1400" i="1" dirty="0" err="1">
                <a:solidFill>
                  <a:schemeClr val="bg1"/>
                </a:solidFill>
                <a:latin typeface="Arial"/>
                <a:cs typeface="Arial"/>
              </a:rPr>
              <a:t>with</a:t>
            </a:r>
            <a:r>
              <a:rPr lang="fr-FR" sz="1400" i="1" dirty="0">
                <a:solidFill>
                  <a:schemeClr val="bg1"/>
                </a:solidFill>
                <a:latin typeface="Arial"/>
                <a:cs typeface="Arial"/>
              </a:rPr>
              <a:t> S. </a:t>
            </a:r>
            <a:r>
              <a:rPr lang="fr-FR" sz="1400" i="1" dirty="0" err="1">
                <a:solidFill>
                  <a:schemeClr val="bg1"/>
                </a:solidFill>
                <a:latin typeface="Arial"/>
                <a:cs typeface="Arial"/>
              </a:rPr>
              <a:t>Tajbakhsh</a:t>
            </a:r>
            <a:endParaRPr lang="fr-FR" sz="1400" i="1" dirty="0">
              <a:solidFill>
                <a:schemeClr val="bg1"/>
              </a:solidFill>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415" y="848735"/>
            <a:ext cx="7933792" cy="5829677"/>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5"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6" name="ZoneTexte 5"/>
          <p:cNvSpPr txBox="1"/>
          <p:nvPr/>
        </p:nvSpPr>
        <p:spPr>
          <a:xfrm>
            <a:off x="2704395" y="102942"/>
            <a:ext cx="3676683" cy="523220"/>
          </a:xfrm>
          <a:prstGeom prst="rect">
            <a:avLst/>
          </a:prstGeom>
          <a:noFill/>
        </p:spPr>
        <p:txBody>
          <a:bodyPr wrap="none" rtlCol="0">
            <a:spAutoFit/>
          </a:bodyPr>
          <a:lstStyle/>
          <a:p>
            <a:r>
              <a:rPr lang="fr-FR" sz="2800" dirty="0">
                <a:solidFill>
                  <a:schemeClr val="bg1"/>
                </a:solidFill>
                <a:latin typeface="Arial"/>
                <a:cs typeface="Arial"/>
              </a:rPr>
              <a:t>Satellite </a:t>
            </a:r>
            <a:r>
              <a:rPr lang="fr-FR" sz="2800" dirty="0" err="1">
                <a:solidFill>
                  <a:schemeClr val="bg1"/>
                </a:solidFill>
                <a:latin typeface="Arial"/>
                <a:cs typeface="Arial"/>
              </a:rPr>
              <a:t>cells</a:t>
            </a:r>
            <a:r>
              <a:rPr lang="fr-FR" sz="2800" dirty="0">
                <a:solidFill>
                  <a:schemeClr val="bg1"/>
                </a:solidFill>
                <a:latin typeface="Arial"/>
                <a:cs typeface="Arial"/>
              </a:rPr>
              <a:t> markers</a:t>
            </a:r>
          </a:p>
        </p:txBody>
      </p:sp>
    </p:spTree>
    <p:extLst>
      <p:ext uri="{BB962C8B-B14F-4D97-AF65-F5344CB8AC3E}">
        <p14:creationId xmlns:p14="http://schemas.microsoft.com/office/powerpoint/2010/main" val="3838646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6" name="Text Box 11"/>
          <p:cNvSpPr txBox="1">
            <a:spLocks noChangeArrowheads="1"/>
          </p:cNvSpPr>
          <p:nvPr/>
        </p:nvSpPr>
        <p:spPr bwMode="auto">
          <a:xfrm>
            <a:off x="1913397" y="95178"/>
            <a:ext cx="5294263" cy="52322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2800" dirty="0" err="1">
                <a:solidFill>
                  <a:schemeClr val="bg1"/>
                </a:solidFill>
                <a:latin typeface="Arial"/>
                <a:cs typeface="Arial"/>
              </a:rPr>
              <a:t>Regeneration</a:t>
            </a:r>
            <a:r>
              <a:rPr lang="fr-FR" sz="2800" dirty="0">
                <a:solidFill>
                  <a:schemeClr val="bg1"/>
                </a:solidFill>
                <a:latin typeface="Arial"/>
                <a:cs typeface="Arial"/>
              </a:rPr>
              <a:t> of </a:t>
            </a:r>
            <a:r>
              <a:rPr lang="fr-FR" sz="2800" dirty="0" err="1">
                <a:solidFill>
                  <a:schemeClr val="bg1"/>
                </a:solidFill>
                <a:latin typeface="Arial"/>
                <a:cs typeface="Arial"/>
              </a:rPr>
              <a:t>skeletal</a:t>
            </a:r>
            <a:r>
              <a:rPr lang="fr-FR" sz="2800" dirty="0">
                <a:solidFill>
                  <a:schemeClr val="bg1"/>
                </a:solidFill>
                <a:latin typeface="Arial"/>
                <a:cs typeface="Arial"/>
              </a:rPr>
              <a:t> muscle</a:t>
            </a:r>
          </a:p>
        </p:txBody>
      </p:sp>
      <p:pic>
        <p:nvPicPr>
          <p:cNvPr id="7" name="Image 6" descr="FI Chrono.jpg"/>
          <p:cNvPicPr>
            <a:picLocks noChangeAspect="1"/>
          </p:cNvPicPr>
          <p:nvPr/>
        </p:nvPicPr>
        <p:blipFill rotWithShape="1">
          <a:blip r:embed="rId3" cstate="print">
            <a:extLst>
              <a:ext uri="{28A0092B-C50C-407E-A947-70E740481C1C}">
                <a14:useLocalDpi xmlns:a14="http://schemas.microsoft.com/office/drawing/2010/main"/>
              </a:ext>
            </a:extLst>
          </a:blip>
          <a:srcRect l="3702" t="50584" r="2040" b="34114"/>
          <a:stretch/>
        </p:blipFill>
        <p:spPr>
          <a:xfrm rot="16200000">
            <a:off x="6503713" y="3703111"/>
            <a:ext cx="2904854" cy="2186912"/>
          </a:xfrm>
          <a:prstGeom prst="rect">
            <a:avLst/>
          </a:prstGeom>
        </p:spPr>
      </p:pic>
      <p:sp>
        <p:nvSpPr>
          <p:cNvPr id="8" name="Rectangle 2"/>
          <p:cNvSpPr>
            <a:spLocks noChangeArrowheads="1"/>
          </p:cNvSpPr>
          <p:nvPr/>
        </p:nvSpPr>
        <p:spPr bwMode="auto">
          <a:xfrm>
            <a:off x="242711" y="1203847"/>
            <a:ext cx="7314823" cy="1015663"/>
          </a:xfrm>
          <a:prstGeom prst="rect">
            <a:avLst/>
          </a:prstGeom>
          <a:noFill/>
          <a:ln w="9525">
            <a:noFill/>
            <a:miter lim="800000"/>
            <a:headEnd/>
            <a:tailEnd/>
          </a:ln>
        </p:spPr>
        <p:txBody>
          <a:bodyPr wrap="none">
            <a:spAutoFit/>
          </a:bodyPr>
          <a:lstStyle/>
          <a:p>
            <a:pPr marL="342900" indent="-342900">
              <a:buFont typeface="Monotype Sorts" charset="0"/>
              <a:buChar char="Ü"/>
            </a:pPr>
            <a:r>
              <a:rPr lang="fr-FR" sz="2000" dirty="0" err="1">
                <a:solidFill>
                  <a:schemeClr val="accent6">
                    <a:lumMod val="75000"/>
                  </a:schemeClr>
                </a:solidFill>
                <a:latin typeface="Arial"/>
                <a:cs typeface="Arial"/>
                <a:sym typeface="Monotype Sorts" pitchFamily="1" charset="2"/>
              </a:rPr>
              <a:t>Regeneration</a:t>
            </a:r>
            <a:r>
              <a:rPr lang="fr-FR" sz="2000" dirty="0">
                <a:solidFill>
                  <a:schemeClr val="accent6">
                    <a:lumMod val="75000"/>
                  </a:schemeClr>
                </a:solidFill>
                <a:latin typeface="Arial"/>
                <a:cs typeface="Arial"/>
                <a:sym typeface="Monotype Sorts" pitchFamily="1" charset="2"/>
              </a:rPr>
              <a:t> </a:t>
            </a:r>
            <a:r>
              <a:rPr lang="fr-FR" sz="2000" i="1" dirty="0">
                <a:solidFill>
                  <a:schemeClr val="accent6">
                    <a:lumMod val="75000"/>
                  </a:schemeClr>
                </a:solidFill>
                <a:latin typeface="Arial"/>
                <a:cs typeface="Arial"/>
                <a:sym typeface="Monotype Sorts" pitchFamily="1" charset="2"/>
              </a:rPr>
              <a:t>ad </a:t>
            </a:r>
            <a:r>
              <a:rPr lang="fr-FR" sz="2000" i="1" dirty="0" err="1">
                <a:solidFill>
                  <a:schemeClr val="accent6">
                    <a:lumMod val="75000"/>
                  </a:schemeClr>
                </a:solidFill>
                <a:latin typeface="Arial"/>
                <a:cs typeface="Arial"/>
                <a:sym typeface="Monotype Sorts" pitchFamily="1" charset="2"/>
              </a:rPr>
              <a:t>integrum</a:t>
            </a:r>
            <a:endParaRPr lang="fr-FR" sz="2000" i="1" dirty="0">
              <a:solidFill>
                <a:schemeClr val="accent6">
                  <a:lumMod val="75000"/>
                </a:schemeClr>
              </a:solidFill>
              <a:latin typeface="Arial"/>
              <a:cs typeface="Arial"/>
              <a:sym typeface="Monotype Sorts" pitchFamily="1" charset="2"/>
            </a:endParaRPr>
          </a:p>
          <a:p>
            <a:pPr marL="342900" indent="-342900">
              <a:buFont typeface="Monotype Sorts" charset="0"/>
              <a:buChar char="Ü"/>
            </a:pPr>
            <a:endParaRPr lang="fr-FR" sz="2000" i="1" dirty="0">
              <a:solidFill>
                <a:schemeClr val="accent6">
                  <a:lumMod val="75000"/>
                </a:schemeClr>
              </a:solidFill>
              <a:latin typeface="Arial"/>
              <a:cs typeface="Arial"/>
              <a:sym typeface="Monotype Sorts" pitchFamily="1" charset="2"/>
            </a:endParaRPr>
          </a:p>
          <a:p>
            <a:pPr marL="342900" indent="-342900">
              <a:buFont typeface="Monotype Sorts" charset="0"/>
              <a:buChar char="Ü"/>
            </a:pPr>
            <a:r>
              <a:rPr lang="fr-FR" sz="2000" dirty="0" err="1">
                <a:solidFill>
                  <a:schemeClr val="accent6">
                    <a:lumMod val="75000"/>
                  </a:schemeClr>
                </a:solidFill>
                <a:latin typeface="Arial"/>
                <a:cs typeface="Arial"/>
                <a:sym typeface="Monotype Sorts" pitchFamily="1" charset="2"/>
              </a:rPr>
              <a:t>Different</a:t>
            </a:r>
            <a:r>
              <a:rPr lang="fr-FR" sz="2000" dirty="0">
                <a:solidFill>
                  <a:schemeClr val="accent6">
                    <a:lumMod val="75000"/>
                  </a:schemeClr>
                </a:solidFill>
                <a:latin typeface="Arial"/>
                <a:cs typeface="Arial"/>
                <a:sym typeface="Monotype Sorts" pitchFamily="1" charset="2"/>
              </a:rPr>
              <a:t> </a:t>
            </a:r>
            <a:r>
              <a:rPr lang="fr-FR" sz="2000" dirty="0" err="1">
                <a:solidFill>
                  <a:schemeClr val="accent6">
                    <a:lumMod val="75000"/>
                  </a:schemeClr>
                </a:solidFill>
                <a:latin typeface="Arial"/>
                <a:cs typeface="Arial"/>
                <a:sym typeface="Monotype Sorts" pitchFamily="1" charset="2"/>
              </a:rPr>
              <a:t>injury</a:t>
            </a:r>
            <a:r>
              <a:rPr lang="fr-FR" sz="2000" dirty="0">
                <a:solidFill>
                  <a:schemeClr val="accent6">
                    <a:lumMod val="75000"/>
                  </a:schemeClr>
                </a:solidFill>
                <a:latin typeface="Arial"/>
                <a:cs typeface="Arial"/>
                <a:sym typeface="Monotype Sorts" pitchFamily="1" charset="2"/>
              </a:rPr>
              <a:t> </a:t>
            </a:r>
            <a:r>
              <a:rPr lang="fr-FR" sz="2000" dirty="0" err="1">
                <a:solidFill>
                  <a:schemeClr val="accent6">
                    <a:lumMod val="75000"/>
                  </a:schemeClr>
                </a:solidFill>
                <a:latin typeface="Arial"/>
                <a:cs typeface="Arial"/>
                <a:sym typeface="Monotype Sorts" pitchFamily="1" charset="2"/>
              </a:rPr>
              <a:t>models</a:t>
            </a:r>
            <a:r>
              <a:rPr lang="fr-FR" sz="2000" dirty="0">
                <a:solidFill>
                  <a:schemeClr val="accent6">
                    <a:lumMod val="75000"/>
                  </a:schemeClr>
                </a:solidFill>
                <a:latin typeface="Arial"/>
                <a:cs typeface="Arial"/>
                <a:sym typeface="Monotype Sorts" pitchFamily="1" charset="2"/>
              </a:rPr>
              <a:t> (</a:t>
            </a:r>
            <a:r>
              <a:rPr lang="fr-FR" sz="2000" dirty="0" err="1">
                <a:solidFill>
                  <a:schemeClr val="accent6">
                    <a:lumMod val="75000"/>
                  </a:schemeClr>
                </a:solidFill>
                <a:latin typeface="Arial"/>
                <a:cs typeface="Arial"/>
                <a:sym typeface="Monotype Sorts" pitchFamily="1" charset="2"/>
              </a:rPr>
              <a:t>myotoxin</a:t>
            </a:r>
            <a:r>
              <a:rPr lang="fr-FR" sz="2000" dirty="0">
                <a:solidFill>
                  <a:schemeClr val="accent6">
                    <a:lumMod val="75000"/>
                  </a:schemeClr>
                </a:solidFill>
                <a:latin typeface="Arial"/>
                <a:cs typeface="Arial"/>
                <a:sym typeface="Monotype Sorts" pitchFamily="1" charset="2"/>
              </a:rPr>
              <a:t>, </a:t>
            </a:r>
            <a:r>
              <a:rPr lang="fr-FR" sz="2000" dirty="0" err="1">
                <a:solidFill>
                  <a:schemeClr val="accent6">
                    <a:lumMod val="75000"/>
                  </a:schemeClr>
                </a:solidFill>
                <a:latin typeface="Arial"/>
                <a:cs typeface="Arial"/>
                <a:sym typeface="Monotype Sorts" pitchFamily="1" charset="2"/>
              </a:rPr>
              <a:t>freezing</a:t>
            </a:r>
            <a:r>
              <a:rPr lang="fr-FR" sz="2000" dirty="0">
                <a:solidFill>
                  <a:schemeClr val="accent6">
                    <a:lumMod val="75000"/>
                  </a:schemeClr>
                </a:solidFill>
                <a:latin typeface="Arial"/>
                <a:cs typeface="Arial"/>
                <a:sym typeface="Monotype Sorts" pitchFamily="1" charset="2"/>
              </a:rPr>
              <a:t>, </a:t>
            </a:r>
            <a:r>
              <a:rPr lang="fr-FR" sz="2000" dirty="0" err="1">
                <a:solidFill>
                  <a:schemeClr val="accent6">
                    <a:lumMod val="75000"/>
                  </a:schemeClr>
                </a:solidFill>
                <a:latin typeface="Arial"/>
                <a:cs typeface="Arial"/>
                <a:sym typeface="Monotype Sorts" pitchFamily="1" charset="2"/>
              </a:rPr>
              <a:t>chemical</a:t>
            </a:r>
            <a:r>
              <a:rPr lang="fr-FR" sz="2000" dirty="0">
                <a:solidFill>
                  <a:schemeClr val="accent6">
                    <a:lumMod val="75000"/>
                  </a:schemeClr>
                </a:solidFill>
                <a:latin typeface="Arial"/>
                <a:cs typeface="Arial"/>
                <a:sym typeface="Monotype Sorts" pitchFamily="1" charset="2"/>
              </a:rPr>
              <a:t>, </a:t>
            </a:r>
            <a:r>
              <a:rPr lang="fr-FR" sz="2000" dirty="0" err="1">
                <a:solidFill>
                  <a:schemeClr val="accent6">
                    <a:lumMod val="75000"/>
                  </a:schemeClr>
                </a:solidFill>
                <a:latin typeface="Arial"/>
                <a:cs typeface="Arial"/>
                <a:sym typeface="Monotype Sorts" pitchFamily="1" charset="2"/>
              </a:rPr>
              <a:t>crush</a:t>
            </a:r>
            <a:r>
              <a:rPr lang="fr-FR" sz="2000" dirty="0">
                <a:solidFill>
                  <a:schemeClr val="accent6">
                    <a:lumMod val="75000"/>
                  </a:schemeClr>
                </a:solidFill>
                <a:latin typeface="Arial"/>
                <a:cs typeface="Arial"/>
                <a:sym typeface="Monotype Sorts" pitchFamily="1" charset="2"/>
              </a:rPr>
              <a:t>)</a:t>
            </a:r>
            <a:endParaRPr lang="fr-FR" sz="2000" dirty="0">
              <a:solidFill>
                <a:schemeClr val="accent6">
                  <a:lumMod val="75000"/>
                </a:schemeClr>
              </a:solidFill>
              <a:latin typeface="Arial"/>
              <a:cs typeface="Arial"/>
            </a:endParaRPr>
          </a:p>
        </p:txBody>
      </p:sp>
      <p:pic>
        <p:nvPicPr>
          <p:cNvPr id="33" name="Picture 7" descr="day_3-3c"/>
          <p:cNvPicPr>
            <a:picLocks noChangeAspect="1" noChangeArrowheads="1"/>
          </p:cNvPicPr>
          <p:nvPr/>
        </p:nvPicPr>
        <p:blipFill>
          <a:blip r:embed="rId4" cstate="print"/>
          <a:srcRect/>
          <a:stretch>
            <a:fillRect/>
          </a:stretch>
        </p:blipFill>
        <p:spPr bwMode="auto">
          <a:xfrm>
            <a:off x="2345682" y="3334904"/>
            <a:ext cx="2195610" cy="2910319"/>
          </a:xfrm>
          <a:prstGeom prst="rect">
            <a:avLst/>
          </a:prstGeom>
          <a:noFill/>
          <a:ln w="9525">
            <a:noFill/>
            <a:miter lim="800000"/>
            <a:headEnd/>
            <a:tailEnd/>
          </a:ln>
        </p:spPr>
      </p:pic>
      <p:pic>
        <p:nvPicPr>
          <p:cNvPr id="36" name="Picture 10" descr="day_7-4c"/>
          <p:cNvPicPr>
            <a:picLocks noChangeAspect="1" noChangeArrowheads="1"/>
          </p:cNvPicPr>
          <p:nvPr/>
        </p:nvPicPr>
        <p:blipFill>
          <a:blip r:embed="rId5" cstate="print"/>
          <a:srcRect/>
          <a:stretch>
            <a:fillRect/>
          </a:stretch>
        </p:blipFill>
        <p:spPr bwMode="auto">
          <a:xfrm>
            <a:off x="4600225" y="3337459"/>
            <a:ext cx="2195611" cy="2919724"/>
          </a:xfrm>
          <a:prstGeom prst="rect">
            <a:avLst/>
          </a:prstGeom>
          <a:noFill/>
          <a:ln w="9525">
            <a:noFill/>
            <a:miter lim="800000"/>
            <a:headEnd/>
            <a:tailEnd/>
          </a:ln>
        </p:spPr>
      </p:pic>
      <p:sp>
        <p:nvSpPr>
          <p:cNvPr id="38" name="Rectangle 5"/>
          <p:cNvSpPr>
            <a:spLocks noChangeArrowheads="1"/>
          </p:cNvSpPr>
          <p:nvPr/>
        </p:nvSpPr>
        <p:spPr bwMode="auto">
          <a:xfrm>
            <a:off x="640904" y="3008873"/>
            <a:ext cx="8282676" cy="338554"/>
          </a:xfrm>
          <a:prstGeom prst="rect">
            <a:avLst/>
          </a:prstGeom>
          <a:noFill/>
          <a:ln w="9525">
            <a:noFill/>
            <a:miter lim="800000"/>
            <a:headEnd/>
            <a:tailEnd/>
          </a:ln>
        </p:spPr>
        <p:txBody>
          <a:bodyPr wrap="square">
            <a:spAutoFit/>
          </a:bodyPr>
          <a:lstStyle/>
          <a:p>
            <a:r>
              <a:rPr lang="fr-FR" sz="1600" dirty="0">
                <a:latin typeface="Arial"/>
                <a:cs typeface="Arial"/>
              </a:rPr>
              <a:t>  Control		         3 </a:t>
            </a:r>
            <a:r>
              <a:rPr lang="fr-FR" sz="1600" dirty="0" err="1">
                <a:latin typeface="Arial"/>
                <a:cs typeface="Arial"/>
              </a:rPr>
              <a:t>days</a:t>
            </a:r>
            <a:r>
              <a:rPr lang="fr-FR" sz="1600" dirty="0">
                <a:latin typeface="Arial"/>
                <a:cs typeface="Arial"/>
              </a:rPr>
              <a:t>		7 </a:t>
            </a:r>
            <a:r>
              <a:rPr lang="fr-FR" sz="1600" dirty="0" err="1">
                <a:latin typeface="Arial"/>
                <a:cs typeface="Arial"/>
              </a:rPr>
              <a:t>days</a:t>
            </a:r>
            <a:r>
              <a:rPr lang="fr-FR" sz="1600" dirty="0">
                <a:latin typeface="Arial"/>
                <a:cs typeface="Arial"/>
              </a:rPr>
              <a:t>		        28 </a:t>
            </a:r>
            <a:r>
              <a:rPr lang="fr-FR" sz="1600" dirty="0" err="1">
                <a:latin typeface="Arial"/>
                <a:cs typeface="Arial"/>
              </a:rPr>
              <a:t>days</a:t>
            </a:r>
            <a:endParaRPr lang="fr-FR" sz="1800" dirty="0">
              <a:solidFill>
                <a:srgbClr val="FF0000"/>
              </a:solidFill>
              <a:latin typeface="Arial"/>
              <a:cs typeface="Arial"/>
            </a:endParaRPr>
          </a:p>
        </p:txBody>
      </p:sp>
      <p:pic>
        <p:nvPicPr>
          <p:cNvPr id="2" name="Image 1"/>
          <p:cNvPicPr>
            <a:picLocks noChangeAspect="1"/>
          </p:cNvPicPr>
          <p:nvPr/>
        </p:nvPicPr>
        <p:blipFill rotWithShape="1">
          <a:blip r:embed="rId6"/>
          <a:srcRect l="45351" t="48836" r="7139"/>
          <a:stretch/>
        </p:blipFill>
        <p:spPr>
          <a:xfrm rot="5400000">
            <a:off x="-261565" y="3691644"/>
            <a:ext cx="2914129" cy="2202956"/>
          </a:xfrm>
          <a:prstGeom prst="rect">
            <a:avLst/>
          </a:prstGeom>
        </p:spPr>
      </p:pic>
      <p:sp>
        <p:nvSpPr>
          <p:cNvPr id="4" name="Rectangle 3"/>
          <p:cNvSpPr/>
          <p:nvPr/>
        </p:nvSpPr>
        <p:spPr>
          <a:xfrm>
            <a:off x="1989939" y="6287368"/>
            <a:ext cx="7556871" cy="307777"/>
          </a:xfrm>
          <a:prstGeom prst="rect">
            <a:avLst/>
          </a:prstGeom>
        </p:spPr>
        <p:txBody>
          <a:bodyPr wrap="square">
            <a:spAutoFit/>
          </a:bodyPr>
          <a:lstStyle/>
          <a:p>
            <a:r>
              <a:rPr lang="fr-FR" sz="1400" i="1" dirty="0" err="1">
                <a:latin typeface="Arial"/>
                <a:cs typeface="Arial"/>
              </a:rPr>
              <a:t>Notexin</a:t>
            </a:r>
            <a:r>
              <a:rPr lang="fr-FR" sz="1400" i="1" dirty="0">
                <a:latin typeface="Arial"/>
                <a:cs typeface="Arial"/>
              </a:rPr>
              <a:t> injection </a:t>
            </a:r>
            <a:r>
              <a:rPr lang="fr-FR" sz="1400" i="1" dirty="0" err="1">
                <a:latin typeface="Arial"/>
                <a:cs typeface="Arial"/>
              </a:rPr>
              <a:t>into</a:t>
            </a:r>
            <a:r>
              <a:rPr lang="fr-FR" sz="1400" i="1" dirty="0">
                <a:latin typeface="Arial"/>
                <a:cs typeface="Arial"/>
              </a:rPr>
              <a:t> </a:t>
            </a:r>
            <a:r>
              <a:rPr lang="fr-FR" sz="1400" i="1" dirty="0" err="1">
                <a:latin typeface="Arial"/>
                <a:cs typeface="Arial"/>
              </a:rPr>
              <a:t>Tibialis</a:t>
            </a:r>
            <a:r>
              <a:rPr lang="fr-FR" sz="1400" i="1" dirty="0">
                <a:latin typeface="Arial"/>
                <a:cs typeface="Arial"/>
              </a:rPr>
              <a:t> </a:t>
            </a:r>
            <a:r>
              <a:rPr lang="fr-FR" sz="1400" i="1" dirty="0" err="1">
                <a:latin typeface="Arial"/>
                <a:cs typeface="Arial"/>
              </a:rPr>
              <a:t>anterior</a:t>
            </a:r>
            <a:r>
              <a:rPr lang="fr-FR" sz="1400" i="1" dirty="0">
                <a:latin typeface="Arial"/>
                <a:cs typeface="Arial"/>
              </a:rPr>
              <a:t> muscle – </a:t>
            </a:r>
            <a:r>
              <a:rPr lang="fr-FR" sz="1400" i="1" dirty="0" err="1">
                <a:latin typeface="Arial"/>
                <a:cs typeface="Arial"/>
              </a:rPr>
              <a:t>Hematein</a:t>
            </a:r>
            <a:r>
              <a:rPr lang="fr-FR" sz="1400" i="1" dirty="0">
                <a:latin typeface="Arial"/>
                <a:cs typeface="Arial"/>
              </a:rPr>
              <a:t> </a:t>
            </a:r>
            <a:r>
              <a:rPr lang="fr-FR" sz="1400" i="1" dirty="0" err="1">
                <a:latin typeface="Arial"/>
                <a:cs typeface="Arial"/>
              </a:rPr>
              <a:t>Eosin</a:t>
            </a:r>
            <a:endParaRPr lang="fr-FR" sz="1400" i="1" dirty="0">
              <a:latin typeface="Arial"/>
              <a:cs typeface="Arial"/>
            </a:endParaRPr>
          </a:p>
        </p:txBody>
      </p:sp>
    </p:spTree>
    <p:extLst>
      <p:ext uri="{BB962C8B-B14F-4D97-AF65-F5344CB8AC3E}">
        <p14:creationId xmlns:p14="http://schemas.microsoft.com/office/powerpoint/2010/main" val="1788800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6" name="Text Box 11"/>
          <p:cNvSpPr txBox="1">
            <a:spLocks noChangeArrowheads="1"/>
          </p:cNvSpPr>
          <p:nvPr/>
        </p:nvSpPr>
        <p:spPr bwMode="auto">
          <a:xfrm>
            <a:off x="327124" y="95178"/>
            <a:ext cx="8466831" cy="52322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2800" dirty="0" err="1">
                <a:solidFill>
                  <a:schemeClr val="bg1"/>
                </a:solidFill>
                <a:latin typeface="Arial"/>
                <a:cs typeface="Arial"/>
              </a:rPr>
              <a:t>Proliferation</a:t>
            </a:r>
            <a:r>
              <a:rPr lang="fr-FR" sz="2800" dirty="0">
                <a:solidFill>
                  <a:schemeClr val="bg1"/>
                </a:solidFill>
                <a:latin typeface="Arial"/>
                <a:cs typeface="Arial"/>
              </a:rPr>
              <a:t> and self </a:t>
            </a:r>
            <a:r>
              <a:rPr lang="fr-FR" sz="2800" dirty="0" err="1">
                <a:solidFill>
                  <a:schemeClr val="bg1"/>
                </a:solidFill>
                <a:latin typeface="Arial"/>
                <a:cs typeface="Arial"/>
              </a:rPr>
              <a:t>renewal</a:t>
            </a:r>
            <a:r>
              <a:rPr lang="fr-FR" sz="2800" dirty="0">
                <a:solidFill>
                  <a:schemeClr val="bg1"/>
                </a:solidFill>
                <a:latin typeface="Arial"/>
                <a:cs typeface="Arial"/>
              </a:rPr>
              <a:t> of </a:t>
            </a:r>
            <a:r>
              <a:rPr lang="fr-FR" sz="2800" dirty="0" err="1">
                <a:solidFill>
                  <a:schemeClr val="bg1"/>
                </a:solidFill>
                <a:latin typeface="Arial"/>
                <a:cs typeface="Arial"/>
              </a:rPr>
              <a:t>muscular</a:t>
            </a:r>
            <a:r>
              <a:rPr lang="fr-FR" sz="2800" dirty="0">
                <a:solidFill>
                  <a:schemeClr val="bg1"/>
                </a:solidFill>
                <a:latin typeface="Arial"/>
                <a:cs typeface="Arial"/>
              </a:rPr>
              <a:t> stem </a:t>
            </a:r>
            <a:r>
              <a:rPr lang="fr-FR" sz="2800" dirty="0" err="1">
                <a:solidFill>
                  <a:schemeClr val="bg1"/>
                </a:solidFill>
                <a:latin typeface="Arial"/>
                <a:cs typeface="Arial"/>
              </a:rPr>
              <a:t>cells</a:t>
            </a:r>
            <a:endParaRPr lang="fr-FR" sz="2800" dirty="0">
              <a:solidFill>
                <a:schemeClr val="bg1"/>
              </a:solidFill>
              <a:latin typeface="Arial"/>
              <a:cs typeface="Arial"/>
            </a:endParaRPr>
          </a:p>
        </p:txBody>
      </p:sp>
      <p:pic>
        <p:nvPicPr>
          <p:cNvPr id="7" name="Image 6" descr="1 cell selection.jpg"/>
          <p:cNvPicPr>
            <a:picLocks noChangeAspect="1"/>
          </p:cNvPicPr>
          <p:nvPr/>
        </p:nvPicPr>
        <p:blipFill>
          <a:blip r:embed="rId2"/>
          <a:stretch>
            <a:fillRect/>
          </a:stretch>
        </p:blipFill>
        <p:spPr>
          <a:xfrm>
            <a:off x="203197" y="1114409"/>
            <a:ext cx="4525507" cy="2542420"/>
          </a:xfrm>
          <a:prstGeom prst="rect">
            <a:avLst/>
          </a:prstGeom>
        </p:spPr>
      </p:pic>
      <p:sp>
        <p:nvSpPr>
          <p:cNvPr id="8" name="Text Box 54"/>
          <p:cNvSpPr txBox="1">
            <a:spLocks noChangeArrowheads="1"/>
          </p:cNvSpPr>
          <p:nvPr/>
        </p:nvSpPr>
        <p:spPr bwMode="auto">
          <a:xfrm>
            <a:off x="7620001" y="6581001"/>
            <a:ext cx="1524000" cy="276999"/>
          </a:xfrm>
          <a:prstGeom prst="rect">
            <a:avLst/>
          </a:prstGeom>
          <a:noFill/>
          <a:ln w="9525">
            <a:noFill/>
            <a:miter lim="800000"/>
            <a:headEnd/>
            <a:tailEnd/>
          </a:ln>
        </p:spPr>
        <p:txBody>
          <a:bodyPr>
            <a:prstTxWarp prst="textNoShape">
              <a:avLst/>
            </a:prstTxWarp>
            <a:spAutoFit/>
          </a:bodyPr>
          <a:lstStyle/>
          <a:p>
            <a:pPr algn="r" defTabSz="457200" fontAlgn="auto">
              <a:spcBef>
                <a:spcPct val="50000"/>
              </a:spcBef>
              <a:spcAft>
                <a:spcPts val="0"/>
              </a:spcAft>
            </a:pPr>
            <a:r>
              <a:rPr lang="fr-FR" sz="1200" dirty="0">
                <a:solidFill>
                  <a:prstClr val="black"/>
                </a:solidFill>
                <a:latin typeface="Calibri"/>
                <a:ea typeface="+mn-ea"/>
                <a:cs typeface="+mn-cs"/>
              </a:rPr>
              <a:t>(</a:t>
            </a:r>
            <a:r>
              <a:rPr lang="fr-FR" sz="1200" dirty="0" err="1">
                <a:solidFill>
                  <a:prstClr val="black"/>
                </a:solidFill>
                <a:latin typeface="Calibri"/>
                <a:ea typeface="+mn-ea"/>
                <a:cs typeface="+mn-cs"/>
              </a:rPr>
              <a:t>Sacco</a:t>
            </a:r>
            <a:r>
              <a:rPr lang="fr-FR" sz="1200" dirty="0">
                <a:solidFill>
                  <a:prstClr val="black"/>
                </a:solidFill>
                <a:latin typeface="Calibri"/>
                <a:ea typeface="+mn-ea"/>
                <a:cs typeface="+mn-cs"/>
              </a:rPr>
              <a:t>, 2008)</a:t>
            </a:r>
          </a:p>
        </p:txBody>
      </p:sp>
      <p:sp>
        <p:nvSpPr>
          <p:cNvPr id="9" name="ZoneTexte 8"/>
          <p:cNvSpPr txBox="1"/>
          <p:nvPr/>
        </p:nvSpPr>
        <p:spPr>
          <a:xfrm>
            <a:off x="5326745" y="4941443"/>
            <a:ext cx="3640668" cy="923330"/>
          </a:xfrm>
          <a:prstGeom prst="rect">
            <a:avLst/>
          </a:prstGeom>
          <a:solidFill>
            <a:schemeClr val="accent2">
              <a:lumMod val="40000"/>
              <a:lumOff val="60000"/>
            </a:schemeClr>
          </a:solidFill>
          <a:ln>
            <a:solidFill>
              <a:srgbClr val="1F497D"/>
            </a:solidFill>
          </a:ln>
        </p:spPr>
        <p:txBody>
          <a:bodyPr wrap="square" rtlCol="0">
            <a:spAutoFit/>
          </a:bodyPr>
          <a:lstStyle/>
          <a:p>
            <a:pPr marL="285750" indent="-285750" algn="ctr" defTabSz="457200" fontAlgn="auto">
              <a:spcBef>
                <a:spcPts val="0"/>
              </a:spcBef>
              <a:spcAft>
                <a:spcPts val="0"/>
              </a:spcAft>
              <a:buFont typeface="Wingdings" charset="2"/>
              <a:buChar char="Ø"/>
            </a:pPr>
            <a:r>
              <a:rPr lang="fr-FR" sz="1800" b="1" dirty="0">
                <a:solidFill>
                  <a:prstClr val="black"/>
                </a:solidFill>
                <a:latin typeface="Calibri"/>
                <a:ea typeface="+mn-ea"/>
                <a:cs typeface="+mn-cs"/>
              </a:rPr>
              <a:t>One </a:t>
            </a:r>
            <a:r>
              <a:rPr lang="fr-FR" sz="1800" b="1" dirty="0" err="1">
                <a:solidFill>
                  <a:prstClr val="black"/>
                </a:solidFill>
                <a:latin typeface="Calibri"/>
                <a:ea typeface="+mn-ea"/>
                <a:cs typeface="+mn-cs"/>
              </a:rPr>
              <a:t>muscular</a:t>
            </a:r>
            <a:r>
              <a:rPr lang="fr-FR" sz="1800" b="1" dirty="0">
                <a:solidFill>
                  <a:prstClr val="black"/>
                </a:solidFill>
                <a:latin typeface="Calibri"/>
                <a:ea typeface="+mn-ea"/>
                <a:cs typeface="+mn-cs"/>
              </a:rPr>
              <a:t> stem </a:t>
            </a:r>
            <a:r>
              <a:rPr lang="fr-FR" sz="1800" b="1" dirty="0" err="1">
                <a:solidFill>
                  <a:prstClr val="black"/>
                </a:solidFill>
                <a:latin typeface="Calibri"/>
                <a:ea typeface="+mn-ea"/>
                <a:cs typeface="+mn-cs"/>
              </a:rPr>
              <a:t>cell</a:t>
            </a:r>
            <a:r>
              <a:rPr lang="fr-FR" sz="1800" b="1" dirty="0">
                <a:solidFill>
                  <a:prstClr val="black"/>
                </a:solidFill>
                <a:latin typeface="Calibri"/>
                <a:ea typeface="+mn-ea"/>
                <a:cs typeface="+mn-cs"/>
              </a:rPr>
              <a:t> </a:t>
            </a:r>
            <a:r>
              <a:rPr lang="fr-FR" sz="1800" b="1" dirty="0" err="1">
                <a:solidFill>
                  <a:prstClr val="black"/>
                </a:solidFill>
                <a:latin typeface="Calibri"/>
                <a:ea typeface="+mn-ea"/>
                <a:cs typeface="+mn-cs"/>
              </a:rPr>
              <a:t>can</a:t>
            </a:r>
            <a:r>
              <a:rPr lang="fr-FR" sz="1800" b="1" dirty="0">
                <a:solidFill>
                  <a:prstClr val="black"/>
                </a:solidFill>
                <a:latin typeface="Calibri"/>
                <a:ea typeface="+mn-ea"/>
                <a:cs typeface="+mn-cs"/>
              </a:rPr>
              <a:t> self </a:t>
            </a:r>
            <a:r>
              <a:rPr lang="fr-FR" sz="1800" b="1" dirty="0" err="1">
                <a:solidFill>
                  <a:prstClr val="black"/>
                </a:solidFill>
                <a:latin typeface="Calibri"/>
                <a:ea typeface="+mn-ea"/>
                <a:cs typeface="+mn-cs"/>
              </a:rPr>
              <a:t>renewal</a:t>
            </a:r>
            <a:r>
              <a:rPr lang="fr-FR" sz="1800" b="1" dirty="0">
                <a:solidFill>
                  <a:prstClr val="black"/>
                </a:solidFill>
                <a:latin typeface="Calibri"/>
                <a:ea typeface="+mn-ea"/>
                <a:cs typeface="+mn-cs"/>
              </a:rPr>
              <a:t> and </a:t>
            </a:r>
            <a:r>
              <a:rPr lang="fr-FR" sz="1800" b="1" dirty="0" err="1">
                <a:solidFill>
                  <a:prstClr val="black"/>
                </a:solidFill>
                <a:latin typeface="Calibri"/>
                <a:ea typeface="+mn-ea"/>
                <a:cs typeface="+mn-cs"/>
              </a:rPr>
              <a:t>differenciate</a:t>
            </a:r>
            <a:r>
              <a:rPr lang="fr-FR" sz="1800" b="1" dirty="0">
                <a:solidFill>
                  <a:prstClr val="black"/>
                </a:solidFill>
                <a:latin typeface="Calibri"/>
                <a:ea typeface="+mn-ea"/>
                <a:cs typeface="+mn-cs"/>
              </a:rPr>
              <a:t> </a:t>
            </a:r>
            <a:r>
              <a:rPr lang="fr-FR" sz="1800" b="1" dirty="0" err="1">
                <a:solidFill>
                  <a:prstClr val="black"/>
                </a:solidFill>
                <a:latin typeface="Calibri"/>
                <a:ea typeface="+mn-ea"/>
                <a:cs typeface="+mn-cs"/>
              </a:rPr>
              <a:t>after</a:t>
            </a:r>
            <a:r>
              <a:rPr lang="fr-FR" sz="1800" b="1" dirty="0">
                <a:solidFill>
                  <a:prstClr val="black"/>
                </a:solidFill>
                <a:latin typeface="Calibri"/>
                <a:ea typeface="+mn-ea"/>
                <a:cs typeface="+mn-cs"/>
              </a:rPr>
              <a:t> </a:t>
            </a:r>
            <a:r>
              <a:rPr lang="fr-FR" sz="1800" b="1" dirty="0" err="1">
                <a:solidFill>
                  <a:prstClr val="black"/>
                </a:solidFill>
                <a:latin typeface="Calibri"/>
                <a:ea typeface="+mn-ea"/>
                <a:cs typeface="+mn-cs"/>
              </a:rPr>
              <a:t>grafting</a:t>
            </a:r>
            <a:endParaRPr lang="fr-FR" sz="1800" b="1" dirty="0">
              <a:solidFill>
                <a:prstClr val="black"/>
              </a:solidFill>
              <a:latin typeface="Calibri"/>
              <a:ea typeface="+mn-ea"/>
              <a:cs typeface="+mn-cs"/>
            </a:endParaRP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892" y="4283347"/>
            <a:ext cx="4930679" cy="1904554"/>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060" y="1114414"/>
            <a:ext cx="3004144" cy="2999627"/>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4347762" y="1600200"/>
            <a:ext cx="4648200" cy="4572000"/>
          </a:xfrm>
          <a:prstGeom prst="rect">
            <a:avLst/>
          </a:prstGeom>
          <a:solidFill>
            <a:schemeClr val="accent2">
              <a:lumMod val="20000"/>
              <a:lumOff val="80000"/>
            </a:schemeClr>
          </a:solidFill>
          <a:ln>
            <a:solidFill>
              <a:srgbClr val="1919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ZoneTexte 3"/>
          <p:cNvSpPr txBox="1"/>
          <p:nvPr/>
        </p:nvSpPr>
        <p:spPr>
          <a:xfrm>
            <a:off x="160284" y="1600200"/>
            <a:ext cx="3950994" cy="707886"/>
          </a:xfrm>
          <a:prstGeom prst="rect">
            <a:avLst/>
          </a:prstGeom>
          <a:noFill/>
          <a:ln>
            <a:solidFill>
              <a:schemeClr val="tx1"/>
            </a:solidFill>
          </a:ln>
        </p:spPr>
        <p:txBody>
          <a:bodyPr wrap="square" rtlCol="0">
            <a:spAutoFit/>
          </a:bodyPr>
          <a:lstStyle/>
          <a:p>
            <a:pPr algn="ctr"/>
            <a:r>
              <a:rPr lang="en-GB" sz="2000" b="1" dirty="0">
                <a:latin typeface="Calibri"/>
                <a:cs typeface="Calibri"/>
              </a:rPr>
              <a:t>HUMAN DISEASE</a:t>
            </a:r>
          </a:p>
          <a:p>
            <a:pPr algn="ctr"/>
            <a:r>
              <a:rPr lang="en-GB" sz="2000" b="1" dirty="0">
                <a:latin typeface="Calibri"/>
                <a:cs typeface="Calibri"/>
              </a:rPr>
              <a:t>Unknown pathogenesis</a:t>
            </a:r>
          </a:p>
        </p:txBody>
      </p:sp>
      <p:sp>
        <p:nvSpPr>
          <p:cNvPr id="10" name="Text Box 22"/>
          <p:cNvSpPr txBox="1">
            <a:spLocks noChangeAspect="1" noChangeArrowheads="1"/>
          </p:cNvSpPr>
          <p:nvPr/>
        </p:nvSpPr>
        <p:spPr bwMode="auto">
          <a:xfrm>
            <a:off x="0" y="0"/>
            <a:ext cx="9144000" cy="762000"/>
          </a:xfrm>
          <a:prstGeom prst="rect">
            <a:avLst/>
          </a:prstGeom>
          <a:solidFill>
            <a:schemeClr val="accent2">
              <a:lumMod val="50000"/>
            </a:schemeClr>
          </a:solidFill>
          <a:ln w="9525">
            <a:noFill/>
            <a:miter lim="800000"/>
            <a:headEnd/>
            <a:tailEnd/>
          </a:ln>
        </p:spPr>
        <p:txBody>
          <a:bodyPr tIns="118800">
            <a:prstTxWarp prst="textNoShape">
              <a:avLst/>
            </a:prstTxWarp>
          </a:bodyPr>
          <a:lstStyle/>
          <a:p>
            <a:pPr algn="ctr">
              <a:spcBef>
                <a:spcPts val="0"/>
              </a:spcBef>
            </a:pPr>
            <a:r>
              <a:rPr lang="fr-FR" sz="3000" b="1" dirty="0">
                <a:solidFill>
                  <a:schemeClr val="bg1"/>
                </a:solidFill>
                <a:latin typeface="Calibri" charset="0"/>
              </a:rPr>
              <a:t>RESEARCH IN HISTOPATHOLOGY</a:t>
            </a:r>
          </a:p>
        </p:txBody>
      </p:sp>
      <p:cxnSp>
        <p:nvCxnSpPr>
          <p:cNvPr id="14" name="Connecteur droit avec flèche 13"/>
          <p:cNvCxnSpPr>
            <a:stCxn id="4" idx="2"/>
          </p:cNvCxnSpPr>
          <p:nvPr/>
        </p:nvCxnSpPr>
        <p:spPr>
          <a:xfrm rot="16200000" flipH="1">
            <a:off x="1805013" y="2638853"/>
            <a:ext cx="663716" cy="2181"/>
          </a:xfrm>
          <a:prstGeom prst="straightConnector1">
            <a:avLst/>
          </a:prstGeom>
          <a:ln>
            <a:solidFill>
              <a:schemeClr val="accent2">
                <a:lumMod val="50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2" name="Grouper 49"/>
          <p:cNvGrpSpPr/>
          <p:nvPr/>
        </p:nvGrpSpPr>
        <p:grpSpPr>
          <a:xfrm>
            <a:off x="4804962" y="2267973"/>
            <a:ext cx="838200" cy="1473276"/>
            <a:chOff x="4953000" y="2819400"/>
            <a:chExt cx="838200" cy="1371600"/>
          </a:xfrm>
          <a:solidFill>
            <a:schemeClr val="accent6">
              <a:lumMod val="60000"/>
              <a:lumOff val="40000"/>
            </a:schemeClr>
          </a:solidFill>
        </p:grpSpPr>
        <p:sp>
          <p:nvSpPr>
            <p:cNvPr id="16" name="Flèche vers la gauche 15"/>
            <p:cNvSpPr/>
            <p:nvPr/>
          </p:nvSpPr>
          <p:spPr>
            <a:xfrm rot="16200000">
              <a:off x="4686300" y="3086100"/>
              <a:ext cx="1371600" cy="838200"/>
            </a:xfrm>
            <a:prstGeom prst="leftArrow">
              <a:avLst/>
            </a:prstGeom>
            <a:grp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000"/>
            </a:p>
          </p:txBody>
        </p:sp>
        <p:sp>
          <p:nvSpPr>
            <p:cNvPr id="19" name="ZoneTexte 18"/>
            <p:cNvSpPr txBox="1"/>
            <p:nvPr/>
          </p:nvSpPr>
          <p:spPr>
            <a:xfrm rot="16200000">
              <a:off x="4823460" y="3167985"/>
              <a:ext cx="1097280" cy="400110"/>
            </a:xfrm>
            <a:prstGeom prst="rect">
              <a:avLst/>
            </a:prstGeom>
            <a:grpFill/>
            <a:ln>
              <a:noFill/>
            </a:ln>
          </p:spPr>
          <p:txBody>
            <a:bodyPr wrap="square" rtlCol="0">
              <a:spAutoFit/>
            </a:bodyPr>
            <a:lstStyle/>
            <a:p>
              <a:pPr algn="ctr"/>
              <a:r>
                <a:rPr lang="en-GB" sz="2000" dirty="0">
                  <a:solidFill>
                    <a:schemeClr val="bg1"/>
                  </a:solidFill>
                  <a:latin typeface="Calibri"/>
                  <a:cs typeface="Calibri"/>
                </a:rPr>
                <a:t>Clinic</a:t>
              </a:r>
            </a:p>
          </p:txBody>
        </p:sp>
      </p:grpSp>
      <p:grpSp>
        <p:nvGrpSpPr>
          <p:cNvPr id="3" name="Grouper 48"/>
          <p:cNvGrpSpPr/>
          <p:nvPr/>
        </p:nvGrpSpPr>
        <p:grpSpPr>
          <a:xfrm>
            <a:off x="6328962" y="2267973"/>
            <a:ext cx="838200" cy="1473276"/>
            <a:chOff x="6477000" y="2819400"/>
            <a:chExt cx="838200" cy="1371600"/>
          </a:xfrm>
          <a:solidFill>
            <a:schemeClr val="accent6">
              <a:lumMod val="60000"/>
              <a:lumOff val="40000"/>
            </a:schemeClr>
          </a:solidFill>
        </p:grpSpPr>
        <p:sp>
          <p:nvSpPr>
            <p:cNvPr id="17" name="Flèche vers la gauche 16"/>
            <p:cNvSpPr/>
            <p:nvPr/>
          </p:nvSpPr>
          <p:spPr>
            <a:xfrm rot="16200000">
              <a:off x="6210300" y="3086100"/>
              <a:ext cx="1371600" cy="838200"/>
            </a:xfrm>
            <a:prstGeom prst="leftArrow">
              <a:avLst/>
            </a:prstGeom>
            <a:grp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000"/>
            </a:p>
          </p:txBody>
        </p:sp>
        <p:sp>
          <p:nvSpPr>
            <p:cNvPr id="20" name="ZoneTexte 19"/>
            <p:cNvSpPr txBox="1"/>
            <p:nvPr/>
          </p:nvSpPr>
          <p:spPr>
            <a:xfrm rot="16200000">
              <a:off x="6347460" y="3167985"/>
              <a:ext cx="1097280" cy="400110"/>
            </a:xfrm>
            <a:prstGeom prst="rect">
              <a:avLst/>
            </a:prstGeom>
            <a:grpFill/>
            <a:ln>
              <a:noFill/>
            </a:ln>
          </p:spPr>
          <p:txBody>
            <a:bodyPr wrap="square" rtlCol="0">
              <a:spAutoFit/>
            </a:bodyPr>
            <a:lstStyle/>
            <a:p>
              <a:pPr algn="ctr"/>
              <a:r>
                <a:rPr lang="en-GB" sz="2000" dirty="0">
                  <a:solidFill>
                    <a:schemeClr val="bg1"/>
                  </a:solidFill>
                  <a:latin typeface="Calibri"/>
                  <a:cs typeface="Calibri"/>
                </a:rPr>
                <a:t>Imaging</a:t>
              </a:r>
            </a:p>
          </p:txBody>
        </p:sp>
      </p:grpSp>
      <p:grpSp>
        <p:nvGrpSpPr>
          <p:cNvPr id="5" name="Grouper 47"/>
          <p:cNvGrpSpPr/>
          <p:nvPr/>
        </p:nvGrpSpPr>
        <p:grpSpPr>
          <a:xfrm>
            <a:off x="7852962" y="2133600"/>
            <a:ext cx="838200" cy="1607651"/>
            <a:chOff x="8001000" y="2718851"/>
            <a:chExt cx="838200" cy="1472149"/>
          </a:xfrm>
          <a:solidFill>
            <a:schemeClr val="accent6">
              <a:lumMod val="60000"/>
              <a:lumOff val="40000"/>
            </a:schemeClr>
          </a:solidFill>
        </p:grpSpPr>
        <p:sp>
          <p:nvSpPr>
            <p:cNvPr id="18" name="Flèche vers la gauche 17"/>
            <p:cNvSpPr/>
            <p:nvPr/>
          </p:nvSpPr>
          <p:spPr>
            <a:xfrm rot="16200000">
              <a:off x="7734300" y="3086100"/>
              <a:ext cx="1371600" cy="838200"/>
            </a:xfrm>
            <a:prstGeom prst="leftArrow">
              <a:avLst/>
            </a:prstGeom>
            <a:grp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000"/>
            </a:p>
          </p:txBody>
        </p:sp>
        <p:sp>
          <p:nvSpPr>
            <p:cNvPr id="21" name="ZoneTexte 20"/>
            <p:cNvSpPr txBox="1"/>
            <p:nvPr/>
          </p:nvSpPr>
          <p:spPr>
            <a:xfrm rot="16200000">
              <a:off x="7717580" y="3215482"/>
              <a:ext cx="1393372" cy="400110"/>
            </a:xfrm>
            <a:prstGeom prst="rect">
              <a:avLst/>
            </a:prstGeom>
            <a:noFill/>
            <a:ln>
              <a:noFill/>
            </a:ln>
          </p:spPr>
          <p:txBody>
            <a:bodyPr wrap="square" rtlCol="0">
              <a:spAutoFit/>
            </a:bodyPr>
            <a:lstStyle/>
            <a:p>
              <a:pPr algn="ctr"/>
              <a:r>
                <a:rPr lang="en-GB" sz="2000" dirty="0">
                  <a:solidFill>
                    <a:schemeClr val="bg1"/>
                  </a:solidFill>
                  <a:latin typeface="Calibri"/>
                  <a:cs typeface="Calibri"/>
                </a:rPr>
                <a:t>Mol. Biology</a:t>
              </a:r>
            </a:p>
          </p:txBody>
        </p:sp>
      </p:grpSp>
      <p:grpSp>
        <p:nvGrpSpPr>
          <p:cNvPr id="9" name="Grouper 23"/>
          <p:cNvGrpSpPr/>
          <p:nvPr/>
        </p:nvGrpSpPr>
        <p:grpSpPr>
          <a:xfrm>
            <a:off x="152400" y="2971800"/>
            <a:ext cx="3966762" cy="3276600"/>
            <a:chOff x="300438" y="2286000"/>
            <a:chExt cx="3966762" cy="3276600"/>
          </a:xfrm>
        </p:grpSpPr>
        <p:grpSp>
          <p:nvGrpSpPr>
            <p:cNvPr id="12" name="Grouper 11"/>
            <p:cNvGrpSpPr/>
            <p:nvPr/>
          </p:nvGrpSpPr>
          <p:grpSpPr>
            <a:xfrm>
              <a:off x="300438" y="2286000"/>
              <a:ext cx="3966762" cy="3221719"/>
              <a:chOff x="1214838" y="2286000"/>
              <a:chExt cx="3966762" cy="3221719"/>
            </a:xfrm>
          </p:grpSpPr>
          <p:pic>
            <p:nvPicPr>
              <p:cNvPr id="6" name="Image 5" descr="F08581.JPG"/>
              <p:cNvPicPr>
                <a:picLocks/>
              </p:cNvPicPr>
              <p:nvPr/>
            </p:nvPicPr>
            <p:blipFill>
              <a:blip r:embed="rId2"/>
              <a:srcRect l="41768"/>
              <a:stretch>
                <a:fillRect/>
              </a:stretch>
            </p:blipFill>
            <p:spPr>
              <a:xfrm rot="16200000">
                <a:off x="3519747" y="3862515"/>
                <a:ext cx="1548000" cy="1742400"/>
              </a:xfrm>
              <a:prstGeom prst="rect">
                <a:avLst/>
              </a:prstGeom>
              <a:ln>
                <a:solidFill>
                  <a:srgbClr val="000000"/>
                </a:solidFill>
              </a:ln>
            </p:spPr>
          </p:pic>
          <p:pic>
            <p:nvPicPr>
              <p:cNvPr id="7" name="Image 6" descr="F08590.JPG"/>
              <p:cNvPicPr>
                <a:picLocks noChangeAspect="1"/>
              </p:cNvPicPr>
              <p:nvPr/>
            </p:nvPicPr>
            <p:blipFill>
              <a:blip r:embed="rId3"/>
              <a:srcRect l="10627" t="14370" r="11165" b="7955"/>
              <a:stretch>
                <a:fillRect/>
              </a:stretch>
            </p:blipFill>
            <p:spPr>
              <a:xfrm>
                <a:off x="1214840" y="3975282"/>
                <a:ext cx="2187740" cy="1532437"/>
              </a:xfrm>
              <a:prstGeom prst="rect">
                <a:avLst/>
              </a:prstGeom>
              <a:ln>
                <a:solidFill>
                  <a:srgbClr val="000000"/>
                </a:solidFill>
              </a:ln>
            </p:spPr>
          </p:pic>
          <p:pic>
            <p:nvPicPr>
              <p:cNvPr id="8" name="Image 7"/>
              <p:cNvPicPr>
                <a:picLocks noChangeAspect="1"/>
              </p:cNvPicPr>
              <p:nvPr/>
            </p:nvPicPr>
            <p:blipFill>
              <a:blip r:embed="rId4"/>
              <a:srcRect b="6059"/>
              <a:stretch>
                <a:fillRect/>
              </a:stretch>
            </p:blipFill>
            <p:spPr>
              <a:xfrm>
                <a:off x="1214838" y="2286000"/>
                <a:ext cx="3950995" cy="1676400"/>
              </a:xfrm>
              <a:prstGeom prst="rect">
                <a:avLst/>
              </a:prstGeom>
              <a:ln>
                <a:solidFill>
                  <a:srgbClr val="000000"/>
                </a:solidFill>
              </a:ln>
            </p:spPr>
          </p:pic>
          <p:sp>
            <p:nvSpPr>
              <p:cNvPr id="11" name="ZoneTexte 10"/>
              <p:cNvSpPr txBox="1"/>
              <p:nvPr/>
            </p:nvSpPr>
            <p:spPr>
              <a:xfrm>
                <a:off x="3429000" y="2286000"/>
                <a:ext cx="1752600" cy="381000"/>
              </a:xfrm>
              <a:prstGeom prst="rect">
                <a:avLst/>
              </a:prstGeom>
              <a:noFill/>
              <a:ln>
                <a:noFill/>
              </a:ln>
            </p:spPr>
            <p:txBody>
              <a:bodyPr wrap="square" rtlCol="0">
                <a:spAutoFit/>
              </a:bodyPr>
              <a:lstStyle/>
              <a:p>
                <a:pPr algn="ctr"/>
                <a:r>
                  <a:rPr lang="fr-FR" b="1" dirty="0">
                    <a:latin typeface="Calibri"/>
                    <a:cs typeface="Calibri"/>
                  </a:rPr>
                  <a:t>ANIMAL MODEL</a:t>
                </a:r>
              </a:p>
            </p:txBody>
          </p:sp>
        </p:grpSp>
        <p:sp>
          <p:nvSpPr>
            <p:cNvPr id="23" name="ZoneTexte 22"/>
            <p:cNvSpPr txBox="1"/>
            <p:nvPr/>
          </p:nvSpPr>
          <p:spPr>
            <a:xfrm>
              <a:off x="1724025" y="5285601"/>
              <a:ext cx="1600200" cy="276999"/>
            </a:xfrm>
            <a:prstGeom prst="rect">
              <a:avLst/>
            </a:prstGeom>
            <a:noFill/>
          </p:spPr>
          <p:txBody>
            <a:bodyPr wrap="square" rtlCol="0">
              <a:spAutoFit/>
            </a:bodyPr>
            <a:lstStyle/>
            <a:p>
              <a:pPr algn="ctr"/>
              <a:r>
                <a:rPr lang="fr-FR" sz="1200" dirty="0" err="1">
                  <a:solidFill>
                    <a:schemeClr val="bg1"/>
                  </a:solidFill>
                  <a:latin typeface="Calibri"/>
                  <a:cs typeface="Calibri"/>
                </a:rPr>
                <a:t>Noah’s</a:t>
              </a:r>
              <a:r>
                <a:rPr lang="fr-FR" sz="1200" dirty="0">
                  <a:solidFill>
                    <a:schemeClr val="bg1"/>
                  </a:solidFill>
                  <a:latin typeface="Calibri"/>
                  <a:cs typeface="Calibri"/>
                </a:rPr>
                <a:t> </a:t>
              </a:r>
              <a:r>
                <a:rPr lang="fr-FR" sz="1200" dirty="0">
                  <a:latin typeface="Calibri"/>
                  <a:cs typeface="Calibri"/>
                </a:rPr>
                <a:t>Archive</a:t>
              </a:r>
            </a:p>
          </p:txBody>
        </p:sp>
      </p:grpSp>
      <p:sp>
        <p:nvSpPr>
          <p:cNvPr id="22" name="ZoneTexte 21"/>
          <p:cNvSpPr txBox="1"/>
          <p:nvPr/>
        </p:nvSpPr>
        <p:spPr>
          <a:xfrm>
            <a:off x="4544612" y="3800821"/>
            <a:ext cx="4343400" cy="1723549"/>
          </a:xfrm>
          <a:prstGeom prst="rect">
            <a:avLst/>
          </a:prstGeom>
          <a:solidFill>
            <a:schemeClr val="accent2">
              <a:lumMod val="50000"/>
            </a:schemeClr>
          </a:solidFill>
          <a:ln>
            <a:solidFill>
              <a:schemeClr val="tx1"/>
            </a:solidFill>
          </a:ln>
        </p:spPr>
        <p:txBody>
          <a:bodyPr wrap="square" rtlCol="0">
            <a:spAutoFit/>
          </a:bodyPr>
          <a:lstStyle/>
          <a:p>
            <a:r>
              <a:rPr lang="en-GB" sz="1600" b="1" dirty="0">
                <a:solidFill>
                  <a:schemeClr val="bg1"/>
                </a:solidFill>
                <a:latin typeface="Calibri"/>
                <a:cs typeface="Calibri"/>
              </a:rPr>
              <a:t>COMPARATIVE PATHOLOGY</a:t>
            </a:r>
          </a:p>
          <a:p>
            <a:pPr marL="457200" indent="-457200">
              <a:buFont typeface="Arial"/>
              <a:buChar char="•"/>
            </a:pPr>
            <a:r>
              <a:rPr lang="en-GB" sz="1800" dirty="0">
                <a:solidFill>
                  <a:schemeClr val="bg1"/>
                </a:solidFill>
                <a:latin typeface="Calibri"/>
                <a:cs typeface="Calibri"/>
              </a:rPr>
              <a:t>Macroscopic observation</a:t>
            </a:r>
          </a:p>
          <a:p>
            <a:pPr marL="457200" indent="-457200">
              <a:buFont typeface="Arial"/>
              <a:buChar char="•"/>
            </a:pPr>
            <a:r>
              <a:rPr lang="en-GB" sz="1800" dirty="0" err="1">
                <a:solidFill>
                  <a:schemeClr val="bg1"/>
                </a:solidFill>
                <a:latin typeface="Calibri"/>
                <a:cs typeface="Calibri"/>
              </a:rPr>
              <a:t>Histopathologic</a:t>
            </a:r>
            <a:r>
              <a:rPr lang="en-GB" sz="1800" dirty="0">
                <a:solidFill>
                  <a:schemeClr val="bg1"/>
                </a:solidFill>
                <a:latin typeface="Calibri"/>
                <a:cs typeface="Calibri"/>
              </a:rPr>
              <a:t> analysis</a:t>
            </a:r>
          </a:p>
          <a:p>
            <a:pPr marL="457200" indent="-457200">
              <a:buFont typeface="Arial"/>
              <a:buChar char="•"/>
            </a:pPr>
            <a:r>
              <a:rPr lang="en-GB" sz="1800" dirty="0">
                <a:solidFill>
                  <a:schemeClr val="bg1"/>
                </a:solidFill>
                <a:latin typeface="Calibri"/>
                <a:cs typeface="Calibri"/>
              </a:rPr>
              <a:t>Confrontation with lesions in human samples and extrapolation for a better understanding of the pathogenesis</a:t>
            </a:r>
          </a:p>
        </p:txBody>
      </p:sp>
      <p:grpSp>
        <p:nvGrpSpPr>
          <p:cNvPr id="13" name="Grouper 43"/>
          <p:cNvGrpSpPr/>
          <p:nvPr/>
        </p:nvGrpSpPr>
        <p:grpSpPr>
          <a:xfrm>
            <a:off x="2133600" y="6172200"/>
            <a:ext cx="4576365" cy="381000"/>
            <a:chOff x="2513807" y="6019800"/>
            <a:chExt cx="4344196" cy="611188"/>
          </a:xfrm>
        </p:grpSpPr>
        <p:cxnSp>
          <p:nvCxnSpPr>
            <p:cNvPr id="35" name="Connecteur droit 34"/>
            <p:cNvCxnSpPr/>
            <p:nvPr/>
          </p:nvCxnSpPr>
          <p:spPr>
            <a:xfrm rot="5400000">
              <a:off x="2209469" y="6324296"/>
              <a:ext cx="610235" cy="1560"/>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37" name="Connecteur droit 36"/>
            <p:cNvCxnSpPr/>
            <p:nvPr/>
          </p:nvCxnSpPr>
          <p:spPr>
            <a:xfrm>
              <a:off x="2514586" y="6629398"/>
              <a:ext cx="4342634" cy="1590"/>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39" name="Connecteur droit avec flèche 38"/>
            <p:cNvCxnSpPr/>
            <p:nvPr/>
          </p:nvCxnSpPr>
          <p:spPr>
            <a:xfrm rot="5400000" flipH="1" flipV="1">
              <a:off x="6552025" y="6324216"/>
              <a:ext cx="610393" cy="1562"/>
            </a:xfrm>
            <a:prstGeom prst="straightConnector1">
              <a:avLst/>
            </a:prstGeom>
            <a:ln>
              <a:solidFill>
                <a:schemeClr val="accent2">
                  <a:lumMod val="50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52" name="ZoneTexte 51"/>
          <p:cNvSpPr txBox="1"/>
          <p:nvPr/>
        </p:nvSpPr>
        <p:spPr>
          <a:xfrm>
            <a:off x="4375150" y="1600200"/>
            <a:ext cx="4572000" cy="400110"/>
          </a:xfrm>
          <a:prstGeom prst="rect">
            <a:avLst/>
          </a:prstGeom>
          <a:noFill/>
          <a:ln>
            <a:noFill/>
          </a:ln>
        </p:spPr>
        <p:txBody>
          <a:bodyPr wrap="square" rtlCol="0">
            <a:spAutoFit/>
          </a:bodyPr>
          <a:lstStyle/>
          <a:p>
            <a:pPr algn="ctr"/>
            <a:r>
              <a:rPr lang="en-GB" sz="2000" b="1" dirty="0">
                <a:latin typeface="Calibri"/>
                <a:cs typeface="Calibri"/>
              </a:rPr>
              <a:t>FINE CHARACTERISATION OF THE MODEL</a:t>
            </a:r>
          </a:p>
        </p:txBody>
      </p:sp>
      <p:grpSp>
        <p:nvGrpSpPr>
          <p:cNvPr id="15" name="Grouper 52"/>
          <p:cNvGrpSpPr/>
          <p:nvPr/>
        </p:nvGrpSpPr>
        <p:grpSpPr>
          <a:xfrm flipH="1" flipV="1">
            <a:off x="2133600" y="1219200"/>
            <a:ext cx="4800600" cy="381000"/>
            <a:chOff x="2513807" y="6019800"/>
            <a:chExt cx="4344196" cy="611188"/>
          </a:xfrm>
        </p:grpSpPr>
        <p:cxnSp>
          <p:nvCxnSpPr>
            <p:cNvPr id="54" name="Connecteur droit 53"/>
            <p:cNvCxnSpPr/>
            <p:nvPr/>
          </p:nvCxnSpPr>
          <p:spPr>
            <a:xfrm rot="5400000">
              <a:off x="2209469" y="6324296"/>
              <a:ext cx="610235" cy="1560"/>
            </a:xfrm>
            <a:prstGeom prst="line">
              <a:avLst/>
            </a:prstGeom>
            <a:ln>
              <a:solidFill>
                <a:schemeClr val="accent2">
                  <a:lumMod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5" name="Connecteur droit 54"/>
            <p:cNvCxnSpPr/>
            <p:nvPr/>
          </p:nvCxnSpPr>
          <p:spPr>
            <a:xfrm>
              <a:off x="2514586" y="6629398"/>
              <a:ext cx="4342634" cy="1590"/>
            </a:xfrm>
            <a:prstGeom prst="line">
              <a:avLst/>
            </a:prstGeom>
            <a:ln>
              <a:solidFill>
                <a:schemeClr val="accent2">
                  <a:lumMod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6" name="Connecteur droit avec flèche 55"/>
            <p:cNvCxnSpPr/>
            <p:nvPr/>
          </p:nvCxnSpPr>
          <p:spPr>
            <a:xfrm rot="5400000" flipH="1" flipV="1">
              <a:off x="6552025" y="6324216"/>
              <a:ext cx="610393" cy="1562"/>
            </a:xfrm>
            <a:prstGeom prst="straightConnector1">
              <a:avLst/>
            </a:prstGeom>
            <a:ln>
              <a:solidFill>
                <a:schemeClr val="accent2">
                  <a:lumMod val="50000"/>
                </a:schemeClr>
              </a:solidFill>
              <a:prstDash val="sysDash"/>
              <a:tailEnd type="arrow"/>
            </a:ln>
          </p:spPr>
          <p:style>
            <a:lnRef idx="2">
              <a:schemeClr val="accent1"/>
            </a:lnRef>
            <a:fillRef idx="0">
              <a:schemeClr val="accent1"/>
            </a:fillRef>
            <a:effectRef idx="1">
              <a:schemeClr val="accent1"/>
            </a:effectRef>
            <a:fontRef idx="minor">
              <a:schemeClr val="tx1"/>
            </a:fontRef>
          </p:style>
        </p:cxnSp>
      </p:grpSp>
      <p:sp>
        <p:nvSpPr>
          <p:cNvPr id="57" name="ZoneTexte 56"/>
          <p:cNvSpPr txBox="1"/>
          <p:nvPr/>
        </p:nvSpPr>
        <p:spPr>
          <a:xfrm>
            <a:off x="152400" y="1600200"/>
            <a:ext cx="3950994" cy="707886"/>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GB" sz="2000" b="1" dirty="0">
                <a:latin typeface="Calibri"/>
                <a:cs typeface="Calibri"/>
              </a:rPr>
              <a:t>HUMAN DISEASE</a:t>
            </a:r>
          </a:p>
          <a:p>
            <a:pPr algn="ctr"/>
            <a:r>
              <a:rPr lang="en-GB" sz="2000" b="1" dirty="0">
                <a:latin typeface="Calibri"/>
                <a:cs typeface="Calibri"/>
              </a:rPr>
              <a:t>Understanding of the pathogenesis</a:t>
            </a:r>
          </a:p>
        </p:txBody>
      </p:sp>
      <p:sp>
        <p:nvSpPr>
          <p:cNvPr id="58" name="ZoneTexte 57"/>
          <p:cNvSpPr txBox="1"/>
          <p:nvPr/>
        </p:nvSpPr>
        <p:spPr>
          <a:xfrm>
            <a:off x="4800600" y="5738972"/>
            <a:ext cx="1676400" cy="400110"/>
          </a:xfrm>
          <a:prstGeom prst="rect">
            <a:avLst/>
          </a:prstGeom>
          <a:solidFill>
            <a:srgbClr val="FF0078"/>
          </a:solidFill>
          <a:ln>
            <a:solidFill>
              <a:schemeClr val="tx1"/>
            </a:solidFill>
          </a:ln>
        </p:spPr>
        <p:txBody>
          <a:bodyPr wrap="square" rtlCol="0">
            <a:spAutoFit/>
          </a:bodyPr>
          <a:lstStyle/>
          <a:p>
            <a:pPr algn="ctr"/>
            <a:r>
              <a:rPr lang="fr-FR" sz="2000" b="1" dirty="0">
                <a:solidFill>
                  <a:srgbClr val="FFFFFF"/>
                </a:solidFill>
                <a:latin typeface="Calibri"/>
                <a:cs typeface="Calibri"/>
              </a:rPr>
              <a:t>RELEVANCE</a:t>
            </a:r>
          </a:p>
        </p:txBody>
      </p:sp>
      <p:sp>
        <p:nvSpPr>
          <p:cNvPr id="59" name="ZoneTexte 58"/>
          <p:cNvSpPr txBox="1"/>
          <p:nvPr/>
        </p:nvSpPr>
        <p:spPr>
          <a:xfrm>
            <a:off x="6934200" y="5738972"/>
            <a:ext cx="1676400" cy="400110"/>
          </a:xfrm>
          <a:prstGeom prst="rect">
            <a:avLst/>
          </a:prstGeom>
          <a:solidFill>
            <a:srgbClr val="FF0078"/>
          </a:solidFill>
          <a:ln>
            <a:solidFill>
              <a:schemeClr val="tx1"/>
            </a:solidFill>
          </a:ln>
        </p:spPr>
        <p:txBody>
          <a:bodyPr wrap="square" rtlCol="0">
            <a:spAutoFit/>
          </a:bodyPr>
          <a:lstStyle/>
          <a:p>
            <a:pPr algn="ctr"/>
            <a:r>
              <a:rPr lang="fr-FR" sz="2000" b="1" dirty="0">
                <a:solidFill>
                  <a:srgbClr val="FFFFFF"/>
                </a:solidFill>
                <a:latin typeface="Calibri"/>
                <a:cs typeface="Calibri"/>
              </a:rPr>
              <a:t>HYPOTHESES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028"/>
          <p:cNvGrpSpPr>
            <a:grpSpLocks/>
          </p:cNvGrpSpPr>
          <p:nvPr/>
        </p:nvGrpSpPr>
        <p:grpSpPr bwMode="auto">
          <a:xfrm>
            <a:off x="329703" y="1067755"/>
            <a:ext cx="2884488" cy="609600"/>
            <a:chOff x="2430" y="2025"/>
            <a:chExt cx="1554" cy="269"/>
          </a:xfrm>
        </p:grpSpPr>
        <p:pic>
          <p:nvPicPr>
            <p:cNvPr id="6" name="Picture 1029"/>
            <p:cNvPicPr>
              <a:picLocks noChangeAspect="1" noChangeArrowheads="1"/>
            </p:cNvPicPr>
            <p:nvPr/>
          </p:nvPicPr>
          <p:blipFill>
            <a:blip r:embed="rId2"/>
            <a:srcRect/>
            <a:stretch>
              <a:fillRect/>
            </a:stretch>
          </p:blipFill>
          <p:spPr bwMode="auto">
            <a:xfrm>
              <a:off x="2430" y="2025"/>
              <a:ext cx="902" cy="269"/>
            </a:xfrm>
            <a:prstGeom prst="rect">
              <a:avLst/>
            </a:prstGeom>
            <a:noFill/>
            <a:ln w="9525">
              <a:noFill/>
              <a:miter lim="800000"/>
              <a:headEnd/>
              <a:tailEnd/>
            </a:ln>
            <a:effectLst/>
          </p:spPr>
        </p:pic>
        <p:pic>
          <p:nvPicPr>
            <p:cNvPr id="7" name="Picture 1030"/>
            <p:cNvPicPr>
              <a:picLocks noChangeAspect="1" noChangeArrowheads="1"/>
            </p:cNvPicPr>
            <p:nvPr/>
          </p:nvPicPr>
          <p:blipFill>
            <a:blip r:embed="rId3"/>
            <a:srcRect/>
            <a:stretch>
              <a:fillRect/>
            </a:stretch>
          </p:blipFill>
          <p:spPr bwMode="auto">
            <a:xfrm>
              <a:off x="3144" y="2025"/>
              <a:ext cx="309" cy="269"/>
            </a:xfrm>
            <a:prstGeom prst="rect">
              <a:avLst/>
            </a:prstGeom>
            <a:noFill/>
            <a:ln w="9525">
              <a:noFill/>
              <a:miter lim="800000"/>
              <a:headEnd/>
              <a:tailEnd/>
            </a:ln>
            <a:effectLst/>
          </p:spPr>
        </p:pic>
        <p:pic>
          <p:nvPicPr>
            <p:cNvPr id="8" name="Picture 1031"/>
            <p:cNvPicPr>
              <a:picLocks noChangeAspect="1" noChangeArrowheads="1"/>
            </p:cNvPicPr>
            <p:nvPr/>
          </p:nvPicPr>
          <p:blipFill>
            <a:blip r:embed="rId3"/>
            <a:srcRect/>
            <a:stretch>
              <a:fillRect/>
            </a:stretch>
          </p:blipFill>
          <p:spPr bwMode="auto">
            <a:xfrm>
              <a:off x="3440" y="2025"/>
              <a:ext cx="309" cy="269"/>
            </a:xfrm>
            <a:prstGeom prst="rect">
              <a:avLst/>
            </a:prstGeom>
            <a:noFill/>
            <a:ln w="9525">
              <a:noFill/>
              <a:miter lim="800000"/>
              <a:headEnd/>
              <a:tailEnd/>
            </a:ln>
            <a:effectLst/>
          </p:spPr>
        </p:pic>
        <p:pic>
          <p:nvPicPr>
            <p:cNvPr id="9" name="Picture 1032"/>
            <p:cNvPicPr>
              <a:picLocks noChangeAspect="1" noChangeArrowheads="1"/>
            </p:cNvPicPr>
            <p:nvPr/>
          </p:nvPicPr>
          <p:blipFill>
            <a:blip r:embed="rId4"/>
            <a:srcRect/>
            <a:stretch>
              <a:fillRect/>
            </a:stretch>
          </p:blipFill>
          <p:spPr bwMode="auto">
            <a:xfrm>
              <a:off x="3734" y="2042"/>
              <a:ext cx="250" cy="236"/>
            </a:xfrm>
            <a:prstGeom prst="rect">
              <a:avLst/>
            </a:prstGeom>
            <a:noFill/>
            <a:ln w="9525">
              <a:noFill/>
              <a:miter lim="800000"/>
              <a:headEnd/>
              <a:tailEnd/>
            </a:ln>
            <a:effectLst/>
          </p:spPr>
        </p:pic>
      </p:grpSp>
      <p:sp>
        <p:nvSpPr>
          <p:cNvPr id="11" name="Text Box 1035"/>
          <p:cNvSpPr txBox="1">
            <a:spLocks noChangeArrowheads="1"/>
          </p:cNvSpPr>
          <p:nvPr/>
        </p:nvSpPr>
        <p:spPr bwMode="auto">
          <a:xfrm>
            <a:off x="3623300" y="1181687"/>
            <a:ext cx="1981200" cy="307777"/>
          </a:xfrm>
          <a:prstGeom prst="rect">
            <a:avLst/>
          </a:prstGeom>
          <a:solidFill>
            <a:schemeClr val="tx2">
              <a:lumMod val="20000"/>
              <a:lumOff val="80000"/>
            </a:schemeClr>
          </a:solidFill>
          <a:ln w="9525">
            <a:noFill/>
            <a:miter lim="800000"/>
            <a:headEnd/>
            <a:tailEnd/>
          </a:ln>
        </p:spPr>
        <p:txBody>
          <a:bodyPr>
            <a:prstTxWarp prst="textNoShape">
              <a:avLst/>
            </a:prstTxWarp>
            <a:spAutoFit/>
          </a:bodyPr>
          <a:lstStyle/>
          <a:p>
            <a:pPr algn="ctr" defTabSz="457200" fontAlgn="auto">
              <a:spcBef>
                <a:spcPct val="50000"/>
              </a:spcBef>
              <a:spcAft>
                <a:spcPts val="0"/>
              </a:spcAft>
            </a:pPr>
            <a:r>
              <a:rPr lang="en-GB" sz="1400" dirty="0">
                <a:solidFill>
                  <a:prstClr val="black"/>
                </a:solidFill>
                <a:latin typeface="Calibri"/>
                <a:ea typeface="+mn-ea"/>
                <a:cs typeface="+mn-cs"/>
              </a:rPr>
              <a:t>Irradiation</a:t>
            </a:r>
          </a:p>
        </p:txBody>
      </p:sp>
      <p:grpSp>
        <p:nvGrpSpPr>
          <p:cNvPr id="20" name="Grouper 19"/>
          <p:cNvGrpSpPr/>
          <p:nvPr/>
        </p:nvGrpSpPr>
        <p:grpSpPr>
          <a:xfrm>
            <a:off x="329703" y="2204704"/>
            <a:ext cx="4114800" cy="611187"/>
            <a:chOff x="304800" y="2665413"/>
            <a:chExt cx="4114800" cy="611187"/>
          </a:xfrm>
        </p:grpSpPr>
        <p:pic>
          <p:nvPicPr>
            <p:cNvPr id="12" name="Picture 1033"/>
            <p:cNvPicPr>
              <a:picLocks noChangeAspect="1" noChangeArrowheads="1"/>
            </p:cNvPicPr>
            <p:nvPr/>
          </p:nvPicPr>
          <p:blipFill>
            <a:blip r:embed="rId2"/>
            <a:srcRect/>
            <a:stretch>
              <a:fillRect/>
            </a:stretch>
          </p:blipFill>
          <p:spPr bwMode="auto">
            <a:xfrm>
              <a:off x="304800" y="2665413"/>
              <a:ext cx="1674813" cy="609600"/>
            </a:xfrm>
            <a:prstGeom prst="rect">
              <a:avLst/>
            </a:prstGeom>
            <a:noFill/>
            <a:ln w="9525">
              <a:noFill/>
              <a:miter lim="800000"/>
              <a:headEnd/>
              <a:tailEnd/>
            </a:ln>
            <a:effectLst/>
          </p:spPr>
        </p:pic>
        <p:pic>
          <p:nvPicPr>
            <p:cNvPr id="13" name="Picture 1034"/>
            <p:cNvPicPr>
              <a:picLocks noChangeAspect="1" noChangeArrowheads="1"/>
            </p:cNvPicPr>
            <p:nvPr/>
          </p:nvPicPr>
          <p:blipFill>
            <a:blip r:embed="rId3"/>
            <a:srcRect/>
            <a:stretch>
              <a:fillRect/>
            </a:stretch>
          </p:blipFill>
          <p:spPr bwMode="auto">
            <a:xfrm>
              <a:off x="1630363" y="2665413"/>
              <a:ext cx="573087" cy="609600"/>
            </a:xfrm>
            <a:prstGeom prst="rect">
              <a:avLst/>
            </a:prstGeom>
            <a:noFill/>
            <a:ln w="9525">
              <a:noFill/>
              <a:miter lim="800000"/>
              <a:headEnd/>
              <a:tailEnd/>
            </a:ln>
            <a:effectLst/>
          </p:spPr>
        </p:pic>
        <p:pic>
          <p:nvPicPr>
            <p:cNvPr id="14" name="Picture 1035"/>
            <p:cNvPicPr>
              <a:picLocks noChangeAspect="1" noChangeArrowheads="1"/>
            </p:cNvPicPr>
            <p:nvPr/>
          </p:nvPicPr>
          <p:blipFill>
            <a:blip r:embed="rId3"/>
            <a:srcRect/>
            <a:stretch>
              <a:fillRect/>
            </a:stretch>
          </p:blipFill>
          <p:spPr bwMode="auto">
            <a:xfrm>
              <a:off x="2179638" y="2665413"/>
              <a:ext cx="573087" cy="609600"/>
            </a:xfrm>
            <a:prstGeom prst="rect">
              <a:avLst/>
            </a:prstGeom>
            <a:noFill/>
            <a:ln w="9525">
              <a:noFill/>
              <a:miter lim="800000"/>
              <a:headEnd/>
              <a:tailEnd/>
            </a:ln>
            <a:effectLst/>
          </p:spPr>
        </p:pic>
        <p:pic>
          <p:nvPicPr>
            <p:cNvPr id="15" name="Picture 1036"/>
            <p:cNvPicPr>
              <a:picLocks noChangeAspect="1" noChangeArrowheads="1"/>
            </p:cNvPicPr>
            <p:nvPr/>
          </p:nvPicPr>
          <p:blipFill>
            <a:blip r:embed="rId4"/>
            <a:srcRect/>
            <a:stretch>
              <a:fillRect/>
            </a:stretch>
          </p:blipFill>
          <p:spPr bwMode="auto">
            <a:xfrm>
              <a:off x="2725738" y="2705100"/>
              <a:ext cx="463550" cy="534988"/>
            </a:xfrm>
            <a:prstGeom prst="rect">
              <a:avLst/>
            </a:prstGeom>
            <a:noFill/>
            <a:ln w="9525">
              <a:noFill/>
              <a:miter lim="800000"/>
              <a:headEnd/>
              <a:tailEnd/>
            </a:ln>
            <a:effectLst/>
          </p:spPr>
        </p:pic>
        <p:pic>
          <p:nvPicPr>
            <p:cNvPr id="16" name="Picture 1037"/>
            <p:cNvPicPr>
              <a:picLocks noChangeAspect="1" noChangeArrowheads="1"/>
            </p:cNvPicPr>
            <p:nvPr/>
          </p:nvPicPr>
          <p:blipFill>
            <a:blip r:embed="rId5"/>
            <a:srcRect/>
            <a:stretch>
              <a:fillRect/>
            </a:stretch>
          </p:blipFill>
          <p:spPr bwMode="auto">
            <a:xfrm>
              <a:off x="2955925" y="2676525"/>
              <a:ext cx="1463675" cy="600075"/>
            </a:xfrm>
            <a:prstGeom prst="rect">
              <a:avLst/>
            </a:prstGeom>
            <a:noFill/>
            <a:ln w="9525">
              <a:noFill/>
              <a:miter lim="800000"/>
              <a:headEnd/>
              <a:tailEnd/>
            </a:ln>
            <a:effectLst/>
          </p:spPr>
        </p:pic>
      </p:grpSp>
      <p:sp>
        <p:nvSpPr>
          <p:cNvPr id="17" name="Line 1039"/>
          <p:cNvSpPr>
            <a:spLocks noChangeShapeType="1"/>
          </p:cNvSpPr>
          <p:nvPr/>
        </p:nvSpPr>
        <p:spPr bwMode="auto">
          <a:xfrm flipH="1">
            <a:off x="1768099" y="1693230"/>
            <a:ext cx="9404" cy="423629"/>
          </a:xfrm>
          <a:prstGeom prst="line">
            <a:avLst/>
          </a:prstGeom>
          <a:noFill/>
          <a:ln w="12700">
            <a:solidFill>
              <a:schemeClr val="tx1"/>
            </a:solidFill>
            <a:round/>
            <a:headEnd/>
            <a:tailEnd type="triangle" w="med" len="med"/>
          </a:ln>
        </p:spPr>
        <p:txBody>
          <a:bodyPr wrap="none" anchor="ctr">
            <a:prstTxWarp prst="textNoShape">
              <a:avLst/>
            </a:prstTxWarp>
          </a:bodyPr>
          <a:lstStyle/>
          <a:p>
            <a:pPr defTabSz="457200" fontAlgn="auto">
              <a:spcBef>
                <a:spcPts val="0"/>
              </a:spcBef>
              <a:spcAft>
                <a:spcPts val="0"/>
              </a:spcAft>
            </a:pPr>
            <a:endParaRPr lang="fr-FR" sz="1800">
              <a:solidFill>
                <a:prstClr val="black"/>
              </a:solidFill>
              <a:latin typeface="Calibri"/>
              <a:ea typeface="+mn-ea"/>
              <a:cs typeface="+mn-cs"/>
            </a:endParaRPr>
          </a:p>
        </p:txBody>
      </p:sp>
      <p:sp>
        <p:nvSpPr>
          <p:cNvPr id="18" name="Text Box 1040"/>
          <p:cNvSpPr txBox="1">
            <a:spLocks noChangeArrowheads="1"/>
          </p:cNvSpPr>
          <p:nvPr/>
        </p:nvSpPr>
        <p:spPr bwMode="auto">
          <a:xfrm>
            <a:off x="4609353" y="2090235"/>
            <a:ext cx="3048001" cy="846386"/>
          </a:xfrm>
          <a:prstGeom prst="rect">
            <a:avLst/>
          </a:prstGeom>
          <a:solidFill>
            <a:schemeClr val="tx2">
              <a:lumMod val="20000"/>
              <a:lumOff val="80000"/>
            </a:schemeClr>
          </a:solidFill>
          <a:ln w="9525">
            <a:noFill/>
            <a:miter lim="800000"/>
            <a:headEnd/>
            <a:tailEnd/>
          </a:ln>
        </p:spPr>
        <p:txBody>
          <a:bodyPr wrap="square">
            <a:prstTxWarp prst="textNoShape">
              <a:avLst/>
            </a:prstTxWarp>
            <a:spAutoFit/>
          </a:bodyPr>
          <a:lstStyle/>
          <a:p>
            <a:pPr algn="ctr" defTabSz="457200" fontAlgn="auto">
              <a:spcBef>
                <a:spcPct val="50000"/>
              </a:spcBef>
              <a:spcAft>
                <a:spcPts val="0"/>
              </a:spcAft>
            </a:pPr>
            <a:r>
              <a:rPr lang="en-GB" sz="1400" dirty="0">
                <a:solidFill>
                  <a:prstClr val="black"/>
                </a:solidFill>
                <a:latin typeface="Calibri"/>
                <a:ea typeface="+mn-ea"/>
                <a:cs typeface="+mn-cs"/>
              </a:rPr>
              <a:t>Single </a:t>
            </a:r>
            <a:r>
              <a:rPr lang="en-GB" sz="1400" dirty="0" err="1">
                <a:solidFill>
                  <a:prstClr val="black"/>
                </a:solidFill>
                <a:latin typeface="Calibri"/>
                <a:ea typeface="+mn-ea"/>
                <a:cs typeface="+mn-cs"/>
              </a:rPr>
              <a:t>fiber</a:t>
            </a:r>
            <a:r>
              <a:rPr lang="en-GB" sz="1400" dirty="0">
                <a:solidFill>
                  <a:prstClr val="black"/>
                </a:solidFill>
                <a:latin typeface="Calibri"/>
                <a:ea typeface="+mn-ea"/>
                <a:cs typeface="+mn-cs"/>
              </a:rPr>
              <a:t> with associated satellite cells grafted</a:t>
            </a:r>
          </a:p>
          <a:p>
            <a:pPr algn="ctr" defTabSz="457200" fontAlgn="auto">
              <a:spcBef>
                <a:spcPct val="50000"/>
              </a:spcBef>
              <a:spcAft>
                <a:spcPts val="0"/>
              </a:spcAft>
            </a:pPr>
            <a:r>
              <a:rPr lang="en-GB" sz="1400" dirty="0">
                <a:solidFill>
                  <a:prstClr val="black"/>
                </a:solidFill>
                <a:latin typeface="Calibri"/>
                <a:ea typeface="+mn-ea"/>
                <a:cs typeface="+mn-cs"/>
              </a:rPr>
              <a:t>(22 cellules satellites Myf5</a:t>
            </a:r>
            <a:r>
              <a:rPr lang="en-GB" sz="1400" baseline="30000" dirty="0">
                <a:solidFill>
                  <a:prstClr val="black"/>
                </a:solidFill>
                <a:latin typeface="Calibri"/>
                <a:ea typeface="+mn-ea"/>
                <a:cs typeface="+mn-cs"/>
              </a:rPr>
              <a:t>nLacZ/+</a:t>
            </a:r>
            <a:r>
              <a:rPr lang="en-GB" sz="1400" dirty="0">
                <a:solidFill>
                  <a:prstClr val="black"/>
                </a:solidFill>
                <a:latin typeface="Calibri"/>
                <a:ea typeface="+mn-ea"/>
                <a:cs typeface="+mn-cs"/>
              </a:rPr>
              <a:t>)</a:t>
            </a:r>
          </a:p>
        </p:txBody>
      </p:sp>
      <p:sp>
        <p:nvSpPr>
          <p:cNvPr id="28" name="Line 24"/>
          <p:cNvSpPr>
            <a:spLocks noChangeShapeType="1"/>
          </p:cNvSpPr>
          <p:nvPr/>
        </p:nvSpPr>
        <p:spPr bwMode="auto">
          <a:xfrm>
            <a:off x="1777503" y="2818223"/>
            <a:ext cx="0" cy="265112"/>
          </a:xfrm>
          <a:prstGeom prst="line">
            <a:avLst/>
          </a:prstGeom>
          <a:noFill/>
          <a:ln w="12700">
            <a:solidFill>
              <a:schemeClr val="tx1"/>
            </a:solidFill>
            <a:round/>
            <a:headEnd/>
            <a:tailEnd type="triangle" w="med" len="med"/>
          </a:ln>
        </p:spPr>
        <p:txBody>
          <a:bodyPr wrap="none" anchor="ctr">
            <a:prstTxWarp prst="textNoShape">
              <a:avLst/>
            </a:prstTxWarp>
          </a:bodyPr>
          <a:lstStyle/>
          <a:p>
            <a:pPr defTabSz="457200" fontAlgn="auto">
              <a:spcBef>
                <a:spcPts val="0"/>
              </a:spcBef>
              <a:spcAft>
                <a:spcPts val="0"/>
              </a:spcAft>
            </a:pPr>
            <a:endParaRPr lang="fr-FR" sz="1800">
              <a:solidFill>
                <a:prstClr val="black"/>
              </a:solidFill>
              <a:latin typeface="Calibri"/>
              <a:ea typeface="+mn-ea"/>
              <a:cs typeface="+mn-cs"/>
            </a:endParaRPr>
          </a:p>
        </p:txBody>
      </p:sp>
      <p:sp>
        <p:nvSpPr>
          <p:cNvPr id="29" name="Text Box 25"/>
          <p:cNvSpPr txBox="1">
            <a:spLocks noChangeArrowheads="1"/>
          </p:cNvSpPr>
          <p:nvPr/>
        </p:nvSpPr>
        <p:spPr bwMode="auto">
          <a:xfrm>
            <a:off x="4596902" y="3317754"/>
            <a:ext cx="3048001" cy="307777"/>
          </a:xfrm>
          <a:prstGeom prst="rect">
            <a:avLst/>
          </a:prstGeom>
          <a:solidFill>
            <a:srgbClr val="C6D9F1"/>
          </a:solidFill>
          <a:ln w="9525">
            <a:noFill/>
            <a:miter lim="800000"/>
            <a:headEnd/>
            <a:tailEnd/>
          </a:ln>
        </p:spPr>
        <p:txBody>
          <a:bodyPr wrap="square">
            <a:prstTxWarp prst="textNoShape">
              <a:avLst/>
            </a:prstTxWarp>
            <a:spAutoFit/>
          </a:bodyPr>
          <a:lstStyle/>
          <a:p>
            <a:pPr algn="ctr" defTabSz="457200" fontAlgn="auto">
              <a:spcBef>
                <a:spcPct val="50000"/>
              </a:spcBef>
              <a:spcAft>
                <a:spcPts val="0"/>
              </a:spcAft>
            </a:pPr>
            <a:r>
              <a:rPr lang="en-GB" sz="1400" dirty="0">
                <a:solidFill>
                  <a:prstClr val="black"/>
                </a:solidFill>
                <a:latin typeface="Calibri"/>
                <a:ea typeface="+mn-ea"/>
                <a:cs typeface="+mn-cs"/>
              </a:rPr>
              <a:t>Activation of satellite cells</a:t>
            </a:r>
          </a:p>
        </p:txBody>
      </p:sp>
      <p:grpSp>
        <p:nvGrpSpPr>
          <p:cNvPr id="44" name="Grouper 43"/>
          <p:cNvGrpSpPr/>
          <p:nvPr/>
        </p:nvGrpSpPr>
        <p:grpSpPr>
          <a:xfrm>
            <a:off x="329703" y="3145248"/>
            <a:ext cx="4114800" cy="623887"/>
            <a:chOff x="304800" y="3643313"/>
            <a:chExt cx="4114800" cy="623887"/>
          </a:xfrm>
        </p:grpSpPr>
        <p:grpSp>
          <p:nvGrpSpPr>
            <p:cNvPr id="21" name="Group 14"/>
            <p:cNvGrpSpPr>
              <a:grpSpLocks/>
            </p:cNvGrpSpPr>
            <p:nvPr/>
          </p:nvGrpSpPr>
          <p:grpSpPr bwMode="auto">
            <a:xfrm>
              <a:off x="304800" y="3656013"/>
              <a:ext cx="2884488" cy="609600"/>
              <a:chOff x="2430" y="2025"/>
              <a:chExt cx="1554" cy="269"/>
            </a:xfrm>
          </p:grpSpPr>
          <p:pic>
            <p:nvPicPr>
              <p:cNvPr id="22" name="Picture 15"/>
              <p:cNvPicPr>
                <a:picLocks noChangeAspect="1" noChangeArrowheads="1"/>
              </p:cNvPicPr>
              <p:nvPr/>
            </p:nvPicPr>
            <p:blipFill>
              <a:blip r:embed="rId2"/>
              <a:srcRect/>
              <a:stretch>
                <a:fillRect/>
              </a:stretch>
            </p:blipFill>
            <p:spPr bwMode="auto">
              <a:xfrm>
                <a:off x="2430" y="2025"/>
                <a:ext cx="902" cy="269"/>
              </a:xfrm>
              <a:prstGeom prst="rect">
                <a:avLst/>
              </a:prstGeom>
              <a:noFill/>
              <a:ln w="9525">
                <a:noFill/>
                <a:miter lim="800000"/>
                <a:headEnd/>
                <a:tailEnd/>
              </a:ln>
              <a:effectLst/>
            </p:spPr>
          </p:pic>
          <p:pic>
            <p:nvPicPr>
              <p:cNvPr id="23" name="Picture 16"/>
              <p:cNvPicPr>
                <a:picLocks noChangeAspect="1" noChangeArrowheads="1"/>
              </p:cNvPicPr>
              <p:nvPr/>
            </p:nvPicPr>
            <p:blipFill>
              <a:blip r:embed="rId3"/>
              <a:srcRect/>
              <a:stretch>
                <a:fillRect/>
              </a:stretch>
            </p:blipFill>
            <p:spPr bwMode="auto">
              <a:xfrm>
                <a:off x="3144" y="2025"/>
                <a:ext cx="309" cy="269"/>
              </a:xfrm>
              <a:prstGeom prst="rect">
                <a:avLst/>
              </a:prstGeom>
              <a:noFill/>
              <a:ln w="9525">
                <a:noFill/>
                <a:miter lim="800000"/>
                <a:headEnd/>
                <a:tailEnd/>
              </a:ln>
              <a:effectLst/>
            </p:spPr>
          </p:pic>
          <p:pic>
            <p:nvPicPr>
              <p:cNvPr id="24" name="Picture 17"/>
              <p:cNvPicPr>
                <a:picLocks noChangeAspect="1" noChangeArrowheads="1"/>
              </p:cNvPicPr>
              <p:nvPr/>
            </p:nvPicPr>
            <p:blipFill>
              <a:blip r:embed="rId3"/>
              <a:srcRect/>
              <a:stretch>
                <a:fillRect/>
              </a:stretch>
            </p:blipFill>
            <p:spPr bwMode="auto">
              <a:xfrm>
                <a:off x="3440" y="2025"/>
                <a:ext cx="309" cy="269"/>
              </a:xfrm>
              <a:prstGeom prst="rect">
                <a:avLst/>
              </a:prstGeom>
              <a:noFill/>
              <a:ln w="9525">
                <a:noFill/>
                <a:miter lim="800000"/>
                <a:headEnd/>
                <a:tailEnd/>
              </a:ln>
              <a:effectLst/>
            </p:spPr>
          </p:pic>
          <p:pic>
            <p:nvPicPr>
              <p:cNvPr id="25" name="Picture 18"/>
              <p:cNvPicPr>
                <a:picLocks noChangeAspect="1" noChangeArrowheads="1"/>
              </p:cNvPicPr>
              <p:nvPr/>
            </p:nvPicPr>
            <p:blipFill>
              <a:blip r:embed="rId4"/>
              <a:srcRect/>
              <a:stretch>
                <a:fillRect/>
              </a:stretch>
            </p:blipFill>
            <p:spPr bwMode="auto">
              <a:xfrm>
                <a:off x="3734" y="2042"/>
                <a:ext cx="250" cy="236"/>
              </a:xfrm>
              <a:prstGeom prst="rect">
                <a:avLst/>
              </a:prstGeom>
              <a:noFill/>
              <a:ln w="9525">
                <a:noFill/>
                <a:miter lim="800000"/>
                <a:headEnd/>
                <a:tailEnd/>
              </a:ln>
              <a:effectLst/>
            </p:spPr>
          </p:pic>
        </p:grpSp>
        <p:pic>
          <p:nvPicPr>
            <p:cNvPr id="26" name="Picture 19"/>
            <p:cNvPicPr>
              <a:picLocks noChangeAspect="1" noChangeArrowheads="1"/>
            </p:cNvPicPr>
            <p:nvPr/>
          </p:nvPicPr>
          <p:blipFill>
            <a:blip r:embed="rId5"/>
            <a:srcRect/>
            <a:stretch>
              <a:fillRect/>
            </a:stretch>
          </p:blipFill>
          <p:spPr bwMode="auto">
            <a:xfrm>
              <a:off x="2955925" y="3667125"/>
              <a:ext cx="1463675" cy="600075"/>
            </a:xfrm>
            <a:prstGeom prst="rect">
              <a:avLst/>
            </a:prstGeom>
            <a:noFill/>
            <a:ln w="9525">
              <a:noFill/>
              <a:miter lim="800000"/>
              <a:headEnd/>
              <a:tailEnd/>
            </a:ln>
            <a:effectLst/>
          </p:spPr>
        </p:pic>
        <p:pic>
          <p:nvPicPr>
            <p:cNvPr id="27" name="Picture 20"/>
            <p:cNvPicPr>
              <a:picLocks noChangeAspect="1" noChangeArrowheads="1"/>
            </p:cNvPicPr>
            <p:nvPr/>
          </p:nvPicPr>
          <p:blipFill>
            <a:blip r:embed="rId6"/>
            <a:srcRect/>
            <a:stretch>
              <a:fillRect/>
            </a:stretch>
          </p:blipFill>
          <p:spPr bwMode="auto">
            <a:xfrm>
              <a:off x="3132138" y="3643313"/>
              <a:ext cx="573087" cy="614362"/>
            </a:xfrm>
            <a:prstGeom prst="rect">
              <a:avLst/>
            </a:prstGeom>
            <a:noFill/>
            <a:ln w="9525">
              <a:noFill/>
              <a:miter lim="800000"/>
              <a:headEnd/>
              <a:tailEnd/>
            </a:ln>
            <a:effectLst/>
          </p:spPr>
        </p:pic>
      </p:grpSp>
      <p:sp>
        <p:nvSpPr>
          <p:cNvPr id="30" name="Oval 26"/>
          <p:cNvSpPr>
            <a:spLocks noChangeArrowheads="1"/>
          </p:cNvSpPr>
          <p:nvPr/>
        </p:nvSpPr>
        <p:spPr bwMode="auto">
          <a:xfrm>
            <a:off x="3201491" y="3524660"/>
            <a:ext cx="609600" cy="381000"/>
          </a:xfrm>
          <a:prstGeom prst="ellipse">
            <a:avLst/>
          </a:prstGeom>
          <a:noFill/>
          <a:ln w="28575">
            <a:solidFill>
              <a:schemeClr val="tx2"/>
            </a:solidFill>
            <a:round/>
            <a:headEnd/>
            <a:tailEnd/>
          </a:ln>
        </p:spPr>
        <p:txBody>
          <a:bodyPr wrap="none" anchor="ctr">
            <a:prstTxWarp prst="textNoShape">
              <a:avLst/>
            </a:prstTxWarp>
          </a:bodyPr>
          <a:lstStyle/>
          <a:p>
            <a:pPr defTabSz="457200" fontAlgn="auto">
              <a:spcBef>
                <a:spcPts val="0"/>
              </a:spcBef>
              <a:spcAft>
                <a:spcPts val="0"/>
              </a:spcAft>
            </a:pPr>
            <a:endParaRPr lang="fr-FR" sz="1800">
              <a:solidFill>
                <a:prstClr val="black"/>
              </a:solidFill>
              <a:latin typeface="Calibri"/>
              <a:ea typeface="+mn-ea"/>
              <a:cs typeface="+mn-cs"/>
            </a:endParaRPr>
          </a:p>
        </p:txBody>
      </p:sp>
      <p:grpSp>
        <p:nvGrpSpPr>
          <p:cNvPr id="60" name="Group 41"/>
          <p:cNvGrpSpPr>
            <a:grpSpLocks/>
          </p:cNvGrpSpPr>
          <p:nvPr/>
        </p:nvGrpSpPr>
        <p:grpSpPr bwMode="auto">
          <a:xfrm>
            <a:off x="177303" y="4904198"/>
            <a:ext cx="4343400" cy="871537"/>
            <a:chOff x="96" y="3403"/>
            <a:chExt cx="2736" cy="549"/>
          </a:xfrm>
        </p:grpSpPr>
        <p:pic>
          <p:nvPicPr>
            <p:cNvPr id="61" name="Picture 39"/>
            <p:cNvPicPr>
              <a:picLocks noChangeAspect="1" noChangeArrowheads="1"/>
            </p:cNvPicPr>
            <p:nvPr/>
          </p:nvPicPr>
          <p:blipFill>
            <a:blip r:embed="rId7"/>
            <a:srcRect/>
            <a:stretch>
              <a:fillRect/>
            </a:stretch>
          </p:blipFill>
          <p:spPr bwMode="auto">
            <a:xfrm>
              <a:off x="1963" y="3403"/>
              <a:ext cx="869" cy="549"/>
            </a:xfrm>
            <a:prstGeom prst="rect">
              <a:avLst/>
            </a:prstGeom>
            <a:noFill/>
            <a:ln w="9525">
              <a:noFill/>
              <a:miter lim="800000"/>
              <a:headEnd/>
              <a:tailEnd/>
            </a:ln>
            <a:effectLst/>
          </p:spPr>
        </p:pic>
        <p:grpSp>
          <p:nvGrpSpPr>
            <p:cNvPr id="62" name="Group 40"/>
            <p:cNvGrpSpPr>
              <a:grpSpLocks/>
            </p:cNvGrpSpPr>
            <p:nvPr/>
          </p:nvGrpSpPr>
          <p:grpSpPr bwMode="auto">
            <a:xfrm>
              <a:off x="96" y="3442"/>
              <a:ext cx="1907" cy="498"/>
              <a:chOff x="96" y="3442"/>
              <a:chExt cx="1907" cy="498"/>
            </a:xfrm>
          </p:grpSpPr>
          <p:pic>
            <p:nvPicPr>
              <p:cNvPr id="63" name="Picture 30"/>
              <p:cNvPicPr>
                <a:picLocks noChangeAspect="1" noChangeArrowheads="1"/>
              </p:cNvPicPr>
              <p:nvPr/>
            </p:nvPicPr>
            <p:blipFill>
              <a:blip r:embed="rId8"/>
              <a:srcRect/>
              <a:stretch>
                <a:fillRect/>
              </a:stretch>
            </p:blipFill>
            <p:spPr bwMode="auto">
              <a:xfrm>
                <a:off x="1349" y="3442"/>
                <a:ext cx="654" cy="498"/>
              </a:xfrm>
              <a:prstGeom prst="rect">
                <a:avLst/>
              </a:prstGeom>
              <a:noFill/>
              <a:ln w="9525">
                <a:noFill/>
                <a:miter lim="800000"/>
                <a:headEnd/>
                <a:tailEnd/>
              </a:ln>
              <a:effectLst/>
            </p:spPr>
          </p:pic>
          <p:pic>
            <p:nvPicPr>
              <p:cNvPr id="64" name="Picture 31"/>
              <p:cNvPicPr>
                <a:picLocks noChangeAspect="1" noChangeArrowheads="1"/>
              </p:cNvPicPr>
              <p:nvPr/>
            </p:nvPicPr>
            <p:blipFill>
              <a:blip r:embed="rId8"/>
              <a:srcRect/>
              <a:stretch>
                <a:fillRect/>
              </a:stretch>
            </p:blipFill>
            <p:spPr bwMode="auto">
              <a:xfrm>
                <a:off x="708" y="3442"/>
                <a:ext cx="655" cy="498"/>
              </a:xfrm>
              <a:prstGeom prst="rect">
                <a:avLst/>
              </a:prstGeom>
              <a:noFill/>
              <a:ln w="9525">
                <a:noFill/>
                <a:miter lim="800000"/>
                <a:headEnd/>
                <a:tailEnd/>
              </a:ln>
              <a:effectLst/>
            </p:spPr>
          </p:pic>
          <p:pic>
            <p:nvPicPr>
              <p:cNvPr id="65" name="Picture 32"/>
              <p:cNvPicPr>
                <a:picLocks noChangeAspect="1" noChangeArrowheads="1"/>
              </p:cNvPicPr>
              <p:nvPr/>
            </p:nvPicPr>
            <p:blipFill>
              <a:blip r:embed="rId8"/>
              <a:srcRect/>
              <a:stretch>
                <a:fillRect/>
              </a:stretch>
            </p:blipFill>
            <p:spPr bwMode="auto">
              <a:xfrm>
                <a:off x="96" y="3442"/>
                <a:ext cx="654" cy="498"/>
              </a:xfrm>
              <a:prstGeom prst="rect">
                <a:avLst/>
              </a:prstGeom>
              <a:noFill/>
              <a:ln w="9525">
                <a:noFill/>
                <a:miter lim="800000"/>
                <a:headEnd/>
                <a:tailEnd/>
              </a:ln>
              <a:effectLst/>
            </p:spPr>
          </p:pic>
        </p:grpSp>
      </p:grpSp>
      <p:grpSp>
        <p:nvGrpSpPr>
          <p:cNvPr id="66" name="Grouper 65"/>
          <p:cNvGrpSpPr/>
          <p:nvPr/>
        </p:nvGrpSpPr>
        <p:grpSpPr>
          <a:xfrm>
            <a:off x="482103" y="3769135"/>
            <a:ext cx="3810000" cy="1143000"/>
            <a:chOff x="457200" y="4267200"/>
            <a:chExt cx="3810000" cy="1143000"/>
          </a:xfrm>
          <a:solidFill>
            <a:srgbClr val="C6D9F1"/>
          </a:solidFill>
        </p:grpSpPr>
        <p:grpSp>
          <p:nvGrpSpPr>
            <p:cNvPr id="67" name="Grouper 39"/>
            <p:cNvGrpSpPr/>
            <p:nvPr/>
          </p:nvGrpSpPr>
          <p:grpSpPr>
            <a:xfrm>
              <a:off x="2813050" y="4267200"/>
              <a:ext cx="1371600" cy="798513"/>
              <a:chOff x="2813050" y="4267200"/>
              <a:chExt cx="1371600" cy="798513"/>
            </a:xfrm>
            <a:grpFill/>
          </p:grpSpPr>
          <p:sp>
            <p:nvSpPr>
              <p:cNvPr id="73" name="Text Box 48"/>
              <p:cNvSpPr txBox="1">
                <a:spLocks noChangeArrowheads="1"/>
              </p:cNvSpPr>
              <p:nvPr/>
            </p:nvSpPr>
            <p:spPr bwMode="auto">
              <a:xfrm>
                <a:off x="2813050" y="4548188"/>
                <a:ext cx="1371600" cy="517525"/>
              </a:xfrm>
              <a:prstGeom prst="rect">
                <a:avLst/>
              </a:prstGeom>
              <a:grpFill/>
              <a:ln w="9525">
                <a:noFill/>
                <a:miter lim="800000"/>
                <a:headEnd/>
                <a:tailEnd/>
              </a:ln>
            </p:spPr>
            <p:txBody>
              <a:bodyPr>
                <a:prstTxWarp prst="textNoShape">
                  <a:avLst/>
                </a:prstTxWarp>
                <a:spAutoFit/>
              </a:bodyPr>
              <a:lstStyle/>
              <a:p>
                <a:pPr algn="ctr" defTabSz="457200" fontAlgn="auto">
                  <a:spcBef>
                    <a:spcPct val="50000"/>
                  </a:spcBef>
                  <a:spcAft>
                    <a:spcPts val="0"/>
                  </a:spcAft>
                </a:pPr>
                <a:r>
                  <a:rPr lang="en-GB" sz="1400" b="1" dirty="0">
                    <a:solidFill>
                      <a:prstClr val="black"/>
                    </a:solidFill>
                    <a:latin typeface="Calibri"/>
                    <a:ea typeface="+mn-ea"/>
                    <a:cs typeface="+mn-cs"/>
                  </a:rPr>
                  <a:t>Amplification Diffusion</a:t>
                </a:r>
              </a:p>
            </p:txBody>
          </p:sp>
          <p:sp>
            <p:nvSpPr>
              <p:cNvPr id="74" name="Line 49"/>
              <p:cNvSpPr>
                <a:spLocks noChangeShapeType="1"/>
              </p:cNvSpPr>
              <p:nvPr/>
            </p:nvSpPr>
            <p:spPr bwMode="auto">
              <a:xfrm>
                <a:off x="3481388" y="4267200"/>
                <a:ext cx="0" cy="304800"/>
              </a:xfrm>
              <a:prstGeom prst="line">
                <a:avLst/>
              </a:prstGeom>
              <a:grpFill/>
              <a:ln w="28575">
                <a:solidFill>
                  <a:srgbClr val="1F497D"/>
                </a:solidFill>
                <a:round/>
                <a:headEnd/>
                <a:tailEnd/>
              </a:ln>
            </p:spPr>
            <p:txBody>
              <a:bodyPr wrap="none" anchor="ctr">
                <a:prstTxWarp prst="textNoShape">
                  <a:avLst/>
                </a:prstTxWarp>
              </a:bodyPr>
              <a:lstStyle/>
              <a:p>
                <a:pPr defTabSz="457200" fontAlgn="auto">
                  <a:spcBef>
                    <a:spcPts val="0"/>
                  </a:spcBef>
                  <a:spcAft>
                    <a:spcPts val="0"/>
                  </a:spcAft>
                </a:pPr>
                <a:endParaRPr lang="fr-FR" sz="1800">
                  <a:solidFill>
                    <a:prstClr val="black"/>
                  </a:solidFill>
                  <a:latin typeface="Calibri"/>
                  <a:ea typeface="+mn-ea"/>
                  <a:cs typeface="+mn-cs"/>
                </a:endParaRPr>
              </a:p>
            </p:txBody>
          </p:sp>
        </p:grpSp>
        <p:grpSp>
          <p:nvGrpSpPr>
            <p:cNvPr id="68" name="Grouper 38"/>
            <p:cNvGrpSpPr/>
            <p:nvPr/>
          </p:nvGrpSpPr>
          <p:grpSpPr>
            <a:xfrm>
              <a:off x="457200" y="5029200"/>
              <a:ext cx="3810000" cy="381000"/>
              <a:chOff x="457200" y="5029200"/>
              <a:chExt cx="3810000" cy="381000"/>
            </a:xfrm>
            <a:grpFill/>
          </p:grpSpPr>
          <p:sp>
            <p:nvSpPr>
              <p:cNvPr id="69" name="Line 50"/>
              <p:cNvSpPr>
                <a:spLocks noChangeShapeType="1"/>
              </p:cNvSpPr>
              <p:nvPr/>
            </p:nvSpPr>
            <p:spPr bwMode="auto">
              <a:xfrm flipH="1">
                <a:off x="457200" y="5029200"/>
                <a:ext cx="2438400" cy="381000"/>
              </a:xfrm>
              <a:prstGeom prst="line">
                <a:avLst/>
              </a:prstGeom>
              <a:grpFill/>
              <a:ln w="28575">
                <a:solidFill>
                  <a:srgbClr val="1F497D"/>
                </a:solidFill>
                <a:round/>
                <a:headEnd/>
                <a:tailEnd type="triangle" w="med" len="med"/>
              </a:ln>
            </p:spPr>
            <p:txBody>
              <a:bodyPr wrap="none" anchor="ctr">
                <a:prstTxWarp prst="textNoShape">
                  <a:avLst/>
                </a:prstTxWarp>
              </a:bodyPr>
              <a:lstStyle/>
              <a:p>
                <a:pPr defTabSz="457200" fontAlgn="auto">
                  <a:spcBef>
                    <a:spcPts val="0"/>
                  </a:spcBef>
                  <a:spcAft>
                    <a:spcPts val="0"/>
                  </a:spcAft>
                </a:pPr>
                <a:endParaRPr lang="fr-FR" sz="1800">
                  <a:solidFill>
                    <a:prstClr val="black"/>
                  </a:solidFill>
                  <a:latin typeface="Calibri"/>
                  <a:ea typeface="+mn-ea"/>
                  <a:cs typeface="+mn-cs"/>
                </a:endParaRPr>
              </a:p>
            </p:txBody>
          </p:sp>
          <p:sp>
            <p:nvSpPr>
              <p:cNvPr id="70" name="Line 51"/>
              <p:cNvSpPr>
                <a:spLocks noChangeShapeType="1"/>
              </p:cNvSpPr>
              <p:nvPr/>
            </p:nvSpPr>
            <p:spPr bwMode="auto">
              <a:xfrm flipH="1">
                <a:off x="2133600" y="5029200"/>
                <a:ext cx="914400" cy="381000"/>
              </a:xfrm>
              <a:prstGeom prst="line">
                <a:avLst/>
              </a:prstGeom>
              <a:grpFill/>
              <a:ln w="28575">
                <a:solidFill>
                  <a:srgbClr val="1F497D"/>
                </a:solidFill>
                <a:round/>
                <a:headEnd/>
                <a:tailEnd type="triangle" w="med" len="med"/>
              </a:ln>
            </p:spPr>
            <p:txBody>
              <a:bodyPr wrap="none" anchor="ctr">
                <a:prstTxWarp prst="textNoShape">
                  <a:avLst/>
                </a:prstTxWarp>
              </a:bodyPr>
              <a:lstStyle/>
              <a:p>
                <a:pPr defTabSz="457200" fontAlgn="auto">
                  <a:spcBef>
                    <a:spcPts val="0"/>
                  </a:spcBef>
                  <a:spcAft>
                    <a:spcPts val="0"/>
                  </a:spcAft>
                </a:pPr>
                <a:endParaRPr lang="fr-FR" sz="1800">
                  <a:solidFill>
                    <a:prstClr val="black"/>
                  </a:solidFill>
                  <a:latin typeface="Calibri"/>
                  <a:ea typeface="+mn-ea"/>
                  <a:cs typeface="+mn-cs"/>
                </a:endParaRPr>
              </a:p>
            </p:txBody>
          </p:sp>
          <p:sp>
            <p:nvSpPr>
              <p:cNvPr id="71" name="Line 52"/>
              <p:cNvSpPr>
                <a:spLocks noChangeShapeType="1"/>
              </p:cNvSpPr>
              <p:nvPr/>
            </p:nvSpPr>
            <p:spPr bwMode="auto">
              <a:xfrm>
                <a:off x="3489761" y="5029200"/>
                <a:ext cx="0" cy="381000"/>
              </a:xfrm>
              <a:prstGeom prst="line">
                <a:avLst/>
              </a:prstGeom>
              <a:grpFill/>
              <a:ln w="28575">
                <a:solidFill>
                  <a:srgbClr val="1F497D"/>
                </a:solidFill>
                <a:round/>
                <a:headEnd/>
                <a:tailEnd type="triangle" w="med" len="med"/>
              </a:ln>
            </p:spPr>
            <p:txBody>
              <a:bodyPr wrap="none" anchor="ctr">
                <a:prstTxWarp prst="textNoShape">
                  <a:avLst/>
                </a:prstTxWarp>
              </a:bodyPr>
              <a:lstStyle/>
              <a:p>
                <a:pPr defTabSz="457200" fontAlgn="auto">
                  <a:spcBef>
                    <a:spcPts val="0"/>
                  </a:spcBef>
                  <a:spcAft>
                    <a:spcPts val="0"/>
                  </a:spcAft>
                </a:pPr>
                <a:endParaRPr lang="fr-FR" sz="1800">
                  <a:solidFill>
                    <a:prstClr val="black"/>
                  </a:solidFill>
                  <a:latin typeface="Calibri"/>
                  <a:ea typeface="+mn-ea"/>
                  <a:cs typeface="+mn-cs"/>
                </a:endParaRPr>
              </a:p>
            </p:txBody>
          </p:sp>
          <p:sp>
            <p:nvSpPr>
              <p:cNvPr id="72" name="Line 53"/>
              <p:cNvSpPr>
                <a:spLocks noChangeShapeType="1"/>
              </p:cNvSpPr>
              <p:nvPr/>
            </p:nvSpPr>
            <p:spPr bwMode="auto">
              <a:xfrm>
                <a:off x="3962400" y="5029200"/>
                <a:ext cx="304800" cy="381000"/>
              </a:xfrm>
              <a:prstGeom prst="line">
                <a:avLst/>
              </a:prstGeom>
              <a:grpFill/>
              <a:ln w="28575">
                <a:solidFill>
                  <a:srgbClr val="1F497D"/>
                </a:solidFill>
                <a:round/>
                <a:headEnd/>
                <a:tailEnd type="triangle" w="med" len="med"/>
              </a:ln>
            </p:spPr>
            <p:txBody>
              <a:bodyPr wrap="none" anchor="ctr">
                <a:prstTxWarp prst="textNoShape">
                  <a:avLst/>
                </a:prstTxWarp>
              </a:bodyPr>
              <a:lstStyle/>
              <a:p>
                <a:pPr defTabSz="457200" fontAlgn="auto">
                  <a:spcBef>
                    <a:spcPts val="0"/>
                  </a:spcBef>
                  <a:spcAft>
                    <a:spcPts val="0"/>
                  </a:spcAft>
                </a:pPr>
                <a:endParaRPr lang="fr-FR" sz="1800">
                  <a:solidFill>
                    <a:prstClr val="black"/>
                  </a:solidFill>
                  <a:latin typeface="Calibri"/>
                  <a:ea typeface="+mn-ea"/>
                  <a:cs typeface="+mn-cs"/>
                </a:endParaRPr>
              </a:p>
            </p:txBody>
          </p:sp>
        </p:grpSp>
      </p:grpSp>
      <p:sp>
        <p:nvSpPr>
          <p:cNvPr id="76" name="Text Box 54"/>
          <p:cNvSpPr txBox="1">
            <a:spLocks noChangeArrowheads="1"/>
          </p:cNvSpPr>
          <p:nvPr/>
        </p:nvSpPr>
        <p:spPr bwMode="auto">
          <a:xfrm>
            <a:off x="7620001" y="6581001"/>
            <a:ext cx="1524000" cy="276999"/>
          </a:xfrm>
          <a:prstGeom prst="rect">
            <a:avLst/>
          </a:prstGeom>
          <a:noFill/>
          <a:ln w="9525">
            <a:noFill/>
            <a:miter lim="800000"/>
            <a:headEnd/>
            <a:tailEnd/>
          </a:ln>
        </p:spPr>
        <p:txBody>
          <a:bodyPr>
            <a:prstTxWarp prst="textNoShape">
              <a:avLst/>
            </a:prstTxWarp>
            <a:spAutoFit/>
          </a:bodyPr>
          <a:lstStyle/>
          <a:p>
            <a:pPr algn="r" defTabSz="457200" fontAlgn="auto">
              <a:spcBef>
                <a:spcPct val="50000"/>
              </a:spcBef>
              <a:spcAft>
                <a:spcPts val="0"/>
              </a:spcAft>
            </a:pPr>
            <a:r>
              <a:rPr lang="fr-FR" sz="1200" dirty="0">
                <a:solidFill>
                  <a:prstClr val="black"/>
                </a:solidFill>
                <a:latin typeface="Calibri"/>
                <a:ea typeface="+mn-ea"/>
                <a:cs typeface="+mn-cs"/>
              </a:rPr>
              <a:t>(Collins et al., 2005)</a:t>
            </a:r>
          </a:p>
        </p:txBody>
      </p:sp>
      <p:pic>
        <p:nvPicPr>
          <p:cNvPr id="47" name="Picture 38"/>
          <p:cNvPicPr>
            <a:picLocks noChangeAspect="1" noChangeArrowheads="1"/>
          </p:cNvPicPr>
          <p:nvPr/>
        </p:nvPicPr>
        <p:blipFill>
          <a:blip r:embed="rId9"/>
          <a:srcRect/>
          <a:stretch>
            <a:fillRect/>
          </a:stretch>
        </p:blipFill>
        <p:spPr bwMode="auto">
          <a:xfrm>
            <a:off x="4840099" y="4060935"/>
            <a:ext cx="4233862" cy="1809750"/>
          </a:xfrm>
          <a:prstGeom prst="rect">
            <a:avLst/>
          </a:prstGeom>
          <a:noFill/>
          <a:ln w="9525">
            <a:solidFill>
              <a:srgbClr val="00519F"/>
            </a:solidFill>
            <a:miter lim="800000"/>
            <a:headEnd/>
            <a:tailEnd/>
          </a:ln>
          <a:effectLst/>
        </p:spPr>
      </p:pic>
      <p:sp>
        <p:nvSpPr>
          <p:cNvPr id="50"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51" name="Text Box 11"/>
          <p:cNvSpPr txBox="1">
            <a:spLocks noChangeArrowheads="1"/>
          </p:cNvSpPr>
          <p:nvPr/>
        </p:nvSpPr>
        <p:spPr bwMode="auto">
          <a:xfrm>
            <a:off x="1324577" y="95178"/>
            <a:ext cx="6471944" cy="52322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2800" dirty="0" err="1">
                <a:solidFill>
                  <a:schemeClr val="bg1"/>
                </a:solidFill>
                <a:latin typeface="Arial"/>
                <a:cs typeface="Arial"/>
              </a:rPr>
              <a:t>Muscular</a:t>
            </a:r>
            <a:r>
              <a:rPr lang="fr-FR" sz="2800" dirty="0">
                <a:solidFill>
                  <a:schemeClr val="bg1"/>
                </a:solidFill>
                <a:latin typeface="Arial"/>
                <a:cs typeface="Arial"/>
              </a:rPr>
              <a:t> </a:t>
            </a:r>
            <a:r>
              <a:rPr lang="fr-FR" sz="2800" dirty="0" err="1">
                <a:solidFill>
                  <a:schemeClr val="bg1"/>
                </a:solidFill>
                <a:latin typeface="Arial"/>
                <a:cs typeface="Arial"/>
              </a:rPr>
              <a:t>regeneration</a:t>
            </a:r>
            <a:r>
              <a:rPr lang="fr-FR" sz="2800" dirty="0">
                <a:solidFill>
                  <a:schemeClr val="bg1"/>
                </a:solidFill>
                <a:latin typeface="Arial"/>
                <a:cs typeface="Arial"/>
              </a:rPr>
              <a:t> and self </a:t>
            </a:r>
            <a:r>
              <a:rPr lang="fr-FR" sz="2800" dirty="0" err="1">
                <a:solidFill>
                  <a:schemeClr val="bg1"/>
                </a:solidFill>
                <a:latin typeface="Arial"/>
                <a:cs typeface="Arial"/>
              </a:rPr>
              <a:t>renewal</a:t>
            </a:r>
            <a:endParaRPr lang="fr-FR" sz="2800" dirty="0">
              <a:solidFill>
                <a:schemeClr val="bg1"/>
              </a:solidFill>
              <a:latin typeface="Arial"/>
              <a:cs typeface="Arial"/>
            </a:endParaRPr>
          </a:p>
        </p:txBody>
      </p:sp>
      <p:sp>
        <p:nvSpPr>
          <p:cNvPr id="2" name="Rectangle 1"/>
          <p:cNvSpPr/>
          <p:nvPr/>
        </p:nvSpPr>
        <p:spPr>
          <a:xfrm>
            <a:off x="3008665" y="1113852"/>
            <a:ext cx="196956" cy="522967"/>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Éclair 2"/>
          <p:cNvSpPr/>
          <p:nvPr/>
        </p:nvSpPr>
        <p:spPr>
          <a:xfrm rot="5400000">
            <a:off x="2984885" y="682583"/>
            <a:ext cx="512771" cy="648605"/>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2" name="ZoneTexte 51"/>
          <p:cNvSpPr txBox="1"/>
          <p:nvPr/>
        </p:nvSpPr>
        <p:spPr>
          <a:xfrm>
            <a:off x="2186011" y="6252155"/>
            <a:ext cx="4530783" cy="369332"/>
          </a:xfrm>
          <a:prstGeom prst="rect">
            <a:avLst/>
          </a:prstGeom>
          <a:solidFill>
            <a:srgbClr val="ADADEB"/>
          </a:solidFill>
          <a:ln>
            <a:solidFill>
              <a:srgbClr val="1F497D"/>
            </a:solidFill>
          </a:ln>
        </p:spPr>
        <p:txBody>
          <a:bodyPr wrap="square" rtlCol="0">
            <a:spAutoFit/>
          </a:bodyPr>
          <a:lstStyle/>
          <a:p>
            <a:pPr marL="285750" indent="-285750" algn="ctr" defTabSz="457200" fontAlgn="auto">
              <a:spcBef>
                <a:spcPts val="0"/>
              </a:spcBef>
              <a:spcAft>
                <a:spcPts val="0"/>
              </a:spcAft>
              <a:buFont typeface="Wingdings" charset="2"/>
              <a:buChar char="Ø"/>
            </a:pPr>
            <a:r>
              <a:rPr lang="fr-FR" sz="1800" b="1" dirty="0">
                <a:solidFill>
                  <a:prstClr val="black"/>
                </a:solidFill>
                <a:latin typeface="Calibri"/>
                <a:ea typeface="+mn-ea"/>
                <a:cs typeface="+mn-cs"/>
              </a:rPr>
              <a:t>Importance of satellite </a:t>
            </a:r>
            <a:r>
              <a:rPr lang="fr-FR" sz="1800" b="1" dirty="0" err="1">
                <a:solidFill>
                  <a:prstClr val="black"/>
                </a:solidFill>
                <a:latin typeface="Calibri"/>
                <a:ea typeface="+mn-ea"/>
                <a:cs typeface="+mn-cs"/>
              </a:rPr>
              <a:t>cells</a:t>
            </a:r>
            <a:r>
              <a:rPr lang="fr-FR" sz="1800" b="1" dirty="0">
                <a:solidFill>
                  <a:prstClr val="black"/>
                </a:solidFill>
                <a:latin typeface="Calibri"/>
                <a:ea typeface="+mn-ea"/>
                <a:cs typeface="+mn-cs"/>
              </a:rPr>
              <a:t> niche</a:t>
            </a:r>
          </a:p>
        </p:txBody>
      </p:sp>
    </p:spTree>
    <p:extLst>
      <p:ext uri="{BB962C8B-B14F-4D97-AF65-F5344CB8AC3E}">
        <p14:creationId xmlns:p14="http://schemas.microsoft.com/office/powerpoint/2010/main" val="3477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0"/>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18" grpId="1" animBg="1"/>
      <p:bldP spid="28" grpId="0" animBg="1"/>
      <p:bldP spid="29" grpId="0" animBg="1"/>
      <p:bldP spid="29" grpId="1" animBg="1"/>
      <p:bldP spid="30" grpId="0" animBg="1"/>
      <p:bldP spid="3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pic>
        <p:nvPicPr>
          <p:cNvPr id="7" name="Picture 3"/>
          <p:cNvPicPr>
            <a:picLocks noChangeAspect="1" noChangeArrowheads="1"/>
          </p:cNvPicPr>
          <p:nvPr/>
        </p:nvPicPr>
        <p:blipFill>
          <a:blip r:embed="rId2" cstate="print"/>
          <a:srcRect/>
          <a:stretch>
            <a:fillRect/>
          </a:stretch>
        </p:blipFill>
        <p:spPr bwMode="auto">
          <a:xfrm>
            <a:off x="326500" y="3793498"/>
            <a:ext cx="3851275" cy="2904471"/>
          </a:xfrm>
          <a:prstGeom prst="rect">
            <a:avLst/>
          </a:prstGeom>
          <a:noFill/>
          <a:ln w="9525">
            <a:solidFill>
              <a:srgbClr val="000000"/>
            </a:solidFill>
            <a:miter lim="800000"/>
            <a:headEnd/>
            <a:tailEnd/>
          </a:ln>
        </p:spPr>
      </p:pic>
      <p:pic>
        <p:nvPicPr>
          <p:cNvPr id="5" name="Picture 5"/>
          <p:cNvPicPr>
            <a:picLocks noChangeAspect="1" noChangeArrowheads="1"/>
          </p:cNvPicPr>
          <p:nvPr/>
        </p:nvPicPr>
        <p:blipFill>
          <a:blip r:embed="rId3"/>
          <a:srcRect/>
          <a:stretch>
            <a:fillRect/>
          </a:stretch>
        </p:blipFill>
        <p:spPr bwMode="auto">
          <a:xfrm>
            <a:off x="326500" y="1138669"/>
            <a:ext cx="3851275" cy="2570163"/>
          </a:xfrm>
          <a:prstGeom prst="rect">
            <a:avLst/>
          </a:prstGeom>
          <a:noFill/>
          <a:ln w="9525">
            <a:solidFill>
              <a:srgbClr val="000000"/>
            </a:solidFill>
            <a:miter lim="800000"/>
            <a:headEnd/>
            <a:tailEnd/>
          </a:ln>
          <a:effectLst/>
        </p:spPr>
      </p:pic>
      <p:sp>
        <p:nvSpPr>
          <p:cNvPr id="6" name="Text Box 8"/>
          <p:cNvSpPr txBox="1">
            <a:spLocks noChangeArrowheads="1"/>
          </p:cNvSpPr>
          <p:nvPr/>
        </p:nvSpPr>
        <p:spPr bwMode="auto">
          <a:xfrm>
            <a:off x="286428" y="3431833"/>
            <a:ext cx="1752600" cy="276999"/>
          </a:xfrm>
          <a:prstGeom prst="rect">
            <a:avLst/>
          </a:prstGeom>
          <a:noFill/>
          <a:ln w="9525">
            <a:noFill/>
            <a:miter lim="800000"/>
            <a:headEnd/>
            <a:tailEnd/>
          </a:ln>
        </p:spPr>
        <p:txBody>
          <a:bodyPr>
            <a:prstTxWarp prst="textNoShape">
              <a:avLst/>
            </a:prstTxWarp>
            <a:spAutoFit/>
          </a:bodyPr>
          <a:lstStyle/>
          <a:p>
            <a:pPr>
              <a:spcBef>
                <a:spcPct val="50000"/>
              </a:spcBef>
            </a:pPr>
            <a:r>
              <a:rPr lang="en-GB" sz="1200" dirty="0"/>
              <a:t>(</a:t>
            </a:r>
            <a:r>
              <a:rPr lang="en-GB" sz="1200" dirty="0" err="1"/>
              <a:t>Christov</a:t>
            </a:r>
            <a:r>
              <a:rPr lang="en-GB" sz="1200" dirty="0"/>
              <a:t> et al, 2007)</a:t>
            </a:r>
          </a:p>
        </p:txBody>
      </p:sp>
      <p:sp>
        <p:nvSpPr>
          <p:cNvPr id="14" name="Rectangle 13"/>
          <p:cNvSpPr>
            <a:spLocks noChangeArrowheads="1"/>
          </p:cNvSpPr>
          <p:nvPr/>
        </p:nvSpPr>
        <p:spPr bwMode="auto">
          <a:xfrm>
            <a:off x="288400" y="6433670"/>
            <a:ext cx="1584864" cy="276999"/>
          </a:xfrm>
          <a:prstGeom prst="rect">
            <a:avLst/>
          </a:prstGeom>
          <a:noFill/>
          <a:ln w="9525">
            <a:noFill/>
            <a:miter lim="800000"/>
            <a:headEnd/>
            <a:tailEnd/>
          </a:ln>
        </p:spPr>
        <p:txBody>
          <a:bodyPr wrap="none">
            <a:spAutoFit/>
          </a:bodyPr>
          <a:lstStyle/>
          <a:p>
            <a:r>
              <a:rPr lang="fr-FR" sz="1200" dirty="0">
                <a:cs typeface="Arial" pitchFamily="34" charset="0"/>
              </a:rPr>
              <a:t>Myf5</a:t>
            </a:r>
            <a:r>
              <a:rPr lang="fr-FR" sz="1200" baseline="30000" dirty="0">
                <a:cs typeface="Arial" pitchFamily="34" charset="0"/>
              </a:rPr>
              <a:t>nlacZ </a:t>
            </a:r>
            <a:r>
              <a:rPr lang="fr-FR" sz="1200" dirty="0">
                <a:cs typeface="Arial" pitchFamily="34" charset="0"/>
              </a:rPr>
              <a:t>satellite </a:t>
            </a:r>
            <a:r>
              <a:rPr lang="fr-FR" sz="1200" dirty="0" err="1">
                <a:cs typeface="Arial" pitchFamily="34" charset="0"/>
              </a:rPr>
              <a:t>cell</a:t>
            </a:r>
            <a:endParaRPr lang="fr-FR" sz="1200" dirty="0">
              <a:cs typeface="Arial" pitchFamily="34" charset="0"/>
            </a:endParaRPr>
          </a:p>
        </p:txBody>
      </p:sp>
      <p:grpSp>
        <p:nvGrpSpPr>
          <p:cNvPr id="18" name="Group 1063"/>
          <p:cNvGrpSpPr>
            <a:grpSpLocks/>
          </p:cNvGrpSpPr>
          <p:nvPr/>
        </p:nvGrpSpPr>
        <p:grpSpPr bwMode="auto">
          <a:xfrm>
            <a:off x="4843817" y="2551911"/>
            <a:ext cx="4585225" cy="2661164"/>
            <a:chOff x="546" y="473"/>
            <a:chExt cx="2088" cy="1623"/>
          </a:xfrm>
        </p:grpSpPr>
        <p:sp>
          <p:nvSpPr>
            <p:cNvPr id="19" name="AutoShape 1064"/>
            <p:cNvSpPr>
              <a:spLocks noChangeAspect="1" noChangeArrowheads="1" noTextEdit="1"/>
            </p:cNvSpPr>
            <p:nvPr/>
          </p:nvSpPr>
          <p:spPr bwMode="auto">
            <a:xfrm>
              <a:off x="546" y="616"/>
              <a:ext cx="2088" cy="1480"/>
            </a:xfrm>
            <a:prstGeom prst="rect">
              <a:avLst/>
            </a:prstGeom>
            <a:noFill/>
            <a:ln w="9525">
              <a:noFill/>
              <a:miter lim="800000"/>
              <a:headEnd/>
              <a:tailEnd/>
            </a:ln>
          </p:spPr>
          <p:txBody>
            <a:bodyPr/>
            <a:lstStyle/>
            <a:p>
              <a:endParaRPr lang="fr-FR"/>
            </a:p>
          </p:txBody>
        </p:sp>
        <p:sp>
          <p:nvSpPr>
            <p:cNvPr id="20" name="Line 1065"/>
            <p:cNvSpPr>
              <a:spLocks noChangeShapeType="1"/>
            </p:cNvSpPr>
            <p:nvPr/>
          </p:nvSpPr>
          <p:spPr bwMode="auto">
            <a:xfrm flipV="1">
              <a:off x="1024" y="544"/>
              <a:ext cx="1" cy="1136"/>
            </a:xfrm>
            <a:prstGeom prst="line">
              <a:avLst/>
            </a:prstGeom>
            <a:noFill/>
            <a:ln w="12700">
              <a:solidFill>
                <a:srgbClr val="000000"/>
              </a:solidFill>
              <a:round/>
              <a:headEnd/>
              <a:tailEnd/>
            </a:ln>
          </p:spPr>
          <p:txBody>
            <a:bodyPr/>
            <a:lstStyle/>
            <a:p>
              <a:endParaRPr lang="fr-FR"/>
            </a:p>
          </p:txBody>
        </p:sp>
        <p:sp>
          <p:nvSpPr>
            <p:cNvPr id="21" name="Line 1066"/>
            <p:cNvSpPr>
              <a:spLocks noChangeShapeType="1"/>
            </p:cNvSpPr>
            <p:nvPr/>
          </p:nvSpPr>
          <p:spPr bwMode="auto">
            <a:xfrm flipH="1">
              <a:off x="992" y="1680"/>
              <a:ext cx="32" cy="1"/>
            </a:xfrm>
            <a:prstGeom prst="line">
              <a:avLst/>
            </a:prstGeom>
            <a:noFill/>
            <a:ln w="12700">
              <a:solidFill>
                <a:srgbClr val="000000"/>
              </a:solidFill>
              <a:round/>
              <a:headEnd/>
              <a:tailEnd/>
            </a:ln>
          </p:spPr>
          <p:txBody>
            <a:bodyPr/>
            <a:lstStyle/>
            <a:p>
              <a:endParaRPr lang="fr-FR"/>
            </a:p>
          </p:txBody>
        </p:sp>
        <p:sp>
          <p:nvSpPr>
            <p:cNvPr id="22" name="Rectangle 1067"/>
            <p:cNvSpPr>
              <a:spLocks noChangeArrowheads="1"/>
            </p:cNvSpPr>
            <p:nvPr/>
          </p:nvSpPr>
          <p:spPr bwMode="auto">
            <a:xfrm>
              <a:off x="904" y="1648"/>
              <a:ext cx="32" cy="84"/>
            </a:xfrm>
            <a:prstGeom prst="rect">
              <a:avLst/>
            </a:prstGeom>
            <a:noFill/>
            <a:ln w="9525">
              <a:noFill/>
              <a:miter lim="800000"/>
              <a:headEnd/>
              <a:tailEnd/>
            </a:ln>
          </p:spPr>
          <p:txBody>
            <a:bodyPr wrap="square" lIns="0" tIns="0" rIns="0" bIns="0">
              <a:spAutoFit/>
            </a:bodyPr>
            <a:lstStyle/>
            <a:p>
              <a:pPr algn="l" eaLnBrk="0" hangingPunct="0"/>
              <a:r>
                <a:rPr lang="fr-FR" sz="900">
                  <a:solidFill>
                    <a:srgbClr val="000000"/>
                  </a:solidFill>
                  <a:latin typeface="Geneva" charset="0"/>
                </a:rPr>
                <a:t>0</a:t>
              </a:r>
              <a:endParaRPr lang="fr-FR">
                <a:latin typeface="Courier New" pitchFamily="49" charset="0"/>
              </a:endParaRPr>
            </a:p>
          </p:txBody>
        </p:sp>
        <p:sp>
          <p:nvSpPr>
            <p:cNvPr id="23" name="Line 1068"/>
            <p:cNvSpPr>
              <a:spLocks noChangeShapeType="1"/>
            </p:cNvSpPr>
            <p:nvPr/>
          </p:nvSpPr>
          <p:spPr bwMode="auto">
            <a:xfrm flipH="1">
              <a:off x="992" y="1456"/>
              <a:ext cx="32" cy="1"/>
            </a:xfrm>
            <a:prstGeom prst="line">
              <a:avLst/>
            </a:prstGeom>
            <a:noFill/>
            <a:ln w="12700">
              <a:solidFill>
                <a:srgbClr val="000000"/>
              </a:solidFill>
              <a:round/>
              <a:headEnd/>
              <a:tailEnd/>
            </a:ln>
          </p:spPr>
          <p:txBody>
            <a:bodyPr/>
            <a:lstStyle/>
            <a:p>
              <a:endParaRPr lang="fr-FR"/>
            </a:p>
          </p:txBody>
        </p:sp>
        <p:sp>
          <p:nvSpPr>
            <p:cNvPr id="24" name="Rectangle 1069"/>
            <p:cNvSpPr>
              <a:spLocks noChangeArrowheads="1"/>
            </p:cNvSpPr>
            <p:nvPr/>
          </p:nvSpPr>
          <p:spPr bwMode="auto">
            <a:xfrm>
              <a:off x="856" y="1424"/>
              <a:ext cx="85" cy="84"/>
            </a:xfrm>
            <a:prstGeom prst="rect">
              <a:avLst/>
            </a:prstGeom>
            <a:noFill/>
            <a:ln w="9525">
              <a:noFill/>
              <a:miter lim="800000"/>
              <a:headEnd/>
              <a:tailEnd/>
            </a:ln>
          </p:spPr>
          <p:txBody>
            <a:bodyPr wrap="square" lIns="0" tIns="0" rIns="0" bIns="0">
              <a:spAutoFit/>
            </a:bodyPr>
            <a:lstStyle/>
            <a:p>
              <a:pPr algn="l" eaLnBrk="0" hangingPunct="0"/>
              <a:r>
                <a:rPr lang="fr-FR" sz="900" dirty="0">
                  <a:solidFill>
                    <a:srgbClr val="000000"/>
                  </a:solidFill>
                  <a:latin typeface="Geneva" charset="0"/>
                </a:rPr>
                <a:t>10</a:t>
              </a:r>
              <a:endParaRPr lang="fr-FR" dirty="0">
                <a:latin typeface="Courier New" pitchFamily="49" charset="0"/>
              </a:endParaRPr>
            </a:p>
          </p:txBody>
        </p:sp>
        <p:sp>
          <p:nvSpPr>
            <p:cNvPr id="25" name="Line 1070"/>
            <p:cNvSpPr>
              <a:spLocks noChangeShapeType="1"/>
            </p:cNvSpPr>
            <p:nvPr/>
          </p:nvSpPr>
          <p:spPr bwMode="auto">
            <a:xfrm flipH="1">
              <a:off x="992" y="1224"/>
              <a:ext cx="32" cy="1"/>
            </a:xfrm>
            <a:prstGeom prst="line">
              <a:avLst/>
            </a:prstGeom>
            <a:noFill/>
            <a:ln w="12700">
              <a:solidFill>
                <a:srgbClr val="000000"/>
              </a:solidFill>
              <a:round/>
              <a:headEnd/>
              <a:tailEnd/>
            </a:ln>
          </p:spPr>
          <p:txBody>
            <a:bodyPr/>
            <a:lstStyle/>
            <a:p>
              <a:endParaRPr lang="fr-FR"/>
            </a:p>
          </p:txBody>
        </p:sp>
        <p:sp>
          <p:nvSpPr>
            <p:cNvPr id="26" name="Rectangle 1071"/>
            <p:cNvSpPr>
              <a:spLocks noChangeArrowheads="1"/>
            </p:cNvSpPr>
            <p:nvPr/>
          </p:nvSpPr>
          <p:spPr bwMode="auto">
            <a:xfrm>
              <a:off x="856" y="1192"/>
              <a:ext cx="136" cy="84"/>
            </a:xfrm>
            <a:prstGeom prst="rect">
              <a:avLst/>
            </a:prstGeom>
            <a:noFill/>
            <a:ln w="9525">
              <a:noFill/>
              <a:miter lim="800000"/>
              <a:headEnd/>
              <a:tailEnd/>
            </a:ln>
          </p:spPr>
          <p:txBody>
            <a:bodyPr wrap="square" lIns="0" tIns="0" rIns="0" bIns="0">
              <a:spAutoFit/>
            </a:bodyPr>
            <a:lstStyle/>
            <a:p>
              <a:pPr algn="l" eaLnBrk="0" hangingPunct="0"/>
              <a:r>
                <a:rPr lang="fr-FR" sz="900" dirty="0">
                  <a:solidFill>
                    <a:srgbClr val="000000"/>
                  </a:solidFill>
                  <a:latin typeface="Geneva" charset="0"/>
                </a:rPr>
                <a:t>20</a:t>
              </a:r>
              <a:endParaRPr lang="fr-FR" dirty="0">
                <a:latin typeface="Courier New" pitchFamily="49" charset="0"/>
              </a:endParaRPr>
            </a:p>
          </p:txBody>
        </p:sp>
        <p:sp>
          <p:nvSpPr>
            <p:cNvPr id="27" name="Line 1072"/>
            <p:cNvSpPr>
              <a:spLocks noChangeShapeType="1"/>
            </p:cNvSpPr>
            <p:nvPr/>
          </p:nvSpPr>
          <p:spPr bwMode="auto">
            <a:xfrm flipH="1">
              <a:off x="992" y="1000"/>
              <a:ext cx="32" cy="1"/>
            </a:xfrm>
            <a:prstGeom prst="line">
              <a:avLst/>
            </a:prstGeom>
            <a:noFill/>
            <a:ln w="12700">
              <a:solidFill>
                <a:srgbClr val="000000"/>
              </a:solidFill>
              <a:round/>
              <a:headEnd/>
              <a:tailEnd/>
            </a:ln>
          </p:spPr>
          <p:txBody>
            <a:bodyPr/>
            <a:lstStyle/>
            <a:p>
              <a:endParaRPr lang="fr-FR"/>
            </a:p>
          </p:txBody>
        </p:sp>
        <p:sp>
          <p:nvSpPr>
            <p:cNvPr id="28" name="Rectangle 1073"/>
            <p:cNvSpPr>
              <a:spLocks noChangeArrowheads="1"/>
            </p:cNvSpPr>
            <p:nvPr/>
          </p:nvSpPr>
          <p:spPr bwMode="auto">
            <a:xfrm>
              <a:off x="856" y="968"/>
              <a:ext cx="144" cy="84"/>
            </a:xfrm>
            <a:prstGeom prst="rect">
              <a:avLst/>
            </a:prstGeom>
            <a:noFill/>
            <a:ln w="9525">
              <a:noFill/>
              <a:miter lim="800000"/>
              <a:headEnd/>
              <a:tailEnd/>
            </a:ln>
          </p:spPr>
          <p:txBody>
            <a:bodyPr wrap="square" lIns="0" tIns="0" rIns="0" bIns="0">
              <a:spAutoFit/>
            </a:bodyPr>
            <a:lstStyle/>
            <a:p>
              <a:pPr algn="l" eaLnBrk="0" hangingPunct="0"/>
              <a:r>
                <a:rPr lang="fr-FR" sz="900" dirty="0">
                  <a:solidFill>
                    <a:srgbClr val="000000"/>
                  </a:solidFill>
                  <a:latin typeface="Geneva" charset="0"/>
                </a:rPr>
                <a:t>30</a:t>
              </a:r>
              <a:endParaRPr lang="fr-FR" dirty="0">
                <a:latin typeface="Courier New" pitchFamily="49" charset="0"/>
              </a:endParaRPr>
            </a:p>
          </p:txBody>
        </p:sp>
        <p:sp>
          <p:nvSpPr>
            <p:cNvPr id="29" name="Line 1074"/>
            <p:cNvSpPr>
              <a:spLocks noChangeShapeType="1"/>
            </p:cNvSpPr>
            <p:nvPr/>
          </p:nvSpPr>
          <p:spPr bwMode="auto">
            <a:xfrm flipH="1">
              <a:off x="992" y="768"/>
              <a:ext cx="32" cy="1"/>
            </a:xfrm>
            <a:prstGeom prst="line">
              <a:avLst/>
            </a:prstGeom>
            <a:noFill/>
            <a:ln w="12700">
              <a:solidFill>
                <a:srgbClr val="000000"/>
              </a:solidFill>
              <a:round/>
              <a:headEnd/>
              <a:tailEnd/>
            </a:ln>
          </p:spPr>
          <p:txBody>
            <a:bodyPr/>
            <a:lstStyle/>
            <a:p>
              <a:endParaRPr lang="fr-FR"/>
            </a:p>
          </p:txBody>
        </p:sp>
        <p:sp>
          <p:nvSpPr>
            <p:cNvPr id="30" name="Rectangle 1075"/>
            <p:cNvSpPr>
              <a:spLocks noChangeArrowheads="1"/>
            </p:cNvSpPr>
            <p:nvPr/>
          </p:nvSpPr>
          <p:spPr bwMode="auto">
            <a:xfrm>
              <a:off x="856" y="736"/>
              <a:ext cx="144" cy="84"/>
            </a:xfrm>
            <a:prstGeom prst="rect">
              <a:avLst/>
            </a:prstGeom>
            <a:noFill/>
            <a:ln w="9525">
              <a:noFill/>
              <a:miter lim="800000"/>
              <a:headEnd/>
              <a:tailEnd/>
            </a:ln>
          </p:spPr>
          <p:txBody>
            <a:bodyPr wrap="square" lIns="0" tIns="0" rIns="0" bIns="0">
              <a:spAutoFit/>
            </a:bodyPr>
            <a:lstStyle/>
            <a:p>
              <a:pPr algn="l" eaLnBrk="0" hangingPunct="0"/>
              <a:r>
                <a:rPr lang="fr-FR" sz="900" dirty="0">
                  <a:solidFill>
                    <a:srgbClr val="000000"/>
                  </a:solidFill>
                  <a:latin typeface="Geneva" charset="0"/>
                </a:rPr>
                <a:t>40</a:t>
              </a:r>
              <a:endParaRPr lang="fr-FR" dirty="0">
                <a:latin typeface="Courier New" pitchFamily="49" charset="0"/>
              </a:endParaRPr>
            </a:p>
          </p:txBody>
        </p:sp>
        <p:sp>
          <p:nvSpPr>
            <p:cNvPr id="31" name="Line 1076"/>
            <p:cNvSpPr>
              <a:spLocks noChangeShapeType="1"/>
            </p:cNvSpPr>
            <p:nvPr/>
          </p:nvSpPr>
          <p:spPr bwMode="auto">
            <a:xfrm flipH="1">
              <a:off x="992" y="544"/>
              <a:ext cx="32" cy="1"/>
            </a:xfrm>
            <a:prstGeom prst="line">
              <a:avLst/>
            </a:prstGeom>
            <a:noFill/>
            <a:ln w="12700">
              <a:solidFill>
                <a:srgbClr val="000000"/>
              </a:solidFill>
              <a:round/>
              <a:headEnd/>
              <a:tailEnd/>
            </a:ln>
          </p:spPr>
          <p:txBody>
            <a:bodyPr/>
            <a:lstStyle/>
            <a:p>
              <a:endParaRPr lang="fr-FR"/>
            </a:p>
          </p:txBody>
        </p:sp>
        <p:sp>
          <p:nvSpPr>
            <p:cNvPr id="32" name="Rectangle 1077"/>
            <p:cNvSpPr>
              <a:spLocks noChangeArrowheads="1"/>
            </p:cNvSpPr>
            <p:nvPr/>
          </p:nvSpPr>
          <p:spPr bwMode="auto">
            <a:xfrm>
              <a:off x="856" y="512"/>
              <a:ext cx="136" cy="84"/>
            </a:xfrm>
            <a:prstGeom prst="rect">
              <a:avLst/>
            </a:prstGeom>
            <a:noFill/>
            <a:ln w="9525">
              <a:noFill/>
              <a:miter lim="800000"/>
              <a:headEnd/>
              <a:tailEnd/>
            </a:ln>
          </p:spPr>
          <p:txBody>
            <a:bodyPr wrap="square" lIns="0" tIns="0" rIns="0" bIns="0">
              <a:spAutoFit/>
            </a:bodyPr>
            <a:lstStyle/>
            <a:p>
              <a:pPr algn="l" eaLnBrk="0" hangingPunct="0"/>
              <a:r>
                <a:rPr lang="fr-FR" sz="900" dirty="0">
                  <a:solidFill>
                    <a:srgbClr val="000000"/>
                  </a:solidFill>
                  <a:latin typeface="Geneva" charset="0"/>
                </a:rPr>
                <a:t>50</a:t>
              </a:r>
              <a:endParaRPr lang="fr-FR" dirty="0">
                <a:latin typeface="Courier New" pitchFamily="49" charset="0"/>
              </a:endParaRPr>
            </a:p>
          </p:txBody>
        </p:sp>
        <p:sp>
          <p:nvSpPr>
            <p:cNvPr id="33" name="Line 1078"/>
            <p:cNvSpPr>
              <a:spLocks noChangeShapeType="1"/>
            </p:cNvSpPr>
            <p:nvPr/>
          </p:nvSpPr>
          <p:spPr bwMode="auto">
            <a:xfrm>
              <a:off x="1024" y="1680"/>
              <a:ext cx="1136" cy="1"/>
            </a:xfrm>
            <a:prstGeom prst="line">
              <a:avLst/>
            </a:prstGeom>
            <a:noFill/>
            <a:ln w="12700">
              <a:solidFill>
                <a:srgbClr val="000000"/>
              </a:solidFill>
              <a:round/>
              <a:headEnd/>
              <a:tailEnd/>
            </a:ln>
          </p:spPr>
          <p:txBody>
            <a:bodyPr/>
            <a:lstStyle/>
            <a:p>
              <a:endParaRPr lang="fr-FR"/>
            </a:p>
          </p:txBody>
        </p:sp>
        <p:sp>
          <p:nvSpPr>
            <p:cNvPr id="34" name="Line 1079"/>
            <p:cNvSpPr>
              <a:spLocks noChangeShapeType="1"/>
            </p:cNvSpPr>
            <p:nvPr/>
          </p:nvSpPr>
          <p:spPr bwMode="auto">
            <a:xfrm>
              <a:off x="1024" y="1680"/>
              <a:ext cx="1" cy="32"/>
            </a:xfrm>
            <a:prstGeom prst="line">
              <a:avLst/>
            </a:prstGeom>
            <a:noFill/>
            <a:ln w="12700">
              <a:solidFill>
                <a:srgbClr val="000000"/>
              </a:solidFill>
              <a:round/>
              <a:headEnd/>
              <a:tailEnd/>
            </a:ln>
          </p:spPr>
          <p:txBody>
            <a:bodyPr/>
            <a:lstStyle/>
            <a:p>
              <a:endParaRPr lang="fr-FR"/>
            </a:p>
          </p:txBody>
        </p:sp>
        <p:sp>
          <p:nvSpPr>
            <p:cNvPr id="35" name="Rectangle 1080"/>
            <p:cNvSpPr>
              <a:spLocks noChangeArrowheads="1"/>
            </p:cNvSpPr>
            <p:nvPr/>
          </p:nvSpPr>
          <p:spPr bwMode="auto">
            <a:xfrm>
              <a:off x="1000" y="1760"/>
              <a:ext cx="32" cy="84"/>
            </a:xfrm>
            <a:prstGeom prst="rect">
              <a:avLst/>
            </a:prstGeom>
            <a:noFill/>
            <a:ln w="9525">
              <a:noFill/>
              <a:miter lim="800000"/>
              <a:headEnd/>
              <a:tailEnd/>
            </a:ln>
          </p:spPr>
          <p:txBody>
            <a:bodyPr wrap="square" lIns="0" tIns="0" rIns="0" bIns="0">
              <a:spAutoFit/>
            </a:bodyPr>
            <a:lstStyle/>
            <a:p>
              <a:pPr algn="l" eaLnBrk="0" hangingPunct="0"/>
              <a:r>
                <a:rPr lang="fr-FR" sz="900">
                  <a:solidFill>
                    <a:srgbClr val="000000"/>
                  </a:solidFill>
                  <a:latin typeface="Geneva" charset="0"/>
                </a:rPr>
                <a:t>0</a:t>
              </a:r>
              <a:endParaRPr lang="fr-FR">
                <a:latin typeface="Courier New" pitchFamily="49" charset="0"/>
              </a:endParaRPr>
            </a:p>
          </p:txBody>
        </p:sp>
        <p:sp>
          <p:nvSpPr>
            <p:cNvPr id="36" name="Line 1081"/>
            <p:cNvSpPr>
              <a:spLocks noChangeShapeType="1"/>
            </p:cNvSpPr>
            <p:nvPr/>
          </p:nvSpPr>
          <p:spPr bwMode="auto">
            <a:xfrm>
              <a:off x="1168" y="1680"/>
              <a:ext cx="1" cy="32"/>
            </a:xfrm>
            <a:prstGeom prst="line">
              <a:avLst/>
            </a:prstGeom>
            <a:noFill/>
            <a:ln w="12700">
              <a:solidFill>
                <a:srgbClr val="000000"/>
              </a:solidFill>
              <a:round/>
              <a:headEnd/>
              <a:tailEnd/>
            </a:ln>
          </p:spPr>
          <p:txBody>
            <a:bodyPr/>
            <a:lstStyle/>
            <a:p>
              <a:endParaRPr lang="fr-FR"/>
            </a:p>
          </p:txBody>
        </p:sp>
        <p:sp>
          <p:nvSpPr>
            <p:cNvPr id="37" name="Rectangle 1082"/>
            <p:cNvSpPr>
              <a:spLocks noChangeArrowheads="1"/>
            </p:cNvSpPr>
            <p:nvPr/>
          </p:nvSpPr>
          <p:spPr bwMode="auto">
            <a:xfrm>
              <a:off x="1144" y="1760"/>
              <a:ext cx="32" cy="84"/>
            </a:xfrm>
            <a:prstGeom prst="rect">
              <a:avLst/>
            </a:prstGeom>
            <a:noFill/>
            <a:ln w="9525">
              <a:noFill/>
              <a:miter lim="800000"/>
              <a:headEnd/>
              <a:tailEnd/>
            </a:ln>
          </p:spPr>
          <p:txBody>
            <a:bodyPr wrap="square" lIns="0" tIns="0" rIns="0" bIns="0">
              <a:spAutoFit/>
            </a:bodyPr>
            <a:lstStyle/>
            <a:p>
              <a:pPr algn="l" eaLnBrk="0" hangingPunct="0"/>
              <a:r>
                <a:rPr lang="fr-FR" sz="900">
                  <a:solidFill>
                    <a:srgbClr val="000000"/>
                  </a:solidFill>
                  <a:latin typeface="Geneva" charset="0"/>
                </a:rPr>
                <a:t>1</a:t>
              </a:r>
              <a:endParaRPr lang="fr-FR">
                <a:latin typeface="Courier New" pitchFamily="49" charset="0"/>
              </a:endParaRPr>
            </a:p>
          </p:txBody>
        </p:sp>
        <p:sp>
          <p:nvSpPr>
            <p:cNvPr id="38" name="Line 1083"/>
            <p:cNvSpPr>
              <a:spLocks noChangeShapeType="1"/>
            </p:cNvSpPr>
            <p:nvPr/>
          </p:nvSpPr>
          <p:spPr bwMode="auto">
            <a:xfrm>
              <a:off x="1312" y="1680"/>
              <a:ext cx="1" cy="32"/>
            </a:xfrm>
            <a:prstGeom prst="line">
              <a:avLst/>
            </a:prstGeom>
            <a:noFill/>
            <a:ln w="12700">
              <a:solidFill>
                <a:srgbClr val="000000"/>
              </a:solidFill>
              <a:round/>
              <a:headEnd/>
              <a:tailEnd/>
            </a:ln>
          </p:spPr>
          <p:txBody>
            <a:bodyPr/>
            <a:lstStyle/>
            <a:p>
              <a:endParaRPr lang="fr-FR"/>
            </a:p>
          </p:txBody>
        </p:sp>
        <p:sp>
          <p:nvSpPr>
            <p:cNvPr id="39" name="Rectangle 1084"/>
            <p:cNvSpPr>
              <a:spLocks noChangeArrowheads="1"/>
            </p:cNvSpPr>
            <p:nvPr/>
          </p:nvSpPr>
          <p:spPr bwMode="auto">
            <a:xfrm>
              <a:off x="1288" y="1760"/>
              <a:ext cx="32" cy="84"/>
            </a:xfrm>
            <a:prstGeom prst="rect">
              <a:avLst/>
            </a:prstGeom>
            <a:noFill/>
            <a:ln w="9525">
              <a:noFill/>
              <a:miter lim="800000"/>
              <a:headEnd/>
              <a:tailEnd/>
            </a:ln>
          </p:spPr>
          <p:txBody>
            <a:bodyPr wrap="square" lIns="0" tIns="0" rIns="0" bIns="0">
              <a:spAutoFit/>
            </a:bodyPr>
            <a:lstStyle/>
            <a:p>
              <a:pPr algn="l" eaLnBrk="0" hangingPunct="0"/>
              <a:r>
                <a:rPr lang="fr-FR" sz="900">
                  <a:solidFill>
                    <a:srgbClr val="000000"/>
                  </a:solidFill>
                  <a:latin typeface="Geneva" charset="0"/>
                </a:rPr>
                <a:t>2</a:t>
              </a:r>
              <a:endParaRPr lang="fr-FR">
                <a:latin typeface="Courier New" pitchFamily="49" charset="0"/>
              </a:endParaRPr>
            </a:p>
          </p:txBody>
        </p:sp>
        <p:sp>
          <p:nvSpPr>
            <p:cNvPr id="40" name="Line 1085"/>
            <p:cNvSpPr>
              <a:spLocks noChangeShapeType="1"/>
            </p:cNvSpPr>
            <p:nvPr/>
          </p:nvSpPr>
          <p:spPr bwMode="auto">
            <a:xfrm>
              <a:off x="1448" y="1680"/>
              <a:ext cx="1" cy="32"/>
            </a:xfrm>
            <a:prstGeom prst="line">
              <a:avLst/>
            </a:prstGeom>
            <a:noFill/>
            <a:ln w="12700">
              <a:solidFill>
                <a:srgbClr val="000000"/>
              </a:solidFill>
              <a:round/>
              <a:headEnd/>
              <a:tailEnd/>
            </a:ln>
          </p:spPr>
          <p:txBody>
            <a:bodyPr/>
            <a:lstStyle/>
            <a:p>
              <a:endParaRPr lang="fr-FR"/>
            </a:p>
          </p:txBody>
        </p:sp>
        <p:sp>
          <p:nvSpPr>
            <p:cNvPr id="41" name="Rectangle 1086"/>
            <p:cNvSpPr>
              <a:spLocks noChangeArrowheads="1"/>
            </p:cNvSpPr>
            <p:nvPr/>
          </p:nvSpPr>
          <p:spPr bwMode="auto">
            <a:xfrm>
              <a:off x="1424" y="1760"/>
              <a:ext cx="32" cy="84"/>
            </a:xfrm>
            <a:prstGeom prst="rect">
              <a:avLst/>
            </a:prstGeom>
            <a:noFill/>
            <a:ln w="9525">
              <a:noFill/>
              <a:miter lim="800000"/>
              <a:headEnd/>
              <a:tailEnd/>
            </a:ln>
          </p:spPr>
          <p:txBody>
            <a:bodyPr wrap="square" lIns="0" tIns="0" rIns="0" bIns="0">
              <a:spAutoFit/>
            </a:bodyPr>
            <a:lstStyle/>
            <a:p>
              <a:pPr algn="l" eaLnBrk="0" hangingPunct="0"/>
              <a:r>
                <a:rPr lang="fr-FR" sz="900">
                  <a:solidFill>
                    <a:srgbClr val="000000"/>
                  </a:solidFill>
                  <a:latin typeface="Geneva" charset="0"/>
                </a:rPr>
                <a:t>3</a:t>
              </a:r>
              <a:endParaRPr lang="fr-FR">
                <a:latin typeface="Courier New" pitchFamily="49" charset="0"/>
              </a:endParaRPr>
            </a:p>
          </p:txBody>
        </p:sp>
        <p:sp>
          <p:nvSpPr>
            <p:cNvPr id="42" name="Line 1087"/>
            <p:cNvSpPr>
              <a:spLocks noChangeShapeType="1"/>
            </p:cNvSpPr>
            <p:nvPr/>
          </p:nvSpPr>
          <p:spPr bwMode="auto">
            <a:xfrm>
              <a:off x="1592" y="1680"/>
              <a:ext cx="1" cy="32"/>
            </a:xfrm>
            <a:prstGeom prst="line">
              <a:avLst/>
            </a:prstGeom>
            <a:noFill/>
            <a:ln w="12700">
              <a:solidFill>
                <a:srgbClr val="000000"/>
              </a:solidFill>
              <a:round/>
              <a:headEnd/>
              <a:tailEnd/>
            </a:ln>
          </p:spPr>
          <p:txBody>
            <a:bodyPr/>
            <a:lstStyle/>
            <a:p>
              <a:endParaRPr lang="fr-FR"/>
            </a:p>
          </p:txBody>
        </p:sp>
        <p:sp>
          <p:nvSpPr>
            <p:cNvPr id="43" name="Rectangle 1088"/>
            <p:cNvSpPr>
              <a:spLocks noChangeArrowheads="1"/>
            </p:cNvSpPr>
            <p:nvPr/>
          </p:nvSpPr>
          <p:spPr bwMode="auto">
            <a:xfrm>
              <a:off x="1568" y="1760"/>
              <a:ext cx="31" cy="253"/>
            </a:xfrm>
            <a:prstGeom prst="rect">
              <a:avLst/>
            </a:prstGeom>
            <a:noFill/>
            <a:ln w="9525">
              <a:noFill/>
              <a:miter lim="800000"/>
              <a:headEnd/>
              <a:tailEnd/>
            </a:ln>
          </p:spPr>
          <p:txBody>
            <a:bodyPr wrap="square" lIns="0" tIns="0" rIns="0" bIns="0">
              <a:spAutoFit/>
            </a:bodyPr>
            <a:lstStyle/>
            <a:p>
              <a:pPr algn="l" eaLnBrk="0" hangingPunct="0"/>
              <a:r>
                <a:rPr lang="fr-FR" sz="900">
                  <a:solidFill>
                    <a:srgbClr val="000000"/>
                  </a:solidFill>
                  <a:latin typeface="Geneva" charset="0"/>
                </a:rPr>
                <a:t>4</a:t>
              </a:r>
              <a:endParaRPr lang="fr-FR">
                <a:latin typeface="Courier New" pitchFamily="49" charset="0"/>
              </a:endParaRPr>
            </a:p>
          </p:txBody>
        </p:sp>
        <p:sp>
          <p:nvSpPr>
            <p:cNvPr id="44" name="Line 1089"/>
            <p:cNvSpPr>
              <a:spLocks noChangeShapeType="1"/>
            </p:cNvSpPr>
            <p:nvPr/>
          </p:nvSpPr>
          <p:spPr bwMode="auto">
            <a:xfrm>
              <a:off x="1736" y="1680"/>
              <a:ext cx="1" cy="32"/>
            </a:xfrm>
            <a:prstGeom prst="line">
              <a:avLst/>
            </a:prstGeom>
            <a:noFill/>
            <a:ln w="12700">
              <a:solidFill>
                <a:srgbClr val="000000"/>
              </a:solidFill>
              <a:round/>
              <a:headEnd/>
              <a:tailEnd/>
            </a:ln>
          </p:spPr>
          <p:txBody>
            <a:bodyPr/>
            <a:lstStyle/>
            <a:p>
              <a:endParaRPr lang="fr-FR"/>
            </a:p>
          </p:txBody>
        </p:sp>
        <p:sp>
          <p:nvSpPr>
            <p:cNvPr id="45" name="Rectangle 1090"/>
            <p:cNvSpPr>
              <a:spLocks noChangeArrowheads="1"/>
            </p:cNvSpPr>
            <p:nvPr/>
          </p:nvSpPr>
          <p:spPr bwMode="auto">
            <a:xfrm>
              <a:off x="1712" y="1760"/>
              <a:ext cx="31" cy="253"/>
            </a:xfrm>
            <a:prstGeom prst="rect">
              <a:avLst/>
            </a:prstGeom>
            <a:noFill/>
            <a:ln w="9525">
              <a:noFill/>
              <a:miter lim="800000"/>
              <a:headEnd/>
              <a:tailEnd/>
            </a:ln>
          </p:spPr>
          <p:txBody>
            <a:bodyPr wrap="square" lIns="0" tIns="0" rIns="0" bIns="0">
              <a:spAutoFit/>
            </a:bodyPr>
            <a:lstStyle/>
            <a:p>
              <a:pPr algn="l" eaLnBrk="0" hangingPunct="0"/>
              <a:r>
                <a:rPr lang="fr-FR" sz="900">
                  <a:solidFill>
                    <a:srgbClr val="000000"/>
                  </a:solidFill>
                  <a:latin typeface="Geneva" charset="0"/>
                </a:rPr>
                <a:t>5</a:t>
              </a:r>
              <a:endParaRPr lang="fr-FR">
                <a:latin typeface="Courier New" pitchFamily="49" charset="0"/>
              </a:endParaRPr>
            </a:p>
          </p:txBody>
        </p:sp>
        <p:sp>
          <p:nvSpPr>
            <p:cNvPr id="46" name="Line 1091"/>
            <p:cNvSpPr>
              <a:spLocks noChangeShapeType="1"/>
            </p:cNvSpPr>
            <p:nvPr/>
          </p:nvSpPr>
          <p:spPr bwMode="auto">
            <a:xfrm>
              <a:off x="1880" y="1680"/>
              <a:ext cx="1" cy="32"/>
            </a:xfrm>
            <a:prstGeom prst="line">
              <a:avLst/>
            </a:prstGeom>
            <a:noFill/>
            <a:ln w="12700">
              <a:solidFill>
                <a:srgbClr val="000000"/>
              </a:solidFill>
              <a:round/>
              <a:headEnd/>
              <a:tailEnd/>
            </a:ln>
          </p:spPr>
          <p:txBody>
            <a:bodyPr/>
            <a:lstStyle/>
            <a:p>
              <a:endParaRPr lang="fr-FR"/>
            </a:p>
          </p:txBody>
        </p:sp>
        <p:sp>
          <p:nvSpPr>
            <p:cNvPr id="47" name="Rectangle 1092"/>
            <p:cNvSpPr>
              <a:spLocks noChangeArrowheads="1"/>
            </p:cNvSpPr>
            <p:nvPr/>
          </p:nvSpPr>
          <p:spPr bwMode="auto">
            <a:xfrm>
              <a:off x="1856" y="1760"/>
              <a:ext cx="31" cy="253"/>
            </a:xfrm>
            <a:prstGeom prst="rect">
              <a:avLst/>
            </a:prstGeom>
            <a:noFill/>
            <a:ln w="9525">
              <a:noFill/>
              <a:miter lim="800000"/>
              <a:headEnd/>
              <a:tailEnd/>
            </a:ln>
          </p:spPr>
          <p:txBody>
            <a:bodyPr wrap="square" lIns="0" tIns="0" rIns="0" bIns="0">
              <a:spAutoFit/>
            </a:bodyPr>
            <a:lstStyle/>
            <a:p>
              <a:pPr algn="l" eaLnBrk="0" hangingPunct="0"/>
              <a:r>
                <a:rPr lang="fr-FR" sz="900">
                  <a:solidFill>
                    <a:srgbClr val="000000"/>
                  </a:solidFill>
                  <a:latin typeface="Geneva" charset="0"/>
                </a:rPr>
                <a:t>6</a:t>
              </a:r>
              <a:endParaRPr lang="fr-FR">
                <a:latin typeface="Courier New" pitchFamily="49" charset="0"/>
              </a:endParaRPr>
            </a:p>
          </p:txBody>
        </p:sp>
        <p:sp>
          <p:nvSpPr>
            <p:cNvPr id="48" name="Line 1093"/>
            <p:cNvSpPr>
              <a:spLocks noChangeShapeType="1"/>
            </p:cNvSpPr>
            <p:nvPr/>
          </p:nvSpPr>
          <p:spPr bwMode="auto">
            <a:xfrm>
              <a:off x="2016" y="1680"/>
              <a:ext cx="1" cy="32"/>
            </a:xfrm>
            <a:prstGeom prst="line">
              <a:avLst/>
            </a:prstGeom>
            <a:noFill/>
            <a:ln w="12700">
              <a:solidFill>
                <a:srgbClr val="000000"/>
              </a:solidFill>
              <a:round/>
              <a:headEnd/>
              <a:tailEnd/>
            </a:ln>
          </p:spPr>
          <p:txBody>
            <a:bodyPr/>
            <a:lstStyle/>
            <a:p>
              <a:endParaRPr lang="fr-FR"/>
            </a:p>
          </p:txBody>
        </p:sp>
        <p:sp>
          <p:nvSpPr>
            <p:cNvPr id="49" name="Rectangle 1094"/>
            <p:cNvSpPr>
              <a:spLocks noChangeArrowheads="1"/>
            </p:cNvSpPr>
            <p:nvPr/>
          </p:nvSpPr>
          <p:spPr bwMode="auto">
            <a:xfrm>
              <a:off x="1992" y="1760"/>
              <a:ext cx="31" cy="253"/>
            </a:xfrm>
            <a:prstGeom prst="rect">
              <a:avLst/>
            </a:prstGeom>
            <a:noFill/>
            <a:ln w="9525">
              <a:noFill/>
              <a:miter lim="800000"/>
              <a:headEnd/>
              <a:tailEnd/>
            </a:ln>
          </p:spPr>
          <p:txBody>
            <a:bodyPr wrap="square" lIns="0" tIns="0" rIns="0" bIns="0">
              <a:spAutoFit/>
            </a:bodyPr>
            <a:lstStyle/>
            <a:p>
              <a:pPr algn="l" eaLnBrk="0" hangingPunct="0"/>
              <a:r>
                <a:rPr lang="fr-FR" sz="900">
                  <a:solidFill>
                    <a:srgbClr val="000000"/>
                  </a:solidFill>
                  <a:latin typeface="Geneva" charset="0"/>
                </a:rPr>
                <a:t>7</a:t>
              </a:r>
              <a:endParaRPr lang="fr-FR">
                <a:latin typeface="Courier New" pitchFamily="49" charset="0"/>
              </a:endParaRPr>
            </a:p>
          </p:txBody>
        </p:sp>
        <p:sp>
          <p:nvSpPr>
            <p:cNvPr id="50" name="Line 1095"/>
            <p:cNvSpPr>
              <a:spLocks noChangeShapeType="1"/>
            </p:cNvSpPr>
            <p:nvPr/>
          </p:nvSpPr>
          <p:spPr bwMode="auto">
            <a:xfrm>
              <a:off x="2160" y="1680"/>
              <a:ext cx="1" cy="32"/>
            </a:xfrm>
            <a:prstGeom prst="line">
              <a:avLst/>
            </a:prstGeom>
            <a:noFill/>
            <a:ln w="12700">
              <a:solidFill>
                <a:srgbClr val="000000"/>
              </a:solidFill>
              <a:round/>
              <a:headEnd/>
              <a:tailEnd/>
            </a:ln>
          </p:spPr>
          <p:txBody>
            <a:bodyPr/>
            <a:lstStyle/>
            <a:p>
              <a:endParaRPr lang="fr-FR"/>
            </a:p>
          </p:txBody>
        </p:sp>
        <p:sp>
          <p:nvSpPr>
            <p:cNvPr id="51" name="Rectangle 1096"/>
            <p:cNvSpPr>
              <a:spLocks noChangeArrowheads="1"/>
            </p:cNvSpPr>
            <p:nvPr/>
          </p:nvSpPr>
          <p:spPr bwMode="auto">
            <a:xfrm>
              <a:off x="2136" y="1760"/>
              <a:ext cx="31" cy="253"/>
            </a:xfrm>
            <a:prstGeom prst="rect">
              <a:avLst/>
            </a:prstGeom>
            <a:noFill/>
            <a:ln w="9525">
              <a:noFill/>
              <a:miter lim="800000"/>
              <a:headEnd/>
              <a:tailEnd/>
            </a:ln>
          </p:spPr>
          <p:txBody>
            <a:bodyPr wrap="square" lIns="0" tIns="0" rIns="0" bIns="0">
              <a:spAutoFit/>
            </a:bodyPr>
            <a:lstStyle/>
            <a:p>
              <a:pPr algn="l" eaLnBrk="0" hangingPunct="0"/>
              <a:r>
                <a:rPr lang="fr-FR" sz="900">
                  <a:solidFill>
                    <a:srgbClr val="000000"/>
                  </a:solidFill>
                  <a:latin typeface="Geneva" charset="0"/>
                </a:rPr>
                <a:t>8</a:t>
              </a:r>
              <a:endParaRPr lang="fr-FR">
                <a:latin typeface="Courier New" pitchFamily="49" charset="0"/>
              </a:endParaRPr>
            </a:p>
          </p:txBody>
        </p:sp>
        <p:sp>
          <p:nvSpPr>
            <p:cNvPr id="52" name="Line 1097"/>
            <p:cNvSpPr>
              <a:spLocks noChangeShapeType="1"/>
            </p:cNvSpPr>
            <p:nvPr/>
          </p:nvSpPr>
          <p:spPr bwMode="auto">
            <a:xfrm>
              <a:off x="1024" y="1680"/>
              <a:ext cx="1136" cy="1"/>
            </a:xfrm>
            <a:prstGeom prst="line">
              <a:avLst/>
            </a:prstGeom>
            <a:noFill/>
            <a:ln w="12700">
              <a:solidFill>
                <a:srgbClr val="000000"/>
              </a:solidFill>
              <a:round/>
              <a:headEnd/>
              <a:tailEnd/>
            </a:ln>
          </p:spPr>
          <p:txBody>
            <a:bodyPr/>
            <a:lstStyle/>
            <a:p>
              <a:endParaRPr lang="fr-FR"/>
            </a:p>
          </p:txBody>
        </p:sp>
        <p:sp>
          <p:nvSpPr>
            <p:cNvPr id="53" name="Line 1098"/>
            <p:cNvSpPr>
              <a:spLocks noChangeShapeType="1"/>
            </p:cNvSpPr>
            <p:nvPr/>
          </p:nvSpPr>
          <p:spPr bwMode="auto">
            <a:xfrm flipV="1">
              <a:off x="1024" y="544"/>
              <a:ext cx="1" cy="1136"/>
            </a:xfrm>
            <a:prstGeom prst="line">
              <a:avLst/>
            </a:prstGeom>
            <a:noFill/>
            <a:ln w="12700">
              <a:solidFill>
                <a:srgbClr val="000000"/>
              </a:solidFill>
              <a:round/>
              <a:headEnd/>
              <a:tailEnd/>
            </a:ln>
          </p:spPr>
          <p:txBody>
            <a:bodyPr/>
            <a:lstStyle/>
            <a:p>
              <a:endParaRPr lang="fr-FR"/>
            </a:p>
          </p:txBody>
        </p:sp>
        <p:sp>
          <p:nvSpPr>
            <p:cNvPr id="54" name="Line 1099"/>
            <p:cNvSpPr>
              <a:spLocks noChangeShapeType="1"/>
            </p:cNvSpPr>
            <p:nvPr/>
          </p:nvSpPr>
          <p:spPr bwMode="auto">
            <a:xfrm flipV="1">
              <a:off x="1024" y="1296"/>
              <a:ext cx="144" cy="384"/>
            </a:xfrm>
            <a:prstGeom prst="line">
              <a:avLst/>
            </a:prstGeom>
            <a:noFill/>
            <a:ln w="25400">
              <a:solidFill>
                <a:schemeClr val="accent1"/>
              </a:solidFill>
              <a:round/>
              <a:headEnd/>
              <a:tailEnd/>
            </a:ln>
          </p:spPr>
          <p:txBody>
            <a:bodyPr/>
            <a:lstStyle/>
            <a:p>
              <a:endParaRPr lang="fr-FR"/>
            </a:p>
          </p:txBody>
        </p:sp>
        <p:sp>
          <p:nvSpPr>
            <p:cNvPr id="55" name="Line 1100"/>
            <p:cNvSpPr>
              <a:spLocks noChangeShapeType="1"/>
            </p:cNvSpPr>
            <p:nvPr/>
          </p:nvSpPr>
          <p:spPr bwMode="auto">
            <a:xfrm flipV="1">
              <a:off x="1168" y="1200"/>
              <a:ext cx="144" cy="96"/>
            </a:xfrm>
            <a:prstGeom prst="line">
              <a:avLst/>
            </a:prstGeom>
            <a:noFill/>
            <a:ln w="25400">
              <a:solidFill>
                <a:schemeClr val="accent1"/>
              </a:solidFill>
              <a:round/>
              <a:headEnd/>
              <a:tailEnd/>
            </a:ln>
          </p:spPr>
          <p:txBody>
            <a:bodyPr/>
            <a:lstStyle/>
            <a:p>
              <a:endParaRPr lang="fr-FR"/>
            </a:p>
          </p:txBody>
        </p:sp>
        <p:sp>
          <p:nvSpPr>
            <p:cNvPr id="56" name="Line 1101"/>
            <p:cNvSpPr>
              <a:spLocks noChangeShapeType="1"/>
            </p:cNvSpPr>
            <p:nvPr/>
          </p:nvSpPr>
          <p:spPr bwMode="auto">
            <a:xfrm>
              <a:off x="1312" y="1200"/>
              <a:ext cx="136" cy="24"/>
            </a:xfrm>
            <a:prstGeom prst="line">
              <a:avLst/>
            </a:prstGeom>
            <a:noFill/>
            <a:ln w="25400">
              <a:solidFill>
                <a:schemeClr val="accent1"/>
              </a:solidFill>
              <a:round/>
              <a:headEnd/>
              <a:tailEnd/>
            </a:ln>
          </p:spPr>
          <p:txBody>
            <a:bodyPr/>
            <a:lstStyle/>
            <a:p>
              <a:endParaRPr lang="fr-FR"/>
            </a:p>
          </p:txBody>
        </p:sp>
        <p:sp>
          <p:nvSpPr>
            <p:cNvPr id="57" name="Line 1102"/>
            <p:cNvSpPr>
              <a:spLocks noChangeShapeType="1"/>
            </p:cNvSpPr>
            <p:nvPr/>
          </p:nvSpPr>
          <p:spPr bwMode="auto">
            <a:xfrm flipV="1">
              <a:off x="1448" y="1000"/>
              <a:ext cx="144" cy="224"/>
            </a:xfrm>
            <a:prstGeom prst="line">
              <a:avLst/>
            </a:prstGeom>
            <a:noFill/>
            <a:ln w="25400">
              <a:solidFill>
                <a:schemeClr val="accent1"/>
              </a:solidFill>
              <a:round/>
              <a:headEnd/>
              <a:tailEnd/>
            </a:ln>
          </p:spPr>
          <p:txBody>
            <a:bodyPr/>
            <a:lstStyle/>
            <a:p>
              <a:endParaRPr lang="fr-FR"/>
            </a:p>
          </p:txBody>
        </p:sp>
        <p:sp>
          <p:nvSpPr>
            <p:cNvPr id="58" name="Line 1103"/>
            <p:cNvSpPr>
              <a:spLocks noChangeShapeType="1"/>
            </p:cNvSpPr>
            <p:nvPr/>
          </p:nvSpPr>
          <p:spPr bwMode="auto">
            <a:xfrm>
              <a:off x="1592" y="1000"/>
              <a:ext cx="144" cy="112"/>
            </a:xfrm>
            <a:prstGeom prst="line">
              <a:avLst/>
            </a:prstGeom>
            <a:noFill/>
            <a:ln w="25400">
              <a:solidFill>
                <a:schemeClr val="accent1"/>
              </a:solidFill>
              <a:round/>
              <a:headEnd/>
              <a:tailEnd/>
            </a:ln>
          </p:spPr>
          <p:txBody>
            <a:bodyPr/>
            <a:lstStyle/>
            <a:p>
              <a:endParaRPr lang="fr-FR"/>
            </a:p>
          </p:txBody>
        </p:sp>
        <p:sp>
          <p:nvSpPr>
            <p:cNvPr id="59" name="Line 1104"/>
            <p:cNvSpPr>
              <a:spLocks noChangeShapeType="1"/>
            </p:cNvSpPr>
            <p:nvPr/>
          </p:nvSpPr>
          <p:spPr bwMode="auto">
            <a:xfrm flipV="1">
              <a:off x="1736" y="1088"/>
              <a:ext cx="144" cy="24"/>
            </a:xfrm>
            <a:prstGeom prst="line">
              <a:avLst/>
            </a:prstGeom>
            <a:noFill/>
            <a:ln w="25400">
              <a:solidFill>
                <a:schemeClr val="accent1"/>
              </a:solidFill>
              <a:round/>
              <a:headEnd/>
              <a:tailEnd/>
            </a:ln>
          </p:spPr>
          <p:txBody>
            <a:bodyPr/>
            <a:lstStyle/>
            <a:p>
              <a:endParaRPr lang="fr-FR"/>
            </a:p>
          </p:txBody>
        </p:sp>
        <p:sp>
          <p:nvSpPr>
            <p:cNvPr id="60" name="Line 1105"/>
            <p:cNvSpPr>
              <a:spLocks noChangeShapeType="1"/>
            </p:cNvSpPr>
            <p:nvPr/>
          </p:nvSpPr>
          <p:spPr bwMode="auto">
            <a:xfrm>
              <a:off x="1880" y="1088"/>
              <a:ext cx="136" cy="72"/>
            </a:xfrm>
            <a:prstGeom prst="line">
              <a:avLst/>
            </a:prstGeom>
            <a:noFill/>
            <a:ln w="25400">
              <a:solidFill>
                <a:schemeClr val="accent1"/>
              </a:solidFill>
              <a:round/>
              <a:headEnd/>
              <a:tailEnd/>
            </a:ln>
          </p:spPr>
          <p:txBody>
            <a:bodyPr/>
            <a:lstStyle/>
            <a:p>
              <a:endParaRPr lang="fr-FR"/>
            </a:p>
          </p:txBody>
        </p:sp>
        <p:sp>
          <p:nvSpPr>
            <p:cNvPr id="61" name="Line 1106"/>
            <p:cNvSpPr>
              <a:spLocks noChangeShapeType="1"/>
            </p:cNvSpPr>
            <p:nvPr/>
          </p:nvSpPr>
          <p:spPr bwMode="auto">
            <a:xfrm flipV="1">
              <a:off x="1024" y="1592"/>
              <a:ext cx="144" cy="88"/>
            </a:xfrm>
            <a:prstGeom prst="line">
              <a:avLst/>
            </a:prstGeom>
            <a:noFill/>
            <a:ln w="25400">
              <a:solidFill>
                <a:schemeClr val="accent2"/>
              </a:solidFill>
              <a:round/>
              <a:headEnd/>
              <a:tailEnd/>
            </a:ln>
          </p:spPr>
          <p:txBody>
            <a:bodyPr/>
            <a:lstStyle/>
            <a:p>
              <a:endParaRPr lang="fr-FR"/>
            </a:p>
          </p:txBody>
        </p:sp>
        <p:sp>
          <p:nvSpPr>
            <p:cNvPr id="62" name="Line 1107"/>
            <p:cNvSpPr>
              <a:spLocks noChangeShapeType="1"/>
            </p:cNvSpPr>
            <p:nvPr/>
          </p:nvSpPr>
          <p:spPr bwMode="auto">
            <a:xfrm flipV="1">
              <a:off x="1168" y="1456"/>
              <a:ext cx="144" cy="136"/>
            </a:xfrm>
            <a:prstGeom prst="line">
              <a:avLst/>
            </a:prstGeom>
            <a:noFill/>
            <a:ln w="25400">
              <a:solidFill>
                <a:schemeClr val="accent2"/>
              </a:solidFill>
              <a:round/>
              <a:headEnd/>
              <a:tailEnd/>
            </a:ln>
          </p:spPr>
          <p:txBody>
            <a:bodyPr/>
            <a:lstStyle/>
            <a:p>
              <a:endParaRPr lang="fr-FR"/>
            </a:p>
          </p:txBody>
        </p:sp>
        <p:sp>
          <p:nvSpPr>
            <p:cNvPr id="63" name="Line 1108"/>
            <p:cNvSpPr>
              <a:spLocks noChangeShapeType="1"/>
            </p:cNvSpPr>
            <p:nvPr/>
          </p:nvSpPr>
          <p:spPr bwMode="auto">
            <a:xfrm flipV="1">
              <a:off x="1312" y="1432"/>
              <a:ext cx="136" cy="24"/>
            </a:xfrm>
            <a:prstGeom prst="line">
              <a:avLst/>
            </a:prstGeom>
            <a:noFill/>
            <a:ln w="25400">
              <a:solidFill>
                <a:schemeClr val="accent2"/>
              </a:solidFill>
              <a:round/>
              <a:headEnd/>
              <a:tailEnd/>
            </a:ln>
          </p:spPr>
          <p:txBody>
            <a:bodyPr/>
            <a:lstStyle/>
            <a:p>
              <a:endParaRPr lang="fr-FR"/>
            </a:p>
          </p:txBody>
        </p:sp>
        <p:sp>
          <p:nvSpPr>
            <p:cNvPr id="64" name="Line 1109"/>
            <p:cNvSpPr>
              <a:spLocks noChangeShapeType="1"/>
            </p:cNvSpPr>
            <p:nvPr/>
          </p:nvSpPr>
          <p:spPr bwMode="auto">
            <a:xfrm flipV="1">
              <a:off x="1448" y="1360"/>
              <a:ext cx="144" cy="72"/>
            </a:xfrm>
            <a:prstGeom prst="line">
              <a:avLst/>
            </a:prstGeom>
            <a:noFill/>
            <a:ln w="25400">
              <a:solidFill>
                <a:schemeClr val="accent2"/>
              </a:solidFill>
              <a:round/>
              <a:headEnd/>
              <a:tailEnd/>
            </a:ln>
          </p:spPr>
          <p:txBody>
            <a:bodyPr/>
            <a:lstStyle/>
            <a:p>
              <a:endParaRPr lang="fr-FR"/>
            </a:p>
          </p:txBody>
        </p:sp>
        <p:sp>
          <p:nvSpPr>
            <p:cNvPr id="65" name="Line 1110"/>
            <p:cNvSpPr>
              <a:spLocks noChangeShapeType="1"/>
            </p:cNvSpPr>
            <p:nvPr/>
          </p:nvSpPr>
          <p:spPr bwMode="auto">
            <a:xfrm flipV="1">
              <a:off x="1592" y="1296"/>
              <a:ext cx="144" cy="64"/>
            </a:xfrm>
            <a:prstGeom prst="line">
              <a:avLst/>
            </a:prstGeom>
            <a:noFill/>
            <a:ln w="25400">
              <a:solidFill>
                <a:schemeClr val="accent2"/>
              </a:solidFill>
              <a:round/>
              <a:headEnd/>
              <a:tailEnd/>
            </a:ln>
          </p:spPr>
          <p:txBody>
            <a:bodyPr/>
            <a:lstStyle/>
            <a:p>
              <a:endParaRPr lang="fr-FR"/>
            </a:p>
          </p:txBody>
        </p:sp>
        <p:sp>
          <p:nvSpPr>
            <p:cNvPr id="66" name="Line 1111"/>
            <p:cNvSpPr>
              <a:spLocks noChangeShapeType="1"/>
            </p:cNvSpPr>
            <p:nvPr/>
          </p:nvSpPr>
          <p:spPr bwMode="auto">
            <a:xfrm flipV="1">
              <a:off x="1736" y="1112"/>
              <a:ext cx="144" cy="184"/>
            </a:xfrm>
            <a:prstGeom prst="line">
              <a:avLst/>
            </a:prstGeom>
            <a:noFill/>
            <a:ln w="25400">
              <a:solidFill>
                <a:schemeClr val="accent2"/>
              </a:solidFill>
              <a:round/>
              <a:headEnd/>
              <a:tailEnd/>
            </a:ln>
          </p:spPr>
          <p:txBody>
            <a:bodyPr/>
            <a:lstStyle/>
            <a:p>
              <a:endParaRPr lang="fr-FR"/>
            </a:p>
          </p:txBody>
        </p:sp>
        <p:sp>
          <p:nvSpPr>
            <p:cNvPr id="67" name="Line 1112"/>
            <p:cNvSpPr>
              <a:spLocks noChangeShapeType="1"/>
            </p:cNvSpPr>
            <p:nvPr/>
          </p:nvSpPr>
          <p:spPr bwMode="auto">
            <a:xfrm flipV="1">
              <a:off x="1880" y="928"/>
              <a:ext cx="136" cy="184"/>
            </a:xfrm>
            <a:prstGeom prst="line">
              <a:avLst/>
            </a:prstGeom>
            <a:noFill/>
            <a:ln w="25400">
              <a:solidFill>
                <a:schemeClr val="accent2"/>
              </a:solidFill>
              <a:round/>
              <a:headEnd/>
              <a:tailEnd/>
            </a:ln>
          </p:spPr>
          <p:txBody>
            <a:bodyPr/>
            <a:lstStyle/>
            <a:p>
              <a:endParaRPr lang="fr-FR"/>
            </a:p>
          </p:txBody>
        </p:sp>
        <p:sp>
          <p:nvSpPr>
            <p:cNvPr id="68" name="Line 1113"/>
            <p:cNvSpPr>
              <a:spLocks noChangeShapeType="1"/>
            </p:cNvSpPr>
            <p:nvPr/>
          </p:nvSpPr>
          <p:spPr bwMode="auto">
            <a:xfrm flipV="1">
              <a:off x="1024" y="1432"/>
              <a:ext cx="144" cy="248"/>
            </a:xfrm>
            <a:prstGeom prst="line">
              <a:avLst/>
            </a:prstGeom>
            <a:noFill/>
            <a:ln w="25400">
              <a:solidFill>
                <a:srgbClr val="FF0000"/>
              </a:solidFill>
              <a:round/>
              <a:headEnd/>
              <a:tailEnd/>
            </a:ln>
          </p:spPr>
          <p:txBody>
            <a:bodyPr/>
            <a:lstStyle/>
            <a:p>
              <a:endParaRPr lang="fr-FR"/>
            </a:p>
          </p:txBody>
        </p:sp>
        <p:sp>
          <p:nvSpPr>
            <p:cNvPr id="69" name="Line 1114"/>
            <p:cNvSpPr>
              <a:spLocks noChangeShapeType="1"/>
            </p:cNvSpPr>
            <p:nvPr/>
          </p:nvSpPr>
          <p:spPr bwMode="auto">
            <a:xfrm flipV="1">
              <a:off x="1168" y="1408"/>
              <a:ext cx="144" cy="24"/>
            </a:xfrm>
            <a:prstGeom prst="line">
              <a:avLst/>
            </a:prstGeom>
            <a:noFill/>
            <a:ln w="25400">
              <a:solidFill>
                <a:srgbClr val="FF0000"/>
              </a:solidFill>
              <a:round/>
              <a:headEnd/>
              <a:tailEnd/>
            </a:ln>
          </p:spPr>
          <p:txBody>
            <a:bodyPr/>
            <a:lstStyle/>
            <a:p>
              <a:endParaRPr lang="fr-FR"/>
            </a:p>
          </p:txBody>
        </p:sp>
        <p:sp>
          <p:nvSpPr>
            <p:cNvPr id="70" name="Line 1115"/>
            <p:cNvSpPr>
              <a:spLocks noChangeShapeType="1"/>
            </p:cNvSpPr>
            <p:nvPr/>
          </p:nvSpPr>
          <p:spPr bwMode="auto">
            <a:xfrm flipV="1">
              <a:off x="1312" y="1272"/>
              <a:ext cx="136" cy="136"/>
            </a:xfrm>
            <a:prstGeom prst="line">
              <a:avLst/>
            </a:prstGeom>
            <a:noFill/>
            <a:ln w="25400">
              <a:solidFill>
                <a:srgbClr val="FF0000"/>
              </a:solidFill>
              <a:round/>
              <a:headEnd/>
              <a:tailEnd/>
            </a:ln>
          </p:spPr>
          <p:txBody>
            <a:bodyPr/>
            <a:lstStyle/>
            <a:p>
              <a:endParaRPr lang="fr-FR"/>
            </a:p>
          </p:txBody>
        </p:sp>
        <p:sp>
          <p:nvSpPr>
            <p:cNvPr id="71" name="Line 1116"/>
            <p:cNvSpPr>
              <a:spLocks noChangeShapeType="1"/>
            </p:cNvSpPr>
            <p:nvPr/>
          </p:nvSpPr>
          <p:spPr bwMode="auto">
            <a:xfrm>
              <a:off x="1448" y="1272"/>
              <a:ext cx="144" cy="48"/>
            </a:xfrm>
            <a:prstGeom prst="line">
              <a:avLst/>
            </a:prstGeom>
            <a:noFill/>
            <a:ln w="25400">
              <a:solidFill>
                <a:srgbClr val="FF0000"/>
              </a:solidFill>
              <a:round/>
              <a:headEnd/>
              <a:tailEnd/>
            </a:ln>
          </p:spPr>
          <p:txBody>
            <a:bodyPr/>
            <a:lstStyle/>
            <a:p>
              <a:endParaRPr lang="fr-FR"/>
            </a:p>
          </p:txBody>
        </p:sp>
        <p:sp>
          <p:nvSpPr>
            <p:cNvPr id="72" name="Line 1117"/>
            <p:cNvSpPr>
              <a:spLocks noChangeShapeType="1"/>
            </p:cNvSpPr>
            <p:nvPr/>
          </p:nvSpPr>
          <p:spPr bwMode="auto">
            <a:xfrm flipV="1">
              <a:off x="1592" y="1040"/>
              <a:ext cx="144" cy="280"/>
            </a:xfrm>
            <a:prstGeom prst="line">
              <a:avLst/>
            </a:prstGeom>
            <a:noFill/>
            <a:ln w="25400">
              <a:solidFill>
                <a:srgbClr val="FF0000"/>
              </a:solidFill>
              <a:round/>
              <a:headEnd/>
              <a:tailEnd/>
            </a:ln>
          </p:spPr>
          <p:txBody>
            <a:bodyPr/>
            <a:lstStyle/>
            <a:p>
              <a:endParaRPr lang="fr-FR"/>
            </a:p>
          </p:txBody>
        </p:sp>
        <p:sp>
          <p:nvSpPr>
            <p:cNvPr id="73" name="Line 1118"/>
            <p:cNvSpPr>
              <a:spLocks noChangeShapeType="1"/>
            </p:cNvSpPr>
            <p:nvPr/>
          </p:nvSpPr>
          <p:spPr bwMode="auto">
            <a:xfrm flipV="1">
              <a:off x="1736" y="904"/>
              <a:ext cx="144" cy="136"/>
            </a:xfrm>
            <a:prstGeom prst="line">
              <a:avLst/>
            </a:prstGeom>
            <a:noFill/>
            <a:ln w="25400">
              <a:solidFill>
                <a:srgbClr val="FF0000"/>
              </a:solidFill>
              <a:round/>
              <a:headEnd/>
              <a:tailEnd/>
            </a:ln>
          </p:spPr>
          <p:txBody>
            <a:bodyPr/>
            <a:lstStyle/>
            <a:p>
              <a:endParaRPr lang="fr-FR"/>
            </a:p>
          </p:txBody>
        </p:sp>
        <p:sp>
          <p:nvSpPr>
            <p:cNvPr id="74" name="Line 1119"/>
            <p:cNvSpPr>
              <a:spLocks noChangeShapeType="1"/>
            </p:cNvSpPr>
            <p:nvPr/>
          </p:nvSpPr>
          <p:spPr bwMode="auto">
            <a:xfrm flipV="1">
              <a:off x="1880" y="728"/>
              <a:ext cx="136" cy="176"/>
            </a:xfrm>
            <a:prstGeom prst="line">
              <a:avLst/>
            </a:prstGeom>
            <a:noFill/>
            <a:ln w="25400">
              <a:solidFill>
                <a:srgbClr val="FF0000"/>
              </a:solidFill>
              <a:round/>
              <a:headEnd/>
              <a:tailEnd/>
            </a:ln>
          </p:spPr>
          <p:txBody>
            <a:bodyPr/>
            <a:lstStyle/>
            <a:p>
              <a:endParaRPr lang="fr-FR"/>
            </a:p>
          </p:txBody>
        </p:sp>
        <p:sp>
          <p:nvSpPr>
            <p:cNvPr id="75" name="Rectangle 1120"/>
            <p:cNvSpPr>
              <a:spLocks noChangeArrowheads="1"/>
            </p:cNvSpPr>
            <p:nvPr/>
          </p:nvSpPr>
          <p:spPr bwMode="auto">
            <a:xfrm>
              <a:off x="1872" y="904"/>
              <a:ext cx="8" cy="8"/>
            </a:xfrm>
            <a:prstGeom prst="rect">
              <a:avLst/>
            </a:prstGeom>
            <a:solidFill>
              <a:srgbClr val="000000"/>
            </a:solidFill>
            <a:ln w="9525">
              <a:noFill/>
              <a:miter lim="800000"/>
              <a:headEnd/>
              <a:tailEnd/>
            </a:ln>
          </p:spPr>
          <p:txBody>
            <a:bodyPr/>
            <a:lstStyle/>
            <a:p>
              <a:endParaRPr lang="fr-FR"/>
            </a:p>
          </p:txBody>
        </p:sp>
        <p:sp>
          <p:nvSpPr>
            <p:cNvPr id="76" name="Rectangle 1121"/>
            <p:cNvSpPr>
              <a:spLocks noChangeArrowheads="1"/>
            </p:cNvSpPr>
            <p:nvPr/>
          </p:nvSpPr>
          <p:spPr bwMode="auto">
            <a:xfrm>
              <a:off x="2016" y="720"/>
              <a:ext cx="8" cy="8"/>
            </a:xfrm>
            <a:prstGeom prst="rect">
              <a:avLst/>
            </a:prstGeom>
            <a:solidFill>
              <a:srgbClr val="000000"/>
            </a:solidFill>
            <a:ln w="9525">
              <a:noFill/>
              <a:miter lim="800000"/>
              <a:headEnd/>
              <a:tailEnd/>
            </a:ln>
          </p:spPr>
          <p:txBody>
            <a:bodyPr/>
            <a:lstStyle/>
            <a:p>
              <a:endParaRPr lang="fr-FR"/>
            </a:p>
          </p:txBody>
        </p:sp>
        <p:sp>
          <p:nvSpPr>
            <p:cNvPr id="77" name="Rectangle 1122"/>
            <p:cNvSpPr>
              <a:spLocks noChangeAspect="1" noChangeArrowheads="1"/>
            </p:cNvSpPr>
            <p:nvPr/>
          </p:nvSpPr>
          <p:spPr bwMode="auto">
            <a:xfrm>
              <a:off x="1151" y="1581"/>
              <a:ext cx="34" cy="32"/>
            </a:xfrm>
            <a:prstGeom prst="rect">
              <a:avLst/>
            </a:prstGeom>
            <a:solidFill>
              <a:schemeClr val="accent2"/>
            </a:solidFill>
            <a:ln w="9525">
              <a:noFill/>
              <a:miter lim="800000"/>
              <a:headEnd/>
              <a:tailEnd/>
            </a:ln>
          </p:spPr>
          <p:txBody>
            <a:bodyPr/>
            <a:lstStyle/>
            <a:p>
              <a:endParaRPr lang="fr-FR"/>
            </a:p>
          </p:txBody>
        </p:sp>
        <p:sp>
          <p:nvSpPr>
            <p:cNvPr id="78" name="Text Box 1123"/>
            <p:cNvSpPr txBox="1">
              <a:spLocks noChangeArrowheads="1"/>
            </p:cNvSpPr>
            <p:nvPr/>
          </p:nvSpPr>
          <p:spPr bwMode="auto">
            <a:xfrm rot="16200000">
              <a:off x="47" y="993"/>
              <a:ext cx="1278" cy="238"/>
            </a:xfrm>
            <a:prstGeom prst="rect">
              <a:avLst/>
            </a:prstGeom>
            <a:noFill/>
            <a:ln w="9525">
              <a:noFill/>
              <a:miter lim="800000"/>
              <a:headEnd/>
              <a:tailEnd/>
            </a:ln>
            <a:effectLst/>
          </p:spPr>
          <p:txBody>
            <a:bodyPr wrap="square">
              <a:spAutoFit/>
            </a:bodyPr>
            <a:lstStyle/>
            <a:p>
              <a:pPr eaLnBrk="0" hangingPunct="0">
                <a:spcBef>
                  <a:spcPct val="50000"/>
                </a:spcBef>
              </a:pPr>
              <a:r>
                <a:rPr lang="fr-FR" sz="1400" b="1" dirty="0">
                  <a:latin typeface="Arial" charset="0"/>
                </a:rPr>
                <a:t>% </a:t>
              </a:r>
              <a:r>
                <a:rPr lang="fr-FR" sz="1400" b="1" dirty="0" err="1">
                  <a:latin typeface="Arial" charset="0"/>
                </a:rPr>
                <a:t>fibers</a:t>
              </a:r>
              <a:r>
                <a:rPr lang="fr-FR" sz="1400" b="1" dirty="0">
                  <a:latin typeface="Arial" charset="0"/>
                </a:rPr>
                <a:t> </a:t>
              </a:r>
              <a:r>
                <a:rPr lang="fr-FR" sz="1400" b="1" dirty="0" err="1">
                  <a:latin typeface="Arial" charset="0"/>
                </a:rPr>
                <a:t>with</a:t>
              </a:r>
              <a:r>
                <a:rPr lang="fr-FR" sz="1400" b="1" dirty="0">
                  <a:latin typeface="Arial" charset="0"/>
                </a:rPr>
                <a:t> </a:t>
              </a:r>
              <a:r>
                <a:rPr lang="fr-FR" sz="1400" b="1" dirty="0" err="1">
                  <a:latin typeface="Arial" charset="0"/>
                </a:rPr>
                <a:t>sat</a:t>
              </a:r>
              <a:r>
                <a:rPr lang="fr-FR" sz="1400" b="1" dirty="0">
                  <a:latin typeface="Arial" charset="0"/>
                </a:rPr>
                <a:t> </a:t>
              </a:r>
              <a:r>
                <a:rPr lang="fr-FR" sz="1400" b="1" dirty="0" err="1">
                  <a:latin typeface="Arial" charset="0"/>
                </a:rPr>
                <a:t>cells</a:t>
              </a:r>
              <a:r>
                <a:rPr lang="fr-FR" sz="1400" b="1" dirty="0">
                  <a:latin typeface="Arial" charset="0"/>
                </a:rPr>
                <a:t> </a:t>
              </a:r>
              <a:r>
                <a:rPr lang="fr-FR" sz="1400" b="1" dirty="0" err="1">
                  <a:latin typeface="Arial" charset="0"/>
                </a:rPr>
                <a:t>within</a:t>
              </a:r>
              <a:r>
                <a:rPr lang="fr-FR" sz="1400" b="1" dirty="0">
                  <a:latin typeface="Arial" charset="0"/>
                </a:rPr>
                <a:t> </a:t>
              </a:r>
              <a:r>
                <a:rPr lang="fr-FR" sz="1400" b="1" dirty="0" err="1">
                  <a:latin typeface="Arial" charset="0"/>
                </a:rPr>
                <a:t>each</a:t>
              </a:r>
              <a:r>
                <a:rPr lang="fr-FR" sz="1400" b="1" dirty="0">
                  <a:latin typeface="Arial" charset="0"/>
                </a:rPr>
                <a:t> </a:t>
              </a:r>
              <a:r>
                <a:rPr lang="fr-FR" sz="1400" b="1" dirty="0" err="1">
                  <a:latin typeface="Arial" charset="0"/>
                </a:rPr>
                <a:t>fiber</a:t>
              </a:r>
              <a:r>
                <a:rPr lang="fr-FR" sz="1400" b="1" dirty="0">
                  <a:latin typeface="Arial" charset="0"/>
                </a:rPr>
                <a:t> class</a:t>
              </a:r>
            </a:p>
          </p:txBody>
        </p:sp>
        <p:sp>
          <p:nvSpPr>
            <p:cNvPr id="79" name="Text Box 1124"/>
            <p:cNvSpPr txBox="1">
              <a:spLocks noChangeArrowheads="1"/>
            </p:cNvSpPr>
            <p:nvPr/>
          </p:nvSpPr>
          <p:spPr bwMode="auto">
            <a:xfrm>
              <a:off x="941" y="1898"/>
              <a:ext cx="1693" cy="188"/>
            </a:xfrm>
            <a:prstGeom prst="rect">
              <a:avLst/>
            </a:prstGeom>
            <a:noFill/>
            <a:ln w="9525">
              <a:noFill/>
              <a:miter lim="800000"/>
              <a:headEnd/>
              <a:tailEnd/>
            </a:ln>
            <a:effectLst/>
          </p:spPr>
          <p:txBody>
            <a:bodyPr wrap="square">
              <a:spAutoFit/>
            </a:bodyPr>
            <a:lstStyle/>
            <a:p>
              <a:pPr algn="l" eaLnBrk="0" hangingPunct="0">
                <a:spcBef>
                  <a:spcPct val="50000"/>
                </a:spcBef>
              </a:pPr>
              <a:r>
                <a:rPr lang="fr-FR" sz="1400" b="1" dirty="0" err="1">
                  <a:latin typeface="Arial" charset="0"/>
                </a:rPr>
                <a:t>Number</a:t>
              </a:r>
              <a:r>
                <a:rPr lang="fr-FR" sz="1400" b="1" dirty="0">
                  <a:latin typeface="Arial" charset="0"/>
                </a:rPr>
                <a:t> of </a:t>
              </a:r>
              <a:r>
                <a:rPr lang="fr-FR" sz="1400" b="1" dirty="0" err="1">
                  <a:latin typeface="Arial" charset="0"/>
                </a:rPr>
                <a:t>capillaries</a:t>
              </a:r>
              <a:r>
                <a:rPr lang="fr-FR" sz="1400" b="1" dirty="0">
                  <a:latin typeface="Arial" charset="0"/>
                </a:rPr>
                <a:t> per </a:t>
              </a:r>
              <a:r>
                <a:rPr lang="fr-FR" sz="1400" b="1" dirty="0" err="1">
                  <a:latin typeface="Arial" charset="0"/>
                </a:rPr>
                <a:t>fiber</a:t>
              </a:r>
              <a:endParaRPr lang="fr-FR" sz="1400" b="1" dirty="0">
                <a:latin typeface="Arial" charset="0"/>
              </a:endParaRPr>
            </a:p>
          </p:txBody>
        </p:sp>
        <p:sp>
          <p:nvSpPr>
            <p:cNvPr id="80" name="Rectangle 1125"/>
            <p:cNvSpPr>
              <a:spLocks noChangeAspect="1" noChangeArrowheads="1"/>
            </p:cNvSpPr>
            <p:nvPr/>
          </p:nvSpPr>
          <p:spPr bwMode="auto">
            <a:xfrm>
              <a:off x="1295" y="1442"/>
              <a:ext cx="34" cy="32"/>
            </a:xfrm>
            <a:prstGeom prst="rect">
              <a:avLst/>
            </a:prstGeom>
            <a:solidFill>
              <a:schemeClr val="accent2"/>
            </a:solidFill>
            <a:ln w="9525">
              <a:noFill/>
              <a:miter lim="800000"/>
              <a:headEnd/>
              <a:tailEnd/>
            </a:ln>
          </p:spPr>
          <p:txBody>
            <a:bodyPr/>
            <a:lstStyle/>
            <a:p>
              <a:endParaRPr lang="fr-FR"/>
            </a:p>
          </p:txBody>
        </p:sp>
        <p:sp>
          <p:nvSpPr>
            <p:cNvPr id="81" name="Rectangle 1126"/>
            <p:cNvSpPr>
              <a:spLocks noChangeAspect="1" noChangeArrowheads="1"/>
            </p:cNvSpPr>
            <p:nvPr/>
          </p:nvSpPr>
          <p:spPr bwMode="auto">
            <a:xfrm>
              <a:off x="1435" y="1416"/>
              <a:ext cx="34" cy="32"/>
            </a:xfrm>
            <a:prstGeom prst="rect">
              <a:avLst/>
            </a:prstGeom>
            <a:solidFill>
              <a:schemeClr val="accent2"/>
            </a:solidFill>
            <a:ln w="9525">
              <a:noFill/>
              <a:miter lim="800000"/>
              <a:headEnd/>
              <a:tailEnd/>
            </a:ln>
          </p:spPr>
          <p:txBody>
            <a:bodyPr/>
            <a:lstStyle/>
            <a:p>
              <a:endParaRPr lang="fr-FR"/>
            </a:p>
          </p:txBody>
        </p:sp>
        <p:sp>
          <p:nvSpPr>
            <p:cNvPr id="82" name="Rectangle 1127"/>
            <p:cNvSpPr>
              <a:spLocks noChangeAspect="1" noChangeArrowheads="1"/>
            </p:cNvSpPr>
            <p:nvPr/>
          </p:nvSpPr>
          <p:spPr bwMode="auto">
            <a:xfrm>
              <a:off x="1720" y="1282"/>
              <a:ext cx="34" cy="32"/>
            </a:xfrm>
            <a:prstGeom prst="rect">
              <a:avLst/>
            </a:prstGeom>
            <a:solidFill>
              <a:schemeClr val="accent2"/>
            </a:solidFill>
            <a:ln w="9525">
              <a:noFill/>
              <a:miter lim="800000"/>
              <a:headEnd/>
              <a:tailEnd/>
            </a:ln>
          </p:spPr>
          <p:txBody>
            <a:bodyPr/>
            <a:lstStyle/>
            <a:p>
              <a:endParaRPr lang="fr-FR"/>
            </a:p>
          </p:txBody>
        </p:sp>
        <p:sp>
          <p:nvSpPr>
            <p:cNvPr id="83" name="Rectangle 1128"/>
            <p:cNvSpPr>
              <a:spLocks noChangeAspect="1" noChangeArrowheads="1"/>
            </p:cNvSpPr>
            <p:nvPr/>
          </p:nvSpPr>
          <p:spPr bwMode="auto">
            <a:xfrm>
              <a:off x="1577" y="1347"/>
              <a:ext cx="34" cy="32"/>
            </a:xfrm>
            <a:prstGeom prst="rect">
              <a:avLst/>
            </a:prstGeom>
            <a:solidFill>
              <a:schemeClr val="accent2"/>
            </a:solidFill>
            <a:ln w="9525">
              <a:noFill/>
              <a:miter lim="800000"/>
              <a:headEnd/>
              <a:tailEnd/>
            </a:ln>
          </p:spPr>
          <p:txBody>
            <a:bodyPr/>
            <a:lstStyle/>
            <a:p>
              <a:endParaRPr lang="fr-FR"/>
            </a:p>
          </p:txBody>
        </p:sp>
        <p:sp>
          <p:nvSpPr>
            <p:cNvPr id="84" name="Rectangle 1129"/>
            <p:cNvSpPr>
              <a:spLocks noChangeAspect="1" noChangeArrowheads="1"/>
            </p:cNvSpPr>
            <p:nvPr/>
          </p:nvSpPr>
          <p:spPr bwMode="auto">
            <a:xfrm>
              <a:off x="1860" y="1099"/>
              <a:ext cx="34" cy="32"/>
            </a:xfrm>
            <a:prstGeom prst="rect">
              <a:avLst/>
            </a:prstGeom>
            <a:solidFill>
              <a:schemeClr val="accent2"/>
            </a:solidFill>
            <a:ln w="9525">
              <a:noFill/>
              <a:miter lim="800000"/>
              <a:headEnd/>
              <a:tailEnd/>
            </a:ln>
          </p:spPr>
          <p:txBody>
            <a:bodyPr/>
            <a:lstStyle/>
            <a:p>
              <a:endParaRPr lang="fr-FR"/>
            </a:p>
          </p:txBody>
        </p:sp>
        <p:sp>
          <p:nvSpPr>
            <p:cNvPr id="85" name="Rectangle 1130"/>
            <p:cNvSpPr>
              <a:spLocks noChangeAspect="1" noChangeArrowheads="1"/>
            </p:cNvSpPr>
            <p:nvPr/>
          </p:nvSpPr>
          <p:spPr bwMode="auto">
            <a:xfrm>
              <a:off x="1996" y="917"/>
              <a:ext cx="34" cy="32"/>
            </a:xfrm>
            <a:prstGeom prst="rect">
              <a:avLst/>
            </a:prstGeom>
            <a:solidFill>
              <a:schemeClr val="accent2"/>
            </a:solidFill>
            <a:ln w="9525">
              <a:noFill/>
              <a:miter lim="800000"/>
              <a:headEnd/>
              <a:tailEnd/>
            </a:ln>
          </p:spPr>
          <p:txBody>
            <a:bodyPr/>
            <a:lstStyle/>
            <a:p>
              <a:endParaRPr lang="fr-FR"/>
            </a:p>
          </p:txBody>
        </p:sp>
        <p:sp>
          <p:nvSpPr>
            <p:cNvPr id="86" name="Rectangle 1131"/>
            <p:cNvSpPr>
              <a:spLocks noChangeAspect="1" noChangeArrowheads="1"/>
            </p:cNvSpPr>
            <p:nvPr/>
          </p:nvSpPr>
          <p:spPr bwMode="auto">
            <a:xfrm>
              <a:off x="1860" y="1063"/>
              <a:ext cx="34" cy="32"/>
            </a:xfrm>
            <a:prstGeom prst="rect">
              <a:avLst/>
            </a:prstGeom>
            <a:solidFill>
              <a:schemeClr val="accent1"/>
            </a:solidFill>
            <a:ln w="9525">
              <a:noFill/>
              <a:miter lim="800000"/>
              <a:headEnd/>
              <a:tailEnd/>
            </a:ln>
          </p:spPr>
          <p:txBody>
            <a:bodyPr/>
            <a:lstStyle/>
            <a:p>
              <a:endParaRPr lang="fr-FR"/>
            </a:p>
          </p:txBody>
        </p:sp>
        <p:sp>
          <p:nvSpPr>
            <p:cNvPr id="87" name="Rectangle 1132"/>
            <p:cNvSpPr>
              <a:spLocks noChangeAspect="1" noChangeArrowheads="1"/>
            </p:cNvSpPr>
            <p:nvPr/>
          </p:nvSpPr>
          <p:spPr bwMode="auto">
            <a:xfrm>
              <a:off x="1717" y="1099"/>
              <a:ext cx="34" cy="32"/>
            </a:xfrm>
            <a:prstGeom prst="rect">
              <a:avLst/>
            </a:prstGeom>
            <a:solidFill>
              <a:schemeClr val="accent1"/>
            </a:solidFill>
            <a:ln w="9525">
              <a:noFill/>
              <a:miter lim="800000"/>
              <a:headEnd/>
              <a:tailEnd/>
            </a:ln>
          </p:spPr>
          <p:txBody>
            <a:bodyPr/>
            <a:lstStyle/>
            <a:p>
              <a:endParaRPr lang="fr-FR"/>
            </a:p>
          </p:txBody>
        </p:sp>
        <p:sp>
          <p:nvSpPr>
            <p:cNvPr id="88" name="Rectangle 1133"/>
            <p:cNvSpPr>
              <a:spLocks noChangeAspect="1" noChangeArrowheads="1"/>
            </p:cNvSpPr>
            <p:nvPr/>
          </p:nvSpPr>
          <p:spPr bwMode="auto">
            <a:xfrm>
              <a:off x="1575" y="983"/>
              <a:ext cx="34" cy="32"/>
            </a:xfrm>
            <a:prstGeom prst="rect">
              <a:avLst/>
            </a:prstGeom>
            <a:solidFill>
              <a:schemeClr val="accent1"/>
            </a:solidFill>
            <a:ln w="9525">
              <a:noFill/>
              <a:miter lim="800000"/>
              <a:headEnd/>
              <a:tailEnd/>
            </a:ln>
          </p:spPr>
          <p:txBody>
            <a:bodyPr/>
            <a:lstStyle/>
            <a:p>
              <a:endParaRPr lang="fr-FR"/>
            </a:p>
          </p:txBody>
        </p:sp>
        <p:sp>
          <p:nvSpPr>
            <p:cNvPr id="89" name="Rectangle 1134"/>
            <p:cNvSpPr>
              <a:spLocks noChangeAspect="1" noChangeArrowheads="1"/>
            </p:cNvSpPr>
            <p:nvPr/>
          </p:nvSpPr>
          <p:spPr bwMode="auto">
            <a:xfrm>
              <a:off x="1426" y="1211"/>
              <a:ext cx="34" cy="32"/>
            </a:xfrm>
            <a:prstGeom prst="rect">
              <a:avLst/>
            </a:prstGeom>
            <a:solidFill>
              <a:schemeClr val="accent1"/>
            </a:solidFill>
            <a:ln w="9525">
              <a:noFill/>
              <a:miter lim="800000"/>
              <a:headEnd/>
              <a:tailEnd/>
            </a:ln>
          </p:spPr>
          <p:txBody>
            <a:bodyPr/>
            <a:lstStyle/>
            <a:p>
              <a:endParaRPr lang="fr-FR"/>
            </a:p>
          </p:txBody>
        </p:sp>
        <p:sp>
          <p:nvSpPr>
            <p:cNvPr id="90" name="Rectangle 1135"/>
            <p:cNvSpPr>
              <a:spLocks noChangeAspect="1" noChangeArrowheads="1"/>
            </p:cNvSpPr>
            <p:nvPr/>
          </p:nvSpPr>
          <p:spPr bwMode="auto">
            <a:xfrm>
              <a:off x="1291" y="1181"/>
              <a:ext cx="34" cy="32"/>
            </a:xfrm>
            <a:prstGeom prst="rect">
              <a:avLst/>
            </a:prstGeom>
            <a:solidFill>
              <a:schemeClr val="accent1"/>
            </a:solidFill>
            <a:ln w="9525">
              <a:noFill/>
              <a:miter lim="800000"/>
              <a:headEnd/>
              <a:tailEnd/>
            </a:ln>
          </p:spPr>
          <p:txBody>
            <a:bodyPr/>
            <a:lstStyle/>
            <a:p>
              <a:endParaRPr lang="fr-FR"/>
            </a:p>
          </p:txBody>
        </p:sp>
        <p:sp>
          <p:nvSpPr>
            <p:cNvPr id="91" name="Rectangle 1136"/>
            <p:cNvSpPr>
              <a:spLocks noChangeAspect="1" noChangeArrowheads="1"/>
            </p:cNvSpPr>
            <p:nvPr/>
          </p:nvSpPr>
          <p:spPr bwMode="auto">
            <a:xfrm>
              <a:off x="1151" y="1278"/>
              <a:ext cx="34" cy="32"/>
            </a:xfrm>
            <a:prstGeom prst="rect">
              <a:avLst/>
            </a:prstGeom>
            <a:solidFill>
              <a:schemeClr val="accent1"/>
            </a:solidFill>
            <a:ln w="9525">
              <a:noFill/>
              <a:miter lim="800000"/>
              <a:headEnd/>
              <a:tailEnd/>
            </a:ln>
          </p:spPr>
          <p:txBody>
            <a:bodyPr/>
            <a:lstStyle/>
            <a:p>
              <a:endParaRPr lang="fr-FR"/>
            </a:p>
          </p:txBody>
        </p:sp>
        <p:sp>
          <p:nvSpPr>
            <p:cNvPr id="92" name="Rectangle 1137"/>
            <p:cNvSpPr>
              <a:spLocks noChangeAspect="1" noChangeArrowheads="1"/>
            </p:cNvSpPr>
            <p:nvPr/>
          </p:nvSpPr>
          <p:spPr bwMode="auto">
            <a:xfrm>
              <a:off x="1150" y="1415"/>
              <a:ext cx="34" cy="32"/>
            </a:xfrm>
            <a:prstGeom prst="rect">
              <a:avLst/>
            </a:prstGeom>
            <a:solidFill>
              <a:srgbClr val="FF0000"/>
            </a:solidFill>
            <a:ln w="9525">
              <a:noFill/>
              <a:miter lim="800000"/>
              <a:headEnd/>
              <a:tailEnd/>
            </a:ln>
          </p:spPr>
          <p:txBody>
            <a:bodyPr/>
            <a:lstStyle/>
            <a:p>
              <a:endParaRPr lang="fr-FR"/>
            </a:p>
          </p:txBody>
        </p:sp>
        <p:sp>
          <p:nvSpPr>
            <p:cNvPr id="93" name="Rectangle 1138"/>
            <p:cNvSpPr>
              <a:spLocks noChangeAspect="1" noChangeArrowheads="1"/>
            </p:cNvSpPr>
            <p:nvPr/>
          </p:nvSpPr>
          <p:spPr bwMode="auto">
            <a:xfrm>
              <a:off x="1296" y="1387"/>
              <a:ext cx="34" cy="32"/>
            </a:xfrm>
            <a:prstGeom prst="rect">
              <a:avLst/>
            </a:prstGeom>
            <a:solidFill>
              <a:srgbClr val="FF0000"/>
            </a:solidFill>
            <a:ln w="9525">
              <a:noFill/>
              <a:miter lim="800000"/>
              <a:headEnd/>
              <a:tailEnd/>
            </a:ln>
          </p:spPr>
          <p:txBody>
            <a:bodyPr/>
            <a:lstStyle/>
            <a:p>
              <a:endParaRPr lang="fr-FR"/>
            </a:p>
          </p:txBody>
        </p:sp>
        <p:sp>
          <p:nvSpPr>
            <p:cNvPr id="94" name="Rectangle 1139"/>
            <p:cNvSpPr>
              <a:spLocks noChangeAspect="1" noChangeArrowheads="1"/>
            </p:cNvSpPr>
            <p:nvPr/>
          </p:nvSpPr>
          <p:spPr bwMode="auto">
            <a:xfrm>
              <a:off x="1428" y="1258"/>
              <a:ext cx="34" cy="32"/>
            </a:xfrm>
            <a:prstGeom prst="rect">
              <a:avLst/>
            </a:prstGeom>
            <a:solidFill>
              <a:srgbClr val="FF0000"/>
            </a:solidFill>
            <a:ln w="9525">
              <a:noFill/>
              <a:miter lim="800000"/>
              <a:headEnd/>
              <a:tailEnd/>
            </a:ln>
          </p:spPr>
          <p:txBody>
            <a:bodyPr/>
            <a:lstStyle/>
            <a:p>
              <a:endParaRPr lang="fr-FR"/>
            </a:p>
          </p:txBody>
        </p:sp>
        <p:sp>
          <p:nvSpPr>
            <p:cNvPr id="95" name="Rectangle 1140"/>
            <p:cNvSpPr>
              <a:spLocks noChangeAspect="1" noChangeArrowheads="1"/>
            </p:cNvSpPr>
            <p:nvPr/>
          </p:nvSpPr>
          <p:spPr bwMode="auto">
            <a:xfrm>
              <a:off x="1574" y="1302"/>
              <a:ext cx="34" cy="32"/>
            </a:xfrm>
            <a:prstGeom prst="rect">
              <a:avLst/>
            </a:prstGeom>
            <a:solidFill>
              <a:srgbClr val="FF0000"/>
            </a:solidFill>
            <a:ln w="9525">
              <a:noFill/>
              <a:miter lim="800000"/>
              <a:headEnd/>
              <a:tailEnd/>
            </a:ln>
          </p:spPr>
          <p:txBody>
            <a:bodyPr/>
            <a:lstStyle/>
            <a:p>
              <a:endParaRPr lang="fr-FR"/>
            </a:p>
          </p:txBody>
        </p:sp>
        <p:sp>
          <p:nvSpPr>
            <p:cNvPr id="96" name="Rectangle 1141"/>
            <p:cNvSpPr>
              <a:spLocks noChangeAspect="1" noChangeArrowheads="1"/>
            </p:cNvSpPr>
            <p:nvPr/>
          </p:nvSpPr>
          <p:spPr bwMode="auto">
            <a:xfrm>
              <a:off x="1716" y="1022"/>
              <a:ext cx="34" cy="32"/>
            </a:xfrm>
            <a:prstGeom prst="rect">
              <a:avLst/>
            </a:prstGeom>
            <a:solidFill>
              <a:srgbClr val="FF0000"/>
            </a:solidFill>
            <a:ln w="9525">
              <a:noFill/>
              <a:miter lim="800000"/>
              <a:headEnd/>
              <a:tailEnd/>
            </a:ln>
          </p:spPr>
          <p:txBody>
            <a:bodyPr/>
            <a:lstStyle/>
            <a:p>
              <a:endParaRPr lang="fr-FR"/>
            </a:p>
          </p:txBody>
        </p:sp>
        <p:sp>
          <p:nvSpPr>
            <p:cNvPr id="97" name="Rectangle 1142"/>
            <p:cNvSpPr>
              <a:spLocks noChangeAspect="1" noChangeArrowheads="1"/>
            </p:cNvSpPr>
            <p:nvPr/>
          </p:nvSpPr>
          <p:spPr bwMode="auto">
            <a:xfrm>
              <a:off x="1860" y="889"/>
              <a:ext cx="34" cy="32"/>
            </a:xfrm>
            <a:prstGeom prst="rect">
              <a:avLst/>
            </a:prstGeom>
            <a:solidFill>
              <a:srgbClr val="FF0000"/>
            </a:solidFill>
            <a:ln w="9525">
              <a:noFill/>
              <a:miter lim="800000"/>
              <a:headEnd/>
              <a:tailEnd/>
            </a:ln>
          </p:spPr>
          <p:txBody>
            <a:bodyPr/>
            <a:lstStyle/>
            <a:p>
              <a:endParaRPr lang="fr-FR"/>
            </a:p>
          </p:txBody>
        </p:sp>
        <p:sp>
          <p:nvSpPr>
            <p:cNvPr id="98" name="Rectangle 1143"/>
            <p:cNvSpPr>
              <a:spLocks noChangeAspect="1" noChangeArrowheads="1"/>
            </p:cNvSpPr>
            <p:nvPr/>
          </p:nvSpPr>
          <p:spPr bwMode="auto">
            <a:xfrm>
              <a:off x="1997" y="711"/>
              <a:ext cx="34" cy="32"/>
            </a:xfrm>
            <a:prstGeom prst="rect">
              <a:avLst/>
            </a:prstGeom>
            <a:solidFill>
              <a:srgbClr val="FF0000"/>
            </a:solidFill>
            <a:ln w="9525">
              <a:noFill/>
              <a:miter lim="800000"/>
              <a:headEnd/>
              <a:tailEnd/>
            </a:ln>
          </p:spPr>
          <p:txBody>
            <a:bodyPr/>
            <a:lstStyle/>
            <a:p>
              <a:endParaRPr lang="fr-FR"/>
            </a:p>
          </p:txBody>
        </p:sp>
        <p:sp>
          <p:nvSpPr>
            <p:cNvPr id="99" name="Rectangle 1144"/>
            <p:cNvSpPr>
              <a:spLocks noChangeAspect="1" noChangeArrowheads="1"/>
            </p:cNvSpPr>
            <p:nvPr/>
          </p:nvSpPr>
          <p:spPr bwMode="auto">
            <a:xfrm>
              <a:off x="1992" y="1144"/>
              <a:ext cx="34" cy="32"/>
            </a:xfrm>
            <a:prstGeom prst="rect">
              <a:avLst/>
            </a:prstGeom>
            <a:solidFill>
              <a:schemeClr val="accent1"/>
            </a:solidFill>
            <a:ln w="9525">
              <a:noFill/>
              <a:miter lim="800000"/>
              <a:headEnd/>
              <a:tailEnd/>
            </a:ln>
          </p:spPr>
          <p:txBody>
            <a:bodyPr/>
            <a:lstStyle/>
            <a:p>
              <a:endParaRPr lang="fr-FR"/>
            </a:p>
          </p:txBody>
        </p:sp>
      </p:grpSp>
      <p:sp>
        <p:nvSpPr>
          <p:cNvPr id="104" name="ZoneTexte 103"/>
          <p:cNvSpPr txBox="1"/>
          <p:nvPr/>
        </p:nvSpPr>
        <p:spPr>
          <a:xfrm>
            <a:off x="1221684" y="51312"/>
            <a:ext cx="6750716" cy="523220"/>
          </a:xfrm>
          <a:prstGeom prst="rect">
            <a:avLst/>
          </a:prstGeom>
          <a:noFill/>
        </p:spPr>
        <p:txBody>
          <a:bodyPr wrap="none" rtlCol="0">
            <a:spAutoFit/>
          </a:bodyPr>
          <a:lstStyle/>
          <a:p>
            <a:r>
              <a:rPr lang="fr-FR" sz="2800" dirty="0">
                <a:solidFill>
                  <a:schemeClr val="bg1"/>
                </a:solidFill>
                <a:latin typeface="Arial"/>
                <a:cs typeface="Arial"/>
              </a:rPr>
              <a:t>Satellite </a:t>
            </a:r>
            <a:r>
              <a:rPr lang="fr-FR" sz="2800" dirty="0" err="1">
                <a:solidFill>
                  <a:schemeClr val="bg1"/>
                </a:solidFill>
                <a:latin typeface="Arial"/>
                <a:cs typeface="Arial"/>
              </a:rPr>
              <a:t>cells</a:t>
            </a:r>
            <a:r>
              <a:rPr lang="fr-FR" sz="2800" dirty="0">
                <a:solidFill>
                  <a:schemeClr val="bg1"/>
                </a:solidFill>
                <a:latin typeface="Arial"/>
                <a:cs typeface="Arial"/>
              </a:rPr>
              <a:t> are </a:t>
            </a:r>
            <a:r>
              <a:rPr lang="fr-FR" sz="2800" dirty="0" err="1">
                <a:solidFill>
                  <a:schemeClr val="bg1"/>
                </a:solidFill>
                <a:latin typeface="Arial"/>
                <a:cs typeface="Arial"/>
              </a:rPr>
              <a:t>associated</a:t>
            </a:r>
            <a:r>
              <a:rPr lang="fr-FR" sz="2800" dirty="0">
                <a:solidFill>
                  <a:schemeClr val="bg1"/>
                </a:solidFill>
                <a:latin typeface="Arial"/>
                <a:cs typeface="Arial"/>
              </a:rPr>
              <a:t> </a:t>
            </a:r>
            <a:r>
              <a:rPr lang="fr-FR" sz="2800" dirty="0" err="1">
                <a:solidFill>
                  <a:schemeClr val="bg1"/>
                </a:solidFill>
                <a:latin typeface="Arial"/>
                <a:cs typeface="Arial"/>
              </a:rPr>
              <a:t>with</a:t>
            </a:r>
            <a:r>
              <a:rPr lang="fr-FR" sz="2800" dirty="0">
                <a:solidFill>
                  <a:schemeClr val="bg1"/>
                </a:solidFill>
                <a:latin typeface="Arial"/>
                <a:cs typeface="Arial"/>
              </a:rPr>
              <a:t> </a:t>
            </a:r>
            <a:r>
              <a:rPr lang="fr-FR" sz="2800" dirty="0" err="1">
                <a:solidFill>
                  <a:schemeClr val="bg1"/>
                </a:solidFill>
                <a:latin typeface="Arial"/>
                <a:cs typeface="Arial"/>
              </a:rPr>
              <a:t>vessels</a:t>
            </a:r>
            <a:endParaRPr lang="fr-FR" sz="2800" dirty="0">
              <a:solidFill>
                <a:schemeClr val="bg1"/>
              </a:solidFill>
              <a:latin typeface="Arial"/>
              <a:cs typeface="Arial"/>
            </a:endParaRPr>
          </a:p>
        </p:txBody>
      </p:sp>
      <p:sp>
        <p:nvSpPr>
          <p:cNvPr id="105" name="Line 4"/>
          <p:cNvSpPr>
            <a:spLocks noChangeShapeType="1"/>
          </p:cNvSpPr>
          <p:nvPr/>
        </p:nvSpPr>
        <p:spPr bwMode="auto">
          <a:xfrm>
            <a:off x="1406418" y="4135224"/>
            <a:ext cx="367307" cy="0"/>
          </a:xfrm>
          <a:prstGeom prst="line">
            <a:avLst/>
          </a:prstGeom>
          <a:noFill/>
          <a:ln w="28575">
            <a:solidFill>
              <a:schemeClr val="tx1"/>
            </a:solidFill>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wrap="none" anchor="ctr"/>
          <a:lstStyle/>
          <a:p>
            <a:endParaRPr lang="fr-FR" sz="2800">
              <a:latin typeface="Arial"/>
              <a:cs typeface="Arial"/>
            </a:endParaRPr>
          </a:p>
        </p:txBody>
      </p:sp>
      <p:sp>
        <p:nvSpPr>
          <p:cNvPr id="106" name="Line 5"/>
          <p:cNvSpPr>
            <a:spLocks noChangeShapeType="1"/>
          </p:cNvSpPr>
          <p:nvPr/>
        </p:nvSpPr>
        <p:spPr bwMode="auto">
          <a:xfrm flipV="1">
            <a:off x="1878989" y="6249121"/>
            <a:ext cx="319479" cy="7706"/>
          </a:xfrm>
          <a:prstGeom prst="line">
            <a:avLst/>
          </a:prstGeom>
          <a:noFill/>
          <a:ln w="28575">
            <a:solidFill>
              <a:schemeClr val="tx1"/>
            </a:solidFill>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wrap="none" anchor="ctr"/>
          <a:lstStyle/>
          <a:p>
            <a:endParaRPr lang="fr-FR" sz="2800">
              <a:latin typeface="Arial"/>
              <a:cs typeface="Arial"/>
            </a:endParaRPr>
          </a:p>
        </p:txBody>
      </p:sp>
      <p:sp>
        <p:nvSpPr>
          <p:cNvPr id="107" name="Text Box 7"/>
          <p:cNvSpPr txBox="1">
            <a:spLocks noChangeArrowheads="1"/>
          </p:cNvSpPr>
          <p:nvPr/>
        </p:nvSpPr>
        <p:spPr bwMode="auto">
          <a:xfrm>
            <a:off x="1754897" y="4992004"/>
            <a:ext cx="1721675" cy="33855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600" b="1" dirty="0" err="1">
                <a:latin typeface="Arial"/>
                <a:cs typeface="Arial"/>
              </a:rPr>
              <a:t>Myofibre</a:t>
            </a:r>
            <a:endParaRPr lang="fr-FR" sz="1600" b="1" dirty="0">
              <a:latin typeface="Arial"/>
              <a:cs typeface="Arial"/>
            </a:endParaRPr>
          </a:p>
        </p:txBody>
      </p:sp>
      <p:sp>
        <p:nvSpPr>
          <p:cNvPr id="108" name="Text Box 10"/>
          <p:cNvSpPr txBox="1">
            <a:spLocks noChangeArrowheads="1"/>
          </p:cNvSpPr>
          <p:nvPr/>
        </p:nvSpPr>
        <p:spPr bwMode="auto">
          <a:xfrm>
            <a:off x="685800" y="3936806"/>
            <a:ext cx="877775" cy="52322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400" b="1" dirty="0">
                <a:latin typeface="Arial"/>
                <a:cs typeface="Arial"/>
              </a:rPr>
              <a:t>Blood </a:t>
            </a:r>
            <a:r>
              <a:rPr lang="fr-FR" sz="1400" b="1" dirty="0" err="1">
                <a:latin typeface="Arial"/>
                <a:cs typeface="Arial"/>
              </a:rPr>
              <a:t>vessel</a:t>
            </a:r>
            <a:endParaRPr lang="fr-FR" sz="1400" b="1" dirty="0">
              <a:latin typeface="Arial"/>
              <a:cs typeface="Arial"/>
            </a:endParaRPr>
          </a:p>
        </p:txBody>
      </p:sp>
      <p:sp>
        <p:nvSpPr>
          <p:cNvPr id="109" name="Text Box 11"/>
          <p:cNvSpPr txBox="1">
            <a:spLocks noChangeArrowheads="1"/>
          </p:cNvSpPr>
          <p:nvPr/>
        </p:nvSpPr>
        <p:spPr bwMode="auto">
          <a:xfrm>
            <a:off x="444500" y="5992371"/>
            <a:ext cx="1731083" cy="52322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400" b="1" dirty="0">
                <a:solidFill>
                  <a:srgbClr val="007FDE"/>
                </a:solidFill>
                <a:latin typeface="Arial"/>
                <a:cs typeface="Arial"/>
              </a:rPr>
              <a:t>Satellite </a:t>
            </a:r>
            <a:r>
              <a:rPr lang="fr-FR" sz="1400" b="1" dirty="0" err="1">
                <a:solidFill>
                  <a:srgbClr val="007FDE"/>
                </a:solidFill>
                <a:latin typeface="Arial"/>
                <a:cs typeface="Arial"/>
              </a:rPr>
              <a:t>cell</a:t>
            </a:r>
            <a:endParaRPr lang="fr-FR" sz="1400" b="1" dirty="0">
              <a:solidFill>
                <a:srgbClr val="007FDE"/>
              </a:solidFill>
              <a:latin typeface="Arial"/>
              <a:cs typeface="Arial"/>
            </a:endParaRPr>
          </a:p>
          <a:p>
            <a:pPr algn="ctr"/>
            <a:r>
              <a:rPr lang="fr-FR" sz="1400" b="1" dirty="0">
                <a:solidFill>
                  <a:srgbClr val="007FDE"/>
                </a:solidFill>
                <a:latin typeface="Arial"/>
                <a:cs typeface="Arial"/>
              </a:rPr>
              <a:t>nucleus</a:t>
            </a:r>
          </a:p>
        </p:txBody>
      </p:sp>
    </p:spTree>
    <p:extLst>
      <p:ext uri="{BB962C8B-B14F-4D97-AF65-F5344CB8AC3E}">
        <p14:creationId xmlns:p14="http://schemas.microsoft.com/office/powerpoint/2010/main" val="1512075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pic>
        <p:nvPicPr>
          <p:cNvPr id="5" name="Picture 4" descr="Fig 3a"/>
          <p:cNvPicPr>
            <a:picLocks noChangeAspect="1" noChangeArrowheads="1"/>
          </p:cNvPicPr>
          <p:nvPr/>
        </p:nvPicPr>
        <p:blipFill rotWithShape="1">
          <a:blip r:embed="rId3" cstate="print"/>
          <a:srcRect b="13741"/>
          <a:stretch/>
        </p:blipFill>
        <p:spPr bwMode="auto">
          <a:xfrm>
            <a:off x="6165850" y="2311400"/>
            <a:ext cx="2457450" cy="4089400"/>
          </a:xfrm>
          <a:prstGeom prst="rect">
            <a:avLst/>
          </a:prstGeom>
          <a:noFill/>
        </p:spPr>
      </p:pic>
      <p:pic>
        <p:nvPicPr>
          <p:cNvPr id="6" name="Picture 4" descr="Fig 3a"/>
          <p:cNvPicPr>
            <a:picLocks noChangeAspect="1" noChangeArrowheads="1"/>
          </p:cNvPicPr>
          <p:nvPr/>
        </p:nvPicPr>
        <p:blipFill>
          <a:blip r:embed="rId4" cstate="print"/>
          <a:srcRect t="-1708"/>
          <a:stretch>
            <a:fillRect/>
          </a:stretch>
        </p:blipFill>
        <p:spPr bwMode="auto">
          <a:xfrm>
            <a:off x="400050" y="1104900"/>
            <a:ext cx="6496050" cy="419100"/>
          </a:xfrm>
          <a:prstGeom prst="rect">
            <a:avLst/>
          </a:prstGeom>
          <a:noFill/>
        </p:spPr>
      </p:pic>
      <p:pic>
        <p:nvPicPr>
          <p:cNvPr id="7" name="Picture 4" descr="Fig 3a"/>
          <p:cNvPicPr>
            <a:picLocks noChangeAspect="1" noChangeArrowheads="1"/>
          </p:cNvPicPr>
          <p:nvPr/>
        </p:nvPicPr>
        <p:blipFill>
          <a:blip r:embed="rId5" cstate="print"/>
          <a:srcRect/>
          <a:stretch>
            <a:fillRect/>
          </a:stretch>
        </p:blipFill>
        <p:spPr bwMode="auto">
          <a:xfrm>
            <a:off x="266700" y="2305050"/>
            <a:ext cx="2114550" cy="4552950"/>
          </a:xfrm>
          <a:prstGeom prst="rect">
            <a:avLst/>
          </a:prstGeom>
          <a:noFill/>
        </p:spPr>
      </p:pic>
      <p:pic>
        <p:nvPicPr>
          <p:cNvPr id="8" name="Picture 3" descr="Figure 4 aplatie"/>
          <p:cNvPicPr>
            <a:picLocks noChangeAspect="1" noChangeArrowheads="1"/>
          </p:cNvPicPr>
          <p:nvPr/>
        </p:nvPicPr>
        <p:blipFill>
          <a:blip r:embed="rId6" cstate="print"/>
          <a:srcRect/>
          <a:stretch>
            <a:fillRect/>
          </a:stretch>
        </p:blipFill>
        <p:spPr bwMode="auto">
          <a:xfrm>
            <a:off x="3109913" y="2476500"/>
            <a:ext cx="2414588" cy="4057650"/>
          </a:xfrm>
          <a:prstGeom prst="rect">
            <a:avLst/>
          </a:prstGeom>
          <a:noFill/>
          <a:ln w="9525">
            <a:noFill/>
            <a:miter lim="800000"/>
            <a:headEnd/>
            <a:tailEnd/>
          </a:ln>
        </p:spPr>
      </p:pic>
      <p:sp>
        <p:nvSpPr>
          <p:cNvPr id="9" name="ZoneTexte 8"/>
          <p:cNvSpPr txBox="1"/>
          <p:nvPr/>
        </p:nvSpPr>
        <p:spPr>
          <a:xfrm>
            <a:off x="2533650" y="1924050"/>
            <a:ext cx="3505200" cy="369332"/>
          </a:xfrm>
          <a:prstGeom prst="rect">
            <a:avLst/>
          </a:prstGeom>
          <a:noFill/>
        </p:spPr>
        <p:txBody>
          <a:bodyPr wrap="square" rtlCol="0">
            <a:spAutoFit/>
          </a:bodyPr>
          <a:lstStyle/>
          <a:p>
            <a:pPr algn="ctr"/>
            <a:r>
              <a:rPr lang="fr-FR" sz="1800" b="1" dirty="0" err="1">
                <a:solidFill>
                  <a:schemeClr val="accent6"/>
                </a:solidFill>
                <a:latin typeface="Arial" pitchFamily="34" charset="0"/>
                <a:cs typeface="Arial" pitchFamily="34" charset="0"/>
              </a:rPr>
              <a:t>ECs</a:t>
            </a:r>
            <a:r>
              <a:rPr lang="fr-FR" sz="1800" b="1" dirty="0">
                <a:solidFill>
                  <a:schemeClr val="accent6"/>
                </a:solidFill>
                <a:latin typeface="Arial" pitchFamily="34" charset="0"/>
                <a:cs typeface="Arial" pitchFamily="34" charset="0"/>
              </a:rPr>
              <a:t> + MPC </a:t>
            </a:r>
            <a:r>
              <a:rPr lang="fr-FR" sz="1800" b="1" dirty="0" err="1">
                <a:solidFill>
                  <a:schemeClr val="accent6"/>
                </a:solidFill>
                <a:latin typeface="Arial" pitchFamily="34" charset="0"/>
                <a:cs typeface="Arial" pitchFamily="34" charset="0"/>
              </a:rPr>
              <a:t>supernatant</a:t>
            </a:r>
            <a:endParaRPr lang="fr-FR" sz="1800" b="1" dirty="0">
              <a:solidFill>
                <a:schemeClr val="accent6"/>
              </a:solidFill>
              <a:latin typeface="Arial" pitchFamily="34" charset="0"/>
              <a:cs typeface="Arial" pitchFamily="34" charset="0"/>
            </a:endParaRPr>
          </a:p>
        </p:txBody>
      </p:sp>
      <p:sp>
        <p:nvSpPr>
          <p:cNvPr id="10" name="ZoneTexte 9"/>
          <p:cNvSpPr txBox="1"/>
          <p:nvPr/>
        </p:nvSpPr>
        <p:spPr>
          <a:xfrm>
            <a:off x="5638800" y="1924050"/>
            <a:ext cx="3505200" cy="369332"/>
          </a:xfrm>
          <a:prstGeom prst="rect">
            <a:avLst/>
          </a:prstGeom>
          <a:noFill/>
        </p:spPr>
        <p:txBody>
          <a:bodyPr wrap="square" rtlCol="0">
            <a:spAutoFit/>
          </a:bodyPr>
          <a:lstStyle/>
          <a:p>
            <a:pPr algn="ctr"/>
            <a:r>
              <a:rPr lang="fr-FR" sz="1800" b="1" dirty="0" err="1">
                <a:solidFill>
                  <a:schemeClr val="accent6"/>
                </a:solidFill>
                <a:latin typeface="Arial" pitchFamily="34" charset="0"/>
                <a:cs typeface="Arial" pitchFamily="34" charset="0"/>
              </a:rPr>
              <a:t>MPCs</a:t>
            </a:r>
            <a:r>
              <a:rPr lang="fr-FR" sz="1800" b="1" dirty="0">
                <a:solidFill>
                  <a:schemeClr val="accent6"/>
                </a:solidFill>
                <a:latin typeface="Arial" pitchFamily="34" charset="0"/>
                <a:cs typeface="Arial" pitchFamily="34" charset="0"/>
              </a:rPr>
              <a:t> + </a:t>
            </a:r>
            <a:r>
              <a:rPr lang="fr-FR" sz="1800" b="1" dirty="0" err="1">
                <a:solidFill>
                  <a:schemeClr val="accent6"/>
                </a:solidFill>
                <a:latin typeface="Arial" pitchFamily="34" charset="0"/>
                <a:cs typeface="Arial" pitchFamily="34" charset="0"/>
              </a:rPr>
              <a:t>ECs</a:t>
            </a:r>
            <a:r>
              <a:rPr lang="fr-FR" sz="1800" b="1" dirty="0">
                <a:solidFill>
                  <a:schemeClr val="accent6"/>
                </a:solidFill>
                <a:latin typeface="Arial" pitchFamily="34" charset="0"/>
                <a:cs typeface="Arial" pitchFamily="34" charset="0"/>
              </a:rPr>
              <a:t> </a:t>
            </a:r>
            <a:r>
              <a:rPr lang="fr-FR" sz="1800" b="1" dirty="0" err="1">
                <a:solidFill>
                  <a:schemeClr val="accent6"/>
                </a:solidFill>
                <a:latin typeface="Arial" pitchFamily="34" charset="0"/>
                <a:cs typeface="Arial" pitchFamily="34" charset="0"/>
              </a:rPr>
              <a:t>supernatant</a:t>
            </a:r>
            <a:endParaRPr lang="fr-FR" sz="1800" b="1" dirty="0">
              <a:solidFill>
                <a:schemeClr val="accent6"/>
              </a:solidFill>
              <a:latin typeface="Arial" pitchFamily="34" charset="0"/>
              <a:cs typeface="Arial" pitchFamily="34" charset="0"/>
            </a:endParaRPr>
          </a:p>
        </p:txBody>
      </p:sp>
      <p:sp>
        <p:nvSpPr>
          <p:cNvPr id="11" name="Rectangle 10"/>
          <p:cNvSpPr/>
          <p:nvPr/>
        </p:nvSpPr>
        <p:spPr bwMode="auto">
          <a:xfrm>
            <a:off x="2819400" y="1809750"/>
            <a:ext cx="2914650" cy="4800600"/>
          </a:xfrm>
          <a:prstGeom prst="rect">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
        <p:nvSpPr>
          <p:cNvPr id="12" name="Rectangle 11"/>
          <p:cNvSpPr/>
          <p:nvPr/>
        </p:nvSpPr>
        <p:spPr bwMode="auto">
          <a:xfrm>
            <a:off x="5943600" y="1809750"/>
            <a:ext cx="2914650" cy="4800600"/>
          </a:xfrm>
          <a:prstGeom prst="rect">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
        <p:nvSpPr>
          <p:cNvPr id="14" name="ZoneTexte 13"/>
          <p:cNvSpPr txBox="1"/>
          <p:nvPr/>
        </p:nvSpPr>
        <p:spPr>
          <a:xfrm>
            <a:off x="1132654" y="66229"/>
            <a:ext cx="7130302" cy="523220"/>
          </a:xfrm>
          <a:prstGeom prst="rect">
            <a:avLst/>
          </a:prstGeom>
          <a:noFill/>
        </p:spPr>
        <p:txBody>
          <a:bodyPr wrap="none" rtlCol="0">
            <a:spAutoFit/>
          </a:bodyPr>
          <a:lstStyle/>
          <a:p>
            <a:r>
              <a:rPr lang="fr-FR" sz="2800" dirty="0">
                <a:solidFill>
                  <a:schemeClr val="bg1"/>
                </a:solidFill>
                <a:latin typeface="Arial"/>
                <a:cs typeface="Arial"/>
              </a:rPr>
              <a:t>Satellite </a:t>
            </a:r>
            <a:r>
              <a:rPr lang="fr-FR" sz="2800" dirty="0" err="1">
                <a:solidFill>
                  <a:schemeClr val="bg1"/>
                </a:solidFill>
                <a:latin typeface="Arial"/>
                <a:cs typeface="Arial"/>
              </a:rPr>
              <a:t>cells</a:t>
            </a:r>
            <a:r>
              <a:rPr lang="fr-FR" sz="2800" dirty="0">
                <a:solidFill>
                  <a:schemeClr val="bg1"/>
                </a:solidFill>
                <a:latin typeface="Arial"/>
                <a:cs typeface="Arial"/>
              </a:rPr>
              <a:t> </a:t>
            </a:r>
            <a:r>
              <a:rPr lang="fr-FR" sz="2800" dirty="0" err="1">
                <a:solidFill>
                  <a:schemeClr val="bg1"/>
                </a:solidFill>
                <a:latin typeface="Arial"/>
                <a:cs typeface="Arial"/>
              </a:rPr>
              <a:t>interplay</a:t>
            </a:r>
            <a:r>
              <a:rPr lang="fr-FR" sz="2800" dirty="0">
                <a:solidFill>
                  <a:schemeClr val="bg1"/>
                </a:solidFill>
                <a:latin typeface="Arial"/>
                <a:cs typeface="Arial"/>
              </a:rPr>
              <a:t> </a:t>
            </a:r>
            <a:r>
              <a:rPr lang="fr-FR" sz="2800" dirty="0" err="1">
                <a:solidFill>
                  <a:schemeClr val="bg1"/>
                </a:solidFill>
                <a:latin typeface="Arial"/>
                <a:cs typeface="Arial"/>
              </a:rPr>
              <a:t>with</a:t>
            </a:r>
            <a:r>
              <a:rPr lang="fr-FR" sz="2800" dirty="0">
                <a:solidFill>
                  <a:schemeClr val="bg1"/>
                </a:solidFill>
                <a:latin typeface="Arial"/>
                <a:cs typeface="Arial"/>
              </a:rPr>
              <a:t> </a:t>
            </a:r>
            <a:r>
              <a:rPr lang="fr-FR" sz="2800" dirty="0" err="1">
                <a:solidFill>
                  <a:schemeClr val="bg1"/>
                </a:solidFill>
                <a:latin typeface="Arial"/>
                <a:cs typeface="Arial"/>
              </a:rPr>
              <a:t>endothelial</a:t>
            </a:r>
            <a:r>
              <a:rPr lang="fr-FR" sz="2800" dirty="0">
                <a:solidFill>
                  <a:schemeClr val="bg1"/>
                </a:solidFill>
                <a:latin typeface="Arial"/>
                <a:cs typeface="Arial"/>
              </a:rPr>
              <a:t> </a:t>
            </a:r>
            <a:r>
              <a:rPr lang="fr-FR" sz="2800" dirty="0" err="1">
                <a:solidFill>
                  <a:schemeClr val="bg1"/>
                </a:solidFill>
                <a:latin typeface="Arial"/>
                <a:cs typeface="Arial"/>
              </a:rPr>
              <a:t>cells</a:t>
            </a:r>
            <a:endParaRPr lang="fr-FR" sz="2800" dirty="0">
              <a:solidFill>
                <a:schemeClr val="bg1"/>
              </a:solidFill>
              <a:latin typeface="Arial"/>
              <a:cs typeface="Arial"/>
            </a:endParaRPr>
          </a:p>
        </p:txBody>
      </p:sp>
    </p:spTree>
    <p:extLst>
      <p:ext uri="{BB962C8B-B14F-4D97-AF65-F5344CB8AC3E}">
        <p14:creationId xmlns:p14="http://schemas.microsoft.com/office/powerpoint/2010/main" val="2253667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4" name="ZoneTexte 3"/>
          <p:cNvSpPr txBox="1"/>
          <p:nvPr/>
        </p:nvSpPr>
        <p:spPr>
          <a:xfrm>
            <a:off x="1513525" y="93674"/>
            <a:ext cx="6191944" cy="523220"/>
          </a:xfrm>
          <a:prstGeom prst="rect">
            <a:avLst/>
          </a:prstGeom>
          <a:noFill/>
        </p:spPr>
        <p:txBody>
          <a:bodyPr wrap="none" rtlCol="0">
            <a:spAutoFit/>
          </a:bodyPr>
          <a:lstStyle/>
          <a:p>
            <a:r>
              <a:rPr lang="fr-FR" sz="2800" dirty="0" err="1">
                <a:solidFill>
                  <a:schemeClr val="bg1"/>
                </a:solidFill>
                <a:latin typeface="Arial"/>
                <a:cs typeface="Arial"/>
              </a:rPr>
              <a:t>Endosteal</a:t>
            </a:r>
            <a:r>
              <a:rPr lang="fr-FR" sz="2800" dirty="0">
                <a:solidFill>
                  <a:schemeClr val="bg1"/>
                </a:solidFill>
                <a:latin typeface="Arial"/>
                <a:cs typeface="Arial"/>
              </a:rPr>
              <a:t> </a:t>
            </a:r>
            <a:r>
              <a:rPr lang="fr-FR" sz="2800" i="1" dirty="0">
                <a:solidFill>
                  <a:schemeClr val="bg1"/>
                </a:solidFill>
                <a:latin typeface="Arial"/>
                <a:cs typeface="Arial"/>
              </a:rPr>
              <a:t>versus </a:t>
            </a:r>
            <a:r>
              <a:rPr lang="fr-FR" sz="2800" dirty="0" err="1">
                <a:solidFill>
                  <a:schemeClr val="bg1"/>
                </a:solidFill>
                <a:latin typeface="Arial"/>
                <a:cs typeface="Arial"/>
              </a:rPr>
              <a:t>vascular</a:t>
            </a:r>
            <a:r>
              <a:rPr lang="fr-FR" sz="2800" dirty="0">
                <a:solidFill>
                  <a:schemeClr val="bg1"/>
                </a:solidFill>
                <a:latin typeface="Arial"/>
                <a:cs typeface="Arial"/>
              </a:rPr>
              <a:t> HSC niche</a:t>
            </a:r>
          </a:p>
        </p:txBody>
      </p:sp>
      <p:pic>
        <p:nvPicPr>
          <p:cNvPr id="2" name="Image 1"/>
          <p:cNvPicPr>
            <a:picLocks noChangeAspect="1"/>
          </p:cNvPicPr>
          <p:nvPr/>
        </p:nvPicPr>
        <p:blipFill>
          <a:blip r:embed="rId3"/>
          <a:stretch>
            <a:fillRect/>
          </a:stretch>
        </p:blipFill>
        <p:spPr>
          <a:xfrm>
            <a:off x="0" y="1469274"/>
            <a:ext cx="9144000" cy="4731534"/>
          </a:xfrm>
          <a:prstGeom prst="rect">
            <a:avLst/>
          </a:prstGeom>
        </p:spPr>
      </p:pic>
      <p:sp>
        <p:nvSpPr>
          <p:cNvPr id="3" name="Rectangle 2"/>
          <p:cNvSpPr/>
          <p:nvPr/>
        </p:nvSpPr>
        <p:spPr bwMode="auto">
          <a:xfrm>
            <a:off x="7915606" y="5798113"/>
            <a:ext cx="1228394" cy="20524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
        <p:nvSpPr>
          <p:cNvPr id="5" name="ZoneTexte 4"/>
          <p:cNvSpPr txBox="1"/>
          <p:nvPr/>
        </p:nvSpPr>
        <p:spPr>
          <a:xfrm>
            <a:off x="7811722" y="6581001"/>
            <a:ext cx="1332278" cy="276999"/>
          </a:xfrm>
          <a:prstGeom prst="rect">
            <a:avLst/>
          </a:prstGeom>
          <a:noFill/>
        </p:spPr>
        <p:txBody>
          <a:bodyPr wrap="none" rtlCol="0">
            <a:spAutoFit/>
          </a:bodyPr>
          <a:lstStyle/>
          <a:p>
            <a:r>
              <a:rPr lang="fr-FR" sz="1200" i="1" dirty="0">
                <a:latin typeface="Arial"/>
                <a:cs typeface="Arial"/>
              </a:rPr>
              <a:t>Yin and Li, 2006</a:t>
            </a:r>
          </a:p>
        </p:txBody>
      </p:sp>
    </p:spTree>
    <p:extLst>
      <p:ext uri="{BB962C8B-B14F-4D97-AF65-F5344CB8AC3E}">
        <p14:creationId xmlns:p14="http://schemas.microsoft.com/office/powerpoint/2010/main" val="1589166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SC Niche.jpg"/>
          <p:cNvPicPr>
            <a:picLocks noChangeAspect="1"/>
          </p:cNvPicPr>
          <p:nvPr/>
        </p:nvPicPr>
        <p:blipFill>
          <a:blip r:embed="rId2"/>
          <a:stretch>
            <a:fillRect/>
          </a:stretch>
        </p:blipFill>
        <p:spPr>
          <a:xfrm>
            <a:off x="1644396" y="844841"/>
            <a:ext cx="5899404" cy="1868895"/>
          </a:xfrm>
          <a:prstGeom prst="rect">
            <a:avLst/>
          </a:prstGeom>
        </p:spPr>
      </p:pic>
      <p:pic>
        <p:nvPicPr>
          <p:cNvPr id="3" name="Image 2" descr="HSC Niche 2.jpg"/>
          <p:cNvPicPr>
            <a:picLocks noChangeAspect="1"/>
          </p:cNvPicPr>
          <p:nvPr/>
        </p:nvPicPr>
        <p:blipFill>
          <a:blip r:embed="rId3"/>
          <a:stretch>
            <a:fillRect/>
          </a:stretch>
        </p:blipFill>
        <p:spPr>
          <a:xfrm>
            <a:off x="1320919" y="2912872"/>
            <a:ext cx="6445385" cy="3741928"/>
          </a:xfrm>
          <a:prstGeom prst="rect">
            <a:avLst/>
          </a:prstGeom>
        </p:spPr>
      </p:pic>
      <p:sp>
        <p:nvSpPr>
          <p:cNvPr id="7"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8" name="ZoneTexte 7"/>
          <p:cNvSpPr txBox="1"/>
          <p:nvPr/>
        </p:nvSpPr>
        <p:spPr>
          <a:xfrm>
            <a:off x="1513525" y="93674"/>
            <a:ext cx="6191944" cy="523220"/>
          </a:xfrm>
          <a:prstGeom prst="rect">
            <a:avLst/>
          </a:prstGeom>
          <a:noFill/>
        </p:spPr>
        <p:txBody>
          <a:bodyPr wrap="none" rtlCol="0">
            <a:spAutoFit/>
          </a:bodyPr>
          <a:lstStyle/>
          <a:p>
            <a:r>
              <a:rPr lang="fr-FR" sz="2800" dirty="0" err="1">
                <a:solidFill>
                  <a:schemeClr val="bg1"/>
                </a:solidFill>
                <a:latin typeface="Arial"/>
                <a:cs typeface="Arial"/>
              </a:rPr>
              <a:t>Endosteal</a:t>
            </a:r>
            <a:r>
              <a:rPr lang="fr-FR" sz="2800" dirty="0">
                <a:solidFill>
                  <a:schemeClr val="bg1"/>
                </a:solidFill>
                <a:latin typeface="Arial"/>
                <a:cs typeface="Arial"/>
              </a:rPr>
              <a:t> </a:t>
            </a:r>
            <a:r>
              <a:rPr lang="fr-FR" sz="2800" i="1" dirty="0">
                <a:solidFill>
                  <a:schemeClr val="bg1"/>
                </a:solidFill>
                <a:latin typeface="Arial"/>
                <a:cs typeface="Arial"/>
              </a:rPr>
              <a:t>versus </a:t>
            </a:r>
            <a:r>
              <a:rPr lang="fr-FR" sz="2800" dirty="0" err="1">
                <a:solidFill>
                  <a:schemeClr val="bg1"/>
                </a:solidFill>
                <a:latin typeface="Arial"/>
                <a:cs typeface="Arial"/>
              </a:rPr>
              <a:t>vascular</a:t>
            </a:r>
            <a:r>
              <a:rPr lang="fr-FR" sz="2800" dirty="0">
                <a:solidFill>
                  <a:schemeClr val="bg1"/>
                </a:solidFill>
                <a:latin typeface="Arial"/>
                <a:cs typeface="Arial"/>
              </a:rPr>
              <a:t> HSC niche</a:t>
            </a:r>
          </a:p>
        </p:txBody>
      </p:sp>
    </p:spTree>
    <p:extLst>
      <p:ext uri="{BB962C8B-B14F-4D97-AF65-F5344CB8AC3E}">
        <p14:creationId xmlns:p14="http://schemas.microsoft.com/office/powerpoint/2010/main" val="350067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Text Box 6"/>
          <p:cNvSpPr txBox="1">
            <a:spLocks noChangeArrowheads="1"/>
          </p:cNvSpPr>
          <p:nvPr/>
        </p:nvSpPr>
        <p:spPr bwMode="auto">
          <a:xfrm>
            <a:off x="1341438" y="4632446"/>
            <a:ext cx="7507183" cy="46166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b="1" dirty="0" err="1">
                <a:solidFill>
                  <a:srgbClr val="0000CC"/>
                </a:solidFill>
                <a:latin typeface="Arial"/>
                <a:cs typeface="Arial"/>
              </a:rPr>
              <a:t>Looking</a:t>
            </a:r>
            <a:r>
              <a:rPr lang="fr-FR" b="1" dirty="0">
                <a:solidFill>
                  <a:srgbClr val="0000CC"/>
                </a:solidFill>
                <a:latin typeface="Arial"/>
                <a:cs typeface="Arial"/>
              </a:rPr>
              <a:t> </a:t>
            </a:r>
            <a:r>
              <a:rPr lang="fr-FR" b="1" dirty="0" err="1">
                <a:solidFill>
                  <a:srgbClr val="0000CC"/>
                </a:solidFill>
                <a:latin typeface="Arial"/>
                <a:cs typeface="Arial"/>
              </a:rPr>
              <a:t>at</a:t>
            </a:r>
            <a:r>
              <a:rPr lang="fr-FR" b="1" dirty="0">
                <a:solidFill>
                  <a:srgbClr val="0000CC"/>
                </a:solidFill>
                <a:latin typeface="Arial"/>
                <a:cs typeface="Arial"/>
              </a:rPr>
              <a:t> Satellite </a:t>
            </a:r>
            <a:r>
              <a:rPr lang="fr-FR" b="1" dirty="0" err="1">
                <a:solidFill>
                  <a:srgbClr val="0000CC"/>
                </a:solidFill>
                <a:latin typeface="Arial"/>
                <a:cs typeface="Arial"/>
              </a:rPr>
              <a:t>cells</a:t>
            </a:r>
            <a:r>
              <a:rPr lang="fr-FR" b="1" dirty="0">
                <a:solidFill>
                  <a:srgbClr val="0000CC"/>
                </a:solidFill>
                <a:latin typeface="Arial"/>
                <a:cs typeface="Arial"/>
              </a:rPr>
              <a:t> in </a:t>
            </a:r>
            <a:r>
              <a:rPr lang="fr-FR" b="1" dirty="0" err="1">
                <a:solidFill>
                  <a:srgbClr val="0000CC"/>
                </a:solidFill>
                <a:latin typeface="Arial"/>
                <a:cs typeface="Arial"/>
              </a:rPr>
              <a:t>severe</a:t>
            </a:r>
            <a:r>
              <a:rPr lang="fr-FR" b="1" dirty="0">
                <a:solidFill>
                  <a:srgbClr val="0000CC"/>
                </a:solidFill>
                <a:latin typeface="Arial"/>
                <a:cs typeface="Arial"/>
              </a:rPr>
              <a:t> </a:t>
            </a:r>
            <a:r>
              <a:rPr lang="fr-FR" b="1" dirty="0" err="1">
                <a:solidFill>
                  <a:srgbClr val="0000CC"/>
                </a:solidFill>
                <a:latin typeface="Arial"/>
                <a:cs typeface="Arial"/>
              </a:rPr>
              <a:t>hypoxia</a:t>
            </a:r>
            <a:r>
              <a:rPr lang="fr-FR" b="1" dirty="0">
                <a:solidFill>
                  <a:srgbClr val="0000CC"/>
                </a:solidFill>
                <a:latin typeface="Arial"/>
                <a:cs typeface="Arial"/>
              </a:rPr>
              <a:t>/</a:t>
            </a:r>
            <a:r>
              <a:rPr lang="fr-FR" b="1" dirty="0" err="1">
                <a:solidFill>
                  <a:srgbClr val="0000CC"/>
                </a:solidFill>
                <a:latin typeface="Arial"/>
                <a:cs typeface="Arial"/>
              </a:rPr>
              <a:t>anoxia</a:t>
            </a:r>
            <a:endParaRPr lang="fr-FR" b="1" dirty="0">
              <a:solidFill>
                <a:srgbClr val="0000CC"/>
              </a:solidFill>
              <a:latin typeface="Arial"/>
              <a:cs typeface="Arial"/>
            </a:endParaRPr>
          </a:p>
        </p:txBody>
      </p:sp>
      <p:sp>
        <p:nvSpPr>
          <p:cNvPr id="14" name="Flèche vers la droite 13"/>
          <p:cNvSpPr/>
          <p:nvPr/>
        </p:nvSpPr>
        <p:spPr bwMode="auto">
          <a:xfrm>
            <a:off x="347663" y="4831645"/>
            <a:ext cx="863600" cy="228600"/>
          </a:xfrm>
          <a:prstGeom prst="rightArrow">
            <a:avLst/>
          </a:prstGeom>
          <a:solidFill>
            <a:schemeClr val="accent6"/>
          </a:solidFill>
          <a:ln w="9525" cap="flat" cmpd="sng" algn="ctr">
            <a:solidFill>
              <a:schemeClr val="tx1"/>
            </a:solidFill>
            <a:prstDash val="solid"/>
            <a:round/>
            <a:headEnd type="none" w="med" len="med"/>
            <a:tailEnd type="none" w="med" len="med"/>
          </a:ln>
          <a:effectLst/>
        </p:spPr>
        <p:txBody>
          <a:bodyPr/>
          <a:lstStyle/>
          <a:p>
            <a:pPr eaLnBrk="0" hangingPunct="0">
              <a:defRPr/>
            </a:pPr>
            <a:endParaRPr lang="fr-FR">
              <a:solidFill>
                <a:schemeClr val="accent6">
                  <a:lumMod val="50000"/>
                </a:schemeClr>
              </a:solidFill>
              <a:latin typeface="Arial"/>
              <a:ea typeface="+mn-ea"/>
              <a:cs typeface="Arial"/>
            </a:endParaRPr>
          </a:p>
        </p:txBody>
      </p:sp>
      <p:pic>
        <p:nvPicPr>
          <p:cNvPr id="26633" name="Picture 1" descr="C:\Users\Fabrice\Documents\Travaux scientifiques\movies muscle 14 1205\sequence2\Untitled Image Sequence 2 movie.tiff"/>
          <p:cNvPicPr>
            <a:picLocks noChangeAspect="1" noChangeArrowheads="1" noCrop="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822627" y="1603472"/>
            <a:ext cx="2790825" cy="21971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6635" name="Rectangle 3"/>
          <p:cNvSpPr>
            <a:spLocks noChangeArrowheads="1"/>
          </p:cNvSpPr>
          <p:nvPr/>
        </p:nvSpPr>
        <p:spPr bwMode="auto">
          <a:xfrm>
            <a:off x="1732054" y="3543397"/>
            <a:ext cx="2983083" cy="27699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pPr algn="ctr" eaLnBrk="0" hangingPunct="0"/>
            <a:r>
              <a:rPr lang="fr-FR" sz="1200" b="1" dirty="0" err="1">
                <a:solidFill>
                  <a:srgbClr val="E81813"/>
                </a:solidFill>
                <a:latin typeface="Arial"/>
                <a:cs typeface="Arial"/>
              </a:rPr>
              <a:t>Vessels</a:t>
            </a:r>
            <a:r>
              <a:rPr lang="fr-FR" sz="1200" b="1" dirty="0">
                <a:solidFill>
                  <a:srgbClr val="10D213"/>
                </a:solidFill>
                <a:latin typeface="Arial"/>
                <a:cs typeface="Arial"/>
              </a:rPr>
              <a:t>               Myf5</a:t>
            </a:r>
            <a:r>
              <a:rPr lang="fr-FR" sz="1200" b="1" baseline="30000" dirty="0">
                <a:solidFill>
                  <a:srgbClr val="10D213"/>
                </a:solidFill>
                <a:latin typeface="Arial"/>
                <a:cs typeface="Arial"/>
              </a:rPr>
              <a:t>GFP</a:t>
            </a:r>
            <a:r>
              <a:rPr lang="fr-FR" sz="1200" b="1" dirty="0">
                <a:solidFill>
                  <a:srgbClr val="10D213"/>
                </a:solidFill>
                <a:latin typeface="Arial"/>
                <a:cs typeface="Arial"/>
              </a:rPr>
              <a:t> Satellite </a:t>
            </a:r>
            <a:r>
              <a:rPr lang="fr-FR" sz="1200" b="1" dirty="0" err="1">
                <a:solidFill>
                  <a:srgbClr val="10D213"/>
                </a:solidFill>
                <a:latin typeface="Arial"/>
                <a:cs typeface="Arial"/>
              </a:rPr>
              <a:t>cells</a:t>
            </a:r>
            <a:endParaRPr lang="fr-FR" sz="1200" b="1" dirty="0">
              <a:solidFill>
                <a:srgbClr val="10D213"/>
              </a:solidFill>
              <a:latin typeface="Arial"/>
              <a:cs typeface="Arial"/>
            </a:endParaRPr>
          </a:p>
        </p:txBody>
      </p:sp>
      <p:pic>
        <p:nvPicPr>
          <p:cNvPr id="26636" name="vessel and satellite cell bis.avi" descr="/Volumes/Transcend/JCARD 2011 Latil/vessel and satellite cell bis.avi">
            <a:hlinkClick r:id="" action="ppaction://media"/>
          </p:cNvPr>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4811889" y="1601885"/>
            <a:ext cx="2674938" cy="218598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66" name="Rectangle 3"/>
          <p:cNvSpPr>
            <a:spLocks noChangeArrowheads="1"/>
          </p:cNvSpPr>
          <p:nvPr/>
        </p:nvSpPr>
        <p:spPr bwMode="auto">
          <a:xfrm>
            <a:off x="4743218" y="3543397"/>
            <a:ext cx="2726553" cy="27699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pPr algn="ctr" eaLnBrk="0" hangingPunct="0"/>
            <a:r>
              <a:rPr lang="fr-FR" sz="1200" b="1" dirty="0" err="1">
                <a:solidFill>
                  <a:srgbClr val="E81813"/>
                </a:solidFill>
                <a:latin typeface="Arial"/>
                <a:cs typeface="Arial"/>
              </a:rPr>
              <a:t>Vessels</a:t>
            </a:r>
            <a:r>
              <a:rPr lang="fr-FR" sz="1200" b="1" dirty="0">
                <a:solidFill>
                  <a:srgbClr val="10D213"/>
                </a:solidFill>
                <a:latin typeface="Arial"/>
                <a:cs typeface="Arial"/>
              </a:rPr>
              <a:t>        Myf5</a:t>
            </a:r>
            <a:r>
              <a:rPr lang="fr-FR" sz="1200" b="1" baseline="30000" dirty="0">
                <a:solidFill>
                  <a:srgbClr val="10D213"/>
                </a:solidFill>
                <a:latin typeface="Arial"/>
                <a:cs typeface="Arial"/>
              </a:rPr>
              <a:t>GFP</a:t>
            </a:r>
            <a:r>
              <a:rPr lang="fr-FR" sz="1200" b="1" dirty="0">
                <a:solidFill>
                  <a:srgbClr val="10D213"/>
                </a:solidFill>
                <a:latin typeface="Arial"/>
                <a:cs typeface="Arial"/>
              </a:rPr>
              <a:t> Satellite </a:t>
            </a:r>
            <a:r>
              <a:rPr lang="fr-FR" sz="1200" b="1" dirty="0" err="1">
                <a:solidFill>
                  <a:srgbClr val="10D213"/>
                </a:solidFill>
                <a:latin typeface="Arial"/>
                <a:cs typeface="Arial"/>
              </a:rPr>
              <a:t>cells</a:t>
            </a:r>
            <a:endParaRPr lang="fr-FR" sz="1200" b="1" dirty="0">
              <a:solidFill>
                <a:srgbClr val="10D213"/>
              </a:solidFill>
              <a:latin typeface="Arial"/>
              <a:cs typeface="Arial"/>
            </a:endParaRPr>
          </a:p>
        </p:txBody>
      </p:sp>
      <p:sp>
        <p:nvSpPr>
          <p:cNvPr id="60"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61" name="ZoneTexte 60"/>
          <p:cNvSpPr txBox="1"/>
          <p:nvPr/>
        </p:nvSpPr>
        <p:spPr>
          <a:xfrm>
            <a:off x="2319047" y="74559"/>
            <a:ext cx="4575416" cy="523220"/>
          </a:xfrm>
          <a:prstGeom prst="rect">
            <a:avLst/>
          </a:prstGeom>
          <a:noFill/>
        </p:spPr>
        <p:txBody>
          <a:bodyPr wrap="none" rtlCol="0">
            <a:spAutoFit/>
          </a:bodyPr>
          <a:lstStyle/>
          <a:p>
            <a:r>
              <a:rPr lang="fr-FR" sz="2800" dirty="0" err="1">
                <a:solidFill>
                  <a:schemeClr val="bg1"/>
                </a:solidFill>
                <a:latin typeface="Arial"/>
                <a:cs typeface="Arial"/>
              </a:rPr>
              <a:t>Hypoxic</a:t>
            </a:r>
            <a:r>
              <a:rPr lang="fr-FR" sz="2800" dirty="0">
                <a:solidFill>
                  <a:schemeClr val="bg1"/>
                </a:solidFill>
                <a:latin typeface="Arial"/>
                <a:cs typeface="Arial"/>
              </a:rPr>
              <a:t> satellite </a:t>
            </a:r>
            <a:r>
              <a:rPr lang="fr-FR" sz="2800" dirty="0" err="1">
                <a:solidFill>
                  <a:schemeClr val="bg1"/>
                </a:solidFill>
                <a:latin typeface="Arial"/>
                <a:cs typeface="Arial"/>
              </a:rPr>
              <a:t>cell</a:t>
            </a:r>
            <a:r>
              <a:rPr lang="fr-FR" sz="2800" dirty="0">
                <a:solidFill>
                  <a:schemeClr val="bg1"/>
                </a:solidFill>
                <a:latin typeface="Arial"/>
                <a:cs typeface="Arial"/>
              </a:rPr>
              <a:t> niche?</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63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6636"/>
                                        </p:tgtEl>
                                      </p:cBhvr>
                                    </p:cmd>
                                  </p:childTnLst>
                                </p:cTn>
                              </p:par>
                            </p:childTnLst>
                          </p:cTn>
                        </p:par>
                      </p:childTnLst>
                    </p:cTn>
                  </p:par>
                </p:childTnLst>
              </p:cTn>
              <p:nextCondLst>
                <p:cond evt="onClick" delay="0">
                  <p:tgtEl>
                    <p:spTgt spid="26636"/>
                  </p:tgtEl>
                </p:cond>
              </p:nextCondLst>
            </p:seq>
            <p:video>
              <p:cMediaNode>
                <p:cTn id="7" repeatCount="indefinite" fill="hold" display="0">
                  <p:stCondLst>
                    <p:cond delay="indefinite"/>
                  </p:stCondLst>
                </p:cTn>
                <p:tgtEl>
                  <p:spTgt spid="2663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3474243" y="3181708"/>
            <a:ext cx="4101181" cy="3075885"/>
          </a:xfrm>
          <a:prstGeom prst="rect">
            <a:avLst/>
          </a:prstGeom>
        </p:spPr>
      </p:pic>
      <p:sp>
        <p:nvSpPr>
          <p:cNvPr id="18"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19" name="ZoneTexte 18"/>
          <p:cNvSpPr txBox="1"/>
          <p:nvPr/>
        </p:nvSpPr>
        <p:spPr>
          <a:xfrm>
            <a:off x="1669934" y="88669"/>
            <a:ext cx="5872671" cy="523220"/>
          </a:xfrm>
          <a:prstGeom prst="rect">
            <a:avLst/>
          </a:prstGeom>
          <a:noFill/>
        </p:spPr>
        <p:txBody>
          <a:bodyPr wrap="none" rtlCol="0">
            <a:spAutoFit/>
          </a:bodyPr>
          <a:lstStyle/>
          <a:p>
            <a:r>
              <a:rPr lang="fr-FR" sz="2800" dirty="0" err="1">
                <a:solidFill>
                  <a:schemeClr val="bg1"/>
                </a:solidFill>
                <a:latin typeface="Arial"/>
                <a:cs typeface="Arial"/>
              </a:rPr>
              <a:t>Histology</a:t>
            </a:r>
            <a:r>
              <a:rPr lang="fr-FR" sz="2800" dirty="0">
                <a:solidFill>
                  <a:schemeClr val="bg1"/>
                </a:solidFill>
                <a:latin typeface="Arial"/>
                <a:cs typeface="Arial"/>
              </a:rPr>
              <a:t> of </a:t>
            </a:r>
            <a:r>
              <a:rPr lang="fr-FR" sz="2800" dirty="0" err="1">
                <a:solidFill>
                  <a:schemeClr val="bg1"/>
                </a:solidFill>
                <a:latin typeface="Arial"/>
                <a:cs typeface="Arial"/>
              </a:rPr>
              <a:t>human</a:t>
            </a:r>
            <a:r>
              <a:rPr lang="fr-FR" sz="2800" dirty="0">
                <a:solidFill>
                  <a:schemeClr val="bg1"/>
                </a:solidFill>
                <a:latin typeface="Arial"/>
                <a:cs typeface="Arial"/>
              </a:rPr>
              <a:t> </a:t>
            </a:r>
            <a:r>
              <a:rPr lang="fr-FR" sz="2800" dirty="0" err="1">
                <a:solidFill>
                  <a:schemeClr val="bg1"/>
                </a:solidFill>
                <a:latin typeface="Arial"/>
                <a:cs typeface="Arial"/>
              </a:rPr>
              <a:t>cadaver</a:t>
            </a:r>
            <a:r>
              <a:rPr lang="fr-FR" sz="2800" dirty="0">
                <a:solidFill>
                  <a:schemeClr val="bg1"/>
                </a:solidFill>
                <a:latin typeface="Arial"/>
                <a:cs typeface="Arial"/>
              </a:rPr>
              <a:t> muscle</a:t>
            </a:r>
          </a:p>
        </p:txBody>
      </p:sp>
      <p:pic>
        <p:nvPicPr>
          <p:cNvPr id="2" name="Image 1"/>
          <p:cNvPicPr>
            <a:picLocks noChangeAspect="1"/>
          </p:cNvPicPr>
          <p:nvPr/>
        </p:nvPicPr>
        <p:blipFill>
          <a:blip r:embed="rId4"/>
          <a:stretch>
            <a:fillRect/>
          </a:stretch>
        </p:blipFill>
        <p:spPr>
          <a:xfrm>
            <a:off x="0" y="806676"/>
            <a:ext cx="9144000" cy="2019670"/>
          </a:xfrm>
          <a:prstGeom prst="rect">
            <a:avLst/>
          </a:prstGeom>
        </p:spPr>
      </p:pic>
      <p:sp>
        <p:nvSpPr>
          <p:cNvPr id="4" name="Rectangle 3"/>
          <p:cNvSpPr/>
          <p:nvPr/>
        </p:nvSpPr>
        <p:spPr>
          <a:xfrm>
            <a:off x="3573736" y="6215023"/>
            <a:ext cx="6106247" cy="276999"/>
          </a:xfrm>
          <a:prstGeom prst="rect">
            <a:avLst/>
          </a:prstGeom>
        </p:spPr>
        <p:txBody>
          <a:bodyPr wrap="square">
            <a:spAutoFit/>
          </a:bodyPr>
          <a:lstStyle/>
          <a:p>
            <a:r>
              <a:rPr lang="fr-FR" sz="1200" i="1" dirty="0">
                <a:latin typeface="Arial"/>
                <a:cs typeface="Arial"/>
              </a:rPr>
              <a:t>La leçon d’anatomie du Dr </a:t>
            </a:r>
            <a:r>
              <a:rPr lang="fr-FR" sz="1200" i="1" dirty="0" err="1">
                <a:latin typeface="Arial"/>
                <a:cs typeface="Arial"/>
              </a:rPr>
              <a:t>Tulp</a:t>
            </a:r>
            <a:r>
              <a:rPr lang="fr-FR" sz="1200" i="1" dirty="0">
                <a:latin typeface="Arial"/>
                <a:cs typeface="Arial"/>
              </a:rPr>
              <a:t>, Rembrandt</a:t>
            </a:r>
          </a:p>
        </p:txBody>
      </p:sp>
      <p:pic>
        <p:nvPicPr>
          <p:cNvPr id="6" name="Image 5"/>
          <p:cNvPicPr>
            <a:picLocks noChangeAspect="1"/>
          </p:cNvPicPr>
          <p:nvPr/>
        </p:nvPicPr>
        <p:blipFill>
          <a:blip r:embed="rId5"/>
          <a:stretch>
            <a:fillRect/>
          </a:stretch>
        </p:blipFill>
        <p:spPr>
          <a:xfrm>
            <a:off x="1384301" y="3189110"/>
            <a:ext cx="1006317" cy="3062433"/>
          </a:xfrm>
          <a:prstGeom prst="rect">
            <a:avLst/>
          </a:prstGeom>
        </p:spPr>
      </p:pic>
    </p:spTree>
    <p:extLst>
      <p:ext uri="{BB962C8B-B14F-4D97-AF65-F5344CB8AC3E}">
        <p14:creationId xmlns:p14="http://schemas.microsoft.com/office/powerpoint/2010/main" val="291662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19" name="ZoneTexte 18"/>
          <p:cNvSpPr txBox="1"/>
          <p:nvPr/>
        </p:nvSpPr>
        <p:spPr>
          <a:xfrm>
            <a:off x="1669934" y="88669"/>
            <a:ext cx="5872671" cy="523220"/>
          </a:xfrm>
          <a:prstGeom prst="rect">
            <a:avLst/>
          </a:prstGeom>
          <a:noFill/>
        </p:spPr>
        <p:txBody>
          <a:bodyPr wrap="none" rtlCol="0">
            <a:spAutoFit/>
          </a:bodyPr>
          <a:lstStyle/>
          <a:p>
            <a:r>
              <a:rPr lang="fr-FR" sz="2800" dirty="0" err="1">
                <a:solidFill>
                  <a:schemeClr val="bg1"/>
                </a:solidFill>
                <a:latin typeface="Arial"/>
                <a:cs typeface="Arial"/>
              </a:rPr>
              <a:t>Histology</a:t>
            </a:r>
            <a:r>
              <a:rPr lang="fr-FR" sz="2800" dirty="0">
                <a:solidFill>
                  <a:schemeClr val="bg1"/>
                </a:solidFill>
                <a:latin typeface="Arial"/>
                <a:cs typeface="Arial"/>
              </a:rPr>
              <a:t> of </a:t>
            </a:r>
            <a:r>
              <a:rPr lang="fr-FR" sz="2800" dirty="0" err="1">
                <a:solidFill>
                  <a:schemeClr val="bg1"/>
                </a:solidFill>
                <a:latin typeface="Arial"/>
                <a:cs typeface="Arial"/>
              </a:rPr>
              <a:t>human</a:t>
            </a:r>
            <a:r>
              <a:rPr lang="fr-FR" sz="2800" dirty="0">
                <a:solidFill>
                  <a:schemeClr val="bg1"/>
                </a:solidFill>
                <a:latin typeface="Arial"/>
                <a:cs typeface="Arial"/>
              </a:rPr>
              <a:t> </a:t>
            </a:r>
            <a:r>
              <a:rPr lang="fr-FR" sz="2800" dirty="0" err="1">
                <a:solidFill>
                  <a:schemeClr val="bg1"/>
                </a:solidFill>
                <a:latin typeface="Arial"/>
                <a:cs typeface="Arial"/>
              </a:rPr>
              <a:t>cadaver</a:t>
            </a:r>
            <a:r>
              <a:rPr lang="fr-FR" sz="2800" dirty="0">
                <a:solidFill>
                  <a:schemeClr val="bg1"/>
                </a:solidFill>
                <a:latin typeface="Arial"/>
                <a:cs typeface="Arial"/>
              </a:rPr>
              <a:t> muscle</a:t>
            </a:r>
          </a:p>
        </p:txBody>
      </p:sp>
      <p:pic>
        <p:nvPicPr>
          <p:cNvPr id="2" name="Image 1"/>
          <p:cNvPicPr>
            <a:picLocks noChangeAspect="1"/>
          </p:cNvPicPr>
          <p:nvPr/>
        </p:nvPicPr>
        <p:blipFill>
          <a:blip r:embed="rId3"/>
          <a:stretch>
            <a:fillRect/>
          </a:stretch>
        </p:blipFill>
        <p:spPr>
          <a:xfrm>
            <a:off x="0" y="806676"/>
            <a:ext cx="9144000" cy="2019670"/>
          </a:xfrm>
          <a:prstGeom prst="rect">
            <a:avLst/>
          </a:prstGeom>
        </p:spPr>
      </p:pic>
      <p:pic>
        <p:nvPicPr>
          <p:cNvPr id="4" name="Image 3"/>
          <p:cNvPicPr>
            <a:picLocks noChangeAspect="1"/>
          </p:cNvPicPr>
          <p:nvPr/>
        </p:nvPicPr>
        <p:blipFill>
          <a:blip r:embed="rId4"/>
          <a:stretch>
            <a:fillRect/>
          </a:stretch>
        </p:blipFill>
        <p:spPr>
          <a:xfrm>
            <a:off x="1145530" y="2814748"/>
            <a:ext cx="6860724" cy="3803397"/>
          </a:xfrm>
          <a:prstGeom prst="rect">
            <a:avLst/>
          </a:prstGeom>
        </p:spPr>
      </p:pic>
    </p:spTree>
    <p:extLst>
      <p:ext uri="{BB962C8B-B14F-4D97-AF65-F5344CB8AC3E}">
        <p14:creationId xmlns:p14="http://schemas.microsoft.com/office/powerpoint/2010/main" val="3293826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19" name="ZoneTexte 18"/>
          <p:cNvSpPr txBox="1"/>
          <p:nvPr/>
        </p:nvSpPr>
        <p:spPr>
          <a:xfrm>
            <a:off x="1669934" y="88669"/>
            <a:ext cx="5872671" cy="523220"/>
          </a:xfrm>
          <a:prstGeom prst="rect">
            <a:avLst/>
          </a:prstGeom>
          <a:noFill/>
        </p:spPr>
        <p:txBody>
          <a:bodyPr wrap="none" rtlCol="0">
            <a:spAutoFit/>
          </a:bodyPr>
          <a:lstStyle/>
          <a:p>
            <a:r>
              <a:rPr lang="fr-FR" sz="2800" dirty="0" err="1">
                <a:solidFill>
                  <a:schemeClr val="bg1"/>
                </a:solidFill>
                <a:latin typeface="Arial"/>
                <a:cs typeface="Arial"/>
              </a:rPr>
              <a:t>Histology</a:t>
            </a:r>
            <a:r>
              <a:rPr lang="fr-FR" sz="2800" dirty="0">
                <a:solidFill>
                  <a:schemeClr val="bg1"/>
                </a:solidFill>
                <a:latin typeface="Arial"/>
                <a:cs typeface="Arial"/>
              </a:rPr>
              <a:t> of </a:t>
            </a:r>
            <a:r>
              <a:rPr lang="fr-FR" sz="2800" dirty="0" err="1">
                <a:solidFill>
                  <a:schemeClr val="bg1"/>
                </a:solidFill>
                <a:latin typeface="Arial"/>
                <a:cs typeface="Arial"/>
              </a:rPr>
              <a:t>human</a:t>
            </a:r>
            <a:r>
              <a:rPr lang="fr-FR" sz="2800" dirty="0">
                <a:solidFill>
                  <a:schemeClr val="bg1"/>
                </a:solidFill>
                <a:latin typeface="Arial"/>
                <a:cs typeface="Arial"/>
              </a:rPr>
              <a:t> </a:t>
            </a:r>
            <a:r>
              <a:rPr lang="fr-FR" sz="2800" dirty="0" err="1">
                <a:solidFill>
                  <a:schemeClr val="bg1"/>
                </a:solidFill>
                <a:latin typeface="Arial"/>
                <a:cs typeface="Arial"/>
              </a:rPr>
              <a:t>cadaver</a:t>
            </a:r>
            <a:r>
              <a:rPr lang="fr-FR" sz="2800" dirty="0">
                <a:solidFill>
                  <a:schemeClr val="bg1"/>
                </a:solidFill>
                <a:latin typeface="Arial"/>
                <a:cs typeface="Arial"/>
              </a:rPr>
              <a:t> muscle</a:t>
            </a:r>
          </a:p>
        </p:txBody>
      </p:sp>
      <p:pic>
        <p:nvPicPr>
          <p:cNvPr id="2" name="Image 1"/>
          <p:cNvPicPr>
            <a:picLocks noChangeAspect="1"/>
          </p:cNvPicPr>
          <p:nvPr/>
        </p:nvPicPr>
        <p:blipFill>
          <a:blip r:embed="rId3"/>
          <a:stretch>
            <a:fillRect/>
          </a:stretch>
        </p:blipFill>
        <p:spPr>
          <a:xfrm>
            <a:off x="0" y="806676"/>
            <a:ext cx="9144000" cy="2019670"/>
          </a:xfrm>
          <a:prstGeom prst="rect">
            <a:avLst/>
          </a:prstGeom>
        </p:spPr>
      </p:pic>
      <p:pic>
        <p:nvPicPr>
          <p:cNvPr id="3" name="Image 2"/>
          <p:cNvPicPr>
            <a:picLocks noChangeAspect="1"/>
          </p:cNvPicPr>
          <p:nvPr/>
        </p:nvPicPr>
        <p:blipFill>
          <a:blip r:embed="rId4"/>
          <a:stretch>
            <a:fillRect/>
          </a:stretch>
        </p:blipFill>
        <p:spPr>
          <a:xfrm>
            <a:off x="1207786" y="2893988"/>
            <a:ext cx="7785212" cy="3792795"/>
          </a:xfrm>
          <a:prstGeom prst="rect">
            <a:avLst/>
          </a:prstGeom>
        </p:spPr>
      </p:pic>
    </p:spTree>
    <p:extLst>
      <p:ext uri="{BB962C8B-B14F-4D97-AF65-F5344CB8AC3E}">
        <p14:creationId xmlns:p14="http://schemas.microsoft.com/office/powerpoint/2010/main" val="3680478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19" name="ZoneTexte 18"/>
          <p:cNvSpPr txBox="1"/>
          <p:nvPr/>
        </p:nvSpPr>
        <p:spPr>
          <a:xfrm>
            <a:off x="1669934" y="88669"/>
            <a:ext cx="5872671" cy="523220"/>
          </a:xfrm>
          <a:prstGeom prst="rect">
            <a:avLst/>
          </a:prstGeom>
          <a:noFill/>
        </p:spPr>
        <p:txBody>
          <a:bodyPr wrap="none" rtlCol="0">
            <a:spAutoFit/>
          </a:bodyPr>
          <a:lstStyle/>
          <a:p>
            <a:r>
              <a:rPr lang="fr-FR" sz="2800" dirty="0" err="1">
                <a:solidFill>
                  <a:schemeClr val="bg1"/>
                </a:solidFill>
                <a:latin typeface="Arial"/>
                <a:cs typeface="Arial"/>
              </a:rPr>
              <a:t>Histology</a:t>
            </a:r>
            <a:r>
              <a:rPr lang="fr-FR" sz="2800" dirty="0">
                <a:solidFill>
                  <a:schemeClr val="bg1"/>
                </a:solidFill>
                <a:latin typeface="Arial"/>
                <a:cs typeface="Arial"/>
              </a:rPr>
              <a:t> of </a:t>
            </a:r>
            <a:r>
              <a:rPr lang="fr-FR" sz="2800" dirty="0" err="1">
                <a:solidFill>
                  <a:schemeClr val="bg1"/>
                </a:solidFill>
                <a:latin typeface="Arial"/>
                <a:cs typeface="Arial"/>
              </a:rPr>
              <a:t>human</a:t>
            </a:r>
            <a:r>
              <a:rPr lang="fr-FR" sz="2800" dirty="0">
                <a:solidFill>
                  <a:schemeClr val="bg1"/>
                </a:solidFill>
                <a:latin typeface="Arial"/>
                <a:cs typeface="Arial"/>
              </a:rPr>
              <a:t> </a:t>
            </a:r>
            <a:r>
              <a:rPr lang="fr-FR" sz="2800" dirty="0" err="1">
                <a:solidFill>
                  <a:schemeClr val="bg1"/>
                </a:solidFill>
                <a:latin typeface="Arial"/>
                <a:cs typeface="Arial"/>
              </a:rPr>
              <a:t>cadaver</a:t>
            </a:r>
            <a:r>
              <a:rPr lang="fr-FR" sz="2800" dirty="0">
                <a:solidFill>
                  <a:schemeClr val="bg1"/>
                </a:solidFill>
                <a:latin typeface="Arial"/>
                <a:cs typeface="Arial"/>
              </a:rPr>
              <a:t> muscle</a:t>
            </a:r>
          </a:p>
        </p:txBody>
      </p:sp>
      <p:pic>
        <p:nvPicPr>
          <p:cNvPr id="2" name="Image 1"/>
          <p:cNvPicPr>
            <a:picLocks noChangeAspect="1"/>
          </p:cNvPicPr>
          <p:nvPr/>
        </p:nvPicPr>
        <p:blipFill>
          <a:blip r:embed="rId3"/>
          <a:stretch>
            <a:fillRect/>
          </a:stretch>
        </p:blipFill>
        <p:spPr>
          <a:xfrm>
            <a:off x="0" y="806676"/>
            <a:ext cx="9144000" cy="2019670"/>
          </a:xfrm>
          <a:prstGeom prst="rect">
            <a:avLst/>
          </a:prstGeom>
        </p:spPr>
      </p:pic>
      <p:pic>
        <p:nvPicPr>
          <p:cNvPr id="3" name="Image 2"/>
          <p:cNvPicPr>
            <a:picLocks noChangeAspect="1"/>
          </p:cNvPicPr>
          <p:nvPr/>
        </p:nvPicPr>
        <p:blipFill>
          <a:blip r:embed="rId4"/>
          <a:stretch>
            <a:fillRect/>
          </a:stretch>
        </p:blipFill>
        <p:spPr>
          <a:xfrm>
            <a:off x="1207786" y="2893988"/>
            <a:ext cx="7785212" cy="3792795"/>
          </a:xfrm>
          <a:prstGeom prst="rect">
            <a:avLst/>
          </a:prstGeom>
        </p:spPr>
      </p:pic>
      <p:sp>
        <p:nvSpPr>
          <p:cNvPr id="6" name="Rectangle 9"/>
          <p:cNvSpPr>
            <a:spLocks noChangeArrowheads="1"/>
          </p:cNvSpPr>
          <p:nvPr/>
        </p:nvSpPr>
        <p:spPr bwMode="auto">
          <a:xfrm>
            <a:off x="8465201" y="1526926"/>
            <a:ext cx="476250" cy="851428"/>
          </a:xfrm>
          <a:prstGeom prst="rect">
            <a:avLst/>
          </a:prstGeom>
          <a:noFill/>
          <a:ln w="38100">
            <a:solidFill>
              <a:srgbClr val="FF0000"/>
            </a:solidFill>
            <a:round/>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txBody>
          <a:bodyPr/>
          <a:lstStyle/>
          <a:p>
            <a:pPr eaLnBrk="0" hangingPunct="0"/>
            <a:endParaRPr lang="fr-FR">
              <a:latin typeface="Arial"/>
              <a:cs typeface="Arial"/>
            </a:endParaRPr>
          </a:p>
        </p:txBody>
      </p:sp>
      <p:sp>
        <p:nvSpPr>
          <p:cNvPr id="7" name="Flèche vers le bas 12"/>
          <p:cNvSpPr>
            <a:spLocks noChangeArrowheads="1"/>
          </p:cNvSpPr>
          <p:nvPr/>
        </p:nvSpPr>
        <p:spPr bwMode="auto">
          <a:xfrm>
            <a:off x="8635560" y="740667"/>
            <a:ext cx="117777" cy="767720"/>
          </a:xfrm>
          <a:prstGeom prst="downArrow">
            <a:avLst>
              <a:gd name="adj1" fmla="val 50000"/>
              <a:gd name="adj2" fmla="val 49811"/>
            </a:avLst>
          </a:prstGeom>
          <a:solidFill>
            <a:srgbClr val="FF0000"/>
          </a:solidFill>
          <a:ln w="9525">
            <a:solidFill>
              <a:srgbClr val="FF0000"/>
            </a:solidFill>
            <a:round/>
            <a:headEnd/>
            <a:tailEnd/>
          </a:ln>
        </p:spPr>
        <p:txBody>
          <a:bodyPr/>
          <a:lstStyle/>
          <a:p>
            <a:pPr eaLnBrk="0" hangingPunct="0"/>
            <a:endParaRPr lang="fr-FR">
              <a:latin typeface="Arial"/>
              <a:cs typeface="Arial"/>
            </a:endParaRPr>
          </a:p>
        </p:txBody>
      </p:sp>
    </p:spTree>
    <p:extLst>
      <p:ext uri="{BB962C8B-B14F-4D97-AF65-F5344CB8AC3E}">
        <p14:creationId xmlns:p14="http://schemas.microsoft.com/office/powerpoint/2010/main" val="3288082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2"/>
          <p:cNvSpPr txBox="1">
            <a:spLocks noChangeAspect="1" noChangeArrowheads="1"/>
          </p:cNvSpPr>
          <p:nvPr/>
        </p:nvSpPr>
        <p:spPr bwMode="auto">
          <a:xfrm>
            <a:off x="0" y="0"/>
            <a:ext cx="9144000" cy="1143000"/>
          </a:xfrm>
          <a:prstGeom prst="rect">
            <a:avLst/>
          </a:prstGeom>
          <a:solidFill>
            <a:schemeClr val="accent2">
              <a:lumMod val="50000"/>
            </a:schemeClr>
          </a:solidFill>
          <a:ln w="9525">
            <a:noFill/>
            <a:miter lim="800000"/>
            <a:headEnd/>
            <a:tailEnd/>
          </a:ln>
        </p:spPr>
        <p:txBody>
          <a:bodyPr tIns="118800">
            <a:prstTxWarp prst="textNoShape">
              <a:avLst/>
            </a:prstTxWarp>
          </a:bodyPr>
          <a:lstStyle/>
          <a:p>
            <a:pPr algn="ctr">
              <a:spcBef>
                <a:spcPts val="0"/>
              </a:spcBef>
            </a:pPr>
            <a:r>
              <a:rPr lang="en-GB" sz="3000" b="1" dirty="0">
                <a:solidFill>
                  <a:schemeClr val="bg1"/>
                </a:solidFill>
                <a:latin typeface="Calibri" charset="0"/>
              </a:rPr>
              <a:t>Integrative analysis of cell-cell interactions</a:t>
            </a:r>
          </a:p>
          <a:p>
            <a:pPr algn="ctr">
              <a:spcBef>
                <a:spcPts val="0"/>
              </a:spcBef>
            </a:pPr>
            <a:r>
              <a:rPr lang="en-GB" sz="3000" b="1" dirty="0">
                <a:solidFill>
                  <a:schemeClr val="bg1"/>
                </a:solidFill>
                <a:latin typeface="Calibri" charset="0"/>
              </a:rPr>
              <a:t>in normal tissues and after an injury</a:t>
            </a:r>
            <a:endParaRPr lang="en-GB" sz="2800" dirty="0">
              <a:solidFill>
                <a:schemeClr val="bg1"/>
              </a:solidFill>
              <a:latin typeface="Calibri" charset="0"/>
            </a:endParaRPr>
          </a:p>
        </p:txBody>
      </p:sp>
      <p:grpSp>
        <p:nvGrpSpPr>
          <p:cNvPr id="2" name="Grouper 12"/>
          <p:cNvGrpSpPr/>
          <p:nvPr/>
        </p:nvGrpSpPr>
        <p:grpSpPr>
          <a:xfrm>
            <a:off x="76201" y="3657599"/>
            <a:ext cx="1828800" cy="1447801"/>
            <a:chOff x="-31750" y="3564467"/>
            <a:chExt cx="2048933" cy="1627716"/>
          </a:xfrm>
        </p:grpSpPr>
        <p:sp>
          <p:nvSpPr>
            <p:cNvPr id="14" name="Forme libre 13"/>
            <p:cNvSpPr/>
            <p:nvPr/>
          </p:nvSpPr>
          <p:spPr>
            <a:xfrm>
              <a:off x="-31750" y="3564467"/>
              <a:ext cx="2048933" cy="1627716"/>
            </a:xfrm>
            <a:custGeom>
              <a:avLst/>
              <a:gdLst>
                <a:gd name="connsiteX0" fmla="*/ 555625 w 2048933"/>
                <a:gd name="connsiteY0" fmla="*/ 67733 h 1627716"/>
                <a:gd name="connsiteX1" fmla="*/ 358775 w 2048933"/>
                <a:gd name="connsiteY1" fmla="*/ 29633 h 1627716"/>
                <a:gd name="connsiteX2" fmla="*/ 155575 w 2048933"/>
                <a:gd name="connsiteY2" fmla="*/ 112183 h 1627716"/>
                <a:gd name="connsiteX3" fmla="*/ 142875 w 2048933"/>
                <a:gd name="connsiteY3" fmla="*/ 702733 h 1627716"/>
                <a:gd name="connsiteX4" fmla="*/ 161925 w 2048933"/>
                <a:gd name="connsiteY4" fmla="*/ 1483783 h 1627716"/>
                <a:gd name="connsiteX5" fmla="*/ 1114425 w 2048933"/>
                <a:gd name="connsiteY5" fmla="*/ 1566333 h 1627716"/>
                <a:gd name="connsiteX6" fmla="*/ 1946275 w 2048933"/>
                <a:gd name="connsiteY6" fmla="*/ 1356783 h 1627716"/>
                <a:gd name="connsiteX7" fmla="*/ 1730375 w 2048933"/>
                <a:gd name="connsiteY7" fmla="*/ 563033 h 1627716"/>
                <a:gd name="connsiteX8" fmla="*/ 1050925 w 2048933"/>
                <a:gd name="connsiteY8" fmla="*/ 201083 h 1627716"/>
                <a:gd name="connsiteX9" fmla="*/ 555625 w 2048933"/>
                <a:gd name="connsiteY9" fmla="*/ 67733 h 162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8933" h="1627716">
                  <a:moveTo>
                    <a:pt x="555625" y="67733"/>
                  </a:moveTo>
                  <a:cubicBezTo>
                    <a:pt x="440267" y="39158"/>
                    <a:pt x="425450" y="22225"/>
                    <a:pt x="358775" y="29633"/>
                  </a:cubicBezTo>
                  <a:cubicBezTo>
                    <a:pt x="292100" y="37041"/>
                    <a:pt x="191558" y="0"/>
                    <a:pt x="155575" y="112183"/>
                  </a:cubicBezTo>
                  <a:cubicBezTo>
                    <a:pt x="119592" y="224366"/>
                    <a:pt x="141817" y="474133"/>
                    <a:pt x="142875" y="702733"/>
                  </a:cubicBezTo>
                  <a:cubicBezTo>
                    <a:pt x="143933" y="931333"/>
                    <a:pt x="0" y="1339850"/>
                    <a:pt x="161925" y="1483783"/>
                  </a:cubicBezTo>
                  <a:cubicBezTo>
                    <a:pt x="323850" y="1627716"/>
                    <a:pt x="817033" y="1587500"/>
                    <a:pt x="1114425" y="1566333"/>
                  </a:cubicBezTo>
                  <a:cubicBezTo>
                    <a:pt x="1411817" y="1545166"/>
                    <a:pt x="1843617" y="1524000"/>
                    <a:pt x="1946275" y="1356783"/>
                  </a:cubicBezTo>
                  <a:cubicBezTo>
                    <a:pt x="2048933" y="1189566"/>
                    <a:pt x="1879600" y="755650"/>
                    <a:pt x="1730375" y="563033"/>
                  </a:cubicBezTo>
                  <a:cubicBezTo>
                    <a:pt x="1581150" y="370416"/>
                    <a:pt x="1248833" y="283633"/>
                    <a:pt x="1050925" y="201083"/>
                  </a:cubicBezTo>
                  <a:cubicBezTo>
                    <a:pt x="853017" y="118533"/>
                    <a:pt x="670983" y="96308"/>
                    <a:pt x="555625" y="67733"/>
                  </a:cubicBezTo>
                  <a:close/>
                </a:path>
              </a:pathLst>
            </a:custGeom>
            <a:solidFill>
              <a:schemeClr val="bg1"/>
            </a:solidFill>
            <a:ln>
              <a:solidFill>
                <a:srgbClr val="16164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Forme libre 14"/>
            <p:cNvSpPr/>
            <p:nvPr/>
          </p:nvSpPr>
          <p:spPr>
            <a:xfrm>
              <a:off x="174625" y="3672417"/>
              <a:ext cx="1704975" cy="1405466"/>
            </a:xfrm>
            <a:custGeom>
              <a:avLst/>
              <a:gdLst>
                <a:gd name="connsiteX0" fmla="*/ 663575 w 1704975"/>
                <a:gd name="connsiteY0" fmla="*/ 124883 h 1405466"/>
                <a:gd name="connsiteX1" fmla="*/ 365125 w 1704975"/>
                <a:gd name="connsiteY1" fmla="*/ 48683 h 1405466"/>
                <a:gd name="connsiteX2" fmla="*/ 111125 w 1704975"/>
                <a:gd name="connsiteY2" fmla="*/ 4233 h 1405466"/>
                <a:gd name="connsiteX3" fmla="*/ 15875 w 1704975"/>
                <a:gd name="connsiteY3" fmla="*/ 74083 h 1405466"/>
                <a:gd name="connsiteX4" fmla="*/ 15875 w 1704975"/>
                <a:gd name="connsiteY4" fmla="*/ 397933 h 1405466"/>
                <a:gd name="connsiteX5" fmla="*/ 34925 w 1704975"/>
                <a:gd name="connsiteY5" fmla="*/ 620183 h 1405466"/>
                <a:gd name="connsiteX6" fmla="*/ 142875 w 1704975"/>
                <a:gd name="connsiteY6" fmla="*/ 950383 h 1405466"/>
                <a:gd name="connsiteX7" fmla="*/ 390525 w 1704975"/>
                <a:gd name="connsiteY7" fmla="*/ 1286933 h 1405466"/>
                <a:gd name="connsiteX8" fmla="*/ 828675 w 1704975"/>
                <a:gd name="connsiteY8" fmla="*/ 1401233 h 1405466"/>
                <a:gd name="connsiteX9" fmla="*/ 1470025 w 1704975"/>
                <a:gd name="connsiteY9" fmla="*/ 1312333 h 1405466"/>
                <a:gd name="connsiteX10" fmla="*/ 1685925 w 1704975"/>
                <a:gd name="connsiteY10" fmla="*/ 1147233 h 1405466"/>
                <a:gd name="connsiteX11" fmla="*/ 1584325 w 1704975"/>
                <a:gd name="connsiteY11" fmla="*/ 734483 h 1405466"/>
                <a:gd name="connsiteX12" fmla="*/ 1349375 w 1704975"/>
                <a:gd name="connsiteY12" fmla="*/ 423333 h 1405466"/>
                <a:gd name="connsiteX13" fmla="*/ 860425 w 1704975"/>
                <a:gd name="connsiteY13" fmla="*/ 182033 h 1405466"/>
                <a:gd name="connsiteX14" fmla="*/ 663575 w 1704975"/>
                <a:gd name="connsiteY14" fmla="*/ 124883 h 14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4975" h="1405466">
                  <a:moveTo>
                    <a:pt x="663575" y="124883"/>
                  </a:moveTo>
                  <a:cubicBezTo>
                    <a:pt x="581025" y="102658"/>
                    <a:pt x="457200" y="68791"/>
                    <a:pt x="365125" y="48683"/>
                  </a:cubicBezTo>
                  <a:cubicBezTo>
                    <a:pt x="273050" y="28575"/>
                    <a:pt x="169333" y="0"/>
                    <a:pt x="111125" y="4233"/>
                  </a:cubicBezTo>
                  <a:cubicBezTo>
                    <a:pt x="52917" y="8466"/>
                    <a:pt x="31750" y="8466"/>
                    <a:pt x="15875" y="74083"/>
                  </a:cubicBezTo>
                  <a:cubicBezTo>
                    <a:pt x="0" y="139700"/>
                    <a:pt x="12700" y="306916"/>
                    <a:pt x="15875" y="397933"/>
                  </a:cubicBezTo>
                  <a:cubicBezTo>
                    <a:pt x="19050" y="488950"/>
                    <a:pt x="13758" y="528108"/>
                    <a:pt x="34925" y="620183"/>
                  </a:cubicBezTo>
                  <a:cubicBezTo>
                    <a:pt x="56092" y="712258"/>
                    <a:pt x="83608" y="839258"/>
                    <a:pt x="142875" y="950383"/>
                  </a:cubicBezTo>
                  <a:cubicBezTo>
                    <a:pt x="202142" y="1061508"/>
                    <a:pt x="276225" y="1211791"/>
                    <a:pt x="390525" y="1286933"/>
                  </a:cubicBezTo>
                  <a:cubicBezTo>
                    <a:pt x="504825" y="1362075"/>
                    <a:pt x="648758" y="1397000"/>
                    <a:pt x="828675" y="1401233"/>
                  </a:cubicBezTo>
                  <a:cubicBezTo>
                    <a:pt x="1008592" y="1405466"/>
                    <a:pt x="1327150" y="1354666"/>
                    <a:pt x="1470025" y="1312333"/>
                  </a:cubicBezTo>
                  <a:cubicBezTo>
                    <a:pt x="1612900" y="1270000"/>
                    <a:pt x="1666875" y="1243541"/>
                    <a:pt x="1685925" y="1147233"/>
                  </a:cubicBezTo>
                  <a:cubicBezTo>
                    <a:pt x="1704975" y="1050925"/>
                    <a:pt x="1640417" y="855133"/>
                    <a:pt x="1584325" y="734483"/>
                  </a:cubicBezTo>
                  <a:cubicBezTo>
                    <a:pt x="1528233" y="613833"/>
                    <a:pt x="1470025" y="515408"/>
                    <a:pt x="1349375" y="423333"/>
                  </a:cubicBezTo>
                  <a:cubicBezTo>
                    <a:pt x="1228725" y="331258"/>
                    <a:pt x="975783" y="231775"/>
                    <a:pt x="860425" y="182033"/>
                  </a:cubicBezTo>
                  <a:cubicBezTo>
                    <a:pt x="745067" y="132291"/>
                    <a:pt x="746125" y="147108"/>
                    <a:pt x="663575" y="124883"/>
                  </a:cubicBezTo>
                  <a:close/>
                </a:path>
              </a:pathLst>
            </a:custGeom>
            <a:gradFill flip="none" rotWithShape="1">
              <a:gsLst>
                <a:gs pos="87000">
                  <a:srgbClr val="FF70A3"/>
                </a:gs>
                <a:gs pos="13000">
                  <a:srgbClr val="FFFFFF"/>
                </a:gs>
              </a:gsLst>
              <a:path path="circle">
                <a:fillToRect l="50000" t="50000" r="50000" b="50000"/>
              </a:path>
              <a:tileRect/>
            </a:gradFill>
            <a:ln>
              <a:solidFill>
                <a:srgbClr val="16164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Forme libre 15"/>
            <p:cNvSpPr/>
            <p:nvPr/>
          </p:nvSpPr>
          <p:spPr>
            <a:xfrm>
              <a:off x="76200" y="4498975"/>
              <a:ext cx="398992" cy="592667"/>
            </a:xfrm>
            <a:custGeom>
              <a:avLst/>
              <a:gdLst>
                <a:gd name="connsiteX0" fmla="*/ 120650 w 398992"/>
                <a:gd name="connsiteY0" fmla="*/ 47625 h 592667"/>
                <a:gd name="connsiteX1" fmla="*/ 57150 w 398992"/>
                <a:gd name="connsiteY1" fmla="*/ 53975 h 592667"/>
                <a:gd name="connsiteX2" fmla="*/ 25400 w 398992"/>
                <a:gd name="connsiteY2" fmla="*/ 346075 h 592667"/>
                <a:gd name="connsiteX3" fmla="*/ 209550 w 398992"/>
                <a:gd name="connsiteY3" fmla="*/ 561975 h 592667"/>
                <a:gd name="connsiteX4" fmla="*/ 387350 w 398992"/>
                <a:gd name="connsiteY4" fmla="*/ 530225 h 592667"/>
                <a:gd name="connsiteX5" fmla="*/ 279400 w 398992"/>
                <a:gd name="connsiteY5" fmla="*/ 339725 h 592667"/>
                <a:gd name="connsiteX6" fmla="*/ 120650 w 398992"/>
                <a:gd name="connsiteY6" fmla="*/ 47625 h 59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992" h="592667">
                  <a:moveTo>
                    <a:pt x="120650" y="47625"/>
                  </a:moveTo>
                  <a:cubicBezTo>
                    <a:pt x="83608" y="0"/>
                    <a:pt x="73025" y="4233"/>
                    <a:pt x="57150" y="53975"/>
                  </a:cubicBezTo>
                  <a:cubicBezTo>
                    <a:pt x="41275" y="103717"/>
                    <a:pt x="0" y="261408"/>
                    <a:pt x="25400" y="346075"/>
                  </a:cubicBezTo>
                  <a:cubicBezTo>
                    <a:pt x="50800" y="430742"/>
                    <a:pt x="149225" y="531283"/>
                    <a:pt x="209550" y="561975"/>
                  </a:cubicBezTo>
                  <a:cubicBezTo>
                    <a:pt x="269875" y="592667"/>
                    <a:pt x="375708" y="567267"/>
                    <a:pt x="387350" y="530225"/>
                  </a:cubicBezTo>
                  <a:cubicBezTo>
                    <a:pt x="398992" y="493183"/>
                    <a:pt x="322792" y="420158"/>
                    <a:pt x="279400" y="339725"/>
                  </a:cubicBezTo>
                  <a:cubicBezTo>
                    <a:pt x="236008" y="259292"/>
                    <a:pt x="157692" y="95250"/>
                    <a:pt x="120650" y="47625"/>
                  </a:cubicBezTo>
                  <a:close/>
                </a:path>
              </a:pathLst>
            </a:cu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2" name="Forme libre 21"/>
          <p:cNvSpPr/>
          <p:nvPr/>
        </p:nvSpPr>
        <p:spPr>
          <a:xfrm>
            <a:off x="50800" y="1755775"/>
            <a:ext cx="3506258" cy="1768475"/>
          </a:xfrm>
          <a:custGeom>
            <a:avLst/>
            <a:gdLst>
              <a:gd name="connsiteX0" fmla="*/ 0 w 3506258"/>
              <a:gd name="connsiteY0" fmla="*/ 123825 h 1768475"/>
              <a:gd name="connsiteX1" fmla="*/ 336550 w 3506258"/>
              <a:gd name="connsiteY1" fmla="*/ 3175 h 1768475"/>
              <a:gd name="connsiteX2" fmla="*/ 939800 w 3506258"/>
              <a:gd name="connsiteY2" fmla="*/ 104775 h 1768475"/>
              <a:gd name="connsiteX3" fmla="*/ 1257300 w 3506258"/>
              <a:gd name="connsiteY3" fmla="*/ 346075 h 1768475"/>
              <a:gd name="connsiteX4" fmla="*/ 1346200 w 3506258"/>
              <a:gd name="connsiteY4" fmla="*/ 536575 h 1768475"/>
              <a:gd name="connsiteX5" fmla="*/ 1587500 w 3506258"/>
              <a:gd name="connsiteY5" fmla="*/ 409575 h 1768475"/>
              <a:gd name="connsiteX6" fmla="*/ 2197100 w 3506258"/>
              <a:gd name="connsiteY6" fmla="*/ 447675 h 1768475"/>
              <a:gd name="connsiteX7" fmla="*/ 2482850 w 3506258"/>
              <a:gd name="connsiteY7" fmla="*/ 663575 h 1768475"/>
              <a:gd name="connsiteX8" fmla="*/ 2495550 w 3506258"/>
              <a:gd name="connsiteY8" fmla="*/ 892175 h 1768475"/>
              <a:gd name="connsiteX9" fmla="*/ 2603500 w 3506258"/>
              <a:gd name="connsiteY9" fmla="*/ 923925 h 1768475"/>
              <a:gd name="connsiteX10" fmla="*/ 3181350 w 3506258"/>
              <a:gd name="connsiteY10" fmla="*/ 1038225 h 1768475"/>
              <a:gd name="connsiteX11" fmla="*/ 3378200 w 3506258"/>
              <a:gd name="connsiteY11" fmla="*/ 1298575 h 1768475"/>
              <a:gd name="connsiteX12" fmla="*/ 3486150 w 3506258"/>
              <a:gd name="connsiteY12" fmla="*/ 1673225 h 1768475"/>
              <a:gd name="connsiteX13" fmla="*/ 3498850 w 3506258"/>
              <a:gd name="connsiteY13" fmla="*/ 1768475 h 1768475"/>
              <a:gd name="connsiteX14" fmla="*/ 3498850 w 3506258"/>
              <a:gd name="connsiteY14" fmla="*/ 1768475 h 176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6258" h="1768475">
                <a:moveTo>
                  <a:pt x="0" y="123825"/>
                </a:moveTo>
                <a:cubicBezTo>
                  <a:pt x="89958" y="65087"/>
                  <a:pt x="179917" y="6350"/>
                  <a:pt x="336550" y="3175"/>
                </a:cubicBezTo>
                <a:cubicBezTo>
                  <a:pt x="493183" y="0"/>
                  <a:pt x="786342" y="47625"/>
                  <a:pt x="939800" y="104775"/>
                </a:cubicBezTo>
                <a:cubicBezTo>
                  <a:pt x="1093258" y="161925"/>
                  <a:pt x="1189567" y="274108"/>
                  <a:pt x="1257300" y="346075"/>
                </a:cubicBezTo>
                <a:cubicBezTo>
                  <a:pt x="1325033" y="418042"/>
                  <a:pt x="1291167" y="525992"/>
                  <a:pt x="1346200" y="536575"/>
                </a:cubicBezTo>
                <a:cubicBezTo>
                  <a:pt x="1401233" y="547158"/>
                  <a:pt x="1445683" y="424392"/>
                  <a:pt x="1587500" y="409575"/>
                </a:cubicBezTo>
                <a:cubicBezTo>
                  <a:pt x="1729317" y="394758"/>
                  <a:pt x="2047875" y="405342"/>
                  <a:pt x="2197100" y="447675"/>
                </a:cubicBezTo>
                <a:cubicBezTo>
                  <a:pt x="2346325" y="490008"/>
                  <a:pt x="2433108" y="589492"/>
                  <a:pt x="2482850" y="663575"/>
                </a:cubicBezTo>
                <a:cubicBezTo>
                  <a:pt x="2532592" y="737658"/>
                  <a:pt x="2475442" y="848783"/>
                  <a:pt x="2495550" y="892175"/>
                </a:cubicBezTo>
                <a:cubicBezTo>
                  <a:pt x="2515658" y="935567"/>
                  <a:pt x="2489200" y="899583"/>
                  <a:pt x="2603500" y="923925"/>
                </a:cubicBezTo>
                <a:cubicBezTo>
                  <a:pt x="2717800" y="948267"/>
                  <a:pt x="3052233" y="975783"/>
                  <a:pt x="3181350" y="1038225"/>
                </a:cubicBezTo>
                <a:cubicBezTo>
                  <a:pt x="3310467" y="1100667"/>
                  <a:pt x="3327400" y="1192742"/>
                  <a:pt x="3378200" y="1298575"/>
                </a:cubicBezTo>
                <a:cubicBezTo>
                  <a:pt x="3429000" y="1404408"/>
                  <a:pt x="3466042" y="1594908"/>
                  <a:pt x="3486150" y="1673225"/>
                </a:cubicBezTo>
                <a:cubicBezTo>
                  <a:pt x="3506258" y="1751542"/>
                  <a:pt x="3498850" y="1768475"/>
                  <a:pt x="3498850" y="1768475"/>
                </a:cubicBezTo>
                <a:lnTo>
                  <a:pt x="3498850" y="1768475"/>
                </a:lnTo>
              </a:path>
            </a:pathLst>
          </a:custGeom>
          <a:noFill/>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3" name="Forme libre 22"/>
          <p:cNvSpPr/>
          <p:nvPr/>
        </p:nvSpPr>
        <p:spPr>
          <a:xfrm>
            <a:off x="3556000" y="3302000"/>
            <a:ext cx="280458" cy="2946400"/>
          </a:xfrm>
          <a:custGeom>
            <a:avLst/>
            <a:gdLst>
              <a:gd name="connsiteX0" fmla="*/ 50800 w 280458"/>
              <a:gd name="connsiteY0" fmla="*/ 0 h 2946400"/>
              <a:gd name="connsiteX1" fmla="*/ 203200 w 280458"/>
              <a:gd name="connsiteY1" fmla="*/ 425450 h 2946400"/>
              <a:gd name="connsiteX2" fmla="*/ 273050 w 280458"/>
              <a:gd name="connsiteY2" fmla="*/ 908050 h 2946400"/>
              <a:gd name="connsiteX3" fmla="*/ 247650 w 280458"/>
              <a:gd name="connsiteY3" fmla="*/ 1200150 h 2946400"/>
              <a:gd name="connsiteX4" fmla="*/ 254000 w 280458"/>
              <a:gd name="connsiteY4" fmla="*/ 1943100 h 2946400"/>
              <a:gd name="connsiteX5" fmla="*/ 254000 w 280458"/>
              <a:gd name="connsiteY5" fmla="*/ 2336800 h 2946400"/>
              <a:gd name="connsiteX6" fmla="*/ 107950 w 280458"/>
              <a:gd name="connsiteY6" fmla="*/ 2609850 h 2946400"/>
              <a:gd name="connsiteX7" fmla="*/ 0 w 280458"/>
              <a:gd name="connsiteY7" fmla="*/ 2946400 h 29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458" h="2946400">
                <a:moveTo>
                  <a:pt x="50800" y="0"/>
                </a:moveTo>
                <a:cubicBezTo>
                  <a:pt x="108479" y="137054"/>
                  <a:pt x="166158" y="274108"/>
                  <a:pt x="203200" y="425450"/>
                </a:cubicBezTo>
                <a:cubicBezTo>
                  <a:pt x="240242" y="576792"/>
                  <a:pt x="265642" y="778933"/>
                  <a:pt x="273050" y="908050"/>
                </a:cubicBezTo>
                <a:cubicBezTo>
                  <a:pt x="280458" y="1037167"/>
                  <a:pt x="250825" y="1027642"/>
                  <a:pt x="247650" y="1200150"/>
                </a:cubicBezTo>
                <a:cubicBezTo>
                  <a:pt x="244475" y="1372658"/>
                  <a:pt x="252942" y="1753658"/>
                  <a:pt x="254000" y="1943100"/>
                </a:cubicBezTo>
                <a:cubicBezTo>
                  <a:pt x="255058" y="2132542"/>
                  <a:pt x="278342" y="2225675"/>
                  <a:pt x="254000" y="2336800"/>
                </a:cubicBezTo>
                <a:cubicBezTo>
                  <a:pt x="229658" y="2447925"/>
                  <a:pt x="150283" y="2508250"/>
                  <a:pt x="107950" y="2609850"/>
                </a:cubicBezTo>
                <a:cubicBezTo>
                  <a:pt x="65617" y="2711450"/>
                  <a:pt x="0" y="2946400"/>
                  <a:pt x="0" y="294640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4" name="Forme libre 23"/>
          <p:cNvSpPr/>
          <p:nvPr/>
        </p:nvSpPr>
        <p:spPr>
          <a:xfrm>
            <a:off x="3429000" y="5372100"/>
            <a:ext cx="537633" cy="1479550"/>
          </a:xfrm>
          <a:custGeom>
            <a:avLst/>
            <a:gdLst>
              <a:gd name="connsiteX0" fmla="*/ 482600 w 537633"/>
              <a:gd name="connsiteY0" fmla="*/ 0 h 1479550"/>
              <a:gd name="connsiteX1" fmla="*/ 495300 w 537633"/>
              <a:gd name="connsiteY1" fmla="*/ 450850 h 1479550"/>
              <a:gd name="connsiteX2" fmla="*/ 228600 w 537633"/>
              <a:gd name="connsiteY2" fmla="*/ 1035050 h 1479550"/>
              <a:gd name="connsiteX3" fmla="*/ 0 w 537633"/>
              <a:gd name="connsiteY3" fmla="*/ 1479550 h 1479550"/>
              <a:gd name="connsiteX4" fmla="*/ 0 w 537633"/>
              <a:gd name="connsiteY4" fmla="*/ 1479550 h 147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633" h="1479550">
                <a:moveTo>
                  <a:pt x="482600" y="0"/>
                </a:moveTo>
                <a:cubicBezTo>
                  <a:pt x="510116" y="139171"/>
                  <a:pt x="537633" y="278342"/>
                  <a:pt x="495300" y="450850"/>
                </a:cubicBezTo>
                <a:cubicBezTo>
                  <a:pt x="452967" y="623358"/>
                  <a:pt x="311150" y="863600"/>
                  <a:pt x="228600" y="1035050"/>
                </a:cubicBezTo>
                <a:cubicBezTo>
                  <a:pt x="146050" y="1206500"/>
                  <a:pt x="0" y="1479550"/>
                  <a:pt x="0" y="1479550"/>
                </a:cubicBezTo>
                <a:lnTo>
                  <a:pt x="0" y="1479550"/>
                </a:ln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5" name="Forme libre 24"/>
          <p:cNvSpPr/>
          <p:nvPr/>
        </p:nvSpPr>
        <p:spPr>
          <a:xfrm>
            <a:off x="2139950" y="2032000"/>
            <a:ext cx="1842558" cy="2476500"/>
          </a:xfrm>
          <a:custGeom>
            <a:avLst/>
            <a:gdLst>
              <a:gd name="connsiteX0" fmla="*/ 0 w 1842558"/>
              <a:gd name="connsiteY0" fmla="*/ 0 h 2476500"/>
              <a:gd name="connsiteX1" fmla="*/ 558800 w 1842558"/>
              <a:gd name="connsiteY1" fmla="*/ 234950 h 2476500"/>
              <a:gd name="connsiteX2" fmla="*/ 647700 w 1842558"/>
              <a:gd name="connsiteY2" fmla="*/ 495300 h 2476500"/>
              <a:gd name="connsiteX3" fmla="*/ 1123950 w 1842558"/>
              <a:gd name="connsiteY3" fmla="*/ 647700 h 2476500"/>
              <a:gd name="connsiteX4" fmla="*/ 1409700 w 1842558"/>
              <a:gd name="connsiteY4" fmla="*/ 825500 h 2476500"/>
              <a:gd name="connsiteX5" fmla="*/ 1708150 w 1842558"/>
              <a:gd name="connsiteY5" fmla="*/ 1511300 h 2476500"/>
              <a:gd name="connsiteX6" fmla="*/ 1822450 w 1842558"/>
              <a:gd name="connsiteY6" fmla="*/ 2127250 h 2476500"/>
              <a:gd name="connsiteX7" fmla="*/ 1828800 w 1842558"/>
              <a:gd name="connsiteY7" fmla="*/ 247650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2558" h="2476500">
                <a:moveTo>
                  <a:pt x="0" y="0"/>
                </a:moveTo>
                <a:cubicBezTo>
                  <a:pt x="225425" y="76200"/>
                  <a:pt x="450850" y="152400"/>
                  <a:pt x="558800" y="234950"/>
                </a:cubicBezTo>
                <a:cubicBezTo>
                  <a:pt x="666750" y="317500"/>
                  <a:pt x="553509" y="426508"/>
                  <a:pt x="647700" y="495300"/>
                </a:cubicBezTo>
                <a:cubicBezTo>
                  <a:pt x="741891" y="564092"/>
                  <a:pt x="996950" y="592667"/>
                  <a:pt x="1123950" y="647700"/>
                </a:cubicBezTo>
                <a:cubicBezTo>
                  <a:pt x="1250950" y="702733"/>
                  <a:pt x="1312333" y="681567"/>
                  <a:pt x="1409700" y="825500"/>
                </a:cubicBezTo>
                <a:cubicBezTo>
                  <a:pt x="1507067" y="969433"/>
                  <a:pt x="1639358" y="1294342"/>
                  <a:pt x="1708150" y="1511300"/>
                </a:cubicBezTo>
                <a:cubicBezTo>
                  <a:pt x="1776942" y="1728258"/>
                  <a:pt x="1802342" y="1966383"/>
                  <a:pt x="1822450" y="2127250"/>
                </a:cubicBezTo>
                <a:cubicBezTo>
                  <a:pt x="1842558" y="2288117"/>
                  <a:pt x="1828800" y="2476500"/>
                  <a:pt x="1828800" y="247650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6" name="Forme libre 25"/>
          <p:cNvSpPr/>
          <p:nvPr/>
        </p:nvSpPr>
        <p:spPr>
          <a:xfrm>
            <a:off x="76200" y="1552575"/>
            <a:ext cx="3289300" cy="1044575"/>
          </a:xfrm>
          <a:custGeom>
            <a:avLst/>
            <a:gdLst>
              <a:gd name="connsiteX0" fmla="*/ 0 w 3289300"/>
              <a:gd name="connsiteY0" fmla="*/ 28575 h 1044575"/>
              <a:gd name="connsiteX1" fmla="*/ 463550 w 3289300"/>
              <a:gd name="connsiteY1" fmla="*/ 28575 h 1044575"/>
              <a:gd name="connsiteX2" fmla="*/ 1092200 w 3289300"/>
              <a:gd name="connsiteY2" fmla="*/ 200025 h 1044575"/>
              <a:gd name="connsiteX3" fmla="*/ 1441450 w 3289300"/>
              <a:gd name="connsiteY3" fmla="*/ 403225 h 1044575"/>
              <a:gd name="connsiteX4" fmla="*/ 1898650 w 3289300"/>
              <a:gd name="connsiteY4" fmla="*/ 339725 h 1044575"/>
              <a:gd name="connsiteX5" fmla="*/ 2444750 w 3289300"/>
              <a:gd name="connsiteY5" fmla="*/ 466725 h 1044575"/>
              <a:gd name="connsiteX6" fmla="*/ 2813050 w 3289300"/>
              <a:gd name="connsiteY6" fmla="*/ 695325 h 1044575"/>
              <a:gd name="connsiteX7" fmla="*/ 2921000 w 3289300"/>
              <a:gd name="connsiteY7" fmla="*/ 930275 h 1044575"/>
              <a:gd name="connsiteX8" fmla="*/ 3289300 w 3289300"/>
              <a:gd name="connsiteY8" fmla="*/ 1044575 h 1044575"/>
              <a:gd name="connsiteX9" fmla="*/ 3289300 w 3289300"/>
              <a:gd name="connsiteY9" fmla="*/ 1044575 h 104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9300" h="1044575">
                <a:moveTo>
                  <a:pt x="0" y="28575"/>
                </a:moveTo>
                <a:cubicBezTo>
                  <a:pt x="140758" y="14287"/>
                  <a:pt x="281517" y="0"/>
                  <a:pt x="463550" y="28575"/>
                </a:cubicBezTo>
                <a:cubicBezTo>
                  <a:pt x="645583" y="57150"/>
                  <a:pt x="929217" y="137583"/>
                  <a:pt x="1092200" y="200025"/>
                </a:cubicBezTo>
                <a:cubicBezTo>
                  <a:pt x="1255183" y="262467"/>
                  <a:pt x="1307042" y="379942"/>
                  <a:pt x="1441450" y="403225"/>
                </a:cubicBezTo>
                <a:cubicBezTo>
                  <a:pt x="1575858" y="426508"/>
                  <a:pt x="1731433" y="329142"/>
                  <a:pt x="1898650" y="339725"/>
                </a:cubicBezTo>
                <a:cubicBezTo>
                  <a:pt x="2065867" y="350308"/>
                  <a:pt x="2292350" y="407458"/>
                  <a:pt x="2444750" y="466725"/>
                </a:cubicBezTo>
                <a:cubicBezTo>
                  <a:pt x="2597150" y="525992"/>
                  <a:pt x="2733675" y="618067"/>
                  <a:pt x="2813050" y="695325"/>
                </a:cubicBezTo>
                <a:cubicBezTo>
                  <a:pt x="2892425" y="772583"/>
                  <a:pt x="2841625" y="872067"/>
                  <a:pt x="2921000" y="930275"/>
                </a:cubicBezTo>
                <a:cubicBezTo>
                  <a:pt x="3000375" y="988483"/>
                  <a:pt x="3289300" y="1044575"/>
                  <a:pt x="3289300" y="1044575"/>
                </a:cubicBezTo>
                <a:lnTo>
                  <a:pt x="3289300" y="1044575"/>
                </a:ln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3" name="Grouper 35"/>
          <p:cNvGrpSpPr/>
          <p:nvPr/>
        </p:nvGrpSpPr>
        <p:grpSpPr>
          <a:xfrm>
            <a:off x="397933" y="3978275"/>
            <a:ext cx="940859" cy="955675"/>
            <a:chOff x="397933" y="3978275"/>
            <a:chExt cx="940859" cy="955675"/>
          </a:xfrm>
        </p:grpSpPr>
        <p:sp>
          <p:nvSpPr>
            <p:cNvPr id="28" name="Forme libre 27"/>
            <p:cNvSpPr/>
            <p:nvPr/>
          </p:nvSpPr>
          <p:spPr>
            <a:xfrm>
              <a:off x="397933" y="3978275"/>
              <a:ext cx="940859" cy="955675"/>
            </a:xfrm>
            <a:custGeom>
              <a:avLst/>
              <a:gdLst>
                <a:gd name="connsiteX0" fmla="*/ 643467 w 940859"/>
                <a:gd name="connsiteY0" fmla="*/ 60325 h 955675"/>
                <a:gd name="connsiteX1" fmla="*/ 408517 w 940859"/>
                <a:gd name="connsiteY1" fmla="*/ 9525 h 955675"/>
                <a:gd name="connsiteX2" fmla="*/ 103717 w 940859"/>
                <a:gd name="connsiteY2" fmla="*/ 117475 h 955675"/>
                <a:gd name="connsiteX3" fmla="*/ 8467 w 940859"/>
                <a:gd name="connsiteY3" fmla="*/ 415925 h 955675"/>
                <a:gd name="connsiteX4" fmla="*/ 154517 w 940859"/>
                <a:gd name="connsiteY4" fmla="*/ 790575 h 955675"/>
                <a:gd name="connsiteX5" fmla="*/ 459317 w 940859"/>
                <a:gd name="connsiteY5" fmla="*/ 936625 h 955675"/>
                <a:gd name="connsiteX6" fmla="*/ 738717 w 940859"/>
                <a:gd name="connsiteY6" fmla="*/ 904875 h 955675"/>
                <a:gd name="connsiteX7" fmla="*/ 916517 w 940859"/>
                <a:gd name="connsiteY7" fmla="*/ 701675 h 955675"/>
                <a:gd name="connsiteX8" fmla="*/ 884767 w 940859"/>
                <a:gd name="connsiteY8" fmla="*/ 339725 h 955675"/>
                <a:gd name="connsiteX9" fmla="*/ 732367 w 940859"/>
                <a:gd name="connsiteY9" fmla="*/ 130175 h 955675"/>
                <a:gd name="connsiteX10" fmla="*/ 643467 w 940859"/>
                <a:gd name="connsiteY10" fmla="*/ 60325 h 9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0859" h="955675">
                  <a:moveTo>
                    <a:pt x="643467" y="60325"/>
                  </a:moveTo>
                  <a:cubicBezTo>
                    <a:pt x="589492" y="40217"/>
                    <a:pt x="498475" y="0"/>
                    <a:pt x="408517" y="9525"/>
                  </a:cubicBezTo>
                  <a:cubicBezTo>
                    <a:pt x="318559" y="19050"/>
                    <a:pt x="170392" y="49742"/>
                    <a:pt x="103717" y="117475"/>
                  </a:cubicBezTo>
                  <a:cubicBezTo>
                    <a:pt x="37042" y="185208"/>
                    <a:pt x="0" y="303742"/>
                    <a:pt x="8467" y="415925"/>
                  </a:cubicBezTo>
                  <a:cubicBezTo>
                    <a:pt x="16934" y="528108"/>
                    <a:pt x="79375" y="703792"/>
                    <a:pt x="154517" y="790575"/>
                  </a:cubicBezTo>
                  <a:cubicBezTo>
                    <a:pt x="229659" y="877358"/>
                    <a:pt x="361950" y="917575"/>
                    <a:pt x="459317" y="936625"/>
                  </a:cubicBezTo>
                  <a:cubicBezTo>
                    <a:pt x="556684" y="955675"/>
                    <a:pt x="662517" y="944033"/>
                    <a:pt x="738717" y="904875"/>
                  </a:cubicBezTo>
                  <a:cubicBezTo>
                    <a:pt x="814917" y="865717"/>
                    <a:pt x="892175" y="795867"/>
                    <a:pt x="916517" y="701675"/>
                  </a:cubicBezTo>
                  <a:cubicBezTo>
                    <a:pt x="940859" y="607483"/>
                    <a:pt x="915459" y="434975"/>
                    <a:pt x="884767" y="339725"/>
                  </a:cubicBezTo>
                  <a:cubicBezTo>
                    <a:pt x="854075" y="244475"/>
                    <a:pt x="772584" y="175683"/>
                    <a:pt x="732367" y="130175"/>
                  </a:cubicBezTo>
                  <a:cubicBezTo>
                    <a:pt x="692150" y="84667"/>
                    <a:pt x="697442" y="80433"/>
                    <a:pt x="643467" y="60325"/>
                  </a:cubicBezTo>
                  <a:close/>
                </a:path>
              </a:pathLst>
            </a:cu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Forme libre 28"/>
            <p:cNvSpPr/>
            <p:nvPr/>
          </p:nvSpPr>
          <p:spPr>
            <a:xfrm>
              <a:off x="487892" y="4195233"/>
              <a:ext cx="756708" cy="644525"/>
            </a:xfrm>
            <a:custGeom>
              <a:avLst/>
              <a:gdLst>
                <a:gd name="connsiteX0" fmla="*/ 445558 w 756708"/>
                <a:gd name="connsiteY0" fmla="*/ 122767 h 644525"/>
                <a:gd name="connsiteX1" fmla="*/ 439208 w 756708"/>
                <a:gd name="connsiteY1" fmla="*/ 52917 h 644525"/>
                <a:gd name="connsiteX2" fmla="*/ 540808 w 756708"/>
                <a:gd name="connsiteY2" fmla="*/ 2117 h 644525"/>
                <a:gd name="connsiteX3" fmla="*/ 648758 w 756708"/>
                <a:gd name="connsiteY3" fmla="*/ 65617 h 644525"/>
                <a:gd name="connsiteX4" fmla="*/ 667808 w 756708"/>
                <a:gd name="connsiteY4" fmla="*/ 179917 h 644525"/>
                <a:gd name="connsiteX5" fmla="*/ 636058 w 756708"/>
                <a:gd name="connsiteY5" fmla="*/ 192617 h 644525"/>
                <a:gd name="connsiteX6" fmla="*/ 705908 w 756708"/>
                <a:gd name="connsiteY6" fmla="*/ 243417 h 644525"/>
                <a:gd name="connsiteX7" fmla="*/ 744008 w 756708"/>
                <a:gd name="connsiteY7" fmla="*/ 364067 h 644525"/>
                <a:gd name="connsiteX8" fmla="*/ 744008 w 756708"/>
                <a:gd name="connsiteY8" fmla="*/ 484717 h 644525"/>
                <a:gd name="connsiteX9" fmla="*/ 667808 w 756708"/>
                <a:gd name="connsiteY9" fmla="*/ 586317 h 644525"/>
                <a:gd name="connsiteX10" fmla="*/ 566208 w 756708"/>
                <a:gd name="connsiteY10" fmla="*/ 637117 h 644525"/>
                <a:gd name="connsiteX11" fmla="*/ 439208 w 756708"/>
                <a:gd name="connsiteY11" fmla="*/ 630767 h 644525"/>
                <a:gd name="connsiteX12" fmla="*/ 350308 w 756708"/>
                <a:gd name="connsiteY12" fmla="*/ 573617 h 644525"/>
                <a:gd name="connsiteX13" fmla="*/ 248708 w 756708"/>
                <a:gd name="connsiteY13" fmla="*/ 573617 h 644525"/>
                <a:gd name="connsiteX14" fmla="*/ 166158 w 756708"/>
                <a:gd name="connsiteY14" fmla="*/ 522817 h 644525"/>
                <a:gd name="connsiteX15" fmla="*/ 128058 w 756708"/>
                <a:gd name="connsiteY15" fmla="*/ 491067 h 644525"/>
                <a:gd name="connsiteX16" fmla="*/ 39158 w 756708"/>
                <a:gd name="connsiteY16" fmla="*/ 465667 h 644525"/>
                <a:gd name="connsiteX17" fmla="*/ 13758 w 756708"/>
                <a:gd name="connsiteY17" fmla="*/ 408517 h 644525"/>
                <a:gd name="connsiteX18" fmla="*/ 13758 w 756708"/>
                <a:gd name="connsiteY18" fmla="*/ 313267 h 644525"/>
                <a:gd name="connsiteX19" fmla="*/ 96308 w 756708"/>
                <a:gd name="connsiteY19" fmla="*/ 306917 h 644525"/>
                <a:gd name="connsiteX20" fmla="*/ 185208 w 756708"/>
                <a:gd name="connsiteY20" fmla="*/ 357717 h 644525"/>
                <a:gd name="connsiteX21" fmla="*/ 172508 w 756708"/>
                <a:gd name="connsiteY21" fmla="*/ 446617 h 644525"/>
                <a:gd name="connsiteX22" fmla="*/ 197908 w 756708"/>
                <a:gd name="connsiteY22" fmla="*/ 510117 h 644525"/>
                <a:gd name="connsiteX23" fmla="*/ 236008 w 756708"/>
                <a:gd name="connsiteY23" fmla="*/ 503767 h 644525"/>
                <a:gd name="connsiteX24" fmla="*/ 274108 w 756708"/>
                <a:gd name="connsiteY24" fmla="*/ 446617 h 644525"/>
                <a:gd name="connsiteX25" fmla="*/ 356658 w 756708"/>
                <a:gd name="connsiteY25" fmla="*/ 414867 h 644525"/>
                <a:gd name="connsiteX26" fmla="*/ 445558 w 756708"/>
                <a:gd name="connsiteY26" fmla="*/ 465667 h 644525"/>
                <a:gd name="connsiteX27" fmla="*/ 470958 w 756708"/>
                <a:gd name="connsiteY27" fmla="*/ 510117 h 644525"/>
                <a:gd name="connsiteX28" fmla="*/ 534458 w 756708"/>
                <a:gd name="connsiteY28" fmla="*/ 491067 h 644525"/>
                <a:gd name="connsiteX29" fmla="*/ 521758 w 756708"/>
                <a:gd name="connsiteY29" fmla="*/ 389467 h 644525"/>
                <a:gd name="connsiteX30" fmla="*/ 553508 w 756708"/>
                <a:gd name="connsiteY30" fmla="*/ 256117 h 644525"/>
                <a:gd name="connsiteX31" fmla="*/ 578908 w 756708"/>
                <a:gd name="connsiteY31" fmla="*/ 211667 h 644525"/>
                <a:gd name="connsiteX32" fmla="*/ 547158 w 756708"/>
                <a:gd name="connsiteY32" fmla="*/ 173567 h 644525"/>
                <a:gd name="connsiteX33" fmla="*/ 496358 w 756708"/>
                <a:gd name="connsiteY33" fmla="*/ 167217 h 644525"/>
                <a:gd name="connsiteX34" fmla="*/ 445558 w 756708"/>
                <a:gd name="connsiteY34" fmla="*/ 122767 h 6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56708" h="644525">
                  <a:moveTo>
                    <a:pt x="445558" y="122767"/>
                  </a:moveTo>
                  <a:cubicBezTo>
                    <a:pt x="436033" y="103717"/>
                    <a:pt x="423333" y="73025"/>
                    <a:pt x="439208" y="52917"/>
                  </a:cubicBezTo>
                  <a:cubicBezTo>
                    <a:pt x="455083" y="32809"/>
                    <a:pt x="505883" y="0"/>
                    <a:pt x="540808" y="2117"/>
                  </a:cubicBezTo>
                  <a:cubicBezTo>
                    <a:pt x="575733" y="4234"/>
                    <a:pt x="627591" y="35984"/>
                    <a:pt x="648758" y="65617"/>
                  </a:cubicBezTo>
                  <a:cubicBezTo>
                    <a:pt x="669925" y="95250"/>
                    <a:pt x="669925" y="158750"/>
                    <a:pt x="667808" y="179917"/>
                  </a:cubicBezTo>
                  <a:cubicBezTo>
                    <a:pt x="665691" y="201084"/>
                    <a:pt x="629708" y="182034"/>
                    <a:pt x="636058" y="192617"/>
                  </a:cubicBezTo>
                  <a:cubicBezTo>
                    <a:pt x="642408" y="203200"/>
                    <a:pt x="687916" y="214842"/>
                    <a:pt x="705908" y="243417"/>
                  </a:cubicBezTo>
                  <a:cubicBezTo>
                    <a:pt x="723900" y="271992"/>
                    <a:pt x="737658" y="323850"/>
                    <a:pt x="744008" y="364067"/>
                  </a:cubicBezTo>
                  <a:cubicBezTo>
                    <a:pt x="750358" y="404284"/>
                    <a:pt x="756708" y="447675"/>
                    <a:pt x="744008" y="484717"/>
                  </a:cubicBezTo>
                  <a:cubicBezTo>
                    <a:pt x="731308" y="521759"/>
                    <a:pt x="697441" y="560917"/>
                    <a:pt x="667808" y="586317"/>
                  </a:cubicBezTo>
                  <a:cubicBezTo>
                    <a:pt x="638175" y="611717"/>
                    <a:pt x="604308" y="629709"/>
                    <a:pt x="566208" y="637117"/>
                  </a:cubicBezTo>
                  <a:cubicBezTo>
                    <a:pt x="528108" y="644525"/>
                    <a:pt x="475191" y="641350"/>
                    <a:pt x="439208" y="630767"/>
                  </a:cubicBezTo>
                  <a:cubicBezTo>
                    <a:pt x="403225" y="620184"/>
                    <a:pt x="382058" y="583142"/>
                    <a:pt x="350308" y="573617"/>
                  </a:cubicBezTo>
                  <a:cubicBezTo>
                    <a:pt x="318558" y="564092"/>
                    <a:pt x="279400" y="582084"/>
                    <a:pt x="248708" y="573617"/>
                  </a:cubicBezTo>
                  <a:cubicBezTo>
                    <a:pt x="218016" y="565150"/>
                    <a:pt x="186266" y="536575"/>
                    <a:pt x="166158" y="522817"/>
                  </a:cubicBezTo>
                  <a:cubicBezTo>
                    <a:pt x="146050" y="509059"/>
                    <a:pt x="149225" y="500592"/>
                    <a:pt x="128058" y="491067"/>
                  </a:cubicBezTo>
                  <a:cubicBezTo>
                    <a:pt x="106891" y="481542"/>
                    <a:pt x="58208" y="479425"/>
                    <a:pt x="39158" y="465667"/>
                  </a:cubicBezTo>
                  <a:cubicBezTo>
                    <a:pt x="20108" y="451909"/>
                    <a:pt x="17991" y="433917"/>
                    <a:pt x="13758" y="408517"/>
                  </a:cubicBezTo>
                  <a:cubicBezTo>
                    <a:pt x="9525" y="383117"/>
                    <a:pt x="0" y="330200"/>
                    <a:pt x="13758" y="313267"/>
                  </a:cubicBezTo>
                  <a:cubicBezTo>
                    <a:pt x="27516" y="296334"/>
                    <a:pt x="67733" y="299509"/>
                    <a:pt x="96308" y="306917"/>
                  </a:cubicBezTo>
                  <a:cubicBezTo>
                    <a:pt x="124883" y="314325"/>
                    <a:pt x="172508" y="334434"/>
                    <a:pt x="185208" y="357717"/>
                  </a:cubicBezTo>
                  <a:cubicBezTo>
                    <a:pt x="197908" y="381000"/>
                    <a:pt x="170391" y="421217"/>
                    <a:pt x="172508" y="446617"/>
                  </a:cubicBezTo>
                  <a:cubicBezTo>
                    <a:pt x="174625" y="472017"/>
                    <a:pt x="187325" y="500592"/>
                    <a:pt x="197908" y="510117"/>
                  </a:cubicBezTo>
                  <a:cubicBezTo>
                    <a:pt x="208491" y="519642"/>
                    <a:pt x="223308" y="514350"/>
                    <a:pt x="236008" y="503767"/>
                  </a:cubicBezTo>
                  <a:cubicBezTo>
                    <a:pt x="248708" y="493184"/>
                    <a:pt x="254000" y="461434"/>
                    <a:pt x="274108" y="446617"/>
                  </a:cubicBezTo>
                  <a:cubicBezTo>
                    <a:pt x="294216" y="431800"/>
                    <a:pt x="328083" y="411692"/>
                    <a:pt x="356658" y="414867"/>
                  </a:cubicBezTo>
                  <a:cubicBezTo>
                    <a:pt x="385233" y="418042"/>
                    <a:pt x="426508" y="449792"/>
                    <a:pt x="445558" y="465667"/>
                  </a:cubicBezTo>
                  <a:cubicBezTo>
                    <a:pt x="464608" y="481542"/>
                    <a:pt x="456141" y="505884"/>
                    <a:pt x="470958" y="510117"/>
                  </a:cubicBezTo>
                  <a:cubicBezTo>
                    <a:pt x="485775" y="514350"/>
                    <a:pt x="525991" y="511175"/>
                    <a:pt x="534458" y="491067"/>
                  </a:cubicBezTo>
                  <a:cubicBezTo>
                    <a:pt x="542925" y="470959"/>
                    <a:pt x="518583" y="428625"/>
                    <a:pt x="521758" y="389467"/>
                  </a:cubicBezTo>
                  <a:cubicBezTo>
                    <a:pt x="524933" y="350309"/>
                    <a:pt x="543983" y="285750"/>
                    <a:pt x="553508" y="256117"/>
                  </a:cubicBezTo>
                  <a:cubicBezTo>
                    <a:pt x="563033" y="226484"/>
                    <a:pt x="579966" y="225425"/>
                    <a:pt x="578908" y="211667"/>
                  </a:cubicBezTo>
                  <a:cubicBezTo>
                    <a:pt x="577850" y="197909"/>
                    <a:pt x="560916" y="180975"/>
                    <a:pt x="547158" y="173567"/>
                  </a:cubicBezTo>
                  <a:cubicBezTo>
                    <a:pt x="533400" y="166159"/>
                    <a:pt x="512233" y="176742"/>
                    <a:pt x="496358" y="167217"/>
                  </a:cubicBezTo>
                  <a:cubicBezTo>
                    <a:pt x="480483" y="157692"/>
                    <a:pt x="455083" y="141817"/>
                    <a:pt x="445558" y="122767"/>
                  </a:cubicBezTo>
                  <a:close/>
                </a:path>
              </a:pathLst>
            </a:custGeom>
            <a:solidFill>
              <a:schemeClr val="accent6">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0" name="Ellipse 29"/>
          <p:cNvSpPr/>
          <p:nvPr/>
        </p:nvSpPr>
        <p:spPr>
          <a:xfrm>
            <a:off x="609600" y="41910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Ellipse 30"/>
          <p:cNvSpPr/>
          <p:nvPr/>
        </p:nvSpPr>
        <p:spPr>
          <a:xfrm>
            <a:off x="685800" y="43434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Ellipse 31"/>
          <p:cNvSpPr/>
          <p:nvPr/>
        </p:nvSpPr>
        <p:spPr>
          <a:xfrm>
            <a:off x="762000" y="41910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Ellipse 32"/>
          <p:cNvSpPr/>
          <p:nvPr/>
        </p:nvSpPr>
        <p:spPr>
          <a:xfrm>
            <a:off x="533400" y="43434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Ellipse 33"/>
          <p:cNvSpPr/>
          <p:nvPr/>
        </p:nvSpPr>
        <p:spPr>
          <a:xfrm>
            <a:off x="755650" y="40513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Ellipse 34"/>
          <p:cNvSpPr/>
          <p:nvPr/>
        </p:nvSpPr>
        <p:spPr>
          <a:xfrm>
            <a:off x="844550" y="442595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5" name="ZoneTexte 44"/>
          <p:cNvSpPr txBox="1"/>
          <p:nvPr/>
        </p:nvSpPr>
        <p:spPr>
          <a:xfrm>
            <a:off x="3429000" y="6400800"/>
            <a:ext cx="1905000" cy="369332"/>
          </a:xfrm>
          <a:prstGeom prst="rect">
            <a:avLst/>
          </a:prstGeom>
          <a:noFill/>
          <a:ln>
            <a:noFill/>
          </a:ln>
        </p:spPr>
        <p:txBody>
          <a:bodyPr wrap="square" rtlCol="0">
            <a:spAutoFit/>
          </a:bodyPr>
          <a:lstStyle/>
          <a:p>
            <a:pPr algn="ctr"/>
            <a:r>
              <a:rPr lang="en-GB" sz="1800" dirty="0">
                <a:latin typeface="Calibri"/>
                <a:cs typeface="Calibri"/>
              </a:rPr>
              <a:t>Connective tissue</a:t>
            </a:r>
          </a:p>
        </p:txBody>
      </p:sp>
      <p:sp>
        <p:nvSpPr>
          <p:cNvPr id="46" name="Forme libre 45"/>
          <p:cNvSpPr/>
          <p:nvPr/>
        </p:nvSpPr>
        <p:spPr>
          <a:xfrm rot="21079795" flipH="1">
            <a:off x="-15873" y="1738318"/>
            <a:ext cx="1437218" cy="1848443"/>
          </a:xfrm>
          <a:custGeom>
            <a:avLst/>
            <a:gdLst>
              <a:gd name="connsiteX0" fmla="*/ 397463 w 2375371"/>
              <a:gd name="connsiteY0" fmla="*/ 2500019 h 2982148"/>
              <a:gd name="connsiteX1" fmla="*/ 270463 w 2375371"/>
              <a:gd name="connsiteY1" fmla="*/ 651463 h 2982148"/>
              <a:gd name="connsiteX2" fmla="*/ 2020241 w 2375371"/>
              <a:gd name="connsiteY2" fmla="*/ 312796 h 2982148"/>
              <a:gd name="connsiteX3" fmla="*/ 2147241 w 2375371"/>
              <a:gd name="connsiteY3" fmla="*/ 2528241 h 2982148"/>
              <a:gd name="connsiteX4" fmla="*/ 651463 w 2375371"/>
              <a:gd name="connsiteY4" fmla="*/ 2965685 h 2982148"/>
              <a:gd name="connsiteX5" fmla="*/ 369241 w 2375371"/>
              <a:gd name="connsiteY5" fmla="*/ 2429463 h 29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371" h="2982148">
                <a:moveTo>
                  <a:pt x="397463" y="2500019"/>
                </a:moveTo>
                <a:cubicBezTo>
                  <a:pt x="198731" y="1758009"/>
                  <a:pt x="0" y="1016000"/>
                  <a:pt x="270463" y="651463"/>
                </a:cubicBezTo>
                <a:cubicBezTo>
                  <a:pt x="540926" y="286926"/>
                  <a:pt x="1707445" y="0"/>
                  <a:pt x="2020241" y="312796"/>
                </a:cubicBezTo>
                <a:cubicBezTo>
                  <a:pt x="2333037" y="625592"/>
                  <a:pt x="2375371" y="2086093"/>
                  <a:pt x="2147241" y="2528241"/>
                </a:cubicBezTo>
                <a:cubicBezTo>
                  <a:pt x="1919111" y="2970389"/>
                  <a:pt x="947796" y="2982148"/>
                  <a:pt x="651463" y="2965685"/>
                </a:cubicBezTo>
                <a:cubicBezTo>
                  <a:pt x="355130" y="2949222"/>
                  <a:pt x="369241" y="2429463"/>
                  <a:pt x="369241" y="2429463"/>
                </a:cubicBezTo>
              </a:path>
            </a:pathLst>
          </a:custGeom>
          <a:gradFill flip="none" rotWithShape="1">
            <a:gsLst>
              <a:gs pos="0">
                <a:schemeClr val="accent6">
                  <a:lumMod val="20000"/>
                  <a:lumOff val="80000"/>
                </a:schemeClr>
              </a:gs>
              <a:gs pos="100000">
                <a:schemeClr val="accent6">
                  <a:lumMod val="60000"/>
                  <a:lumOff val="40000"/>
                </a:schemeClr>
              </a:gs>
            </a:gsLst>
            <a:path path="circle">
              <a:fillToRect l="50000" t="50000" r="50000" b="50000"/>
            </a:path>
            <a:tileRect/>
          </a:gradFill>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7" name="Forme libre 46"/>
          <p:cNvSpPr/>
          <p:nvPr/>
        </p:nvSpPr>
        <p:spPr>
          <a:xfrm flipV="1">
            <a:off x="2187179" y="2784591"/>
            <a:ext cx="1253411" cy="1685087"/>
          </a:xfrm>
          <a:custGeom>
            <a:avLst/>
            <a:gdLst>
              <a:gd name="connsiteX0" fmla="*/ 397463 w 2375371"/>
              <a:gd name="connsiteY0" fmla="*/ 2500019 h 2982148"/>
              <a:gd name="connsiteX1" fmla="*/ 270463 w 2375371"/>
              <a:gd name="connsiteY1" fmla="*/ 651463 h 2982148"/>
              <a:gd name="connsiteX2" fmla="*/ 2020241 w 2375371"/>
              <a:gd name="connsiteY2" fmla="*/ 312796 h 2982148"/>
              <a:gd name="connsiteX3" fmla="*/ 2147241 w 2375371"/>
              <a:gd name="connsiteY3" fmla="*/ 2528241 h 2982148"/>
              <a:gd name="connsiteX4" fmla="*/ 651463 w 2375371"/>
              <a:gd name="connsiteY4" fmla="*/ 2965685 h 2982148"/>
              <a:gd name="connsiteX5" fmla="*/ 369241 w 2375371"/>
              <a:gd name="connsiteY5" fmla="*/ 2429463 h 29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371" h="2982148">
                <a:moveTo>
                  <a:pt x="397463" y="2500019"/>
                </a:moveTo>
                <a:cubicBezTo>
                  <a:pt x="198731" y="1758009"/>
                  <a:pt x="0" y="1016000"/>
                  <a:pt x="270463" y="651463"/>
                </a:cubicBezTo>
                <a:cubicBezTo>
                  <a:pt x="540926" y="286926"/>
                  <a:pt x="1707445" y="0"/>
                  <a:pt x="2020241" y="312796"/>
                </a:cubicBezTo>
                <a:cubicBezTo>
                  <a:pt x="2333037" y="625592"/>
                  <a:pt x="2375371" y="2086093"/>
                  <a:pt x="2147241" y="2528241"/>
                </a:cubicBezTo>
                <a:cubicBezTo>
                  <a:pt x="1919111" y="2970389"/>
                  <a:pt x="947796" y="2982148"/>
                  <a:pt x="651463" y="2965685"/>
                </a:cubicBezTo>
                <a:cubicBezTo>
                  <a:pt x="355130" y="2949222"/>
                  <a:pt x="369241" y="2429463"/>
                  <a:pt x="369241" y="2429463"/>
                </a:cubicBezTo>
              </a:path>
            </a:pathLst>
          </a:custGeom>
          <a:gradFill flip="none" rotWithShape="1">
            <a:gsLst>
              <a:gs pos="0">
                <a:schemeClr val="accent6">
                  <a:lumMod val="20000"/>
                  <a:lumOff val="80000"/>
                </a:schemeClr>
              </a:gs>
              <a:gs pos="78000">
                <a:schemeClr val="accent6">
                  <a:lumMod val="60000"/>
                  <a:lumOff val="40000"/>
                </a:schemeClr>
              </a:gs>
            </a:gsLst>
            <a:path path="circle">
              <a:fillToRect l="50000" t="50000" r="50000" b="50000"/>
            </a:path>
            <a:tileRect/>
          </a:gradFill>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8" name="Forme libre 47"/>
          <p:cNvSpPr/>
          <p:nvPr/>
        </p:nvSpPr>
        <p:spPr>
          <a:xfrm rot="966016">
            <a:off x="1988489" y="5174156"/>
            <a:ext cx="1509056" cy="1698079"/>
          </a:xfrm>
          <a:custGeom>
            <a:avLst/>
            <a:gdLst>
              <a:gd name="connsiteX0" fmla="*/ 397463 w 2375371"/>
              <a:gd name="connsiteY0" fmla="*/ 2500019 h 2982148"/>
              <a:gd name="connsiteX1" fmla="*/ 270463 w 2375371"/>
              <a:gd name="connsiteY1" fmla="*/ 651463 h 2982148"/>
              <a:gd name="connsiteX2" fmla="*/ 2020241 w 2375371"/>
              <a:gd name="connsiteY2" fmla="*/ 312796 h 2982148"/>
              <a:gd name="connsiteX3" fmla="*/ 2147241 w 2375371"/>
              <a:gd name="connsiteY3" fmla="*/ 2528241 h 2982148"/>
              <a:gd name="connsiteX4" fmla="*/ 651463 w 2375371"/>
              <a:gd name="connsiteY4" fmla="*/ 2965685 h 2982148"/>
              <a:gd name="connsiteX5" fmla="*/ 369241 w 2375371"/>
              <a:gd name="connsiteY5" fmla="*/ 2429463 h 29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371" h="2982148">
                <a:moveTo>
                  <a:pt x="397463" y="2500019"/>
                </a:moveTo>
                <a:cubicBezTo>
                  <a:pt x="198731" y="1758009"/>
                  <a:pt x="0" y="1016000"/>
                  <a:pt x="270463" y="651463"/>
                </a:cubicBezTo>
                <a:cubicBezTo>
                  <a:pt x="540926" y="286926"/>
                  <a:pt x="1707445" y="0"/>
                  <a:pt x="2020241" y="312796"/>
                </a:cubicBezTo>
                <a:cubicBezTo>
                  <a:pt x="2333037" y="625592"/>
                  <a:pt x="2375371" y="2086093"/>
                  <a:pt x="2147241" y="2528241"/>
                </a:cubicBezTo>
                <a:cubicBezTo>
                  <a:pt x="1919111" y="2970389"/>
                  <a:pt x="947796" y="2982148"/>
                  <a:pt x="651463" y="2965685"/>
                </a:cubicBezTo>
                <a:cubicBezTo>
                  <a:pt x="355130" y="2949222"/>
                  <a:pt x="369241" y="2429463"/>
                  <a:pt x="369241" y="2429463"/>
                </a:cubicBezTo>
              </a:path>
            </a:pathLst>
          </a:custGeom>
          <a:gradFill flip="none" rotWithShape="1">
            <a:gsLst>
              <a:gs pos="0">
                <a:schemeClr val="accent6">
                  <a:lumMod val="20000"/>
                  <a:lumOff val="80000"/>
                </a:schemeClr>
              </a:gs>
              <a:gs pos="100000">
                <a:schemeClr val="accent6">
                  <a:lumMod val="60000"/>
                  <a:lumOff val="40000"/>
                </a:schemeClr>
              </a:gs>
            </a:gsLst>
            <a:path path="circle">
              <a:fillToRect l="50000" t="50000" r="50000" b="50000"/>
            </a:path>
            <a:tileRect/>
          </a:gradFill>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9" name="Forme libre 48"/>
          <p:cNvSpPr/>
          <p:nvPr/>
        </p:nvSpPr>
        <p:spPr>
          <a:xfrm rot="790376">
            <a:off x="1205039" y="2121149"/>
            <a:ext cx="1236056" cy="1670052"/>
          </a:xfrm>
          <a:custGeom>
            <a:avLst/>
            <a:gdLst>
              <a:gd name="connsiteX0" fmla="*/ 397463 w 2375371"/>
              <a:gd name="connsiteY0" fmla="*/ 2500019 h 2982148"/>
              <a:gd name="connsiteX1" fmla="*/ 270463 w 2375371"/>
              <a:gd name="connsiteY1" fmla="*/ 651463 h 2982148"/>
              <a:gd name="connsiteX2" fmla="*/ 2020241 w 2375371"/>
              <a:gd name="connsiteY2" fmla="*/ 312796 h 2982148"/>
              <a:gd name="connsiteX3" fmla="*/ 2147241 w 2375371"/>
              <a:gd name="connsiteY3" fmla="*/ 2528241 h 2982148"/>
              <a:gd name="connsiteX4" fmla="*/ 651463 w 2375371"/>
              <a:gd name="connsiteY4" fmla="*/ 2965685 h 2982148"/>
              <a:gd name="connsiteX5" fmla="*/ 369241 w 2375371"/>
              <a:gd name="connsiteY5" fmla="*/ 2429463 h 29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371" h="2982148">
                <a:moveTo>
                  <a:pt x="397463" y="2500019"/>
                </a:moveTo>
                <a:cubicBezTo>
                  <a:pt x="198731" y="1758009"/>
                  <a:pt x="0" y="1016000"/>
                  <a:pt x="270463" y="651463"/>
                </a:cubicBezTo>
                <a:cubicBezTo>
                  <a:pt x="540926" y="286926"/>
                  <a:pt x="1707445" y="0"/>
                  <a:pt x="2020241" y="312796"/>
                </a:cubicBezTo>
                <a:cubicBezTo>
                  <a:pt x="2333037" y="625592"/>
                  <a:pt x="2375371" y="2086093"/>
                  <a:pt x="2147241" y="2528241"/>
                </a:cubicBezTo>
                <a:cubicBezTo>
                  <a:pt x="1919111" y="2970389"/>
                  <a:pt x="947796" y="2982148"/>
                  <a:pt x="651463" y="2965685"/>
                </a:cubicBezTo>
                <a:cubicBezTo>
                  <a:pt x="355130" y="2949222"/>
                  <a:pt x="369241" y="2429463"/>
                  <a:pt x="369241" y="2429463"/>
                </a:cubicBezTo>
              </a:path>
            </a:pathLst>
          </a:custGeom>
          <a:gradFill flip="none" rotWithShape="1">
            <a:gsLst>
              <a:gs pos="0">
                <a:schemeClr val="accent6">
                  <a:lumMod val="40000"/>
                  <a:lumOff val="60000"/>
                </a:schemeClr>
              </a:gs>
              <a:gs pos="56000">
                <a:schemeClr val="accent6">
                  <a:lumMod val="60000"/>
                  <a:lumOff val="40000"/>
                </a:schemeClr>
              </a:gs>
            </a:gsLst>
            <a:path path="circle">
              <a:fillToRect l="50000" t="50000" r="50000" b="50000"/>
            </a:path>
            <a:tileRect/>
          </a:gradFill>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0" name="Forme libre 49"/>
          <p:cNvSpPr/>
          <p:nvPr/>
        </p:nvSpPr>
        <p:spPr>
          <a:xfrm flipH="1">
            <a:off x="2468048" y="3547079"/>
            <a:ext cx="818410" cy="781981"/>
          </a:xfrm>
          <a:custGeom>
            <a:avLst/>
            <a:gdLst>
              <a:gd name="connsiteX0" fmla="*/ 388056 w 846667"/>
              <a:gd name="connsiteY0" fmla="*/ 39982 h 792575"/>
              <a:gd name="connsiteX1" fmla="*/ 105834 w 846667"/>
              <a:gd name="connsiteY1" fmla="*/ 68204 h 792575"/>
              <a:gd name="connsiteX2" fmla="*/ 21167 w 846667"/>
              <a:gd name="connsiteY2" fmla="*/ 449204 h 792575"/>
              <a:gd name="connsiteX3" fmla="*/ 232834 w 846667"/>
              <a:gd name="connsiteY3" fmla="*/ 759649 h 792575"/>
              <a:gd name="connsiteX4" fmla="*/ 754945 w 846667"/>
              <a:gd name="connsiteY4" fmla="*/ 646760 h 792575"/>
              <a:gd name="connsiteX5" fmla="*/ 783167 w 846667"/>
              <a:gd name="connsiteY5" fmla="*/ 308093 h 792575"/>
              <a:gd name="connsiteX6" fmla="*/ 515056 w 846667"/>
              <a:gd name="connsiteY6" fmla="*/ 96426 h 792575"/>
              <a:gd name="connsiteX7" fmla="*/ 388056 w 846667"/>
              <a:gd name="connsiteY7" fmla="*/ 39982 h 7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67" h="792575">
                <a:moveTo>
                  <a:pt x="388056" y="39982"/>
                </a:moveTo>
                <a:cubicBezTo>
                  <a:pt x="319852" y="35278"/>
                  <a:pt x="166982" y="0"/>
                  <a:pt x="105834" y="68204"/>
                </a:cubicBezTo>
                <a:cubicBezTo>
                  <a:pt x="44686" y="136408"/>
                  <a:pt x="0" y="333963"/>
                  <a:pt x="21167" y="449204"/>
                </a:cubicBezTo>
                <a:cubicBezTo>
                  <a:pt x="42334" y="564445"/>
                  <a:pt x="110538" y="726723"/>
                  <a:pt x="232834" y="759649"/>
                </a:cubicBezTo>
                <a:cubicBezTo>
                  <a:pt x="355130" y="792575"/>
                  <a:pt x="663223" y="722019"/>
                  <a:pt x="754945" y="646760"/>
                </a:cubicBezTo>
                <a:cubicBezTo>
                  <a:pt x="846667" y="571501"/>
                  <a:pt x="823148" y="399815"/>
                  <a:pt x="783167" y="308093"/>
                </a:cubicBezTo>
                <a:cubicBezTo>
                  <a:pt x="743186" y="216371"/>
                  <a:pt x="585611" y="138759"/>
                  <a:pt x="515056" y="96426"/>
                </a:cubicBezTo>
                <a:cubicBezTo>
                  <a:pt x="444501" y="54093"/>
                  <a:pt x="456260" y="44686"/>
                  <a:pt x="388056" y="39982"/>
                </a:cubicBezTo>
                <a:close/>
              </a:path>
            </a:pathLst>
          </a:custGeom>
          <a:gradFill flip="none" rotWithShape="1">
            <a:gsLst>
              <a:gs pos="30000">
                <a:schemeClr val="accent6">
                  <a:lumMod val="75000"/>
                </a:schemeClr>
              </a:gs>
              <a:gs pos="11000">
                <a:schemeClr val="accent6">
                  <a:lumMod val="5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Forme libre 50"/>
          <p:cNvSpPr/>
          <p:nvPr/>
        </p:nvSpPr>
        <p:spPr>
          <a:xfrm rot="17273541" flipH="1">
            <a:off x="1257089" y="2857869"/>
            <a:ext cx="835350" cy="766123"/>
          </a:xfrm>
          <a:custGeom>
            <a:avLst/>
            <a:gdLst>
              <a:gd name="connsiteX0" fmla="*/ 388056 w 846667"/>
              <a:gd name="connsiteY0" fmla="*/ 39982 h 792575"/>
              <a:gd name="connsiteX1" fmla="*/ 105834 w 846667"/>
              <a:gd name="connsiteY1" fmla="*/ 68204 h 792575"/>
              <a:gd name="connsiteX2" fmla="*/ 21167 w 846667"/>
              <a:gd name="connsiteY2" fmla="*/ 449204 h 792575"/>
              <a:gd name="connsiteX3" fmla="*/ 232834 w 846667"/>
              <a:gd name="connsiteY3" fmla="*/ 759649 h 792575"/>
              <a:gd name="connsiteX4" fmla="*/ 754945 w 846667"/>
              <a:gd name="connsiteY4" fmla="*/ 646760 h 792575"/>
              <a:gd name="connsiteX5" fmla="*/ 783167 w 846667"/>
              <a:gd name="connsiteY5" fmla="*/ 308093 h 792575"/>
              <a:gd name="connsiteX6" fmla="*/ 515056 w 846667"/>
              <a:gd name="connsiteY6" fmla="*/ 96426 h 792575"/>
              <a:gd name="connsiteX7" fmla="*/ 388056 w 846667"/>
              <a:gd name="connsiteY7" fmla="*/ 39982 h 7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67" h="792575">
                <a:moveTo>
                  <a:pt x="388056" y="39982"/>
                </a:moveTo>
                <a:cubicBezTo>
                  <a:pt x="319852" y="35278"/>
                  <a:pt x="166982" y="0"/>
                  <a:pt x="105834" y="68204"/>
                </a:cubicBezTo>
                <a:cubicBezTo>
                  <a:pt x="44686" y="136408"/>
                  <a:pt x="0" y="333963"/>
                  <a:pt x="21167" y="449204"/>
                </a:cubicBezTo>
                <a:cubicBezTo>
                  <a:pt x="42334" y="564445"/>
                  <a:pt x="110538" y="726723"/>
                  <a:pt x="232834" y="759649"/>
                </a:cubicBezTo>
                <a:cubicBezTo>
                  <a:pt x="355130" y="792575"/>
                  <a:pt x="663223" y="722019"/>
                  <a:pt x="754945" y="646760"/>
                </a:cubicBezTo>
                <a:cubicBezTo>
                  <a:pt x="846667" y="571501"/>
                  <a:pt x="823148" y="399815"/>
                  <a:pt x="783167" y="308093"/>
                </a:cubicBezTo>
                <a:cubicBezTo>
                  <a:pt x="743186" y="216371"/>
                  <a:pt x="585611" y="138759"/>
                  <a:pt x="515056" y="96426"/>
                </a:cubicBezTo>
                <a:cubicBezTo>
                  <a:pt x="444501" y="54093"/>
                  <a:pt x="456260" y="44686"/>
                  <a:pt x="388056" y="39982"/>
                </a:cubicBezTo>
                <a:close/>
              </a:path>
            </a:pathLst>
          </a:custGeom>
          <a:gradFill flip="none" rotWithShape="1">
            <a:gsLst>
              <a:gs pos="30000">
                <a:schemeClr val="accent6">
                  <a:lumMod val="75000"/>
                </a:schemeClr>
              </a:gs>
              <a:gs pos="11000">
                <a:schemeClr val="accent6">
                  <a:lumMod val="5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2" name="Forme libre 51"/>
          <p:cNvSpPr/>
          <p:nvPr/>
        </p:nvSpPr>
        <p:spPr>
          <a:xfrm rot="15556785" flipH="1">
            <a:off x="423893" y="2731488"/>
            <a:ext cx="835350" cy="766123"/>
          </a:xfrm>
          <a:custGeom>
            <a:avLst/>
            <a:gdLst>
              <a:gd name="connsiteX0" fmla="*/ 388056 w 846667"/>
              <a:gd name="connsiteY0" fmla="*/ 39982 h 792575"/>
              <a:gd name="connsiteX1" fmla="*/ 105834 w 846667"/>
              <a:gd name="connsiteY1" fmla="*/ 68204 h 792575"/>
              <a:gd name="connsiteX2" fmla="*/ 21167 w 846667"/>
              <a:gd name="connsiteY2" fmla="*/ 449204 h 792575"/>
              <a:gd name="connsiteX3" fmla="*/ 232834 w 846667"/>
              <a:gd name="connsiteY3" fmla="*/ 759649 h 792575"/>
              <a:gd name="connsiteX4" fmla="*/ 754945 w 846667"/>
              <a:gd name="connsiteY4" fmla="*/ 646760 h 792575"/>
              <a:gd name="connsiteX5" fmla="*/ 783167 w 846667"/>
              <a:gd name="connsiteY5" fmla="*/ 308093 h 792575"/>
              <a:gd name="connsiteX6" fmla="*/ 515056 w 846667"/>
              <a:gd name="connsiteY6" fmla="*/ 96426 h 792575"/>
              <a:gd name="connsiteX7" fmla="*/ 388056 w 846667"/>
              <a:gd name="connsiteY7" fmla="*/ 39982 h 7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67" h="792575">
                <a:moveTo>
                  <a:pt x="388056" y="39982"/>
                </a:moveTo>
                <a:cubicBezTo>
                  <a:pt x="319852" y="35278"/>
                  <a:pt x="166982" y="0"/>
                  <a:pt x="105834" y="68204"/>
                </a:cubicBezTo>
                <a:cubicBezTo>
                  <a:pt x="44686" y="136408"/>
                  <a:pt x="0" y="333963"/>
                  <a:pt x="21167" y="449204"/>
                </a:cubicBezTo>
                <a:cubicBezTo>
                  <a:pt x="42334" y="564445"/>
                  <a:pt x="110538" y="726723"/>
                  <a:pt x="232834" y="759649"/>
                </a:cubicBezTo>
                <a:cubicBezTo>
                  <a:pt x="355130" y="792575"/>
                  <a:pt x="663223" y="722019"/>
                  <a:pt x="754945" y="646760"/>
                </a:cubicBezTo>
                <a:cubicBezTo>
                  <a:pt x="846667" y="571501"/>
                  <a:pt x="823148" y="399815"/>
                  <a:pt x="783167" y="308093"/>
                </a:cubicBezTo>
                <a:cubicBezTo>
                  <a:pt x="743186" y="216371"/>
                  <a:pt x="585611" y="138759"/>
                  <a:pt x="515056" y="96426"/>
                </a:cubicBezTo>
                <a:cubicBezTo>
                  <a:pt x="444501" y="54093"/>
                  <a:pt x="456260" y="44686"/>
                  <a:pt x="388056" y="39982"/>
                </a:cubicBezTo>
                <a:close/>
              </a:path>
            </a:pathLst>
          </a:custGeom>
          <a:gradFill flip="none" rotWithShape="1">
            <a:gsLst>
              <a:gs pos="30000">
                <a:schemeClr val="accent6">
                  <a:lumMod val="75000"/>
                </a:schemeClr>
              </a:gs>
              <a:gs pos="11000">
                <a:schemeClr val="accent6">
                  <a:lumMod val="5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3" name="Forme libre 52"/>
          <p:cNvSpPr/>
          <p:nvPr/>
        </p:nvSpPr>
        <p:spPr>
          <a:xfrm rot="17273541" flipH="1">
            <a:off x="2044343" y="5957654"/>
            <a:ext cx="835350" cy="766123"/>
          </a:xfrm>
          <a:custGeom>
            <a:avLst/>
            <a:gdLst>
              <a:gd name="connsiteX0" fmla="*/ 388056 w 846667"/>
              <a:gd name="connsiteY0" fmla="*/ 39982 h 792575"/>
              <a:gd name="connsiteX1" fmla="*/ 105834 w 846667"/>
              <a:gd name="connsiteY1" fmla="*/ 68204 h 792575"/>
              <a:gd name="connsiteX2" fmla="*/ 21167 w 846667"/>
              <a:gd name="connsiteY2" fmla="*/ 449204 h 792575"/>
              <a:gd name="connsiteX3" fmla="*/ 232834 w 846667"/>
              <a:gd name="connsiteY3" fmla="*/ 759649 h 792575"/>
              <a:gd name="connsiteX4" fmla="*/ 754945 w 846667"/>
              <a:gd name="connsiteY4" fmla="*/ 646760 h 792575"/>
              <a:gd name="connsiteX5" fmla="*/ 783167 w 846667"/>
              <a:gd name="connsiteY5" fmla="*/ 308093 h 792575"/>
              <a:gd name="connsiteX6" fmla="*/ 515056 w 846667"/>
              <a:gd name="connsiteY6" fmla="*/ 96426 h 792575"/>
              <a:gd name="connsiteX7" fmla="*/ 388056 w 846667"/>
              <a:gd name="connsiteY7" fmla="*/ 39982 h 7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67" h="792575">
                <a:moveTo>
                  <a:pt x="388056" y="39982"/>
                </a:moveTo>
                <a:cubicBezTo>
                  <a:pt x="319852" y="35278"/>
                  <a:pt x="166982" y="0"/>
                  <a:pt x="105834" y="68204"/>
                </a:cubicBezTo>
                <a:cubicBezTo>
                  <a:pt x="44686" y="136408"/>
                  <a:pt x="0" y="333963"/>
                  <a:pt x="21167" y="449204"/>
                </a:cubicBezTo>
                <a:cubicBezTo>
                  <a:pt x="42334" y="564445"/>
                  <a:pt x="110538" y="726723"/>
                  <a:pt x="232834" y="759649"/>
                </a:cubicBezTo>
                <a:cubicBezTo>
                  <a:pt x="355130" y="792575"/>
                  <a:pt x="663223" y="722019"/>
                  <a:pt x="754945" y="646760"/>
                </a:cubicBezTo>
                <a:cubicBezTo>
                  <a:pt x="846667" y="571501"/>
                  <a:pt x="823148" y="399815"/>
                  <a:pt x="783167" y="308093"/>
                </a:cubicBezTo>
                <a:cubicBezTo>
                  <a:pt x="743186" y="216371"/>
                  <a:pt x="585611" y="138759"/>
                  <a:pt x="515056" y="96426"/>
                </a:cubicBezTo>
                <a:cubicBezTo>
                  <a:pt x="444501" y="54093"/>
                  <a:pt x="456260" y="44686"/>
                  <a:pt x="388056" y="39982"/>
                </a:cubicBezTo>
                <a:close/>
              </a:path>
            </a:pathLst>
          </a:custGeom>
          <a:gradFill flip="none" rotWithShape="1">
            <a:gsLst>
              <a:gs pos="30000">
                <a:schemeClr val="accent6">
                  <a:lumMod val="75000"/>
                </a:schemeClr>
              </a:gs>
              <a:gs pos="11000">
                <a:schemeClr val="accent6">
                  <a:lumMod val="5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5" name="Forme libre 54"/>
          <p:cNvSpPr/>
          <p:nvPr/>
        </p:nvSpPr>
        <p:spPr>
          <a:xfrm>
            <a:off x="1399116" y="3609622"/>
            <a:ext cx="2312812" cy="2085623"/>
          </a:xfrm>
          <a:custGeom>
            <a:avLst/>
            <a:gdLst>
              <a:gd name="connsiteX0" fmla="*/ 776817 w 2312812"/>
              <a:gd name="connsiteY0" fmla="*/ 98778 h 2085623"/>
              <a:gd name="connsiteX1" fmla="*/ 628651 w 2312812"/>
              <a:gd name="connsiteY1" fmla="*/ 174978 h 2085623"/>
              <a:gd name="connsiteX2" fmla="*/ 408517 w 2312812"/>
              <a:gd name="connsiteY2" fmla="*/ 200378 h 2085623"/>
              <a:gd name="connsiteX3" fmla="*/ 158751 w 2312812"/>
              <a:gd name="connsiteY3" fmla="*/ 174978 h 2085623"/>
              <a:gd name="connsiteX4" fmla="*/ 65617 w 2312812"/>
              <a:gd name="connsiteY4" fmla="*/ 166511 h 2085623"/>
              <a:gd name="connsiteX5" fmla="*/ 27517 w 2312812"/>
              <a:gd name="connsiteY5" fmla="*/ 196145 h 2085623"/>
              <a:gd name="connsiteX6" fmla="*/ 230717 w 2312812"/>
              <a:gd name="connsiteY6" fmla="*/ 285045 h 2085623"/>
              <a:gd name="connsiteX7" fmla="*/ 391584 w 2312812"/>
              <a:gd name="connsiteY7" fmla="*/ 428978 h 2085623"/>
              <a:gd name="connsiteX8" fmla="*/ 527051 w 2312812"/>
              <a:gd name="connsiteY8" fmla="*/ 708378 h 2085623"/>
              <a:gd name="connsiteX9" fmla="*/ 624417 w 2312812"/>
              <a:gd name="connsiteY9" fmla="*/ 979311 h 2085623"/>
              <a:gd name="connsiteX10" fmla="*/ 632884 w 2312812"/>
              <a:gd name="connsiteY10" fmla="*/ 1220611 h 2085623"/>
              <a:gd name="connsiteX11" fmla="*/ 582084 w 2312812"/>
              <a:gd name="connsiteY11" fmla="*/ 1389945 h 2085623"/>
              <a:gd name="connsiteX12" fmla="*/ 459317 w 2312812"/>
              <a:gd name="connsiteY12" fmla="*/ 1483078 h 2085623"/>
              <a:gd name="connsiteX13" fmla="*/ 323851 w 2312812"/>
              <a:gd name="connsiteY13" fmla="*/ 1533878 h 2085623"/>
              <a:gd name="connsiteX14" fmla="*/ 230717 w 2312812"/>
              <a:gd name="connsiteY14" fmla="*/ 1538111 h 2085623"/>
              <a:gd name="connsiteX15" fmla="*/ 150284 w 2312812"/>
              <a:gd name="connsiteY15" fmla="*/ 1555045 h 2085623"/>
              <a:gd name="connsiteX16" fmla="*/ 273051 w 2312812"/>
              <a:gd name="connsiteY16" fmla="*/ 1627011 h 2085623"/>
              <a:gd name="connsiteX17" fmla="*/ 459317 w 2312812"/>
              <a:gd name="connsiteY17" fmla="*/ 1762478 h 2085623"/>
              <a:gd name="connsiteX18" fmla="*/ 569384 w 2312812"/>
              <a:gd name="connsiteY18" fmla="*/ 1948745 h 2085623"/>
              <a:gd name="connsiteX19" fmla="*/ 603251 w 2312812"/>
              <a:gd name="connsiteY19" fmla="*/ 2075745 h 2085623"/>
              <a:gd name="connsiteX20" fmla="*/ 721784 w 2312812"/>
              <a:gd name="connsiteY20" fmla="*/ 2008011 h 2085623"/>
              <a:gd name="connsiteX21" fmla="*/ 802217 w 2312812"/>
              <a:gd name="connsiteY21" fmla="*/ 1825978 h 2085623"/>
              <a:gd name="connsiteX22" fmla="*/ 946151 w 2312812"/>
              <a:gd name="connsiteY22" fmla="*/ 1715911 h 2085623"/>
              <a:gd name="connsiteX23" fmla="*/ 1242484 w 2312812"/>
              <a:gd name="connsiteY23" fmla="*/ 1665111 h 2085623"/>
              <a:gd name="connsiteX24" fmla="*/ 1547284 w 2312812"/>
              <a:gd name="connsiteY24" fmla="*/ 1673578 h 2085623"/>
              <a:gd name="connsiteX25" fmla="*/ 1860551 w 2312812"/>
              <a:gd name="connsiteY25" fmla="*/ 1728611 h 2085623"/>
              <a:gd name="connsiteX26" fmla="*/ 2059517 w 2312812"/>
              <a:gd name="connsiteY26" fmla="*/ 1868311 h 2085623"/>
              <a:gd name="connsiteX27" fmla="*/ 2135717 w 2312812"/>
              <a:gd name="connsiteY27" fmla="*/ 2037645 h 2085623"/>
              <a:gd name="connsiteX28" fmla="*/ 2258484 w 2312812"/>
              <a:gd name="connsiteY28" fmla="*/ 1940278 h 2085623"/>
              <a:gd name="connsiteX29" fmla="*/ 2241551 w 2312812"/>
              <a:gd name="connsiteY29" fmla="*/ 1301045 h 2085623"/>
              <a:gd name="connsiteX30" fmla="*/ 2271184 w 2312812"/>
              <a:gd name="connsiteY30" fmla="*/ 691445 h 2085623"/>
              <a:gd name="connsiteX31" fmla="*/ 2300817 w 2312812"/>
              <a:gd name="connsiteY31" fmla="*/ 475545 h 2085623"/>
              <a:gd name="connsiteX32" fmla="*/ 2199217 w 2312812"/>
              <a:gd name="connsiteY32" fmla="*/ 183445 h 2085623"/>
              <a:gd name="connsiteX33" fmla="*/ 2186517 w 2312812"/>
              <a:gd name="connsiteY33" fmla="*/ 60678 h 2085623"/>
              <a:gd name="connsiteX34" fmla="*/ 2084917 w 2312812"/>
              <a:gd name="connsiteY34" fmla="*/ 9878 h 2085623"/>
              <a:gd name="connsiteX35" fmla="*/ 2034117 w 2312812"/>
              <a:gd name="connsiteY35" fmla="*/ 119945 h 2085623"/>
              <a:gd name="connsiteX36" fmla="*/ 2004484 w 2312812"/>
              <a:gd name="connsiteY36" fmla="*/ 450145 h 2085623"/>
              <a:gd name="connsiteX37" fmla="*/ 1940984 w 2312812"/>
              <a:gd name="connsiteY37" fmla="*/ 666045 h 2085623"/>
              <a:gd name="connsiteX38" fmla="*/ 1830917 w 2312812"/>
              <a:gd name="connsiteY38" fmla="*/ 767645 h 2085623"/>
              <a:gd name="connsiteX39" fmla="*/ 1619251 w 2312812"/>
              <a:gd name="connsiteY39" fmla="*/ 818445 h 2085623"/>
              <a:gd name="connsiteX40" fmla="*/ 1242484 w 2312812"/>
              <a:gd name="connsiteY40" fmla="*/ 759178 h 2085623"/>
              <a:gd name="connsiteX41" fmla="*/ 1001184 w 2312812"/>
              <a:gd name="connsiteY41" fmla="*/ 640645 h 2085623"/>
              <a:gd name="connsiteX42" fmla="*/ 865717 w 2312812"/>
              <a:gd name="connsiteY42" fmla="*/ 488245 h 2085623"/>
              <a:gd name="connsiteX43" fmla="*/ 810684 w 2312812"/>
              <a:gd name="connsiteY43" fmla="*/ 272345 h 2085623"/>
              <a:gd name="connsiteX44" fmla="*/ 814917 w 2312812"/>
              <a:gd name="connsiteY44" fmla="*/ 166511 h 2085623"/>
              <a:gd name="connsiteX45" fmla="*/ 827617 w 2312812"/>
              <a:gd name="connsiteY45" fmla="*/ 90311 h 2085623"/>
              <a:gd name="connsiteX46" fmla="*/ 776817 w 2312812"/>
              <a:gd name="connsiteY46" fmla="*/ 98778 h 208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312812" h="2085623">
                <a:moveTo>
                  <a:pt x="776817" y="98778"/>
                </a:moveTo>
                <a:cubicBezTo>
                  <a:pt x="743656" y="112889"/>
                  <a:pt x="690034" y="158045"/>
                  <a:pt x="628651" y="174978"/>
                </a:cubicBezTo>
                <a:cubicBezTo>
                  <a:pt x="567268" y="191911"/>
                  <a:pt x="486834" y="200378"/>
                  <a:pt x="408517" y="200378"/>
                </a:cubicBezTo>
                <a:cubicBezTo>
                  <a:pt x="330200" y="200378"/>
                  <a:pt x="158751" y="174978"/>
                  <a:pt x="158751" y="174978"/>
                </a:cubicBezTo>
                <a:cubicBezTo>
                  <a:pt x="101601" y="169333"/>
                  <a:pt x="87489" y="162983"/>
                  <a:pt x="65617" y="166511"/>
                </a:cubicBezTo>
                <a:cubicBezTo>
                  <a:pt x="43745" y="170039"/>
                  <a:pt x="0" y="176389"/>
                  <a:pt x="27517" y="196145"/>
                </a:cubicBezTo>
                <a:cubicBezTo>
                  <a:pt x="55034" y="215901"/>
                  <a:pt x="170039" y="246239"/>
                  <a:pt x="230717" y="285045"/>
                </a:cubicBezTo>
                <a:cubicBezTo>
                  <a:pt x="291395" y="323851"/>
                  <a:pt x="342195" y="358423"/>
                  <a:pt x="391584" y="428978"/>
                </a:cubicBezTo>
                <a:cubicBezTo>
                  <a:pt x="440973" y="499533"/>
                  <a:pt x="488246" y="616656"/>
                  <a:pt x="527051" y="708378"/>
                </a:cubicBezTo>
                <a:cubicBezTo>
                  <a:pt x="565856" y="800100"/>
                  <a:pt x="606778" y="893939"/>
                  <a:pt x="624417" y="979311"/>
                </a:cubicBezTo>
                <a:cubicBezTo>
                  <a:pt x="642056" y="1064683"/>
                  <a:pt x="639940" y="1152172"/>
                  <a:pt x="632884" y="1220611"/>
                </a:cubicBezTo>
                <a:cubicBezTo>
                  <a:pt x="625829" y="1289050"/>
                  <a:pt x="611012" y="1346201"/>
                  <a:pt x="582084" y="1389945"/>
                </a:cubicBezTo>
                <a:cubicBezTo>
                  <a:pt x="553156" y="1433689"/>
                  <a:pt x="502356" y="1459089"/>
                  <a:pt x="459317" y="1483078"/>
                </a:cubicBezTo>
                <a:cubicBezTo>
                  <a:pt x="416278" y="1507067"/>
                  <a:pt x="361951" y="1524706"/>
                  <a:pt x="323851" y="1533878"/>
                </a:cubicBezTo>
                <a:cubicBezTo>
                  <a:pt x="285751" y="1543050"/>
                  <a:pt x="259645" y="1534583"/>
                  <a:pt x="230717" y="1538111"/>
                </a:cubicBezTo>
                <a:cubicBezTo>
                  <a:pt x="201789" y="1541639"/>
                  <a:pt x="143228" y="1540228"/>
                  <a:pt x="150284" y="1555045"/>
                </a:cubicBezTo>
                <a:cubicBezTo>
                  <a:pt x="157340" y="1569862"/>
                  <a:pt x="221546" y="1592439"/>
                  <a:pt x="273051" y="1627011"/>
                </a:cubicBezTo>
                <a:cubicBezTo>
                  <a:pt x="324556" y="1661583"/>
                  <a:pt x="409928" y="1708856"/>
                  <a:pt x="459317" y="1762478"/>
                </a:cubicBezTo>
                <a:cubicBezTo>
                  <a:pt x="508706" y="1816100"/>
                  <a:pt x="545395" y="1896534"/>
                  <a:pt x="569384" y="1948745"/>
                </a:cubicBezTo>
                <a:cubicBezTo>
                  <a:pt x="593373" y="2000956"/>
                  <a:pt x="577851" y="2065867"/>
                  <a:pt x="603251" y="2075745"/>
                </a:cubicBezTo>
                <a:cubicBezTo>
                  <a:pt x="628651" y="2085623"/>
                  <a:pt x="688623" y="2049639"/>
                  <a:pt x="721784" y="2008011"/>
                </a:cubicBezTo>
                <a:cubicBezTo>
                  <a:pt x="754945" y="1966383"/>
                  <a:pt x="764823" y="1874661"/>
                  <a:pt x="802217" y="1825978"/>
                </a:cubicBezTo>
                <a:cubicBezTo>
                  <a:pt x="839612" y="1777295"/>
                  <a:pt x="872773" y="1742722"/>
                  <a:pt x="946151" y="1715911"/>
                </a:cubicBezTo>
                <a:cubicBezTo>
                  <a:pt x="1019529" y="1689100"/>
                  <a:pt x="1142295" y="1672167"/>
                  <a:pt x="1242484" y="1665111"/>
                </a:cubicBezTo>
                <a:cubicBezTo>
                  <a:pt x="1342673" y="1658055"/>
                  <a:pt x="1444273" y="1662995"/>
                  <a:pt x="1547284" y="1673578"/>
                </a:cubicBezTo>
                <a:cubicBezTo>
                  <a:pt x="1650295" y="1684161"/>
                  <a:pt x="1775179" y="1696156"/>
                  <a:pt x="1860551" y="1728611"/>
                </a:cubicBezTo>
                <a:cubicBezTo>
                  <a:pt x="1945923" y="1761066"/>
                  <a:pt x="2013656" y="1816805"/>
                  <a:pt x="2059517" y="1868311"/>
                </a:cubicBezTo>
                <a:cubicBezTo>
                  <a:pt x="2105378" y="1919817"/>
                  <a:pt x="2102556" y="2025651"/>
                  <a:pt x="2135717" y="2037645"/>
                </a:cubicBezTo>
                <a:cubicBezTo>
                  <a:pt x="2168878" y="2049639"/>
                  <a:pt x="2240845" y="2063045"/>
                  <a:pt x="2258484" y="1940278"/>
                </a:cubicBezTo>
                <a:cubicBezTo>
                  <a:pt x="2276123" y="1817511"/>
                  <a:pt x="2239434" y="1509184"/>
                  <a:pt x="2241551" y="1301045"/>
                </a:cubicBezTo>
                <a:cubicBezTo>
                  <a:pt x="2243668" y="1092906"/>
                  <a:pt x="2261306" y="829028"/>
                  <a:pt x="2271184" y="691445"/>
                </a:cubicBezTo>
                <a:cubicBezTo>
                  <a:pt x="2281062" y="553862"/>
                  <a:pt x="2312812" y="560212"/>
                  <a:pt x="2300817" y="475545"/>
                </a:cubicBezTo>
                <a:cubicBezTo>
                  <a:pt x="2288823" y="390878"/>
                  <a:pt x="2218267" y="252589"/>
                  <a:pt x="2199217" y="183445"/>
                </a:cubicBezTo>
                <a:cubicBezTo>
                  <a:pt x="2180167" y="114301"/>
                  <a:pt x="2205567" y="89606"/>
                  <a:pt x="2186517" y="60678"/>
                </a:cubicBezTo>
                <a:cubicBezTo>
                  <a:pt x="2167467" y="31750"/>
                  <a:pt x="2110317" y="0"/>
                  <a:pt x="2084917" y="9878"/>
                </a:cubicBezTo>
                <a:cubicBezTo>
                  <a:pt x="2059517" y="19756"/>
                  <a:pt x="2047522" y="46567"/>
                  <a:pt x="2034117" y="119945"/>
                </a:cubicBezTo>
                <a:cubicBezTo>
                  <a:pt x="2020712" y="193323"/>
                  <a:pt x="2020006" y="359128"/>
                  <a:pt x="2004484" y="450145"/>
                </a:cubicBezTo>
                <a:cubicBezTo>
                  <a:pt x="1988962" y="541162"/>
                  <a:pt x="1969912" y="613128"/>
                  <a:pt x="1940984" y="666045"/>
                </a:cubicBezTo>
                <a:cubicBezTo>
                  <a:pt x="1912056" y="718962"/>
                  <a:pt x="1884539" y="742245"/>
                  <a:pt x="1830917" y="767645"/>
                </a:cubicBezTo>
                <a:cubicBezTo>
                  <a:pt x="1777295" y="793045"/>
                  <a:pt x="1717323" y="819856"/>
                  <a:pt x="1619251" y="818445"/>
                </a:cubicBezTo>
                <a:cubicBezTo>
                  <a:pt x="1521179" y="817034"/>
                  <a:pt x="1345495" y="788811"/>
                  <a:pt x="1242484" y="759178"/>
                </a:cubicBezTo>
                <a:cubicBezTo>
                  <a:pt x="1139473" y="729545"/>
                  <a:pt x="1063978" y="685800"/>
                  <a:pt x="1001184" y="640645"/>
                </a:cubicBezTo>
                <a:cubicBezTo>
                  <a:pt x="938390" y="595490"/>
                  <a:pt x="897467" y="549628"/>
                  <a:pt x="865717" y="488245"/>
                </a:cubicBezTo>
                <a:cubicBezTo>
                  <a:pt x="833967" y="426862"/>
                  <a:pt x="819151" y="325967"/>
                  <a:pt x="810684" y="272345"/>
                </a:cubicBezTo>
                <a:cubicBezTo>
                  <a:pt x="802217" y="218723"/>
                  <a:pt x="812095" y="196850"/>
                  <a:pt x="814917" y="166511"/>
                </a:cubicBezTo>
                <a:cubicBezTo>
                  <a:pt x="817739" y="136172"/>
                  <a:pt x="833261" y="101600"/>
                  <a:pt x="827617" y="90311"/>
                </a:cubicBezTo>
                <a:cubicBezTo>
                  <a:pt x="821973" y="79022"/>
                  <a:pt x="809978" y="84667"/>
                  <a:pt x="776817" y="98778"/>
                </a:cubicBezTo>
                <a:close/>
              </a:path>
            </a:pathLst>
          </a:custGeom>
          <a:gradFill flip="none" rotWithShape="1">
            <a:gsLst>
              <a:gs pos="0">
                <a:schemeClr val="accent1"/>
              </a:gs>
              <a:gs pos="100000">
                <a:schemeClr val="accent1">
                  <a:lumMod val="50000"/>
                </a:schemeClr>
              </a:gs>
            </a:gsLst>
            <a:path path="circl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6" name="Forme libre 55"/>
          <p:cNvSpPr/>
          <p:nvPr/>
        </p:nvSpPr>
        <p:spPr>
          <a:xfrm flipH="1">
            <a:off x="2082370" y="4419600"/>
            <a:ext cx="927530" cy="842312"/>
          </a:xfrm>
          <a:custGeom>
            <a:avLst/>
            <a:gdLst>
              <a:gd name="connsiteX0" fmla="*/ 592666 w 959555"/>
              <a:gd name="connsiteY0" fmla="*/ 11759 h 853723"/>
              <a:gd name="connsiteX1" fmla="*/ 141111 w 959555"/>
              <a:gd name="connsiteY1" fmla="*/ 223426 h 853723"/>
              <a:gd name="connsiteX2" fmla="*/ 42333 w 959555"/>
              <a:gd name="connsiteY2" fmla="*/ 660870 h 853723"/>
              <a:gd name="connsiteX3" fmla="*/ 395111 w 959555"/>
              <a:gd name="connsiteY3" fmla="*/ 773759 h 853723"/>
              <a:gd name="connsiteX4" fmla="*/ 691444 w 959555"/>
              <a:gd name="connsiteY4" fmla="*/ 816093 h 853723"/>
              <a:gd name="connsiteX5" fmla="*/ 874889 w 959555"/>
              <a:gd name="connsiteY5" fmla="*/ 547982 h 853723"/>
              <a:gd name="connsiteX6" fmla="*/ 917222 w 959555"/>
              <a:gd name="connsiteY6" fmla="*/ 152870 h 853723"/>
              <a:gd name="connsiteX7" fmla="*/ 592666 w 959555"/>
              <a:gd name="connsiteY7" fmla="*/ 11759 h 85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555" h="853723">
                <a:moveTo>
                  <a:pt x="592666" y="11759"/>
                </a:moveTo>
                <a:cubicBezTo>
                  <a:pt x="463314" y="23518"/>
                  <a:pt x="232833" y="115241"/>
                  <a:pt x="141111" y="223426"/>
                </a:cubicBezTo>
                <a:cubicBezTo>
                  <a:pt x="49389" y="331611"/>
                  <a:pt x="0" y="569148"/>
                  <a:pt x="42333" y="660870"/>
                </a:cubicBezTo>
                <a:cubicBezTo>
                  <a:pt x="84666" y="752592"/>
                  <a:pt x="286926" y="747889"/>
                  <a:pt x="395111" y="773759"/>
                </a:cubicBezTo>
                <a:cubicBezTo>
                  <a:pt x="503296" y="799629"/>
                  <a:pt x="611481" y="853723"/>
                  <a:pt x="691444" y="816093"/>
                </a:cubicBezTo>
                <a:cubicBezTo>
                  <a:pt x="771407" y="778463"/>
                  <a:pt x="837259" y="658519"/>
                  <a:pt x="874889" y="547982"/>
                </a:cubicBezTo>
                <a:cubicBezTo>
                  <a:pt x="912519" y="437445"/>
                  <a:pt x="959555" y="244592"/>
                  <a:pt x="917222" y="152870"/>
                </a:cubicBezTo>
                <a:cubicBezTo>
                  <a:pt x="874889" y="61148"/>
                  <a:pt x="722018" y="0"/>
                  <a:pt x="592666" y="11759"/>
                </a:cubicBezTo>
                <a:close/>
              </a:path>
            </a:pathLst>
          </a:custGeom>
          <a:gradFill flip="none" rotWithShape="1">
            <a:gsLst>
              <a:gs pos="100000">
                <a:schemeClr val="accent5">
                  <a:lumMod val="10000"/>
                </a:schemeClr>
              </a:gs>
              <a:gs pos="3000">
                <a:schemeClr val="accent5">
                  <a:lumMod val="25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7" name="ZoneTexte 56"/>
          <p:cNvSpPr txBox="1"/>
          <p:nvPr/>
        </p:nvSpPr>
        <p:spPr>
          <a:xfrm>
            <a:off x="1295400" y="1764268"/>
            <a:ext cx="1600200" cy="369332"/>
          </a:xfrm>
          <a:prstGeom prst="rect">
            <a:avLst/>
          </a:prstGeom>
          <a:noFill/>
          <a:ln>
            <a:noFill/>
          </a:ln>
        </p:spPr>
        <p:txBody>
          <a:bodyPr wrap="square" rtlCol="0">
            <a:spAutoFit/>
          </a:bodyPr>
          <a:lstStyle/>
          <a:p>
            <a:pPr algn="ctr"/>
            <a:r>
              <a:rPr lang="en-GB" sz="1800" dirty="0">
                <a:latin typeface="Calibri"/>
                <a:cs typeface="Calibri"/>
              </a:rPr>
              <a:t>Resident cells</a:t>
            </a:r>
          </a:p>
        </p:txBody>
      </p:sp>
      <p:sp>
        <p:nvSpPr>
          <p:cNvPr id="42" name="ZoneTexte 41"/>
          <p:cNvSpPr txBox="1"/>
          <p:nvPr/>
        </p:nvSpPr>
        <p:spPr>
          <a:xfrm>
            <a:off x="152400" y="3364468"/>
            <a:ext cx="1524000" cy="369332"/>
          </a:xfrm>
          <a:prstGeom prst="rect">
            <a:avLst/>
          </a:prstGeom>
          <a:noFill/>
          <a:ln>
            <a:noFill/>
          </a:ln>
        </p:spPr>
        <p:txBody>
          <a:bodyPr wrap="square" rtlCol="0">
            <a:spAutoFit/>
          </a:bodyPr>
          <a:lstStyle/>
          <a:p>
            <a:pPr algn="ctr"/>
            <a:r>
              <a:rPr lang="en-GB" sz="1800" dirty="0">
                <a:latin typeface="Calibri"/>
                <a:cs typeface="Calibri"/>
              </a:rPr>
              <a:t>Blood vessel</a:t>
            </a:r>
          </a:p>
        </p:txBody>
      </p:sp>
      <p:sp>
        <p:nvSpPr>
          <p:cNvPr id="38" name="Forme libre 37"/>
          <p:cNvSpPr/>
          <p:nvPr/>
        </p:nvSpPr>
        <p:spPr>
          <a:xfrm rot="21168293">
            <a:off x="615112" y="5188671"/>
            <a:ext cx="1312596" cy="1162011"/>
          </a:xfrm>
          <a:custGeom>
            <a:avLst/>
            <a:gdLst>
              <a:gd name="connsiteX0" fmla="*/ 1274233 w 1853141"/>
              <a:gd name="connsiteY0" fmla="*/ 50800 h 1740958"/>
              <a:gd name="connsiteX1" fmla="*/ 467783 w 1853141"/>
              <a:gd name="connsiteY1" fmla="*/ 133350 h 1740958"/>
              <a:gd name="connsiteX2" fmla="*/ 118533 w 1853141"/>
              <a:gd name="connsiteY2" fmla="*/ 558800 h 1740958"/>
              <a:gd name="connsiteX3" fmla="*/ 35983 w 1853141"/>
              <a:gd name="connsiteY3" fmla="*/ 1333500 h 1740958"/>
              <a:gd name="connsiteX4" fmla="*/ 334433 w 1853141"/>
              <a:gd name="connsiteY4" fmla="*/ 1676400 h 1740958"/>
              <a:gd name="connsiteX5" fmla="*/ 1134533 w 1853141"/>
              <a:gd name="connsiteY5" fmla="*/ 1701800 h 1740958"/>
              <a:gd name="connsiteX6" fmla="*/ 1655233 w 1853141"/>
              <a:gd name="connsiteY6" fmla="*/ 1441450 h 1740958"/>
              <a:gd name="connsiteX7" fmla="*/ 1813983 w 1853141"/>
              <a:gd name="connsiteY7" fmla="*/ 908050 h 1740958"/>
              <a:gd name="connsiteX8" fmla="*/ 1769533 w 1853141"/>
              <a:gd name="connsiteY8" fmla="*/ 438150 h 1740958"/>
              <a:gd name="connsiteX9" fmla="*/ 1274233 w 1853141"/>
              <a:gd name="connsiteY9" fmla="*/ 50800 h 174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3141" h="1740958">
                <a:moveTo>
                  <a:pt x="1274233" y="50800"/>
                </a:moveTo>
                <a:cubicBezTo>
                  <a:pt x="1057275" y="0"/>
                  <a:pt x="660400" y="48683"/>
                  <a:pt x="467783" y="133350"/>
                </a:cubicBezTo>
                <a:cubicBezTo>
                  <a:pt x="275166" y="218017"/>
                  <a:pt x="190500" y="358775"/>
                  <a:pt x="118533" y="558800"/>
                </a:cubicBezTo>
                <a:cubicBezTo>
                  <a:pt x="46566" y="758825"/>
                  <a:pt x="0" y="1147233"/>
                  <a:pt x="35983" y="1333500"/>
                </a:cubicBezTo>
                <a:cubicBezTo>
                  <a:pt x="71966" y="1519767"/>
                  <a:pt x="151341" y="1615017"/>
                  <a:pt x="334433" y="1676400"/>
                </a:cubicBezTo>
                <a:cubicBezTo>
                  <a:pt x="517525" y="1737783"/>
                  <a:pt x="914400" y="1740958"/>
                  <a:pt x="1134533" y="1701800"/>
                </a:cubicBezTo>
                <a:cubicBezTo>
                  <a:pt x="1354666" y="1662642"/>
                  <a:pt x="1541991" y="1573742"/>
                  <a:pt x="1655233" y="1441450"/>
                </a:cubicBezTo>
                <a:cubicBezTo>
                  <a:pt x="1768475" y="1309158"/>
                  <a:pt x="1794933" y="1075267"/>
                  <a:pt x="1813983" y="908050"/>
                </a:cubicBezTo>
                <a:cubicBezTo>
                  <a:pt x="1833033" y="740833"/>
                  <a:pt x="1853141" y="579967"/>
                  <a:pt x="1769533" y="438150"/>
                </a:cubicBezTo>
                <a:cubicBezTo>
                  <a:pt x="1685925" y="296333"/>
                  <a:pt x="1491191" y="101600"/>
                  <a:pt x="1274233" y="50800"/>
                </a:cubicBezTo>
                <a:close/>
              </a:path>
            </a:pathLst>
          </a:custGeom>
          <a:solidFill>
            <a:schemeClr val="bg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9" name="Forme libre 38"/>
          <p:cNvSpPr/>
          <p:nvPr/>
        </p:nvSpPr>
        <p:spPr>
          <a:xfrm>
            <a:off x="739248" y="5265545"/>
            <a:ext cx="1137529" cy="1039383"/>
          </a:xfrm>
          <a:custGeom>
            <a:avLst/>
            <a:gdLst>
              <a:gd name="connsiteX0" fmla="*/ 789517 w 1464734"/>
              <a:gd name="connsiteY0" fmla="*/ 38100 h 1489075"/>
              <a:gd name="connsiteX1" fmla="*/ 281517 w 1464734"/>
              <a:gd name="connsiteY1" fmla="*/ 177800 h 1489075"/>
              <a:gd name="connsiteX2" fmla="*/ 27517 w 1464734"/>
              <a:gd name="connsiteY2" fmla="*/ 774700 h 1489075"/>
              <a:gd name="connsiteX3" fmla="*/ 116417 w 1464734"/>
              <a:gd name="connsiteY3" fmla="*/ 1339850 h 1489075"/>
              <a:gd name="connsiteX4" fmla="*/ 560917 w 1464734"/>
              <a:gd name="connsiteY4" fmla="*/ 1485900 h 1489075"/>
              <a:gd name="connsiteX5" fmla="*/ 1132417 w 1464734"/>
              <a:gd name="connsiteY5" fmla="*/ 1320800 h 1489075"/>
              <a:gd name="connsiteX6" fmla="*/ 1361017 w 1464734"/>
              <a:gd name="connsiteY6" fmla="*/ 996950 h 1489075"/>
              <a:gd name="connsiteX7" fmla="*/ 1411817 w 1464734"/>
              <a:gd name="connsiteY7" fmla="*/ 463550 h 1489075"/>
              <a:gd name="connsiteX8" fmla="*/ 1043517 w 1464734"/>
              <a:gd name="connsiteY8" fmla="*/ 69850 h 1489075"/>
              <a:gd name="connsiteX9" fmla="*/ 789517 w 1464734"/>
              <a:gd name="connsiteY9" fmla="*/ 38100 h 148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4734" h="1489075">
                <a:moveTo>
                  <a:pt x="789517" y="38100"/>
                </a:moveTo>
                <a:cubicBezTo>
                  <a:pt x="662517" y="56092"/>
                  <a:pt x="408517" y="55033"/>
                  <a:pt x="281517" y="177800"/>
                </a:cubicBezTo>
                <a:cubicBezTo>
                  <a:pt x="154517" y="300567"/>
                  <a:pt x="55034" y="581025"/>
                  <a:pt x="27517" y="774700"/>
                </a:cubicBezTo>
                <a:cubicBezTo>
                  <a:pt x="0" y="968375"/>
                  <a:pt x="27517" y="1221317"/>
                  <a:pt x="116417" y="1339850"/>
                </a:cubicBezTo>
                <a:cubicBezTo>
                  <a:pt x="205317" y="1458383"/>
                  <a:pt x="391584" y="1489075"/>
                  <a:pt x="560917" y="1485900"/>
                </a:cubicBezTo>
                <a:cubicBezTo>
                  <a:pt x="730250" y="1482725"/>
                  <a:pt x="999067" y="1402292"/>
                  <a:pt x="1132417" y="1320800"/>
                </a:cubicBezTo>
                <a:cubicBezTo>
                  <a:pt x="1265767" y="1239308"/>
                  <a:pt x="1314450" y="1139825"/>
                  <a:pt x="1361017" y="996950"/>
                </a:cubicBezTo>
                <a:cubicBezTo>
                  <a:pt x="1407584" y="854075"/>
                  <a:pt x="1464734" y="618067"/>
                  <a:pt x="1411817" y="463550"/>
                </a:cubicBezTo>
                <a:cubicBezTo>
                  <a:pt x="1358900" y="309033"/>
                  <a:pt x="1148292" y="139700"/>
                  <a:pt x="1043517" y="69850"/>
                </a:cubicBezTo>
                <a:cubicBezTo>
                  <a:pt x="938742" y="0"/>
                  <a:pt x="916517" y="20108"/>
                  <a:pt x="789517" y="38100"/>
                </a:cubicBezTo>
                <a:close/>
              </a:path>
            </a:pathLst>
          </a:custGeom>
          <a:gradFill flip="none" rotWithShape="1">
            <a:gsLst>
              <a:gs pos="100000">
                <a:schemeClr val="tx1">
                  <a:lumMod val="95000"/>
                  <a:lumOff val="5000"/>
                </a:schemeClr>
              </a:gs>
              <a:gs pos="0">
                <a:schemeClr val="tx1">
                  <a:lumMod val="65000"/>
                  <a:lumOff val="35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 name="ZoneTexte 39"/>
          <p:cNvSpPr txBox="1"/>
          <p:nvPr/>
        </p:nvSpPr>
        <p:spPr>
          <a:xfrm>
            <a:off x="762000" y="5715000"/>
            <a:ext cx="1049868" cy="369332"/>
          </a:xfrm>
          <a:prstGeom prst="rect">
            <a:avLst/>
          </a:prstGeom>
          <a:noFill/>
          <a:ln>
            <a:noFill/>
          </a:ln>
        </p:spPr>
        <p:txBody>
          <a:bodyPr wrap="square" rtlCol="0">
            <a:spAutoFit/>
          </a:bodyPr>
          <a:lstStyle/>
          <a:p>
            <a:pPr algn="ctr"/>
            <a:r>
              <a:rPr lang="en-GB" sz="1800" dirty="0">
                <a:latin typeface="Calibri"/>
                <a:cs typeface="Calibri"/>
              </a:rPr>
              <a:t>Stem cell</a:t>
            </a:r>
          </a:p>
        </p:txBody>
      </p:sp>
      <p:sp>
        <p:nvSpPr>
          <p:cNvPr id="41" name="Forme libre 40"/>
          <p:cNvSpPr/>
          <p:nvPr/>
        </p:nvSpPr>
        <p:spPr>
          <a:xfrm>
            <a:off x="31750" y="5480050"/>
            <a:ext cx="1924050" cy="1016000"/>
          </a:xfrm>
          <a:custGeom>
            <a:avLst/>
            <a:gdLst>
              <a:gd name="connsiteX0" fmla="*/ 1924050 w 1924050"/>
              <a:gd name="connsiteY0" fmla="*/ 355600 h 1016000"/>
              <a:gd name="connsiteX1" fmla="*/ 1885950 w 1924050"/>
              <a:gd name="connsiteY1" fmla="*/ 590550 h 1016000"/>
              <a:gd name="connsiteX2" fmla="*/ 1708150 w 1924050"/>
              <a:gd name="connsiteY2" fmla="*/ 838200 h 1016000"/>
              <a:gd name="connsiteX3" fmla="*/ 1130300 w 1924050"/>
              <a:gd name="connsiteY3" fmla="*/ 971550 h 1016000"/>
              <a:gd name="connsiteX4" fmla="*/ 762000 w 1924050"/>
              <a:gd name="connsiteY4" fmla="*/ 958850 h 1016000"/>
              <a:gd name="connsiteX5" fmla="*/ 546100 w 1924050"/>
              <a:gd name="connsiteY5" fmla="*/ 628650 h 1016000"/>
              <a:gd name="connsiteX6" fmla="*/ 508000 w 1924050"/>
              <a:gd name="connsiteY6" fmla="*/ 361950 h 1016000"/>
              <a:gd name="connsiteX7" fmla="*/ 266700 w 1924050"/>
              <a:gd name="connsiteY7" fmla="*/ 165100 h 1016000"/>
              <a:gd name="connsiteX8" fmla="*/ 0 w 1924050"/>
              <a:gd name="connsiteY8" fmla="*/ 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4050" h="1016000">
                <a:moveTo>
                  <a:pt x="1924050" y="355600"/>
                </a:moveTo>
                <a:cubicBezTo>
                  <a:pt x="1922991" y="432858"/>
                  <a:pt x="1921933" y="510117"/>
                  <a:pt x="1885950" y="590550"/>
                </a:cubicBezTo>
                <a:cubicBezTo>
                  <a:pt x="1849967" y="670983"/>
                  <a:pt x="1834092" y="774700"/>
                  <a:pt x="1708150" y="838200"/>
                </a:cubicBezTo>
                <a:cubicBezTo>
                  <a:pt x="1582208" y="901700"/>
                  <a:pt x="1287992" y="951442"/>
                  <a:pt x="1130300" y="971550"/>
                </a:cubicBezTo>
                <a:cubicBezTo>
                  <a:pt x="972608" y="991658"/>
                  <a:pt x="859367" y="1016000"/>
                  <a:pt x="762000" y="958850"/>
                </a:cubicBezTo>
                <a:cubicBezTo>
                  <a:pt x="664633" y="901700"/>
                  <a:pt x="588433" y="728133"/>
                  <a:pt x="546100" y="628650"/>
                </a:cubicBezTo>
                <a:cubicBezTo>
                  <a:pt x="503767" y="529167"/>
                  <a:pt x="554567" y="439208"/>
                  <a:pt x="508000" y="361950"/>
                </a:cubicBezTo>
                <a:cubicBezTo>
                  <a:pt x="461433" y="284692"/>
                  <a:pt x="351367" y="225425"/>
                  <a:pt x="266700" y="165100"/>
                </a:cubicBezTo>
                <a:cubicBezTo>
                  <a:pt x="182033" y="104775"/>
                  <a:pt x="0" y="0"/>
                  <a:pt x="0" y="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3" name="Forme libre 42"/>
          <p:cNvSpPr/>
          <p:nvPr/>
        </p:nvSpPr>
        <p:spPr>
          <a:xfrm>
            <a:off x="50800" y="5810250"/>
            <a:ext cx="1974850" cy="1001183"/>
          </a:xfrm>
          <a:custGeom>
            <a:avLst/>
            <a:gdLst>
              <a:gd name="connsiteX0" fmla="*/ 0 w 1974850"/>
              <a:gd name="connsiteY0" fmla="*/ 0 h 1001183"/>
              <a:gd name="connsiteX1" fmla="*/ 190500 w 1974850"/>
              <a:gd name="connsiteY1" fmla="*/ 311150 h 1001183"/>
              <a:gd name="connsiteX2" fmla="*/ 120650 w 1974850"/>
              <a:gd name="connsiteY2" fmla="*/ 565150 h 1001183"/>
              <a:gd name="connsiteX3" fmla="*/ 584200 w 1974850"/>
              <a:gd name="connsiteY3" fmla="*/ 946150 h 1001183"/>
              <a:gd name="connsiteX4" fmla="*/ 1047750 w 1974850"/>
              <a:gd name="connsiteY4" fmla="*/ 895350 h 1001183"/>
              <a:gd name="connsiteX5" fmla="*/ 1504950 w 1974850"/>
              <a:gd name="connsiteY5" fmla="*/ 927100 h 1001183"/>
              <a:gd name="connsiteX6" fmla="*/ 1974850 w 1974850"/>
              <a:gd name="connsiteY6" fmla="*/ 952500 h 100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4850" h="1001183">
                <a:moveTo>
                  <a:pt x="0" y="0"/>
                </a:moveTo>
                <a:cubicBezTo>
                  <a:pt x="85196" y="108479"/>
                  <a:pt x="170392" y="216958"/>
                  <a:pt x="190500" y="311150"/>
                </a:cubicBezTo>
                <a:cubicBezTo>
                  <a:pt x="210608" y="405342"/>
                  <a:pt x="55033" y="459317"/>
                  <a:pt x="120650" y="565150"/>
                </a:cubicBezTo>
                <a:cubicBezTo>
                  <a:pt x="186267" y="670983"/>
                  <a:pt x="429683" y="891117"/>
                  <a:pt x="584200" y="946150"/>
                </a:cubicBezTo>
                <a:cubicBezTo>
                  <a:pt x="738717" y="1001183"/>
                  <a:pt x="894292" y="898525"/>
                  <a:pt x="1047750" y="895350"/>
                </a:cubicBezTo>
                <a:cubicBezTo>
                  <a:pt x="1201208" y="892175"/>
                  <a:pt x="1504950" y="927100"/>
                  <a:pt x="1504950" y="927100"/>
                </a:cubicBezTo>
                <a:lnTo>
                  <a:pt x="1974850" y="952500"/>
                </a:ln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4" name="Forme libre 43"/>
          <p:cNvSpPr/>
          <p:nvPr/>
        </p:nvSpPr>
        <p:spPr>
          <a:xfrm>
            <a:off x="806450" y="6146800"/>
            <a:ext cx="1244600" cy="495300"/>
          </a:xfrm>
          <a:custGeom>
            <a:avLst/>
            <a:gdLst>
              <a:gd name="connsiteX0" fmla="*/ 1244600 w 1244600"/>
              <a:gd name="connsiteY0" fmla="*/ 0 h 495300"/>
              <a:gd name="connsiteX1" fmla="*/ 1085850 w 1244600"/>
              <a:gd name="connsiteY1" fmla="*/ 304800 h 495300"/>
              <a:gd name="connsiteX2" fmla="*/ 838200 w 1244600"/>
              <a:gd name="connsiteY2" fmla="*/ 444500 h 495300"/>
              <a:gd name="connsiteX3" fmla="*/ 463550 w 1244600"/>
              <a:gd name="connsiteY3" fmla="*/ 425450 h 495300"/>
              <a:gd name="connsiteX4" fmla="*/ 0 w 12446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600" h="495300">
                <a:moveTo>
                  <a:pt x="1244600" y="0"/>
                </a:moveTo>
                <a:cubicBezTo>
                  <a:pt x="1199091" y="115358"/>
                  <a:pt x="1153583" y="230717"/>
                  <a:pt x="1085850" y="304800"/>
                </a:cubicBezTo>
                <a:cubicBezTo>
                  <a:pt x="1018117" y="378883"/>
                  <a:pt x="941917" y="424392"/>
                  <a:pt x="838200" y="444500"/>
                </a:cubicBezTo>
                <a:cubicBezTo>
                  <a:pt x="734483" y="464608"/>
                  <a:pt x="603250" y="416983"/>
                  <a:pt x="463550" y="425450"/>
                </a:cubicBezTo>
                <a:cubicBezTo>
                  <a:pt x="323850" y="433917"/>
                  <a:pt x="0" y="495300"/>
                  <a:pt x="0" y="49530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4" name="Forme libre 53"/>
          <p:cNvSpPr/>
          <p:nvPr/>
        </p:nvSpPr>
        <p:spPr>
          <a:xfrm>
            <a:off x="44450" y="5619750"/>
            <a:ext cx="603250" cy="984250"/>
          </a:xfrm>
          <a:custGeom>
            <a:avLst/>
            <a:gdLst>
              <a:gd name="connsiteX0" fmla="*/ 0 w 603250"/>
              <a:gd name="connsiteY0" fmla="*/ 0 h 984250"/>
              <a:gd name="connsiteX1" fmla="*/ 241300 w 603250"/>
              <a:gd name="connsiteY1" fmla="*/ 260350 h 984250"/>
              <a:gd name="connsiteX2" fmla="*/ 349250 w 603250"/>
              <a:gd name="connsiteY2" fmla="*/ 609600 h 984250"/>
              <a:gd name="connsiteX3" fmla="*/ 444500 w 603250"/>
              <a:gd name="connsiteY3" fmla="*/ 869950 h 984250"/>
              <a:gd name="connsiteX4" fmla="*/ 603250 w 603250"/>
              <a:gd name="connsiteY4" fmla="*/ 984250 h 984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250" h="984250">
                <a:moveTo>
                  <a:pt x="0" y="0"/>
                </a:moveTo>
                <a:cubicBezTo>
                  <a:pt x="91546" y="79375"/>
                  <a:pt x="183092" y="158750"/>
                  <a:pt x="241300" y="260350"/>
                </a:cubicBezTo>
                <a:cubicBezTo>
                  <a:pt x="299508" y="361950"/>
                  <a:pt x="315383" y="508000"/>
                  <a:pt x="349250" y="609600"/>
                </a:cubicBezTo>
                <a:cubicBezTo>
                  <a:pt x="383117" y="711200"/>
                  <a:pt x="402167" y="807508"/>
                  <a:pt x="444500" y="869950"/>
                </a:cubicBezTo>
                <a:cubicBezTo>
                  <a:pt x="486833" y="932392"/>
                  <a:pt x="603250" y="984250"/>
                  <a:pt x="603250" y="98425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8" name="Forme libre 57"/>
          <p:cNvSpPr/>
          <p:nvPr/>
        </p:nvSpPr>
        <p:spPr>
          <a:xfrm>
            <a:off x="12700" y="6343650"/>
            <a:ext cx="285750" cy="488950"/>
          </a:xfrm>
          <a:custGeom>
            <a:avLst/>
            <a:gdLst>
              <a:gd name="connsiteX0" fmla="*/ 0 w 285750"/>
              <a:gd name="connsiteY0" fmla="*/ 0 h 488950"/>
              <a:gd name="connsiteX1" fmla="*/ 63500 w 285750"/>
              <a:gd name="connsiteY1" fmla="*/ 266700 h 488950"/>
              <a:gd name="connsiteX2" fmla="*/ 285750 w 285750"/>
              <a:gd name="connsiteY2" fmla="*/ 488950 h 488950"/>
            </a:gdLst>
            <a:ahLst/>
            <a:cxnLst>
              <a:cxn ang="0">
                <a:pos x="connsiteX0" y="connsiteY0"/>
              </a:cxn>
              <a:cxn ang="0">
                <a:pos x="connsiteX1" y="connsiteY1"/>
              </a:cxn>
              <a:cxn ang="0">
                <a:pos x="connsiteX2" y="connsiteY2"/>
              </a:cxn>
            </a:cxnLst>
            <a:rect l="l" t="t" r="r" b="b"/>
            <a:pathLst>
              <a:path w="285750" h="488950">
                <a:moveTo>
                  <a:pt x="0" y="0"/>
                </a:moveTo>
                <a:cubicBezTo>
                  <a:pt x="7937" y="92604"/>
                  <a:pt x="15875" y="185208"/>
                  <a:pt x="63500" y="266700"/>
                </a:cubicBezTo>
                <a:cubicBezTo>
                  <a:pt x="111125" y="348192"/>
                  <a:pt x="285750" y="488950"/>
                  <a:pt x="285750" y="48895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ZoneTexte 4"/>
          <p:cNvSpPr txBox="1">
            <a:spLocks noChangeArrowheads="1"/>
          </p:cNvSpPr>
          <p:nvPr/>
        </p:nvSpPr>
        <p:spPr bwMode="auto">
          <a:xfrm>
            <a:off x="302436" y="966335"/>
            <a:ext cx="3344863" cy="4000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buFont typeface="Wingdings" charset="0"/>
              <a:buChar char="Ø"/>
            </a:pPr>
            <a:r>
              <a:rPr lang="fr-FR" sz="2000" i="1" dirty="0">
                <a:solidFill>
                  <a:srgbClr val="000000"/>
                </a:solidFill>
                <a:latin typeface="Arial"/>
                <a:cs typeface="Arial"/>
              </a:rPr>
              <a:t> </a:t>
            </a:r>
            <a:r>
              <a:rPr lang="fr-FR" sz="2000" i="1" dirty="0" err="1">
                <a:solidFill>
                  <a:srgbClr val="000000"/>
                </a:solidFill>
                <a:latin typeface="Arial"/>
                <a:cs typeface="Arial"/>
              </a:rPr>
              <a:t>organ</a:t>
            </a:r>
            <a:r>
              <a:rPr lang="fr-FR" sz="2000" i="1" dirty="0">
                <a:solidFill>
                  <a:srgbClr val="000000"/>
                </a:solidFill>
                <a:latin typeface="Arial"/>
                <a:cs typeface="Arial"/>
              </a:rPr>
              <a:t> </a:t>
            </a:r>
            <a:r>
              <a:rPr lang="fr-FR" sz="2000" i="1" dirty="0" err="1">
                <a:solidFill>
                  <a:srgbClr val="000000"/>
                </a:solidFill>
                <a:latin typeface="Arial"/>
                <a:cs typeface="Arial"/>
              </a:rPr>
              <a:t>donors</a:t>
            </a:r>
            <a:r>
              <a:rPr lang="fr-FR" sz="2000" i="1" dirty="0">
                <a:solidFill>
                  <a:srgbClr val="000000"/>
                </a:solidFill>
                <a:latin typeface="Arial"/>
                <a:cs typeface="Arial"/>
              </a:rPr>
              <a:t> </a:t>
            </a:r>
            <a:r>
              <a:rPr lang="fr-FR" sz="2000" i="1" dirty="0" err="1">
                <a:solidFill>
                  <a:srgbClr val="000000"/>
                </a:solidFill>
                <a:latin typeface="Arial"/>
                <a:cs typeface="Arial"/>
              </a:rPr>
              <a:t>samples</a:t>
            </a:r>
            <a:endParaRPr lang="fr-FR" sz="2000" i="1" dirty="0">
              <a:solidFill>
                <a:srgbClr val="000000"/>
              </a:solidFill>
              <a:latin typeface="Arial"/>
              <a:cs typeface="Arial"/>
            </a:endParaRPr>
          </a:p>
        </p:txBody>
      </p:sp>
      <p:sp>
        <p:nvSpPr>
          <p:cNvPr id="34821" name="Rectangle 29"/>
          <p:cNvSpPr>
            <a:spLocks noChangeArrowheads="1"/>
          </p:cNvSpPr>
          <p:nvPr/>
        </p:nvSpPr>
        <p:spPr bwMode="auto">
          <a:xfrm>
            <a:off x="831850" y="2552700"/>
            <a:ext cx="7421563" cy="4210050"/>
          </a:xfrm>
          <a:prstGeom prst="rect">
            <a:avLst/>
          </a:prstGeom>
          <a:solidFill>
            <a:schemeClr val="bg1"/>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round/>
                <a:headEnd/>
                <a:tailEnd/>
              </a14:hiddenLine>
            </a:ext>
          </a:extLst>
        </p:spPr>
        <p:txBody>
          <a:bodyPr/>
          <a:lstStyle/>
          <a:p>
            <a:pPr eaLnBrk="0" hangingPunct="0"/>
            <a:endParaRPr lang="fr-FR">
              <a:latin typeface="Arial"/>
              <a:cs typeface="Arial"/>
            </a:endParaRPr>
          </a:p>
        </p:txBody>
      </p:sp>
      <p:graphicFrame>
        <p:nvGraphicFramePr>
          <p:cNvPr id="32" name="Tableau 31"/>
          <p:cNvGraphicFramePr>
            <a:graphicFrameLocks noGrp="1"/>
          </p:cNvGraphicFramePr>
          <p:nvPr>
            <p:extLst>
              <p:ext uri="{D42A27DB-BD31-4B8C-83A1-F6EECF244321}">
                <p14:modId xmlns:p14="http://schemas.microsoft.com/office/powerpoint/2010/main" val="3339649988"/>
              </p:ext>
            </p:extLst>
          </p:nvPr>
        </p:nvGraphicFramePr>
        <p:xfrm>
          <a:off x="1233310" y="2912773"/>
          <a:ext cx="6717524" cy="3799275"/>
        </p:xfrm>
        <a:graphic>
          <a:graphicData uri="http://schemas.openxmlformats.org/drawingml/2006/table">
            <a:tbl>
              <a:tblPr/>
              <a:tblGrid>
                <a:gridCol w="819511">
                  <a:extLst>
                    <a:ext uri="{9D8B030D-6E8A-4147-A177-3AD203B41FA5}">
                      <a16:colId xmlns:a16="http://schemas.microsoft.com/office/drawing/2014/main" val="20000"/>
                    </a:ext>
                  </a:extLst>
                </a:gridCol>
                <a:gridCol w="47663">
                  <a:extLst>
                    <a:ext uri="{9D8B030D-6E8A-4147-A177-3AD203B41FA5}">
                      <a16:colId xmlns:a16="http://schemas.microsoft.com/office/drawing/2014/main" val="20001"/>
                    </a:ext>
                  </a:extLst>
                </a:gridCol>
                <a:gridCol w="571966">
                  <a:extLst>
                    <a:ext uri="{9D8B030D-6E8A-4147-A177-3AD203B41FA5}">
                      <a16:colId xmlns:a16="http://schemas.microsoft.com/office/drawing/2014/main" val="20002"/>
                    </a:ext>
                  </a:extLst>
                </a:gridCol>
                <a:gridCol w="47664">
                  <a:extLst>
                    <a:ext uri="{9D8B030D-6E8A-4147-A177-3AD203B41FA5}">
                      <a16:colId xmlns:a16="http://schemas.microsoft.com/office/drawing/2014/main" val="20003"/>
                    </a:ext>
                  </a:extLst>
                </a:gridCol>
                <a:gridCol w="599642">
                  <a:extLst>
                    <a:ext uri="{9D8B030D-6E8A-4147-A177-3AD203B41FA5}">
                      <a16:colId xmlns:a16="http://schemas.microsoft.com/office/drawing/2014/main" val="20004"/>
                    </a:ext>
                  </a:extLst>
                </a:gridCol>
                <a:gridCol w="47663">
                  <a:extLst>
                    <a:ext uri="{9D8B030D-6E8A-4147-A177-3AD203B41FA5}">
                      <a16:colId xmlns:a16="http://schemas.microsoft.com/office/drawing/2014/main" val="20005"/>
                    </a:ext>
                  </a:extLst>
                </a:gridCol>
                <a:gridCol w="558129">
                  <a:extLst>
                    <a:ext uri="{9D8B030D-6E8A-4147-A177-3AD203B41FA5}">
                      <a16:colId xmlns:a16="http://schemas.microsoft.com/office/drawing/2014/main" val="20006"/>
                    </a:ext>
                  </a:extLst>
                </a:gridCol>
                <a:gridCol w="47663">
                  <a:extLst>
                    <a:ext uri="{9D8B030D-6E8A-4147-A177-3AD203B41FA5}">
                      <a16:colId xmlns:a16="http://schemas.microsoft.com/office/drawing/2014/main" val="20007"/>
                    </a:ext>
                  </a:extLst>
                </a:gridCol>
                <a:gridCol w="547365">
                  <a:extLst>
                    <a:ext uri="{9D8B030D-6E8A-4147-A177-3AD203B41FA5}">
                      <a16:colId xmlns:a16="http://schemas.microsoft.com/office/drawing/2014/main" val="20008"/>
                    </a:ext>
                  </a:extLst>
                </a:gridCol>
                <a:gridCol w="47664">
                  <a:extLst>
                    <a:ext uri="{9D8B030D-6E8A-4147-A177-3AD203B41FA5}">
                      <a16:colId xmlns:a16="http://schemas.microsoft.com/office/drawing/2014/main" val="20009"/>
                    </a:ext>
                  </a:extLst>
                </a:gridCol>
                <a:gridCol w="533527">
                  <a:extLst>
                    <a:ext uri="{9D8B030D-6E8A-4147-A177-3AD203B41FA5}">
                      <a16:colId xmlns:a16="http://schemas.microsoft.com/office/drawing/2014/main" val="20010"/>
                    </a:ext>
                  </a:extLst>
                </a:gridCol>
                <a:gridCol w="47664">
                  <a:extLst>
                    <a:ext uri="{9D8B030D-6E8A-4147-A177-3AD203B41FA5}">
                      <a16:colId xmlns:a16="http://schemas.microsoft.com/office/drawing/2014/main" val="20011"/>
                    </a:ext>
                  </a:extLst>
                </a:gridCol>
                <a:gridCol w="535065">
                  <a:extLst>
                    <a:ext uri="{9D8B030D-6E8A-4147-A177-3AD203B41FA5}">
                      <a16:colId xmlns:a16="http://schemas.microsoft.com/office/drawing/2014/main" val="20012"/>
                    </a:ext>
                  </a:extLst>
                </a:gridCol>
                <a:gridCol w="47663">
                  <a:extLst>
                    <a:ext uri="{9D8B030D-6E8A-4147-A177-3AD203B41FA5}">
                      <a16:colId xmlns:a16="http://schemas.microsoft.com/office/drawing/2014/main" val="20013"/>
                    </a:ext>
                  </a:extLst>
                </a:gridCol>
                <a:gridCol w="521228">
                  <a:extLst>
                    <a:ext uri="{9D8B030D-6E8A-4147-A177-3AD203B41FA5}">
                      <a16:colId xmlns:a16="http://schemas.microsoft.com/office/drawing/2014/main" val="20014"/>
                    </a:ext>
                  </a:extLst>
                </a:gridCol>
                <a:gridCol w="47663">
                  <a:extLst>
                    <a:ext uri="{9D8B030D-6E8A-4147-A177-3AD203B41FA5}">
                      <a16:colId xmlns:a16="http://schemas.microsoft.com/office/drawing/2014/main" val="20015"/>
                    </a:ext>
                  </a:extLst>
                </a:gridCol>
                <a:gridCol w="536603">
                  <a:extLst>
                    <a:ext uri="{9D8B030D-6E8A-4147-A177-3AD203B41FA5}">
                      <a16:colId xmlns:a16="http://schemas.microsoft.com/office/drawing/2014/main" val="20016"/>
                    </a:ext>
                  </a:extLst>
                </a:gridCol>
                <a:gridCol w="47663">
                  <a:extLst>
                    <a:ext uri="{9D8B030D-6E8A-4147-A177-3AD203B41FA5}">
                      <a16:colId xmlns:a16="http://schemas.microsoft.com/office/drawing/2014/main" val="20017"/>
                    </a:ext>
                  </a:extLst>
                </a:gridCol>
                <a:gridCol w="496627">
                  <a:extLst>
                    <a:ext uri="{9D8B030D-6E8A-4147-A177-3AD203B41FA5}">
                      <a16:colId xmlns:a16="http://schemas.microsoft.com/office/drawing/2014/main" val="20018"/>
                    </a:ext>
                  </a:extLst>
                </a:gridCol>
                <a:gridCol w="47663">
                  <a:extLst>
                    <a:ext uri="{9D8B030D-6E8A-4147-A177-3AD203B41FA5}">
                      <a16:colId xmlns:a16="http://schemas.microsoft.com/office/drawing/2014/main" val="20019"/>
                    </a:ext>
                  </a:extLst>
                </a:gridCol>
                <a:gridCol w="521228">
                  <a:extLst>
                    <a:ext uri="{9D8B030D-6E8A-4147-A177-3AD203B41FA5}">
                      <a16:colId xmlns:a16="http://schemas.microsoft.com/office/drawing/2014/main" val="20020"/>
                    </a:ext>
                  </a:extLst>
                </a:gridCol>
              </a:tblGrid>
              <a:tr h="23678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D2</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D4</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D10</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D20</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D25</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D30</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D35</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D40</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D50</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D60</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3678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F 56 y.o. </a:t>
                      </a:r>
                    </a:p>
                  </a:txBody>
                  <a:tcPr marL="8693" marR="8693" marT="869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3678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F 58 y.o.</a:t>
                      </a:r>
                    </a:p>
                  </a:txBody>
                  <a:tcPr marL="8693" marR="8693" marT="869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2"/>
                  </a:ext>
                </a:extLst>
              </a:tr>
              <a:tr h="23678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F 43 y.o.</a:t>
                      </a:r>
                    </a:p>
                  </a:txBody>
                  <a:tcPr marL="8693" marR="8693" marT="869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3"/>
                  </a:ext>
                </a:extLst>
              </a:tr>
              <a:tr h="23678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M 50 y.o.</a:t>
                      </a:r>
                    </a:p>
                  </a:txBody>
                  <a:tcPr marL="8693" marR="8693" marT="869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4"/>
                  </a:ext>
                </a:extLst>
              </a:tr>
              <a:tr h="23678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F 59 y.o.</a:t>
                      </a:r>
                    </a:p>
                  </a:txBody>
                  <a:tcPr marL="8693" marR="8693" marT="869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3678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F 57 y.o.</a:t>
                      </a:r>
                    </a:p>
                  </a:txBody>
                  <a:tcPr marL="8693" marR="8693" marT="869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3678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F 74 y.o.</a:t>
                      </a:r>
                    </a:p>
                  </a:txBody>
                  <a:tcPr marL="8693" marR="8693" marT="869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3678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M 69 y.o.</a:t>
                      </a:r>
                    </a:p>
                  </a:txBody>
                  <a:tcPr marL="8693" marR="8693" marT="869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3678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Calibri" charset="0"/>
                          <a:ea typeface="ＭＳ Ｐゴシック" charset="0"/>
                          <a:cs typeface="Arial" charset="0"/>
                        </a:rPr>
                        <a:t>M 55 </a:t>
                      </a:r>
                      <a:r>
                        <a:rPr kumimoji="0" lang="fr-FR" sz="1100" b="1" i="0" u="none" strike="noStrike" cap="none" normalizeH="0" baseline="0" dirty="0" err="1">
                          <a:ln>
                            <a:noFill/>
                          </a:ln>
                          <a:solidFill>
                            <a:srgbClr val="000000"/>
                          </a:solidFill>
                          <a:effectLst/>
                          <a:latin typeface="Calibri" charset="0"/>
                          <a:ea typeface="ＭＳ Ｐゴシック" charset="0"/>
                          <a:cs typeface="Arial" charset="0"/>
                        </a:rPr>
                        <a:t>y.o</a:t>
                      </a:r>
                      <a:r>
                        <a:rPr kumimoji="0" lang="fr-FR" sz="1100" b="1" i="0" u="none" strike="noStrike" cap="none" normalizeH="0" baseline="0" dirty="0">
                          <a:ln>
                            <a:noFill/>
                          </a:ln>
                          <a:solidFill>
                            <a:srgbClr val="000000"/>
                          </a:solidFill>
                          <a:effectLst/>
                          <a:latin typeface="Calibri" charset="0"/>
                          <a:ea typeface="ＭＳ Ｐゴシック" charset="0"/>
                          <a:cs typeface="Arial" charset="0"/>
                        </a:rPr>
                        <a:t>.</a:t>
                      </a:r>
                    </a:p>
                  </a:txBody>
                  <a:tcPr marL="8693" marR="8693" marT="869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9"/>
                  </a:ext>
                </a:extLst>
              </a:tr>
              <a:tr h="23678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F 43 y.o.</a:t>
                      </a:r>
                    </a:p>
                  </a:txBody>
                  <a:tcPr marL="8693" marR="8693" marT="869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3678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M 65 y.o.</a:t>
                      </a:r>
                    </a:p>
                  </a:txBody>
                  <a:tcPr marL="8693" marR="8693" marT="869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3678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M 54 y.o.</a:t>
                      </a:r>
                    </a:p>
                  </a:txBody>
                  <a:tcPr marL="8693" marR="8693" marT="869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3678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M 55 y.o.</a:t>
                      </a:r>
                    </a:p>
                  </a:txBody>
                  <a:tcPr marL="8693" marR="8693" marT="869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3678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F 41 y.o</a:t>
                      </a:r>
                    </a:p>
                  </a:txBody>
                  <a:tcPr marL="8693" marR="8693" marT="869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4754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F 77 y.o</a:t>
                      </a:r>
                    </a:p>
                  </a:txBody>
                  <a:tcPr marL="8693" marR="8693" marT="869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Calibri" charset="0"/>
                          <a:ea typeface="ＭＳ Ｐゴシック" charset="0"/>
                          <a:cs typeface="Arial" charset="0"/>
                        </a:rPr>
                        <a:t>-</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dirty="0">
                          <a:ln>
                            <a:noFill/>
                          </a:ln>
                          <a:solidFill>
                            <a:srgbClr val="000000"/>
                          </a:solidFill>
                          <a:effectLst/>
                          <a:latin typeface="Calibri" charset="0"/>
                          <a:ea typeface="ＭＳ Ｐゴシック" charset="0"/>
                          <a:cs typeface="Arial" charset="0"/>
                        </a:rPr>
                        <a:t> </a:t>
                      </a:r>
                    </a:p>
                  </a:txBody>
                  <a:tcPr marL="8693" marR="8693" marT="869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grpSp>
        <p:nvGrpSpPr>
          <p:cNvPr id="34820" name="Groupe 30"/>
          <p:cNvGrpSpPr>
            <a:grpSpLocks/>
          </p:cNvGrpSpPr>
          <p:nvPr/>
        </p:nvGrpSpPr>
        <p:grpSpPr bwMode="auto">
          <a:xfrm>
            <a:off x="754063" y="1576712"/>
            <a:ext cx="7427912" cy="1175344"/>
            <a:chOff x="504920" y="1341909"/>
            <a:chExt cx="7902809" cy="1454293"/>
          </a:xfrm>
        </p:grpSpPr>
        <p:cxnSp>
          <p:nvCxnSpPr>
            <p:cNvPr id="35206" name="Connecteur droit avec flèche 8"/>
            <p:cNvCxnSpPr>
              <a:cxnSpLocks noChangeShapeType="1"/>
            </p:cNvCxnSpPr>
            <p:nvPr/>
          </p:nvCxnSpPr>
          <p:spPr bwMode="auto">
            <a:xfrm flipV="1">
              <a:off x="2948727" y="1934854"/>
              <a:ext cx="552058" cy="0"/>
            </a:xfrm>
            <a:prstGeom prst="straightConnector1">
              <a:avLst/>
            </a:prstGeom>
            <a:noFill/>
            <a:ln w="31750">
              <a:solidFill>
                <a:srgbClr val="000000"/>
              </a:solidFill>
              <a:round/>
              <a:headEnd/>
              <a:tailEnd type="arrow" w="med" len="med"/>
            </a:ln>
            <a:extLst>
              <a:ext uri="{909E8E84-426E-40dd-AFC4-6F175D3DCCD1}">
                <a14:hiddenFill xmlns="" xmlns:a14="http://schemas.microsoft.com/office/drawing/2010/main" xmlns:mv="urn:schemas-microsoft-com:mac:vml" xmlns:mc="http://schemas.openxmlformats.org/markup-compatibility/2006">
                  <a:noFill/>
                </a14:hiddenFill>
              </a:ext>
            </a:extLst>
          </p:spPr>
        </p:cxnSp>
        <p:sp>
          <p:nvSpPr>
            <p:cNvPr id="35207" name="ZoneTexte 11"/>
            <p:cNvSpPr txBox="1">
              <a:spLocks noChangeArrowheads="1"/>
            </p:cNvSpPr>
            <p:nvPr/>
          </p:nvSpPr>
          <p:spPr bwMode="auto">
            <a:xfrm>
              <a:off x="3492154" y="2304907"/>
              <a:ext cx="2323591" cy="45698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800" b="1">
                  <a:solidFill>
                    <a:srgbClr val="000000"/>
                  </a:solidFill>
                  <a:latin typeface="Arial"/>
                  <a:cs typeface="Arial"/>
                </a:rPr>
                <a:t>4°C several days</a:t>
              </a:r>
              <a:endParaRPr lang="fr-FR" sz="1800" b="1" i="1">
                <a:solidFill>
                  <a:srgbClr val="000000"/>
                </a:solidFill>
                <a:latin typeface="Arial"/>
                <a:cs typeface="Arial"/>
              </a:endParaRPr>
            </a:p>
          </p:txBody>
        </p:sp>
        <p:pic>
          <p:nvPicPr>
            <p:cNvPr id="35208" name="Picture 1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1998984">
              <a:off x="504920" y="1752625"/>
              <a:ext cx="1565668" cy="39834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rgbClr val="000000"/>
                  </a:solidFill>
                  <a:miter lim="800000"/>
                  <a:headEnd/>
                  <a:tailEnd/>
                </a14:hiddenLine>
              </a:ext>
            </a:extLst>
          </p:spPr>
        </p:pic>
        <p:cxnSp>
          <p:nvCxnSpPr>
            <p:cNvPr id="35209" name="Connecteur droit avec flèche 14"/>
            <p:cNvCxnSpPr>
              <a:cxnSpLocks noChangeShapeType="1"/>
            </p:cNvCxnSpPr>
            <p:nvPr/>
          </p:nvCxnSpPr>
          <p:spPr bwMode="auto">
            <a:xfrm flipV="1">
              <a:off x="5949390" y="1964130"/>
              <a:ext cx="552058" cy="0"/>
            </a:xfrm>
            <a:prstGeom prst="straightConnector1">
              <a:avLst/>
            </a:prstGeom>
            <a:noFill/>
            <a:ln w="31750">
              <a:solidFill>
                <a:srgbClr val="000000"/>
              </a:solidFill>
              <a:round/>
              <a:headEnd/>
              <a:tailEnd type="arrow" w="med" len="med"/>
            </a:ln>
            <a:extLst>
              <a:ext uri="{909E8E84-426E-40dd-AFC4-6F175D3DCCD1}">
                <a14:hiddenFill xmlns="" xmlns:a14="http://schemas.microsoft.com/office/drawing/2010/main" xmlns:mv="urn:schemas-microsoft-com:mac:vml" xmlns:mc="http://schemas.openxmlformats.org/markup-compatibility/2006">
                  <a:noFill/>
                </a14:hiddenFill>
              </a:ext>
            </a:extLst>
          </p:spPr>
        </p:cxnSp>
        <p:sp>
          <p:nvSpPr>
            <p:cNvPr id="35210" name="ZoneTexte 29"/>
            <p:cNvSpPr txBox="1">
              <a:spLocks noChangeArrowheads="1"/>
            </p:cNvSpPr>
            <p:nvPr/>
          </p:nvSpPr>
          <p:spPr bwMode="auto">
            <a:xfrm>
              <a:off x="7025450" y="2301132"/>
              <a:ext cx="1318349" cy="49507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2000" b="1">
                  <a:latin typeface="Arial"/>
                  <a:cs typeface="Arial"/>
                </a:rPr>
                <a:t>Culture</a:t>
              </a:r>
            </a:p>
          </p:txBody>
        </p:sp>
        <p:grpSp>
          <p:nvGrpSpPr>
            <p:cNvPr id="35211" name="Groupe 67"/>
            <p:cNvGrpSpPr>
              <a:grpSpLocks/>
            </p:cNvGrpSpPr>
            <p:nvPr/>
          </p:nvGrpSpPr>
          <p:grpSpPr bwMode="auto">
            <a:xfrm>
              <a:off x="7020166" y="1704481"/>
              <a:ext cx="1387563" cy="422275"/>
              <a:chOff x="1282889" y="3002507"/>
              <a:chExt cx="3029804" cy="832513"/>
            </a:xfrm>
          </p:grpSpPr>
          <p:grpSp>
            <p:nvGrpSpPr>
              <p:cNvPr id="35218" name="Groupe 46"/>
              <p:cNvGrpSpPr>
                <a:grpSpLocks/>
              </p:cNvGrpSpPr>
              <p:nvPr/>
            </p:nvGrpSpPr>
            <p:grpSpPr bwMode="auto">
              <a:xfrm>
                <a:off x="3944204" y="3207225"/>
                <a:ext cx="368489" cy="532262"/>
                <a:chOff x="1819499" y="696036"/>
                <a:chExt cx="1980372" cy="2688607"/>
              </a:xfrm>
            </p:grpSpPr>
            <p:sp>
              <p:nvSpPr>
                <p:cNvPr id="35221" name="Rectangle à coins arrondis 35"/>
                <p:cNvSpPr>
                  <a:spLocks noChangeArrowheads="1"/>
                </p:cNvSpPr>
                <p:nvPr/>
              </p:nvSpPr>
              <p:spPr bwMode="auto">
                <a:xfrm>
                  <a:off x="1868743" y="696036"/>
                  <a:ext cx="1931128" cy="2688607"/>
                </a:xfrm>
                <a:prstGeom prst="roundRect">
                  <a:avLst>
                    <a:gd name="adj" fmla="val 16667"/>
                  </a:avLst>
                </a:prstGeom>
                <a:solidFill>
                  <a:schemeClr val="accent2"/>
                </a:solidFill>
                <a:ln w="12700">
                  <a:solidFill>
                    <a:schemeClr val="tx1"/>
                  </a:solidFill>
                  <a:round/>
                  <a:headEnd/>
                  <a:tailEnd/>
                </a:ln>
              </p:spPr>
              <p:txBody>
                <a:bodyPr/>
                <a:lstStyle/>
                <a:p>
                  <a:pPr algn="ctr" eaLnBrk="0" hangingPunct="0"/>
                  <a:endParaRPr lang="fr-FR">
                    <a:solidFill>
                      <a:srgbClr val="000000"/>
                    </a:solidFill>
                    <a:latin typeface="Arial"/>
                    <a:cs typeface="Arial"/>
                  </a:endParaRPr>
                </a:p>
              </p:txBody>
            </p:sp>
            <p:cxnSp>
              <p:nvCxnSpPr>
                <p:cNvPr id="35222" name="Connecteur droit 37"/>
                <p:cNvCxnSpPr>
                  <a:cxnSpLocks noChangeShapeType="1"/>
                </p:cNvCxnSpPr>
                <p:nvPr/>
              </p:nvCxnSpPr>
              <p:spPr bwMode="auto">
                <a:xfrm>
                  <a:off x="1834518" y="1054516"/>
                  <a:ext cx="1931125" cy="25606"/>
                </a:xfrm>
                <a:prstGeom prst="line">
                  <a:avLst/>
                </a:prstGeom>
                <a:noFill/>
                <a:ln w="34925">
                  <a:solidFill>
                    <a:srgbClr val="000000"/>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cxnSp>
            <p:cxnSp>
              <p:nvCxnSpPr>
                <p:cNvPr id="35223" name="Connecteur droit 42"/>
                <p:cNvCxnSpPr>
                  <a:cxnSpLocks noChangeShapeType="1"/>
                </p:cNvCxnSpPr>
                <p:nvPr/>
              </p:nvCxnSpPr>
              <p:spPr bwMode="auto">
                <a:xfrm>
                  <a:off x="1832111" y="2134243"/>
                  <a:ext cx="1931126" cy="25606"/>
                </a:xfrm>
                <a:prstGeom prst="line">
                  <a:avLst/>
                </a:prstGeom>
                <a:noFill/>
                <a:ln w="34925">
                  <a:solidFill>
                    <a:srgbClr val="000000"/>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cxnSp>
            <p:cxnSp>
              <p:nvCxnSpPr>
                <p:cNvPr id="35224" name="Connecteur droit 44"/>
                <p:cNvCxnSpPr>
                  <a:cxnSpLocks noChangeShapeType="1"/>
                </p:cNvCxnSpPr>
                <p:nvPr/>
              </p:nvCxnSpPr>
              <p:spPr bwMode="auto">
                <a:xfrm>
                  <a:off x="1819499" y="3132881"/>
                  <a:ext cx="1931125" cy="25606"/>
                </a:xfrm>
                <a:prstGeom prst="line">
                  <a:avLst/>
                </a:prstGeom>
                <a:noFill/>
                <a:ln w="34925">
                  <a:solidFill>
                    <a:srgbClr val="000000"/>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cxnSp>
          </p:grpSp>
          <p:sp>
            <p:nvSpPr>
              <p:cNvPr id="16" name="Rogner et arrondir un rectangle à un seul coin 15"/>
              <p:cNvSpPr/>
              <p:nvPr/>
            </p:nvSpPr>
            <p:spPr bwMode="auto">
              <a:xfrm>
                <a:off x="1281161" y="3004117"/>
                <a:ext cx="2662733" cy="820980"/>
              </a:xfrm>
              <a:prstGeom prst="snipRoundRect">
                <a:avLst/>
              </a:prstGeom>
              <a:solidFill>
                <a:schemeClr val="bg1"/>
              </a:solidFill>
              <a:ln w="12700" cap="flat" cmpd="sng" algn="ctr">
                <a:solidFill>
                  <a:schemeClr val="tx1"/>
                </a:solidFill>
                <a:prstDash val="solid"/>
                <a:round/>
                <a:headEnd type="none" w="med" len="med"/>
                <a:tailEnd type="none" w="med" len="med"/>
              </a:ln>
              <a:effectLst/>
            </p:spPr>
            <p:txBody>
              <a:bodyPr/>
              <a:lstStyle/>
              <a:p>
                <a:pPr algn="ctr" eaLnBrk="0" hangingPunct="0">
                  <a:defRPr/>
                </a:pPr>
                <a:endParaRPr lang="fr-FR" dirty="0">
                  <a:solidFill>
                    <a:srgbClr val="000000"/>
                  </a:solidFill>
                  <a:latin typeface="Arial"/>
                  <a:ea typeface="+mn-ea"/>
                  <a:cs typeface="Arial"/>
                </a:endParaRPr>
              </a:p>
            </p:txBody>
          </p:sp>
          <p:sp>
            <p:nvSpPr>
              <p:cNvPr id="35220" name="Rectangle 50"/>
              <p:cNvSpPr>
                <a:spLocks noChangeArrowheads="1"/>
              </p:cNvSpPr>
              <p:nvPr/>
            </p:nvSpPr>
            <p:spPr bwMode="auto">
              <a:xfrm>
                <a:off x="1282889" y="3644106"/>
                <a:ext cx="2662773" cy="190914"/>
              </a:xfrm>
              <a:prstGeom prst="rect">
                <a:avLst/>
              </a:prstGeom>
              <a:solidFill>
                <a:srgbClr val="F3B7AB"/>
              </a:solidFill>
              <a:ln w="12700">
                <a:solidFill>
                  <a:schemeClr val="tx1"/>
                </a:solidFill>
                <a:round/>
                <a:headEnd/>
                <a:tailEnd/>
              </a:ln>
            </p:spPr>
            <p:txBody>
              <a:bodyPr/>
              <a:lstStyle/>
              <a:p>
                <a:pPr algn="ctr" eaLnBrk="0" hangingPunct="0"/>
                <a:endParaRPr lang="fr-FR">
                  <a:solidFill>
                    <a:srgbClr val="000000"/>
                  </a:solidFill>
                  <a:latin typeface="Arial"/>
                  <a:cs typeface="Arial"/>
                </a:endParaRPr>
              </a:p>
            </p:txBody>
          </p:sp>
        </p:grpSp>
        <p:grpSp>
          <p:nvGrpSpPr>
            <p:cNvPr id="35212" name="Groupe 27"/>
            <p:cNvGrpSpPr>
              <a:grpSpLocks/>
            </p:cNvGrpSpPr>
            <p:nvPr/>
          </p:nvGrpSpPr>
          <p:grpSpPr bwMode="auto">
            <a:xfrm>
              <a:off x="4144485" y="1341909"/>
              <a:ext cx="978207" cy="938150"/>
              <a:chOff x="5284520" y="866899"/>
              <a:chExt cx="978207" cy="938150"/>
            </a:xfrm>
          </p:grpSpPr>
          <p:sp>
            <p:nvSpPr>
              <p:cNvPr id="35214" name="Rectangle à coins arrondis 24"/>
              <p:cNvSpPr>
                <a:spLocks noChangeArrowheads="1"/>
              </p:cNvSpPr>
              <p:nvPr/>
            </p:nvSpPr>
            <p:spPr bwMode="auto">
              <a:xfrm>
                <a:off x="5284520" y="1043312"/>
                <a:ext cx="978207" cy="761737"/>
              </a:xfrm>
              <a:prstGeom prst="roundRect">
                <a:avLst>
                  <a:gd name="adj" fmla="val 16667"/>
                </a:avLst>
              </a:prstGeom>
              <a:solidFill>
                <a:schemeClr val="bg1"/>
              </a:solidFill>
              <a:ln w="9525">
                <a:solidFill>
                  <a:schemeClr val="tx1"/>
                </a:solidFill>
                <a:round/>
                <a:headEnd/>
                <a:tailEnd/>
              </a:ln>
            </p:spPr>
            <p:txBody>
              <a:bodyPr/>
              <a:lstStyle/>
              <a:p>
                <a:pPr eaLnBrk="0" hangingPunct="0"/>
                <a:endParaRPr lang="fr-FR">
                  <a:latin typeface="Arial"/>
                  <a:cs typeface="Arial"/>
                </a:endParaRPr>
              </a:p>
            </p:txBody>
          </p:sp>
          <p:sp>
            <p:nvSpPr>
              <p:cNvPr id="35215" name="Rectangle à coins arrondis 26"/>
              <p:cNvSpPr>
                <a:spLocks noChangeArrowheads="1"/>
              </p:cNvSpPr>
              <p:nvPr/>
            </p:nvSpPr>
            <p:spPr bwMode="auto">
              <a:xfrm>
                <a:off x="5296395" y="1376571"/>
                <a:ext cx="966331" cy="426444"/>
              </a:xfrm>
              <a:prstGeom prst="roundRect">
                <a:avLst>
                  <a:gd name="adj" fmla="val 16667"/>
                </a:avLst>
              </a:prstGeom>
              <a:solidFill>
                <a:srgbClr val="FF0066"/>
              </a:solidFill>
              <a:ln w="9525">
                <a:solidFill>
                  <a:schemeClr val="tx1"/>
                </a:solidFill>
                <a:round/>
                <a:headEnd/>
                <a:tailEnd/>
              </a:ln>
            </p:spPr>
            <p:txBody>
              <a:bodyPr/>
              <a:lstStyle/>
              <a:p>
                <a:pPr eaLnBrk="0" hangingPunct="0"/>
                <a:endParaRPr lang="fr-FR">
                  <a:latin typeface="Arial"/>
                  <a:cs typeface="Arial"/>
                </a:endParaRPr>
              </a:p>
            </p:txBody>
          </p:sp>
          <p:pic>
            <p:nvPicPr>
              <p:cNvPr id="35216" name="Picture 1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486481">
                <a:off x="5332830" y="1509913"/>
                <a:ext cx="882062" cy="22441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rgbClr val="000000"/>
                    </a:solidFill>
                    <a:miter lim="800000"/>
                    <a:headEnd/>
                    <a:tailEnd/>
                  </a14:hiddenLine>
                </a:ext>
              </a:extLst>
            </p:spPr>
          </p:pic>
          <p:sp>
            <p:nvSpPr>
              <p:cNvPr id="35217" name="Rectangle à coins arrondis 25"/>
              <p:cNvSpPr>
                <a:spLocks noChangeArrowheads="1"/>
              </p:cNvSpPr>
              <p:nvPr/>
            </p:nvSpPr>
            <p:spPr bwMode="auto">
              <a:xfrm>
                <a:off x="5366128" y="866899"/>
                <a:ext cx="819399" cy="190005"/>
              </a:xfrm>
              <a:prstGeom prst="roundRect">
                <a:avLst>
                  <a:gd name="adj" fmla="val 16667"/>
                </a:avLst>
              </a:prstGeom>
              <a:solidFill>
                <a:schemeClr val="tx2"/>
              </a:solidFill>
              <a:ln w="9525">
                <a:solidFill>
                  <a:schemeClr val="tx1"/>
                </a:solidFill>
                <a:round/>
                <a:headEnd/>
                <a:tailEnd/>
              </a:ln>
            </p:spPr>
            <p:txBody>
              <a:bodyPr/>
              <a:lstStyle/>
              <a:p>
                <a:pPr eaLnBrk="0" hangingPunct="0"/>
                <a:endParaRPr lang="fr-FR">
                  <a:latin typeface="Arial"/>
                  <a:cs typeface="Arial"/>
                </a:endParaRPr>
              </a:p>
            </p:txBody>
          </p:sp>
        </p:grpSp>
        <p:sp>
          <p:nvSpPr>
            <p:cNvPr id="35213" name="ZoneTexte 11"/>
            <p:cNvSpPr txBox="1">
              <a:spLocks noChangeArrowheads="1"/>
            </p:cNvSpPr>
            <p:nvPr/>
          </p:nvSpPr>
          <p:spPr bwMode="auto">
            <a:xfrm>
              <a:off x="746974" y="2279178"/>
              <a:ext cx="2323591" cy="45698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800" b="1">
                  <a:solidFill>
                    <a:srgbClr val="000000"/>
                  </a:solidFill>
                  <a:latin typeface="Arial"/>
                  <a:cs typeface="Arial"/>
                </a:rPr>
                <a:t>Muscle biopsy</a:t>
              </a:r>
              <a:endParaRPr lang="fr-FR" sz="1800" b="1" i="1">
                <a:solidFill>
                  <a:srgbClr val="000000"/>
                </a:solidFill>
                <a:latin typeface="Arial"/>
                <a:cs typeface="Arial"/>
              </a:endParaRPr>
            </a:p>
          </p:txBody>
        </p:sp>
      </p:grpSp>
      <p:sp>
        <p:nvSpPr>
          <p:cNvPr id="27"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34818" name="ZoneTexte 3"/>
          <p:cNvSpPr txBox="1">
            <a:spLocks noChangeArrowheads="1"/>
          </p:cNvSpPr>
          <p:nvPr/>
        </p:nvSpPr>
        <p:spPr bwMode="auto">
          <a:xfrm>
            <a:off x="-38100" y="99658"/>
            <a:ext cx="9144000" cy="5238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2800" dirty="0" err="1">
                <a:solidFill>
                  <a:srgbClr val="FFFFFF"/>
                </a:solidFill>
                <a:latin typeface="Arial"/>
                <a:cs typeface="Arial"/>
              </a:rPr>
              <a:t>Survival</a:t>
            </a:r>
            <a:r>
              <a:rPr lang="fr-FR" sz="2800" dirty="0">
                <a:solidFill>
                  <a:srgbClr val="FFFFFF"/>
                </a:solidFill>
                <a:latin typeface="Arial"/>
                <a:cs typeface="Arial"/>
              </a:rPr>
              <a:t> of muscle stem </a:t>
            </a:r>
            <a:r>
              <a:rPr lang="fr-FR" sz="2800" dirty="0" err="1">
                <a:solidFill>
                  <a:srgbClr val="FFFFFF"/>
                </a:solidFill>
                <a:latin typeface="Arial"/>
                <a:cs typeface="Arial"/>
              </a:rPr>
              <a:t>cells</a:t>
            </a:r>
            <a:r>
              <a:rPr lang="fr-FR" sz="2800" dirty="0">
                <a:solidFill>
                  <a:srgbClr val="FFFFFF"/>
                </a:solidFill>
                <a:latin typeface="Arial"/>
                <a:cs typeface="Arial"/>
              </a:rPr>
              <a:t> in a muscle </a:t>
            </a:r>
            <a:r>
              <a:rPr lang="fr-FR" sz="2800" dirty="0" err="1">
                <a:solidFill>
                  <a:srgbClr val="FFFFFF"/>
                </a:solidFill>
                <a:latin typeface="Arial"/>
                <a:cs typeface="Arial"/>
              </a:rPr>
              <a:t>sample</a:t>
            </a:r>
            <a:endParaRPr lang="fr-FR" sz="2800" dirty="0">
              <a:solidFill>
                <a:srgbClr val="FFFFFF"/>
              </a:solidFill>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557338"/>
            <a:ext cx="3073400" cy="4030662"/>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6868"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54200" y="1566863"/>
            <a:ext cx="1206500" cy="1104900"/>
          </a:xfrm>
          <a:prstGeom prst="rect">
            <a:avLst/>
          </a:prstGeom>
          <a:noFill/>
          <a:ln w="9525">
            <a:solidFill>
              <a:srgbClr val="996633"/>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36869" name="Picture 7"/>
          <p:cNvPicPr>
            <a:picLocks noChangeAspect="1" noChangeArrowheads="1"/>
          </p:cNvPicPr>
          <p:nvPr/>
        </p:nvPicPr>
        <p:blipFill>
          <a:blip r:embed="rId5" cstate="email">
            <a:extLst>
              <a:ext uri="{28A0092B-C50C-407E-A947-70E740481C1C}">
                <a14:useLocalDpi xmlns:a14="http://schemas.microsoft.com/office/drawing/2010/main" val="0"/>
              </a:ext>
            </a:extLst>
          </a:blip>
          <a:srcRect r="1978" b="1022"/>
          <a:stretch>
            <a:fillRect/>
          </a:stretch>
        </p:blipFill>
        <p:spPr bwMode="auto">
          <a:xfrm>
            <a:off x="3098800" y="1557338"/>
            <a:ext cx="2981325" cy="4024312"/>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6870" name="Picture 8"/>
          <p:cNvPicPr>
            <a:picLocks noChangeAspect="1" noChangeArrowheads="1"/>
          </p:cNvPicPr>
          <p:nvPr/>
        </p:nvPicPr>
        <p:blipFill>
          <a:blip r:embed="rId6" cstate="email">
            <a:extLst>
              <a:ext uri="{28A0092B-C50C-407E-A947-70E740481C1C}">
                <a14:useLocalDpi xmlns:a14="http://schemas.microsoft.com/office/drawing/2010/main" val="0"/>
              </a:ext>
            </a:extLst>
          </a:blip>
          <a:srcRect t="894" r="926" b="1639"/>
          <a:stretch>
            <a:fillRect/>
          </a:stretch>
        </p:blipFill>
        <p:spPr bwMode="auto">
          <a:xfrm>
            <a:off x="6065838" y="1566863"/>
            <a:ext cx="3078162" cy="400208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36871" name="ZoneTexte 16"/>
          <p:cNvSpPr txBox="1">
            <a:spLocks noChangeArrowheads="1"/>
          </p:cNvSpPr>
          <p:nvPr/>
        </p:nvSpPr>
        <p:spPr bwMode="auto">
          <a:xfrm flipH="1">
            <a:off x="1831975" y="2451100"/>
            <a:ext cx="647700" cy="26193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100" b="1">
                <a:solidFill>
                  <a:srgbClr val="663300"/>
                </a:solidFill>
                <a:latin typeface="Arial" charset="0"/>
              </a:rPr>
              <a:t>CD56</a:t>
            </a:r>
          </a:p>
        </p:txBody>
      </p:sp>
      <p:sp>
        <p:nvSpPr>
          <p:cNvPr id="36872" name="ZoneTexte 27"/>
          <p:cNvSpPr txBox="1">
            <a:spLocks noChangeArrowheads="1"/>
          </p:cNvSpPr>
          <p:nvPr/>
        </p:nvSpPr>
        <p:spPr bwMode="auto">
          <a:xfrm>
            <a:off x="6140450" y="5268913"/>
            <a:ext cx="3008313" cy="3079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400">
                <a:solidFill>
                  <a:srgbClr val="00FF00"/>
                </a:solidFill>
                <a:latin typeface="Arial" charset="0"/>
              </a:rPr>
              <a:t>Myogenin</a:t>
            </a:r>
            <a:r>
              <a:rPr lang="fr-FR" sz="1400">
                <a:latin typeface="Arial" charset="0"/>
              </a:rPr>
              <a:t> </a:t>
            </a:r>
            <a:r>
              <a:rPr lang="fr-FR" sz="1400">
                <a:solidFill>
                  <a:srgbClr val="FF0000"/>
                </a:solidFill>
                <a:latin typeface="Arial" charset="0"/>
              </a:rPr>
              <a:t>Desmin</a:t>
            </a:r>
            <a:r>
              <a:rPr lang="fr-FR" sz="1400">
                <a:latin typeface="Arial" charset="0"/>
              </a:rPr>
              <a:t> </a:t>
            </a:r>
            <a:r>
              <a:rPr lang="fr-FR" sz="1400">
                <a:solidFill>
                  <a:srgbClr val="0070C0"/>
                </a:solidFill>
                <a:latin typeface="Arial" charset="0"/>
              </a:rPr>
              <a:t>Hoechst</a:t>
            </a:r>
          </a:p>
        </p:txBody>
      </p:sp>
      <p:sp>
        <p:nvSpPr>
          <p:cNvPr id="36873" name="ZoneTexte 28"/>
          <p:cNvSpPr txBox="1">
            <a:spLocks noChangeArrowheads="1"/>
          </p:cNvSpPr>
          <p:nvPr/>
        </p:nvSpPr>
        <p:spPr bwMode="auto">
          <a:xfrm>
            <a:off x="-22225" y="5362575"/>
            <a:ext cx="930275" cy="26193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100" b="1">
                <a:latin typeface="Arial" charset="0"/>
              </a:rPr>
              <a:t>H&amp;E</a:t>
            </a:r>
          </a:p>
        </p:txBody>
      </p:sp>
      <p:sp>
        <p:nvSpPr>
          <p:cNvPr id="36874" name="ZoneTexte 28"/>
          <p:cNvSpPr txBox="1">
            <a:spLocks noChangeArrowheads="1"/>
          </p:cNvSpPr>
          <p:nvPr/>
        </p:nvSpPr>
        <p:spPr bwMode="auto">
          <a:xfrm>
            <a:off x="3200400" y="5362575"/>
            <a:ext cx="930275" cy="26193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100" b="1">
                <a:latin typeface="Arial" charset="0"/>
              </a:rPr>
              <a:t>MGG</a:t>
            </a:r>
          </a:p>
        </p:txBody>
      </p:sp>
      <p:sp>
        <p:nvSpPr>
          <p:cNvPr id="36875" name="ZoneTexte 40"/>
          <p:cNvSpPr txBox="1">
            <a:spLocks noChangeArrowheads="1"/>
          </p:cNvSpPr>
          <p:nvPr/>
        </p:nvSpPr>
        <p:spPr bwMode="auto">
          <a:xfrm>
            <a:off x="2349500" y="6264275"/>
            <a:ext cx="4789488" cy="33972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600" b="1" i="1" dirty="0" err="1">
                <a:latin typeface="Arial" charset="0"/>
              </a:rPr>
              <a:t>From</a:t>
            </a:r>
            <a:r>
              <a:rPr lang="fr-FR" sz="1600" b="1" i="1" dirty="0">
                <a:latin typeface="Arial" charset="0"/>
              </a:rPr>
              <a:t> a patient  F 69 </a:t>
            </a:r>
            <a:r>
              <a:rPr lang="fr-FR" sz="1600" b="1" i="1" dirty="0" err="1">
                <a:latin typeface="Arial" charset="0"/>
              </a:rPr>
              <a:t>y.o</a:t>
            </a:r>
            <a:r>
              <a:rPr lang="fr-FR" sz="1600" b="1" i="1" dirty="0">
                <a:latin typeface="Arial" charset="0"/>
              </a:rPr>
              <a:t>. 30 </a:t>
            </a:r>
            <a:r>
              <a:rPr lang="fr-FR" sz="1600" b="1" i="1" dirty="0" err="1">
                <a:latin typeface="Arial" charset="0"/>
              </a:rPr>
              <a:t>days</a:t>
            </a:r>
            <a:r>
              <a:rPr lang="fr-FR" sz="1600" b="1" i="1" dirty="0">
                <a:latin typeface="Arial" charset="0"/>
              </a:rPr>
              <a:t> post </a:t>
            </a:r>
            <a:r>
              <a:rPr lang="fr-FR" sz="1600" b="1" i="1" dirty="0" err="1">
                <a:latin typeface="Arial" charset="0"/>
              </a:rPr>
              <a:t>sampling</a:t>
            </a:r>
            <a:endParaRPr lang="fr-FR" sz="1600" b="1" i="1" dirty="0">
              <a:latin typeface="Arial" charset="0"/>
            </a:endParaRPr>
          </a:p>
        </p:txBody>
      </p:sp>
      <p:sp>
        <p:nvSpPr>
          <p:cNvPr id="15"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16" name="ZoneTexte 3"/>
          <p:cNvSpPr txBox="1">
            <a:spLocks noChangeArrowheads="1"/>
          </p:cNvSpPr>
          <p:nvPr/>
        </p:nvSpPr>
        <p:spPr bwMode="auto">
          <a:xfrm>
            <a:off x="-38100" y="99658"/>
            <a:ext cx="9144000" cy="5238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2800" dirty="0" err="1">
                <a:solidFill>
                  <a:srgbClr val="FFFFFF"/>
                </a:solidFill>
                <a:latin typeface="Arial"/>
                <a:cs typeface="Arial"/>
              </a:rPr>
              <a:t>Survival</a:t>
            </a:r>
            <a:r>
              <a:rPr lang="fr-FR" sz="2800" dirty="0">
                <a:solidFill>
                  <a:srgbClr val="FFFFFF"/>
                </a:solidFill>
                <a:latin typeface="Arial"/>
                <a:cs typeface="Arial"/>
              </a:rPr>
              <a:t> of muscle stem </a:t>
            </a:r>
            <a:r>
              <a:rPr lang="fr-FR" sz="2800" dirty="0" err="1">
                <a:solidFill>
                  <a:srgbClr val="FFFFFF"/>
                </a:solidFill>
                <a:latin typeface="Arial"/>
                <a:cs typeface="Arial"/>
              </a:rPr>
              <a:t>cells</a:t>
            </a:r>
            <a:r>
              <a:rPr lang="fr-FR" sz="2800" dirty="0">
                <a:solidFill>
                  <a:srgbClr val="FFFFFF"/>
                </a:solidFill>
                <a:latin typeface="Arial"/>
                <a:cs typeface="Arial"/>
              </a:rPr>
              <a:t> in a muscle </a:t>
            </a:r>
            <a:r>
              <a:rPr lang="fr-FR" sz="2800" dirty="0" err="1">
                <a:solidFill>
                  <a:srgbClr val="FFFFFF"/>
                </a:solidFill>
                <a:latin typeface="Arial"/>
                <a:cs typeface="Arial"/>
              </a:rPr>
              <a:t>sample</a:t>
            </a:r>
            <a:endParaRPr lang="fr-FR" sz="2800" dirty="0">
              <a:solidFill>
                <a:srgbClr val="FFFFFF"/>
              </a:solidFill>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916" name="Connecteur droit avec flèche 8"/>
          <p:cNvCxnSpPr>
            <a:cxnSpLocks noChangeShapeType="1"/>
          </p:cNvCxnSpPr>
          <p:nvPr/>
        </p:nvCxnSpPr>
        <p:spPr bwMode="auto">
          <a:xfrm flipV="1">
            <a:off x="2190267" y="1991440"/>
            <a:ext cx="531812" cy="0"/>
          </a:xfrm>
          <a:prstGeom prst="straightConnector1">
            <a:avLst/>
          </a:prstGeom>
          <a:noFill/>
          <a:ln w="31750">
            <a:solidFill>
              <a:srgbClr val="000000"/>
            </a:solidFill>
            <a:round/>
            <a:headEnd/>
            <a:tailEnd type="arrow" w="med" len="med"/>
          </a:ln>
          <a:extLst>
            <a:ext uri="{909E8E84-426E-40dd-AFC4-6F175D3DCCD1}">
              <a14:hiddenFill xmlns="" xmlns:a14="http://schemas.microsoft.com/office/drawing/2010/main" xmlns:mv="urn:schemas-microsoft-com:mac:vml" xmlns:mc="http://schemas.openxmlformats.org/markup-compatibility/2006">
                <a:noFill/>
              </a14:hiddenFill>
            </a:ext>
          </a:extLst>
        </p:spPr>
      </p:cxnSp>
      <p:sp>
        <p:nvSpPr>
          <p:cNvPr id="38917" name="ZoneTexte 11"/>
          <p:cNvSpPr txBox="1">
            <a:spLocks noChangeArrowheads="1"/>
          </p:cNvSpPr>
          <p:nvPr/>
        </p:nvSpPr>
        <p:spPr bwMode="auto">
          <a:xfrm>
            <a:off x="2668104" y="1781890"/>
            <a:ext cx="2238375" cy="36988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800" dirty="0">
                <a:solidFill>
                  <a:srgbClr val="000000"/>
                </a:solidFill>
                <a:latin typeface="Arial"/>
                <a:cs typeface="Arial"/>
              </a:rPr>
              <a:t>4°C </a:t>
            </a:r>
            <a:r>
              <a:rPr lang="fr-FR" sz="1800" dirty="0" err="1">
                <a:solidFill>
                  <a:srgbClr val="000000"/>
                </a:solidFill>
                <a:latin typeface="Arial"/>
                <a:cs typeface="Arial"/>
              </a:rPr>
              <a:t>many</a:t>
            </a:r>
            <a:r>
              <a:rPr lang="fr-FR" sz="1800" dirty="0">
                <a:solidFill>
                  <a:srgbClr val="000000"/>
                </a:solidFill>
                <a:latin typeface="Arial"/>
                <a:cs typeface="Arial"/>
              </a:rPr>
              <a:t> </a:t>
            </a:r>
            <a:r>
              <a:rPr lang="fr-FR" sz="1800" dirty="0" err="1">
                <a:solidFill>
                  <a:srgbClr val="000000"/>
                </a:solidFill>
                <a:latin typeface="Arial"/>
                <a:cs typeface="Arial"/>
              </a:rPr>
              <a:t>days</a:t>
            </a:r>
            <a:endParaRPr lang="fr-FR" sz="1800" i="1" dirty="0">
              <a:solidFill>
                <a:srgbClr val="000000"/>
              </a:solidFill>
              <a:latin typeface="Arial"/>
              <a:cs typeface="Arial"/>
            </a:endParaRPr>
          </a:p>
        </p:txBody>
      </p:sp>
      <p:cxnSp>
        <p:nvCxnSpPr>
          <p:cNvPr id="38918" name="Connecteur droit avec flèche 12"/>
          <p:cNvCxnSpPr>
            <a:cxnSpLocks noChangeShapeType="1"/>
          </p:cNvCxnSpPr>
          <p:nvPr/>
        </p:nvCxnSpPr>
        <p:spPr bwMode="auto">
          <a:xfrm flipV="1">
            <a:off x="4881079" y="2007315"/>
            <a:ext cx="531813" cy="0"/>
          </a:xfrm>
          <a:prstGeom prst="straightConnector1">
            <a:avLst/>
          </a:prstGeom>
          <a:noFill/>
          <a:ln w="31750">
            <a:solidFill>
              <a:srgbClr val="000000"/>
            </a:solidFill>
            <a:round/>
            <a:headEnd/>
            <a:tailEnd type="arrow" w="med" len="med"/>
          </a:ln>
          <a:extLst>
            <a:ext uri="{909E8E84-426E-40dd-AFC4-6F175D3DCCD1}">
              <a14:hiddenFill xmlns="" xmlns:a14="http://schemas.microsoft.com/office/drawing/2010/main" xmlns:mv="urn:schemas-microsoft-com:mac:vml" xmlns:mc="http://schemas.openxmlformats.org/markup-compatibility/2006">
                <a:noFill/>
              </a14:hiddenFill>
            </a:ext>
          </a:extLst>
        </p:spPr>
      </p:cxnSp>
      <p:pic>
        <p:nvPicPr>
          <p:cNvPr id="38919" name="Picture 1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2535925">
            <a:off x="5312879" y="1807290"/>
            <a:ext cx="1203325" cy="3175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rgbClr val="000000"/>
                </a:solidFill>
                <a:miter lim="800000"/>
                <a:headEnd/>
                <a:tailEnd/>
              </a14:hiddenLine>
            </a:ext>
          </a:extLst>
        </p:spPr>
      </p:pic>
      <p:cxnSp>
        <p:nvCxnSpPr>
          <p:cNvPr id="38920" name="Connecteur droit avec flèche 14"/>
          <p:cNvCxnSpPr>
            <a:cxnSpLocks noChangeShapeType="1"/>
          </p:cNvCxnSpPr>
          <p:nvPr/>
        </p:nvCxnSpPr>
        <p:spPr bwMode="auto">
          <a:xfrm flipV="1">
            <a:off x="6330467" y="2023190"/>
            <a:ext cx="531812" cy="0"/>
          </a:xfrm>
          <a:prstGeom prst="straightConnector1">
            <a:avLst/>
          </a:prstGeom>
          <a:noFill/>
          <a:ln w="31750">
            <a:solidFill>
              <a:srgbClr val="000000"/>
            </a:solidFill>
            <a:round/>
            <a:headEnd/>
            <a:tailEnd type="arrow" w="med" len="med"/>
          </a:ln>
          <a:extLst>
            <a:ext uri="{909E8E84-426E-40dd-AFC4-6F175D3DCCD1}">
              <a14:hiddenFill xmlns="" xmlns:a14="http://schemas.microsoft.com/office/drawing/2010/main" xmlns:mv="urn:schemas-microsoft-com:mac:vml" xmlns:mc="http://schemas.openxmlformats.org/markup-compatibility/2006">
                <a:noFill/>
              </a14:hiddenFill>
            </a:ext>
          </a:extLst>
        </p:spPr>
      </p:cxnSp>
      <p:sp>
        <p:nvSpPr>
          <p:cNvPr id="38921" name="ZoneTexte 29"/>
          <p:cNvSpPr txBox="1">
            <a:spLocks noChangeArrowheads="1"/>
          </p:cNvSpPr>
          <p:nvPr/>
        </p:nvSpPr>
        <p:spPr bwMode="auto">
          <a:xfrm>
            <a:off x="7321067" y="1334215"/>
            <a:ext cx="1270000" cy="4000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2000">
                <a:latin typeface="Arial"/>
                <a:cs typeface="Arial"/>
              </a:rPr>
              <a:t>Culture</a:t>
            </a:r>
          </a:p>
        </p:txBody>
      </p:sp>
      <p:grpSp>
        <p:nvGrpSpPr>
          <p:cNvPr id="38922" name="Groupe 67"/>
          <p:cNvGrpSpPr>
            <a:grpSpLocks/>
          </p:cNvGrpSpPr>
          <p:nvPr/>
        </p:nvGrpSpPr>
        <p:grpSpPr bwMode="auto">
          <a:xfrm>
            <a:off x="7270267" y="1956515"/>
            <a:ext cx="1336675" cy="422275"/>
            <a:chOff x="1282889" y="3002507"/>
            <a:chExt cx="3029804" cy="832513"/>
          </a:xfrm>
        </p:grpSpPr>
        <p:grpSp>
          <p:nvGrpSpPr>
            <p:cNvPr id="38928" name="Groupe 46"/>
            <p:cNvGrpSpPr>
              <a:grpSpLocks/>
            </p:cNvGrpSpPr>
            <p:nvPr/>
          </p:nvGrpSpPr>
          <p:grpSpPr bwMode="auto">
            <a:xfrm>
              <a:off x="3944204" y="3207225"/>
              <a:ext cx="368489" cy="532262"/>
              <a:chOff x="1819499" y="696036"/>
              <a:chExt cx="1980372" cy="2688607"/>
            </a:xfrm>
          </p:grpSpPr>
          <p:sp>
            <p:nvSpPr>
              <p:cNvPr id="38931" name="Rectangle à coins arrondis 35"/>
              <p:cNvSpPr>
                <a:spLocks noChangeArrowheads="1"/>
              </p:cNvSpPr>
              <p:nvPr/>
            </p:nvSpPr>
            <p:spPr bwMode="auto">
              <a:xfrm>
                <a:off x="1868743" y="696036"/>
                <a:ext cx="1931128" cy="2688607"/>
              </a:xfrm>
              <a:prstGeom prst="roundRect">
                <a:avLst>
                  <a:gd name="adj" fmla="val 16667"/>
                </a:avLst>
              </a:prstGeom>
              <a:solidFill>
                <a:schemeClr val="accent2"/>
              </a:solidFill>
              <a:ln w="12700">
                <a:solidFill>
                  <a:schemeClr val="tx1"/>
                </a:solidFill>
                <a:round/>
                <a:headEnd/>
                <a:tailEnd/>
              </a:ln>
            </p:spPr>
            <p:txBody>
              <a:bodyPr/>
              <a:lstStyle/>
              <a:p>
                <a:pPr algn="ctr" eaLnBrk="0" hangingPunct="0"/>
                <a:endParaRPr lang="fr-FR">
                  <a:solidFill>
                    <a:srgbClr val="000000"/>
                  </a:solidFill>
                  <a:latin typeface="Arial"/>
                  <a:cs typeface="Arial"/>
                </a:endParaRPr>
              </a:p>
            </p:txBody>
          </p:sp>
          <p:cxnSp>
            <p:nvCxnSpPr>
              <p:cNvPr id="38932" name="Connecteur droit 37"/>
              <p:cNvCxnSpPr>
                <a:cxnSpLocks noChangeShapeType="1"/>
              </p:cNvCxnSpPr>
              <p:nvPr/>
            </p:nvCxnSpPr>
            <p:spPr bwMode="auto">
              <a:xfrm>
                <a:off x="1834518" y="1054516"/>
                <a:ext cx="1931125" cy="25606"/>
              </a:xfrm>
              <a:prstGeom prst="line">
                <a:avLst/>
              </a:prstGeom>
              <a:noFill/>
              <a:ln w="34925">
                <a:solidFill>
                  <a:srgbClr val="000000"/>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cxnSp>
          <p:cxnSp>
            <p:nvCxnSpPr>
              <p:cNvPr id="38933" name="Connecteur droit 42"/>
              <p:cNvCxnSpPr>
                <a:cxnSpLocks noChangeShapeType="1"/>
              </p:cNvCxnSpPr>
              <p:nvPr/>
            </p:nvCxnSpPr>
            <p:spPr bwMode="auto">
              <a:xfrm>
                <a:off x="1832111" y="2134243"/>
                <a:ext cx="1931126" cy="25606"/>
              </a:xfrm>
              <a:prstGeom prst="line">
                <a:avLst/>
              </a:prstGeom>
              <a:noFill/>
              <a:ln w="34925">
                <a:solidFill>
                  <a:srgbClr val="000000"/>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cxnSp>
          <p:cxnSp>
            <p:nvCxnSpPr>
              <p:cNvPr id="38934" name="Connecteur droit 44"/>
              <p:cNvCxnSpPr>
                <a:cxnSpLocks noChangeShapeType="1"/>
              </p:cNvCxnSpPr>
              <p:nvPr/>
            </p:nvCxnSpPr>
            <p:spPr bwMode="auto">
              <a:xfrm>
                <a:off x="1819499" y="3132881"/>
                <a:ext cx="1931125" cy="25606"/>
              </a:xfrm>
              <a:prstGeom prst="line">
                <a:avLst/>
              </a:prstGeom>
              <a:noFill/>
              <a:ln w="34925">
                <a:solidFill>
                  <a:srgbClr val="000000"/>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cxnSp>
        </p:grpSp>
        <p:sp>
          <p:nvSpPr>
            <p:cNvPr id="20" name="Rogner et arrondir un rectangle à un seul coin 19"/>
            <p:cNvSpPr/>
            <p:nvPr/>
          </p:nvSpPr>
          <p:spPr bwMode="auto">
            <a:xfrm>
              <a:off x="1282889" y="3002507"/>
              <a:ext cx="2662773" cy="819994"/>
            </a:xfrm>
            <a:prstGeom prst="snipRoundRect">
              <a:avLst/>
            </a:prstGeom>
            <a:solidFill>
              <a:schemeClr val="bg1"/>
            </a:solidFill>
            <a:ln w="12700" cap="flat" cmpd="sng" algn="ctr">
              <a:solidFill>
                <a:schemeClr val="tx1"/>
              </a:solidFill>
              <a:prstDash val="solid"/>
              <a:round/>
              <a:headEnd type="none" w="med" len="med"/>
              <a:tailEnd type="none" w="med" len="med"/>
            </a:ln>
            <a:effectLst/>
          </p:spPr>
          <p:txBody>
            <a:bodyPr/>
            <a:lstStyle/>
            <a:p>
              <a:pPr algn="ctr" eaLnBrk="0" hangingPunct="0">
                <a:defRPr/>
              </a:pPr>
              <a:endParaRPr lang="fr-FR" dirty="0">
                <a:solidFill>
                  <a:srgbClr val="000000"/>
                </a:solidFill>
                <a:latin typeface="Arial"/>
                <a:ea typeface="+mn-ea"/>
                <a:cs typeface="Arial"/>
              </a:endParaRPr>
            </a:p>
          </p:txBody>
        </p:sp>
        <p:sp>
          <p:nvSpPr>
            <p:cNvPr id="38930" name="Rectangle 50"/>
            <p:cNvSpPr>
              <a:spLocks noChangeArrowheads="1"/>
            </p:cNvSpPr>
            <p:nvPr/>
          </p:nvSpPr>
          <p:spPr bwMode="auto">
            <a:xfrm>
              <a:off x="1282889" y="3644106"/>
              <a:ext cx="2662773" cy="190914"/>
            </a:xfrm>
            <a:prstGeom prst="rect">
              <a:avLst/>
            </a:prstGeom>
            <a:solidFill>
              <a:srgbClr val="F3B7AB"/>
            </a:solidFill>
            <a:ln w="12700">
              <a:solidFill>
                <a:schemeClr val="tx1"/>
              </a:solidFill>
              <a:round/>
              <a:headEnd/>
              <a:tailEnd/>
            </a:ln>
          </p:spPr>
          <p:txBody>
            <a:bodyPr/>
            <a:lstStyle/>
            <a:p>
              <a:pPr algn="ctr" eaLnBrk="0" hangingPunct="0"/>
              <a:endParaRPr lang="fr-FR">
                <a:solidFill>
                  <a:srgbClr val="000000"/>
                </a:solidFill>
                <a:latin typeface="Arial"/>
                <a:cs typeface="Arial"/>
              </a:endParaRPr>
            </a:p>
          </p:txBody>
        </p:sp>
      </p:grpSp>
      <p:sp>
        <p:nvSpPr>
          <p:cNvPr id="38923" name="ZoneTexte 11"/>
          <p:cNvSpPr txBox="1">
            <a:spLocks noChangeArrowheads="1"/>
          </p:cNvSpPr>
          <p:nvPr/>
        </p:nvSpPr>
        <p:spPr bwMode="auto">
          <a:xfrm>
            <a:off x="317496" y="2705960"/>
            <a:ext cx="2238375" cy="3683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800" dirty="0">
                <a:latin typeface="Arial"/>
                <a:cs typeface="Arial"/>
              </a:rPr>
              <a:t>C57Bl6</a:t>
            </a:r>
          </a:p>
        </p:txBody>
      </p:sp>
      <p:sp>
        <p:nvSpPr>
          <p:cNvPr id="38926" name="ZoneTexte 11"/>
          <p:cNvSpPr txBox="1">
            <a:spLocks noChangeArrowheads="1"/>
          </p:cNvSpPr>
          <p:nvPr/>
        </p:nvSpPr>
        <p:spPr bwMode="auto">
          <a:xfrm>
            <a:off x="5076342" y="2289890"/>
            <a:ext cx="2238375" cy="33813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600">
                <a:solidFill>
                  <a:srgbClr val="000000"/>
                </a:solidFill>
                <a:latin typeface="Arial"/>
                <a:cs typeface="Arial"/>
              </a:rPr>
              <a:t>Muscle bulk</a:t>
            </a:r>
            <a:endParaRPr lang="fr-FR" sz="1600" i="1">
              <a:solidFill>
                <a:srgbClr val="000000"/>
              </a:solidFill>
              <a:latin typeface="Arial"/>
              <a:cs typeface="Arial"/>
            </a:endParaRPr>
          </a:p>
        </p:txBody>
      </p:sp>
      <p:pic>
        <p:nvPicPr>
          <p:cNvPr id="38927" name="chart"/>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0397" y="3717702"/>
            <a:ext cx="2874222" cy="232326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2" name="Image 1"/>
          <p:cNvPicPr>
            <a:picLocks noChangeAspect="1"/>
          </p:cNvPicPr>
          <p:nvPr/>
        </p:nvPicPr>
        <p:blipFill rotWithShape="1">
          <a:blip r:embed="rId5"/>
          <a:srcRect t="13882"/>
          <a:stretch/>
        </p:blipFill>
        <p:spPr>
          <a:xfrm>
            <a:off x="847126" y="1333501"/>
            <a:ext cx="1050684" cy="1439334"/>
          </a:xfrm>
          <a:prstGeom prst="rect">
            <a:avLst/>
          </a:prstGeom>
          <a:effectLst>
            <a:outerShdw blurRad="50800" dist="38100" dir="5400000" algn="t" rotWithShape="0">
              <a:prstClr val="black">
                <a:alpha val="40000"/>
              </a:prstClr>
            </a:outerShdw>
          </a:effectLst>
        </p:spPr>
      </p:pic>
      <p:sp>
        <p:nvSpPr>
          <p:cNvPr id="25" name="Virage 24"/>
          <p:cNvSpPr/>
          <p:nvPr/>
        </p:nvSpPr>
        <p:spPr bwMode="auto">
          <a:xfrm rot="8485484" flipH="1">
            <a:off x="777933" y="1409194"/>
            <a:ext cx="149685" cy="384064"/>
          </a:xfrm>
          <a:prstGeom prst="bentArrow">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
        <p:nvSpPr>
          <p:cNvPr id="26" name="ZoneTexte 25"/>
          <p:cNvSpPr txBox="1"/>
          <p:nvPr/>
        </p:nvSpPr>
        <p:spPr>
          <a:xfrm>
            <a:off x="0" y="1154934"/>
            <a:ext cx="1222084" cy="307777"/>
          </a:xfrm>
          <a:prstGeom prst="rect">
            <a:avLst/>
          </a:prstGeom>
          <a:noFill/>
        </p:spPr>
        <p:txBody>
          <a:bodyPr wrap="none" rtlCol="0">
            <a:spAutoFit/>
          </a:bodyPr>
          <a:lstStyle/>
          <a:p>
            <a:r>
              <a:rPr lang="fr-FR" sz="1400" b="1" dirty="0">
                <a:solidFill>
                  <a:schemeClr val="accent6">
                    <a:lumMod val="75000"/>
                  </a:schemeClr>
                </a:solidFill>
                <a:latin typeface="Arial"/>
                <a:cs typeface="Arial"/>
              </a:rPr>
              <a:t>CO2 (</a:t>
            </a:r>
            <a:r>
              <a:rPr lang="fr-FR" sz="1400" b="1" dirty="0" err="1">
                <a:solidFill>
                  <a:schemeClr val="accent6">
                    <a:lumMod val="75000"/>
                  </a:schemeClr>
                </a:solidFill>
                <a:latin typeface="Arial"/>
                <a:cs typeface="Arial"/>
              </a:rPr>
              <a:t>Death</a:t>
            </a:r>
            <a:r>
              <a:rPr lang="fr-FR" sz="1400" b="1" dirty="0">
                <a:solidFill>
                  <a:schemeClr val="accent6">
                    <a:lumMod val="75000"/>
                  </a:schemeClr>
                </a:solidFill>
                <a:latin typeface="Arial"/>
                <a:cs typeface="Arial"/>
              </a:rPr>
              <a:t>)</a:t>
            </a:r>
          </a:p>
        </p:txBody>
      </p:sp>
      <p:pic>
        <p:nvPicPr>
          <p:cNvPr id="3" name="Image 2"/>
          <p:cNvPicPr>
            <a:picLocks noChangeAspect="1"/>
          </p:cNvPicPr>
          <p:nvPr/>
        </p:nvPicPr>
        <p:blipFill rotWithShape="1">
          <a:blip r:embed="rId6"/>
          <a:srcRect l="37222" r="33194"/>
          <a:stretch/>
        </p:blipFill>
        <p:spPr>
          <a:xfrm rot="5400000">
            <a:off x="5011585" y="3935789"/>
            <a:ext cx="2417072" cy="1803518"/>
          </a:xfrm>
          <a:prstGeom prst="rect">
            <a:avLst/>
          </a:prstGeom>
        </p:spPr>
      </p:pic>
      <p:pic>
        <p:nvPicPr>
          <p:cNvPr id="4" name="Image 3"/>
          <p:cNvPicPr>
            <a:picLocks noChangeAspect="1"/>
          </p:cNvPicPr>
          <p:nvPr/>
        </p:nvPicPr>
        <p:blipFill>
          <a:blip r:embed="rId7"/>
          <a:stretch>
            <a:fillRect/>
          </a:stretch>
        </p:blipFill>
        <p:spPr>
          <a:xfrm>
            <a:off x="3467425" y="3620860"/>
            <a:ext cx="1797821" cy="2383800"/>
          </a:xfrm>
          <a:prstGeom prst="rect">
            <a:avLst/>
          </a:prstGeom>
        </p:spPr>
      </p:pic>
      <p:pic>
        <p:nvPicPr>
          <p:cNvPr id="5" name="Image 4"/>
          <p:cNvPicPr>
            <a:picLocks noChangeAspect="1"/>
          </p:cNvPicPr>
          <p:nvPr/>
        </p:nvPicPr>
        <p:blipFill>
          <a:blip r:embed="rId8"/>
          <a:stretch>
            <a:fillRect/>
          </a:stretch>
        </p:blipFill>
        <p:spPr>
          <a:xfrm>
            <a:off x="7138300" y="3628728"/>
            <a:ext cx="2055020" cy="2398399"/>
          </a:xfrm>
          <a:prstGeom prst="rect">
            <a:avLst/>
          </a:prstGeom>
        </p:spPr>
      </p:pic>
      <p:sp>
        <p:nvSpPr>
          <p:cNvPr id="30"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31" name="ZoneTexte 3"/>
          <p:cNvSpPr txBox="1">
            <a:spLocks noChangeArrowheads="1"/>
          </p:cNvSpPr>
          <p:nvPr/>
        </p:nvSpPr>
        <p:spPr bwMode="auto">
          <a:xfrm>
            <a:off x="-38100" y="99658"/>
            <a:ext cx="9144000" cy="5238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2800" dirty="0" err="1">
                <a:solidFill>
                  <a:srgbClr val="FFFFFF"/>
                </a:solidFill>
                <a:latin typeface="Arial"/>
                <a:cs typeface="Arial"/>
              </a:rPr>
              <a:t>Survival</a:t>
            </a:r>
            <a:r>
              <a:rPr lang="fr-FR" sz="2800" dirty="0">
                <a:solidFill>
                  <a:srgbClr val="FFFFFF"/>
                </a:solidFill>
                <a:latin typeface="Arial"/>
                <a:cs typeface="Arial"/>
              </a:rPr>
              <a:t> of muscle stem </a:t>
            </a:r>
            <a:r>
              <a:rPr lang="fr-FR" sz="2800" dirty="0" err="1">
                <a:solidFill>
                  <a:srgbClr val="FFFFFF"/>
                </a:solidFill>
                <a:latin typeface="Arial"/>
                <a:cs typeface="Arial"/>
              </a:rPr>
              <a:t>cells</a:t>
            </a:r>
            <a:r>
              <a:rPr lang="fr-FR" sz="2800" dirty="0">
                <a:solidFill>
                  <a:srgbClr val="FFFFFF"/>
                </a:solidFill>
                <a:latin typeface="Arial"/>
                <a:cs typeface="Arial"/>
              </a:rPr>
              <a:t> in a mouse </a:t>
            </a:r>
            <a:r>
              <a:rPr lang="fr-FR" sz="2800" dirty="0" err="1">
                <a:solidFill>
                  <a:srgbClr val="FFFFFF"/>
                </a:solidFill>
                <a:latin typeface="Arial"/>
                <a:cs typeface="Arial"/>
              </a:rPr>
              <a:t>cadaver</a:t>
            </a:r>
            <a:endParaRPr lang="fr-FR" sz="2800" dirty="0">
              <a:solidFill>
                <a:srgbClr val="FFFFFF"/>
              </a:solidFill>
              <a:latin typeface="Arial"/>
              <a:cs typeface="Arial"/>
            </a:endParaRPr>
          </a:p>
        </p:txBody>
      </p:sp>
      <p:sp>
        <p:nvSpPr>
          <p:cNvPr id="32" name="ZoneTexte 11"/>
          <p:cNvSpPr txBox="1">
            <a:spLocks noChangeArrowheads="1"/>
          </p:cNvSpPr>
          <p:nvPr/>
        </p:nvSpPr>
        <p:spPr bwMode="auto">
          <a:xfrm>
            <a:off x="3796339" y="6024732"/>
            <a:ext cx="4665669" cy="30777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400" b="1" dirty="0">
                <a:solidFill>
                  <a:srgbClr val="000000"/>
                </a:solidFill>
                <a:latin typeface="Arial"/>
                <a:cs typeface="Arial"/>
              </a:rPr>
              <a:t>8 </a:t>
            </a:r>
            <a:r>
              <a:rPr lang="fr-FR" sz="1400" b="1" dirty="0" err="1">
                <a:solidFill>
                  <a:srgbClr val="000000"/>
                </a:solidFill>
                <a:latin typeface="Arial"/>
                <a:cs typeface="Arial"/>
              </a:rPr>
              <a:t>days</a:t>
            </a:r>
            <a:r>
              <a:rPr lang="fr-FR" sz="1400" b="1" dirty="0">
                <a:solidFill>
                  <a:srgbClr val="000000"/>
                </a:solidFill>
                <a:latin typeface="Arial"/>
                <a:cs typeface="Arial"/>
              </a:rPr>
              <a:t> </a:t>
            </a:r>
            <a:r>
              <a:rPr lang="fr-FR" sz="1400" b="1" i="1" dirty="0">
                <a:solidFill>
                  <a:srgbClr val="000000"/>
                </a:solidFill>
                <a:latin typeface="Arial"/>
                <a:cs typeface="Arial"/>
              </a:rPr>
              <a:t>post mortem </a:t>
            </a:r>
            <a:r>
              <a:rPr lang="fr-FR" sz="1400" b="1" dirty="0">
                <a:solidFill>
                  <a:srgbClr val="000000"/>
                </a:solidFill>
                <a:latin typeface="Arial"/>
                <a:cs typeface="Arial"/>
              </a:rPr>
              <a:t>mouse </a:t>
            </a:r>
            <a:r>
              <a:rPr lang="fr-FR" sz="1400" b="1" dirty="0" err="1">
                <a:solidFill>
                  <a:srgbClr val="000000"/>
                </a:solidFill>
                <a:latin typeface="Arial"/>
                <a:cs typeface="Arial"/>
              </a:rPr>
              <a:t>cadaver</a:t>
            </a:r>
            <a:endParaRPr lang="fr-FR" sz="1400" b="1" i="1" dirty="0">
              <a:solidFill>
                <a:srgbClr val="000000"/>
              </a:solidFill>
              <a:latin typeface="Arial"/>
              <a:cs typeface="Arial"/>
            </a:endParaRPr>
          </a:p>
        </p:txBody>
      </p:sp>
    </p:spTree>
    <p:extLst>
      <p:ext uri="{BB962C8B-B14F-4D97-AF65-F5344CB8AC3E}">
        <p14:creationId xmlns:p14="http://schemas.microsoft.com/office/powerpoint/2010/main" val="3107303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ZoneTexte 3"/>
          <p:cNvSpPr txBox="1">
            <a:spLocks noChangeArrowheads="1"/>
          </p:cNvSpPr>
          <p:nvPr/>
        </p:nvSpPr>
        <p:spPr bwMode="auto">
          <a:xfrm>
            <a:off x="344652" y="995546"/>
            <a:ext cx="8799348" cy="46166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buFont typeface="Wingdings" charset="0"/>
              <a:buChar char="Ø"/>
            </a:pPr>
            <a:r>
              <a:rPr lang="fr-FR" dirty="0">
                <a:solidFill>
                  <a:srgbClr val="000000"/>
                </a:solidFill>
                <a:latin typeface="Arial"/>
                <a:cs typeface="Arial"/>
              </a:rPr>
              <a:t> </a:t>
            </a:r>
            <a:r>
              <a:rPr lang="fr-FR" dirty="0" err="1">
                <a:solidFill>
                  <a:srgbClr val="000000"/>
                </a:solidFill>
                <a:latin typeface="Arial"/>
                <a:cs typeface="Arial"/>
              </a:rPr>
              <a:t>Myotubes</a:t>
            </a:r>
            <a:r>
              <a:rPr lang="fr-FR" dirty="0">
                <a:solidFill>
                  <a:srgbClr val="000000"/>
                </a:solidFill>
                <a:latin typeface="Arial"/>
                <a:cs typeface="Arial"/>
              </a:rPr>
              <a:t> </a:t>
            </a:r>
            <a:r>
              <a:rPr lang="fr-FR" dirty="0" err="1">
                <a:solidFill>
                  <a:srgbClr val="000000"/>
                </a:solidFill>
                <a:latin typeface="Arial"/>
                <a:cs typeface="Arial"/>
              </a:rPr>
              <a:t>arising</a:t>
            </a:r>
            <a:r>
              <a:rPr lang="fr-FR" dirty="0">
                <a:solidFill>
                  <a:srgbClr val="000000"/>
                </a:solidFill>
                <a:latin typeface="Arial"/>
                <a:cs typeface="Arial"/>
              </a:rPr>
              <a:t> </a:t>
            </a:r>
            <a:r>
              <a:rPr lang="fr-FR" dirty="0" err="1">
                <a:solidFill>
                  <a:srgbClr val="000000"/>
                </a:solidFill>
                <a:latin typeface="Arial"/>
                <a:cs typeface="Arial"/>
              </a:rPr>
              <a:t>from</a:t>
            </a:r>
            <a:r>
              <a:rPr lang="fr-FR" dirty="0">
                <a:solidFill>
                  <a:srgbClr val="000000"/>
                </a:solidFill>
                <a:latin typeface="Arial"/>
                <a:cs typeface="Arial"/>
              </a:rPr>
              <a:t> </a:t>
            </a:r>
            <a:r>
              <a:rPr lang="fr-FR" dirty="0" err="1">
                <a:solidFill>
                  <a:srgbClr val="000000"/>
                </a:solidFill>
                <a:latin typeface="Arial"/>
                <a:cs typeface="Arial"/>
              </a:rPr>
              <a:t>cells</a:t>
            </a:r>
            <a:r>
              <a:rPr lang="fr-FR" dirty="0">
                <a:solidFill>
                  <a:srgbClr val="000000"/>
                </a:solidFill>
                <a:latin typeface="Arial"/>
                <a:cs typeface="Arial"/>
              </a:rPr>
              <a:t> </a:t>
            </a:r>
            <a:r>
              <a:rPr lang="fr-FR" dirty="0" err="1">
                <a:solidFill>
                  <a:srgbClr val="000000"/>
                </a:solidFill>
                <a:latin typeface="Arial"/>
                <a:cs typeface="Arial"/>
              </a:rPr>
              <a:t>obtained</a:t>
            </a:r>
            <a:r>
              <a:rPr lang="fr-FR" dirty="0">
                <a:solidFill>
                  <a:srgbClr val="000000"/>
                </a:solidFill>
                <a:latin typeface="Arial"/>
                <a:cs typeface="Arial"/>
              </a:rPr>
              <a:t> 4 </a:t>
            </a:r>
            <a:r>
              <a:rPr lang="fr-FR" dirty="0" err="1">
                <a:solidFill>
                  <a:srgbClr val="000000"/>
                </a:solidFill>
                <a:latin typeface="Arial"/>
                <a:cs typeface="Arial"/>
              </a:rPr>
              <a:t>days</a:t>
            </a:r>
            <a:r>
              <a:rPr lang="fr-FR" dirty="0">
                <a:solidFill>
                  <a:srgbClr val="000000"/>
                </a:solidFill>
                <a:latin typeface="Arial"/>
                <a:cs typeface="Arial"/>
              </a:rPr>
              <a:t> </a:t>
            </a:r>
            <a:r>
              <a:rPr lang="fr-FR" i="1" dirty="0">
                <a:solidFill>
                  <a:srgbClr val="000000"/>
                </a:solidFill>
                <a:latin typeface="Arial"/>
                <a:cs typeface="Arial"/>
              </a:rPr>
              <a:t>post mortem</a:t>
            </a:r>
          </a:p>
        </p:txBody>
      </p:sp>
      <p:sp>
        <p:nvSpPr>
          <p:cNvPr id="6"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7" name="ZoneTexte 3"/>
          <p:cNvSpPr txBox="1">
            <a:spLocks noChangeArrowheads="1"/>
          </p:cNvSpPr>
          <p:nvPr/>
        </p:nvSpPr>
        <p:spPr bwMode="auto">
          <a:xfrm>
            <a:off x="-38100" y="99658"/>
            <a:ext cx="9144000" cy="5238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2800" dirty="0">
                <a:solidFill>
                  <a:srgbClr val="FFFFFF"/>
                </a:solidFill>
                <a:latin typeface="Arial"/>
                <a:cs typeface="Arial"/>
              </a:rPr>
              <a:t>Satellite </a:t>
            </a:r>
            <a:r>
              <a:rPr lang="fr-FR" sz="2800" dirty="0" err="1">
                <a:solidFill>
                  <a:srgbClr val="FFFFFF"/>
                </a:solidFill>
                <a:latin typeface="Arial"/>
                <a:cs typeface="Arial"/>
              </a:rPr>
              <a:t>cells</a:t>
            </a:r>
            <a:r>
              <a:rPr lang="fr-FR" sz="2800" dirty="0">
                <a:solidFill>
                  <a:srgbClr val="FFFFFF"/>
                </a:solidFill>
                <a:latin typeface="Arial"/>
                <a:cs typeface="Arial"/>
              </a:rPr>
              <a:t> </a:t>
            </a:r>
            <a:r>
              <a:rPr lang="fr-FR" sz="2800" dirty="0" err="1">
                <a:solidFill>
                  <a:srgbClr val="FFFFFF"/>
                </a:solidFill>
                <a:latin typeface="Arial"/>
                <a:cs typeface="Arial"/>
              </a:rPr>
              <a:t>functionnality</a:t>
            </a:r>
            <a:r>
              <a:rPr lang="fr-FR" sz="2800" dirty="0">
                <a:solidFill>
                  <a:srgbClr val="FFFFFF"/>
                </a:solidFill>
                <a:latin typeface="Arial"/>
                <a:cs typeface="Arial"/>
              </a:rPr>
              <a:t> </a:t>
            </a:r>
            <a:r>
              <a:rPr lang="fr-FR" sz="2800" i="1" dirty="0">
                <a:solidFill>
                  <a:srgbClr val="FFFFFF"/>
                </a:solidFill>
                <a:latin typeface="Arial"/>
                <a:cs typeface="Arial"/>
              </a:rPr>
              <a:t>in vitro</a:t>
            </a:r>
          </a:p>
        </p:txBody>
      </p:sp>
      <p:pic>
        <p:nvPicPr>
          <p:cNvPr id="2" name="VIDEO LATIL in vitro contracting muscle 2w post plating D4.mov">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1195334" y="1571987"/>
            <a:ext cx="6811611" cy="51087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22"/>
          <p:cNvSpPr txBox="1">
            <a:spLocks noChangeAspect="1" noChangeArrowheads="1"/>
          </p:cNvSpPr>
          <p:nvPr/>
        </p:nvSpPr>
        <p:spPr bwMode="auto">
          <a:xfrm>
            <a:off x="0" y="0"/>
            <a:ext cx="9144000" cy="10033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1400" dirty="0">
              <a:solidFill>
                <a:schemeClr val="bg1"/>
              </a:solidFill>
              <a:latin typeface="Calibri" charset="0"/>
            </a:endParaRPr>
          </a:p>
        </p:txBody>
      </p:sp>
      <p:pic>
        <p:nvPicPr>
          <p:cNvPr id="4505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4783" y="1628098"/>
            <a:ext cx="1601788" cy="790575"/>
          </a:xfrm>
          <a:prstGeom prst="rect">
            <a:avLst/>
          </a:prstGeom>
          <a:noFill/>
          <a:ln w="12700">
            <a:solidFill>
              <a:srgbClr val="000000"/>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
        <p:nvSpPr>
          <p:cNvPr id="45059" name="Rectangle 5"/>
          <p:cNvSpPr>
            <a:spLocks noChangeArrowheads="1"/>
          </p:cNvSpPr>
          <p:nvPr/>
        </p:nvSpPr>
        <p:spPr bwMode="auto">
          <a:xfrm>
            <a:off x="126521" y="1186773"/>
            <a:ext cx="2524125" cy="4603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eaLnBrk="0" hangingPunct="0"/>
            <a:r>
              <a:rPr lang="fr-FR" sz="2000">
                <a:solidFill>
                  <a:srgbClr val="00CC00"/>
                </a:solidFill>
                <a:latin typeface="Arial"/>
                <a:cs typeface="Arial"/>
              </a:rPr>
              <a:t>Tg:Pax7nGFP</a:t>
            </a:r>
            <a:r>
              <a:rPr lang="fr-FR">
                <a:solidFill>
                  <a:srgbClr val="00CC00"/>
                </a:solidFill>
                <a:latin typeface="Arial"/>
                <a:cs typeface="Arial"/>
              </a:rPr>
              <a:t> </a:t>
            </a:r>
          </a:p>
        </p:txBody>
      </p:sp>
      <p:cxnSp>
        <p:nvCxnSpPr>
          <p:cNvPr id="45060" name="Connecteur droit avec flèche 8"/>
          <p:cNvCxnSpPr>
            <a:cxnSpLocks noChangeShapeType="1"/>
          </p:cNvCxnSpPr>
          <p:nvPr/>
        </p:nvCxnSpPr>
        <p:spPr bwMode="auto">
          <a:xfrm flipV="1">
            <a:off x="1980721" y="2071011"/>
            <a:ext cx="531812" cy="0"/>
          </a:xfrm>
          <a:prstGeom prst="straightConnector1">
            <a:avLst/>
          </a:prstGeom>
          <a:noFill/>
          <a:ln w="31750">
            <a:solidFill>
              <a:srgbClr val="000000"/>
            </a:solidFill>
            <a:round/>
            <a:headEnd/>
            <a:tailEnd type="arrow" w="med" len="med"/>
          </a:ln>
          <a:extLst>
            <a:ext uri="{909E8E84-426E-40dd-AFC4-6F175D3DCCD1}">
              <a14:hiddenFill xmlns="" xmlns:a14="http://schemas.microsoft.com/office/drawing/2010/main" xmlns:mv="urn:schemas-microsoft-com:mac:vml" xmlns:mc="http://schemas.openxmlformats.org/markup-compatibility/2006">
                <a:noFill/>
              </a14:hiddenFill>
            </a:ext>
          </a:extLst>
        </p:spPr>
      </p:cxnSp>
      <p:sp>
        <p:nvSpPr>
          <p:cNvPr id="45061" name="ZoneTexte 11"/>
          <p:cNvSpPr txBox="1">
            <a:spLocks noChangeArrowheads="1"/>
          </p:cNvSpPr>
          <p:nvPr/>
        </p:nvSpPr>
        <p:spPr bwMode="auto">
          <a:xfrm>
            <a:off x="2469671" y="1837648"/>
            <a:ext cx="2238375" cy="36988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800">
                <a:solidFill>
                  <a:srgbClr val="000000"/>
                </a:solidFill>
                <a:latin typeface="Arial"/>
                <a:cs typeface="Arial"/>
              </a:rPr>
              <a:t>4°C many days</a:t>
            </a:r>
            <a:endParaRPr lang="fr-FR" sz="1800" i="1">
              <a:solidFill>
                <a:srgbClr val="000000"/>
              </a:solidFill>
              <a:latin typeface="Arial"/>
              <a:cs typeface="Arial"/>
            </a:endParaRPr>
          </a:p>
        </p:txBody>
      </p:sp>
      <p:cxnSp>
        <p:nvCxnSpPr>
          <p:cNvPr id="45062" name="Connecteur droit avec flèche 12"/>
          <p:cNvCxnSpPr>
            <a:cxnSpLocks noChangeShapeType="1"/>
          </p:cNvCxnSpPr>
          <p:nvPr/>
        </p:nvCxnSpPr>
        <p:spPr bwMode="auto">
          <a:xfrm flipV="1">
            <a:off x="4671533" y="2086886"/>
            <a:ext cx="531813" cy="0"/>
          </a:xfrm>
          <a:prstGeom prst="straightConnector1">
            <a:avLst/>
          </a:prstGeom>
          <a:noFill/>
          <a:ln w="31750">
            <a:solidFill>
              <a:srgbClr val="000000"/>
            </a:solidFill>
            <a:round/>
            <a:headEnd/>
            <a:tailEnd type="arrow" w="med" len="med"/>
          </a:ln>
          <a:extLst>
            <a:ext uri="{909E8E84-426E-40dd-AFC4-6F175D3DCCD1}">
              <a14:hiddenFill xmlns="" xmlns:a14="http://schemas.microsoft.com/office/drawing/2010/main" xmlns:mv="urn:schemas-microsoft-com:mac:vml" xmlns:mc="http://schemas.openxmlformats.org/markup-compatibility/2006">
                <a:noFill/>
              </a14:hiddenFill>
            </a:ext>
          </a:extLst>
        </p:spPr>
      </p:cxnSp>
      <p:pic>
        <p:nvPicPr>
          <p:cNvPr id="45063" name="Picture 1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3765365">
            <a:off x="4941408" y="1817011"/>
            <a:ext cx="1406525" cy="3714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rgbClr val="000000"/>
                </a:solidFill>
                <a:miter lim="800000"/>
                <a:headEnd/>
                <a:tailEnd/>
              </a14:hiddenLine>
            </a:ext>
          </a:extLst>
        </p:spPr>
      </p:pic>
      <p:cxnSp>
        <p:nvCxnSpPr>
          <p:cNvPr id="45064" name="Connecteur droit avec flèche 14"/>
          <p:cNvCxnSpPr>
            <a:cxnSpLocks noChangeShapeType="1"/>
          </p:cNvCxnSpPr>
          <p:nvPr/>
        </p:nvCxnSpPr>
        <p:spPr bwMode="auto">
          <a:xfrm flipV="1">
            <a:off x="6120921" y="2102761"/>
            <a:ext cx="531812" cy="0"/>
          </a:xfrm>
          <a:prstGeom prst="straightConnector1">
            <a:avLst/>
          </a:prstGeom>
          <a:noFill/>
          <a:ln w="31750">
            <a:solidFill>
              <a:srgbClr val="000000"/>
            </a:solidFill>
            <a:round/>
            <a:headEnd/>
            <a:tailEnd type="arrow" w="med" len="med"/>
          </a:ln>
          <a:extLst>
            <a:ext uri="{909E8E84-426E-40dd-AFC4-6F175D3DCCD1}">
              <a14:hiddenFill xmlns="" xmlns:a14="http://schemas.microsoft.com/office/drawing/2010/main" xmlns:mv="urn:schemas-microsoft-com:mac:vml" xmlns:mc="http://schemas.openxmlformats.org/markup-compatibility/2006">
                <a:noFill/>
              </a14:hiddenFill>
            </a:ext>
          </a:extLst>
        </p:spPr>
      </p:cxnSp>
      <p:sp>
        <p:nvSpPr>
          <p:cNvPr id="45065" name="Ellipse 17"/>
          <p:cNvSpPr>
            <a:spLocks noChangeArrowheads="1"/>
          </p:cNvSpPr>
          <p:nvPr/>
        </p:nvSpPr>
        <p:spPr bwMode="auto">
          <a:xfrm flipH="1" flipV="1">
            <a:off x="5763733" y="1674136"/>
            <a:ext cx="52388" cy="55562"/>
          </a:xfrm>
          <a:prstGeom prst="ellipse">
            <a:avLst/>
          </a:prstGeom>
          <a:solidFill>
            <a:srgbClr val="00FF00"/>
          </a:solidFill>
          <a:ln w="12700">
            <a:solidFill>
              <a:srgbClr val="00FF00"/>
            </a:solidFill>
            <a:round/>
            <a:headEnd/>
            <a:tailEnd/>
          </a:ln>
        </p:spPr>
        <p:txBody>
          <a:bodyPr/>
          <a:lstStyle/>
          <a:p>
            <a:pPr algn="ctr" eaLnBrk="0" hangingPunct="0"/>
            <a:endParaRPr lang="fr-FR">
              <a:latin typeface="Arial"/>
              <a:cs typeface="Arial"/>
            </a:endParaRPr>
          </a:p>
        </p:txBody>
      </p:sp>
      <p:sp>
        <p:nvSpPr>
          <p:cNvPr id="45066" name="Ellipse 20"/>
          <p:cNvSpPr>
            <a:spLocks noChangeArrowheads="1"/>
          </p:cNvSpPr>
          <p:nvPr/>
        </p:nvSpPr>
        <p:spPr bwMode="auto">
          <a:xfrm flipH="1" flipV="1">
            <a:off x="5763733" y="1824948"/>
            <a:ext cx="52388" cy="53975"/>
          </a:xfrm>
          <a:prstGeom prst="ellipse">
            <a:avLst/>
          </a:prstGeom>
          <a:solidFill>
            <a:srgbClr val="00FF00"/>
          </a:solidFill>
          <a:ln w="12700">
            <a:solidFill>
              <a:srgbClr val="00FF00"/>
            </a:solidFill>
            <a:round/>
            <a:headEnd/>
            <a:tailEnd/>
          </a:ln>
        </p:spPr>
        <p:txBody>
          <a:bodyPr/>
          <a:lstStyle/>
          <a:p>
            <a:pPr algn="ctr" eaLnBrk="0" hangingPunct="0"/>
            <a:endParaRPr lang="fr-FR">
              <a:latin typeface="Arial"/>
              <a:cs typeface="Arial"/>
            </a:endParaRPr>
          </a:p>
        </p:txBody>
      </p:sp>
      <p:sp>
        <p:nvSpPr>
          <p:cNvPr id="45067" name="Ellipse 21"/>
          <p:cNvSpPr>
            <a:spLocks noChangeArrowheads="1"/>
          </p:cNvSpPr>
          <p:nvPr/>
        </p:nvSpPr>
        <p:spPr bwMode="auto">
          <a:xfrm flipH="1" flipV="1">
            <a:off x="5520846" y="1977348"/>
            <a:ext cx="52387" cy="53975"/>
          </a:xfrm>
          <a:prstGeom prst="ellipse">
            <a:avLst/>
          </a:prstGeom>
          <a:solidFill>
            <a:srgbClr val="00FF00"/>
          </a:solidFill>
          <a:ln w="12700">
            <a:solidFill>
              <a:srgbClr val="00FF00"/>
            </a:solidFill>
            <a:round/>
            <a:headEnd/>
            <a:tailEnd/>
          </a:ln>
        </p:spPr>
        <p:txBody>
          <a:bodyPr/>
          <a:lstStyle/>
          <a:p>
            <a:pPr algn="ctr" eaLnBrk="0" hangingPunct="0"/>
            <a:endParaRPr lang="fr-FR">
              <a:latin typeface="Arial"/>
              <a:cs typeface="Arial"/>
            </a:endParaRPr>
          </a:p>
        </p:txBody>
      </p:sp>
      <p:sp>
        <p:nvSpPr>
          <p:cNvPr id="45068" name="Ellipse 22"/>
          <p:cNvSpPr>
            <a:spLocks noChangeArrowheads="1"/>
          </p:cNvSpPr>
          <p:nvPr/>
        </p:nvSpPr>
        <p:spPr bwMode="auto">
          <a:xfrm flipH="1" flipV="1">
            <a:off x="5684358" y="1991636"/>
            <a:ext cx="52388" cy="53975"/>
          </a:xfrm>
          <a:prstGeom prst="ellipse">
            <a:avLst/>
          </a:prstGeom>
          <a:solidFill>
            <a:srgbClr val="00FF00"/>
          </a:solidFill>
          <a:ln w="12700">
            <a:solidFill>
              <a:srgbClr val="00FF00"/>
            </a:solidFill>
            <a:round/>
            <a:headEnd/>
            <a:tailEnd/>
          </a:ln>
        </p:spPr>
        <p:txBody>
          <a:bodyPr/>
          <a:lstStyle/>
          <a:p>
            <a:pPr algn="ctr" eaLnBrk="0" hangingPunct="0"/>
            <a:endParaRPr lang="fr-FR">
              <a:latin typeface="Arial"/>
              <a:cs typeface="Arial"/>
            </a:endParaRPr>
          </a:p>
        </p:txBody>
      </p:sp>
      <p:sp>
        <p:nvSpPr>
          <p:cNvPr id="45069" name="Ellipse 23"/>
          <p:cNvSpPr>
            <a:spLocks noChangeArrowheads="1"/>
          </p:cNvSpPr>
          <p:nvPr/>
        </p:nvSpPr>
        <p:spPr bwMode="auto">
          <a:xfrm flipH="1" flipV="1">
            <a:off x="5616096" y="1840823"/>
            <a:ext cx="52387" cy="53975"/>
          </a:xfrm>
          <a:prstGeom prst="ellipse">
            <a:avLst/>
          </a:prstGeom>
          <a:solidFill>
            <a:srgbClr val="00FF00"/>
          </a:solidFill>
          <a:ln w="12700">
            <a:solidFill>
              <a:srgbClr val="00FF00"/>
            </a:solidFill>
            <a:round/>
            <a:headEnd/>
            <a:tailEnd/>
          </a:ln>
        </p:spPr>
        <p:txBody>
          <a:bodyPr/>
          <a:lstStyle/>
          <a:p>
            <a:pPr algn="ctr" eaLnBrk="0" hangingPunct="0"/>
            <a:endParaRPr lang="fr-FR">
              <a:latin typeface="Arial"/>
              <a:cs typeface="Arial"/>
            </a:endParaRPr>
          </a:p>
        </p:txBody>
      </p:sp>
      <p:sp>
        <p:nvSpPr>
          <p:cNvPr id="45070" name="Ellipse 24"/>
          <p:cNvSpPr>
            <a:spLocks noChangeArrowheads="1"/>
          </p:cNvSpPr>
          <p:nvPr/>
        </p:nvSpPr>
        <p:spPr bwMode="auto">
          <a:xfrm flipH="1" flipV="1">
            <a:off x="5533546" y="2140861"/>
            <a:ext cx="52387" cy="55562"/>
          </a:xfrm>
          <a:prstGeom prst="ellipse">
            <a:avLst/>
          </a:prstGeom>
          <a:solidFill>
            <a:srgbClr val="00FF00"/>
          </a:solidFill>
          <a:ln w="12700">
            <a:solidFill>
              <a:srgbClr val="00FF00"/>
            </a:solidFill>
            <a:round/>
            <a:headEnd/>
            <a:tailEnd/>
          </a:ln>
        </p:spPr>
        <p:txBody>
          <a:bodyPr/>
          <a:lstStyle/>
          <a:p>
            <a:pPr algn="ctr" eaLnBrk="0" hangingPunct="0"/>
            <a:endParaRPr lang="fr-FR">
              <a:latin typeface="Arial"/>
              <a:cs typeface="Arial"/>
            </a:endParaRPr>
          </a:p>
        </p:txBody>
      </p:sp>
      <p:sp>
        <p:nvSpPr>
          <p:cNvPr id="45071" name="Ellipse 25"/>
          <p:cNvSpPr>
            <a:spLocks noChangeArrowheads="1"/>
          </p:cNvSpPr>
          <p:nvPr/>
        </p:nvSpPr>
        <p:spPr bwMode="auto">
          <a:xfrm flipH="1" flipV="1">
            <a:off x="5424008" y="2291673"/>
            <a:ext cx="52388" cy="53975"/>
          </a:xfrm>
          <a:prstGeom prst="ellipse">
            <a:avLst/>
          </a:prstGeom>
          <a:solidFill>
            <a:srgbClr val="00FF00"/>
          </a:solidFill>
          <a:ln w="12700">
            <a:solidFill>
              <a:srgbClr val="00FF00"/>
            </a:solidFill>
            <a:round/>
            <a:headEnd/>
            <a:tailEnd/>
          </a:ln>
        </p:spPr>
        <p:txBody>
          <a:bodyPr/>
          <a:lstStyle/>
          <a:p>
            <a:pPr algn="ctr" eaLnBrk="0" hangingPunct="0"/>
            <a:endParaRPr lang="fr-FR">
              <a:latin typeface="Arial"/>
              <a:cs typeface="Arial"/>
            </a:endParaRPr>
          </a:p>
        </p:txBody>
      </p:sp>
      <p:sp>
        <p:nvSpPr>
          <p:cNvPr id="45072" name="Ellipse 26"/>
          <p:cNvSpPr>
            <a:spLocks noChangeArrowheads="1"/>
          </p:cNvSpPr>
          <p:nvPr/>
        </p:nvSpPr>
        <p:spPr bwMode="auto">
          <a:xfrm flipH="1" flipV="1">
            <a:off x="5355746" y="2428198"/>
            <a:ext cx="52387" cy="53975"/>
          </a:xfrm>
          <a:prstGeom prst="ellipse">
            <a:avLst/>
          </a:prstGeom>
          <a:solidFill>
            <a:srgbClr val="00FF00"/>
          </a:solidFill>
          <a:ln w="12700">
            <a:solidFill>
              <a:srgbClr val="00FF00"/>
            </a:solidFill>
            <a:round/>
            <a:headEnd/>
            <a:tailEnd/>
          </a:ln>
        </p:spPr>
        <p:txBody>
          <a:bodyPr/>
          <a:lstStyle/>
          <a:p>
            <a:pPr algn="ctr" eaLnBrk="0" hangingPunct="0"/>
            <a:endParaRPr lang="fr-FR">
              <a:latin typeface="Arial"/>
              <a:cs typeface="Arial"/>
            </a:endParaRPr>
          </a:p>
        </p:txBody>
      </p:sp>
      <p:sp>
        <p:nvSpPr>
          <p:cNvPr id="45073" name="ZoneTexte 27"/>
          <p:cNvSpPr txBox="1">
            <a:spLocks noChangeArrowheads="1"/>
          </p:cNvSpPr>
          <p:nvPr/>
        </p:nvSpPr>
        <p:spPr bwMode="auto">
          <a:xfrm>
            <a:off x="6722583" y="1710648"/>
            <a:ext cx="2238375" cy="64611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800">
                <a:solidFill>
                  <a:srgbClr val="000000"/>
                </a:solidFill>
                <a:latin typeface="Arial"/>
                <a:cs typeface="Arial"/>
              </a:rPr>
              <a:t>SCs count, sorting and culture</a:t>
            </a:r>
            <a:endParaRPr lang="fr-FR" sz="1800" i="1">
              <a:solidFill>
                <a:srgbClr val="000000"/>
              </a:solidFill>
              <a:latin typeface="Arial"/>
              <a:cs typeface="Arial"/>
            </a:endParaRPr>
          </a:p>
        </p:txBody>
      </p:sp>
      <p:sp>
        <p:nvSpPr>
          <p:cNvPr id="45074" name="Text Box 17"/>
          <p:cNvSpPr txBox="1">
            <a:spLocks noChangeArrowheads="1"/>
          </p:cNvSpPr>
          <p:nvPr/>
        </p:nvSpPr>
        <p:spPr bwMode="auto">
          <a:xfrm>
            <a:off x="5420833" y="2255161"/>
            <a:ext cx="1063625" cy="5238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spcBef>
                <a:spcPct val="50000"/>
              </a:spcBef>
            </a:pPr>
            <a:r>
              <a:rPr lang="fr-FR" sz="1400" i="1">
                <a:solidFill>
                  <a:srgbClr val="000000"/>
                </a:solidFill>
                <a:latin typeface="Arial"/>
                <a:cs typeface="Arial"/>
              </a:rPr>
              <a:t>Tibialis anterior</a:t>
            </a:r>
          </a:p>
        </p:txBody>
      </p:sp>
      <p:sp>
        <p:nvSpPr>
          <p:cNvPr id="45075" name="ZoneTexte 22"/>
          <p:cNvSpPr txBox="1">
            <a:spLocks noChangeArrowheads="1"/>
          </p:cNvSpPr>
          <p:nvPr/>
        </p:nvSpPr>
        <p:spPr bwMode="auto">
          <a:xfrm>
            <a:off x="-1269957" y="0"/>
            <a:ext cx="11318647" cy="95408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2800" dirty="0">
                <a:solidFill>
                  <a:schemeClr val="bg1"/>
                </a:solidFill>
                <a:latin typeface="Arial"/>
                <a:cs typeface="Arial"/>
              </a:rPr>
              <a:t>How </a:t>
            </a:r>
            <a:r>
              <a:rPr lang="fr-FR" sz="2800" dirty="0" err="1">
                <a:solidFill>
                  <a:schemeClr val="bg1"/>
                </a:solidFill>
                <a:latin typeface="Arial"/>
                <a:cs typeface="Arial"/>
              </a:rPr>
              <a:t>many</a:t>
            </a:r>
            <a:r>
              <a:rPr lang="fr-FR" sz="2800" dirty="0">
                <a:solidFill>
                  <a:schemeClr val="bg1"/>
                </a:solidFill>
                <a:latin typeface="Arial"/>
                <a:cs typeface="Arial"/>
              </a:rPr>
              <a:t> satellite </a:t>
            </a:r>
            <a:r>
              <a:rPr lang="fr-FR" sz="2800" dirty="0" err="1">
                <a:solidFill>
                  <a:schemeClr val="bg1"/>
                </a:solidFill>
                <a:latin typeface="Arial"/>
                <a:cs typeface="Arial"/>
              </a:rPr>
              <a:t>cells</a:t>
            </a:r>
            <a:r>
              <a:rPr lang="fr-FR" sz="2800" dirty="0">
                <a:solidFill>
                  <a:schemeClr val="bg1"/>
                </a:solidFill>
                <a:latin typeface="Arial"/>
                <a:cs typeface="Arial"/>
              </a:rPr>
              <a:t> survive in a muscle </a:t>
            </a:r>
          </a:p>
          <a:p>
            <a:pPr algn="ctr"/>
            <a:r>
              <a:rPr lang="fr-FR" sz="2800" i="1" dirty="0">
                <a:solidFill>
                  <a:schemeClr val="bg1"/>
                </a:solidFill>
                <a:latin typeface="Arial"/>
                <a:cs typeface="Arial"/>
              </a:rPr>
              <a:t>post mortem</a:t>
            </a:r>
            <a:r>
              <a:rPr lang="fr-FR" sz="2800" dirty="0">
                <a:solidFill>
                  <a:schemeClr val="bg1"/>
                </a:solidFill>
                <a:latin typeface="Arial"/>
                <a:cs typeface="Arial"/>
              </a:rPr>
              <a:t>?</a:t>
            </a:r>
          </a:p>
        </p:txBody>
      </p:sp>
      <p:sp>
        <p:nvSpPr>
          <p:cNvPr id="4" name="Virage 3"/>
          <p:cNvSpPr/>
          <p:nvPr/>
        </p:nvSpPr>
        <p:spPr bwMode="auto">
          <a:xfrm rot="17549968">
            <a:off x="450382" y="2219453"/>
            <a:ext cx="218087" cy="443121"/>
          </a:xfrm>
          <a:prstGeom prst="bentArrow">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
        <p:nvSpPr>
          <p:cNvPr id="5" name="ZoneTexte 4"/>
          <p:cNvSpPr txBox="1"/>
          <p:nvPr/>
        </p:nvSpPr>
        <p:spPr>
          <a:xfrm>
            <a:off x="692510" y="2477132"/>
            <a:ext cx="1347444" cy="338554"/>
          </a:xfrm>
          <a:prstGeom prst="rect">
            <a:avLst/>
          </a:prstGeom>
          <a:noFill/>
        </p:spPr>
        <p:txBody>
          <a:bodyPr wrap="none" rtlCol="0">
            <a:spAutoFit/>
          </a:bodyPr>
          <a:lstStyle/>
          <a:p>
            <a:r>
              <a:rPr lang="fr-FR" sz="1600" b="1" dirty="0">
                <a:solidFill>
                  <a:schemeClr val="accent6">
                    <a:lumMod val="75000"/>
                  </a:schemeClr>
                </a:solidFill>
                <a:latin typeface="Arial"/>
                <a:cs typeface="Arial"/>
              </a:rPr>
              <a:t>CO</a:t>
            </a:r>
            <a:r>
              <a:rPr lang="fr-FR" sz="1600" b="1" baseline="-25000" dirty="0">
                <a:solidFill>
                  <a:schemeClr val="accent6">
                    <a:lumMod val="75000"/>
                  </a:schemeClr>
                </a:solidFill>
                <a:latin typeface="Arial"/>
                <a:cs typeface="Arial"/>
              </a:rPr>
              <a:t>2</a:t>
            </a:r>
            <a:r>
              <a:rPr lang="fr-FR" sz="1600" b="1" dirty="0">
                <a:solidFill>
                  <a:schemeClr val="accent6">
                    <a:lumMod val="75000"/>
                  </a:schemeClr>
                </a:solidFill>
                <a:latin typeface="Arial"/>
                <a:cs typeface="Arial"/>
              </a:rPr>
              <a:t> (</a:t>
            </a:r>
            <a:r>
              <a:rPr lang="fr-FR" sz="1600" b="1" dirty="0" err="1">
                <a:solidFill>
                  <a:schemeClr val="accent6">
                    <a:lumMod val="75000"/>
                  </a:schemeClr>
                </a:solidFill>
                <a:latin typeface="Arial"/>
                <a:cs typeface="Arial"/>
              </a:rPr>
              <a:t>death</a:t>
            </a:r>
            <a:r>
              <a:rPr lang="fr-FR" sz="1600" b="1" dirty="0">
                <a:solidFill>
                  <a:schemeClr val="accent6">
                    <a:lumMod val="75000"/>
                  </a:schemeClr>
                </a:solidFill>
                <a:latin typeface="Arial"/>
                <a:cs typeface="Arial"/>
              </a:rPr>
              <a:t>)</a:t>
            </a:r>
          </a:p>
        </p:txBody>
      </p:sp>
      <p:pic>
        <p:nvPicPr>
          <p:cNvPr id="3" name="Image 2"/>
          <p:cNvPicPr>
            <a:picLocks noChangeAspect="1"/>
          </p:cNvPicPr>
          <p:nvPr/>
        </p:nvPicPr>
        <p:blipFill>
          <a:blip r:embed="rId5"/>
          <a:stretch>
            <a:fillRect/>
          </a:stretch>
        </p:blipFill>
        <p:spPr>
          <a:xfrm>
            <a:off x="2089218" y="3372799"/>
            <a:ext cx="4521427" cy="301760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51203" name="Espace réservé du contenu 6"/>
          <p:cNvSpPr txBox="1">
            <a:spLocks/>
          </p:cNvSpPr>
          <p:nvPr/>
        </p:nvSpPr>
        <p:spPr bwMode="auto">
          <a:xfrm>
            <a:off x="326651" y="2384592"/>
            <a:ext cx="1425575" cy="46196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marL="342900" indent="-342900" eaLnBrk="0" hangingPunct="0">
              <a:defRPr sz="2400">
                <a:solidFill>
                  <a:schemeClr val="tx1"/>
                </a:solidFill>
                <a:latin typeface="Times" charset="0"/>
                <a:ea typeface="ＭＳ Ｐゴシック" charset="0"/>
                <a:cs typeface="Arial" charset="0"/>
              </a:defRPr>
            </a:lvl1pPr>
            <a:lvl2pPr marL="742950" indent="-285750"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nSpc>
                <a:spcPct val="90000"/>
              </a:lnSpc>
              <a:spcBef>
                <a:spcPct val="20000"/>
              </a:spcBef>
              <a:buClr>
                <a:schemeClr val="tx2"/>
              </a:buClr>
              <a:buSzPct val="100000"/>
            </a:pPr>
            <a:r>
              <a:rPr lang="fr-FR" sz="1800" b="1" dirty="0">
                <a:solidFill>
                  <a:srgbClr val="100DB0"/>
                </a:solidFill>
                <a:latin typeface="Arial"/>
                <a:cs typeface="Arial"/>
              </a:rPr>
              <a:t>Pax7</a:t>
            </a:r>
            <a:r>
              <a:rPr lang="fr-FR" sz="1800" b="1" baseline="30000" dirty="0">
                <a:solidFill>
                  <a:srgbClr val="100DB0"/>
                </a:solidFill>
                <a:latin typeface="Arial"/>
                <a:cs typeface="Arial"/>
              </a:rPr>
              <a:t>nLacZ/+</a:t>
            </a:r>
          </a:p>
          <a:p>
            <a:pPr>
              <a:lnSpc>
                <a:spcPct val="90000"/>
              </a:lnSpc>
              <a:spcBef>
                <a:spcPct val="20000"/>
              </a:spcBef>
              <a:buClr>
                <a:schemeClr val="tx2"/>
              </a:buClr>
              <a:buSzPct val="100000"/>
            </a:pPr>
            <a:endParaRPr lang="fr-FR" sz="1800" dirty="0">
              <a:latin typeface="Arial"/>
              <a:cs typeface="Arial"/>
            </a:endParaRPr>
          </a:p>
          <a:p>
            <a:pPr lvl="1">
              <a:lnSpc>
                <a:spcPct val="90000"/>
              </a:lnSpc>
              <a:spcBef>
                <a:spcPct val="20000"/>
              </a:spcBef>
              <a:buClr>
                <a:schemeClr val="tx2"/>
              </a:buClr>
              <a:buSzPct val="100000"/>
            </a:pPr>
            <a:endParaRPr lang="fr-FR" sz="1800" dirty="0">
              <a:latin typeface="Arial"/>
              <a:ea typeface="ＭＳ Ｐゴシック" charset="0"/>
              <a:cs typeface="Arial"/>
            </a:endParaRPr>
          </a:p>
        </p:txBody>
      </p:sp>
      <p:pic>
        <p:nvPicPr>
          <p:cNvPr id="51204" name="Picture 14" descr="Sans titre-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3301" y="1679221"/>
            <a:ext cx="1399085" cy="69743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grpSp>
        <p:nvGrpSpPr>
          <p:cNvPr id="51208" name="Groupe 24"/>
          <p:cNvGrpSpPr>
            <a:grpSpLocks/>
          </p:cNvGrpSpPr>
          <p:nvPr/>
        </p:nvGrpSpPr>
        <p:grpSpPr bwMode="auto">
          <a:xfrm>
            <a:off x="2750097" y="1212489"/>
            <a:ext cx="2194492" cy="1198729"/>
            <a:chOff x="3456574" y="-1616662"/>
            <a:chExt cx="1129345" cy="1199828"/>
          </a:xfrm>
        </p:grpSpPr>
        <p:sp>
          <p:nvSpPr>
            <p:cNvPr id="51219" name="ZoneTexte 21"/>
            <p:cNvSpPr txBox="1">
              <a:spLocks noChangeArrowheads="1"/>
            </p:cNvSpPr>
            <p:nvPr/>
          </p:nvSpPr>
          <p:spPr bwMode="auto">
            <a:xfrm>
              <a:off x="3456574" y="-1616662"/>
              <a:ext cx="914401" cy="30805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400" dirty="0">
                  <a:latin typeface="Arial"/>
                  <a:cs typeface="Arial"/>
                </a:rPr>
                <a:t>0 </a:t>
              </a:r>
              <a:r>
                <a:rPr lang="fr-FR" sz="1400" dirty="0" err="1">
                  <a:latin typeface="Arial"/>
                  <a:cs typeface="Arial"/>
                </a:rPr>
                <a:t>day</a:t>
              </a:r>
              <a:endParaRPr lang="fr-FR" sz="1400" dirty="0">
                <a:latin typeface="Arial"/>
                <a:cs typeface="Arial"/>
              </a:endParaRPr>
            </a:p>
          </p:txBody>
        </p:sp>
        <p:sp>
          <p:nvSpPr>
            <p:cNvPr id="51220" name="ZoneTexte 22"/>
            <p:cNvSpPr txBox="1">
              <a:spLocks noChangeArrowheads="1"/>
            </p:cNvSpPr>
            <p:nvPr/>
          </p:nvSpPr>
          <p:spPr bwMode="auto">
            <a:xfrm>
              <a:off x="3671518" y="-724893"/>
              <a:ext cx="914401" cy="30805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400" dirty="0">
                  <a:latin typeface="Arial"/>
                  <a:cs typeface="Arial"/>
                </a:rPr>
                <a:t>4 </a:t>
              </a:r>
              <a:r>
                <a:rPr lang="fr-FR" sz="1400" dirty="0" err="1">
                  <a:latin typeface="Arial"/>
                  <a:cs typeface="Arial"/>
                </a:rPr>
                <a:t>days</a:t>
              </a:r>
              <a:endParaRPr lang="fr-FR" sz="1400" dirty="0">
                <a:latin typeface="Arial"/>
                <a:cs typeface="Arial"/>
              </a:endParaRPr>
            </a:p>
          </p:txBody>
        </p:sp>
      </p:grpSp>
      <p:sp>
        <p:nvSpPr>
          <p:cNvPr id="51209" name="ZoneTexte 72"/>
          <p:cNvSpPr txBox="1">
            <a:spLocks noChangeArrowheads="1"/>
          </p:cNvSpPr>
          <p:nvPr/>
        </p:nvSpPr>
        <p:spPr bwMode="auto">
          <a:xfrm>
            <a:off x="6579092" y="926394"/>
            <a:ext cx="2933700" cy="4000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2000" b="1" dirty="0">
                <a:solidFill>
                  <a:schemeClr val="accent2"/>
                </a:solidFill>
                <a:latin typeface="Arial"/>
                <a:cs typeface="Arial"/>
              </a:rPr>
              <a:t>% X-Gal + </a:t>
            </a:r>
            <a:r>
              <a:rPr lang="fr-FR" sz="2000" b="1" dirty="0" err="1">
                <a:solidFill>
                  <a:schemeClr val="accent2"/>
                </a:solidFill>
                <a:latin typeface="Arial"/>
                <a:cs typeface="Arial"/>
              </a:rPr>
              <a:t>cells</a:t>
            </a:r>
            <a:endParaRPr lang="fr-FR" sz="2000" b="1" dirty="0">
              <a:solidFill>
                <a:schemeClr val="accent2"/>
              </a:solidFill>
              <a:latin typeface="Arial"/>
              <a:cs typeface="Arial"/>
            </a:endParaRPr>
          </a:p>
        </p:txBody>
      </p:sp>
      <p:pic>
        <p:nvPicPr>
          <p:cNvPr id="51214" name="Picture 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92333" y="1399790"/>
            <a:ext cx="2652889" cy="193302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51215" name="Imag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41091" y="945444"/>
            <a:ext cx="1397441" cy="1108635"/>
          </a:xfrm>
          <a:prstGeom prst="rect">
            <a:avLst/>
          </a:prstGeom>
          <a:noFill/>
          <a:ln w="9525">
            <a:solidFill>
              <a:srgbClr val="000000"/>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51216" name="Image 1"/>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735902" y="2130855"/>
            <a:ext cx="1418006" cy="1125461"/>
          </a:xfrm>
          <a:prstGeom prst="rect">
            <a:avLst/>
          </a:prstGeom>
          <a:noFill/>
          <a:ln w="9525">
            <a:solidFill>
              <a:srgbClr val="000000"/>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
        <p:nvSpPr>
          <p:cNvPr id="51211" name="ZoneTexte 33"/>
          <p:cNvSpPr txBox="1">
            <a:spLocks noChangeArrowheads="1"/>
          </p:cNvSpPr>
          <p:nvPr/>
        </p:nvSpPr>
        <p:spPr bwMode="auto">
          <a:xfrm>
            <a:off x="5770031" y="878595"/>
            <a:ext cx="982663" cy="30777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400" dirty="0">
                <a:latin typeface="Arial"/>
                <a:cs typeface="Arial"/>
              </a:rPr>
              <a:t>D0</a:t>
            </a:r>
          </a:p>
        </p:txBody>
      </p:sp>
      <p:sp>
        <p:nvSpPr>
          <p:cNvPr id="51212" name="ZoneTexte 34"/>
          <p:cNvSpPr txBox="1">
            <a:spLocks noChangeArrowheads="1"/>
          </p:cNvSpPr>
          <p:nvPr/>
        </p:nvSpPr>
        <p:spPr bwMode="auto">
          <a:xfrm>
            <a:off x="5478997" y="2050169"/>
            <a:ext cx="982663" cy="30777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400" dirty="0">
                <a:latin typeface="Arial"/>
                <a:cs typeface="Arial"/>
              </a:rPr>
              <a:t>D4 pm</a:t>
            </a:r>
          </a:p>
        </p:txBody>
      </p:sp>
      <p:sp>
        <p:nvSpPr>
          <p:cNvPr id="21" name="Virage 20"/>
          <p:cNvSpPr/>
          <p:nvPr/>
        </p:nvSpPr>
        <p:spPr bwMode="auto">
          <a:xfrm rot="11984046">
            <a:off x="1724720" y="1585081"/>
            <a:ext cx="260024" cy="494761"/>
          </a:xfrm>
          <a:prstGeom prst="bentArrow">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Times" pitchFamily="1" charset="0"/>
            </a:endParaRPr>
          </a:p>
        </p:txBody>
      </p:sp>
      <p:sp>
        <p:nvSpPr>
          <p:cNvPr id="22" name="ZoneTexte 21"/>
          <p:cNvSpPr txBox="1"/>
          <p:nvPr/>
        </p:nvSpPr>
        <p:spPr>
          <a:xfrm>
            <a:off x="1336218" y="1299865"/>
            <a:ext cx="1013969" cy="400110"/>
          </a:xfrm>
          <a:prstGeom prst="rect">
            <a:avLst/>
          </a:prstGeom>
          <a:noFill/>
        </p:spPr>
        <p:txBody>
          <a:bodyPr wrap="none" rtlCol="0">
            <a:spAutoFit/>
          </a:bodyPr>
          <a:lstStyle/>
          <a:p>
            <a:r>
              <a:rPr lang="fr-FR" sz="1200" b="1" dirty="0">
                <a:solidFill>
                  <a:schemeClr val="accent6">
                    <a:lumMod val="75000"/>
                  </a:schemeClr>
                </a:solidFill>
                <a:latin typeface="Arial"/>
                <a:cs typeface="Arial"/>
              </a:rPr>
              <a:t>CO</a:t>
            </a:r>
            <a:r>
              <a:rPr lang="fr-FR" sz="1200" b="1" baseline="-25000" dirty="0">
                <a:solidFill>
                  <a:schemeClr val="accent6">
                    <a:lumMod val="75000"/>
                  </a:schemeClr>
                </a:solidFill>
                <a:latin typeface="Arial"/>
                <a:cs typeface="Arial"/>
              </a:rPr>
              <a:t>2 </a:t>
            </a:r>
            <a:r>
              <a:rPr lang="fr-FR" sz="1200" b="1" dirty="0">
                <a:solidFill>
                  <a:schemeClr val="accent6">
                    <a:lumMod val="75000"/>
                  </a:schemeClr>
                </a:solidFill>
                <a:latin typeface="Arial"/>
                <a:cs typeface="Arial"/>
              </a:rPr>
              <a:t>(</a:t>
            </a:r>
            <a:r>
              <a:rPr lang="fr-FR" sz="1200" b="1" dirty="0" err="1">
                <a:solidFill>
                  <a:schemeClr val="accent6">
                    <a:lumMod val="75000"/>
                  </a:schemeClr>
                </a:solidFill>
                <a:latin typeface="Arial"/>
                <a:cs typeface="Arial"/>
              </a:rPr>
              <a:t>death</a:t>
            </a:r>
            <a:r>
              <a:rPr lang="fr-FR" sz="1200" b="1" dirty="0">
                <a:solidFill>
                  <a:schemeClr val="accent6">
                    <a:lumMod val="75000"/>
                  </a:schemeClr>
                </a:solidFill>
                <a:latin typeface="Arial"/>
                <a:cs typeface="Arial"/>
              </a:rPr>
              <a:t>)</a:t>
            </a:r>
          </a:p>
          <a:p>
            <a:endParaRPr lang="fr-FR" sz="1200" b="1" baseline="-25000" dirty="0">
              <a:solidFill>
                <a:schemeClr val="accent6">
                  <a:lumMod val="75000"/>
                </a:schemeClr>
              </a:solidFill>
              <a:latin typeface="Arial"/>
              <a:cs typeface="Arial"/>
            </a:endParaRPr>
          </a:p>
        </p:txBody>
      </p:sp>
      <p:sp>
        <p:nvSpPr>
          <p:cNvPr id="51202" name="Rectangle 73"/>
          <p:cNvSpPr>
            <a:spLocks noChangeArrowheads="1"/>
          </p:cNvSpPr>
          <p:nvPr/>
        </p:nvSpPr>
        <p:spPr bwMode="auto">
          <a:xfrm>
            <a:off x="-217007" y="99018"/>
            <a:ext cx="9634538" cy="5238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algn="ctr" eaLnBrk="0" hangingPunct="0"/>
            <a:r>
              <a:rPr lang="fr-FR" sz="2800" dirty="0">
                <a:solidFill>
                  <a:schemeClr val="bg1"/>
                </a:solidFill>
                <a:latin typeface="Arial"/>
                <a:cs typeface="Arial"/>
              </a:rPr>
              <a:t> Purification of stem </a:t>
            </a:r>
            <a:r>
              <a:rPr lang="fr-FR" sz="2800" dirty="0" err="1">
                <a:solidFill>
                  <a:schemeClr val="bg1"/>
                </a:solidFill>
                <a:latin typeface="Arial"/>
                <a:cs typeface="Arial"/>
              </a:rPr>
              <a:t>cells</a:t>
            </a:r>
            <a:r>
              <a:rPr lang="fr-FR" sz="2800" dirty="0">
                <a:solidFill>
                  <a:schemeClr val="bg1"/>
                </a:solidFill>
                <a:latin typeface="Arial"/>
                <a:cs typeface="Arial"/>
              </a:rPr>
              <a:t> </a:t>
            </a:r>
            <a:r>
              <a:rPr lang="fr-FR" sz="2800" dirty="0" err="1">
                <a:solidFill>
                  <a:schemeClr val="bg1"/>
                </a:solidFill>
                <a:latin typeface="Arial"/>
                <a:cs typeface="Arial"/>
              </a:rPr>
              <a:t>after</a:t>
            </a:r>
            <a:r>
              <a:rPr lang="fr-FR" sz="2800" dirty="0">
                <a:solidFill>
                  <a:schemeClr val="bg1"/>
                </a:solidFill>
                <a:latin typeface="Arial"/>
                <a:cs typeface="Arial"/>
              </a:rPr>
              <a:t> </a:t>
            </a:r>
            <a:r>
              <a:rPr lang="fr-FR" sz="2800" dirty="0" err="1">
                <a:solidFill>
                  <a:schemeClr val="bg1"/>
                </a:solidFill>
                <a:latin typeface="Arial"/>
                <a:cs typeface="Arial"/>
              </a:rPr>
              <a:t>death</a:t>
            </a:r>
            <a:endParaRPr lang="fr-FR" sz="2800" dirty="0">
              <a:solidFill>
                <a:schemeClr val="bg1"/>
              </a:solidFill>
              <a:latin typeface="Arial"/>
              <a:cs typeface="Arial"/>
            </a:endParaRPr>
          </a:p>
        </p:txBody>
      </p:sp>
      <p:pic>
        <p:nvPicPr>
          <p:cNvPr id="25"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18354"/>
          <a:stretch/>
        </p:blipFill>
        <p:spPr bwMode="auto">
          <a:xfrm>
            <a:off x="6536342" y="4815224"/>
            <a:ext cx="2931395" cy="204277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cxnSp>
        <p:nvCxnSpPr>
          <p:cNvPr id="7" name="Connecteur droit avec flèche 6"/>
          <p:cNvCxnSpPr/>
          <p:nvPr/>
        </p:nvCxnSpPr>
        <p:spPr bwMode="auto">
          <a:xfrm>
            <a:off x="2765780" y="1552222"/>
            <a:ext cx="762000" cy="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29" name="Connecteur droit avec flèche 28"/>
          <p:cNvCxnSpPr/>
          <p:nvPr/>
        </p:nvCxnSpPr>
        <p:spPr bwMode="auto">
          <a:xfrm>
            <a:off x="2762958" y="2438400"/>
            <a:ext cx="1794933" cy="2822"/>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pic>
        <p:nvPicPr>
          <p:cNvPr id="3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4790" b="81809"/>
          <a:stretch/>
        </p:blipFill>
        <p:spPr bwMode="auto">
          <a:xfrm>
            <a:off x="6865476" y="4010317"/>
            <a:ext cx="2342444" cy="65878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0" name="Image 9"/>
          <p:cNvPicPr>
            <a:picLocks noChangeAspect="1"/>
          </p:cNvPicPr>
          <p:nvPr/>
        </p:nvPicPr>
        <p:blipFill>
          <a:blip r:embed="rId8"/>
          <a:stretch>
            <a:fillRect/>
          </a:stretch>
        </p:blipFill>
        <p:spPr>
          <a:xfrm>
            <a:off x="0" y="4196360"/>
            <a:ext cx="6497605" cy="172848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srcRect/>
          <a:stretch>
            <a:fillRect/>
          </a:stretch>
        </p:blipFill>
        <p:spPr bwMode="auto">
          <a:xfrm>
            <a:off x="387894" y="1064731"/>
            <a:ext cx="8229600" cy="2083443"/>
          </a:xfrm>
          <a:prstGeom prst="rect">
            <a:avLst/>
          </a:prstGeom>
          <a:noFill/>
          <a:ln w="9525">
            <a:noFill/>
            <a:miter lim="800000"/>
            <a:headEnd/>
            <a:tailEnd/>
          </a:ln>
        </p:spPr>
      </p:pic>
      <p:sp>
        <p:nvSpPr>
          <p:cNvPr id="24"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25" name="Rectangle 73"/>
          <p:cNvSpPr>
            <a:spLocks noChangeArrowheads="1"/>
          </p:cNvSpPr>
          <p:nvPr/>
        </p:nvSpPr>
        <p:spPr bwMode="auto">
          <a:xfrm>
            <a:off x="-217007" y="99018"/>
            <a:ext cx="9634538" cy="5238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algn="ctr" eaLnBrk="0" hangingPunct="0"/>
            <a:r>
              <a:rPr lang="fr-FR" sz="2800" dirty="0">
                <a:solidFill>
                  <a:schemeClr val="bg1"/>
                </a:solidFill>
                <a:latin typeface="Arial"/>
                <a:cs typeface="Arial"/>
              </a:rPr>
              <a:t> Purification of stem </a:t>
            </a:r>
            <a:r>
              <a:rPr lang="fr-FR" sz="2800" dirty="0" err="1">
                <a:solidFill>
                  <a:schemeClr val="bg1"/>
                </a:solidFill>
                <a:latin typeface="Arial"/>
                <a:cs typeface="Arial"/>
              </a:rPr>
              <a:t>cells</a:t>
            </a:r>
            <a:r>
              <a:rPr lang="fr-FR" sz="2800" dirty="0">
                <a:solidFill>
                  <a:schemeClr val="bg1"/>
                </a:solidFill>
                <a:latin typeface="Arial"/>
                <a:cs typeface="Arial"/>
              </a:rPr>
              <a:t> </a:t>
            </a:r>
            <a:r>
              <a:rPr lang="fr-FR" sz="2800" dirty="0" err="1">
                <a:solidFill>
                  <a:schemeClr val="bg1"/>
                </a:solidFill>
                <a:latin typeface="Arial"/>
                <a:cs typeface="Arial"/>
              </a:rPr>
              <a:t>after</a:t>
            </a:r>
            <a:r>
              <a:rPr lang="fr-FR" sz="2800" dirty="0">
                <a:solidFill>
                  <a:schemeClr val="bg1"/>
                </a:solidFill>
                <a:latin typeface="Arial"/>
                <a:cs typeface="Arial"/>
              </a:rPr>
              <a:t> </a:t>
            </a:r>
            <a:r>
              <a:rPr lang="fr-FR" sz="2800" dirty="0" err="1">
                <a:solidFill>
                  <a:schemeClr val="bg1"/>
                </a:solidFill>
                <a:latin typeface="Arial"/>
                <a:cs typeface="Arial"/>
              </a:rPr>
              <a:t>death</a:t>
            </a:r>
            <a:endParaRPr lang="fr-FR" sz="2800" dirty="0">
              <a:solidFill>
                <a:schemeClr val="bg1"/>
              </a:solidFill>
              <a:latin typeface="Arial"/>
              <a:cs typeface="Arial"/>
            </a:endParaRPr>
          </a:p>
        </p:txBody>
      </p:sp>
      <p:sp>
        <p:nvSpPr>
          <p:cNvPr id="26" name="ZoneTexte 10"/>
          <p:cNvSpPr txBox="1">
            <a:spLocks noChangeArrowheads="1"/>
          </p:cNvSpPr>
          <p:nvPr/>
        </p:nvSpPr>
        <p:spPr bwMode="auto">
          <a:xfrm>
            <a:off x="5857738" y="6434364"/>
            <a:ext cx="2390398" cy="30777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buFont typeface="Wingdings" charset="0"/>
              <a:buChar char="Ø"/>
            </a:pPr>
            <a:r>
              <a:rPr lang="fr-FR" sz="1400" b="1" dirty="0">
                <a:solidFill>
                  <a:schemeClr val="accent6">
                    <a:lumMod val="75000"/>
                  </a:schemeClr>
                </a:solidFill>
                <a:latin typeface="Arial"/>
                <a:cs typeface="Arial"/>
              </a:rPr>
              <a:t> Delay in 1</a:t>
            </a:r>
            <a:r>
              <a:rPr lang="fr-FR" sz="1400" b="1" baseline="30000" dirty="0">
                <a:solidFill>
                  <a:schemeClr val="accent6">
                    <a:lumMod val="75000"/>
                  </a:schemeClr>
                </a:solidFill>
                <a:latin typeface="Arial"/>
                <a:cs typeface="Arial"/>
              </a:rPr>
              <a:t>st</a:t>
            </a:r>
            <a:r>
              <a:rPr lang="fr-FR" sz="1400" b="1" dirty="0">
                <a:solidFill>
                  <a:schemeClr val="accent6">
                    <a:lumMod val="75000"/>
                  </a:schemeClr>
                </a:solidFill>
                <a:latin typeface="Arial"/>
                <a:cs typeface="Arial"/>
              </a:rPr>
              <a:t> </a:t>
            </a:r>
            <a:r>
              <a:rPr lang="fr-FR" sz="1400" b="1" dirty="0" err="1">
                <a:solidFill>
                  <a:schemeClr val="accent6">
                    <a:lumMod val="75000"/>
                  </a:schemeClr>
                </a:solidFill>
                <a:latin typeface="Arial"/>
                <a:cs typeface="Arial"/>
              </a:rPr>
              <a:t>cell</a:t>
            </a:r>
            <a:r>
              <a:rPr lang="fr-FR" sz="1400" b="1" dirty="0">
                <a:solidFill>
                  <a:schemeClr val="accent6">
                    <a:lumMod val="75000"/>
                  </a:schemeClr>
                </a:solidFill>
                <a:latin typeface="Arial"/>
                <a:cs typeface="Arial"/>
              </a:rPr>
              <a:t> division</a:t>
            </a:r>
          </a:p>
        </p:txBody>
      </p:sp>
      <p:sp>
        <p:nvSpPr>
          <p:cNvPr id="27" name="ZoneTexte 10"/>
          <p:cNvSpPr txBox="1">
            <a:spLocks noChangeArrowheads="1"/>
          </p:cNvSpPr>
          <p:nvPr/>
        </p:nvSpPr>
        <p:spPr bwMode="auto">
          <a:xfrm>
            <a:off x="1143970" y="6252866"/>
            <a:ext cx="2954655" cy="52322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buFont typeface="Wingdings" charset="0"/>
              <a:buChar char="Ø"/>
            </a:pPr>
            <a:r>
              <a:rPr lang="fr-FR" sz="1400" b="1" dirty="0">
                <a:solidFill>
                  <a:schemeClr val="accent6">
                    <a:lumMod val="75000"/>
                  </a:schemeClr>
                </a:solidFill>
                <a:latin typeface="Arial"/>
                <a:cs typeface="Arial"/>
              </a:rPr>
              <a:t> </a:t>
            </a:r>
            <a:r>
              <a:rPr lang="fr-FR" sz="1400" b="1" dirty="0" err="1">
                <a:solidFill>
                  <a:schemeClr val="accent6">
                    <a:lumMod val="75000"/>
                  </a:schemeClr>
                </a:solidFill>
                <a:latin typeface="Arial"/>
                <a:cs typeface="Arial"/>
              </a:rPr>
              <a:t>Same</a:t>
            </a:r>
            <a:r>
              <a:rPr lang="fr-FR" sz="1400" b="1" dirty="0">
                <a:solidFill>
                  <a:schemeClr val="accent6">
                    <a:lumMod val="75000"/>
                  </a:schemeClr>
                </a:solidFill>
                <a:latin typeface="Arial"/>
                <a:cs typeface="Arial"/>
              </a:rPr>
              <a:t> clonal </a:t>
            </a:r>
            <a:r>
              <a:rPr lang="fr-FR" sz="1400" b="1" dirty="0" err="1">
                <a:solidFill>
                  <a:schemeClr val="accent6">
                    <a:lumMod val="75000"/>
                  </a:schemeClr>
                </a:solidFill>
                <a:latin typeface="Arial"/>
                <a:cs typeface="Arial"/>
              </a:rPr>
              <a:t>capacity</a:t>
            </a:r>
            <a:r>
              <a:rPr lang="fr-FR" sz="1400" b="1" dirty="0">
                <a:solidFill>
                  <a:schemeClr val="accent6">
                    <a:lumMod val="75000"/>
                  </a:schemeClr>
                </a:solidFill>
                <a:latin typeface="Arial"/>
                <a:cs typeface="Arial"/>
              </a:rPr>
              <a:t> </a:t>
            </a:r>
            <a:r>
              <a:rPr lang="fr-FR" sz="1400" b="1" dirty="0" err="1">
                <a:solidFill>
                  <a:schemeClr val="accent6">
                    <a:lumMod val="75000"/>
                  </a:schemeClr>
                </a:solidFill>
                <a:latin typeface="Arial"/>
                <a:cs typeface="Arial"/>
              </a:rPr>
              <a:t>between</a:t>
            </a:r>
            <a:r>
              <a:rPr lang="fr-FR" sz="1400" b="1" dirty="0">
                <a:solidFill>
                  <a:schemeClr val="accent6">
                    <a:lumMod val="75000"/>
                  </a:schemeClr>
                </a:solidFill>
                <a:latin typeface="Arial"/>
                <a:cs typeface="Arial"/>
              </a:rPr>
              <a:t> </a:t>
            </a:r>
          </a:p>
          <a:p>
            <a:r>
              <a:rPr lang="fr-FR" sz="1400" b="1" dirty="0">
                <a:solidFill>
                  <a:schemeClr val="accent6">
                    <a:lumMod val="75000"/>
                  </a:schemeClr>
                </a:solidFill>
                <a:latin typeface="Arial"/>
                <a:cs typeface="Arial"/>
              </a:rPr>
              <a:t>         D0 and D4 </a:t>
            </a:r>
            <a:r>
              <a:rPr lang="fr-FR" sz="1400" b="1" i="1" dirty="0">
                <a:solidFill>
                  <a:schemeClr val="accent6">
                    <a:lumMod val="75000"/>
                  </a:schemeClr>
                </a:solidFill>
                <a:latin typeface="Arial"/>
                <a:cs typeface="Arial"/>
              </a:rPr>
              <a:t>post mortem</a:t>
            </a:r>
          </a:p>
        </p:txBody>
      </p:sp>
      <p:pic>
        <p:nvPicPr>
          <p:cNvPr id="28" name="Image 27"/>
          <p:cNvPicPr>
            <a:picLocks noChangeAspect="1"/>
          </p:cNvPicPr>
          <p:nvPr/>
        </p:nvPicPr>
        <p:blipFill>
          <a:blip r:embed="rId4"/>
          <a:stretch>
            <a:fillRect/>
          </a:stretch>
        </p:blipFill>
        <p:spPr>
          <a:xfrm>
            <a:off x="5761231" y="4166836"/>
            <a:ext cx="2312266" cy="2288969"/>
          </a:xfrm>
          <a:prstGeom prst="rect">
            <a:avLst/>
          </a:prstGeom>
        </p:spPr>
      </p:pic>
      <p:pic>
        <p:nvPicPr>
          <p:cNvPr id="29" name="Image 28"/>
          <p:cNvPicPr>
            <a:picLocks noChangeAspect="1"/>
          </p:cNvPicPr>
          <p:nvPr/>
        </p:nvPicPr>
        <p:blipFill>
          <a:blip r:embed="rId5"/>
          <a:stretch>
            <a:fillRect/>
          </a:stretch>
        </p:blipFill>
        <p:spPr>
          <a:xfrm>
            <a:off x="1465199" y="4035297"/>
            <a:ext cx="2412107" cy="1979633"/>
          </a:xfrm>
          <a:prstGeom prst="rect">
            <a:avLst/>
          </a:prstGeom>
        </p:spPr>
      </p:pic>
      <p:sp>
        <p:nvSpPr>
          <p:cNvPr id="30" name="ZoneTexte 10"/>
          <p:cNvSpPr txBox="1">
            <a:spLocks noChangeArrowheads="1"/>
          </p:cNvSpPr>
          <p:nvPr/>
        </p:nvSpPr>
        <p:spPr bwMode="auto">
          <a:xfrm>
            <a:off x="1155915" y="3228319"/>
            <a:ext cx="6917278" cy="30777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buFont typeface="Wingdings" charset="0"/>
              <a:buChar char="Ø"/>
            </a:pPr>
            <a:r>
              <a:rPr lang="fr-FR" sz="1400" b="1" dirty="0">
                <a:solidFill>
                  <a:schemeClr val="accent6">
                    <a:lumMod val="75000"/>
                  </a:schemeClr>
                </a:solidFill>
                <a:latin typeface="Arial"/>
                <a:cs typeface="Arial"/>
              </a:rPr>
              <a:t> Satellite </a:t>
            </a:r>
            <a:r>
              <a:rPr lang="fr-FR" sz="1400" b="1" dirty="0" err="1">
                <a:solidFill>
                  <a:schemeClr val="accent6">
                    <a:lumMod val="75000"/>
                  </a:schemeClr>
                </a:solidFill>
                <a:latin typeface="Arial"/>
                <a:cs typeface="Arial"/>
              </a:rPr>
              <a:t>cells</a:t>
            </a:r>
            <a:r>
              <a:rPr lang="fr-FR" sz="1400" b="1" dirty="0">
                <a:solidFill>
                  <a:schemeClr val="accent6">
                    <a:lumMod val="75000"/>
                  </a:schemeClr>
                </a:solidFill>
                <a:latin typeface="Arial"/>
                <a:cs typeface="Arial"/>
              </a:rPr>
              <a:t> have </a:t>
            </a:r>
            <a:r>
              <a:rPr lang="fr-FR" sz="1400" b="1" dirty="0" err="1">
                <a:solidFill>
                  <a:schemeClr val="accent6">
                    <a:lumMod val="75000"/>
                  </a:schemeClr>
                </a:solidFill>
                <a:latin typeface="Arial"/>
                <a:cs typeface="Arial"/>
              </a:rPr>
              <a:t>selective</a:t>
            </a:r>
            <a:r>
              <a:rPr lang="fr-FR" sz="1400" b="1" dirty="0">
                <a:solidFill>
                  <a:schemeClr val="accent6">
                    <a:lumMod val="75000"/>
                  </a:schemeClr>
                </a:solidFill>
                <a:latin typeface="Arial"/>
                <a:cs typeface="Arial"/>
              </a:rPr>
              <a:t> </a:t>
            </a:r>
            <a:r>
              <a:rPr lang="fr-FR" sz="1400" b="1" dirty="0" err="1">
                <a:solidFill>
                  <a:schemeClr val="accent6">
                    <a:lumMod val="75000"/>
                  </a:schemeClr>
                </a:solidFill>
                <a:latin typeface="Arial"/>
                <a:cs typeface="Arial"/>
              </a:rPr>
              <a:t>advantage</a:t>
            </a:r>
            <a:r>
              <a:rPr lang="fr-FR" sz="1400" b="1" dirty="0">
                <a:solidFill>
                  <a:schemeClr val="accent6">
                    <a:lumMod val="75000"/>
                  </a:schemeClr>
                </a:solidFill>
                <a:latin typeface="Arial"/>
                <a:cs typeface="Arial"/>
              </a:rPr>
              <a:t> to survive in </a:t>
            </a:r>
            <a:r>
              <a:rPr lang="fr-FR" sz="1400" b="1" i="1" dirty="0">
                <a:solidFill>
                  <a:schemeClr val="accent6">
                    <a:lumMod val="75000"/>
                  </a:schemeClr>
                </a:solidFill>
                <a:latin typeface="Arial"/>
                <a:cs typeface="Arial"/>
              </a:rPr>
              <a:t>post mortem </a:t>
            </a:r>
            <a:r>
              <a:rPr lang="fr-FR" sz="1400" b="1" dirty="0">
                <a:solidFill>
                  <a:schemeClr val="accent6">
                    <a:lumMod val="75000"/>
                  </a:schemeClr>
                </a:solidFill>
                <a:latin typeface="Arial"/>
                <a:cs typeface="Arial"/>
              </a:rPr>
              <a:t>conditions</a:t>
            </a:r>
          </a:p>
        </p:txBody>
      </p:sp>
    </p:spTree>
    <p:extLst>
      <p:ext uri="{BB962C8B-B14F-4D97-AF65-F5344CB8AC3E}">
        <p14:creationId xmlns:p14="http://schemas.microsoft.com/office/powerpoint/2010/main" val="3054863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bwMode="auto">
          <a:xfrm>
            <a:off x="3239911" y="855133"/>
            <a:ext cx="2559755" cy="2723444"/>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
        <p:nvSpPr>
          <p:cNvPr id="41" name="Rectangle 40"/>
          <p:cNvSpPr/>
          <p:nvPr/>
        </p:nvSpPr>
        <p:spPr bwMode="auto">
          <a:xfrm>
            <a:off x="6572956" y="843845"/>
            <a:ext cx="1961444" cy="2723444"/>
          </a:xfrm>
          <a:prstGeom prst="rect">
            <a:avLst/>
          </a:prstGeom>
          <a:solidFill>
            <a:schemeClr val="accent1">
              <a:alpha val="0"/>
            </a:schemeClr>
          </a:solidFill>
          <a:ln w="9525" cap="flat" cmpd="sng" algn="ctr">
            <a:solidFill>
              <a:schemeClr val="tx1"/>
            </a:solid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
        <p:nvSpPr>
          <p:cNvPr id="17"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16" name="Rectangle 73"/>
          <p:cNvSpPr>
            <a:spLocks noChangeArrowheads="1"/>
          </p:cNvSpPr>
          <p:nvPr/>
        </p:nvSpPr>
        <p:spPr bwMode="auto">
          <a:xfrm>
            <a:off x="-1069518" y="94814"/>
            <a:ext cx="11493501" cy="52322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algn="ctr" eaLnBrk="0" hangingPunct="0"/>
            <a:r>
              <a:rPr lang="fr-FR" sz="2800" dirty="0" err="1">
                <a:solidFill>
                  <a:srgbClr val="FFFFFF"/>
                </a:solidFill>
                <a:latin typeface="Arial"/>
                <a:cs typeface="Arial"/>
              </a:rPr>
              <a:t>Quiesence</a:t>
            </a:r>
            <a:r>
              <a:rPr lang="fr-FR" sz="2800" dirty="0">
                <a:solidFill>
                  <a:srgbClr val="FFFFFF"/>
                </a:solidFill>
                <a:latin typeface="Arial"/>
                <a:cs typeface="Arial"/>
              </a:rPr>
              <a:t> and </a:t>
            </a:r>
            <a:r>
              <a:rPr lang="fr-FR" sz="2800" i="1" dirty="0">
                <a:solidFill>
                  <a:srgbClr val="FFFFFF"/>
                </a:solidFill>
                <a:latin typeface="Arial"/>
                <a:cs typeface="Arial"/>
              </a:rPr>
              <a:t>post mortem </a:t>
            </a:r>
            <a:r>
              <a:rPr lang="fr-FR" sz="2800" dirty="0" err="1">
                <a:solidFill>
                  <a:srgbClr val="FFFFFF"/>
                </a:solidFill>
                <a:latin typeface="Arial"/>
                <a:cs typeface="Arial"/>
              </a:rPr>
              <a:t>survival</a:t>
            </a:r>
            <a:endParaRPr lang="fr-FR" sz="2800" dirty="0">
              <a:solidFill>
                <a:srgbClr val="FFFFFF"/>
              </a:solidFill>
              <a:latin typeface="Arial"/>
              <a:cs typeface="Arial"/>
            </a:endParaRPr>
          </a:p>
        </p:txBody>
      </p:sp>
      <p:grpSp>
        <p:nvGrpSpPr>
          <p:cNvPr id="4" name="Grouper 3"/>
          <p:cNvGrpSpPr/>
          <p:nvPr/>
        </p:nvGrpSpPr>
        <p:grpSpPr>
          <a:xfrm>
            <a:off x="2552897" y="4543777"/>
            <a:ext cx="3077435" cy="2132872"/>
            <a:chOff x="5191677" y="4370907"/>
            <a:chExt cx="2605844" cy="1830104"/>
          </a:xfrm>
        </p:grpSpPr>
        <p:sp>
          <p:nvSpPr>
            <p:cNvPr id="3" name="Rectangle 2"/>
            <p:cNvSpPr/>
            <p:nvPr/>
          </p:nvSpPr>
          <p:spPr bwMode="auto">
            <a:xfrm>
              <a:off x="5938741" y="6026165"/>
              <a:ext cx="1418721" cy="1080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pic>
          <p:nvPicPr>
            <p:cNvPr id="6" name="Image 5"/>
            <p:cNvPicPr>
              <a:picLocks noChangeAspect="1"/>
            </p:cNvPicPr>
            <p:nvPr/>
          </p:nvPicPr>
          <p:blipFill rotWithShape="1">
            <a:blip r:embed="rId3"/>
            <a:srcRect b="40432"/>
            <a:stretch/>
          </p:blipFill>
          <p:spPr>
            <a:xfrm>
              <a:off x="5191677" y="4370907"/>
              <a:ext cx="2605844" cy="1705447"/>
            </a:xfrm>
            <a:prstGeom prst="rect">
              <a:avLst/>
            </a:prstGeom>
          </p:spPr>
        </p:pic>
        <p:sp>
          <p:nvSpPr>
            <p:cNvPr id="7" name="Rectangle 6"/>
            <p:cNvSpPr/>
            <p:nvPr/>
          </p:nvSpPr>
          <p:spPr bwMode="auto">
            <a:xfrm>
              <a:off x="6093321" y="5979903"/>
              <a:ext cx="1446962" cy="1929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
          <p:nvSpPr>
            <p:cNvPr id="2" name="ZoneTexte 1"/>
            <p:cNvSpPr txBox="1"/>
            <p:nvPr/>
          </p:nvSpPr>
          <p:spPr>
            <a:xfrm>
              <a:off x="6119846" y="5976537"/>
              <a:ext cx="1410856" cy="224474"/>
            </a:xfrm>
            <a:prstGeom prst="rect">
              <a:avLst/>
            </a:prstGeom>
            <a:noFill/>
          </p:spPr>
          <p:txBody>
            <a:bodyPr wrap="none" rtlCol="0">
              <a:spAutoFit/>
            </a:bodyPr>
            <a:lstStyle/>
            <a:p>
              <a:r>
                <a:rPr lang="fr-FR" sz="1100" dirty="0">
                  <a:latin typeface="Arial"/>
                  <a:cs typeface="Arial"/>
                </a:rPr>
                <a:t>LPS          mdx       NTX</a:t>
              </a:r>
            </a:p>
          </p:txBody>
        </p:sp>
      </p:grpSp>
      <p:sp>
        <p:nvSpPr>
          <p:cNvPr id="20" name="Rectangle 5"/>
          <p:cNvSpPr>
            <a:spLocks noChangeArrowheads="1"/>
          </p:cNvSpPr>
          <p:nvPr/>
        </p:nvSpPr>
        <p:spPr bwMode="auto">
          <a:xfrm>
            <a:off x="3287409" y="848107"/>
            <a:ext cx="2524125" cy="4603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eaLnBrk="0" hangingPunct="0"/>
            <a:r>
              <a:rPr lang="fr-FR" sz="2000" dirty="0">
                <a:solidFill>
                  <a:srgbClr val="00CC00"/>
                </a:solidFill>
                <a:latin typeface="Arial"/>
                <a:cs typeface="Arial"/>
              </a:rPr>
              <a:t>Tg:Pax7nGFP::</a:t>
            </a:r>
            <a:r>
              <a:rPr lang="fr-FR" sz="2000" dirty="0" err="1">
                <a:solidFill>
                  <a:srgbClr val="00CC00"/>
                </a:solidFill>
                <a:latin typeface="Arial"/>
                <a:cs typeface="Arial"/>
              </a:rPr>
              <a:t>Mdx</a:t>
            </a:r>
            <a:r>
              <a:rPr lang="fr-FR" dirty="0">
                <a:solidFill>
                  <a:srgbClr val="00CC00"/>
                </a:solidFill>
                <a:latin typeface="Arial"/>
                <a:cs typeface="Arial"/>
              </a:rPr>
              <a:t> </a:t>
            </a:r>
          </a:p>
        </p:txBody>
      </p:sp>
      <p:pic>
        <p:nvPicPr>
          <p:cNvPr id="25"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52359" y="1368455"/>
            <a:ext cx="1601788" cy="790575"/>
          </a:xfrm>
          <a:prstGeom prst="rect">
            <a:avLst/>
          </a:prstGeom>
          <a:noFill/>
          <a:ln w="12700">
            <a:no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46759" y="1365632"/>
            <a:ext cx="1601788" cy="790575"/>
          </a:xfrm>
          <a:prstGeom prst="rect">
            <a:avLst/>
          </a:prstGeom>
          <a:noFill/>
          <a:ln w="12700">
            <a:no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27"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98758" y="1393856"/>
            <a:ext cx="1601788" cy="790575"/>
          </a:xfrm>
          <a:prstGeom prst="rect">
            <a:avLst/>
          </a:prstGeom>
          <a:noFill/>
          <a:ln w="12700">
            <a:no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grpSp>
        <p:nvGrpSpPr>
          <p:cNvPr id="29" name="Grouper 8"/>
          <p:cNvGrpSpPr/>
          <p:nvPr/>
        </p:nvGrpSpPr>
        <p:grpSpPr>
          <a:xfrm>
            <a:off x="3847753" y="2241380"/>
            <a:ext cx="1431642" cy="1056261"/>
            <a:chOff x="5336930" y="4239553"/>
            <a:chExt cx="2730496" cy="2061276"/>
          </a:xfrm>
        </p:grpSpPr>
        <p:pic>
          <p:nvPicPr>
            <p:cNvPr id="30" name="Image 29" descr="Capture d’écran 2012-06-19 à 18.28.03.png"/>
            <p:cNvPicPr>
              <a:picLocks noChangeAspect="1"/>
            </p:cNvPicPr>
            <p:nvPr/>
          </p:nvPicPr>
          <p:blipFill rotWithShape="1">
            <a:blip r:embed="rId5" cstate="print">
              <a:extLst>
                <a:ext uri="{28A0092B-C50C-407E-A947-70E740481C1C}">
                  <a14:useLocalDpi xmlns:a14="http://schemas.microsoft.com/office/drawing/2010/main" val="0"/>
                </a:ext>
              </a:extLst>
            </a:blip>
            <a:srcRect t="50557" b="4731"/>
            <a:stretch/>
          </p:blipFill>
          <p:spPr>
            <a:xfrm>
              <a:off x="5336930" y="4239553"/>
              <a:ext cx="2730496" cy="2061276"/>
            </a:xfrm>
            <a:prstGeom prst="rect">
              <a:avLst/>
            </a:prstGeom>
          </p:spPr>
        </p:pic>
        <p:sp>
          <p:nvSpPr>
            <p:cNvPr id="32" name="Rectangle 31"/>
            <p:cNvSpPr/>
            <p:nvPr/>
          </p:nvSpPr>
          <p:spPr>
            <a:xfrm>
              <a:off x="6093862" y="6054666"/>
              <a:ext cx="179608" cy="141105"/>
            </a:xfrm>
            <a:prstGeom prst="rect">
              <a:avLst/>
            </a:prstGeom>
            <a:solidFill>
              <a:srgbClr val="FFFFFF"/>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sp>
        <p:nvSpPr>
          <p:cNvPr id="33" name="Rectangle 32"/>
          <p:cNvSpPr/>
          <p:nvPr/>
        </p:nvSpPr>
        <p:spPr>
          <a:xfrm>
            <a:off x="4176890" y="3241517"/>
            <a:ext cx="1093186" cy="261610"/>
          </a:xfrm>
          <a:prstGeom prst="rect">
            <a:avLst/>
          </a:prstGeom>
        </p:spPr>
        <p:txBody>
          <a:bodyPr wrap="square">
            <a:spAutoFit/>
          </a:bodyPr>
          <a:lstStyle/>
          <a:p>
            <a:pPr algn="r"/>
            <a:r>
              <a:rPr lang="fi-FI" sz="1100" dirty="0"/>
              <a:t> </a:t>
            </a:r>
            <a:r>
              <a:rPr lang="fi-FI" sz="1100" dirty="0" err="1"/>
              <a:t>Skuk</a:t>
            </a:r>
            <a:r>
              <a:rPr lang="fi-FI" sz="1100" dirty="0"/>
              <a:t>, 2004</a:t>
            </a:r>
            <a:endParaRPr lang="fr-FR" sz="1100" dirty="0"/>
          </a:p>
        </p:txBody>
      </p:sp>
      <p:pic>
        <p:nvPicPr>
          <p:cNvPr id="35" name="Image 23"/>
          <p:cNvPicPr>
            <a:picLocks noChangeAspect="1"/>
          </p:cNvPicPr>
          <p:nvPr/>
        </p:nvPicPr>
        <p:blipFill>
          <a:blip r:embed="rId6"/>
          <a:srcRect/>
          <a:stretch>
            <a:fillRect/>
          </a:stretch>
        </p:blipFill>
        <p:spPr bwMode="auto">
          <a:xfrm rot="7579139">
            <a:off x="1215494" y="1839733"/>
            <a:ext cx="720725" cy="901700"/>
          </a:xfrm>
          <a:prstGeom prst="rect">
            <a:avLst/>
          </a:prstGeom>
          <a:noFill/>
          <a:ln w="9525">
            <a:noFill/>
            <a:miter lim="800000"/>
            <a:headEnd/>
            <a:tailEnd/>
          </a:ln>
        </p:spPr>
      </p:pic>
      <p:pic>
        <p:nvPicPr>
          <p:cNvPr id="36" name="Image 23"/>
          <p:cNvPicPr>
            <a:picLocks noChangeAspect="1"/>
          </p:cNvPicPr>
          <p:nvPr/>
        </p:nvPicPr>
        <p:blipFill>
          <a:blip r:embed="rId6"/>
          <a:srcRect/>
          <a:stretch>
            <a:fillRect/>
          </a:stretch>
        </p:blipFill>
        <p:spPr bwMode="auto">
          <a:xfrm rot="7579139">
            <a:off x="7463896" y="1836909"/>
            <a:ext cx="720725" cy="901700"/>
          </a:xfrm>
          <a:prstGeom prst="rect">
            <a:avLst/>
          </a:prstGeom>
          <a:noFill/>
          <a:ln w="9525">
            <a:noFill/>
            <a:miter lim="800000"/>
            <a:headEnd/>
            <a:tailEnd/>
          </a:ln>
        </p:spPr>
      </p:pic>
      <p:sp>
        <p:nvSpPr>
          <p:cNvPr id="9" name="ZoneTexte 8"/>
          <p:cNvSpPr txBox="1"/>
          <p:nvPr/>
        </p:nvSpPr>
        <p:spPr>
          <a:xfrm>
            <a:off x="7601033" y="2709332"/>
            <a:ext cx="880369" cy="338554"/>
          </a:xfrm>
          <a:prstGeom prst="rect">
            <a:avLst/>
          </a:prstGeom>
          <a:noFill/>
        </p:spPr>
        <p:txBody>
          <a:bodyPr wrap="none" rtlCol="0">
            <a:spAutoFit/>
          </a:bodyPr>
          <a:lstStyle/>
          <a:p>
            <a:pPr algn="ctr"/>
            <a:r>
              <a:rPr lang="fr-FR" sz="1600" dirty="0" err="1">
                <a:latin typeface="Arial"/>
                <a:cs typeface="Arial"/>
              </a:rPr>
              <a:t>Notexin</a:t>
            </a:r>
            <a:r>
              <a:rPr lang="fr-FR" sz="1600" dirty="0">
                <a:latin typeface="Arial"/>
                <a:cs typeface="Arial"/>
              </a:rPr>
              <a:t> </a:t>
            </a:r>
          </a:p>
        </p:txBody>
      </p:sp>
      <p:sp>
        <p:nvSpPr>
          <p:cNvPr id="10" name="ZoneTexte 9"/>
          <p:cNvSpPr txBox="1"/>
          <p:nvPr/>
        </p:nvSpPr>
        <p:spPr>
          <a:xfrm>
            <a:off x="6646332" y="903111"/>
            <a:ext cx="1809710" cy="400110"/>
          </a:xfrm>
          <a:prstGeom prst="rect">
            <a:avLst/>
          </a:prstGeom>
          <a:noFill/>
        </p:spPr>
        <p:txBody>
          <a:bodyPr wrap="none" rtlCol="0">
            <a:spAutoFit/>
          </a:bodyPr>
          <a:lstStyle/>
          <a:p>
            <a:r>
              <a:rPr lang="fr-FR" sz="2000" dirty="0">
                <a:solidFill>
                  <a:srgbClr val="00CC00"/>
                </a:solidFill>
                <a:latin typeface="Arial"/>
                <a:cs typeface="Arial"/>
              </a:rPr>
              <a:t>Tg:Pax7nGFP</a:t>
            </a:r>
            <a:endParaRPr lang="fr-FR" sz="2000" dirty="0"/>
          </a:p>
        </p:txBody>
      </p:sp>
      <p:sp>
        <p:nvSpPr>
          <p:cNvPr id="37" name="ZoneTexte 36"/>
          <p:cNvSpPr txBox="1"/>
          <p:nvPr/>
        </p:nvSpPr>
        <p:spPr>
          <a:xfrm>
            <a:off x="547508" y="900289"/>
            <a:ext cx="1866316" cy="400110"/>
          </a:xfrm>
          <a:prstGeom prst="rect">
            <a:avLst/>
          </a:prstGeom>
          <a:noFill/>
        </p:spPr>
        <p:txBody>
          <a:bodyPr wrap="none" rtlCol="0">
            <a:spAutoFit/>
          </a:bodyPr>
          <a:lstStyle/>
          <a:p>
            <a:r>
              <a:rPr lang="fr-FR" sz="2000" dirty="0">
                <a:solidFill>
                  <a:srgbClr val="00CC00"/>
                </a:solidFill>
                <a:latin typeface="Arial"/>
                <a:cs typeface="Arial"/>
              </a:rPr>
              <a:t>Tg:Pax7nGFP</a:t>
            </a:r>
            <a:endParaRPr lang="fr-FR" sz="2000" dirty="0"/>
          </a:p>
        </p:txBody>
      </p:sp>
      <p:sp>
        <p:nvSpPr>
          <p:cNvPr id="38" name="ZoneTexte 37"/>
          <p:cNvSpPr txBox="1"/>
          <p:nvPr/>
        </p:nvSpPr>
        <p:spPr>
          <a:xfrm>
            <a:off x="992926" y="2367843"/>
            <a:ext cx="572492" cy="338554"/>
          </a:xfrm>
          <a:prstGeom prst="rect">
            <a:avLst/>
          </a:prstGeom>
          <a:noFill/>
        </p:spPr>
        <p:txBody>
          <a:bodyPr wrap="none" rtlCol="0">
            <a:spAutoFit/>
          </a:bodyPr>
          <a:lstStyle/>
          <a:p>
            <a:pPr algn="ctr"/>
            <a:r>
              <a:rPr lang="fr-FR" sz="1600" dirty="0">
                <a:latin typeface="Arial"/>
                <a:cs typeface="Arial"/>
              </a:rPr>
              <a:t>LPS </a:t>
            </a:r>
          </a:p>
        </p:txBody>
      </p:sp>
      <p:sp>
        <p:nvSpPr>
          <p:cNvPr id="12" name="Rectangle 11"/>
          <p:cNvSpPr/>
          <p:nvPr/>
        </p:nvSpPr>
        <p:spPr bwMode="auto">
          <a:xfrm>
            <a:off x="507999" y="860778"/>
            <a:ext cx="1961444" cy="2709333"/>
          </a:xfrm>
          <a:prstGeom prst="rect">
            <a:avLst/>
          </a:prstGeom>
          <a:solidFill>
            <a:schemeClr val="accent1">
              <a:alpha val="0"/>
            </a:schemeClr>
          </a:solidFill>
          <a:ln w="12700" cap="flat" cmpd="sng" algn="ctr">
            <a:solidFill>
              <a:schemeClr val="tx1"/>
            </a:solid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
        <p:nvSpPr>
          <p:cNvPr id="43" name="Virage 42"/>
          <p:cNvSpPr/>
          <p:nvPr/>
        </p:nvSpPr>
        <p:spPr bwMode="auto">
          <a:xfrm rot="8485484" flipH="1">
            <a:off x="834377" y="1620860"/>
            <a:ext cx="149685" cy="384064"/>
          </a:xfrm>
          <a:prstGeom prst="bentArrow">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
        <p:nvSpPr>
          <p:cNvPr id="44" name="ZoneTexte 43"/>
          <p:cNvSpPr txBox="1"/>
          <p:nvPr/>
        </p:nvSpPr>
        <p:spPr>
          <a:xfrm>
            <a:off x="508000" y="1394822"/>
            <a:ext cx="553820" cy="307777"/>
          </a:xfrm>
          <a:prstGeom prst="rect">
            <a:avLst/>
          </a:prstGeom>
          <a:noFill/>
        </p:spPr>
        <p:txBody>
          <a:bodyPr wrap="none" rtlCol="0">
            <a:spAutoFit/>
          </a:bodyPr>
          <a:lstStyle/>
          <a:p>
            <a:r>
              <a:rPr lang="fr-FR" sz="1400" b="1" dirty="0">
                <a:solidFill>
                  <a:schemeClr val="accent6">
                    <a:lumMod val="75000"/>
                  </a:schemeClr>
                </a:solidFill>
                <a:latin typeface="Arial"/>
                <a:cs typeface="Arial"/>
              </a:rPr>
              <a:t>CO2 </a:t>
            </a:r>
          </a:p>
        </p:txBody>
      </p:sp>
      <p:sp>
        <p:nvSpPr>
          <p:cNvPr id="45" name="Virage 44"/>
          <p:cNvSpPr/>
          <p:nvPr/>
        </p:nvSpPr>
        <p:spPr bwMode="auto">
          <a:xfrm rot="8485484" flipH="1">
            <a:off x="3851333" y="1702704"/>
            <a:ext cx="149685" cy="384064"/>
          </a:xfrm>
          <a:prstGeom prst="bentArrow">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
        <p:nvSpPr>
          <p:cNvPr id="46" name="ZoneTexte 45"/>
          <p:cNvSpPr txBox="1"/>
          <p:nvPr/>
        </p:nvSpPr>
        <p:spPr>
          <a:xfrm>
            <a:off x="3496734" y="1476666"/>
            <a:ext cx="553820" cy="307777"/>
          </a:xfrm>
          <a:prstGeom prst="rect">
            <a:avLst/>
          </a:prstGeom>
          <a:noFill/>
        </p:spPr>
        <p:txBody>
          <a:bodyPr wrap="none" rtlCol="0">
            <a:spAutoFit/>
          </a:bodyPr>
          <a:lstStyle/>
          <a:p>
            <a:r>
              <a:rPr lang="fr-FR" sz="1400" b="1" dirty="0">
                <a:solidFill>
                  <a:schemeClr val="accent6">
                    <a:lumMod val="75000"/>
                  </a:schemeClr>
                </a:solidFill>
                <a:latin typeface="Arial"/>
                <a:cs typeface="Arial"/>
              </a:rPr>
              <a:t>CO2 </a:t>
            </a:r>
          </a:p>
        </p:txBody>
      </p:sp>
      <p:sp>
        <p:nvSpPr>
          <p:cNvPr id="47" name="Virage 46"/>
          <p:cNvSpPr/>
          <p:nvPr/>
        </p:nvSpPr>
        <p:spPr bwMode="auto">
          <a:xfrm rot="8485484" flipH="1">
            <a:off x="6885221" y="1688594"/>
            <a:ext cx="149685" cy="384064"/>
          </a:xfrm>
          <a:prstGeom prst="bentArrow">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
        <p:nvSpPr>
          <p:cNvPr id="48" name="ZoneTexte 47"/>
          <p:cNvSpPr txBox="1"/>
          <p:nvPr/>
        </p:nvSpPr>
        <p:spPr>
          <a:xfrm>
            <a:off x="6530622" y="1462556"/>
            <a:ext cx="553820" cy="307777"/>
          </a:xfrm>
          <a:prstGeom prst="rect">
            <a:avLst/>
          </a:prstGeom>
          <a:noFill/>
        </p:spPr>
        <p:txBody>
          <a:bodyPr wrap="none" rtlCol="0">
            <a:spAutoFit/>
          </a:bodyPr>
          <a:lstStyle/>
          <a:p>
            <a:r>
              <a:rPr lang="fr-FR" sz="1400" b="1" dirty="0">
                <a:solidFill>
                  <a:schemeClr val="accent6">
                    <a:lumMod val="75000"/>
                  </a:schemeClr>
                </a:solidFill>
                <a:latin typeface="Arial"/>
                <a:cs typeface="Arial"/>
              </a:rPr>
              <a:t>CO2 </a:t>
            </a:r>
          </a:p>
        </p:txBody>
      </p:sp>
      <p:cxnSp>
        <p:nvCxnSpPr>
          <p:cNvPr id="49" name="Connecteur droit avec flèche 48"/>
          <p:cNvCxnSpPr>
            <a:stCxn id="12" idx="2"/>
          </p:cNvCxnSpPr>
          <p:nvPr/>
        </p:nvCxnSpPr>
        <p:spPr bwMode="auto">
          <a:xfrm>
            <a:off x="1488721" y="3570111"/>
            <a:ext cx="7057" cy="39511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 name="Connecteur droit avec flèche 50"/>
          <p:cNvCxnSpPr/>
          <p:nvPr/>
        </p:nvCxnSpPr>
        <p:spPr bwMode="auto">
          <a:xfrm>
            <a:off x="7638343" y="3567289"/>
            <a:ext cx="7057" cy="39511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2" name="Connecteur droit avec flèche 51"/>
          <p:cNvCxnSpPr/>
          <p:nvPr/>
        </p:nvCxnSpPr>
        <p:spPr bwMode="auto">
          <a:xfrm>
            <a:off x="4531077" y="3578578"/>
            <a:ext cx="7057" cy="39511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53" name="Rectangle 5"/>
          <p:cNvSpPr>
            <a:spLocks noChangeArrowheads="1"/>
          </p:cNvSpPr>
          <p:nvPr/>
        </p:nvSpPr>
        <p:spPr bwMode="auto">
          <a:xfrm>
            <a:off x="1526491" y="3963841"/>
            <a:ext cx="8311444"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p>
            <a:pPr eaLnBrk="0" hangingPunct="0"/>
            <a:r>
              <a:rPr lang="fr-FR" sz="1800" dirty="0">
                <a:latin typeface="Arial"/>
                <a:cs typeface="Arial"/>
              </a:rPr>
              <a:t>4 </a:t>
            </a:r>
            <a:r>
              <a:rPr lang="fr-FR" sz="1800" dirty="0" err="1">
                <a:latin typeface="Arial"/>
                <a:cs typeface="Arial"/>
              </a:rPr>
              <a:t>days</a:t>
            </a:r>
            <a:r>
              <a:rPr lang="fr-FR" sz="1800" dirty="0">
                <a:latin typeface="Arial"/>
                <a:cs typeface="Arial"/>
              </a:rPr>
              <a:t> </a:t>
            </a:r>
            <a:r>
              <a:rPr lang="fr-FR" sz="1800" i="1" dirty="0">
                <a:latin typeface="Arial"/>
                <a:cs typeface="Arial"/>
              </a:rPr>
              <a:t>post mortem</a:t>
            </a:r>
            <a:r>
              <a:rPr lang="fr-FR" sz="1800" dirty="0">
                <a:latin typeface="Arial"/>
                <a:cs typeface="Arial"/>
              </a:rPr>
              <a:t>: Satellite </a:t>
            </a:r>
            <a:r>
              <a:rPr lang="fr-FR" sz="1800" dirty="0" err="1">
                <a:latin typeface="Arial"/>
                <a:cs typeface="Arial"/>
              </a:rPr>
              <a:t>cells</a:t>
            </a:r>
            <a:r>
              <a:rPr lang="fr-FR" sz="1800" dirty="0">
                <a:latin typeface="Arial"/>
                <a:cs typeface="Arial"/>
              </a:rPr>
              <a:t> count in one </a:t>
            </a:r>
            <a:r>
              <a:rPr lang="fr-FR" sz="2000" dirty="0">
                <a:latin typeface="Arial"/>
                <a:cs typeface="Arial"/>
              </a:rPr>
              <a:t>TA muscle</a:t>
            </a:r>
            <a:endParaRPr lang="fr-FR" dirty="0">
              <a:latin typeface="Arial"/>
              <a:cs typeface="Arial"/>
            </a:endParaRPr>
          </a:p>
        </p:txBody>
      </p:sp>
      <p:sp>
        <p:nvSpPr>
          <p:cNvPr id="31" name="ZoneTexte 30"/>
          <p:cNvSpPr txBox="1"/>
          <p:nvPr/>
        </p:nvSpPr>
        <p:spPr>
          <a:xfrm>
            <a:off x="5468025" y="5530447"/>
            <a:ext cx="3696199" cy="523220"/>
          </a:xfrm>
          <a:prstGeom prst="rect">
            <a:avLst/>
          </a:prstGeom>
          <a:noFill/>
        </p:spPr>
        <p:txBody>
          <a:bodyPr wrap="square">
            <a:spAutoFit/>
          </a:bodyPr>
          <a:lstStyle/>
          <a:p>
            <a:pPr marL="285750" indent="-285750" algn="ctr">
              <a:buFont typeface="Wingdings" charset="2"/>
              <a:buChar char="Ø"/>
              <a:defRPr/>
            </a:pPr>
            <a:r>
              <a:rPr lang="fr-FR" sz="1400" b="1" dirty="0">
                <a:solidFill>
                  <a:schemeClr val="accent6">
                    <a:lumMod val="75000"/>
                  </a:schemeClr>
                </a:solidFill>
                <a:latin typeface="Arial"/>
                <a:cs typeface="Arial"/>
              </a:rPr>
              <a:t> Quiescence </a:t>
            </a:r>
            <a:r>
              <a:rPr lang="fr-FR" sz="1400" b="1" dirty="0" err="1">
                <a:solidFill>
                  <a:schemeClr val="accent6">
                    <a:lumMod val="75000"/>
                  </a:schemeClr>
                </a:solidFill>
                <a:latin typeface="Arial"/>
                <a:cs typeface="Arial"/>
              </a:rPr>
              <a:t>confers</a:t>
            </a:r>
            <a:r>
              <a:rPr lang="fr-FR" sz="1400" b="1" dirty="0">
                <a:solidFill>
                  <a:schemeClr val="accent6">
                    <a:lumMod val="75000"/>
                  </a:schemeClr>
                </a:solidFill>
                <a:latin typeface="Arial"/>
                <a:cs typeface="Arial"/>
              </a:rPr>
              <a:t> </a:t>
            </a:r>
            <a:r>
              <a:rPr lang="fr-FR" sz="1400" b="1" dirty="0" err="1">
                <a:solidFill>
                  <a:schemeClr val="accent6">
                    <a:lumMod val="75000"/>
                  </a:schemeClr>
                </a:solidFill>
                <a:latin typeface="Arial"/>
                <a:cs typeface="Arial"/>
              </a:rPr>
              <a:t>viability</a:t>
            </a:r>
            <a:r>
              <a:rPr lang="fr-FR" sz="1400" b="1" dirty="0">
                <a:solidFill>
                  <a:schemeClr val="accent6">
                    <a:lumMod val="75000"/>
                  </a:schemeClr>
                </a:solidFill>
                <a:latin typeface="Arial"/>
                <a:cs typeface="Arial"/>
              </a:rPr>
              <a:t> to </a:t>
            </a:r>
            <a:r>
              <a:rPr lang="fr-FR" sz="1400" b="1" i="1" dirty="0">
                <a:solidFill>
                  <a:schemeClr val="accent6">
                    <a:lumMod val="75000"/>
                  </a:schemeClr>
                </a:solidFill>
                <a:latin typeface="Arial"/>
                <a:cs typeface="Arial"/>
              </a:rPr>
              <a:t>post mortem </a:t>
            </a:r>
            <a:r>
              <a:rPr lang="fr-FR" sz="1400" b="1" dirty="0">
                <a:solidFill>
                  <a:schemeClr val="accent6">
                    <a:lumMod val="75000"/>
                  </a:schemeClr>
                </a:solidFill>
                <a:latin typeface="Arial"/>
                <a:cs typeface="Arial"/>
              </a:rPr>
              <a:t>stem </a:t>
            </a:r>
            <a:r>
              <a:rPr lang="fr-FR" sz="1400" b="1" dirty="0" err="1">
                <a:solidFill>
                  <a:schemeClr val="accent6">
                    <a:lumMod val="75000"/>
                  </a:schemeClr>
                </a:solidFill>
                <a:latin typeface="Arial"/>
                <a:cs typeface="Arial"/>
              </a:rPr>
              <a:t>cells</a:t>
            </a:r>
            <a:r>
              <a:rPr lang="fr-FR" sz="1400" b="1" dirty="0">
                <a:solidFill>
                  <a:schemeClr val="accent6">
                    <a:lumMod val="75000"/>
                  </a:schemeClr>
                </a:solidFill>
                <a:latin typeface="Arial"/>
                <a:cs typeface="Arial"/>
              </a:rPr>
              <a: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p:cNvSpPr txBox="1"/>
          <p:nvPr/>
        </p:nvSpPr>
        <p:spPr>
          <a:xfrm>
            <a:off x="423786" y="3321614"/>
            <a:ext cx="3606799" cy="338554"/>
          </a:xfrm>
          <a:prstGeom prst="rect">
            <a:avLst/>
          </a:prstGeom>
          <a:noFill/>
        </p:spPr>
        <p:txBody>
          <a:bodyPr wrap="square">
            <a:spAutoFit/>
          </a:bodyPr>
          <a:lstStyle/>
          <a:p>
            <a:pPr marL="285750" indent="-285750" algn="ctr">
              <a:buFont typeface="Wingdings" charset="2"/>
              <a:buChar char="Ø"/>
              <a:defRPr/>
            </a:pPr>
            <a:r>
              <a:rPr lang="fr-FR" sz="1600" b="1" dirty="0" err="1">
                <a:solidFill>
                  <a:schemeClr val="accent6">
                    <a:lumMod val="75000"/>
                  </a:schemeClr>
                </a:solidFill>
                <a:latin typeface="Arial"/>
                <a:cs typeface="Arial"/>
              </a:rPr>
              <a:t>Reduced</a:t>
            </a:r>
            <a:r>
              <a:rPr lang="fr-FR" sz="1600" b="1" dirty="0">
                <a:solidFill>
                  <a:schemeClr val="accent6">
                    <a:lumMod val="75000"/>
                  </a:schemeClr>
                </a:solidFill>
                <a:latin typeface="Arial"/>
                <a:cs typeface="Arial"/>
              </a:rPr>
              <a:t> </a:t>
            </a:r>
            <a:r>
              <a:rPr lang="fr-FR" sz="1600" b="1" dirty="0" err="1">
                <a:solidFill>
                  <a:schemeClr val="accent6">
                    <a:lumMod val="75000"/>
                  </a:schemeClr>
                </a:solidFill>
                <a:latin typeface="Arial"/>
                <a:cs typeface="Arial"/>
              </a:rPr>
              <a:t>oxygen</a:t>
            </a:r>
            <a:r>
              <a:rPr lang="fr-FR" sz="1600" b="1" dirty="0">
                <a:solidFill>
                  <a:schemeClr val="accent6">
                    <a:lumMod val="75000"/>
                  </a:schemeClr>
                </a:solidFill>
                <a:latin typeface="Arial"/>
                <a:cs typeface="Arial"/>
              </a:rPr>
              <a:t> </a:t>
            </a:r>
            <a:r>
              <a:rPr lang="fr-FR" sz="1600" b="1" dirty="0" err="1">
                <a:solidFill>
                  <a:schemeClr val="accent6">
                    <a:lumMod val="75000"/>
                  </a:schemeClr>
                </a:solidFill>
                <a:latin typeface="Arial"/>
                <a:cs typeface="Arial"/>
              </a:rPr>
              <a:t>consumption</a:t>
            </a:r>
            <a:endParaRPr lang="fr-FR" sz="1600" b="1" dirty="0">
              <a:solidFill>
                <a:schemeClr val="accent6">
                  <a:lumMod val="75000"/>
                </a:schemeClr>
              </a:solidFill>
              <a:latin typeface="Arial"/>
              <a:cs typeface="Arial"/>
            </a:endParaRPr>
          </a:p>
        </p:txBody>
      </p:sp>
      <p:sp>
        <p:nvSpPr>
          <p:cNvPr id="24" name="ZoneTexte 11"/>
          <p:cNvSpPr txBox="1">
            <a:spLocks noChangeArrowheads="1"/>
          </p:cNvSpPr>
          <p:nvPr/>
        </p:nvSpPr>
        <p:spPr bwMode="auto">
          <a:xfrm>
            <a:off x="5513970" y="3383549"/>
            <a:ext cx="2505814" cy="33855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buFont typeface="Wingdings" charset="0"/>
              <a:buChar char="Ø"/>
            </a:pPr>
            <a:r>
              <a:rPr lang="fr-FR" sz="1600" b="1" dirty="0">
                <a:solidFill>
                  <a:schemeClr val="accent6">
                    <a:lumMod val="75000"/>
                  </a:schemeClr>
                </a:solidFill>
                <a:latin typeface="Arial"/>
                <a:cs typeface="Arial"/>
              </a:rPr>
              <a:t> </a:t>
            </a:r>
            <a:r>
              <a:rPr lang="fr-FR" sz="1600" b="1" dirty="0" err="1">
                <a:solidFill>
                  <a:schemeClr val="accent6">
                    <a:lumMod val="75000"/>
                  </a:schemeClr>
                </a:solidFill>
                <a:latin typeface="Arial"/>
                <a:cs typeface="Arial"/>
              </a:rPr>
              <a:t>Decrease</a:t>
            </a:r>
            <a:r>
              <a:rPr lang="fr-FR" sz="1600" b="1" dirty="0">
                <a:solidFill>
                  <a:schemeClr val="accent6">
                    <a:lumMod val="75000"/>
                  </a:schemeClr>
                </a:solidFill>
                <a:latin typeface="Arial"/>
                <a:cs typeface="Arial"/>
              </a:rPr>
              <a:t> of ATP </a:t>
            </a:r>
            <a:r>
              <a:rPr lang="fr-FR" sz="1600" b="1" dirty="0" err="1">
                <a:solidFill>
                  <a:schemeClr val="accent6">
                    <a:lumMod val="75000"/>
                  </a:schemeClr>
                </a:solidFill>
                <a:latin typeface="Arial"/>
                <a:cs typeface="Arial"/>
              </a:rPr>
              <a:t>level</a:t>
            </a:r>
            <a:endParaRPr lang="fr-FR" sz="1600" b="1" dirty="0">
              <a:solidFill>
                <a:schemeClr val="accent6">
                  <a:lumMod val="75000"/>
                </a:schemeClr>
              </a:solidFill>
              <a:latin typeface="Arial"/>
              <a:cs typeface="Arial"/>
            </a:endParaRPr>
          </a:p>
        </p:txBody>
      </p:sp>
      <p:sp>
        <p:nvSpPr>
          <p:cNvPr id="25" name="Rectangle 24"/>
          <p:cNvSpPr/>
          <p:nvPr/>
        </p:nvSpPr>
        <p:spPr bwMode="auto">
          <a:xfrm>
            <a:off x="3154396" y="4188680"/>
            <a:ext cx="283744" cy="297219"/>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
        <p:nvSpPr>
          <p:cNvPr id="26" name="ZoneTexte 25"/>
          <p:cNvSpPr txBox="1"/>
          <p:nvPr/>
        </p:nvSpPr>
        <p:spPr>
          <a:xfrm>
            <a:off x="-146117" y="6374771"/>
            <a:ext cx="3606799" cy="338554"/>
          </a:xfrm>
          <a:prstGeom prst="rect">
            <a:avLst/>
          </a:prstGeom>
          <a:noFill/>
        </p:spPr>
        <p:txBody>
          <a:bodyPr wrap="square">
            <a:spAutoFit/>
          </a:bodyPr>
          <a:lstStyle/>
          <a:p>
            <a:pPr marL="285750" indent="-285750" algn="ctr">
              <a:buFont typeface="Wingdings" charset="2"/>
              <a:buChar char="Ø"/>
              <a:defRPr/>
            </a:pPr>
            <a:r>
              <a:rPr lang="fr-FR" sz="1600" b="1" dirty="0" err="1">
                <a:solidFill>
                  <a:schemeClr val="accent6">
                    <a:lumMod val="75000"/>
                  </a:schemeClr>
                </a:solidFill>
                <a:latin typeface="Arial"/>
                <a:cs typeface="Arial"/>
              </a:rPr>
              <a:t>Same</a:t>
            </a:r>
            <a:r>
              <a:rPr lang="fr-FR" sz="1600" b="1" dirty="0">
                <a:solidFill>
                  <a:schemeClr val="accent6">
                    <a:lumMod val="75000"/>
                  </a:schemeClr>
                </a:solidFill>
                <a:latin typeface="Arial"/>
                <a:cs typeface="Arial"/>
              </a:rPr>
              <a:t> redox </a:t>
            </a:r>
            <a:r>
              <a:rPr lang="fr-FR" sz="1600" b="1" dirty="0" err="1">
                <a:solidFill>
                  <a:schemeClr val="accent6">
                    <a:lumMod val="75000"/>
                  </a:schemeClr>
                </a:solidFill>
                <a:latin typeface="Arial"/>
                <a:cs typeface="Arial"/>
              </a:rPr>
              <a:t>status</a:t>
            </a:r>
            <a:endParaRPr lang="fr-FR" sz="1600" b="1" dirty="0">
              <a:solidFill>
                <a:schemeClr val="accent6">
                  <a:lumMod val="75000"/>
                </a:schemeClr>
              </a:solidFill>
              <a:latin typeface="Arial"/>
              <a:cs typeface="Arial"/>
            </a:endParaRPr>
          </a:p>
        </p:txBody>
      </p:sp>
      <p:sp>
        <p:nvSpPr>
          <p:cNvPr id="27" name="ZoneTexte 26"/>
          <p:cNvSpPr txBox="1"/>
          <p:nvPr/>
        </p:nvSpPr>
        <p:spPr>
          <a:xfrm>
            <a:off x="2951865" y="6374771"/>
            <a:ext cx="3606799" cy="338554"/>
          </a:xfrm>
          <a:prstGeom prst="rect">
            <a:avLst/>
          </a:prstGeom>
          <a:noFill/>
        </p:spPr>
        <p:txBody>
          <a:bodyPr wrap="square">
            <a:spAutoFit/>
          </a:bodyPr>
          <a:lstStyle/>
          <a:p>
            <a:pPr marL="285750" indent="-285750" algn="ctr">
              <a:buFont typeface="Wingdings" charset="2"/>
              <a:buChar char="Ø"/>
              <a:defRPr/>
            </a:pPr>
            <a:r>
              <a:rPr lang="fr-FR" sz="1600" b="1" dirty="0" err="1">
                <a:solidFill>
                  <a:schemeClr val="accent6">
                    <a:lumMod val="75000"/>
                  </a:schemeClr>
                </a:solidFill>
                <a:latin typeface="Arial"/>
                <a:cs typeface="Arial"/>
              </a:rPr>
              <a:t>Increase</a:t>
            </a:r>
            <a:r>
              <a:rPr lang="fr-FR" sz="1600" b="1" dirty="0">
                <a:solidFill>
                  <a:schemeClr val="accent6">
                    <a:lumMod val="75000"/>
                  </a:schemeClr>
                </a:solidFill>
                <a:latin typeface="Arial"/>
                <a:cs typeface="Arial"/>
              </a:rPr>
              <a:t> of ROS </a:t>
            </a:r>
            <a:r>
              <a:rPr lang="fr-FR" sz="1600" b="1" dirty="0" err="1">
                <a:solidFill>
                  <a:schemeClr val="accent6">
                    <a:lumMod val="75000"/>
                  </a:schemeClr>
                </a:solidFill>
                <a:latin typeface="Arial"/>
                <a:cs typeface="Arial"/>
              </a:rPr>
              <a:t>level</a:t>
            </a:r>
            <a:endParaRPr lang="fr-FR" sz="1600" b="1" dirty="0">
              <a:solidFill>
                <a:schemeClr val="accent6">
                  <a:lumMod val="75000"/>
                </a:schemeClr>
              </a:solidFill>
              <a:latin typeface="Arial"/>
              <a:cs typeface="Arial"/>
            </a:endParaRPr>
          </a:p>
        </p:txBody>
      </p:sp>
      <p:sp>
        <p:nvSpPr>
          <p:cNvPr id="18" name="Rectangle 17"/>
          <p:cNvSpPr/>
          <p:nvPr/>
        </p:nvSpPr>
        <p:spPr bwMode="auto">
          <a:xfrm>
            <a:off x="4828415" y="1022322"/>
            <a:ext cx="283744" cy="297219"/>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pic>
        <p:nvPicPr>
          <p:cNvPr id="7" name="Image 6"/>
          <p:cNvPicPr>
            <a:picLocks noChangeAspect="1"/>
          </p:cNvPicPr>
          <p:nvPr/>
        </p:nvPicPr>
        <p:blipFill>
          <a:blip r:embed="rId3"/>
          <a:stretch>
            <a:fillRect/>
          </a:stretch>
        </p:blipFill>
        <p:spPr>
          <a:xfrm>
            <a:off x="858492" y="1226120"/>
            <a:ext cx="2807147" cy="2047201"/>
          </a:xfrm>
          <a:prstGeom prst="rect">
            <a:avLst/>
          </a:prstGeom>
        </p:spPr>
      </p:pic>
      <p:pic>
        <p:nvPicPr>
          <p:cNvPr id="8" name="Image 7"/>
          <p:cNvPicPr>
            <a:picLocks noChangeAspect="1"/>
          </p:cNvPicPr>
          <p:nvPr/>
        </p:nvPicPr>
        <p:blipFill>
          <a:blip r:embed="rId4"/>
          <a:stretch>
            <a:fillRect/>
          </a:stretch>
        </p:blipFill>
        <p:spPr>
          <a:xfrm>
            <a:off x="5148579" y="1176600"/>
            <a:ext cx="2906179" cy="2026471"/>
          </a:xfrm>
          <a:prstGeom prst="rect">
            <a:avLst/>
          </a:prstGeom>
        </p:spPr>
      </p:pic>
      <p:sp>
        <p:nvSpPr>
          <p:cNvPr id="9" name="Rectangle 8"/>
          <p:cNvSpPr/>
          <p:nvPr/>
        </p:nvSpPr>
        <p:spPr bwMode="auto">
          <a:xfrm>
            <a:off x="5080447" y="1093574"/>
            <a:ext cx="305469" cy="369725"/>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pic>
        <p:nvPicPr>
          <p:cNvPr id="10" name="Image 9"/>
          <p:cNvPicPr>
            <a:picLocks noChangeAspect="1"/>
          </p:cNvPicPr>
          <p:nvPr/>
        </p:nvPicPr>
        <p:blipFill rotWithShape="1">
          <a:blip r:embed="rId5"/>
          <a:srcRect r="50182"/>
          <a:stretch/>
        </p:blipFill>
        <p:spPr>
          <a:xfrm>
            <a:off x="388183" y="4220786"/>
            <a:ext cx="2553734" cy="2069190"/>
          </a:xfrm>
          <a:prstGeom prst="rect">
            <a:avLst/>
          </a:prstGeom>
        </p:spPr>
      </p:pic>
      <p:pic>
        <p:nvPicPr>
          <p:cNvPr id="19" name="Image 18"/>
          <p:cNvPicPr>
            <a:picLocks noChangeAspect="1"/>
          </p:cNvPicPr>
          <p:nvPr/>
        </p:nvPicPr>
        <p:blipFill rotWithShape="1">
          <a:blip r:embed="rId5"/>
          <a:srcRect l="50295"/>
          <a:stretch/>
        </p:blipFill>
        <p:spPr>
          <a:xfrm>
            <a:off x="3348792" y="4212436"/>
            <a:ext cx="2547926" cy="2069190"/>
          </a:xfrm>
          <a:prstGeom prst="rect">
            <a:avLst/>
          </a:prstGeom>
        </p:spPr>
      </p:pic>
      <p:sp>
        <p:nvSpPr>
          <p:cNvPr id="6" name="Rectangle 5"/>
          <p:cNvSpPr/>
          <p:nvPr/>
        </p:nvSpPr>
        <p:spPr bwMode="auto">
          <a:xfrm>
            <a:off x="1058501" y="4100603"/>
            <a:ext cx="283744" cy="297219"/>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
        <p:nvSpPr>
          <p:cNvPr id="20" name="Rectangle 19"/>
          <p:cNvSpPr/>
          <p:nvPr/>
        </p:nvSpPr>
        <p:spPr bwMode="auto">
          <a:xfrm>
            <a:off x="3370021" y="4140478"/>
            <a:ext cx="283744" cy="297219"/>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pic>
        <p:nvPicPr>
          <p:cNvPr id="17" name="Picture 4"/>
          <p:cNvPicPr>
            <a:picLocks noChangeAspect="1" noChangeArrowheads="1"/>
          </p:cNvPicPr>
          <p:nvPr/>
        </p:nvPicPr>
        <p:blipFill>
          <a:blip r:embed="rId6" cstate="print"/>
          <a:srcRect/>
          <a:stretch>
            <a:fillRect/>
          </a:stretch>
        </p:blipFill>
        <p:spPr bwMode="auto">
          <a:xfrm>
            <a:off x="6096528" y="4154869"/>
            <a:ext cx="2924175" cy="2143125"/>
          </a:xfrm>
          <a:prstGeom prst="rect">
            <a:avLst/>
          </a:prstGeom>
          <a:noFill/>
          <a:ln w="9525">
            <a:noFill/>
            <a:miter lim="800000"/>
            <a:headEnd/>
            <a:tailEnd/>
          </a:ln>
        </p:spPr>
      </p:pic>
      <p:sp>
        <p:nvSpPr>
          <p:cNvPr id="22"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28" name="Rectangle 73"/>
          <p:cNvSpPr>
            <a:spLocks noChangeArrowheads="1"/>
          </p:cNvSpPr>
          <p:nvPr/>
        </p:nvSpPr>
        <p:spPr bwMode="auto">
          <a:xfrm>
            <a:off x="-1069518" y="94814"/>
            <a:ext cx="11493501" cy="52322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algn="ctr" eaLnBrk="0" hangingPunct="0"/>
            <a:r>
              <a:rPr lang="fr-FR" sz="2800" dirty="0" err="1">
                <a:solidFill>
                  <a:srgbClr val="FFFFFF"/>
                </a:solidFill>
                <a:latin typeface="Arial"/>
                <a:cs typeface="Arial"/>
              </a:rPr>
              <a:t>Characterisation</a:t>
            </a:r>
            <a:r>
              <a:rPr lang="fr-FR" sz="2800" dirty="0">
                <a:solidFill>
                  <a:srgbClr val="FFFFFF"/>
                </a:solidFill>
                <a:latin typeface="Arial"/>
                <a:cs typeface="Arial"/>
              </a:rPr>
              <a:t> of stem </a:t>
            </a:r>
            <a:r>
              <a:rPr lang="fr-FR" sz="2800" dirty="0" err="1">
                <a:solidFill>
                  <a:srgbClr val="FFFFFF"/>
                </a:solidFill>
                <a:latin typeface="Arial"/>
                <a:cs typeface="Arial"/>
              </a:rPr>
              <a:t>cells</a:t>
            </a:r>
            <a:r>
              <a:rPr lang="fr-FR" sz="2800" dirty="0">
                <a:solidFill>
                  <a:srgbClr val="FFFFFF"/>
                </a:solidFill>
                <a:latin typeface="Arial"/>
                <a:cs typeface="Arial"/>
              </a:rPr>
              <a:t> </a:t>
            </a:r>
            <a:r>
              <a:rPr lang="fr-FR" sz="2800" dirty="0" err="1">
                <a:solidFill>
                  <a:srgbClr val="FFFFFF"/>
                </a:solidFill>
                <a:latin typeface="Arial"/>
                <a:cs typeface="Arial"/>
              </a:rPr>
              <a:t>that</a:t>
            </a:r>
            <a:r>
              <a:rPr lang="fr-FR" sz="2800" dirty="0">
                <a:solidFill>
                  <a:srgbClr val="FFFFFF"/>
                </a:solidFill>
                <a:latin typeface="Arial"/>
                <a:cs typeface="Arial"/>
              </a:rPr>
              <a:t> survive </a:t>
            </a:r>
            <a:r>
              <a:rPr lang="fr-FR" sz="2800" dirty="0" err="1">
                <a:solidFill>
                  <a:srgbClr val="FFFFFF"/>
                </a:solidFill>
                <a:latin typeface="Arial"/>
                <a:cs typeface="Arial"/>
              </a:rPr>
              <a:t>after</a:t>
            </a:r>
            <a:r>
              <a:rPr lang="fr-FR" sz="2800" dirty="0">
                <a:solidFill>
                  <a:srgbClr val="FFFFFF"/>
                </a:solidFill>
                <a:latin typeface="Arial"/>
                <a:cs typeface="Arial"/>
              </a:rPr>
              <a:t> </a:t>
            </a:r>
            <a:r>
              <a:rPr lang="fr-FR" sz="2800" dirty="0" err="1">
                <a:solidFill>
                  <a:srgbClr val="FFFFFF"/>
                </a:solidFill>
                <a:latin typeface="Arial"/>
                <a:cs typeface="Arial"/>
              </a:rPr>
              <a:t>death</a:t>
            </a:r>
            <a:endParaRPr lang="fr-FR" sz="2800" dirty="0">
              <a:solidFill>
                <a:srgbClr val="FFFFFF"/>
              </a:solidFill>
              <a:latin typeface="Arial"/>
              <a:cs typeface="Arial"/>
            </a:endParaRPr>
          </a:p>
        </p:txBody>
      </p:sp>
    </p:spTree>
    <p:extLst>
      <p:ext uri="{BB962C8B-B14F-4D97-AF65-F5344CB8AC3E}">
        <p14:creationId xmlns:p14="http://schemas.microsoft.com/office/powerpoint/2010/main" val="3900918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1011034" y="978762"/>
            <a:ext cx="6848475" cy="226695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1564443" y="3563887"/>
            <a:ext cx="6005981" cy="3109178"/>
          </a:xfrm>
          <a:prstGeom prst="rect">
            <a:avLst/>
          </a:prstGeom>
          <a:noFill/>
          <a:ln w="9525">
            <a:noFill/>
            <a:miter lim="800000"/>
            <a:headEnd/>
            <a:tailEnd/>
          </a:ln>
        </p:spPr>
      </p:pic>
      <p:sp>
        <p:nvSpPr>
          <p:cNvPr id="8"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9" name="Rectangle 73"/>
          <p:cNvSpPr>
            <a:spLocks noChangeArrowheads="1"/>
          </p:cNvSpPr>
          <p:nvPr/>
        </p:nvSpPr>
        <p:spPr bwMode="auto">
          <a:xfrm>
            <a:off x="-1069518" y="94814"/>
            <a:ext cx="11493501" cy="52322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algn="ctr" eaLnBrk="0" hangingPunct="0"/>
            <a:r>
              <a:rPr lang="fr-FR" sz="2800" dirty="0" err="1">
                <a:solidFill>
                  <a:srgbClr val="FFFFFF"/>
                </a:solidFill>
                <a:latin typeface="Arial"/>
                <a:cs typeface="Arial"/>
              </a:rPr>
              <a:t>Characterisation</a:t>
            </a:r>
            <a:r>
              <a:rPr lang="fr-FR" sz="2800" dirty="0">
                <a:solidFill>
                  <a:srgbClr val="FFFFFF"/>
                </a:solidFill>
                <a:latin typeface="Arial"/>
                <a:cs typeface="Arial"/>
              </a:rPr>
              <a:t> of stem </a:t>
            </a:r>
            <a:r>
              <a:rPr lang="fr-FR" sz="2800" dirty="0" err="1">
                <a:solidFill>
                  <a:srgbClr val="FFFFFF"/>
                </a:solidFill>
                <a:latin typeface="Arial"/>
                <a:cs typeface="Arial"/>
              </a:rPr>
              <a:t>cells</a:t>
            </a:r>
            <a:r>
              <a:rPr lang="fr-FR" sz="2800" dirty="0">
                <a:solidFill>
                  <a:srgbClr val="FFFFFF"/>
                </a:solidFill>
                <a:latin typeface="Arial"/>
                <a:cs typeface="Arial"/>
              </a:rPr>
              <a:t> </a:t>
            </a:r>
            <a:r>
              <a:rPr lang="fr-FR" sz="2800" dirty="0" err="1">
                <a:solidFill>
                  <a:srgbClr val="FFFFFF"/>
                </a:solidFill>
                <a:latin typeface="Arial"/>
                <a:cs typeface="Arial"/>
              </a:rPr>
              <a:t>that</a:t>
            </a:r>
            <a:r>
              <a:rPr lang="fr-FR" sz="2800" dirty="0">
                <a:solidFill>
                  <a:srgbClr val="FFFFFF"/>
                </a:solidFill>
                <a:latin typeface="Arial"/>
                <a:cs typeface="Arial"/>
              </a:rPr>
              <a:t> survive </a:t>
            </a:r>
            <a:r>
              <a:rPr lang="fr-FR" sz="2800" dirty="0" err="1">
                <a:solidFill>
                  <a:srgbClr val="FFFFFF"/>
                </a:solidFill>
                <a:latin typeface="Arial"/>
                <a:cs typeface="Arial"/>
              </a:rPr>
              <a:t>after</a:t>
            </a:r>
            <a:r>
              <a:rPr lang="fr-FR" sz="2800" dirty="0">
                <a:solidFill>
                  <a:srgbClr val="FFFFFF"/>
                </a:solidFill>
                <a:latin typeface="Arial"/>
                <a:cs typeface="Arial"/>
              </a:rPr>
              <a:t> </a:t>
            </a:r>
            <a:r>
              <a:rPr lang="fr-FR" sz="2800" dirty="0" err="1">
                <a:solidFill>
                  <a:srgbClr val="FFFFFF"/>
                </a:solidFill>
                <a:latin typeface="Arial"/>
                <a:cs typeface="Arial"/>
              </a:rPr>
              <a:t>death</a:t>
            </a:r>
            <a:endParaRPr lang="fr-FR" sz="2800" dirty="0">
              <a:solidFill>
                <a:srgbClr val="FFFFFF"/>
              </a:solidFill>
              <a:latin typeface="Arial"/>
              <a:cs typeface="Arial"/>
            </a:endParaRPr>
          </a:p>
        </p:txBody>
      </p:sp>
    </p:spTree>
    <p:extLst>
      <p:ext uri="{BB962C8B-B14F-4D97-AF65-F5344CB8AC3E}">
        <p14:creationId xmlns:p14="http://schemas.microsoft.com/office/powerpoint/2010/main" val="1963826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2"/>
          <p:cNvSpPr txBox="1">
            <a:spLocks noChangeAspect="1" noChangeArrowheads="1"/>
          </p:cNvSpPr>
          <p:nvPr/>
        </p:nvSpPr>
        <p:spPr bwMode="auto">
          <a:xfrm>
            <a:off x="0" y="0"/>
            <a:ext cx="9144000" cy="1143000"/>
          </a:xfrm>
          <a:prstGeom prst="rect">
            <a:avLst/>
          </a:prstGeom>
          <a:solidFill>
            <a:schemeClr val="accent2">
              <a:lumMod val="50000"/>
            </a:schemeClr>
          </a:solidFill>
          <a:ln w="9525">
            <a:noFill/>
            <a:miter lim="800000"/>
            <a:headEnd/>
            <a:tailEnd/>
          </a:ln>
        </p:spPr>
        <p:txBody>
          <a:bodyPr tIns="118800">
            <a:prstTxWarp prst="textNoShape">
              <a:avLst/>
            </a:prstTxWarp>
          </a:bodyPr>
          <a:lstStyle/>
          <a:p>
            <a:pPr algn="ctr">
              <a:spcBef>
                <a:spcPts val="0"/>
              </a:spcBef>
            </a:pPr>
            <a:r>
              <a:rPr lang="en-GB" sz="3000" b="1" dirty="0">
                <a:solidFill>
                  <a:schemeClr val="bg1"/>
                </a:solidFill>
                <a:latin typeface="Calibri" charset="0"/>
              </a:rPr>
              <a:t>Integrative analysis of cell-cell interactions</a:t>
            </a:r>
          </a:p>
          <a:p>
            <a:pPr algn="ctr">
              <a:spcBef>
                <a:spcPts val="0"/>
              </a:spcBef>
            </a:pPr>
            <a:r>
              <a:rPr lang="en-GB" sz="3000" b="1" dirty="0">
                <a:solidFill>
                  <a:schemeClr val="bg1"/>
                </a:solidFill>
                <a:latin typeface="Calibri" charset="0"/>
              </a:rPr>
              <a:t>in normal tissues and after an injury</a:t>
            </a:r>
            <a:endParaRPr lang="en-GB" sz="2800" dirty="0">
              <a:solidFill>
                <a:schemeClr val="bg1"/>
              </a:solidFill>
              <a:latin typeface="Calibri" charset="0"/>
            </a:endParaRPr>
          </a:p>
        </p:txBody>
      </p:sp>
      <p:sp>
        <p:nvSpPr>
          <p:cNvPr id="35" name="ZoneTexte 34"/>
          <p:cNvSpPr txBox="1"/>
          <p:nvPr/>
        </p:nvSpPr>
        <p:spPr>
          <a:xfrm>
            <a:off x="5181600" y="1371600"/>
            <a:ext cx="3810000" cy="1200329"/>
          </a:xfrm>
          <a:prstGeom prst="rect">
            <a:avLst/>
          </a:prstGeom>
          <a:solidFill>
            <a:schemeClr val="accent6">
              <a:lumMod val="60000"/>
              <a:lumOff val="40000"/>
            </a:schemeClr>
          </a:solidFill>
          <a:ln>
            <a:solidFill>
              <a:srgbClr val="000000"/>
            </a:solidFill>
          </a:ln>
        </p:spPr>
        <p:txBody>
          <a:bodyPr wrap="square" rtlCol="0">
            <a:spAutoFit/>
          </a:bodyPr>
          <a:lstStyle/>
          <a:p>
            <a:pPr algn="ctr"/>
            <a:r>
              <a:rPr lang="en-GB" sz="1800" b="1" dirty="0">
                <a:solidFill>
                  <a:schemeClr val="bg1"/>
                </a:solidFill>
                <a:latin typeface="Calibri"/>
                <a:cs typeface="Calibri"/>
              </a:rPr>
              <a:t>NORMAL TISSUE - HOMEOSTASIS</a:t>
            </a:r>
          </a:p>
          <a:p>
            <a:endParaRPr lang="en-GB" sz="1800" dirty="0">
              <a:solidFill>
                <a:schemeClr val="bg1"/>
              </a:solidFill>
              <a:latin typeface="Calibri"/>
              <a:cs typeface="Calibri"/>
            </a:endParaRPr>
          </a:p>
          <a:p>
            <a:pPr>
              <a:buFont typeface="Arial"/>
              <a:buChar char="•"/>
            </a:pPr>
            <a:r>
              <a:rPr lang="en-GB" sz="1800" dirty="0">
                <a:solidFill>
                  <a:schemeClr val="bg1"/>
                </a:solidFill>
                <a:latin typeface="Calibri"/>
                <a:cs typeface="Calibri"/>
              </a:rPr>
              <a:t> Barrier structure</a:t>
            </a:r>
          </a:p>
          <a:p>
            <a:pPr>
              <a:buFont typeface="Arial"/>
              <a:buChar char="•"/>
            </a:pPr>
            <a:r>
              <a:rPr lang="en-GB" sz="1800" dirty="0">
                <a:solidFill>
                  <a:schemeClr val="bg1"/>
                </a:solidFill>
                <a:latin typeface="Calibri"/>
                <a:cs typeface="Calibri"/>
              </a:rPr>
              <a:t> Stem cell niche organisation</a:t>
            </a:r>
          </a:p>
        </p:txBody>
      </p:sp>
      <p:sp>
        <p:nvSpPr>
          <p:cNvPr id="36" name="Forme libre 35"/>
          <p:cNvSpPr/>
          <p:nvPr/>
        </p:nvSpPr>
        <p:spPr>
          <a:xfrm>
            <a:off x="28222" y="3563055"/>
            <a:ext cx="1953684" cy="1639006"/>
          </a:xfrm>
          <a:custGeom>
            <a:avLst/>
            <a:gdLst>
              <a:gd name="connsiteX0" fmla="*/ 903111 w 1953684"/>
              <a:gd name="connsiteY0" fmla="*/ 153812 h 1639006"/>
              <a:gd name="connsiteX1" fmla="*/ 594078 w 1953684"/>
              <a:gd name="connsiteY1" fmla="*/ 86078 h 1639006"/>
              <a:gd name="connsiteX2" fmla="*/ 373945 w 1953684"/>
              <a:gd name="connsiteY2" fmla="*/ 35278 h 1639006"/>
              <a:gd name="connsiteX3" fmla="*/ 132645 w 1953684"/>
              <a:gd name="connsiteY3" fmla="*/ 22578 h 1639006"/>
              <a:gd name="connsiteX4" fmla="*/ 31045 w 1953684"/>
              <a:gd name="connsiteY4" fmla="*/ 170745 h 1639006"/>
              <a:gd name="connsiteX5" fmla="*/ 26811 w 1953684"/>
              <a:gd name="connsiteY5" fmla="*/ 784578 h 1639006"/>
              <a:gd name="connsiteX6" fmla="*/ 26811 w 1953684"/>
              <a:gd name="connsiteY6" fmla="*/ 1411112 h 1639006"/>
              <a:gd name="connsiteX7" fmla="*/ 187678 w 1953684"/>
              <a:gd name="connsiteY7" fmla="*/ 1584678 h 1639006"/>
              <a:gd name="connsiteX8" fmla="*/ 534811 w 1953684"/>
              <a:gd name="connsiteY8" fmla="*/ 1635478 h 1639006"/>
              <a:gd name="connsiteX9" fmla="*/ 1055511 w 1953684"/>
              <a:gd name="connsiteY9" fmla="*/ 1563512 h 1639006"/>
              <a:gd name="connsiteX10" fmla="*/ 1432278 w 1953684"/>
              <a:gd name="connsiteY10" fmla="*/ 1529645 h 1639006"/>
              <a:gd name="connsiteX11" fmla="*/ 1698978 w 1953684"/>
              <a:gd name="connsiteY11" fmla="*/ 1521178 h 1639006"/>
              <a:gd name="connsiteX12" fmla="*/ 1914878 w 1953684"/>
              <a:gd name="connsiteY12" fmla="*/ 1360312 h 1639006"/>
              <a:gd name="connsiteX13" fmla="*/ 1931811 w 1953684"/>
              <a:gd name="connsiteY13" fmla="*/ 1051278 h 1639006"/>
              <a:gd name="connsiteX14" fmla="*/ 1804811 w 1953684"/>
              <a:gd name="connsiteY14" fmla="*/ 682978 h 1639006"/>
              <a:gd name="connsiteX15" fmla="*/ 1639711 w 1953684"/>
              <a:gd name="connsiteY15" fmla="*/ 433212 h 1639006"/>
              <a:gd name="connsiteX16" fmla="*/ 1334911 w 1953684"/>
              <a:gd name="connsiteY16" fmla="*/ 280812 h 1639006"/>
              <a:gd name="connsiteX17" fmla="*/ 903111 w 1953684"/>
              <a:gd name="connsiteY17" fmla="*/ 153812 h 163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3684" h="1639006">
                <a:moveTo>
                  <a:pt x="903111" y="153812"/>
                </a:moveTo>
                <a:cubicBezTo>
                  <a:pt x="779639" y="121356"/>
                  <a:pt x="594078" y="86078"/>
                  <a:pt x="594078" y="86078"/>
                </a:cubicBezTo>
                <a:cubicBezTo>
                  <a:pt x="505884" y="66322"/>
                  <a:pt x="450850" y="45861"/>
                  <a:pt x="373945" y="35278"/>
                </a:cubicBezTo>
                <a:cubicBezTo>
                  <a:pt x="297040" y="24695"/>
                  <a:pt x="189795" y="0"/>
                  <a:pt x="132645" y="22578"/>
                </a:cubicBezTo>
                <a:cubicBezTo>
                  <a:pt x="75495" y="45156"/>
                  <a:pt x="48684" y="43745"/>
                  <a:pt x="31045" y="170745"/>
                </a:cubicBezTo>
                <a:cubicBezTo>
                  <a:pt x="13406" y="297745"/>
                  <a:pt x="27517" y="577850"/>
                  <a:pt x="26811" y="784578"/>
                </a:cubicBezTo>
                <a:cubicBezTo>
                  <a:pt x="26105" y="991306"/>
                  <a:pt x="0" y="1277762"/>
                  <a:pt x="26811" y="1411112"/>
                </a:cubicBezTo>
                <a:cubicBezTo>
                  <a:pt x="53622" y="1544462"/>
                  <a:pt x="103011" y="1547284"/>
                  <a:pt x="187678" y="1584678"/>
                </a:cubicBezTo>
                <a:cubicBezTo>
                  <a:pt x="272345" y="1622072"/>
                  <a:pt x="390172" y="1639006"/>
                  <a:pt x="534811" y="1635478"/>
                </a:cubicBezTo>
                <a:cubicBezTo>
                  <a:pt x="679450" y="1631950"/>
                  <a:pt x="905933" y="1581151"/>
                  <a:pt x="1055511" y="1563512"/>
                </a:cubicBezTo>
                <a:cubicBezTo>
                  <a:pt x="1205089" y="1545873"/>
                  <a:pt x="1325034" y="1536701"/>
                  <a:pt x="1432278" y="1529645"/>
                </a:cubicBezTo>
                <a:cubicBezTo>
                  <a:pt x="1539522" y="1522589"/>
                  <a:pt x="1618545" y="1549400"/>
                  <a:pt x="1698978" y="1521178"/>
                </a:cubicBezTo>
                <a:cubicBezTo>
                  <a:pt x="1779411" y="1492956"/>
                  <a:pt x="1876073" y="1438629"/>
                  <a:pt x="1914878" y="1360312"/>
                </a:cubicBezTo>
                <a:cubicBezTo>
                  <a:pt x="1953684" y="1281995"/>
                  <a:pt x="1950155" y="1164167"/>
                  <a:pt x="1931811" y="1051278"/>
                </a:cubicBezTo>
                <a:cubicBezTo>
                  <a:pt x="1913467" y="938389"/>
                  <a:pt x="1853494" y="785989"/>
                  <a:pt x="1804811" y="682978"/>
                </a:cubicBezTo>
                <a:cubicBezTo>
                  <a:pt x="1756128" y="579967"/>
                  <a:pt x="1718028" y="500240"/>
                  <a:pt x="1639711" y="433212"/>
                </a:cubicBezTo>
                <a:cubicBezTo>
                  <a:pt x="1561394" y="366184"/>
                  <a:pt x="1456972" y="327379"/>
                  <a:pt x="1334911" y="280812"/>
                </a:cubicBezTo>
                <a:cubicBezTo>
                  <a:pt x="1212850" y="234245"/>
                  <a:pt x="1026583" y="186268"/>
                  <a:pt x="903111" y="153812"/>
                </a:cubicBezTo>
                <a:close/>
              </a:path>
            </a:pathLst>
          </a:custGeom>
          <a:noFill/>
          <a:ln w="76200" cap="flat" cmpd="tri"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2" name="Grouper 36"/>
          <p:cNvGrpSpPr/>
          <p:nvPr/>
        </p:nvGrpSpPr>
        <p:grpSpPr>
          <a:xfrm>
            <a:off x="76201" y="3657599"/>
            <a:ext cx="1828800" cy="1447801"/>
            <a:chOff x="-31750" y="3564467"/>
            <a:chExt cx="2048933" cy="1627716"/>
          </a:xfrm>
        </p:grpSpPr>
        <p:sp>
          <p:nvSpPr>
            <p:cNvPr id="38" name="Forme libre 37"/>
            <p:cNvSpPr/>
            <p:nvPr/>
          </p:nvSpPr>
          <p:spPr>
            <a:xfrm>
              <a:off x="-31750" y="3564467"/>
              <a:ext cx="2048933" cy="1627716"/>
            </a:xfrm>
            <a:custGeom>
              <a:avLst/>
              <a:gdLst>
                <a:gd name="connsiteX0" fmla="*/ 555625 w 2048933"/>
                <a:gd name="connsiteY0" fmla="*/ 67733 h 1627716"/>
                <a:gd name="connsiteX1" fmla="*/ 358775 w 2048933"/>
                <a:gd name="connsiteY1" fmla="*/ 29633 h 1627716"/>
                <a:gd name="connsiteX2" fmla="*/ 155575 w 2048933"/>
                <a:gd name="connsiteY2" fmla="*/ 112183 h 1627716"/>
                <a:gd name="connsiteX3" fmla="*/ 142875 w 2048933"/>
                <a:gd name="connsiteY3" fmla="*/ 702733 h 1627716"/>
                <a:gd name="connsiteX4" fmla="*/ 161925 w 2048933"/>
                <a:gd name="connsiteY4" fmla="*/ 1483783 h 1627716"/>
                <a:gd name="connsiteX5" fmla="*/ 1114425 w 2048933"/>
                <a:gd name="connsiteY5" fmla="*/ 1566333 h 1627716"/>
                <a:gd name="connsiteX6" fmla="*/ 1946275 w 2048933"/>
                <a:gd name="connsiteY6" fmla="*/ 1356783 h 1627716"/>
                <a:gd name="connsiteX7" fmla="*/ 1730375 w 2048933"/>
                <a:gd name="connsiteY7" fmla="*/ 563033 h 1627716"/>
                <a:gd name="connsiteX8" fmla="*/ 1050925 w 2048933"/>
                <a:gd name="connsiteY8" fmla="*/ 201083 h 1627716"/>
                <a:gd name="connsiteX9" fmla="*/ 555625 w 2048933"/>
                <a:gd name="connsiteY9" fmla="*/ 67733 h 162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8933" h="1627716">
                  <a:moveTo>
                    <a:pt x="555625" y="67733"/>
                  </a:moveTo>
                  <a:cubicBezTo>
                    <a:pt x="440267" y="39158"/>
                    <a:pt x="425450" y="22225"/>
                    <a:pt x="358775" y="29633"/>
                  </a:cubicBezTo>
                  <a:cubicBezTo>
                    <a:pt x="292100" y="37041"/>
                    <a:pt x="191558" y="0"/>
                    <a:pt x="155575" y="112183"/>
                  </a:cubicBezTo>
                  <a:cubicBezTo>
                    <a:pt x="119592" y="224366"/>
                    <a:pt x="141817" y="474133"/>
                    <a:pt x="142875" y="702733"/>
                  </a:cubicBezTo>
                  <a:cubicBezTo>
                    <a:pt x="143933" y="931333"/>
                    <a:pt x="0" y="1339850"/>
                    <a:pt x="161925" y="1483783"/>
                  </a:cubicBezTo>
                  <a:cubicBezTo>
                    <a:pt x="323850" y="1627716"/>
                    <a:pt x="817033" y="1587500"/>
                    <a:pt x="1114425" y="1566333"/>
                  </a:cubicBezTo>
                  <a:cubicBezTo>
                    <a:pt x="1411817" y="1545166"/>
                    <a:pt x="1843617" y="1524000"/>
                    <a:pt x="1946275" y="1356783"/>
                  </a:cubicBezTo>
                  <a:cubicBezTo>
                    <a:pt x="2048933" y="1189566"/>
                    <a:pt x="1879600" y="755650"/>
                    <a:pt x="1730375" y="563033"/>
                  </a:cubicBezTo>
                  <a:cubicBezTo>
                    <a:pt x="1581150" y="370416"/>
                    <a:pt x="1248833" y="283633"/>
                    <a:pt x="1050925" y="201083"/>
                  </a:cubicBezTo>
                  <a:cubicBezTo>
                    <a:pt x="853017" y="118533"/>
                    <a:pt x="670983" y="96308"/>
                    <a:pt x="555625" y="67733"/>
                  </a:cubicBezTo>
                  <a:close/>
                </a:path>
              </a:pathLst>
            </a:custGeom>
            <a:solidFill>
              <a:schemeClr val="bg1"/>
            </a:solidFill>
            <a:ln>
              <a:solidFill>
                <a:srgbClr val="16164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9" name="Forme libre 38"/>
            <p:cNvSpPr/>
            <p:nvPr/>
          </p:nvSpPr>
          <p:spPr>
            <a:xfrm>
              <a:off x="174625" y="3672417"/>
              <a:ext cx="1704975" cy="1405466"/>
            </a:xfrm>
            <a:custGeom>
              <a:avLst/>
              <a:gdLst>
                <a:gd name="connsiteX0" fmla="*/ 663575 w 1704975"/>
                <a:gd name="connsiteY0" fmla="*/ 124883 h 1405466"/>
                <a:gd name="connsiteX1" fmla="*/ 365125 w 1704975"/>
                <a:gd name="connsiteY1" fmla="*/ 48683 h 1405466"/>
                <a:gd name="connsiteX2" fmla="*/ 111125 w 1704975"/>
                <a:gd name="connsiteY2" fmla="*/ 4233 h 1405466"/>
                <a:gd name="connsiteX3" fmla="*/ 15875 w 1704975"/>
                <a:gd name="connsiteY3" fmla="*/ 74083 h 1405466"/>
                <a:gd name="connsiteX4" fmla="*/ 15875 w 1704975"/>
                <a:gd name="connsiteY4" fmla="*/ 397933 h 1405466"/>
                <a:gd name="connsiteX5" fmla="*/ 34925 w 1704975"/>
                <a:gd name="connsiteY5" fmla="*/ 620183 h 1405466"/>
                <a:gd name="connsiteX6" fmla="*/ 142875 w 1704975"/>
                <a:gd name="connsiteY6" fmla="*/ 950383 h 1405466"/>
                <a:gd name="connsiteX7" fmla="*/ 390525 w 1704975"/>
                <a:gd name="connsiteY7" fmla="*/ 1286933 h 1405466"/>
                <a:gd name="connsiteX8" fmla="*/ 828675 w 1704975"/>
                <a:gd name="connsiteY8" fmla="*/ 1401233 h 1405466"/>
                <a:gd name="connsiteX9" fmla="*/ 1470025 w 1704975"/>
                <a:gd name="connsiteY9" fmla="*/ 1312333 h 1405466"/>
                <a:gd name="connsiteX10" fmla="*/ 1685925 w 1704975"/>
                <a:gd name="connsiteY10" fmla="*/ 1147233 h 1405466"/>
                <a:gd name="connsiteX11" fmla="*/ 1584325 w 1704975"/>
                <a:gd name="connsiteY11" fmla="*/ 734483 h 1405466"/>
                <a:gd name="connsiteX12" fmla="*/ 1349375 w 1704975"/>
                <a:gd name="connsiteY12" fmla="*/ 423333 h 1405466"/>
                <a:gd name="connsiteX13" fmla="*/ 860425 w 1704975"/>
                <a:gd name="connsiteY13" fmla="*/ 182033 h 1405466"/>
                <a:gd name="connsiteX14" fmla="*/ 663575 w 1704975"/>
                <a:gd name="connsiteY14" fmla="*/ 124883 h 14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4975" h="1405466">
                  <a:moveTo>
                    <a:pt x="663575" y="124883"/>
                  </a:moveTo>
                  <a:cubicBezTo>
                    <a:pt x="581025" y="102658"/>
                    <a:pt x="457200" y="68791"/>
                    <a:pt x="365125" y="48683"/>
                  </a:cubicBezTo>
                  <a:cubicBezTo>
                    <a:pt x="273050" y="28575"/>
                    <a:pt x="169333" y="0"/>
                    <a:pt x="111125" y="4233"/>
                  </a:cubicBezTo>
                  <a:cubicBezTo>
                    <a:pt x="52917" y="8466"/>
                    <a:pt x="31750" y="8466"/>
                    <a:pt x="15875" y="74083"/>
                  </a:cubicBezTo>
                  <a:cubicBezTo>
                    <a:pt x="0" y="139700"/>
                    <a:pt x="12700" y="306916"/>
                    <a:pt x="15875" y="397933"/>
                  </a:cubicBezTo>
                  <a:cubicBezTo>
                    <a:pt x="19050" y="488950"/>
                    <a:pt x="13758" y="528108"/>
                    <a:pt x="34925" y="620183"/>
                  </a:cubicBezTo>
                  <a:cubicBezTo>
                    <a:pt x="56092" y="712258"/>
                    <a:pt x="83608" y="839258"/>
                    <a:pt x="142875" y="950383"/>
                  </a:cubicBezTo>
                  <a:cubicBezTo>
                    <a:pt x="202142" y="1061508"/>
                    <a:pt x="276225" y="1211791"/>
                    <a:pt x="390525" y="1286933"/>
                  </a:cubicBezTo>
                  <a:cubicBezTo>
                    <a:pt x="504825" y="1362075"/>
                    <a:pt x="648758" y="1397000"/>
                    <a:pt x="828675" y="1401233"/>
                  </a:cubicBezTo>
                  <a:cubicBezTo>
                    <a:pt x="1008592" y="1405466"/>
                    <a:pt x="1327150" y="1354666"/>
                    <a:pt x="1470025" y="1312333"/>
                  </a:cubicBezTo>
                  <a:cubicBezTo>
                    <a:pt x="1612900" y="1270000"/>
                    <a:pt x="1666875" y="1243541"/>
                    <a:pt x="1685925" y="1147233"/>
                  </a:cubicBezTo>
                  <a:cubicBezTo>
                    <a:pt x="1704975" y="1050925"/>
                    <a:pt x="1640417" y="855133"/>
                    <a:pt x="1584325" y="734483"/>
                  </a:cubicBezTo>
                  <a:cubicBezTo>
                    <a:pt x="1528233" y="613833"/>
                    <a:pt x="1470025" y="515408"/>
                    <a:pt x="1349375" y="423333"/>
                  </a:cubicBezTo>
                  <a:cubicBezTo>
                    <a:pt x="1228725" y="331258"/>
                    <a:pt x="975783" y="231775"/>
                    <a:pt x="860425" y="182033"/>
                  </a:cubicBezTo>
                  <a:cubicBezTo>
                    <a:pt x="745067" y="132291"/>
                    <a:pt x="746125" y="147108"/>
                    <a:pt x="663575" y="124883"/>
                  </a:cubicBezTo>
                  <a:close/>
                </a:path>
              </a:pathLst>
            </a:custGeom>
            <a:gradFill flip="none" rotWithShape="1">
              <a:gsLst>
                <a:gs pos="87000">
                  <a:srgbClr val="FF70A3"/>
                </a:gs>
                <a:gs pos="13000">
                  <a:srgbClr val="FFFFFF"/>
                </a:gs>
              </a:gsLst>
              <a:path path="circle">
                <a:fillToRect l="50000" t="50000" r="50000" b="50000"/>
              </a:path>
              <a:tileRect/>
            </a:gradFill>
            <a:ln>
              <a:solidFill>
                <a:srgbClr val="16164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Forme libre 45"/>
            <p:cNvSpPr/>
            <p:nvPr/>
          </p:nvSpPr>
          <p:spPr>
            <a:xfrm>
              <a:off x="76200" y="4498975"/>
              <a:ext cx="398992" cy="592667"/>
            </a:xfrm>
            <a:custGeom>
              <a:avLst/>
              <a:gdLst>
                <a:gd name="connsiteX0" fmla="*/ 120650 w 398992"/>
                <a:gd name="connsiteY0" fmla="*/ 47625 h 592667"/>
                <a:gd name="connsiteX1" fmla="*/ 57150 w 398992"/>
                <a:gd name="connsiteY1" fmla="*/ 53975 h 592667"/>
                <a:gd name="connsiteX2" fmla="*/ 25400 w 398992"/>
                <a:gd name="connsiteY2" fmla="*/ 346075 h 592667"/>
                <a:gd name="connsiteX3" fmla="*/ 209550 w 398992"/>
                <a:gd name="connsiteY3" fmla="*/ 561975 h 592667"/>
                <a:gd name="connsiteX4" fmla="*/ 387350 w 398992"/>
                <a:gd name="connsiteY4" fmla="*/ 530225 h 592667"/>
                <a:gd name="connsiteX5" fmla="*/ 279400 w 398992"/>
                <a:gd name="connsiteY5" fmla="*/ 339725 h 592667"/>
                <a:gd name="connsiteX6" fmla="*/ 120650 w 398992"/>
                <a:gd name="connsiteY6" fmla="*/ 47625 h 59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992" h="592667">
                  <a:moveTo>
                    <a:pt x="120650" y="47625"/>
                  </a:moveTo>
                  <a:cubicBezTo>
                    <a:pt x="83608" y="0"/>
                    <a:pt x="73025" y="4233"/>
                    <a:pt x="57150" y="53975"/>
                  </a:cubicBezTo>
                  <a:cubicBezTo>
                    <a:pt x="41275" y="103717"/>
                    <a:pt x="0" y="261408"/>
                    <a:pt x="25400" y="346075"/>
                  </a:cubicBezTo>
                  <a:cubicBezTo>
                    <a:pt x="50800" y="430742"/>
                    <a:pt x="149225" y="531283"/>
                    <a:pt x="209550" y="561975"/>
                  </a:cubicBezTo>
                  <a:cubicBezTo>
                    <a:pt x="269875" y="592667"/>
                    <a:pt x="375708" y="567267"/>
                    <a:pt x="387350" y="530225"/>
                  </a:cubicBezTo>
                  <a:cubicBezTo>
                    <a:pt x="398992" y="493183"/>
                    <a:pt x="322792" y="420158"/>
                    <a:pt x="279400" y="339725"/>
                  </a:cubicBezTo>
                  <a:cubicBezTo>
                    <a:pt x="236008" y="259292"/>
                    <a:pt x="157692" y="95250"/>
                    <a:pt x="120650" y="47625"/>
                  </a:cubicBezTo>
                  <a:close/>
                </a:path>
              </a:pathLst>
            </a:cu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47" name="Forme libre 46"/>
          <p:cNvSpPr/>
          <p:nvPr/>
        </p:nvSpPr>
        <p:spPr>
          <a:xfrm>
            <a:off x="50800" y="1755775"/>
            <a:ext cx="3506258" cy="1768475"/>
          </a:xfrm>
          <a:custGeom>
            <a:avLst/>
            <a:gdLst>
              <a:gd name="connsiteX0" fmla="*/ 0 w 3506258"/>
              <a:gd name="connsiteY0" fmla="*/ 123825 h 1768475"/>
              <a:gd name="connsiteX1" fmla="*/ 336550 w 3506258"/>
              <a:gd name="connsiteY1" fmla="*/ 3175 h 1768475"/>
              <a:gd name="connsiteX2" fmla="*/ 939800 w 3506258"/>
              <a:gd name="connsiteY2" fmla="*/ 104775 h 1768475"/>
              <a:gd name="connsiteX3" fmla="*/ 1257300 w 3506258"/>
              <a:gd name="connsiteY3" fmla="*/ 346075 h 1768475"/>
              <a:gd name="connsiteX4" fmla="*/ 1346200 w 3506258"/>
              <a:gd name="connsiteY4" fmla="*/ 536575 h 1768475"/>
              <a:gd name="connsiteX5" fmla="*/ 1587500 w 3506258"/>
              <a:gd name="connsiteY5" fmla="*/ 409575 h 1768475"/>
              <a:gd name="connsiteX6" fmla="*/ 2197100 w 3506258"/>
              <a:gd name="connsiteY6" fmla="*/ 447675 h 1768475"/>
              <a:gd name="connsiteX7" fmla="*/ 2482850 w 3506258"/>
              <a:gd name="connsiteY7" fmla="*/ 663575 h 1768475"/>
              <a:gd name="connsiteX8" fmla="*/ 2495550 w 3506258"/>
              <a:gd name="connsiteY8" fmla="*/ 892175 h 1768475"/>
              <a:gd name="connsiteX9" fmla="*/ 2603500 w 3506258"/>
              <a:gd name="connsiteY9" fmla="*/ 923925 h 1768475"/>
              <a:gd name="connsiteX10" fmla="*/ 3181350 w 3506258"/>
              <a:gd name="connsiteY10" fmla="*/ 1038225 h 1768475"/>
              <a:gd name="connsiteX11" fmla="*/ 3378200 w 3506258"/>
              <a:gd name="connsiteY11" fmla="*/ 1298575 h 1768475"/>
              <a:gd name="connsiteX12" fmla="*/ 3486150 w 3506258"/>
              <a:gd name="connsiteY12" fmla="*/ 1673225 h 1768475"/>
              <a:gd name="connsiteX13" fmla="*/ 3498850 w 3506258"/>
              <a:gd name="connsiteY13" fmla="*/ 1768475 h 1768475"/>
              <a:gd name="connsiteX14" fmla="*/ 3498850 w 3506258"/>
              <a:gd name="connsiteY14" fmla="*/ 1768475 h 176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6258" h="1768475">
                <a:moveTo>
                  <a:pt x="0" y="123825"/>
                </a:moveTo>
                <a:cubicBezTo>
                  <a:pt x="89958" y="65087"/>
                  <a:pt x="179917" y="6350"/>
                  <a:pt x="336550" y="3175"/>
                </a:cubicBezTo>
                <a:cubicBezTo>
                  <a:pt x="493183" y="0"/>
                  <a:pt x="786342" y="47625"/>
                  <a:pt x="939800" y="104775"/>
                </a:cubicBezTo>
                <a:cubicBezTo>
                  <a:pt x="1093258" y="161925"/>
                  <a:pt x="1189567" y="274108"/>
                  <a:pt x="1257300" y="346075"/>
                </a:cubicBezTo>
                <a:cubicBezTo>
                  <a:pt x="1325033" y="418042"/>
                  <a:pt x="1291167" y="525992"/>
                  <a:pt x="1346200" y="536575"/>
                </a:cubicBezTo>
                <a:cubicBezTo>
                  <a:pt x="1401233" y="547158"/>
                  <a:pt x="1445683" y="424392"/>
                  <a:pt x="1587500" y="409575"/>
                </a:cubicBezTo>
                <a:cubicBezTo>
                  <a:pt x="1729317" y="394758"/>
                  <a:pt x="2047875" y="405342"/>
                  <a:pt x="2197100" y="447675"/>
                </a:cubicBezTo>
                <a:cubicBezTo>
                  <a:pt x="2346325" y="490008"/>
                  <a:pt x="2433108" y="589492"/>
                  <a:pt x="2482850" y="663575"/>
                </a:cubicBezTo>
                <a:cubicBezTo>
                  <a:pt x="2532592" y="737658"/>
                  <a:pt x="2475442" y="848783"/>
                  <a:pt x="2495550" y="892175"/>
                </a:cubicBezTo>
                <a:cubicBezTo>
                  <a:pt x="2515658" y="935567"/>
                  <a:pt x="2489200" y="899583"/>
                  <a:pt x="2603500" y="923925"/>
                </a:cubicBezTo>
                <a:cubicBezTo>
                  <a:pt x="2717800" y="948267"/>
                  <a:pt x="3052233" y="975783"/>
                  <a:pt x="3181350" y="1038225"/>
                </a:cubicBezTo>
                <a:cubicBezTo>
                  <a:pt x="3310467" y="1100667"/>
                  <a:pt x="3327400" y="1192742"/>
                  <a:pt x="3378200" y="1298575"/>
                </a:cubicBezTo>
                <a:cubicBezTo>
                  <a:pt x="3429000" y="1404408"/>
                  <a:pt x="3466042" y="1594908"/>
                  <a:pt x="3486150" y="1673225"/>
                </a:cubicBezTo>
                <a:cubicBezTo>
                  <a:pt x="3506258" y="1751542"/>
                  <a:pt x="3498850" y="1768475"/>
                  <a:pt x="3498850" y="1768475"/>
                </a:cubicBezTo>
                <a:lnTo>
                  <a:pt x="3498850" y="1768475"/>
                </a:lnTo>
              </a:path>
            </a:pathLst>
          </a:custGeom>
          <a:noFill/>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8" name="Forme libre 47"/>
          <p:cNvSpPr/>
          <p:nvPr/>
        </p:nvSpPr>
        <p:spPr>
          <a:xfrm>
            <a:off x="3556000" y="3302000"/>
            <a:ext cx="280458" cy="2946400"/>
          </a:xfrm>
          <a:custGeom>
            <a:avLst/>
            <a:gdLst>
              <a:gd name="connsiteX0" fmla="*/ 50800 w 280458"/>
              <a:gd name="connsiteY0" fmla="*/ 0 h 2946400"/>
              <a:gd name="connsiteX1" fmla="*/ 203200 w 280458"/>
              <a:gd name="connsiteY1" fmla="*/ 425450 h 2946400"/>
              <a:gd name="connsiteX2" fmla="*/ 273050 w 280458"/>
              <a:gd name="connsiteY2" fmla="*/ 908050 h 2946400"/>
              <a:gd name="connsiteX3" fmla="*/ 247650 w 280458"/>
              <a:gd name="connsiteY3" fmla="*/ 1200150 h 2946400"/>
              <a:gd name="connsiteX4" fmla="*/ 254000 w 280458"/>
              <a:gd name="connsiteY4" fmla="*/ 1943100 h 2946400"/>
              <a:gd name="connsiteX5" fmla="*/ 254000 w 280458"/>
              <a:gd name="connsiteY5" fmla="*/ 2336800 h 2946400"/>
              <a:gd name="connsiteX6" fmla="*/ 107950 w 280458"/>
              <a:gd name="connsiteY6" fmla="*/ 2609850 h 2946400"/>
              <a:gd name="connsiteX7" fmla="*/ 0 w 280458"/>
              <a:gd name="connsiteY7" fmla="*/ 2946400 h 29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458" h="2946400">
                <a:moveTo>
                  <a:pt x="50800" y="0"/>
                </a:moveTo>
                <a:cubicBezTo>
                  <a:pt x="108479" y="137054"/>
                  <a:pt x="166158" y="274108"/>
                  <a:pt x="203200" y="425450"/>
                </a:cubicBezTo>
                <a:cubicBezTo>
                  <a:pt x="240242" y="576792"/>
                  <a:pt x="265642" y="778933"/>
                  <a:pt x="273050" y="908050"/>
                </a:cubicBezTo>
                <a:cubicBezTo>
                  <a:pt x="280458" y="1037167"/>
                  <a:pt x="250825" y="1027642"/>
                  <a:pt x="247650" y="1200150"/>
                </a:cubicBezTo>
                <a:cubicBezTo>
                  <a:pt x="244475" y="1372658"/>
                  <a:pt x="252942" y="1753658"/>
                  <a:pt x="254000" y="1943100"/>
                </a:cubicBezTo>
                <a:cubicBezTo>
                  <a:pt x="255058" y="2132542"/>
                  <a:pt x="278342" y="2225675"/>
                  <a:pt x="254000" y="2336800"/>
                </a:cubicBezTo>
                <a:cubicBezTo>
                  <a:pt x="229658" y="2447925"/>
                  <a:pt x="150283" y="2508250"/>
                  <a:pt x="107950" y="2609850"/>
                </a:cubicBezTo>
                <a:cubicBezTo>
                  <a:pt x="65617" y="2711450"/>
                  <a:pt x="0" y="2946400"/>
                  <a:pt x="0" y="294640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9" name="Forme libre 48"/>
          <p:cNvSpPr/>
          <p:nvPr/>
        </p:nvSpPr>
        <p:spPr>
          <a:xfrm>
            <a:off x="3429000" y="5372100"/>
            <a:ext cx="537633" cy="1479550"/>
          </a:xfrm>
          <a:custGeom>
            <a:avLst/>
            <a:gdLst>
              <a:gd name="connsiteX0" fmla="*/ 482600 w 537633"/>
              <a:gd name="connsiteY0" fmla="*/ 0 h 1479550"/>
              <a:gd name="connsiteX1" fmla="*/ 495300 w 537633"/>
              <a:gd name="connsiteY1" fmla="*/ 450850 h 1479550"/>
              <a:gd name="connsiteX2" fmla="*/ 228600 w 537633"/>
              <a:gd name="connsiteY2" fmla="*/ 1035050 h 1479550"/>
              <a:gd name="connsiteX3" fmla="*/ 0 w 537633"/>
              <a:gd name="connsiteY3" fmla="*/ 1479550 h 1479550"/>
              <a:gd name="connsiteX4" fmla="*/ 0 w 537633"/>
              <a:gd name="connsiteY4" fmla="*/ 1479550 h 147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633" h="1479550">
                <a:moveTo>
                  <a:pt x="482600" y="0"/>
                </a:moveTo>
                <a:cubicBezTo>
                  <a:pt x="510116" y="139171"/>
                  <a:pt x="537633" y="278342"/>
                  <a:pt x="495300" y="450850"/>
                </a:cubicBezTo>
                <a:cubicBezTo>
                  <a:pt x="452967" y="623358"/>
                  <a:pt x="311150" y="863600"/>
                  <a:pt x="228600" y="1035050"/>
                </a:cubicBezTo>
                <a:cubicBezTo>
                  <a:pt x="146050" y="1206500"/>
                  <a:pt x="0" y="1479550"/>
                  <a:pt x="0" y="1479550"/>
                </a:cubicBezTo>
                <a:lnTo>
                  <a:pt x="0" y="1479550"/>
                </a:ln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9" name="Forme libre 58"/>
          <p:cNvSpPr/>
          <p:nvPr/>
        </p:nvSpPr>
        <p:spPr>
          <a:xfrm>
            <a:off x="2139950" y="2032000"/>
            <a:ext cx="1842558" cy="2476500"/>
          </a:xfrm>
          <a:custGeom>
            <a:avLst/>
            <a:gdLst>
              <a:gd name="connsiteX0" fmla="*/ 0 w 1842558"/>
              <a:gd name="connsiteY0" fmla="*/ 0 h 2476500"/>
              <a:gd name="connsiteX1" fmla="*/ 558800 w 1842558"/>
              <a:gd name="connsiteY1" fmla="*/ 234950 h 2476500"/>
              <a:gd name="connsiteX2" fmla="*/ 647700 w 1842558"/>
              <a:gd name="connsiteY2" fmla="*/ 495300 h 2476500"/>
              <a:gd name="connsiteX3" fmla="*/ 1123950 w 1842558"/>
              <a:gd name="connsiteY3" fmla="*/ 647700 h 2476500"/>
              <a:gd name="connsiteX4" fmla="*/ 1409700 w 1842558"/>
              <a:gd name="connsiteY4" fmla="*/ 825500 h 2476500"/>
              <a:gd name="connsiteX5" fmla="*/ 1708150 w 1842558"/>
              <a:gd name="connsiteY5" fmla="*/ 1511300 h 2476500"/>
              <a:gd name="connsiteX6" fmla="*/ 1822450 w 1842558"/>
              <a:gd name="connsiteY6" fmla="*/ 2127250 h 2476500"/>
              <a:gd name="connsiteX7" fmla="*/ 1828800 w 1842558"/>
              <a:gd name="connsiteY7" fmla="*/ 247650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2558" h="2476500">
                <a:moveTo>
                  <a:pt x="0" y="0"/>
                </a:moveTo>
                <a:cubicBezTo>
                  <a:pt x="225425" y="76200"/>
                  <a:pt x="450850" y="152400"/>
                  <a:pt x="558800" y="234950"/>
                </a:cubicBezTo>
                <a:cubicBezTo>
                  <a:pt x="666750" y="317500"/>
                  <a:pt x="553509" y="426508"/>
                  <a:pt x="647700" y="495300"/>
                </a:cubicBezTo>
                <a:cubicBezTo>
                  <a:pt x="741891" y="564092"/>
                  <a:pt x="996950" y="592667"/>
                  <a:pt x="1123950" y="647700"/>
                </a:cubicBezTo>
                <a:cubicBezTo>
                  <a:pt x="1250950" y="702733"/>
                  <a:pt x="1312333" y="681567"/>
                  <a:pt x="1409700" y="825500"/>
                </a:cubicBezTo>
                <a:cubicBezTo>
                  <a:pt x="1507067" y="969433"/>
                  <a:pt x="1639358" y="1294342"/>
                  <a:pt x="1708150" y="1511300"/>
                </a:cubicBezTo>
                <a:cubicBezTo>
                  <a:pt x="1776942" y="1728258"/>
                  <a:pt x="1802342" y="1966383"/>
                  <a:pt x="1822450" y="2127250"/>
                </a:cubicBezTo>
                <a:cubicBezTo>
                  <a:pt x="1842558" y="2288117"/>
                  <a:pt x="1828800" y="2476500"/>
                  <a:pt x="1828800" y="247650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0" name="Forme libre 59"/>
          <p:cNvSpPr/>
          <p:nvPr/>
        </p:nvSpPr>
        <p:spPr>
          <a:xfrm>
            <a:off x="76200" y="1552575"/>
            <a:ext cx="3289300" cy="1044575"/>
          </a:xfrm>
          <a:custGeom>
            <a:avLst/>
            <a:gdLst>
              <a:gd name="connsiteX0" fmla="*/ 0 w 3289300"/>
              <a:gd name="connsiteY0" fmla="*/ 28575 h 1044575"/>
              <a:gd name="connsiteX1" fmla="*/ 463550 w 3289300"/>
              <a:gd name="connsiteY1" fmla="*/ 28575 h 1044575"/>
              <a:gd name="connsiteX2" fmla="*/ 1092200 w 3289300"/>
              <a:gd name="connsiteY2" fmla="*/ 200025 h 1044575"/>
              <a:gd name="connsiteX3" fmla="*/ 1441450 w 3289300"/>
              <a:gd name="connsiteY3" fmla="*/ 403225 h 1044575"/>
              <a:gd name="connsiteX4" fmla="*/ 1898650 w 3289300"/>
              <a:gd name="connsiteY4" fmla="*/ 339725 h 1044575"/>
              <a:gd name="connsiteX5" fmla="*/ 2444750 w 3289300"/>
              <a:gd name="connsiteY5" fmla="*/ 466725 h 1044575"/>
              <a:gd name="connsiteX6" fmla="*/ 2813050 w 3289300"/>
              <a:gd name="connsiteY6" fmla="*/ 695325 h 1044575"/>
              <a:gd name="connsiteX7" fmla="*/ 2921000 w 3289300"/>
              <a:gd name="connsiteY7" fmla="*/ 930275 h 1044575"/>
              <a:gd name="connsiteX8" fmla="*/ 3289300 w 3289300"/>
              <a:gd name="connsiteY8" fmla="*/ 1044575 h 1044575"/>
              <a:gd name="connsiteX9" fmla="*/ 3289300 w 3289300"/>
              <a:gd name="connsiteY9" fmla="*/ 1044575 h 104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9300" h="1044575">
                <a:moveTo>
                  <a:pt x="0" y="28575"/>
                </a:moveTo>
                <a:cubicBezTo>
                  <a:pt x="140758" y="14287"/>
                  <a:pt x="281517" y="0"/>
                  <a:pt x="463550" y="28575"/>
                </a:cubicBezTo>
                <a:cubicBezTo>
                  <a:pt x="645583" y="57150"/>
                  <a:pt x="929217" y="137583"/>
                  <a:pt x="1092200" y="200025"/>
                </a:cubicBezTo>
                <a:cubicBezTo>
                  <a:pt x="1255183" y="262467"/>
                  <a:pt x="1307042" y="379942"/>
                  <a:pt x="1441450" y="403225"/>
                </a:cubicBezTo>
                <a:cubicBezTo>
                  <a:pt x="1575858" y="426508"/>
                  <a:pt x="1731433" y="329142"/>
                  <a:pt x="1898650" y="339725"/>
                </a:cubicBezTo>
                <a:cubicBezTo>
                  <a:pt x="2065867" y="350308"/>
                  <a:pt x="2292350" y="407458"/>
                  <a:pt x="2444750" y="466725"/>
                </a:cubicBezTo>
                <a:cubicBezTo>
                  <a:pt x="2597150" y="525992"/>
                  <a:pt x="2733675" y="618067"/>
                  <a:pt x="2813050" y="695325"/>
                </a:cubicBezTo>
                <a:cubicBezTo>
                  <a:pt x="2892425" y="772583"/>
                  <a:pt x="2841625" y="872067"/>
                  <a:pt x="2921000" y="930275"/>
                </a:cubicBezTo>
                <a:cubicBezTo>
                  <a:pt x="3000375" y="988483"/>
                  <a:pt x="3289300" y="1044575"/>
                  <a:pt x="3289300" y="1044575"/>
                </a:cubicBezTo>
                <a:lnTo>
                  <a:pt x="3289300" y="1044575"/>
                </a:ln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3" name="Grouper 61"/>
          <p:cNvGrpSpPr/>
          <p:nvPr/>
        </p:nvGrpSpPr>
        <p:grpSpPr>
          <a:xfrm>
            <a:off x="397933" y="3978275"/>
            <a:ext cx="940859" cy="955675"/>
            <a:chOff x="397933" y="3978275"/>
            <a:chExt cx="940859" cy="955675"/>
          </a:xfrm>
        </p:grpSpPr>
        <p:sp>
          <p:nvSpPr>
            <p:cNvPr id="63" name="Forme libre 62"/>
            <p:cNvSpPr/>
            <p:nvPr/>
          </p:nvSpPr>
          <p:spPr>
            <a:xfrm>
              <a:off x="397933" y="3978275"/>
              <a:ext cx="940859" cy="955675"/>
            </a:xfrm>
            <a:custGeom>
              <a:avLst/>
              <a:gdLst>
                <a:gd name="connsiteX0" fmla="*/ 643467 w 940859"/>
                <a:gd name="connsiteY0" fmla="*/ 60325 h 955675"/>
                <a:gd name="connsiteX1" fmla="*/ 408517 w 940859"/>
                <a:gd name="connsiteY1" fmla="*/ 9525 h 955675"/>
                <a:gd name="connsiteX2" fmla="*/ 103717 w 940859"/>
                <a:gd name="connsiteY2" fmla="*/ 117475 h 955675"/>
                <a:gd name="connsiteX3" fmla="*/ 8467 w 940859"/>
                <a:gd name="connsiteY3" fmla="*/ 415925 h 955675"/>
                <a:gd name="connsiteX4" fmla="*/ 154517 w 940859"/>
                <a:gd name="connsiteY4" fmla="*/ 790575 h 955675"/>
                <a:gd name="connsiteX5" fmla="*/ 459317 w 940859"/>
                <a:gd name="connsiteY5" fmla="*/ 936625 h 955675"/>
                <a:gd name="connsiteX6" fmla="*/ 738717 w 940859"/>
                <a:gd name="connsiteY6" fmla="*/ 904875 h 955675"/>
                <a:gd name="connsiteX7" fmla="*/ 916517 w 940859"/>
                <a:gd name="connsiteY7" fmla="*/ 701675 h 955675"/>
                <a:gd name="connsiteX8" fmla="*/ 884767 w 940859"/>
                <a:gd name="connsiteY8" fmla="*/ 339725 h 955675"/>
                <a:gd name="connsiteX9" fmla="*/ 732367 w 940859"/>
                <a:gd name="connsiteY9" fmla="*/ 130175 h 955675"/>
                <a:gd name="connsiteX10" fmla="*/ 643467 w 940859"/>
                <a:gd name="connsiteY10" fmla="*/ 60325 h 9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0859" h="955675">
                  <a:moveTo>
                    <a:pt x="643467" y="60325"/>
                  </a:moveTo>
                  <a:cubicBezTo>
                    <a:pt x="589492" y="40217"/>
                    <a:pt x="498475" y="0"/>
                    <a:pt x="408517" y="9525"/>
                  </a:cubicBezTo>
                  <a:cubicBezTo>
                    <a:pt x="318559" y="19050"/>
                    <a:pt x="170392" y="49742"/>
                    <a:pt x="103717" y="117475"/>
                  </a:cubicBezTo>
                  <a:cubicBezTo>
                    <a:pt x="37042" y="185208"/>
                    <a:pt x="0" y="303742"/>
                    <a:pt x="8467" y="415925"/>
                  </a:cubicBezTo>
                  <a:cubicBezTo>
                    <a:pt x="16934" y="528108"/>
                    <a:pt x="79375" y="703792"/>
                    <a:pt x="154517" y="790575"/>
                  </a:cubicBezTo>
                  <a:cubicBezTo>
                    <a:pt x="229659" y="877358"/>
                    <a:pt x="361950" y="917575"/>
                    <a:pt x="459317" y="936625"/>
                  </a:cubicBezTo>
                  <a:cubicBezTo>
                    <a:pt x="556684" y="955675"/>
                    <a:pt x="662517" y="944033"/>
                    <a:pt x="738717" y="904875"/>
                  </a:cubicBezTo>
                  <a:cubicBezTo>
                    <a:pt x="814917" y="865717"/>
                    <a:pt x="892175" y="795867"/>
                    <a:pt x="916517" y="701675"/>
                  </a:cubicBezTo>
                  <a:cubicBezTo>
                    <a:pt x="940859" y="607483"/>
                    <a:pt x="915459" y="434975"/>
                    <a:pt x="884767" y="339725"/>
                  </a:cubicBezTo>
                  <a:cubicBezTo>
                    <a:pt x="854075" y="244475"/>
                    <a:pt x="772584" y="175683"/>
                    <a:pt x="732367" y="130175"/>
                  </a:cubicBezTo>
                  <a:cubicBezTo>
                    <a:pt x="692150" y="84667"/>
                    <a:pt x="697442" y="80433"/>
                    <a:pt x="643467" y="60325"/>
                  </a:cubicBezTo>
                  <a:close/>
                </a:path>
              </a:pathLst>
            </a:cu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4" name="Forme libre 63"/>
            <p:cNvSpPr/>
            <p:nvPr/>
          </p:nvSpPr>
          <p:spPr>
            <a:xfrm>
              <a:off x="487892" y="4195233"/>
              <a:ext cx="756708" cy="644525"/>
            </a:xfrm>
            <a:custGeom>
              <a:avLst/>
              <a:gdLst>
                <a:gd name="connsiteX0" fmla="*/ 445558 w 756708"/>
                <a:gd name="connsiteY0" fmla="*/ 122767 h 644525"/>
                <a:gd name="connsiteX1" fmla="*/ 439208 w 756708"/>
                <a:gd name="connsiteY1" fmla="*/ 52917 h 644525"/>
                <a:gd name="connsiteX2" fmla="*/ 540808 w 756708"/>
                <a:gd name="connsiteY2" fmla="*/ 2117 h 644525"/>
                <a:gd name="connsiteX3" fmla="*/ 648758 w 756708"/>
                <a:gd name="connsiteY3" fmla="*/ 65617 h 644525"/>
                <a:gd name="connsiteX4" fmla="*/ 667808 w 756708"/>
                <a:gd name="connsiteY4" fmla="*/ 179917 h 644525"/>
                <a:gd name="connsiteX5" fmla="*/ 636058 w 756708"/>
                <a:gd name="connsiteY5" fmla="*/ 192617 h 644525"/>
                <a:gd name="connsiteX6" fmla="*/ 705908 w 756708"/>
                <a:gd name="connsiteY6" fmla="*/ 243417 h 644525"/>
                <a:gd name="connsiteX7" fmla="*/ 744008 w 756708"/>
                <a:gd name="connsiteY7" fmla="*/ 364067 h 644525"/>
                <a:gd name="connsiteX8" fmla="*/ 744008 w 756708"/>
                <a:gd name="connsiteY8" fmla="*/ 484717 h 644525"/>
                <a:gd name="connsiteX9" fmla="*/ 667808 w 756708"/>
                <a:gd name="connsiteY9" fmla="*/ 586317 h 644525"/>
                <a:gd name="connsiteX10" fmla="*/ 566208 w 756708"/>
                <a:gd name="connsiteY10" fmla="*/ 637117 h 644525"/>
                <a:gd name="connsiteX11" fmla="*/ 439208 w 756708"/>
                <a:gd name="connsiteY11" fmla="*/ 630767 h 644525"/>
                <a:gd name="connsiteX12" fmla="*/ 350308 w 756708"/>
                <a:gd name="connsiteY12" fmla="*/ 573617 h 644525"/>
                <a:gd name="connsiteX13" fmla="*/ 248708 w 756708"/>
                <a:gd name="connsiteY13" fmla="*/ 573617 h 644525"/>
                <a:gd name="connsiteX14" fmla="*/ 166158 w 756708"/>
                <a:gd name="connsiteY14" fmla="*/ 522817 h 644525"/>
                <a:gd name="connsiteX15" fmla="*/ 128058 w 756708"/>
                <a:gd name="connsiteY15" fmla="*/ 491067 h 644525"/>
                <a:gd name="connsiteX16" fmla="*/ 39158 w 756708"/>
                <a:gd name="connsiteY16" fmla="*/ 465667 h 644525"/>
                <a:gd name="connsiteX17" fmla="*/ 13758 w 756708"/>
                <a:gd name="connsiteY17" fmla="*/ 408517 h 644525"/>
                <a:gd name="connsiteX18" fmla="*/ 13758 w 756708"/>
                <a:gd name="connsiteY18" fmla="*/ 313267 h 644525"/>
                <a:gd name="connsiteX19" fmla="*/ 96308 w 756708"/>
                <a:gd name="connsiteY19" fmla="*/ 306917 h 644525"/>
                <a:gd name="connsiteX20" fmla="*/ 185208 w 756708"/>
                <a:gd name="connsiteY20" fmla="*/ 357717 h 644525"/>
                <a:gd name="connsiteX21" fmla="*/ 172508 w 756708"/>
                <a:gd name="connsiteY21" fmla="*/ 446617 h 644525"/>
                <a:gd name="connsiteX22" fmla="*/ 197908 w 756708"/>
                <a:gd name="connsiteY22" fmla="*/ 510117 h 644525"/>
                <a:gd name="connsiteX23" fmla="*/ 236008 w 756708"/>
                <a:gd name="connsiteY23" fmla="*/ 503767 h 644525"/>
                <a:gd name="connsiteX24" fmla="*/ 274108 w 756708"/>
                <a:gd name="connsiteY24" fmla="*/ 446617 h 644525"/>
                <a:gd name="connsiteX25" fmla="*/ 356658 w 756708"/>
                <a:gd name="connsiteY25" fmla="*/ 414867 h 644525"/>
                <a:gd name="connsiteX26" fmla="*/ 445558 w 756708"/>
                <a:gd name="connsiteY26" fmla="*/ 465667 h 644525"/>
                <a:gd name="connsiteX27" fmla="*/ 470958 w 756708"/>
                <a:gd name="connsiteY27" fmla="*/ 510117 h 644525"/>
                <a:gd name="connsiteX28" fmla="*/ 534458 w 756708"/>
                <a:gd name="connsiteY28" fmla="*/ 491067 h 644525"/>
                <a:gd name="connsiteX29" fmla="*/ 521758 w 756708"/>
                <a:gd name="connsiteY29" fmla="*/ 389467 h 644525"/>
                <a:gd name="connsiteX30" fmla="*/ 553508 w 756708"/>
                <a:gd name="connsiteY30" fmla="*/ 256117 h 644525"/>
                <a:gd name="connsiteX31" fmla="*/ 578908 w 756708"/>
                <a:gd name="connsiteY31" fmla="*/ 211667 h 644525"/>
                <a:gd name="connsiteX32" fmla="*/ 547158 w 756708"/>
                <a:gd name="connsiteY32" fmla="*/ 173567 h 644525"/>
                <a:gd name="connsiteX33" fmla="*/ 496358 w 756708"/>
                <a:gd name="connsiteY33" fmla="*/ 167217 h 644525"/>
                <a:gd name="connsiteX34" fmla="*/ 445558 w 756708"/>
                <a:gd name="connsiteY34" fmla="*/ 122767 h 6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56708" h="644525">
                  <a:moveTo>
                    <a:pt x="445558" y="122767"/>
                  </a:moveTo>
                  <a:cubicBezTo>
                    <a:pt x="436033" y="103717"/>
                    <a:pt x="423333" y="73025"/>
                    <a:pt x="439208" y="52917"/>
                  </a:cubicBezTo>
                  <a:cubicBezTo>
                    <a:pt x="455083" y="32809"/>
                    <a:pt x="505883" y="0"/>
                    <a:pt x="540808" y="2117"/>
                  </a:cubicBezTo>
                  <a:cubicBezTo>
                    <a:pt x="575733" y="4234"/>
                    <a:pt x="627591" y="35984"/>
                    <a:pt x="648758" y="65617"/>
                  </a:cubicBezTo>
                  <a:cubicBezTo>
                    <a:pt x="669925" y="95250"/>
                    <a:pt x="669925" y="158750"/>
                    <a:pt x="667808" y="179917"/>
                  </a:cubicBezTo>
                  <a:cubicBezTo>
                    <a:pt x="665691" y="201084"/>
                    <a:pt x="629708" y="182034"/>
                    <a:pt x="636058" y="192617"/>
                  </a:cubicBezTo>
                  <a:cubicBezTo>
                    <a:pt x="642408" y="203200"/>
                    <a:pt x="687916" y="214842"/>
                    <a:pt x="705908" y="243417"/>
                  </a:cubicBezTo>
                  <a:cubicBezTo>
                    <a:pt x="723900" y="271992"/>
                    <a:pt x="737658" y="323850"/>
                    <a:pt x="744008" y="364067"/>
                  </a:cubicBezTo>
                  <a:cubicBezTo>
                    <a:pt x="750358" y="404284"/>
                    <a:pt x="756708" y="447675"/>
                    <a:pt x="744008" y="484717"/>
                  </a:cubicBezTo>
                  <a:cubicBezTo>
                    <a:pt x="731308" y="521759"/>
                    <a:pt x="697441" y="560917"/>
                    <a:pt x="667808" y="586317"/>
                  </a:cubicBezTo>
                  <a:cubicBezTo>
                    <a:pt x="638175" y="611717"/>
                    <a:pt x="604308" y="629709"/>
                    <a:pt x="566208" y="637117"/>
                  </a:cubicBezTo>
                  <a:cubicBezTo>
                    <a:pt x="528108" y="644525"/>
                    <a:pt x="475191" y="641350"/>
                    <a:pt x="439208" y="630767"/>
                  </a:cubicBezTo>
                  <a:cubicBezTo>
                    <a:pt x="403225" y="620184"/>
                    <a:pt x="382058" y="583142"/>
                    <a:pt x="350308" y="573617"/>
                  </a:cubicBezTo>
                  <a:cubicBezTo>
                    <a:pt x="318558" y="564092"/>
                    <a:pt x="279400" y="582084"/>
                    <a:pt x="248708" y="573617"/>
                  </a:cubicBezTo>
                  <a:cubicBezTo>
                    <a:pt x="218016" y="565150"/>
                    <a:pt x="186266" y="536575"/>
                    <a:pt x="166158" y="522817"/>
                  </a:cubicBezTo>
                  <a:cubicBezTo>
                    <a:pt x="146050" y="509059"/>
                    <a:pt x="149225" y="500592"/>
                    <a:pt x="128058" y="491067"/>
                  </a:cubicBezTo>
                  <a:cubicBezTo>
                    <a:pt x="106891" y="481542"/>
                    <a:pt x="58208" y="479425"/>
                    <a:pt x="39158" y="465667"/>
                  </a:cubicBezTo>
                  <a:cubicBezTo>
                    <a:pt x="20108" y="451909"/>
                    <a:pt x="17991" y="433917"/>
                    <a:pt x="13758" y="408517"/>
                  </a:cubicBezTo>
                  <a:cubicBezTo>
                    <a:pt x="9525" y="383117"/>
                    <a:pt x="0" y="330200"/>
                    <a:pt x="13758" y="313267"/>
                  </a:cubicBezTo>
                  <a:cubicBezTo>
                    <a:pt x="27516" y="296334"/>
                    <a:pt x="67733" y="299509"/>
                    <a:pt x="96308" y="306917"/>
                  </a:cubicBezTo>
                  <a:cubicBezTo>
                    <a:pt x="124883" y="314325"/>
                    <a:pt x="172508" y="334434"/>
                    <a:pt x="185208" y="357717"/>
                  </a:cubicBezTo>
                  <a:cubicBezTo>
                    <a:pt x="197908" y="381000"/>
                    <a:pt x="170391" y="421217"/>
                    <a:pt x="172508" y="446617"/>
                  </a:cubicBezTo>
                  <a:cubicBezTo>
                    <a:pt x="174625" y="472017"/>
                    <a:pt x="187325" y="500592"/>
                    <a:pt x="197908" y="510117"/>
                  </a:cubicBezTo>
                  <a:cubicBezTo>
                    <a:pt x="208491" y="519642"/>
                    <a:pt x="223308" y="514350"/>
                    <a:pt x="236008" y="503767"/>
                  </a:cubicBezTo>
                  <a:cubicBezTo>
                    <a:pt x="248708" y="493184"/>
                    <a:pt x="254000" y="461434"/>
                    <a:pt x="274108" y="446617"/>
                  </a:cubicBezTo>
                  <a:cubicBezTo>
                    <a:pt x="294216" y="431800"/>
                    <a:pt x="328083" y="411692"/>
                    <a:pt x="356658" y="414867"/>
                  </a:cubicBezTo>
                  <a:cubicBezTo>
                    <a:pt x="385233" y="418042"/>
                    <a:pt x="426508" y="449792"/>
                    <a:pt x="445558" y="465667"/>
                  </a:cubicBezTo>
                  <a:cubicBezTo>
                    <a:pt x="464608" y="481542"/>
                    <a:pt x="456141" y="505884"/>
                    <a:pt x="470958" y="510117"/>
                  </a:cubicBezTo>
                  <a:cubicBezTo>
                    <a:pt x="485775" y="514350"/>
                    <a:pt x="525991" y="511175"/>
                    <a:pt x="534458" y="491067"/>
                  </a:cubicBezTo>
                  <a:cubicBezTo>
                    <a:pt x="542925" y="470959"/>
                    <a:pt x="518583" y="428625"/>
                    <a:pt x="521758" y="389467"/>
                  </a:cubicBezTo>
                  <a:cubicBezTo>
                    <a:pt x="524933" y="350309"/>
                    <a:pt x="543983" y="285750"/>
                    <a:pt x="553508" y="256117"/>
                  </a:cubicBezTo>
                  <a:cubicBezTo>
                    <a:pt x="563033" y="226484"/>
                    <a:pt x="579966" y="225425"/>
                    <a:pt x="578908" y="211667"/>
                  </a:cubicBezTo>
                  <a:cubicBezTo>
                    <a:pt x="577850" y="197909"/>
                    <a:pt x="560916" y="180975"/>
                    <a:pt x="547158" y="173567"/>
                  </a:cubicBezTo>
                  <a:cubicBezTo>
                    <a:pt x="533400" y="166159"/>
                    <a:pt x="512233" y="176742"/>
                    <a:pt x="496358" y="167217"/>
                  </a:cubicBezTo>
                  <a:cubicBezTo>
                    <a:pt x="480483" y="157692"/>
                    <a:pt x="455083" y="141817"/>
                    <a:pt x="445558" y="122767"/>
                  </a:cubicBezTo>
                  <a:close/>
                </a:path>
              </a:pathLst>
            </a:custGeom>
            <a:solidFill>
              <a:schemeClr val="accent6">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65" name="Ellipse 64"/>
          <p:cNvSpPr/>
          <p:nvPr/>
        </p:nvSpPr>
        <p:spPr>
          <a:xfrm>
            <a:off x="609600" y="41910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Ellipse 65"/>
          <p:cNvSpPr/>
          <p:nvPr/>
        </p:nvSpPr>
        <p:spPr>
          <a:xfrm>
            <a:off x="685800" y="43434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7" name="Ellipse 66"/>
          <p:cNvSpPr/>
          <p:nvPr/>
        </p:nvSpPr>
        <p:spPr>
          <a:xfrm>
            <a:off x="762000" y="41910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8" name="Ellipse 67"/>
          <p:cNvSpPr/>
          <p:nvPr/>
        </p:nvSpPr>
        <p:spPr>
          <a:xfrm>
            <a:off x="533400" y="43434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9" name="Ellipse 68"/>
          <p:cNvSpPr/>
          <p:nvPr/>
        </p:nvSpPr>
        <p:spPr>
          <a:xfrm>
            <a:off x="755650" y="40513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0" name="Ellipse 69"/>
          <p:cNvSpPr/>
          <p:nvPr/>
        </p:nvSpPr>
        <p:spPr>
          <a:xfrm>
            <a:off x="844550" y="442595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2" name="Forme libre 71"/>
          <p:cNvSpPr/>
          <p:nvPr/>
        </p:nvSpPr>
        <p:spPr>
          <a:xfrm rot="21079795" flipH="1">
            <a:off x="-15873" y="1738318"/>
            <a:ext cx="1437218" cy="1848443"/>
          </a:xfrm>
          <a:custGeom>
            <a:avLst/>
            <a:gdLst>
              <a:gd name="connsiteX0" fmla="*/ 397463 w 2375371"/>
              <a:gd name="connsiteY0" fmla="*/ 2500019 h 2982148"/>
              <a:gd name="connsiteX1" fmla="*/ 270463 w 2375371"/>
              <a:gd name="connsiteY1" fmla="*/ 651463 h 2982148"/>
              <a:gd name="connsiteX2" fmla="*/ 2020241 w 2375371"/>
              <a:gd name="connsiteY2" fmla="*/ 312796 h 2982148"/>
              <a:gd name="connsiteX3" fmla="*/ 2147241 w 2375371"/>
              <a:gd name="connsiteY3" fmla="*/ 2528241 h 2982148"/>
              <a:gd name="connsiteX4" fmla="*/ 651463 w 2375371"/>
              <a:gd name="connsiteY4" fmla="*/ 2965685 h 2982148"/>
              <a:gd name="connsiteX5" fmla="*/ 369241 w 2375371"/>
              <a:gd name="connsiteY5" fmla="*/ 2429463 h 29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371" h="2982148">
                <a:moveTo>
                  <a:pt x="397463" y="2500019"/>
                </a:moveTo>
                <a:cubicBezTo>
                  <a:pt x="198731" y="1758009"/>
                  <a:pt x="0" y="1016000"/>
                  <a:pt x="270463" y="651463"/>
                </a:cubicBezTo>
                <a:cubicBezTo>
                  <a:pt x="540926" y="286926"/>
                  <a:pt x="1707445" y="0"/>
                  <a:pt x="2020241" y="312796"/>
                </a:cubicBezTo>
                <a:cubicBezTo>
                  <a:pt x="2333037" y="625592"/>
                  <a:pt x="2375371" y="2086093"/>
                  <a:pt x="2147241" y="2528241"/>
                </a:cubicBezTo>
                <a:cubicBezTo>
                  <a:pt x="1919111" y="2970389"/>
                  <a:pt x="947796" y="2982148"/>
                  <a:pt x="651463" y="2965685"/>
                </a:cubicBezTo>
                <a:cubicBezTo>
                  <a:pt x="355130" y="2949222"/>
                  <a:pt x="369241" y="2429463"/>
                  <a:pt x="369241" y="2429463"/>
                </a:cubicBezTo>
              </a:path>
            </a:pathLst>
          </a:custGeom>
          <a:gradFill flip="none" rotWithShape="1">
            <a:gsLst>
              <a:gs pos="0">
                <a:schemeClr val="accent6">
                  <a:lumMod val="20000"/>
                  <a:lumOff val="80000"/>
                </a:schemeClr>
              </a:gs>
              <a:gs pos="100000">
                <a:schemeClr val="accent6">
                  <a:lumMod val="60000"/>
                  <a:lumOff val="40000"/>
                </a:schemeClr>
              </a:gs>
            </a:gsLst>
            <a:path path="circle">
              <a:fillToRect l="50000" t="50000" r="50000" b="50000"/>
            </a:path>
            <a:tileRect/>
          </a:gradFill>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3" name="Forme libre 72"/>
          <p:cNvSpPr/>
          <p:nvPr/>
        </p:nvSpPr>
        <p:spPr>
          <a:xfrm flipV="1">
            <a:off x="2187179" y="2784591"/>
            <a:ext cx="1253411" cy="1685087"/>
          </a:xfrm>
          <a:custGeom>
            <a:avLst/>
            <a:gdLst>
              <a:gd name="connsiteX0" fmla="*/ 397463 w 2375371"/>
              <a:gd name="connsiteY0" fmla="*/ 2500019 h 2982148"/>
              <a:gd name="connsiteX1" fmla="*/ 270463 w 2375371"/>
              <a:gd name="connsiteY1" fmla="*/ 651463 h 2982148"/>
              <a:gd name="connsiteX2" fmla="*/ 2020241 w 2375371"/>
              <a:gd name="connsiteY2" fmla="*/ 312796 h 2982148"/>
              <a:gd name="connsiteX3" fmla="*/ 2147241 w 2375371"/>
              <a:gd name="connsiteY3" fmla="*/ 2528241 h 2982148"/>
              <a:gd name="connsiteX4" fmla="*/ 651463 w 2375371"/>
              <a:gd name="connsiteY4" fmla="*/ 2965685 h 2982148"/>
              <a:gd name="connsiteX5" fmla="*/ 369241 w 2375371"/>
              <a:gd name="connsiteY5" fmla="*/ 2429463 h 29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371" h="2982148">
                <a:moveTo>
                  <a:pt x="397463" y="2500019"/>
                </a:moveTo>
                <a:cubicBezTo>
                  <a:pt x="198731" y="1758009"/>
                  <a:pt x="0" y="1016000"/>
                  <a:pt x="270463" y="651463"/>
                </a:cubicBezTo>
                <a:cubicBezTo>
                  <a:pt x="540926" y="286926"/>
                  <a:pt x="1707445" y="0"/>
                  <a:pt x="2020241" y="312796"/>
                </a:cubicBezTo>
                <a:cubicBezTo>
                  <a:pt x="2333037" y="625592"/>
                  <a:pt x="2375371" y="2086093"/>
                  <a:pt x="2147241" y="2528241"/>
                </a:cubicBezTo>
                <a:cubicBezTo>
                  <a:pt x="1919111" y="2970389"/>
                  <a:pt x="947796" y="2982148"/>
                  <a:pt x="651463" y="2965685"/>
                </a:cubicBezTo>
                <a:cubicBezTo>
                  <a:pt x="355130" y="2949222"/>
                  <a:pt x="369241" y="2429463"/>
                  <a:pt x="369241" y="2429463"/>
                </a:cubicBezTo>
              </a:path>
            </a:pathLst>
          </a:custGeom>
          <a:gradFill flip="none" rotWithShape="1">
            <a:gsLst>
              <a:gs pos="0">
                <a:schemeClr val="accent6">
                  <a:lumMod val="20000"/>
                  <a:lumOff val="80000"/>
                </a:schemeClr>
              </a:gs>
              <a:gs pos="78000">
                <a:schemeClr val="accent6">
                  <a:lumMod val="60000"/>
                  <a:lumOff val="40000"/>
                </a:schemeClr>
              </a:gs>
            </a:gsLst>
            <a:path path="circle">
              <a:fillToRect l="50000" t="50000" r="50000" b="50000"/>
            </a:path>
            <a:tileRect/>
          </a:gradFill>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4" name="Forme libre 73"/>
          <p:cNvSpPr/>
          <p:nvPr/>
        </p:nvSpPr>
        <p:spPr>
          <a:xfrm rot="966016">
            <a:off x="1988489" y="5174156"/>
            <a:ext cx="1509056" cy="1698079"/>
          </a:xfrm>
          <a:custGeom>
            <a:avLst/>
            <a:gdLst>
              <a:gd name="connsiteX0" fmla="*/ 397463 w 2375371"/>
              <a:gd name="connsiteY0" fmla="*/ 2500019 h 2982148"/>
              <a:gd name="connsiteX1" fmla="*/ 270463 w 2375371"/>
              <a:gd name="connsiteY1" fmla="*/ 651463 h 2982148"/>
              <a:gd name="connsiteX2" fmla="*/ 2020241 w 2375371"/>
              <a:gd name="connsiteY2" fmla="*/ 312796 h 2982148"/>
              <a:gd name="connsiteX3" fmla="*/ 2147241 w 2375371"/>
              <a:gd name="connsiteY3" fmla="*/ 2528241 h 2982148"/>
              <a:gd name="connsiteX4" fmla="*/ 651463 w 2375371"/>
              <a:gd name="connsiteY4" fmla="*/ 2965685 h 2982148"/>
              <a:gd name="connsiteX5" fmla="*/ 369241 w 2375371"/>
              <a:gd name="connsiteY5" fmla="*/ 2429463 h 29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371" h="2982148">
                <a:moveTo>
                  <a:pt x="397463" y="2500019"/>
                </a:moveTo>
                <a:cubicBezTo>
                  <a:pt x="198731" y="1758009"/>
                  <a:pt x="0" y="1016000"/>
                  <a:pt x="270463" y="651463"/>
                </a:cubicBezTo>
                <a:cubicBezTo>
                  <a:pt x="540926" y="286926"/>
                  <a:pt x="1707445" y="0"/>
                  <a:pt x="2020241" y="312796"/>
                </a:cubicBezTo>
                <a:cubicBezTo>
                  <a:pt x="2333037" y="625592"/>
                  <a:pt x="2375371" y="2086093"/>
                  <a:pt x="2147241" y="2528241"/>
                </a:cubicBezTo>
                <a:cubicBezTo>
                  <a:pt x="1919111" y="2970389"/>
                  <a:pt x="947796" y="2982148"/>
                  <a:pt x="651463" y="2965685"/>
                </a:cubicBezTo>
                <a:cubicBezTo>
                  <a:pt x="355130" y="2949222"/>
                  <a:pt x="369241" y="2429463"/>
                  <a:pt x="369241" y="2429463"/>
                </a:cubicBezTo>
              </a:path>
            </a:pathLst>
          </a:custGeom>
          <a:gradFill flip="none" rotWithShape="1">
            <a:gsLst>
              <a:gs pos="0">
                <a:schemeClr val="accent6">
                  <a:lumMod val="20000"/>
                  <a:lumOff val="80000"/>
                </a:schemeClr>
              </a:gs>
              <a:gs pos="100000">
                <a:schemeClr val="accent6">
                  <a:lumMod val="60000"/>
                  <a:lumOff val="40000"/>
                </a:schemeClr>
              </a:gs>
            </a:gsLst>
            <a:path path="circle">
              <a:fillToRect l="50000" t="50000" r="50000" b="50000"/>
            </a:path>
            <a:tileRect/>
          </a:gradFill>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5" name="Forme libre 74"/>
          <p:cNvSpPr/>
          <p:nvPr/>
        </p:nvSpPr>
        <p:spPr>
          <a:xfrm rot="790376">
            <a:off x="1205039" y="2121149"/>
            <a:ext cx="1236056" cy="1670052"/>
          </a:xfrm>
          <a:custGeom>
            <a:avLst/>
            <a:gdLst>
              <a:gd name="connsiteX0" fmla="*/ 397463 w 2375371"/>
              <a:gd name="connsiteY0" fmla="*/ 2500019 h 2982148"/>
              <a:gd name="connsiteX1" fmla="*/ 270463 w 2375371"/>
              <a:gd name="connsiteY1" fmla="*/ 651463 h 2982148"/>
              <a:gd name="connsiteX2" fmla="*/ 2020241 w 2375371"/>
              <a:gd name="connsiteY2" fmla="*/ 312796 h 2982148"/>
              <a:gd name="connsiteX3" fmla="*/ 2147241 w 2375371"/>
              <a:gd name="connsiteY3" fmla="*/ 2528241 h 2982148"/>
              <a:gd name="connsiteX4" fmla="*/ 651463 w 2375371"/>
              <a:gd name="connsiteY4" fmla="*/ 2965685 h 2982148"/>
              <a:gd name="connsiteX5" fmla="*/ 369241 w 2375371"/>
              <a:gd name="connsiteY5" fmla="*/ 2429463 h 29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371" h="2982148">
                <a:moveTo>
                  <a:pt x="397463" y="2500019"/>
                </a:moveTo>
                <a:cubicBezTo>
                  <a:pt x="198731" y="1758009"/>
                  <a:pt x="0" y="1016000"/>
                  <a:pt x="270463" y="651463"/>
                </a:cubicBezTo>
                <a:cubicBezTo>
                  <a:pt x="540926" y="286926"/>
                  <a:pt x="1707445" y="0"/>
                  <a:pt x="2020241" y="312796"/>
                </a:cubicBezTo>
                <a:cubicBezTo>
                  <a:pt x="2333037" y="625592"/>
                  <a:pt x="2375371" y="2086093"/>
                  <a:pt x="2147241" y="2528241"/>
                </a:cubicBezTo>
                <a:cubicBezTo>
                  <a:pt x="1919111" y="2970389"/>
                  <a:pt x="947796" y="2982148"/>
                  <a:pt x="651463" y="2965685"/>
                </a:cubicBezTo>
                <a:cubicBezTo>
                  <a:pt x="355130" y="2949222"/>
                  <a:pt x="369241" y="2429463"/>
                  <a:pt x="369241" y="2429463"/>
                </a:cubicBezTo>
              </a:path>
            </a:pathLst>
          </a:custGeom>
          <a:gradFill flip="none" rotWithShape="1">
            <a:gsLst>
              <a:gs pos="0">
                <a:schemeClr val="accent6">
                  <a:lumMod val="40000"/>
                  <a:lumOff val="60000"/>
                </a:schemeClr>
              </a:gs>
              <a:gs pos="56000">
                <a:schemeClr val="accent6">
                  <a:lumMod val="60000"/>
                  <a:lumOff val="40000"/>
                </a:schemeClr>
              </a:gs>
            </a:gsLst>
            <a:path path="circle">
              <a:fillToRect l="50000" t="50000" r="50000" b="50000"/>
            </a:path>
            <a:tileRect/>
          </a:gradFill>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6" name="Forme libre 75"/>
          <p:cNvSpPr/>
          <p:nvPr/>
        </p:nvSpPr>
        <p:spPr>
          <a:xfrm flipH="1">
            <a:off x="2468048" y="3547079"/>
            <a:ext cx="818410" cy="781981"/>
          </a:xfrm>
          <a:custGeom>
            <a:avLst/>
            <a:gdLst>
              <a:gd name="connsiteX0" fmla="*/ 388056 w 846667"/>
              <a:gd name="connsiteY0" fmla="*/ 39982 h 792575"/>
              <a:gd name="connsiteX1" fmla="*/ 105834 w 846667"/>
              <a:gd name="connsiteY1" fmla="*/ 68204 h 792575"/>
              <a:gd name="connsiteX2" fmla="*/ 21167 w 846667"/>
              <a:gd name="connsiteY2" fmla="*/ 449204 h 792575"/>
              <a:gd name="connsiteX3" fmla="*/ 232834 w 846667"/>
              <a:gd name="connsiteY3" fmla="*/ 759649 h 792575"/>
              <a:gd name="connsiteX4" fmla="*/ 754945 w 846667"/>
              <a:gd name="connsiteY4" fmla="*/ 646760 h 792575"/>
              <a:gd name="connsiteX5" fmla="*/ 783167 w 846667"/>
              <a:gd name="connsiteY5" fmla="*/ 308093 h 792575"/>
              <a:gd name="connsiteX6" fmla="*/ 515056 w 846667"/>
              <a:gd name="connsiteY6" fmla="*/ 96426 h 792575"/>
              <a:gd name="connsiteX7" fmla="*/ 388056 w 846667"/>
              <a:gd name="connsiteY7" fmla="*/ 39982 h 7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67" h="792575">
                <a:moveTo>
                  <a:pt x="388056" y="39982"/>
                </a:moveTo>
                <a:cubicBezTo>
                  <a:pt x="319852" y="35278"/>
                  <a:pt x="166982" y="0"/>
                  <a:pt x="105834" y="68204"/>
                </a:cubicBezTo>
                <a:cubicBezTo>
                  <a:pt x="44686" y="136408"/>
                  <a:pt x="0" y="333963"/>
                  <a:pt x="21167" y="449204"/>
                </a:cubicBezTo>
                <a:cubicBezTo>
                  <a:pt x="42334" y="564445"/>
                  <a:pt x="110538" y="726723"/>
                  <a:pt x="232834" y="759649"/>
                </a:cubicBezTo>
                <a:cubicBezTo>
                  <a:pt x="355130" y="792575"/>
                  <a:pt x="663223" y="722019"/>
                  <a:pt x="754945" y="646760"/>
                </a:cubicBezTo>
                <a:cubicBezTo>
                  <a:pt x="846667" y="571501"/>
                  <a:pt x="823148" y="399815"/>
                  <a:pt x="783167" y="308093"/>
                </a:cubicBezTo>
                <a:cubicBezTo>
                  <a:pt x="743186" y="216371"/>
                  <a:pt x="585611" y="138759"/>
                  <a:pt x="515056" y="96426"/>
                </a:cubicBezTo>
                <a:cubicBezTo>
                  <a:pt x="444501" y="54093"/>
                  <a:pt x="456260" y="44686"/>
                  <a:pt x="388056" y="39982"/>
                </a:cubicBezTo>
                <a:close/>
              </a:path>
            </a:pathLst>
          </a:custGeom>
          <a:gradFill flip="none" rotWithShape="1">
            <a:gsLst>
              <a:gs pos="30000">
                <a:schemeClr val="accent6">
                  <a:lumMod val="75000"/>
                </a:schemeClr>
              </a:gs>
              <a:gs pos="11000">
                <a:schemeClr val="accent6">
                  <a:lumMod val="5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7" name="Forme libre 76"/>
          <p:cNvSpPr/>
          <p:nvPr/>
        </p:nvSpPr>
        <p:spPr>
          <a:xfrm rot="17273541" flipH="1">
            <a:off x="1257089" y="2857869"/>
            <a:ext cx="835350" cy="766123"/>
          </a:xfrm>
          <a:custGeom>
            <a:avLst/>
            <a:gdLst>
              <a:gd name="connsiteX0" fmla="*/ 388056 w 846667"/>
              <a:gd name="connsiteY0" fmla="*/ 39982 h 792575"/>
              <a:gd name="connsiteX1" fmla="*/ 105834 w 846667"/>
              <a:gd name="connsiteY1" fmla="*/ 68204 h 792575"/>
              <a:gd name="connsiteX2" fmla="*/ 21167 w 846667"/>
              <a:gd name="connsiteY2" fmla="*/ 449204 h 792575"/>
              <a:gd name="connsiteX3" fmla="*/ 232834 w 846667"/>
              <a:gd name="connsiteY3" fmla="*/ 759649 h 792575"/>
              <a:gd name="connsiteX4" fmla="*/ 754945 w 846667"/>
              <a:gd name="connsiteY4" fmla="*/ 646760 h 792575"/>
              <a:gd name="connsiteX5" fmla="*/ 783167 w 846667"/>
              <a:gd name="connsiteY5" fmla="*/ 308093 h 792575"/>
              <a:gd name="connsiteX6" fmla="*/ 515056 w 846667"/>
              <a:gd name="connsiteY6" fmla="*/ 96426 h 792575"/>
              <a:gd name="connsiteX7" fmla="*/ 388056 w 846667"/>
              <a:gd name="connsiteY7" fmla="*/ 39982 h 7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67" h="792575">
                <a:moveTo>
                  <a:pt x="388056" y="39982"/>
                </a:moveTo>
                <a:cubicBezTo>
                  <a:pt x="319852" y="35278"/>
                  <a:pt x="166982" y="0"/>
                  <a:pt x="105834" y="68204"/>
                </a:cubicBezTo>
                <a:cubicBezTo>
                  <a:pt x="44686" y="136408"/>
                  <a:pt x="0" y="333963"/>
                  <a:pt x="21167" y="449204"/>
                </a:cubicBezTo>
                <a:cubicBezTo>
                  <a:pt x="42334" y="564445"/>
                  <a:pt x="110538" y="726723"/>
                  <a:pt x="232834" y="759649"/>
                </a:cubicBezTo>
                <a:cubicBezTo>
                  <a:pt x="355130" y="792575"/>
                  <a:pt x="663223" y="722019"/>
                  <a:pt x="754945" y="646760"/>
                </a:cubicBezTo>
                <a:cubicBezTo>
                  <a:pt x="846667" y="571501"/>
                  <a:pt x="823148" y="399815"/>
                  <a:pt x="783167" y="308093"/>
                </a:cubicBezTo>
                <a:cubicBezTo>
                  <a:pt x="743186" y="216371"/>
                  <a:pt x="585611" y="138759"/>
                  <a:pt x="515056" y="96426"/>
                </a:cubicBezTo>
                <a:cubicBezTo>
                  <a:pt x="444501" y="54093"/>
                  <a:pt x="456260" y="44686"/>
                  <a:pt x="388056" y="39982"/>
                </a:cubicBezTo>
                <a:close/>
              </a:path>
            </a:pathLst>
          </a:custGeom>
          <a:gradFill flip="none" rotWithShape="1">
            <a:gsLst>
              <a:gs pos="30000">
                <a:schemeClr val="accent6">
                  <a:lumMod val="75000"/>
                </a:schemeClr>
              </a:gs>
              <a:gs pos="11000">
                <a:schemeClr val="accent6">
                  <a:lumMod val="5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8" name="Forme libre 77"/>
          <p:cNvSpPr/>
          <p:nvPr/>
        </p:nvSpPr>
        <p:spPr>
          <a:xfrm rot="15556785" flipH="1">
            <a:off x="423893" y="2731488"/>
            <a:ext cx="835350" cy="766123"/>
          </a:xfrm>
          <a:custGeom>
            <a:avLst/>
            <a:gdLst>
              <a:gd name="connsiteX0" fmla="*/ 388056 w 846667"/>
              <a:gd name="connsiteY0" fmla="*/ 39982 h 792575"/>
              <a:gd name="connsiteX1" fmla="*/ 105834 w 846667"/>
              <a:gd name="connsiteY1" fmla="*/ 68204 h 792575"/>
              <a:gd name="connsiteX2" fmla="*/ 21167 w 846667"/>
              <a:gd name="connsiteY2" fmla="*/ 449204 h 792575"/>
              <a:gd name="connsiteX3" fmla="*/ 232834 w 846667"/>
              <a:gd name="connsiteY3" fmla="*/ 759649 h 792575"/>
              <a:gd name="connsiteX4" fmla="*/ 754945 w 846667"/>
              <a:gd name="connsiteY4" fmla="*/ 646760 h 792575"/>
              <a:gd name="connsiteX5" fmla="*/ 783167 w 846667"/>
              <a:gd name="connsiteY5" fmla="*/ 308093 h 792575"/>
              <a:gd name="connsiteX6" fmla="*/ 515056 w 846667"/>
              <a:gd name="connsiteY6" fmla="*/ 96426 h 792575"/>
              <a:gd name="connsiteX7" fmla="*/ 388056 w 846667"/>
              <a:gd name="connsiteY7" fmla="*/ 39982 h 7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67" h="792575">
                <a:moveTo>
                  <a:pt x="388056" y="39982"/>
                </a:moveTo>
                <a:cubicBezTo>
                  <a:pt x="319852" y="35278"/>
                  <a:pt x="166982" y="0"/>
                  <a:pt x="105834" y="68204"/>
                </a:cubicBezTo>
                <a:cubicBezTo>
                  <a:pt x="44686" y="136408"/>
                  <a:pt x="0" y="333963"/>
                  <a:pt x="21167" y="449204"/>
                </a:cubicBezTo>
                <a:cubicBezTo>
                  <a:pt x="42334" y="564445"/>
                  <a:pt x="110538" y="726723"/>
                  <a:pt x="232834" y="759649"/>
                </a:cubicBezTo>
                <a:cubicBezTo>
                  <a:pt x="355130" y="792575"/>
                  <a:pt x="663223" y="722019"/>
                  <a:pt x="754945" y="646760"/>
                </a:cubicBezTo>
                <a:cubicBezTo>
                  <a:pt x="846667" y="571501"/>
                  <a:pt x="823148" y="399815"/>
                  <a:pt x="783167" y="308093"/>
                </a:cubicBezTo>
                <a:cubicBezTo>
                  <a:pt x="743186" y="216371"/>
                  <a:pt x="585611" y="138759"/>
                  <a:pt x="515056" y="96426"/>
                </a:cubicBezTo>
                <a:cubicBezTo>
                  <a:pt x="444501" y="54093"/>
                  <a:pt x="456260" y="44686"/>
                  <a:pt x="388056" y="39982"/>
                </a:cubicBezTo>
                <a:close/>
              </a:path>
            </a:pathLst>
          </a:custGeom>
          <a:gradFill flip="none" rotWithShape="1">
            <a:gsLst>
              <a:gs pos="30000">
                <a:schemeClr val="accent6">
                  <a:lumMod val="75000"/>
                </a:schemeClr>
              </a:gs>
              <a:gs pos="11000">
                <a:schemeClr val="accent6">
                  <a:lumMod val="5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9" name="Forme libre 78"/>
          <p:cNvSpPr/>
          <p:nvPr/>
        </p:nvSpPr>
        <p:spPr>
          <a:xfrm rot="17273541" flipH="1">
            <a:off x="2044343" y="5957654"/>
            <a:ext cx="835350" cy="766123"/>
          </a:xfrm>
          <a:custGeom>
            <a:avLst/>
            <a:gdLst>
              <a:gd name="connsiteX0" fmla="*/ 388056 w 846667"/>
              <a:gd name="connsiteY0" fmla="*/ 39982 h 792575"/>
              <a:gd name="connsiteX1" fmla="*/ 105834 w 846667"/>
              <a:gd name="connsiteY1" fmla="*/ 68204 h 792575"/>
              <a:gd name="connsiteX2" fmla="*/ 21167 w 846667"/>
              <a:gd name="connsiteY2" fmla="*/ 449204 h 792575"/>
              <a:gd name="connsiteX3" fmla="*/ 232834 w 846667"/>
              <a:gd name="connsiteY3" fmla="*/ 759649 h 792575"/>
              <a:gd name="connsiteX4" fmla="*/ 754945 w 846667"/>
              <a:gd name="connsiteY4" fmla="*/ 646760 h 792575"/>
              <a:gd name="connsiteX5" fmla="*/ 783167 w 846667"/>
              <a:gd name="connsiteY5" fmla="*/ 308093 h 792575"/>
              <a:gd name="connsiteX6" fmla="*/ 515056 w 846667"/>
              <a:gd name="connsiteY6" fmla="*/ 96426 h 792575"/>
              <a:gd name="connsiteX7" fmla="*/ 388056 w 846667"/>
              <a:gd name="connsiteY7" fmla="*/ 39982 h 7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67" h="792575">
                <a:moveTo>
                  <a:pt x="388056" y="39982"/>
                </a:moveTo>
                <a:cubicBezTo>
                  <a:pt x="319852" y="35278"/>
                  <a:pt x="166982" y="0"/>
                  <a:pt x="105834" y="68204"/>
                </a:cubicBezTo>
                <a:cubicBezTo>
                  <a:pt x="44686" y="136408"/>
                  <a:pt x="0" y="333963"/>
                  <a:pt x="21167" y="449204"/>
                </a:cubicBezTo>
                <a:cubicBezTo>
                  <a:pt x="42334" y="564445"/>
                  <a:pt x="110538" y="726723"/>
                  <a:pt x="232834" y="759649"/>
                </a:cubicBezTo>
                <a:cubicBezTo>
                  <a:pt x="355130" y="792575"/>
                  <a:pt x="663223" y="722019"/>
                  <a:pt x="754945" y="646760"/>
                </a:cubicBezTo>
                <a:cubicBezTo>
                  <a:pt x="846667" y="571501"/>
                  <a:pt x="823148" y="399815"/>
                  <a:pt x="783167" y="308093"/>
                </a:cubicBezTo>
                <a:cubicBezTo>
                  <a:pt x="743186" y="216371"/>
                  <a:pt x="585611" y="138759"/>
                  <a:pt x="515056" y="96426"/>
                </a:cubicBezTo>
                <a:cubicBezTo>
                  <a:pt x="444501" y="54093"/>
                  <a:pt x="456260" y="44686"/>
                  <a:pt x="388056" y="39982"/>
                </a:cubicBezTo>
                <a:close/>
              </a:path>
            </a:pathLst>
          </a:custGeom>
          <a:gradFill flip="none" rotWithShape="1">
            <a:gsLst>
              <a:gs pos="30000">
                <a:schemeClr val="accent6">
                  <a:lumMod val="75000"/>
                </a:schemeClr>
              </a:gs>
              <a:gs pos="11000">
                <a:schemeClr val="accent6">
                  <a:lumMod val="5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0" name="Forme libre 79"/>
          <p:cNvSpPr/>
          <p:nvPr/>
        </p:nvSpPr>
        <p:spPr>
          <a:xfrm>
            <a:off x="1399116" y="3609622"/>
            <a:ext cx="2312812" cy="2085623"/>
          </a:xfrm>
          <a:custGeom>
            <a:avLst/>
            <a:gdLst>
              <a:gd name="connsiteX0" fmla="*/ 776817 w 2312812"/>
              <a:gd name="connsiteY0" fmla="*/ 98778 h 2085623"/>
              <a:gd name="connsiteX1" fmla="*/ 628651 w 2312812"/>
              <a:gd name="connsiteY1" fmla="*/ 174978 h 2085623"/>
              <a:gd name="connsiteX2" fmla="*/ 408517 w 2312812"/>
              <a:gd name="connsiteY2" fmla="*/ 200378 h 2085623"/>
              <a:gd name="connsiteX3" fmla="*/ 158751 w 2312812"/>
              <a:gd name="connsiteY3" fmla="*/ 174978 h 2085623"/>
              <a:gd name="connsiteX4" fmla="*/ 65617 w 2312812"/>
              <a:gd name="connsiteY4" fmla="*/ 166511 h 2085623"/>
              <a:gd name="connsiteX5" fmla="*/ 27517 w 2312812"/>
              <a:gd name="connsiteY5" fmla="*/ 196145 h 2085623"/>
              <a:gd name="connsiteX6" fmla="*/ 230717 w 2312812"/>
              <a:gd name="connsiteY6" fmla="*/ 285045 h 2085623"/>
              <a:gd name="connsiteX7" fmla="*/ 391584 w 2312812"/>
              <a:gd name="connsiteY7" fmla="*/ 428978 h 2085623"/>
              <a:gd name="connsiteX8" fmla="*/ 527051 w 2312812"/>
              <a:gd name="connsiteY8" fmla="*/ 708378 h 2085623"/>
              <a:gd name="connsiteX9" fmla="*/ 624417 w 2312812"/>
              <a:gd name="connsiteY9" fmla="*/ 979311 h 2085623"/>
              <a:gd name="connsiteX10" fmla="*/ 632884 w 2312812"/>
              <a:gd name="connsiteY10" fmla="*/ 1220611 h 2085623"/>
              <a:gd name="connsiteX11" fmla="*/ 582084 w 2312812"/>
              <a:gd name="connsiteY11" fmla="*/ 1389945 h 2085623"/>
              <a:gd name="connsiteX12" fmla="*/ 459317 w 2312812"/>
              <a:gd name="connsiteY12" fmla="*/ 1483078 h 2085623"/>
              <a:gd name="connsiteX13" fmla="*/ 323851 w 2312812"/>
              <a:gd name="connsiteY13" fmla="*/ 1533878 h 2085623"/>
              <a:gd name="connsiteX14" fmla="*/ 230717 w 2312812"/>
              <a:gd name="connsiteY14" fmla="*/ 1538111 h 2085623"/>
              <a:gd name="connsiteX15" fmla="*/ 150284 w 2312812"/>
              <a:gd name="connsiteY15" fmla="*/ 1555045 h 2085623"/>
              <a:gd name="connsiteX16" fmla="*/ 273051 w 2312812"/>
              <a:gd name="connsiteY16" fmla="*/ 1627011 h 2085623"/>
              <a:gd name="connsiteX17" fmla="*/ 459317 w 2312812"/>
              <a:gd name="connsiteY17" fmla="*/ 1762478 h 2085623"/>
              <a:gd name="connsiteX18" fmla="*/ 569384 w 2312812"/>
              <a:gd name="connsiteY18" fmla="*/ 1948745 h 2085623"/>
              <a:gd name="connsiteX19" fmla="*/ 603251 w 2312812"/>
              <a:gd name="connsiteY19" fmla="*/ 2075745 h 2085623"/>
              <a:gd name="connsiteX20" fmla="*/ 721784 w 2312812"/>
              <a:gd name="connsiteY20" fmla="*/ 2008011 h 2085623"/>
              <a:gd name="connsiteX21" fmla="*/ 802217 w 2312812"/>
              <a:gd name="connsiteY21" fmla="*/ 1825978 h 2085623"/>
              <a:gd name="connsiteX22" fmla="*/ 946151 w 2312812"/>
              <a:gd name="connsiteY22" fmla="*/ 1715911 h 2085623"/>
              <a:gd name="connsiteX23" fmla="*/ 1242484 w 2312812"/>
              <a:gd name="connsiteY23" fmla="*/ 1665111 h 2085623"/>
              <a:gd name="connsiteX24" fmla="*/ 1547284 w 2312812"/>
              <a:gd name="connsiteY24" fmla="*/ 1673578 h 2085623"/>
              <a:gd name="connsiteX25" fmla="*/ 1860551 w 2312812"/>
              <a:gd name="connsiteY25" fmla="*/ 1728611 h 2085623"/>
              <a:gd name="connsiteX26" fmla="*/ 2059517 w 2312812"/>
              <a:gd name="connsiteY26" fmla="*/ 1868311 h 2085623"/>
              <a:gd name="connsiteX27" fmla="*/ 2135717 w 2312812"/>
              <a:gd name="connsiteY27" fmla="*/ 2037645 h 2085623"/>
              <a:gd name="connsiteX28" fmla="*/ 2258484 w 2312812"/>
              <a:gd name="connsiteY28" fmla="*/ 1940278 h 2085623"/>
              <a:gd name="connsiteX29" fmla="*/ 2241551 w 2312812"/>
              <a:gd name="connsiteY29" fmla="*/ 1301045 h 2085623"/>
              <a:gd name="connsiteX30" fmla="*/ 2271184 w 2312812"/>
              <a:gd name="connsiteY30" fmla="*/ 691445 h 2085623"/>
              <a:gd name="connsiteX31" fmla="*/ 2300817 w 2312812"/>
              <a:gd name="connsiteY31" fmla="*/ 475545 h 2085623"/>
              <a:gd name="connsiteX32" fmla="*/ 2199217 w 2312812"/>
              <a:gd name="connsiteY32" fmla="*/ 183445 h 2085623"/>
              <a:gd name="connsiteX33" fmla="*/ 2186517 w 2312812"/>
              <a:gd name="connsiteY33" fmla="*/ 60678 h 2085623"/>
              <a:gd name="connsiteX34" fmla="*/ 2084917 w 2312812"/>
              <a:gd name="connsiteY34" fmla="*/ 9878 h 2085623"/>
              <a:gd name="connsiteX35" fmla="*/ 2034117 w 2312812"/>
              <a:gd name="connsiteY35" fmla="*/ 119945 h 2085623"/>
              <a:gd name="connsiteX36" fmla="*/ 2004484 w 2312812"/>
              <a:gd name="connsiteY36" fmla="*/ 450145 h 2085623"/>
              <a:gd name="connsiteX37" fmla="*/ 1940984 w 2312812"/>
              <a:gd name="connsiteY37" fmla="*/ 666045 h 2085623"/>
              <a:gd name="connsiteX38" fmla="*/ 1830917 w 2312812"/>
              <a:gd name="connsiteY38" fmla="*/ 767645 h 2085623"/>
              <a:gd name="connsiteX39" fmla="*/ 1619251 w 2312812"/>
              <a:gd name="connsiteY39" fmla="*/ 818445 h 2085623"/>
              <a:gd name="connsiteX40" fmla="*/ 1242484 w 2312812"/>
              <a:gd name="connsiteY40" fmla="*/ 759178 h 2085623"/>
              <a:gd name="connsiteX41" fmla="*/ 1001184 w 2312812"/>
              <a:gd name="connsiteY41" fmla="*/ 640645 h 2085623"/>
              <a:gd name="connsiteX42" fmla="*/ 865717 w 2312812"/>
              <a:gd name="connsiteY42" fmla="*/ 488245 h 2085623"/>
              <a:gd name="connsiteX43" fmla="*/ 810684 w 2312812"/>
              <a:gd name="connsiteY43" fmla="*/ 272345 h 2085623"/>
              <a:gd name="connsiteX44" fmla="*/ 814917 w 2312812"/>
              <a:gd name="connsiteY44" fmla="*/ 166511 h 2085623"/>
              <a:gd name="connsiteX45" fmla="*/ 827617 w 2312812"/>
              <a:gd name="connsiteY45" fmla="*/ 90311 h 2085623"/>
              <a:gd name="connsiteX46" fmla="*/ 776817 w 2312812"/>
              <a:gd name="connsiteY46" fmla="*/ 98778 h 208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312812" h="2085623">
                <a:moveTo>
                  <a:pt x="776817" y="98778"/>
                </a:moveTo>
                <a:cubicBezTo>
                  <a:pt x="743656" y="112889"/>
                  <a:pt x="690034" y="158045"/>
                  <a:pt x="628651" y="174978"/>
                </a:cubicBezTo>
                <a:cubicBezTo>
                  <a:pt x="567268" y="191911"/>
                  <a:pt x="486834" y="200378"/>
                  <a:pt x="408517" y="200378"/>
                </a:cubicBezTo>
                <a:cubicBezTo>
                  <a:pt x="330200" y="200378"/>
                  <a:pt x="158751" y="174978"/>
                  <a:pt x="158751" y="174978"/>
                </a:cubicBezTo>
                <a:cubicBezTo>
                  <a:pt x="101601" y="169333"/>
                  <a:pt x="87489" y="162983"/>
                  <a:pt x="65617" y="166511"/>
                </a:cubicBezTo>
                <a:cubicBezTo>
                  <a:pt x="43745" y="170039"/>
                  <a:pt x="0" y="176389"/>
                  <a:pt x="27517" y="196145"/>
                </a:cubicBezTo>
                <a:cubicBezTo>
                  <a:pt x="55034" y="215901"/>
                  <a:pt x="170039" y="246239"/>
                  <a:pt x="230717" y="285045"/>
                </a:cubicBezTo>
                <a:cubicBezTo>
                  <a:pt x="291395" y="323851"/>
                  <a:pt x="342195" y="358423"/>
                  <a:pt x="391584" y="428978"/>
                </a:cubicBezTo>
                <a:cubicBezTo>
                  <a:pt x="440973" y="499533"/>
                  <a:pt x="488246" y="616656"/>
                  <a:pt x="527051" y="708378"/>
                </a:cubicBezTo>
                <a:cubicBezTo>
                  <a:pt x="565856" y="800100"/>
                  <a:pt x="606778" y="893939"/>
                  <a:pt x="624417" y="979311"/>
                </a:cubicBezTo>
                <a:cubicBezTo>
                  <a:pt x="642056" y="1064683"/>
                  <a:pt x="639940" y="1152172"/>
                  <a:pt x="632884" y="1220611"/>
                </a:cubicBezTo>
                <a:cubicBezTo>
                  <a:pt x="625829" y="1289050"/>
                  <a:pt x="611012" y="1346201"/>
                  <a:pt x="582084" y="1389945"/>
                </a:cubicBezTo>
                <a:cubicBezTo>
                  <a:pt x="553156" y="1433689"/>
                  <a:pt x="502356" y="1459089"/>
                  <a:pt x="459317" y="1483078"/>
                </a:cubicBezTo>
                <a:cubicBezTo>
                  <a:pt x="416278" y="1507067"/>
                  <a:pt x="361951" y="1524706"/>
                  <a:pt x="323851" y="1533878"/>
                </a:cubicBezTo>
                <a:cubicBezTo>
                  <a:pt x="285751" y="1543050"/>
                  <a:pt x="259645" y="1534583"/>
                  <a:pt x="230717" y="1538111"/>
                </a:cubicBezTo>
                <a:cubicBezTo>
                  <a:pt x="201789" y="1541639"/>
                  <a:pt x="143228" y="1540228"/>
                  <a:pt x="150284" y="1555045"/>
                </a:cubicBezTo>
                <a:cubicBezTo>
                  <a:pt x="157340" y="1569862"/>
                  <a:pt x="221546" y="1592439"/>
                  <a:pt x="273051" y="1627011"/>
                </a:cubicBezTo>
                <a:cubicBezTo>
                  <a:pt x="324556" y="1661583"/>
                  <a:pt x="409928" y="1708856"/>
                  <a:pt x="459317" y="1762478"/>
                </a:cubicBezTo>
                <a:cubicBezTo>
                  <a:pt x="508706" y="1816100"/>
                  <a:pt x="545395" y="1896534"/>
                  <a:pt x="569384" y="1948745"/>
                </a:cubicBezTo>
                <a:cubicBezTo>
                  <a:pt x="593373" y="2000956"/>
                  <a:pt x="577851" y="2065867"/>
                  <a:pt x="603251" y="2075745"/>
                </a:cubicBezTo>
                <a:cubicBezTo>
                  <a:pt x="628651" y="2085623"/>
                  <a:pt x="688623" y="2049639"/>
                  <a:pt x="721784" y="2008011"/>
                </a:cubicBezTo>
                <a:cubicBezTo>
                  <a:pt x="754945" y="1966383"/>
                  <a:pt x="764823" y="1874661"/>
                  <a:pt x="802217" y="1825978"/>
                </a:cubicBezTo>
                <a:cubicBezTo>
                  <a:pt x="839612" y="1777295"/>
                  <a:pt x="872773" y="1742722"/>
                  <a:pt x="946151" y="1715911"/>
                </a:cubicBezTo>
                <a:cubicBezTo>
                  <a:pt x="1019529" y="1689100"/>
                  <a:pt x="1142295" y="1672167"/>
                  <a:pt x="1242484" y="1665111"/>
                </a:cubicBezTo>
                <a:cubicBezTo>
                  <a:pt x="1342673" y="1658055"/>
                  <a:pt x="1444273" y="1662995"/>
                  <a:pt x="1547284" y="1673578"/>
                </a:cubicBezTo>
                <a:cubicBezTo>
                  <a:pt x="1650295" y="1684161"/>
                  <a:pt x="1775179" y="1696156"/>
                  <a:pt x="1860551" y="1728611"/>
                </a:cubicBezTo>
                <a:cubicBezTo>
                  <a:pt x="1945923" y="1761066"/>
                  <a:pt x="2013656" y="1816805"/>
                  <a:pt x="2059517" y="1868311"/>
                </a:cubicBezTo>
                <a:cubicBezTo>
                  <a:pt x="2105378" y="1919817"/>
                  <a:pt x="2102556" y="2025651"/>
                  <a:pt x="2135717" y="2037645"/>
                </a:cubicBezTo>
                <a:cubicBezTo>
                  <a:pt x="2168878" y="2049639"/>
                  <a:pt x="2240845" y="2063045"/>
                  <a:pt x="2258484" y="1940278"/>
                </a:cubicBezTo>
                <a:cubicBezTo>
                  <a:pt x="2276123" y="1817511"/>
                  <a:pt x="2239434" y="1509184"/>
                  <a:pt x="2241551" y="1301045"/>
                </a:cubicBezTo>
                <a:cubicBezTo>
                  <a:pt x="2243668" y="1092906"/>
                  <a:pt x="2261306" y="829028"/>
                  <a:pt x="2271184" y="691445"/>
                </a:cubicBezTo>
                <a:cubicBezTo>
                  <a:pt x="2281062" y="553862"/>
                  <a:pt x="2312812" y="560212"/>
                  <a:pt x="2300817" y="475545"/>
                </a:cubicBezTo>
                <a:cubicBezTo>
                  <a:pt x="2288823" y="390878"/>
                  <a:pt x="2218267" y="252589"/>
                  <a:pt x="2199217" y="183445"/>
                </a:cubicBezTo>
                <a:cubicBezTo>
                  <a:pt x="2180167" y="114301"/>
                  <a:pt x="2205567" y="89606"/>
                  <a:pt x="2186517" y="60678"/>
                </a:cubicBezTo>
                <a:cubicBezTo>
                  <a:pt x="2167467" y="31750"/>
                  <a:pt x="2110317" y="0"/>
                  <a:pt x="2084917" y="9878"/>
                </a:cubicBezTo>
                <a:cubicBezTo>
                  <a:pt x="2059517" y="19756"/>
                  <a:pt x="2047522" y="46567"/>
                  <a:pt x="2034117" y="119945"/>
                </a:cubicBezTo>
                <a:cubicBezTo>
                  <a:pt x="2020712" y="193323"/>
                  <a:pt x="2020006" y="359128"/>
                  <a:pt x="2004484" y="450145"/>
                </a:cubicBezTo>
                <a:cubicBezTo>
                  <a:pt x="1988962" y="541162"/>
                  <a:pt x="1969912" y="613128"/>
                  <a:pt x="1940984" y="666045"/>
                </a:cubicBezTo>
                <a:cubicBezTo>
                  <a:pt x="1912056" y="718962"/>
                  <a:pt x="1884539" y="742245"/>
                  <a:pt x="1830917" y="767645"/>
                </a:cubicBezTo>
                <a:cubicBezTo>
                  <a:pt x="1777295" y="793045"/>
                  <a:pt x="1717323" y="819856"/>
                  <a:pt x="1619251" y="818445"/>
                </a:cubicBezTo>
                <a:cubicBezTo>
                  <a:pt x="1521179" y="817034"/>
                  <a:pt x="1345495" y="788811"/>
                  <a:pt x="1242484" y="759178"/>
                </a:cubicBezTo>
                <a:cubicBezTo>
                  <a:pt x="1139473" y="729545"/>
                  <a:pt x="1063978" y="685800"/>
                  <a:pt x="1001184" y="640645"/>
                </a:cubicBezTo>
                <a:cubicBezTo>
                  <a:pt x="938390" y="595490"/>
                  <a:pt x="897467" y="549628"/>
                  <a:pt x="865717" y="488245"/>
                </a:cubicBezTo>
                <a:cubicBezTo>
                  <a:pt x="833967" y="426862"/>
                  <a:pt x="819151" y="325967"/>
                  <a:pt x="810684" y="272345"/>
                </a:cubicBezTo>
                <a:cubicBezTo>
                  <a:pt x="802217" y="218723"/>
                  <a:pt x="812095" y="196850"/>
                  <a:pt x="814917" y="166511"/>
                </a:cubicBezTo>
                <a:cubicBezTo>
                  <a:pt x="817739" y="136172"/>
                  <a:pt x="833261" y="101600"/>
                  <a:pt x="827617" y="90311"/>
                </a:cubicBezTo>
                <a:cubicBezTo>
                  <a:pt x="821973" y="79022"/>
                  <a:pt x="809978" y="84667"/>
                  <a:pt x="776817" y="98778"/>
                </a:cubicBezTo>
                <a:close/>
              </a:path>
            </a:pathLst>
          </a:custGeom>
          <a:gradFill flip="none" rotWithShape="1">
            <a:gsLst>
              <a:gs pos="0">
                <a:schemeClr val="accent1"/>
              </a:gs>
              <a:gs pos="100000">
                <a:schemeClr val="accent1">
                  <a:lumMod val="50000"/>
                </a:schemeClr>
              </a:gs>
            </a:gsLst>
            <a:path path="circl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1" name="Forme libre 80"/>
          <p:cNvSpPr/>
          <p:nvPr/>
        </p:nvSpPr>
        <p:spPr>
          <a:xfrm flipH="1">
            <a:off x="2082370" y="4419600"/>
            <a:ext cx="927530" cy="842312"/>
          </a:xfrm>
          <a:custGeom>
            <a:avLst/>
            <a:gdLst>
              <a:gd name="connsiteX0" fmla="*/ 592666 w 959555"/>
              <a:gd name="connsiteY0" fmla="*/ 11759 h 853723"/>
              <a:gd name="connsiteX1" fmla="*/ 141111 w 959555"/>
              <a:gd name="connsiteY1" fmla="*/ 223426 h 853723"/>
              <a:gd name="connsiteX2" fmla="*/ 42333 w 959555"/>
              <a:gd name="connsiteY2" fmla="*/ 660870 h 853723"/>
              <a:gd name="connsiteX3" fmla="*/ 395111 w 959555"/>
              <a:gd name="connsiteY3" fmla="*/ 773759 h 853723"/>
              <a:gd name="connsiteX4" fmla="*/ 691444 w 959555"/>
              <a:gd name="connsiteY4" fmla="*/ 816093 h 853723"/>
              <a:gd name="connsiteX5" fmla="*/ 874889 w 959555"/>
              <a:gd name="connsiteY5" fmla="*/ 547982 h 853723"/>
              <a:gd name="connsiteX6" fmla="*/ 917222 w 959555"/>
              <a:gd name="connsiteY6" fmla="*/ 152870 h 853723"/>
              <a:gd name="connsiteX7" fmla="*/ 592666 w 959555"/>
              <a:gd name="connsiteY7" fmla="*/ 11759 h 85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555" h="853723">
                <a:moveTo>
                  <a:pt x="592666" y="11759"/>
                </a:moveTo>
                <a:cubicBezTo>
                  <a:pt x="463314" y="23518"/>
                  <a:pt x="232833" y="115241"/>
                  <a:pt x="141111" y="223426"/>
                </a:cubicBezTo>
                <a:cubicBezTo>
                  <a:pt x="49389" y="331611"/>
                  <a:pt x="0" y="569148"/>
                  <a:pt x="42333" y="660870"/>
                </a:cubicBezTo>
                <a:cubicBezTo>
                  <a:pt x="84666" y="752592"/>
                  <a:pt x="286926" y="747889"/>
                  <a:pt x="395111" y="773759"/>
                </a:cubicBezTo>
                <a:cubicBezTo>
                  <a:pt x="503296" y="799629"/>
                  <a:pt x="611481" y="853723"/>
                  <a:pt x="691444" y="816093"/>
                </a:cubicBezTo>
                <a:cubicBezTo>
                  <a:pt x="771407" y="778463"/>
                  <a:pt x="837259" y="658519"/>
                  <a:pt x="874889" y="547982"/>
                </a:cubicBezTo>
                <a:cubicBezTo>
                  <a:pt x="912519" y="437445"/>
                  <a:pt x="959555" y="244592"/>
                  <a:pt x="917222" y="152870"/>
                </a:cubicBezTo>
                <a:cubicBezTo>
                  <a:pt x="874889" y="61148"/>
                  <a:pt x="722018" y="0"/>
                  <a:pt x="592666" y="11759"/>
                </a:cubicBezTo>
                <a:close/>
              </a:path>
            </a:pathLst>
          </a:custGeom>
          <a:gradFill flip="none" rotWithShape="1">
            <a:gsLst>
              <a:gs pos="100000">
                <a:schemeClr val="accent5">
                  <a:lumMod val="10000"/>
                </a:schemeClr>
              </a:gs>
              <a:gs pos="3000">
                <a:schemeClr val="accent5">
                  <a:lumMod val="25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 name="Forme libre 39"/>
          <p:cNvSpPr/>
          <p:nvPr/>
        </p:nvSpPr>
        <p:spPr>
          <a:xfrm rot="21168293">
            <a:off x="615112" y="5188671"/>
            <a:ext cx="1312596" cy="1162011"/>
          </a:xfrm>
          <a:custGeom>
            <a:avLst/>
            <a:gdLst>
              <a:gd name="connsiteX0" fmla="*/ 1274233 w 1853141"/>
              <a:gd name="connsiteY0" fmla="*/ 50800 h 1740958"/>
              <a:gd name="connsiteX1" fmla="*/ 467783 w 1853141"/>
              <a:gd name="connsiteY1" fmla="*/ 133350 h 1740958"/>
              <a:gd name="connsiteX2" fmla="*/ 118533 w 1853141"/>
              <a:gd name="connsiteY2" fmla="*/ 558800 h 1740958"/>
              <a:gd name="connsiteX3" fmla="*/ 35983 w 1853141"/>
              <a:gd name="connsiteY3" fmla="*/ 1333500 h 1740958"/>
              <a:gd name="connsiteX4" fmla="*/ 334433 w 1853141"/>
              <a:gd name="connsiteY4" fmla="*/ 1676400 h 1740958"/>
              <a:gd name="connsiteX5" fmla="*/ 1134533 w 1853141"/>
              <a:gd name="connsiteY5" fmla="*/ 1701800 h 1740958"/>
              <a:gd name="connsiteX6" fmla="*/ 1655233 w 1853141"/>
              <a:gd name="connsiteY6" fmla="*/ 1441450 h 1740958"/>
              <a:gd name="connsiteX7" fmla="*/ 1813983 w 1853141"/>
              <a:gd name="connsiteY7" fmla="*/ 908050 h 1740958"/>
              <a:gd name="connsiteX8" fmla="*/ 1769533 w 1853141"/>
              <a:gd name="connsiteY8" fmla="*/ 438150 h 1740958"/>
              <a:gd name="connsiteX9" fmla="*/ 1274233 w 1853141"/>
              <a:gd name="connsiteY9" fmla="*/ 50800 h 174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3141" h="1740958">
                <a:moveTo>
                  <a:pt x="1274233" y="50800"/>
                </a:moveTo>
                <a:cubicBezTo>
                  <a:pt x="1057275" y="0"/>
                  <a:pt x="660400" y="48683"/>
                  <a:pt x="467783" y="133350"/>
                </a:cubicBezTo>
                <a:cubicBezTo>
                  <a:pt x="275166" y="218017"/>
                  <a:pt x="190500" y="358775"/>
                  <a:pt x="118533" y="558800"/>
                </a:cubicBezTo>
                <a:cubicBezTo>
                  <a:pt x="46566" y="758825"/>
                  <a:pt x="0" y="1147233"/>
                  <a:pt x="35983" y="1333500"/>
                </a:cubicBezTo>
                <a:cubicBezTo>
                  <a:pt x="71966" y="1519767"/>
                  <a:pt x="151341" y="1615017"/>
                  <a:pt x="334433" y="1676400"/>
                </a:cubicBezTo>
                <a:cubicBezTo>
                  <a:pt x="517525" y="1737783"/>
                  <a:pt x="914400" y="1740958"/>
                  <a:pt x="1134533" y="1701800"/>
                </a:cubicBezTo>
                <a:cubicBezTo>
                  <a:pt x="1354666" y="1662642"/>
                  <a:pt x="1541991" y="1573742"/>
                  <a:pt x="1655233" y="1441450"/>
                </a:cubicBezTo>
                <a:cubicBezTo>
                  <a:pt x="1768475" y="1309158"/>
                  <a:pt x="1794933" y="1075267"/>
                  <a:pt x="1813983" y="908050"/>
                </a:cubicBezTo>
                <a:cubicBezTo>
                  <a:pt x="1833033" y="740833"/>
                  <a:pt x="1853141" y="579967"/>
                  <a:pt x="1769533" y="438150"/>
                </a:cubicBezTo>
                <a:cubicBezTo>
                  <a:pt x="1685925" y="296333"/>
                  <a:pt x="1491191" y="101600"/>
                  <a:pt x="1274233" y="50800"/>
                </a:cubicBezTo>
                <a:close/>
              </a:path>
            </a:pathLst>
          </a:custGeom>
          <a:solidFill>
            <a:schemeClr val="bg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Forme libre 40"/>
          <p:cNvSpPr/>
          <p:nvPr/>
        </p:nvSpPr>
        <p:spPr>
          <a:xfrm>
            <a:off x="739248" y="5265545"/>
            <a:ext cx="1137529" cy="1039383"/>
          </a:xfrm>
          <a:custGeom>
            <a:avLst/>
            <a:gdLst>
              <a:gd name="connsiteX0" fmla="*/ 789517 w 1464734"/>
              <a:gd name="connsiteY0" fmla="*/ 38100 h 1489075"/>
              <a:gd name="connsiteX1" fmla="*/ 281517 w 1464734"/>
              <a:gd name="connsiteY1" fmla="*/ 177800 h 1489075"/>
              <a:gd name="connsiteX2" fmla="*/ 27517 w 1464734"/>
              <a:gd name="connsiteY2" fmla="*/ 774700 h 1489075"/>
              <a:gd name="connsiteX3" fmla="*/ 116417 w 1464734"/>
              <a:gd name="connsiteY3" fmla="*/ 1339850 h 1489075"/>
              <a:gd name="connsiteX4" fmla="*/ 560917 w 1464734"/>
              <a:gd name="connsiteY4" fmla="*/ 1485900 h 1489075"/>
              <a:gd name="connsiteX5" fmla="*/ 1132417 w 1464734"/>
              <a:gd name="connsiteY5" fmla="*/ 1320800 h 1489075"/>
              <a:gd name="connsiteX6" fmla="*/ 1361017 w 1464734"/>
              <a:gd name="connsiteY6" fmla="*/ 996950 h 1489075"/>
              <a:gd name="connsiteX7" fmla="*/ 1411817 w 1464734"/>
              <a:gd name="connsiteY7" fmla="*/ 463550 h 1489075"/>
              <a:gd name="connsiteX8" fmla="*/ 1043517 w 1464734"/>
              <a:gd name="connsiteY8" fmla="*/ 69850 h 1489075"/>
              <a:gd name="connsiteX9" fmla="*/ 789517 w 1464734"/>
              <a:gd name="connsiteY9" fmla="*/ 38100 h 148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4734" h="1489075">
                <a:moveTo>
                  <a:pt x="789517" y="38100"/>
                </a:moveTo>
                <a:cubicBezTo>
                  <a:pt x="662517" y="56092"/>
                  <a:pt x="408517" y="55033"/>
                  <a:pt x="281517" y="177800"/>
                </a:cubicBezTo>
                <a:cubicBezTo>
                  <a:pt x="154517" y="300567"/>
                  <a:pt x="55034" y="581025"/>
                  <a:pt x="27517" y="774700"/>
                </a:cubicBezTo>
                <a:cubicBezTo>
                  <a:pt x="0" y="968375"/>
                  <a:pt x="27517" y="1221317"/>
                  <a:pt x="116417" y="1339850"/>
                </a:cubicBezTo>
                <a:cubicBezTo>
                  <a:pt x="205317" y="1458383"/>
                  <a:pt x="391584" y="1489075"/>
                  <a:pt x="560917" y="1485900"/>
                </a:cubicBezTo>
                <a:cubicBezTo>
                  <a:pt x="730250" y="1482725"/>
                  <a:pt x="999067" y="1402292"/>
                  <a:pt x="1132417" y="1320800"/>
                </a:cubicBezTo>
                <a:cubicBezTo>
                  <a:pt x="1265767" y="1239308"/>
                  <a:pt x="1314450" y="1139825"/>
                  <a:pt x="1361017" y="996950"/>
                </a:cubicBezTo>
                <a:cubicBezTo>
                  <a:pt x="1407584" y="854075"/>
                  <a:pt x="1464734" y="618067"/>
                  <a:pt x="1411817" y="463550"/>
                </a:cubicBezTo>
                <a:cubicBezTo>
                  <a:pt x="1358900" y="309033"/>
                  <a:pt x="1148292" y="139700"/>
                  <a:pt x="1043517" y="69850"/>
                </a:cubicBezTo>
                <a:cubicBezTo>
                  <a:pt x="938742" y="0"/>
                  <a:pt x="916517" y="20108"/>
                  <a:pt x="789517" y="38100"/>
                </a:cubicBezTo>
                <a:close/>
              </a:path>
            </a:pathLst>
          </a:custGeom>
          <a:gradFill flip="none" rotWithShape="1">
            <a:gsLst>
              <a:gs pos="100000">
                <a:schemeClr val="tx1">
                  <a:lumMod val="95000"/>
                  <a:lumOff val="5000"/>
                </a:schemeClr>
              </a:gs>
              <a:gs pos="0">
                <a:schemeClr val="tx1">
                  <a:lumMod val="65000"/>
                  <a:lumOff val="35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3" name="Forme libre 42"/>
          <p:cNvSpPr/>
          <p:nvPr/>
        </p:nvSpPr>
        <p:spPr>
          <a:xfrm>
            <a:off x="31750" y="5480050"/>
            <a:ext cx="1924050" cy="1016000"/>
          </a:xfrm>
          <a:custGeom>
            <a:avLst/>
            <a:gdLst>
              <a:gd name="connsiteX0" fmla="*/ 1924050 w 1924050"/>
              <a:gd name="connsiteY0" fmla="*/ 355600 h 1016000"/>
              <a:gd name="connsiteX1" fmla="*/ 1885950 w 1924050"/>
              <a:gd name="connsiteY1" fmla="*/ 590550 h 1016000"/>
              <a:gd name="connsiteX2" fmla="*/ 1708150 w 1924050"/>
              <a:gd name="connsiteY2" fmla="*/ 838200 h 1016000"/>
              <a:gd name="connsiteX3" fmla="*/ 1130300 w 1924050"/>
              <a:gd name="connsiteY3" fmla="*/ 971550 h 1016000"/>
              <a:gd name="connsiteX4" fmla="*/ 762000 w 1924050"/>
              <a:gd name="connsiteY4" fmla="*/ 958850 h 1016000"/>
              <a:gd name="connsiteX5" fmla="*/ 546100 w 1924050"/>
              <a:gd name="connsiteY5" fmla="*/ 628650 h 1016000"/>
              <a:gd name="connsiteX6" fmla="*/ 508000 w 1924050"/>
              <a:gd name="connsiteY6" fmla="*/ 361950 h 1016000"/>
              <a:gd name="connsiteX7" fmla="*/ 266700 w 1924050"/>
              <a:gd name="connsiteY7" fmla="*/ 165100 h 1016000"/>
              <a:gd name="connsiteX8" fmla="*/ 0 w 1924050"/>
              <a:gd name="connsiteY8" fmla="*/ 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4050" h="1016000">
                <a:moveTo>
                  <a:pt x="1924050" y="355600"/>
                </a:moveTo>
                <a:cubicBezTo>
                  <a:pt x="1922991" y="432858"/>
                  <a:pt x="1921933" y="510117"/>
                  <a:pt x="1885950" y="590550"/>
                </a:cubicBezTo>
                <a:cubicBezTo>
                  <a:pt x="1849967" y="670983"/>
                  <a:pt x="1834092" y="774700"/>
                  <a:pt x="1708150" y="838200"/>
                </a:cubicBezTo>
                <a:cubicBezTo>
                  <a:pt x="1582208" y="901700"/>
                  <a:pt x="1287992" y="951442"/>
                  <a:pt x="1130300" y="971550"/>
                </a:cubicBezTo>
                <a:cubicBezTo>
                  <a:pt x="972608" y="991658"/>
                  <a:pt x="859367" y="1016000"/>
                  <a:pt x="762000" y="958850"/>
                </a:cubicBezTo>
                <a:cubicBezTo>
                  <a:pt x="664633" y="901700"/>
                  <a:pt x="588433" y="728133"/>
                  <a:pt x="546100" y="628650"/>
                </a:cubicBezTo>
                <a:cubicBezTo>
                  <a:pt x="503767" y="529167"/>
                  <a:pt x="554567" y="439208"/>
                  <a:pt x="508000" y="361950"/>
                </a:cubicBezTo>
                <a:cubicBezTo>
                  <a:pt x="461433" y="284692"/>
                  <a:pt x="351367" y="225425"/>
                  <a:pt x="266700" y="165100"/>
                </a:cubicBezTo>
                <a:cubicBezTo>
                  <a:pt x="182033" y="104775"/>
                  <a:pt x="0" y="0"/>
                  <a:pt x="0" y="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4" name="Forme libre 43"/>
          <p:cNvSpPr/>
          <p:nvPr/>
        </p:nvSpPr>
        <p:spPr>
          <a:xfrm>
            <a:off x="50800" y="5810250"/>
            <a:ext cx="1974850" cy="1001183"/>
          </a:xfrm>
          <a:custGeom>
            <a:avLst/>
            <a:gdLst>
              <a:gd name="connsiteX0" fmla="*/ 0 w 1974850"/>
              <a:gd name="connsiteY0" fmla="*/ 0 h 1001183"/>
              <a:gd name="connsiteX1" fmla="*/ 190500 w 1974850"/>
              <a:gd name="connsiteY1" fmla="*/ 311150 h 1001183"/>
              <a:gd name="connsiteX2" fmla="*/ 120650 w 1974850"/>
              <a:gd name="connsiteY2" fmla="*/ 565150 h 1001183"/>
              <a:gd name="connsiteX3" fmla="*/ 584200 w 1974850"/>
              <a:gd name="connsiteY3" fmla="*/ 946150 h 1001183"/>
              <a:gd name="connsiteX4" fmla="*/ 1047750 w 1974850"/>
              <a:gd name="connsiteY4" fmla="*/ 895350 h 1001183"/>
              <a:gd name="connsiteX5" fmla="*/ 1504950 w 1974850"/>
              <a:gd name="connsiteY5" fmla="*/ 927100 h 1001183"/>
              <a:gd name="connsiteX6" fmla="*/ 1974850 w 1974850"/>
              <a:gd name="connsiteY6" fmla="*/ 952500 h 100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4850" h="1001183">
                <a:moveTo>
                  <a:pt x="0" y="0"/>
                </a:moveTo>
                <a:cubicBezTo>
                  <a:pt x="85196" y="108479"/>
                  <a:pt x="170392" y="216958"/>
                  <a:pt x="190500" y="311150"/>
                </a:cubicBezTo>
                <a:cubicBezTo>
                  <a:pt x="210608" y="405342"/>
                  <a:pt x="55033" y="459317"/>
                  <a:pt x="120650" y="565150"/>
                </a:cubicBezTo>
                <a:cubicBezTo>
                  <a:pt x="186267" y="670983"/>
                  <a:pt x="429683" y="891117"/>
                  <a:pt x="584200" y="946150"/>
                </a:cubicBezTo>
                <a:cubicBezTo>
                  <a:pt x="738717" y="1001183"/>
                  <a:pt x="894292" y="898525"/>
                  <a:pt x="1047750" y="895350"/>
                </a:cubicBezTo>
                <a:cubicBezTo>
                  <a:pt x="1201208" y="892175"/>
                  <a:pt x="1504950" y="927100"/>
                  <a:pt x="1504950" y="927100"/>
                </a:cubicBezTo>
                <a:lnTo>
                  <a:pt x="1974850" y="952500"/>
                </a:ln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5" name="Forme libre 44"/>
          <p:cNvSpPr/>
          <p:nvPr/>
        </p:nvSpPr>
        <p:spPr>
          <a:xfrm>
            <a:off x="806450" y="6146800"/>
            <a:ext cx="1244600" cy="495300"/>
          </a:xfrm>
          <a:custGeom>
            <a:avLst/>
            <a:gdLst>
              <a:gd name="connsiteX0" fmla="*/ 1244600 w 1244600"/>
              <a:gd name="connsiteY0" fmla="*/ 0 h 495300"/>
              <a:gd name="connsiteX1" fmla="*/ 1085850 w 1244600"/>
              <a:gd name="connsiteY1" fmla="*/ 304800 h 495300"/>
              <a:gd name="connsiteX2" fmla="*/ 838200 w 1244600"/>
              <a:gd name="connsiteY2" fmla="*/ 444500 h 495300"/>
              <a:gd name="connsiteX3" fmla="*/ 463550 w 1244600"/>
              <a:gd name="connsiteY3" fmla="*/ 425450 h 495300"/>
              <a:gd name="connsiteX4" fmla="*/ 0 w 12446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600" h="495300">
                <a:moveTo>
                  <a:pt x="1244600" y="0"/>
                </a:moveTo>
                <a:cubicBezTo>
                  <a:pt x="1199091" y="115358"/>
                  <a:pt x="1153583" y="230717"/>
                  <a:pt x="1085850" y="304800"/>
                </a:cubicBezTo>
                <a:cubicBezTo>
                  <a:pt x="1018117" y="378883"/>
                  <a:pt x="941917" y="424392"/>
                  <a:pt x="838200" y="444500"/>
                </a:cubicBezTo>
                <a:cubicBezTo>
                  <a:pt x="734483" y="464608"/>
                  <a:pt x="603250" y="416983"/>
                  <a:pt x="463550" y="425450"/>
                </a:cubicBezTo>
                <a:cubicBezTo>
                  <a:pt x="323850" y="433917"/>
                  <a:pt x="0" y="495300"/>
                  <a:pt x="0" y="49530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0" name="Forme libre 49"/>
          <p:cNvSpPr/>
          <p:nvPr/>
        </p:nvSpPr>
        <p:spPr>
          <a:xfrm>
            <a:off x="44450" y="5619750"/>
            <a:ext cx="603250" cy="984250"/>
          </a:xfrm>
          <a:custGeom>
            <a:avLst/>
            <a:gdLst>
              <a:gd name="connsiteX0" fmla="*/ 0 w 603250"/>
              <a:gd name="connsiteY0" fmla="*/ 0 h 984250"/>
              <a:gd name="connsiteX1" fmla="*/ 241300 w 603250"/>
              <a:gd name="connsiteY1" fmla="*/ 260350 h 984250"/>
              <a:gd name="connsiteX2" fmla="*/ 349250 w 603250"/>
              <a:gd name="connsiteY2" fmla="*/ 609600 h 984250"/>
              <a:gd name="connsiteX3" fmla="*/ 444500 w 603250"/>
              <a:gd name="connsiteY3" fmla="*/ 869950 h 984250"/>
              <a:gd name="connsiteX4" fmla="*/ 603250 w 603250"/>
              <a:gd name="connsiteY4" fmla="*/ 984250 h 984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250" h="984250">
                <a:moveTo>
                  <a:pt x="0" y="0"/>
                </a:moveTo>
                <a:cubicBezTo>
                  <a:pt x="91546" y="79375"/>
                  <a:pt x="183092" y="158750"/>
                  <a:pt x="241300" y="260350"/>
                </a:cubicBezTo>
                <a:cubicBezTo>
                  <a:pt x="299508" y="361950"/>
                  <a:pt x="315383" y="508000"/>
                  <a:pt x="349250" y="609600"/>
                </a:cubicBezTo>
                <a:cubicBezTo>
                  <a:pt x="383117" y="711200"/>
                  <a:pt x="402167" y="807508"/>
                  <a:pt x="444500" y="869950"/>
                </a:cubicBezTo>
                <a:cubicBezTo>
                  <a:pt x="486833" y="932392"/>
                  <a:pt x="603250" y="984250"/>
                  <a:pt x="603250" y="98425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1" name="Forme libre 50"/>
          <p:cNvSpPr/>
          <p:nvPr/>
        </p:nvSpPr>
        <p:spPr>
          <a:xfrm>
            <a:off x="12700" y="6343650"/>
            <a:ext cx="285750" cy="488950"/>
          </a:xfrm>
          <a:custGeom>
            <a:avLst/>
            <a:gdLst>
              <a:gd name="connsiteX0" fmla="*/ 0 w 285750"/>
              <a:gd name="connsiteY0" fmla="*/ 0 h 488950"/>
              <a:gd name="connsiteX1" fmla="*/ 63500 w 285750"/>
              <a:gd name="connsiteY1" fmla="*/ 266700 h 488950"/>
              <a:gd name="connsiteX2" fmla="*/ 285750 w 285750"/>
              <a:gd name="connsiteY2" fmla="*/ 488950 h 488950"/>
            </a:gdLst>
            <a:ahLst/>
            <a:cxnLst>
              <a:cxn ang="0">
                <a:pos x="connsiteX0" y="connsiteY0"/>
              </a:cxn>
              <a:cxn ang="0">
                <a:pos x="connsiteX1" y="connsiteY1"/>
              </a:cxn>
              <a:cxn ang="0">
                <a:pos x="connsiteX2" y="connsiteY2"/>
              </a:cxn>
            </a:cxnLst>
            <a:rect l="l" t="t" r="r" b="b"/>
            <a:pathLst>
              <a:path w="285750" h="488950">
                <a:moveTo>
                  <a:pt x="0" y="0"/>
                </a:moveTo>
                <a:cubicBezTo>
                  <a:pt x="7937" y="92604"/>
                  <a:pt x="15875" y="185208"/>
                  <a:pt x="63500" y="266700"/>
                </a:cubicBezTo>
                <a:cubicBezTo>
                  <a:pt x="111125" y="348192"/>
                  <a:pt x="285750" y="488950"/>
                  <a:pt x="285750" y="48895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2"/>
          <p:cNvSpPr txBox="1">
            <a:spLocks noChangeAspect="1" noChangeArrowheads="1"/>
          </p:cNvSpPr>
          <p:nvPr/>
        </p:nvSpPr>
        <p:spPr bwMode="auto">
          <a:xfrm>
            <a:off x="0" y="0"/>
            <a:ext cx="9144000" cy="7112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4" name="ZoneTexte 3"/>
          <p:cNvSpPr txBox="1"/>
          <p:nvPr/>
        </p:nvSpPr>
        <p:spPr>
          <a:xfrm>
            <a:off x="894147" y="93674"/>
            <a:ext cx="7150641" cy="523220"/>
          </a:xfrm>
          <a:prstGeom prst="rect">
            <a:avLst/>
          </a:prstGeom>
          <a:noFill/>
        </p:spPr>
        <p:txBody>
          <a:bodyPr wrap="none" rtlCol="0">
            <a:spAutoFit/>
          </a:bodyPr>
          <a:lstStyle/>
          <a:p>
            <a:r>
              <a:rPr lang="fr-FR" sz="2800" i="1" dirty="0">
                <a:solidFill>
                  <a:schemeClr val="bg1"/>
                </a:solidFill>
                <a:latin typeface="Arial"/>
                <a:cs typeface="Arial"/>
              </a:rPr>
              <a:t>In vitro </a:t>
            </a:r>
            <a:r>
              <a:rPr lang="fr-FR" sz="2800" dirty="0" err="1">
                <a:solidFill>
                  <a:schemeClr val="bg1"/>
                </a:solidFill>
                <a:latin typeface="Arial"/>
                <a:cs typeface="Arial"/>
              </a:rPr>
              <a:t>anoxia</a:t>
            </a:r>
            <a:r>
              <a:rPr lang="fr-FR" sz="2800" dirty="0">
                <a:solidFill>
                  <a:schemeClr val="bg1"/>
                </a:solidFill>
                <a:latin typeface="Arial"/>
                <a:cs typeface="Arial"/>
              </a:rPr>
              <a:t> </a:t>
            </a:r>
            <a:r>
              <a:rPr lang="fr-FR" sz="2800" dirty="0" err="1">
                <a:solidFill>
                  <a:schemeClr val="bg1"/>
                </a:solidFill>
                <a:latin typeface="Arial"/>
                <a:cs typeface="Arial"/>
              </a:rPr>
              <a:t>modelization</a:t>
            </a:r>
            <a:r>
              <a:rPr lang="fr-FR" sz="2800" dirty="0">
                <a:solidFill>
                  <a:schemeClr val="bg1"/>
                </a:solidFill>
                <a:latin typeface="Arial"/>
                <a:cs typeface="Arial"/>
              </a:rPr>
              <a:t>: </a:t>
            </a:r>
            <a:r>
              <a:rPr lang="fr-FR" sz="2800" dirty="0" err="1">
                <a:solidFill>
                  <a:schemeClr val="bg1"/>
                </a:solidFill>
                <a:latin typeface="Arial"/>
                <a:cs typeface="Arial"/>
              </a:rPr>
              <a:t>GENbag</a:t>
            </a:r>
            <a:r>
              <a:rPr lang="fr-FR" sz="2800" dirty="0">
                <a:solidFill>
                  <a:schemeClr val="bg1"/>
                </a:solidFill>
                <a:latin typeface="Arial"/>
                <a:cs typeface="Arial"/>
              </a:rPr>
              <a:t> </a:t>
            </a:r>
            <a:r>
              <a:rPr lang="fr-FR" sz="2800" dirty="0" err="1">
                <a:solidFill>
                  <a:schemeClr val="bg1"/>
                </a:solidFill>
                <a:latin typeface="Arial"/>
                <a:cs typeface="Arial"/>
              </a:rPr>
              <a:t>Anaer</a:t>
            </a:r>
            <a:endParaRPr lang="fr-FR" sz="2800" dirty="0">
              <a:solidFill>
                <a:schemeClr val="bg1"/>
              </a:solidFill>
              <a:latin typeface="Arial"/>
              <a:cs typeface="Arial"/>
            </a:endParaRPr>
          </a:p>
        </p:txBody>
      </p:sp>
      <p:pic>
        <p:nvPicPr>
          <p:cNvPr id="40" name="Image 39"/>
          <p:cNvPicPr>
            <a:picLocks noChangeAspect="1"/>
          </p:cNvPicPr>
          <p:nvPr/>
        </p:nvPicPr>
        <p:blipFill>
          <a:blip r:embed="rId3"/>
          <a:stretch>
            <a:fillRect/>
          </a:stretch>
        </p:blipFill>
        <p:spPr>
          <a:xfrm>
            <a:off x="7102118" y="2047623"/>
            <a:ext cx="1641739" cy="1223518"/>
          </a:xfrm>
          <a:prstGeom prst="rect">
            <a:avLst/>
          </a:prstGeom>
        </p:spPr>
      </p:pic>
      <p:pic>
        <p:nvPicPr>
          <p:cNvPr id="41" name="Image 40"/>
          <p:cNvPicPr>
            <a:picLocks noChangeAspect="1"/>
          </p:cNvPicPr>
          <p:nvPr/>
        </p:nvPicPr>
        <p:blipFill>
          <a:blip r:embed="rId4"/>
          <a:stretch>
            <a:fillRect/>
          </a:stretch>
        </p:blipFill>
        <p:spPr>
          <a:xfrm>
            <a:off x="4488058" y="1539322"/>
            <a:ext cx="2196003" cy="1800002"/>
          </a:xfrm>
          <a:prstGeom prst="rect">
            <a:avLst/>
          </a:prstGeom>
        </p:spPr>
      </p:pic>
      <p:pic>
        <p:nvPicPr>
          <p:cNvPr id="42" name="Image 41"/>
          <p:cNvPicPr>
            <a:picLocks noChangeAspect="1"/>
          </p:cNvPicPr>
          <p:nvPr/>
        </p:nvPicPr>
        <p:blipFill>
          <a:blip r:embed="rId5"/>
          <a:stretch>
            <a:fillRect/>
          </a:stretch>
        </p:blipFill>
        <p:spPr>
          <a:xfrm>
            <a:off x="575416" y="872277"/>
            <a:ext cx="2860329" cy="3150800"/>
          </a:xfrm>
          <a:prstGeom prst="rect">
            <a:avLst/>
          </a:prstGeom>
        </p:spPr>
      </p:pic>
    </p:spTree>
    <p:extLst>
      <p:ext uri="{BB962C8B-B14F-4D97-AF65-F5344CB8AC3E}">
        <p14:creationId xmlns:p14="http://schemas.microsoft.com/office/powerpoint/2010/main" val="25527786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2"/>
          <p:cNvSpPr txBox="1">
            <a:spLocks noChangeAspect="1" noChangeArrowheads="1"/>
          </p:cNvSpPr>
          <p:nvPr/>
        </p:nvSpPr>
        <p:spPr bwMode="auto">
          <a:xfrm>
            <a:off x="0" y="0"/>
            <a:ext cx="9144000" cy="7112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4" name="ZoneTexte 3"/>
          <p:cNvSpPr txBox="1"/>
          <p:nvPr/>
        </p:nvSpPr>
        <p:spPr>
          <a:xfrm>
            <a:off x="894147" y="93674"/>
            <a:ext cx="7150641" cy="523220"/>
          </a:xfrm>
          <a:prstGeom prst="rect">
            <a:avLst/>
          </a:prstGeom>
          <a:noFill/>
        </p:spPr>
        <p:txBody>
          <a:bodyPr wrap="none" rtlCol="0">
            <a:spAutoFit/>
          </a:bodyPr>
          <a:lstStyle/>
          <a:p>
            <a:r>
              <a:rPr lang="fr-FR" sz="2800" i="1" dirty="0">
                <a:solidFill>
                  <a:schemeClr val="bg1"/>
                </a:solidFill>
                <a:latin typeface="Arial"/>
                <a:cs typeface="Arial"/>
              </a:rPr>
              <a:t>In vitro </a:t>
            </a:r>
            <a:r>
              <a:rPr lang="fr-FR" sz="2800" dirty="0" err="1">
                <a:solidFill>
                  <a:schemeClr val="bg1"/>
                </a:solidFill>
                <a:latin typeface="Arial"/>
                <a:cs typeface="Arial"/>
              </a:rPr>
              <a:t>anoxia</a:t>
            </a:r>
            <a:r>
              <a:rPr lang="fr-FR" sz="2800" dirty="0">
                <a:solidFill>
                  <a:schemeClr val="bg1"/>
                </a:solidFill>
                <a:latin typeface="Arial"/>
                <a:cs typeface="Arial"/>
              </a:rPr>
              <a:t> </a:t>
            </a:r>
            <a:r>
              <a:rPr lang="fr-FR" sz="2800" dirty="0" err="1">
                <a:solidFill>
                  <a:schemeClr val="bg1"/>
                </a:solidFill>
                <a:latin typeface="Arial"/>
                <a:cs typeface="Arial"/>
              </a:rPr>
              <a:t>modelization</a:t>
            </a:r>
            <a:r>
              <a:rPr lang="fr-FR" sz="2800" dirty="0">
                <a:solidFill>
                  <a:schemeClr val="bg1"/>
                </a:solidFill>
                <a:latin typeface="Arial"/>
                <a:cs typeface="Arial"/>
              </a:rPr>
              <a:t>: </a:t>
            </a:r>
            <a:r>
              <a:rPr lang="fr-FR" sz="2800" dirty="0" err="1">
                <a:solidFill>
                  <a:schemeClr val="bg1"/>
                </a:solidFill>
                <a:latin typeface="Arial"/>
                <a:cs typeface="Arial"/>
              </a:rPr>
              <a:t>GENbag</a:t>
            </a:r>
            <a:r>
              <a:rPr lang="fr-FR" sz="2800" dirty="0">
                <a:solidFill>
                  <a:schemeClr val="bg1"/>
                </a:solidFill>
                <a:latin typeface="Arial"/>
                <a:cs typeface="Arial"/>
              </a:rPr>
              <a:t> </a:t>
            </a:r>
            <a:r>
              <a:rPr lang="fr-FR" sz="2800" dirty="0" err="1">
                <a:solidFill>
                  <a:schemeClr val="bg1"/>
                </a:solidFill>
                <a:latin typeface="Arial"/>
                <a:cs typeface="Arial"/>
              </a:rPr>
              <a:t>Anaer</a:t>
            </a:r>
            <a:endParaRPr lang="fr-FR" sz="2800" dirty="0">
              <a:solidFill>
                <a:schemeClr val="bg1"/>
              </a:solidFill>
              <a:latin typeface="Arial"/>
              <a:cs typeface="Arial"/>
            </a:endParaRPr>
          </a:p>
        </p:txBody>
      </p:sp>
      <p:pic>
        <p:nvPicPr>
          <p:cNvPr id="38" name="Image 3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01121" y="795310"/>
            <a:ext cx="2483060" cy="3600702"/>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39" name="Image 38"/>
          <p:cNvPicPr>
            <a:picLocks noChangeAspect="1"/>
          </p:cNvPicPr>
          <p:nvPr/>
        </p:nvPicPr>
        <p:blipFill>
          <a:blip r:embed="rId4"/>
          <a:stretch>
            <a:fillRect/>
          </a:stretch>
        </p:blipFill>
        <p:spPr>
          <a:xfrm>
            <a:off x="575416" y="872277"/>
            <a:ext cx="2860329" cy="3150800"/>
          </a:xfrm>
          <a:prstGeom prst="rect">
            <a:avLst/>
          </a:prstGeom>
        </p:spPr>
      </p:pic>
      <p:grpSp>
        <p:nvGrpSpPr>
          <p:cNvPr id="6" name="Grouper 5"/>
          <p:cNvGrpSpPr/>
          <p:nvPr/>
        </p:nvGrpSpPr>
        <p:grpSpPr>
          <a:xfrm>
            <a:off x="320728" y="4707760"/>
            <a:ext cx="5465233" cy="4129081"/>
            <a:chOff x="2984563" y="1067621"/>
            <a:chExt cx="5873482" cy="4422056"/>
          </a:xfrm>
        </p:grpSpPr>
        <p:grpSp>
          <p:nvGrpSpPr>
            <p:cNvPr id="7" name="Grouper 6"/>
            <p:cNvGrpSpPr/>
            <p:nvPr/>
          </p:nvGrpSpPr>
          <p:grpSpPr>
            <a:xfrm>
              <a:off x="2984563" y="1067621"/>
              <a:ext cx="5873482" cy="1809377"/>
              <a:chOff x="3009143" y="1411750"/>
              <a:chExt cx="5873482" cy="1809377"/>
            </a:xfrm>
          </p:grpSpPr>
          <p:pic>
            <p:nvPicPr>
              <p:cNvPr id="9" name="Picture 2"/>
              <p:cNvPicPr>
                <a:picLocks noChangeAspect="1" noChangeArrowheads="1"/>
              </p:cNvPicPr>
              <p:nvPr/>
            </p:nvPicPr>
            <p:blipFill rotWithShape="1">
              <a:blip r:embed="rId5" cstate="print"/>
              <a:srcRect l="31941" r="36119" b="54832"/>
              <a:stretch/>
            </p:blipFill>
            <p:spPr bwMode="auto">
              <a:xfrm>
                <a:off x="3009143" y="1431413"/>
                <a:ext cx="2677179" cy="1789714"/>
              </a:xfrm>
              <a:prstGeom prst="rect">
                <a:avLst/>
              </a:prstGeom>
              <a:noFill/>
              <a:ln w="9525">
                <a:noFill/>
                <a:miter lim="800000"/>
                <a:headEnd/>
                <a:tailEnd/>
              </a:ln>
            </p:spPr>
          </p:pic>
          <p:pic>
            <p:nvPicPr>
              <p:cNvPr id="10" name="Picture 2"/>
              <p:cNvPicPr>
                <a:picLocks noChangeAspect="1" noChangeArrowheads="1"/>
              </p:cNvPicPr>
              <p:nvPr/>
            </p:nvPicPr>
            <p:blipFill rotWithShape="1">
              <a:blip r:embed="rId5" cstate="print"/>
              <a:srcRect l="65288" b="55397"/>
              <a:stretch/>
            </p:blipFill>
            <p:spPr bwMode="auto">
              <a:xfrm>
                <a:off x="5973096" y="1411750"/>
                <a:ext cx="2909529" cy="1767349"/>
              </a:xfrm>
              <a:prstGeom prst="rect">
                <a:avLst/>
              </a:prstGeom>
              <a:noFill/>
              <a:ln w="9525">
                <a:noFill/>
                <a:miter lim="800000"/>
                <a:headEnd/>
                <a:tailEnd/>
              </a:ln>
            </p:spPr>
          </p:pic>
        </p:grpSp>
        <p:sp>
          <p:nvSpPr>
            <p:cNvPr id="8" name="Rectangle 7"/>
            <p:cNvSpPr/>
            <p:nvPr/>
          </p:nvSpPr>
          <p:spPr bwMode="auto">
            <a:xfrm>
              <a:off x="3023419" y="2892323"/>
              <a:ext cx="2589162" cy="2597354"/>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grpSp>
      <p:pic>
        <p:nvPicPr>
          <p:cNvPr id="11" name="Picture 2"/>
          <p:cNvPicPr>
            <a:picLocks noChangeAspect="1" noChangeArrowheads="1"/>
          </p:cNvPicPr>
          <p:nvPr/>
        </p:nvPicPr>
        <p:blipFill rotWithShape="1">
          <a:blip r:embed="rId5" cstate="print"/>
          <a:srcRect l="32893" t="45347" r="36119"/>
          <a:stretch/>
        </p:blipFill>
        <p:spPr bwMode="auto">
          <a:xfrm>
            <a:off x="6250971" y="4782285"/>
            <a:ext cx="2465793" cy="2055864"/>
          </a:xfrm>
          <a:prstGeom prst="rect">
            <a:avLst/>
          </a:prstGeom>
          <a:noFill/>
          <a:ln w="9525">
            <a:noFill/>
            <a:miter lim="800000"/>
            <a:headEnd/>
            <a:tailEnd/>
          </a:ln>
        </p:spPr>
      </p:pic>
    </p:spTree>
    <p:extLst>
      <p:ext uri="{BB962C8B-B14F-4D97-AF65-F5344CB8AC3E}">
        <p14:creationId xmlns:p14="http://schemas.microsoft.com/office/powerpoint/2010/main" val="2466462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7"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24700" y="3675731"/>
            <a:ext cx="3492500" cy="2613025"/>
          </a:xfrm>
          <a:prstGeom prst="rect">
            <a:avLst/>
          </a:prstGeom>
          <a:noFill/>
          <a:ln w="3175">
            <a:solidFill>
              <a:srgbClr val="0099CC"/>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47118" name="Image 2" descr="J0 (1).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9887" y="3667794"/>
            <a:ext cx="3513138" cy="2641600"/>
          </a:xfrm>
          <a:prstGeom prst="rect">
            <a:avLst/>
          </a:prstGeom>
          <a:noFill/>
          <a:ln w="3175">
            <a:solidFill>
              <a:srgbClr val="0099CC"/>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
        <p:nvSpPr>
          <p:cNvPr id="47119" name="ZoneTexte 5"/>
          <p:cNvSpPr txBox="1">
            <a:spLocks noChangeArrowheads="1"/>
          </p:cNvSpPr>
          <p:nvPr/>
        </p:nvSpPr>
        <p:spPr bwMode="auto">
          <a:xfrm>
            <a:off x="889275" y="6336381"/>
            <a:ext cx="9158287" cy="3683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800" dirty="0">
                <a:solidFill>
                  <a:srgbClr val="000000"/>
                </a:solidFill>
                <a:latin typeface="Arial"/>
                <a:cs typeface="Arial"/>
              </a:rPr>
              <a:t>Control (</a:t>
            </a:r>
            <a:r>
              <a:rPr lang="fr-FR" sz="1800" dirty="0" err="1">
                <a:solidFill>
                  <a:srgbClr val="000000"/>
                </a:solidFill>
                <a:latin typeface="Arial"/>
                <a:cs typeface="Arial"/>
              </a:rPr>
              <a:t>freshly</a:t>
            </a:r>
            <a:r>
              <a:rPr lang="fr-FR" sz="1800" dirty="0">
                <a:solidFill>
                  <a:srgbClr val="000000"/>
                </a:solidFill>
                <a:latin typeface="Arial"/>
                <a:cs typeface="Arial"/>
              </a:rPr>
              <a:t> </a:t>
            </a:r>
            <a:r>
              <a:rPr lang="fr-FR" sz="1800" dirty="0" err="1">
                <a:solidFill>
                  <a:srgbClr val="000000"/>
                </a:solidFill>
                <a:latin typeface="Arial"/>
                <a:cs typeface="Arial"/>
              </a:rPr>
              <a:t>isolated</a:t>
            </a:r>
            <a:r>
              <a:rPr lang="fr-FR" sz="1800" dirty="0">
                <a:solidFill>
                  <a:srgbClr val="000000"/>
                </a:solidFill>
                <a:latin typeface="Arial"/>
                <a:cs typeface="Arial"/>
              </a:rPr>
              <a:t> </a:t>
            </a:r>
            <a:r>
              <a:rPr lang="fr-FR" sz="1800" dirty="0" err="1">
                <a:solidFill>
                  <a:srgbClr val="000000"/>
                </a:solidFill>
                <a:latin typeface="Arial"/>
                <a:cs typeface="Arial"/>
              </a:rPr>
              <a:t>cells</a:t>
            </a:r>
            <a:r>
              <a:rPr lang="fr-FR" sz="1800" dirty="0">
                <a:solidFill>
                  <a:srgbClr val="000000"/>
                </a:solidFill>
                <a:latin typeface="Arial"/>
                <a:cs typeface="Arial"/>
              </a:rPr>
              <a:t>)       	               4 </a:t>
            </a:r>
            <a:r>
              <a:rPr lang="fr-FR" sz="1800" dirty="0" err="1">
                <a:solidFill>
                  <a:srgbClr val="000000"/>
                </a:solidFill>
                <a:latin typeface="Arial"/>
                <a:cs typeface="Arial"/>
              </a:rPr>
              <a:t>days</a:t>
            </a:r>
            <a:r>
              <a:rPr lang="fr-FR" sz="1800" dirty="0">
                <a:solidFill>
                  <a:srgbClr val="000000"/>
                </a:solidFill>
                <a:latin typeface="Arial"/>
                <a:cs typeface="Arial"/>
              </a:rPr>
              <a:t> </a:t>
            </a:r>
            <a:r>
              <a:rPr lang="fr-FR" sz="1800" i="1" dirty="0">
                <a:solidFill>
                  <a:srgbClr val="000000"/>
                </a:solidFill>
                <a:latin typeface="Arial"/>
                <a:cs typeface="Arial"/>
              </a:rPr>
              <a:t>post mortem</a:t>
            </a:r>
          </a:p>
        </p:txBody>
      </p:sp>
      <p:pic>
        <p:nvPicPr>
          <p:cNvPr id="13343" name="Picture 31"/>
          <p:cNvPicPr>
            <a:picLocks noChangeAspect="1" noChangeArrowheads="1"/>
          </p:cNvPicPr>
          <p:nvPr/>
        </p:nvPicPr>
        <p:blipFill>
          <a:blip r:embed="rId5"/>
          <a:srcRect/>
          <a:stretch>
            <a:fillRect/>
          </a:stretch>
        </p:blipFill>
        <p:spPr bwMode="auto">
          <a:xfrm>
            <a:off x="7553428" y="3687447"/>
            <a:ext cx="847725" cy="920750"/>
          </a:xfrm>
          <a:prstGeom prst="rect">
            <a:avLst/>
          </a:prstGeom>
          <a:noFill/>
          <a:ln w="12700" cap="flat" cmpd="sng">
            <a:solidFill>
              <a:schemeClr val="bg1">
                <a:lumMod val="40000"/>
                <a:lumOff val="60000"/>
              </a:schemeClr>
            </a:solidFill>
            <a:prstDash val="solid"/>
            <a:miter lim="800000"/>
            <a:headEnd/>
            <a:tailEnd/>
          </a:ln>
        </p:spPr>
      </p:pic>
      <p:sp>
        <p:nvSpPr>
          <p:cNvPr id="47123" name="ZoneTexte 29"/>
          <p:cNvSpPr txBox="1">
            <a:spLocks noChangeArrowheads="1"/>
          </p:cNvSpPr>
          <p:nvPr/>
        </p:nvSpPr>
        <p:spPr bwMode="auto">
          <a:xfrm>
            <a:off x="2380558" y="2892015"/>
            <a:ext cx="3775458" cy="61555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en-US" sz="1600" b="1" dirty="0">
                <a:solidFill>
                  <a:srgbClr val="00B92C"/>
                </a:solidFill>
                <a:latin typeface="Arial"/>
                <a:cs typeface="Arial"/>
              </a:rPr>
              <a:t>Tg:Pax7-n</a:t>
            </a:r>
            <a:r>
              <a:rPr lang="en-US" sz="1600" b="1" baseline="30000" dirty="0">
                <a:solidFill>
                  <a:srgbClr val="00B92C"/>
                </a:solidFill>
                <a:latin typeface="Arial"/>
                <a:cs typeface="Arial"/>
              </a:rPr>
              <a:t>GFP-P/+</a:t>
            </a:r>
            <a:r>
              <a:rPr lang="en-US" sz="1600" b="1" dirty="0">
                <a:solidFill>
                  <a:srgbClr val="2C8AC0"/>
                </a:solidFill>
                <a:latin typeface="Arial"/>
                <a:cs typeface="Arial"/>
              </a:rPr>
              <a:t>::Tg:MLC3F-nlacZ-2E</a:t>
            </a:r>
          </a:p>
          <a:p>
            <a:endParaRPr lang="en-US" sz="1800" b="1" dirty="0">
              <a:solidFill>
                <a:srgbClr val="2C8AC0"/>
              </a:solidFill>
              <a:latin typeface="Arial"/>
              <a:cs typeface="Arial"/>
            </a:endParaRPr>
          </a:p>
        </p:txBody>
      </p:sp>
      <p:sp>
        <p:nvSpPr>
          <p:cNvPr id="32" name="AutoShape 15"/>
          <p:cNvSpPr>
            <a:spLocks noChangeArrowheads="1"/>
          </p:cNvSpPr>
          <p:nvPr/>
        </p:nvSpPr>
        <p:spPr bwMode="auto">
          <a:xfrm>
            <a:off x="1562466" y="2619844"/>
            <a:ext cx="7005638" cy="376238"/>
          </a:xfrm>
          <a:prstGeom prst="rightArrow">
            <a:avLst>
              <a:gd name="adj1" fmla="val 39741"/>
              <a:gd name="adj2" fmla="val 161806"/>
            </a:avLst>
          </a:prstGeom>
          <a:solidFill>
            <a:srgbClr val="C00000"/>
          </a:solidFill>
          <a:ln w="9525">
            <a:solidFill>
              <a:srgbClr val="C00000"/>
            </a:solidFill>
            <a:miter lim="800000"/>
            <a:headEnd/>
            <a:tailEnd/>
          </a:ln>
        </p:spPr>
        <p:txBody>
          <a:bodyPr wrap="none" anchor="ctr"/>
          <a:lstStyle/>
          <a:p>
            <a:pPr algn="ctr" eaLnBrk="0" hangingPunct="0"/>
            <a:endParaRPr lang="fr-FR" sz="4000">
              <a:solidFill>
                <a:srgbClr val="FF0000"/>
              </a:solidFill>
              <a:latin typeface="Arial"/>
              <a:cs typeface="Arial"/>
            </a:endParaRPr>
          </a:p>
        </p:txBody>
      </p:sp>
      <p:cxnSp>
        <p:nvCxnSpPr>
          <p:cNvPr id="33" name="Connecteur droit avec flèche 3"/>
          <p:cNvCxnSpPr>
            <a:cxnSpLocks noChangeShapeType="1"/>
          </p:cNvCxnSpPr>
          <p:nvPr/>
        </p:nvCxnSpPr>
        <p:spPr bwMode="auto">
          <a:xfrm rot="5400000">
            <a:off x="1484679" y="2424582"/>
            <a:ext cx="509587" cy="1587"/>
          </a:xfrm>
          <a:prstGeom prst="straightConnector1">
            <a:avLst/>
          </a:prstGeom>
          <a:noFill/>
          <a:ln w="12700">
            <a:solidFill>
              <a:srgbClr val="000000"/>
            </a:solidFill>
            <a:round/>
            <a:headEnd/>
            <a:tailEnd type="arrow" w="med" len="med"/>
          </a:ln>
          <a:extLst>
            <a:ext uri="{909E8E84-426E-40dd-AFC4-6F175D3DCCD1}">
              <a14:hiddenFill xmlns="" xmlns:a14="http://schemas.microsoft.com/office/drawing/2010/main" xmlns:mv="urn:schemas-microsoft-com:mac:vml" xmlns:mc="http://schemas.openxmlformats.org/markup-compatibility/2006">
                <a:noFill/>
              </a14:hiddenFill>
            </a:ext>
          </a:extLst>
        </p:spPr>
      </p:cxnSp>
      <p:cxnSp>
        <p:nvCxnSpPr>
          <p:cNvPr id="34" name="Connecteur droit avec flèche 4"/>
          <p:cNvCxnSpPr>
            <a:cxnSpLocks noChangeShapeType="1"/>
          </p:cNvCxnSpPr>
          <p:nvPr/>
        </p:nvCxnSpPr>
        <p:spPr bwMode="auto">
          <a:xfrm flipH="1">
            <a:off x="3245216" y="2402185"/>
            <a:ext cx="16933" cy="276397"/>
          </a:xfrm>
          <a:prstGeom prst="straightConnector1">
            <a:avLst/>
          </a:prstGeom>
          <a:noFill/>
          <a:ln w="12700">
            <a:solidFill>
              <a:srgbClr val="000000"/>
            </a:solidFill>
            <a:round/>
            <a:headEnd/>
            <a:tailEnd type="arrow" w="med" len="med"/>
          </a:ln>
          <a:extLst>
            <a:ext uri="{909E8E84-426E-40dd-AFC4-6F175D3DCCD1}">
              <a14:hiddenFill xmlns="" xmlns:a14="http://schemas.microsoft.com/office/drawing/2010/main" xmlns:mv="urn:schemas-microsoft-com:mac:vml" xmlns:mc="http://schemas.openxmlformats.org/markup-compatibility/2006">
                <a:noFill/>
              </a14:hiddenFill>
            </a:ext>
          </a:extLst>
        </p:spPr>
      </p:cxnSp>
      <p:grpSp>
        <p:nvGrpSpPr>
          <p:cNvPr id="35" name="Groupe 16"/>
          <p:cNvGrpSpPr>
            <a:grpSpLocks/>
          </p:cNvGrpSpPr>
          <p:nvPr/>
        </p:nvGrpSpPr>
        <p:grpSpPr bwMode="auto">
          <a:xfrm>
            <a:off x="883016" y="1841969"/>
            <a:ext cx="1163638" cy="914400"/>
            <a:chOff x="896938" y="2165350"/>
            <a:chExt cx="1716087" cy="1389063"/>
          </a:xfrm>
        </p:grpSpPr>
        <p:pic>
          <p:nvPicPr>
            <p:cNvPr id="36"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116013" y="2165350"/>
              <a:ext cx="1497012" cy="8445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37" name="Rectangle 8"/>
            <p:cNvSpPr>
              <a:spLocks noChangeAspect="1" noChangeArrowheads="1"/>
            </p:cNvSpPr>
            <p:nvPr/>
          </p:nvSpPr>
          <p:spPr bwMode="auto">
            <a:xfrm rot="-2571191">
              <a:off x="1028700" y="3106738"/>
              <a:ext cx="508000" cy="115887"/>
            </a:xfrm>
            <a:prstGeom prst="rect">
              <a:avLst/>
            </a:prstGeom>
            <a:solidFill>
              <a:srgbClr val="F2E32F"/>
            </a:solidFill>
            <a:ln w="9525">
              <a:solidFill>
                <a:srgbClr val="000000"/>
              </a:solidFill>
              <a:miter lim="800000"/>
              <a:headEnd/>
              <a:tailEnd/>
            </a:ln>
          </p:spPr>
          <p:txBody>
            <a:bodyPr wrap="none" anchor="ctr"/>
            <a:lstStyle/>
            <a:p>
              <a:pPr algn="ctr" eaLnBrk="0" hangingPunct="0"/>
              <a:endParaRPr lang="fr-FR">
                <a:latin typeface="Arial"/>
                <a:cs typeface="Arial"/>
              </a:endParaRPr>
            </a:p>
          </p:txBody>
        </p:sp>
        <p:sp>
          <p:nvSpPr>
            <p:cNvPr id="38" name="Rectangle 11"/>
            <p:cNvSpPr>
              <a:spLocks noChangeAspect="1" noChangeArrowheads="1"/>
            </p:cNvSpPr>
            <p:nvPr/>
          </p:nvSpPr>
          <p:spPr bwMode="auto">
            <a:xfrm rot="-2571191">
              <a:off x="896938" y="3397250"/>
              <a:ext cx="250825" cy="14288"/>
            </a:xfrm>
            <a:prstGeom prst="rect">
              <a:avLst/>
            </a:prstGeom>
            <a:solidFill>
              <a:schemeClr val="tx1"/>
            </a:solidFill>
            <a:ln w="9525">
              <a:solidFill>
                <a:schemeClr val="tx1"/>
              </a:solidFill>
              <a:miter lim="800000"/>
              <a:headEnd/>
              <a:tailEnd/>
            </a:ln>
          </p:spPr>
          <p:txBody>
            <a:bodyPr wrap="none" anchor="ctr"/>
            <a:lstStyle/>
            <a:p>
              <a:pPr algn="ctr" eaLnBrk="0" hangingPunct="0"/>
              <a:endParaRPr lang="fr-FR">
                <a:latin typeface="Arial"/>
                <a:cs typeface="Arial"/>
              </a:endParaRPr>
            </a:p>
          </p:txBody>
        </p:sp>
        <p:sp>
          <p:nvSpPr>
            <p:cNvPr id="39" name="Line 12"/>
            <p:cNvSpPr>
              <a:spLocks noChangeAspect="1" noChangeShapeType="1"/>
            </p:cNvSpPr>
            <p:nvPr/>
          </p:nvSpPr>
          <p:spPr bwMode="auto">
            <a:xfrm rot="-2571191">
              <a:off x="1427163" y="2901950"/>
              <a:ext cx="292100" cy="0"/>
            </a:xfrm>
            <a:prstGeom prst="line">
              <a:avLst/>
            </a:prstGeom>
            <a:noFill/>
            <a:ln w="38100">
              <a:solidFill>
                <a:srgbClr val="000000"/>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wrap="none" anchor="ctr"/>
            <a:lstStyle/>
            <a:p>
              <a:endParaRPr lang="fr-FR">
                <a:latin typeface="Arial"/>
                <a:cs typeface="Arial"/>
              </a:endParaRPr>
            </a:p>
          </p:txBody>
        </p:sp>
        <p:sp>
          <p:nvSpPr>
            <p:cNvPr id="40" name="Oval 13"/>
            <p:cNvSpPr>
              <a:spLocks noChangeAspect="1" noChangeArrowheads="1"/>
            </p:cNvSpPr>
            <p:nvPr/>
          </p:nvSpPr>
          <p:spPr bwMode="auto">
            <a:xfrm rot="-2571191">
              <a:off x="920750" y="3438525"/>
              <a:ext cx="22225" cy="115888"/>
            </a:xfrm>
            <a:prstGeom prst="ellipse">
              <a:avLst/>
            </a:prstGeom>
            <a:solidFill>
              <a:schemeClr val="tx1"/>
            </a:solidFill>
            <a:ln w="9525">
              <a:solidFill>
                <a:schemeClr val="tx1"/>
              </a:solidFill>
              <a:round/>
              <a:headEnd/>
              <a:tailEnd/>
            </a:ln>
          </p:spPr>
          <p:txBody>
            <a:bodyPr wrap="none" anchor="ctr"/>
            <a:lstStyle/>
            <a:p>
              <a:pPr algn="ctr" eaLnBrk="0" hangingPunct="0"/>
              <a:endParaRPr lang="fr-FR">
                <a:latin typeface="Arial"/>
                <a:cs typeface="Arial"/>
              </a:endParaRPr>
            </a:p>
          </p:txBody>
        </p:sp>
      </p:grpSp>
      <p:cxnSp>
        <p:nvCxnSpPr>
          <p:cNvPr id="41" name="Connecteur droit avec flèche 11"/>
          <p:cNvCxnSpPr>
            <a:cxnSpLocks noChangeShapeType="1"/>
          </p:cNvCxnSpPr>
          <p:nvPr/>
        </p:nvCxnSpPr>
        <p:spPr bwMode="auto">
          <a:xfrm rot="5400000">
            <a:off x="7333822" y="2372988"/>
            <a:ext cx="511175" cy="1588"/>
          </a:xfrm>
          <a:prstGeom prst="straightConnector1">
            <a:avLst/>
          </a:prstGeom>
          <a:noFill/>
          <a:ln w="12700">
            <a:solidFill>
              <a:srgbClr val="000000"/>
            </a:solidFill>
            <a:round/>
            <a:headEnd/>
            <a:tailEnd type="arrow" w="med" len="med"/>
          </a:ln>
          <a:extLst>
            <a:ext uri="{909E8E84-426E-40dd-AFC4-6F175D3DCCD1}">
              <a14:hiddenFill xmlns="" xmlns:a14="http://schemas.microsoft.com/office/drawing/2010/main" xmlns:mv="urn:schemas-microsoft-com:mac:vml" xmlns:mc="http://schemas.openxmlformats.org/markup-compatibility/2006">
                <a:noFill/>
              </a14:hiddenFill>
            </a:ext>
          </a:extLst>
        </p:spPr>
      </p:cxnSp>
      <p:sp>
        <p:nvSpPr>
          <p:cNvPr id="42" name="ZoneTexte 40"/>
          <p:cNvSpPr txBox="1">
            <a:spLocks noChangeArrowheads="1"/>
          </p:cNvSpPr>
          <p:nvPr/>
        </p:nvSpPr>
        <p:spPr bwMode="auto">
          <a:xfrm>
            <a:off x="6631354" y="1723966"/>
            <a:ext cx="1914525" cy="33813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600" b="1" dirty="0" err="1">
                <a:solidFill>
                  <a:srgbClr val="000000"/>
                </a:solidFill>
                <a:latin typeface="Arial"/>
                <a:cs typeface="Arial"/>
              </a:rPr>
              <a:t>Histology</a:t>
            </a:r>
            <a:endParaRPr lang="fr-FR" sz="1600" b="1" dirty="0">
              <a:solidFill>
                <a:srgbClr val="000000"/>
              </a:solidFill>
              <a:latin typeface="Arial"/>
              <a:cs typeface="Arial"/>
            </a:endParaRPr>
          </a:p>
        </p:txBody>
      </p:sp>
      <p:sp>
        <p:nvSpPr>
          <p:cNvPr id="43" name="ZoneTexte 13"/>
          <p:cNvSpPr txBox="1">
            <a:spLocks noChangeArrowheads="1"/>
          </p:cNvSpPr>
          <p:nvPr/>
        </p:nvSpPr>
        <p:spPr bwMode="auto">
          <a:xfrm>
            <a:off x="1324341" y="2892894"/>
            <a:ext cx="795338" cy="6477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800">
                <a:solidFill>
                  <a:srgbClr val="000000"/>
                </a:solidFill>
                <a:latin typeface="Arial"/>
                <a:cs typeface="Arial"/>
              </a:rPr>
              <a:t>D-1</a:t>
            </a:r>
          </a:p>
          <a:p>
            <a:pPr algn="ctr"/>
            <a:r>
              <a:rPr lang="fr-FR" sz="1800">
                <a:solidFill>
                  <a:srgbClr val="000000"/>
                </a:solidFill>
                <a:latin typeface="Arial"/>
                <a:cs typeface="Arial"/>
              </a:rPr>
              <a:t>CTX</a:t>
            </a:r>
          </a:p>
        </p:txBody>
      </p:sp>
      <p:grpSp>
        <p:nvGrpSpPr>
          <p:cNvPr id="44" name="Groupe 21"/>
          <p:cNvGrpSpPr>
            <a:grpSpLocks/>
          </p:cNvGrpSpPr>
          <p:nvPr/>
        </p:nvGrpSpPr>
        <p:grpSpPr bwMode="auto">
          <a:xfrm>
            <a:off x="2578466" y="1847788"/>
            <a:ext cx="1131888" cy="974725"/>
            <a:chOff x="3371908" y="1430338"/>
            <a:chExt cx="1727142" cy="1433203"/>
          </a:xfrm>
        </p:grpSpPr>
        <p:grpSp>
          <p:nvGrpSpPr>
            <p:cNvPr id="45" name="Groupe 27"/>
            <p:cNvGrpSpPr>
              <a:grpSpLocks/>
            </p:cNvGrpSpPr>
            <p:nvPr/>
          </p:nvGrpSpPr>
          <p:grpSpPr bwMode="auto">
            <a:xfrm>
              <a:off x="3514827" y="1430338"/>
              <a:ext cx="1584223" cy="1057395"/>
              <a:chOff x="3214719" y="1457941"/>
              <a:chExt cx="1584223" cy="1057395"/>
            </a:xfrm>
          </p:grpSpPr>
          <p:pic>
            <p:nvPicPr>
              <p:cNvPr id="48" name="Picture 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301930" y="1457941"/>
                <a:ext cx="1497012" cy="8445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9" name="Rectangle 8"/>
              <p:cNvSpPr>
                <a:spLocks noChangeAspect="1" noChangeArrowheads="1"/>
              </p:cNvSpPr>
              <p:nvPr/>
            </p:nvSpPr>
            <p:spPr bwMode="auto">
              <a:xfrm rot="-2571191">
                <a:off x="3214721" y="2398626"/>
                <a:ext cx="508695" cy="116710"/>
              </a:xfrm>
              <a:prstGeom prst="rect">
                <a:avLst/>
              </a:prstGeom>
              <a:solidFill>
                <a:srgbClr val="00FF00"/>
              </a:solidFill>
              <a:ln w="9525">
                <a:solidFill>
                  <a:srgbClr val="000000"/>
                </a:solidFill>
                <a:miter lim="800000"/>
                <a:headEnd/>
                <a:tailEnd/>
              </a:ln>
            </p:spPr>
            <p:txBody>
              <a:bodyPr wrap="none" anchor="ctr"/>
              <a:lstStyle/>
              <a:p>
                <a:pPr algn="ctr" eaLnBrk="0" hangingPunct="0"/>
                <a:endParaRPr lang="fr-FR">
                  <a:solidFill>
                    <a:srgbClr val="FF0000"/>
                  </a:solidFill>
                  <a:latin typeface="Arial"/>
                  <a:cs typeface="Arial"/>
                </a:endParaRPr>
              </a:p>
            </p:txBody>
          </p:sp>
          <p:sp>
            <p:nvSpPr>
              <p:cNvPr id="50" name="Line 12"/>
              <p:cNvSpPr>
                <a:spLocks noChangeAspect="1" noChangeShapeType="1"/>
              </p:cNvSpPr>
              <p:nvPr/>
            </p:nvSpPr>
            <p:spPr bwMode="auto">
              <a:xfrm rot="-2571191">
                <a:off x="3613080" y="2194541"/>
                <a:ext cx="292100" cy="0"/>
              </a:xfrm>
              <a:prstGeom prst="line">
                <a:avLst/>
              </a:prstGeom>
              <a:noFill/>
              <a:ln w="38100">
                <a:solidFill>
                  <a:srgbClr val="000000"/>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wrap="none" anchor="ctr"/>
              <a:lstStyle/>
              <a:p>
                <a:endParaRPr lang="fr-FR">
                  <a:latin typeface="Arial"/>
                  <a:cs typeface="Arial"/>
                </a:endParaRPr>
              </a:p>
            </p:txBody>
          </p:sp>
        </p:grpSp>
        <p:sp>
          <p:nvSpPr>
            <p:cNvPr id="46" name="Rectangle 11"/>
            <p:cNvSpPr>
              <a:spLocks noChangeAspect="1" noChangeArrowheads="1"/>
            </p:cNvSpPr>
            <p:nvPr/>
          </p:nvSpPr>
          <p:spPr bwMode="auto">
            <a:xfrm rot="-2571191">
              <a:off x="3371908" y="2693677"/>
              <a:ext cx="250825" cy="14288"/>
            </a:xfrm>
            <a:prstGeom prst="rect">
              <a:avLst/>
            </a:prstGeom>
            <a:solidFill>
              <a:schemeClr val="tx1"/>
            </a:solidFill>
            <a:ln w="9525">
              <a:solidFill>
                <a:schemeClr val="tx1"/>
              </a:solidFill>
              <a:miter lim="800000"/>
              <a:headEnd/>
              <a:tailEnd/>
            </a:ln>
          </p:spPr>
          <p:txBody>
            <a:bodyPr wrap="none" anchor="ctr"/>
            <a:lstStyle/>
            <a:p>
              <a:pPr algn="ctr" eaLnBrk="0" hangingPunct="0"/>
              <a:endParaRPr lang="fr-FR">
                <a:latin typeface="Arial"/>
                <a:cs typeface="Arial"/>
              </a:endParaRPr>
            </a:p>
          </p:txBody>
        </p:sp>
        <p:sp>
          <p:nvSpPr>
            <p:cNvPr id="47" name="Oval 13"/>
            <p:cNvSpPr>
              <a:spLocks noChangeAspect="1" noChangeArrowheads="1"/>
            </p:cNvSpPr>
            <p:nvPr/>
          </p:nvSpPr>
          <p:spPr bwMode="auto">
            <a:xfrm rot="-2571191">
              <a:off x="3381431" y="2747653"/>
              <a:ext cx="22225" cy="115888"/>
            </a:xfrm>
            <a:prstGeom prst="ellipse">
              <a:avLst/>
            </a:prstGeom>
            <a:solidFill>
              <a:schemeClr val="tx1"/>
            </a:solidFill>
            <a:ln w="9525">
              <a:solidFill>
                <a:schemeClr val="tx1"/>
              </a:solidFill>
              <a:round/>
              <a:headEnd/>
              <a:tailEnd/>
            </a:ln>
          </p:spPr>
          <p:txBody>
            <a:bodyPr wrap="none" anchor="ctr"/>
            <a:lstStyle/>
            <a:p>
              <a:pPr algn="ctr" eaLnBrk="0" hangingPunct="0"/>
              <a:endParaRPr lang="fr-FR">
                <a:latin typeface="Arial"/>
                <a:cs typeface="Arial"/>
              </a:endParaRPr>
            </a:p>
          </p:txBody>
        </p:sp>
      </p:grpSp>
      <p:sp>
        <p:nvSpPr>
          <p:cNvPr id="51" name="ZoneTexte 28"/>
          <p:cNvSpPr txBox="1">
            <a:spLocks noChangeArrowheads="1"/>
          </p:cNvSpPr>
          <p:nvPr/>
        </p:nvSpPr>
        <p:spPr bwMode="auto">
          <a:xfrm>
            <a:off x="7272704" y="2940519"/>
            <a:ext cx="701675" cy="36988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800">
                <a:solidFill>
                  <a:srgbClr val="000000"/>
                </a:solidFill>
                <a:latin typeface="Arial"/>
                <a:cs typeface="Arial"/>
              </a:rPr>
              <a:t>D30</a:t>
            </a:r>
          </a:p>
        </p:txBody>
      </p:sp>
      <p:sp>
        <p:nvSpPr>
          <p:cNvPr id="52" name="Rectangle 23"/>
          <p:cNvSpPr>
            <a:spLocks noChangeArrowheads="1"/>
          </p:cNvSpPr>
          <p:nvPr/>
        </p:nvSpPr>
        <p:spPr bwMode="auto">
          <a:xfrm>
            <a:off x="298819" y="1563628"/>
            <a:ext cx="2016125" cy="33855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r>
              <a:rPr lang="fr-FR" sz="1600" b="1" dirty="0" err="1">
                <a:solidFill>
                  <a:srgbClr val="000000"/>
                </a:solidFill>
                <a:latin typeface="Arial"/>
                <a:cs typeface="Arial"/>
              </a:rPr>
              <a:t>Rag</a:t>
            </a:r>
            <a:r>
              <a:rPr lang="fr-FR" sz="1600" b="1" baseline="30000" dirty="0">
                <a:solidFill>
                  <a:srgbClr val="000000"/>
                </a:solidFill>
                <a:latin typeface="Arial"/>
                <a:cs typeface="Arial"/>
              </a:rPr>
              <a:t>-/- </a:t>
            </a:r>
            <a:r>
              <a:rPr lang="fr-FR" sz="1600" b="1" dirty="0">
                <a:solidFill>
                  <a:srgbClr val="000000"/>
                </a:solidFill>
                <a:latin typeface="Arial"/>
                <a:cs typeface="Arial"/>
              </a:rPr>
              <a:t>::</a:t>
            </a:r>
            <a:r>
              <a:rPr lang="el-GR" sz="1600" b="1" dirty="0">
                <a:solidFill>
                  <a:srgbClr val="000000"/>
                </a:solidFill>
                <a:latin typeface="Arial"/>
                <a:cs typeface="Arial"/>
              </a:rPr>
              <a:t>γ</a:t>
            </a:r>
            <a:r>
              <a:rPr lang="fr-FR" sz="1600" b="1" dirty="0">
                <a:solidFill>
                  <a:srgbClr val="000000"/>
                </a:solidFill>
                <a:latin typeface="Arial"/>
                <a:cs typeface="Arial"/>
              </a:rPr>
              <a:t>c</a:t>
            </a:r>
            <a:r>
              <a:rPr lang="fr-FR" sz="1600" b="1" baseline="30000" dirty="0">
                <a:solidFill>
                  <a:srgbClr val="000000"/>
                </a:solidFill>
                <a:latin typeface="Arial"/>
                <a:cs typeface="Arial"/>
              </a:rPr>
              <a:t>-/-</a:t>
            </a:r>
          </a:p>
        </p:txBody>
      </p:sp>
      <p:sp>
        <p:nvSpPr>
          <p:cNvPr id="55" name="ZoneTexte 42"/>
          <p:cNvSpPr txBox="1">
            <a:spLocks noChangeArrowheads="1"/>
          </p:cNvSpPr>
          <p:nvPr/>
        </p:nvSpPr>
        <p:spPr bwMode="auto">
          <a:xfrm>
            <a:off x="581037" y="2211858"/>
            <a:ext cx="7048500" cy="58477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800" dirty="0">
                <a:solidFill>
                  <a:srgbClr val="000000"/>
                </a:solidFill>
                <a:latin typeface="Arial"/>
                <a:cs typeface="Arial"/>
              </a:rPr>
              <a:t>D0  </a:t>
            </a:r>
            <a:r>
              <a:rPr lang="fr-FR" sz="1800" dirty="0" err="1">
                <a:solidFill>
                  <a:srgbClr val="000000"/>
                </a:solidFill>
                <a:latin typeface="Arial"/>
                <a:cs typeface="Arial"/>
              </a:rPr>
              <a:t>Graft</a:t>
            </a:r>
            <a:endParaRPr lang="fr-FR" sz="1800" dirty="0">
              <a:solidFill>
                <a:srgbClr val="000000"/>
              </a:solidFill>
              <a:latin typeface="Arial"/>
              <a:cs typeface="Arial"/>
            </a:endParaRPr>
          </a:p>
          <a:p>
            <a:pPr algn="ctr"/>
            <a:endParaRPr lang="fr-FR" sz="1400" dirty="0">
              <a:solidFill>
                <a:srgbClr val="000000"/>
              </a:solidFill>
              <a:latin typeface="Arial"/>
              <a:cs typeface="Arial"/>
            </a:endParaRPr>
          </a:p>
        </p:txBody>
      </p:sp>
      <p:sp>
        <p:nvSpPr>
          <p:cNvPr id="56" name="ZoneTexte 55"/>
          <p:cNvSpPr txBox="1"/>
          <p:nvPr/>
        </p:nvSpPr>
        <p:spPr>
          <a:xfrm>
            <a:off x="4887055" y="5969646"/>
            <a:ext cx="663663" cy="338554"/>
          </a:xfrm>
          <a:prstGeom prst="rect">
            <a:avLst/>
          </a:prstGeom>
          <a:noFill/>
        </p:spPr>
        <p:txBody>
          <a:bodyPr wrap="none" rtlCol="0">
            <a:spAutoFit/>
          </a:bodyPr>
          <a:lstStyle/>
          <a:p>
            <a:r>
              <a:rPr lang="fr-FR" sz="1600" dirty="0">
                <a:solidFill>
                  <a:srgbClr val="2C8AC0"/>
                </a:solidFill>
                <a:latin typeface="Arial"/>
                <a:cs typeface="Arial"/>
              </a:rPr>
              <a:t>X-gal</a:t>
            </a:r>
          </a:p>
        </p:txBody>
      </p:sp>
      <p:sp>
        <p:nvSpPr>
          <p:cNvPr id="57" name="ZoneTexte 56"/>
          <p:cNvSpPr txBox="1"/>
          <p:nvPr/>
        </p:nvSpPr>
        <p:spPr>
          <a:xfrm>
            <a:off x="763830" y="5969646"/>
            <a:ext cx="663663" cy="338554"/>
          </a:xfrm>
          <a:prstGeom prst="rect">
            <a:avLst/>
          </a:prstGeom>
          <a:noFill/>
        </p:spPr>
        <p:txBody>
          <a:bodyPr wrap="none" rtlCol="0">
            <a:spAutoFit/>
          </a:bodyPr>
          <a:lstStyle/>
          <a:p>
            <a:r>
              <a:rPr lang="fr-FR" sz="1600" dirty="0">
                <a:solidFill>
                  <a:srgbClr val="2C8AC0"/>
                </a:solidFill>
                <a:latin typeface="Arial"/>
                <a:cs typeface="Arial"/>
              </a:rPr>
              <a:t>X-gal</a:t>
            </a:r>
          </a:p>
        </p:txBody>
      </p:sp>
      <p:sp>
        <p:nvSpPr>
          <p:cNvPr id="58" name="Text Box 22"/>
          <p:cNvSpPr txBox="1">
            <a:spLocks noChangeAspect="1" noChangeArrowheads="1"/>
          </p:cNvSpPr>
          <p:nvPr/>
        </p:nvSpPr>
        <p:spPr bwMode="auto">
          <a:xfrm>
            <a:off x="0" y="0"/>
            <a:ext cx="9144000" cy="7112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54" name="Rectangle 22"/>
          <p:cNvSpPr>
            <a:spLocks noChangeArrowheads="1"/>
          </p:cNvSpPr>
          <p:nvPr/>
        </p:nvSpPr>
        <p:spPr bwMode="auto">
          <a:xfrm>
            <a:off x="0" y="110772"/>
            <a:ext cx="9144000" cy="5238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algn="ctr" eaLnBrk="0" hangingPunct="0"/>
            <a:r>
              <a:rPr lang="fr-FR" sz="2800" dirty="0">
                <a:solidFill>
                  <a:srgbClr val="FFFFFF"/>
                </a:solidFill>
                <a:latin typeface="Arial"/>
                <a:cs typeface="Arial"/>
              </a:rPr>
              <a:t>Are </a:t>
            </a:r>
            <a:r>
              <a:rPr lang="fr-FR" sz="2800" dirty="0" err="1">
                <a:solidFill>
                  <a:srgbClr val="FFFFFF"/>
                </a:solidFill>
                <a:latin typeface="Arial"/>
                <a:cs typeface="Arial"/>
              </a:rPr>
              <a:t>these</a:t>
            </a:r>
            <a:r>
              <a:rPr lang="fr-FR" sz="2800" dirty="0">
                <a:solidFill>
                  <a:srgbClr val="FFFFFF"/>
                </a:solidFill>
                <a:latin typeface="Arial"/>
                <a:cs typeface="Arial"/>
              </a:rPr>
              <a:t> Satellite </a:t>
            </a:r>
            <a:r>
              <a:rPr lang="fr-FR" sz="2800" dirty="0" err="1">
                <a:solidFill>
                  <a:srgbClr val="FFFFFF"/>
                </a:solidFill>
                <a:latin typeface="Arial"/>
                <a:cs typeface="Arial"/>
              </a:rPr>
              <a:t>cells</a:t>
            </a:r>
            <a:r>
              <a:rPr lang="fr-FR" sz="2800" dirty="0">
                <a:solidFill>
                  <a:srgbClr val="FFFFFF"/>
                </a:solidFill>
                <a:latin typeface="Arial"/>
                <a:cs typeface="Arial"/>
              </a:rPr>
              <a:t> </a:t>
            </a:r>
            <a:r>
              <a:rPr lang="fr-FR" sz="2800" dirty="0" err="1">
                <a:solidFill>
                  <a:srgbClr val="FFFFFF"/>
                </a:solidFill>
                <a:latin typeface="Arial"/>
                <a:cs typeface="Arial"/>
              </a:rPr>
              <a:t>functional</a:t>
            </a:r>
            <a:r>
              <a:rPr lang="fr-FR" sz="2800" dirty="0">
                <a:solidFill>
                  <a:srgbClr val="FFFFFF"/>
                </a:solidFill>
                <a:latin typeface="Arial"/>
                <a:cs typeface="Arial"/>
              </a:rPr>
              <a:t> </a:t>
            </a:r>
            <a:r>
              <a:rPr lang="fr-FR" sz="2800" i="1" dirty="0">
                <a:solidFill>
                  <a:srgbClr val="FFFFFF"/>
                </a:solidFill>
                <a:latin typeface="Arial"/>
                <a:cs typeface="Arial"/>
              </a:rPr>
              <a:t>in vivo </a:t>
            </a:r>
            <a:r>
              <a:rPr lang="fr-FR" sz="2800" dirty="0">
                <a:solidFill>
                  <a:srgbClr val="FFFFFF"/>
                </a:solidFill>
                <a:latin typeface="Arial"/>
                <a:cs typeface="Arial"/>
              </a:rPr>
              <a:t>?</a:t>
            </a:r>
          </a:p>
        </p:txBody>
      </p:sp>
      <p:sp>
        <p:nvSpPr>
          <p:cNvPr id="2" name="ZoneTexte 1"/>
          <p:cNvSpPr txBox="1"/>
          <p:nvPr/>
        </p:nvSpPr>
        <p:spPr>
          <a:xfrm>
            <a:off x="437444" y="931333"/>
            <a:ext cx="5147563" cy="400110"/>
          </a:xfrm>
          <a:prstGeom prst="rect">
            <a:avLst/>
          </a:prstGeom>
          <a:noFill/>
        </p:spPr>
        <p:txBody>
          <a:bodyPr wrap="none" rtlCol="0">
            <a:spAutoFit/>
          </a:bodyPr>
          <a:lstStyle/>
          <a:p>
            <a:pPr marL="342900" indent="-342900">
              <a:buFont typeface="Wingdings" charset="2"/>
              <a:buChar char="Ø"/>
            </a:pPr>
            <a:r>
              <a:rPr lang="fr-FR" sz="2000" b="1" u="sng" dirty="0" err="1">
                <a:latin typeface="Arial"/>
                <a:cs typeface="Arial"/>
              </a:rPr>
              <a:t>Graft</a:t>
            </a:r>
            <a:r>
              <a:rPr lang="fr-FR" sz="2000" b="1" u="sng" dirty="0">
                <a:latin typeface="Arial"/>
                <a:cs typeface="Arial"/>
              </a:rPr>
              <a:t> </a:t>
            </a:r>
            <a:r>
              <a:rPr lang="fr-FR" sz="2000" b="1" u="sng" dirty="0" err="1">
                <a:latin typeface="Arial"/>
                <a:cs typeface="Arial"/>
              </a:rPr>
              <a:t>with</a:t>
            </a:r>
            <a:r>
              <a:rPr lang="fr-FR" sz="2000" b="1" u="sng" dirty="0">
                <a:latin typeface="Arial"/>
                <a:cs typeface="Arial"/>
              </a:rPr>
              <a:t> </a:t>
            </a:r>
            <a:r>
              <a:rPr lang="fr-FR" sz="2000" b="1" i="1" u="sng" dirty="0">
                <a:latin typeface="Arial"/>
                <a:cs typeface="Arial"/>
              </a:rPr>
              <a:t>post mortem </a:t>
            </a:r>
            <a:r>
              <a:rPr lang="fr-FR" sz="2000" b="1" u="sng" dirty="0">
                <a:latin typeface="Arial"/>
                <a:cs typeface="Arial"/>
              </a:rPr>
              <a:t>satellites </a:t>
            </a:r>
            <a:r>
              <a:rPr lang="fr-FR" sz="2000" b="1" u="sng" dirty="0" err="1">
                <a:latin typeface="Arial"/>
                <a:cs typeface="Arial"/>
              </a:rPr>
              <a:t>cells</a:t>
            </a:r>
            <a:endParaRPr lang="fr-FR" sz="2000" b="1" u="sng" dirty="0">
              <a:latin typeface="Arial"/>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09886" y="3496136"/>
            <a:ext cx="3169815" cy="320664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9158" name="AutoShape 15"/>
          <p:cNvSpPr>
            <a:spLocks noChangeArrowheads="1"/>
          </p:cNvSpPr>
          <p:nvPr/>
        </p:nvSpPr>
        <p:spPr bwMode="auto">
          <a:xfrm>
            <a:off x="1469086" y="2446371"/>
            <a:ext cx="7005638" cy="376238"/>
          </a:xfrm>
          <a:prstGeom prst="rightArrow">
            <a:avLst>
              <a:gd name="adj1" fmla="val 39741"/>
              <a:gd name="adj2" fmla="val 161806"/>
            </a:avLst>
          </a:prstGeom>
          <a:solidFill>
            <a:srgbClr val="C00000"/>
          </a:solidFill>
          <a:ln w="9525">
            <a:solidFill>
              <a:srgbClr val="C00000"/>
            </a:solidFill>
            <a:miter lim="800000"/>
            <a:headEnd/>
            <a:tailEnd/>
          </a:ln>
        </p:spPr>
        <p:txBody>
          <a:bodyPr wrap="none" anchor="ctr"/>
          <a:lstStyle/>
          <a:p>
            <a:pPr algn="ctr" eaLnBrk="0" hangingPunct="0"/>
            <a:endParaRPr lang="fr-FR" sz="4000">
              <a:solidFill>
                <a:srgbClr val="FF0000"/>
              </a:solidFill>
              <a:latin typeface="Arial"/>
              <a:cs typeface="Arial"/>
            </a:endParaRPr>
          </a:p>
        </p:txBody>
      </p:sp>
      <p:cxnSp>
        <p:nvCxnSpPr>
          <p:cNvPr id="49159" name="Connecteur droit avec flèche 3"/>
          <p:cNvCxnSpPr>
            <a:cxnSpLocks noChangeShapeType="1"/>
          </p:cNvCxnSpPr>
          <p:nvPr/>
        </p:nvCxnSpPr>
        <p:spPr bwMode="auto">
          <a:xfrm rot="5400000">
            <a:off x="1391299" y="2251109"/>
            <a:ext cx="509587" cy="1587"/>
          </a:xfrm>
          <a:prstGeom prst="straightConnector1">
            <a:avLst/>
          </a:prstGeom>
          <a:noFill/>
          <a:ln w="12700">
            <a:solidFill>
              <a:srgbClr val="000000"/>
            </a:solidFill>
            <a:round/>
            <a:headEnd/>
            <a:tailEnd type="arrow" w="med" len="med"/>
          </a:ln>
          <a:extLst>
            <a:ext uri="{909E8E84-426E-40dd-AFC4-6F175D3DCCD1}">
              <a14:hiddenFill xmlns="" xmlns:a14="http://schemas.microsoft.com/office/drawing/2010/main" xmlns:mv="urn:schemas-microsoft-com:mac:vml" xmlns:mc="http://schemas.openxmlformats.org/markup-compatibility/2006">
                <a:noFill/>
              </a14:hiddenFill>
            </a:ext>
          </a:extLst>
        </p:spPr>
      </p:cxnSp>
      <p:cxnSp>
        <p:nvCxnSpPr>
          <p:cNvPr id="49160" name="Connecteur droit avec flèche 4"/>
          <p:cNvCxnSpPr>
            <a:cxnSpLocks noChangeShapeType="1"/>
          </p:cNvCxnSpPr>
          <p:nvPr/>
        </p:nvCxnSpPr>
        <p:spPr bwMode="auto">
          <a:xfrm flipH="1">
            <a:off x="3151836" y="2228712"/>
            <a:ext cx="16933" cy="276397"/>
          </a:xfrm>
          <a:prstGeom prst="straightConnector1">
            <a:avLst/>
          </a:prstGeom>
          <a:noFill/>
          <a:ln w="12700">
            <a:solidFill>
              <a:srgbClr val="000000"/>
            </a:solidFill>
            <a:round/>
            <a:headEnd/>
            <a:tailEnd type="arrow" w="med" len="med"/>
          </a:ln>
          <a:extLst>
            <a:ext uri="{909E8E84-426E-40dd-AFC4-6F175D3DCCD1}">
              <a14:hiddenFill xmlns="" xmlns:a14="http://schemas.microsoft.com/office/drawing/2010/main" xmlns:mv="urn:schemas-microsoft-com:mac:vml" xmlns:mc="http://schemas.openxmlformats.org/markup-compatibility/2006">
                <a:noFill/>
              </a14:hiddenFill>
            </a:ext>
          </a:extLst>
        </p:spPr>
      </p:cxnSp>
      <p:grpSp>
        <p:nvGrpSpPr>
          <p:cNvPr id="49161" name="Groupe 16"/>
          <p:cNvGrpSpPr>
            <a:grpSpLocks/>
          </p:cNvGrpSpPr>
          <p:nvPr/>
        </p:nvGrpSpPr>
        <p:grpSpPr bwMode="auto">
          <a:xfrm>
            <a:off x="789636" y="1668496"/>
            <a:ext cx="1163638" cy="914400"/>
            <a:chOff x="896938" y="2165350"/>
            <a:chExt cx="1716087" cy="1389063"/>
          </a:xfrm>
        </p:grpSpPr>
        <p:pic>
          <p:nvPicPr>
            <p:cNvPr id="49182"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16013" y="2165350"/>
              <a:ext cx="1497012" cy="8445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9183" name="Rectangle 8"/>
            <p:cNvSpPr>
              <a:spLocks noChangeAspect="1" noChangeArrowheads="1"/>
            </p:cNvSpPr>
            <p:nvPr/>
          </p:nvSpPr>
          <p:spPr bwMode="auto">
            <a:xfrm rot="-2571191">
              <a:off x="1028700" y="3106738"/>
              <a:ext cx="508000" cy="115887"/>
            </a:xfrm>
            <a:prstGeom prst="rect">
              <a:avLst/>
            </a:prstGeom>
            <a:solidFill>
              <a:srgbClr val="F2E32F"/>
            </a:solidFill>
            <a:ln w="9525">
              <a:solidFill>
                <a:srgbClr val="000000"/>
              </a:solidFill>
              <a:miter lim="800000"/>
              <a:headEnd/>
              <a:tailEnd/>
            </a:ln>
          </p:spPr>
          <p:txBody>
            <a:bodyPr wrap="none" anchor="ctr"/>
            <a:lstStyle/>
            <a:p>
              <a:pPr algn="ctr" eaLnBrk="0" hangingPunct="0"/>
              <a:endParaRPr lang="fr-FR">
                <a:latin typeface="Arial"/>
                <a:cs typeface="Arial"/>
              </a:endParaRPr>
            </a:p>
          </p:txBody>
        </p:sp>
        <p:sp>
          <p:nvSpPr>
            <p:cNvPr id="49184" name="Rectangle 11"/>
            <p:cNvSpPr>
              <a:spLocks noChangeAspect="1" noChangeArrowheads="1"/>
            </p:cNvSpPr>
            <p:nvPr/>
          </p:nvSpPr>
          <p:spPr bwMode="auto">
            <a:xfrm rot="-2571191">
              <a:off x="896938" y="3397250"/>
              <a:ext cx="250825" cy="14288"/>
            </a:xfrm>
            <a:prstGeom prst="rect">
              <a:avLst/>
            </a:prstGeom>
            <a:solidFill>
              <a:schemeClr val="tx1"/>
            </a:solidFill>
            <a:ln w="9525">
              <a:solidFill>
                <a:schemeClr val="tx1"/>
              </a:solidFill>
              <a:miter lim="800000"/>
              <a:headEnd/>
              <a:tailEnd/>
            </a:ln>
          </p:spPr>
          <p:txBody>
            <a:bodyPr wrap="none" anchor="ctr"/>
            <a:lstStyle/>
            <a:p>
              <a:pPr algn="ctr" eaLnBrk="0" hangingPunct="0"/>
              <a:endParaRPr lang="fr-FR">
                <a:latin typeface="Arial"/>
                <a:cs typeface="Arial"/>
              </a:endParaRPr>
            </a:p>
          </p:txBody>
        </p:sp>
        <p:sp>
          <p:nvSpPr>
            <p:cNvPr id="49185" name="Line 12"/>
            <p:cNvSpPr>
              <a:spLocks noChangeAspect="1" noChangeShapeType="1"/>
            </p:cNvSpPr>
            <p:nvPr/>
          </p:nvSpPr>
          <p:spPr bwMode="auto">
            <a:xfrm rot="-2571191">
              <a:off x="1427163" y="2901950"/>
              <a:ext cx="292100" cy="0"/>
            </a:xfrm>
            <a:prstGeom prst="line">
              <a:avLst/>
            </a:prstGeom>
            <a:noFill/>
            <a:ln w="38100">
              <a:solidFill>
                <a:srgbClr val="000000"/>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wrap="none" anchor="ctr"/>
            <a:lstStyle/>
            <a:p>
              <a:endParaRPr lang="fr-FR">
                <a:latin typeface="Arial"/>
                <a:cs typeface="Arial"/>
              </a:endParaRPr>
            </a:p>
          </p:txBody>
        </p:sp>
        <p:sp>
          <p:nvSpPr>
            <p:cNvPr id="49186" name="Oval 13"/>
            <p:cNvSpPr>
              <a:spLocks noChangeAspect="1" noChangeArrowheads="1"/>
            </p:cNvSpPr>
            <p:nvPr/>
          </p:nvSpPr>
          <p:spPr bwMode="auto">
            <a:xfrm rot="-2571191">
              <a:off x="920750" y="3438525"/>
              <a:ext cx="22225" cy="115888"/>
            </a:xfrm>
            <a:prstGeom prst="ellipse">
              <a:avLst/>
            </a:prstGeom>
            <a:solidFill>
              <a:schemeClr val="tx1"/>
            </a:solidFill>
            <a:ln w="9525">
              <a:solidFill>
                <a:schemeClr val="tx1"/>
              </a:solidFill>
              <a:round/>
              <a:headEnd/>
              <a:tailEnd/>
            </a:ln>
          </p:spPr>
          <p:txBody>
            <a:bodyPr wrap="none" anchor="ctr"/>
            <a:lstStyle/>
            <a:p>
              <a:pPr algn="ctr" eaLnBrk="0" hangingPunct="0"/>
              <a:endParaRPr lang="fr-FR">
                <a:latin typeface="Arial"/>
                <a:cs typeface="Arial"/>
              </a:endParaRPr>
            </a:p>
          </p:txBody>
        </p:sp>
      </p:grpSp>
      <p:cxnSp>
        <p:nvCxnSpPr>
          <p:cNvPr id="49162" name="Connecteur droit avec flèche 11"/>
          <p:cNvCxnSpPr>
            <a:cxnSpLocks noChangeShapeType="1"/>
          </p:cNvCxnSpPr>
          <p:nvPr/>
        </p:nvCxnSpPr>
        <p:spPr bwMode="auto">
          <a:xfrm rot="5400000">
            <a:off x="7240442" y="2199515"/>
            <a:ext cx="511175" cy="1588"/>
          </a:xfrm>
          <a:prstGeom prst="straightConnector1">
            <a:avLst/>
          </a:prstGeom>
          <a:noFill/>
          <a:ln w="12700">
            <a:solidFill>
              <a:srgbClr val="000000"/>
            </a:solidFill>
            <a:round/>
            <a:headEnd/>
            <a:tailEnd type="arrow" w="med" len="med"/>
          </a:ln>
          <a:extLst>
            <a:ext uri="{909E8E84-426E-40dd-AFC4-6F175D3DCCD1}">
              <a14:hiddenFill xmlns="" xmlns:a14="http://schemas.microsoft.com/office/drawing/2010/main" xmlns:mv="urn:schemas-microsoft-com:mac:vml" xmlns:mc="http://schemas.openxmlformats.org/markup-compatibility/2006">
                <a:noFill/>
              </a14:hiddenFill>
            </a:ext>
          </a:extLst>
        </p:spPr>
      </p:cxnSp>
      <p:sp>
        <p:nvSpPr>
          <p:cNvPr id="49163" name="ZoneTexte 40"/>
          <p:cNvSpPr txBox="1">
            <a:spLocks noChangeArrowheads="1"/>
          </p:cNvSpPr>
          <p:nvPr/>
        </p:nvSpPr>
        <p:spPr bwMode="auto">
          <a:xfrm>
            <a:off x="6537974" y="1550493"/>
            <a:ext cx="1914525" cy="33813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600" b="1" dirty="0" err="1">
                <a:solidFill>
                  <a:srgbClr val="000000"/>
                </a:solidFill>
                <a:latin typeface="Arial"/>
                <a:cs typeface="Arial"/>
              </a:rPr>
              <a:t>Histology</a:t>
            </a:r>
            <a:endParaRPr lang="fr-FR" sz="1600" b="1" dirty="0">
              <a:solidFill>
                <a:srgbClr val="000000"/>
              </a:solidFill>
              <a:latin typeface="Arial"/>
              <a:cs typeface="Arial"/>
            </a:endParaRPr>
          </a:p>
        </p:txBody>
      </p:sp>
      <p:sp>
        <p:nvSpPr>
          <p:cNvPr id="49164" name="ZoneTexte 13"/>
          <p:cNvSpPr txBox="1">
            <a:spLocks noChangeArrowheads="1"/>
          </p:cNvSpPr>
          <p:nvPr/>
        </p:nvSpPr>
        <p:spPr bwMode="auto">
          <a:xfrm>
            <a:off x="1230961" y="2719421"/>
            <a:ext cx="795338" cy="6477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800">
                <a:solidFill>
                  <a:srgbClr val="000000"/>
                </a:solidFill>
                <a:latin typeface="Arial"/>
                <a:cs typeface="Arial"/>
              </a:rPr>
              <a:t>D-1</a:t>
            </a:r>
          </a:p>
          <a:p>
            <a:pPr algn="ctr"/>
            <a:r>
              <a:rPr lang="fr-FR" sz="1800">
                <a:solidFill>
                  <a:srgbClr val="000000"/>
                </a:solidFill>
                <a:latin typeface="Arial"/>
                <a:cs typeface="Arial"/>
              </a:rPr>
              <a:t>CTX</a:t>
            </a:r>
          </a:p>
        </p:txBody>
      </p:sp>
      <p:grpSp>
        <p:nvGrpSpPr>
          <p:cNvPr id="49166" name="Groupe 21"/>
          <p:cNvGrpSpPr>
            <a:grpSpLocks/>
          </p:cNvGrpSpPr>
          <p:nvPr/>
        </p:nvGrpSpPr>
        <p:grpSpPr bwMode="auto">
          <a:xfrm>
            <a:off x="2485086" y="1674315"/>
            <a:ext cx="1131888" cy="974725"/>
            <a:chOff x="3371908" y="1430338"/>
            <a:chExt cx="1727142" cy="1433203"/>
          </a:xfrm>
        </p:grpSpPr>
        <p:grpSp>
          <p:nvGrpSpPr>
            <p:cNvPr id="49176" name="Groupe 27"/>
            <p:cNvGrpSpPr>
              <a:grpSpLocks/>
            </p:cNvGrpSpPr>
            <p:nvPr/>
          </p:nvGrpSpPr>
          <p:grpSpPr bwMode="auto">
            <a:xfrm>
              <a:off x="3514827" y="1430338"/>
              <a:ext cx="1584223" cy="1057395"/>
              <a:chOff x="3214719" y="1457941"/>
              <a:chExt cx="1584223" cy="1057395"/>
            </a:xfrm>
          </p:grpSpPr>
          <p:pic>
            <p:nvPicPr>
              <p:cNvPr id="49179"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301930" y="1457941"/>
                <a:ext cx="1497012" cy="8445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9180" name="Rectangle 8"/>
              <p:cNvSpPr>
                <a:spLocks noChangeAspect="1" noChangeArrowheads="1"/>
              </p:cNvSpPr>
              <p:nvPr/>
            </p:nvSpPr>
            <p:spPr bwMode="auto">
              <a:xfrm rot="-2571191">
                <a:off x="3214721" y="2398626"/>
                <a:ext cx="508695" cy="116710"/>
              </a:xfrm>
              <a:prstGeom prst="rect">
                <a:avLst/>
              </a:prstGeom>
              <a:solidFill>
                <a:srgbClr val="00FF00"/>
              </a:solidFill>
              <a:ln w="9525">
                <a:solidFill>
                  <a:srgbClr val="000000"/>
                </a:solidFill>
                <a:miter lim="800000"/>
                <a:headEnd/>
                <a:tailEnd/>
              </a:ln>
            </p:spPr>
            <p:txBody>
              <a:bodyPr wrap="none" anchor="ctr"/>
              <a:lstStyle/>
              <a:p>
                <a:pPr algn="ctr" eaLnBrk="0" hangingPunct="0"/>
                <a:endParaRPr lang="fr-FR">
                  <a:solidFill>
                    <a:srgbClr val="FF0000"/>
                  </a:solidFill>
                  <a:latin typeface="Arial"/>
                  <a:cs typeface="Arial"/>
                </a:endParaRPr>
              </a:p>
            </p:txBody>
          </p:sp>
          <p:sp>
            <p:nvSpPr>
              <p:cNvPr id="49181" name="Line 12"/>
              <p:cNvSpPr>
                <a:spLocks noChangeAspect="1" noChangeShapeType="1"/>
              </p:cNvSpPr>
              <p:nvPr/>
            </p:nvSpPr>
            <p:spPr bwMode="auto">
              <a:xfrm rot="-2571191">
                <a:off x="3613080" y="2194541"/>
                <a:ext cx="292100" cy="0"/>
              </a:xfrm>
              <a:prstGeom prst="line">
                <a:avLst/>
              </a:prstGeom>
              <a:noFill/>
              <a:ln w="38100">
                <a:solidFill>
                  <a:srgbClr val="000000"/>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wrap="none" anchor="ctr"/>
              <a:lstStyle/>
              <a:p>
                <a:endParaRPr lang="fr-FR">
                  <a:latin typeface="Arial"/>
                  <a:cs typeface="Arial"/>
                </a:endParaRPr>
              </a:p>
            </p:txBody>
          </p:sp>
        </p:grpSp>
        <p:sp>
          <p:nvSpPr>
            <p:cNvPr id="49177" name="Rectangle 11"/>
            <p:cNvSpPr>
              <a:spLocks noChangeAspect="1" noChangeArrowheads="1"/>
            </p:cNvSpPr>
            <p:nvPr/>
          </p:nvSpPr>
          <p:spPr bwMode="auto">
            <a:xfrm rot="-2571191">
              <a:off x="3371908" y="2693677"/>
              <a:ext cx="250825" cy="14288"/>
            </a:xfrm>
            <a:prstGeom prst="rect">
              <a:avLst/>
            </a:prstGeom>
            <a:solidFill>
              <a:schemeClr val="tx1"/>
            </a:solidFill>
            <a:ln w="9525">
              <a:solidFill>
                <a:schemeClr val="tx1"/>
              </a:solidFill>
              <a:miter lim="800000"/>
              <a:headEnd/>
              <a:tailEnd/>
            </a:ln>
          </p:spPr>
          <p:txBody>
            <a:bodyPr wrap="none" anchor="ctr"/>
            <a:lstStyle/>
            <a:p>
              <a:pPr algn="ctr" eaLnBrk="0" hangingPunct="0"/>
              <a:endParaRPr lang="fr-FR">
                <a:latin typeface="Arial"/>
                <a:cs typeface="Arial"/>
              </a:endParaRPr>
            </a:p>
          </p:txBody>
        </p:sp>
        <p:sp>
          <p:nvSpPr>
            <p:cNvPr id="49178" name="Oval 13"/>
            <p:cNvSpPr>
              <a:spLocks noChangeAspect="1" noChangeArrowheads="1"/>
            </p:cNvSpPr>
            <p:nvPr/>
          </p:nvSpPr>
          <p:spPr bwMode="auto">
            <a:xfrm rot="-2571191">
              <a:off x="3381431" y="2747653"/>
              <a:ext cx="22225" cy="115888"/>
            </a:xfrm>
            <a:prstGeom prst="ellipse">
              <a:avLst/>
            </a:prstGeom>
            <a:solidFill>
              <a:schemeClr val="tx1"/>
            </a:solidFill>
            <a:ln w="9525">
              <a:solidFill>
                <a:schemeClr val="tx1"/>
              </a:solidFill>
              <a:round/>
              <a:headEnd/>
              <a:tailEnd/>
            </a:ln>
          </p:spPr>
          <p:txBody>
            <a:bodyPr wrap="none" anchor="ctr"/>
            <a:lstStyle/>
            <a:p>
              <a:pPr algn="ctr" eaLnBrk="0" hangingPunct="0"/>
              <a:endParaRPr lang="fr-FR">
                <a:latin typeface="Arial"/>
                <a:cs typeface="Arial"/>
              </a:endParaRPr>
            </a:p>
          </p:txBody>
        </p:sp>
      </p:grpSp>
      <p:sp>
        <p:nvSpPr>
          <p:cNvPr id="49167" name="ZoneTexte 28"/>
          <p:cNvSpPr txBox="1">
            <a:spLocks noChangeArrowheads="1"/>
          </p:cNvSpPr>
          <p:nvPr/>
        </p:nvSpPr>
        <p:spPr bwMode="auto">
          <a:xfrm>
            <a:off x="7179324" y="2767046"/>
            <a:ext cx="701675" cy="36988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800">
                <a:solidFill>
                  <a:srgbClr val="000000"/>
                </a:solidFill>
                <a:latin typeface="Arial"/>
                <a:cs typeface="Arial"/>
              </a:rPr>
              <a:t>D30</a:t>
            </a:r>
          </a:p>
        </p:txBody>
      </p:sp>
      <p:sp>
        <p:nvSpPr>
          <p:cNvPr id="49169" name="ZoneTexte 32"/>
          <p:cNvSpPr txBox="1">
            <a:spLocks noChangeArrowheads="1"/>
          </p:cNvSpPr>
          <p:nvPr/>
        </p:nvSpPr>
        <p:spPr bwMode="auto">
          <a:xfrm>
            <a:off x="1476374" y="6408032"/>
            <a:ext cx="2794000" cy="33855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600" dirty="0">
                <a:solidFill>
                  <a:srgbClr val="FF0000"/>
                </a:solidFill>
                <a:latin typeface="Arial"/>
                <a:cs typeface="Arial"/>
              </a:rPr>
              <a:t>PLAP </a:t>
            </a:r>
            <a:r>
              <a:rPr lang="fr-FR" sz="1600" dirty="0" err="1">
                <a:solidFill>
                  <a:srgbClr val="FF3399"/>
                </a:solidFill>
                <a:latin typeface="Arial"/>
                <a:cs typeface="Arial"/>
              </a:rPr>
              <a:t>Laminin</a:t>
            </a:r>
            <a:r>
              <a:rPr lang="fr-FR" sz="1600" dirty="0">
                <a:solidFill>
                  <a:srgbClr val="FF0000"/>
                </a:solidFill>
                <a:latin typeface="Arial"/>
                <a:cs typeface="Arial"/>
              </a:rPr>
              <a:t> </a:t>
            </a:r>
            <a:r>
              <a:rPr lang="fr-FR" sz="1600" dirty="0">
                <a:solidFill>
                  <a:srgbClr val="00B0F0"/>
                </a:solidFill>
                <a:latin typeface="Arial"/>
                <a:cs typeface="Arial"/>
              </a:rPr>
              <a:t>Hoechst</a:t>
            </a:r>
          </a:p>
        </p:txBody>
      </p:sp>
      <p:pic>
        <p:nvPicPr>
          <p:cNvPr id="49171" name="Picture 2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123566" y="3499556"/>
            <a:ext cx="2497472" cy="3203222"/>
          </a:xfrm>
          <a:prstGeom prst="rect">
            <a:avLst/>
          </a:prstGeom>
          <a:noFill/>
          <a:ln w="12700">
            <a:solidFill>
              <a:srgbClr val="C00000"/>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
        <p:nvSpPr>
          <p:cNvPr id="49172" name="ZoneTexte 30"/>
          <p:cNvSpPr txBox="1">
            <a:spLocks noChangeArrowheads="1"/>
          </p:cNvSpPr>
          <p:nvPr/>
        </p:nvSpPr>
        <p:spPr bwMode="auto">
          <a:xfrm>
            <a:off x="5065537" y="6389864"/>
            <a:ext cx="2695575" cy="33855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600" dirty="0" err="1">
                <a:solidFill>
                  <a:srgbClr val="FF0000"/>
                </a:solidFill>
                <a:latin typeface="Arial"/>
                <a:cs typeface="Arial"/>
              </a:rPr>
              <a:t>Dystrophin</a:t>
            </a:r>
            <a:r>
              <a:rPr lang="fr-FR" sz="1600" dirty="0">
                <a:latin typeface="Arial"/>
                <a:cs typeface="Arial"/>
              </a:rPr>
              <a:t> </a:t>
            </a:r>
            <a:r>
              <a:rPr lang="fr-FR" sz="1600" dirty="0">
                <a:solidFill>
                  <a:srgbClr val="1D89FD"/>
                </a:solidFill>
                <a:latin typeface="Arial"/>
                <a:cs typeface="Arial"/>
              </a:rPr>
              <a:t>Hoechst</a:t>
            </a:r>
          </a:p>
        </p:txBody>
      </p:sp>
      <p:sp>
        <p:nvSpPr>
          <p:cNvPr id="49173" name="ZoneTexte 32"/>
          <p:cNvSpPr txBox="1">
            <a:spLocks noChangeArrowheads="1"/>
          </p:cNvSpPr>
          <p:nvPr/>
        </p:nvSpPr>
        <p:spPr bwMode="auto">
          <a:xfrm>
            <a:off x="3838220" y="3482291"/>
            <a:ext cx="837962" cy="33855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600" i="1" dirty="0">
                <a:solidFill>
                  <a:srgbClr val="FF0000"/>
                </a:solidFill>
                <a:latin typeface="Arial"/>
                <a:cs typeface="Arial"/>
              </a:rPr>
              <a:t>D4 pm</a:t>
            </a:r>
          </a:p>
        </p:txBody>
      </p:sp>
      <p:sp>
        <p:nvSpPr>
          <p:cNvPr id="49175" name="ZoneTexte 35"/>
          <p:cNvSpPr txBox="1">
            <a:spLocks noChangeArrowheads="1"/>
          </p:cNvSpPr>
          <p:nvPr/>
        </p:nvSpPr>
        <p:spPr bwMode="auto">
          <a:xfrm>
            <a:off x="6853102" y="3481539"/>
            <a:ext cx="837962" cy="33855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600" i="1" dirty="0">
                <a:solidFill>
                  <a:srgbClr val="FF0000"/>
                </a:solidFill>
                <a:latin typeface="Arial"/>
                <a:cs typeface="Arial"/>
              </a:rPr>
              <a:t>D8 pm</a:t>
            </a:r>
          </a:p>
        </p:txBody>
      </p:sp>
      <p:sp>
        <p:nvSpPr>
          <p:cNvPr id="35" name="Rectangle 23"/>
          <p:cNvSpPr>
            <a:spLocks noChangeArrowheads="1"/>
          </p:cNvSpPr>
          <p:nvPr/>
        </p:nvSpPr>
        <p:spPr bwMode="auto">
          <a:xfrm>
            <a:off x="205439" y="1390155"/>
            <a:ext cx="2016125" cy="83099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r>
              <a:rPr lang="fr-FR" sz="1600" b="1" dirty="0" err="1">
                <a:solidFill>
                  <a:srgbClr val="000000"/>
                </a:solidFill>
                <a:latin typeface="Arial"/>
                <a:cs typeface="Arial"/>
              </a:rPr>
              <a:t>Rag</a:t>
            </a:r>
            <a:r>
              <a:rPr lang="fr-FR" sz="1600" b="1" baseline="30000" dirty="0">
                <a:solidFill>
                  <a:srgbClr val="000000"/>
                </a:solidFill>
                <a:latin typeface="Arial"/>
                <a:cs typeface="Arial"/>
              </a:rPr>
              <a:t>-/- </a:t>
            </a:r>
            <a:r>
              <a:rPr lang="fr-FR" sz="1600" b="1" dirty="0">
                <a:solidFill>
                  <a:srgbClr val="000000"/>
                </a:solidFill>
                <a:latin typeface="Arial"/>
                <a:cs typeface="Arial"/>
              </a:rPr>
              <a:t>::</a:t>
            </a:r>
            <a:r>
              <a:rPr lang="el-GR" sz="1600" b="1" dirty="0">
                <a:solidFill>
                  <a:srgbClr val="000000"/>
                </a:solidFill>
                <a:latin typeface="Arial"/>
                <a:cs typeface="Arial"/>
              </a:rPr>
              <a:t>γ</a:t>
            </a:r>
            <a:r>
              <a:rPr lang="fr-FR" sz="1600" b="1" dirty="0">
                <a:solidFill>
                  <a:srgbClr val="000000"/>
                </a:solidFill>
                <a:latin typeface="Arial"/>
                <a:cs typeface="Arial"/>
              </a:rPr>
              <a:t>c</a:t>
            </a:r>
            <a:r>
              <a:rPr lang="fr-FR" sz="1600" b="1" baseline="30000" dirty="0">
                <a:solidFill>
                  <a:srgbClr val="000000"/>
                </a:solidFill>
                <a:latin typeface="Arial"/>
                <a:cs typeface="Arial"/>
              </a:rPr>
              <a:t>-/-</a:t>
            </a:r>
          </a:p>
          <a:p>
            <a:r>
              <a:rPr lang="fr-FR" sz="1600" b="1" dirty="0">
                <a:solidFill>
                  <a:srgbClr val="000000"/>
                </a:solidFill>
                <a:latin typeface="Arial"/>
                <a:cs typeface="Arial"/>
              </a:rPr>
              <a:t>or</a:t>
            </a:r>
          </a:p>
          <a:p>
            <a:r>
              <a:rPr lang="fr-FR" sz="1600" b="1" dirty="0">
                <a:solidFill>
                  <a:srgbClr val="000000"/>
                </a:solidFill>
                <a:latin typeface="Arial"/>
                <a:cs typeface="Arial"/>
              </a:rPr>
              <a:t>mdx</a:t>
            </a:r>
          </a:p>
        </p:txBody>
      </p:sp>
      <p:sp>
        <p:nvSpPr>
          <p:cNvPr id="49165" name="ZoneTexte 42"/>
          <p:cNvSpPr txBox="1">
            <a:spLocks noChangeArrowheads="1"/>
          </p:cNvSpPr>
          <p:nvPr/>
        </p:nvSpPr>
        <p:spPr bwMode="auto">
          <a:xfrm>
            <a:off x="487657" y="2038385"/>
            <a:ext cx="7048500" cy="112338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800" dirty="0">
                <a:solidFill>
                  <a:srgbClr val="000000"/>
                </a:solidFill>
                <a:latin typeface="Arial"/>
                <a:cs typeface="Arial"/>
              </a:rPr>
              <a:t>D0  </a:t>
            </a:r>
            <a:r>
              <a:rPr lang="fr-FR" sz="1800" dirty="0" err="1">
                <a:solidFill>
                  <a:srgbClr val="000000"/>
                </a:solidFill>
                <a:latin typeface="Arial"/>
                <a:cs typeface="Arial"/>
              </a:rPr>
              <a:t>Graft</a:t>
            </a:r>
            <a:endParaRPr lang="fr-FR" sz="1800" dirty="0">
              <a:solidFill>
                <a:srgbClr val="000000"/>
              </a:solidFill>
              <a:latin typeface="Arial"/>
              <a:cs typeface="Arial"/>
            </a:endParaRPr>
          </a:p>
          <a:p>
            <a:pPr algn="ctr"/>
            <a:endParaRPr lang="fr-FR" sz="1400" dirty="0">
              <a:solidFill>
                <a:srgbClr val="000000"/>
              </a:solidFill>
              <a:latin typeface="Arial"/>
              <a:cs typeface="Arial"/>
            </a:endParaRPr>
          </a:p>
          <a:p>
            <a:pPr algn="ctr"/>
            <a:endParaRPr lang="fr-FR" sz="1400" dirty="0">
              <a:solidFill>
                <a:srgbClr val="000000"/>
              </a:solidFill>
              <a:latin typeface="Arial"/>
              <a:cs typeface="Arial"/>
            </a:endParaRPr>
          </a:p>
          <a:p>
            <a:pPr algn="ctr"/>
            <a:r>
              <a:rPr lang="en-US" sz="1400" b="1" dirty="0">
                <a:solidFill>
                  <a:srgbClr val="00B92C"/>
                </a:solidFill>
                <a:latin typeface="Arial"/>
                <a:cs typeface="Arial"/>
              </a:rPr>
              <a:t>Tg:Pax7-n</a:t>
            </a:r>
            <a:r>
              <a:rPr lang="en-US" sz="1400" b="1" baseline="30000" dirty="0">
                <a:solidFill>
                  <a:srgbClr val="00B92C"/>
                </a:solidFill>
                <a:latin typeface="Arial"/>
                <a:cs typeface="Arial"/>
              </a:rPr>
              <a:t>GFP-P/+</a:t>
            </a:r>
            <a:r>
              <a:rPr lang="fr-FR" sz="1400" b="1" dirty="0">
                <a:latin typeface="Arial"/>
                <a:cs typeface="Arial"/>
              </a:rPr>
              <a:t>::</a:t>
            </a:r>
            <a:r>
              <a:rPr lang="en-US" sz="1400" b="1" dirty="0">
                <a:solidFill>
                  <a:srgbClr val="2C8AC0"/>
                </a:solidFill>
                <a:latin typeface="Arial"/>
                <a:cs typeface="Arial"/>
              </a:rPr>
              <a:t>Tg:MLC3F-nlacZ-2E</a:t>
            </a:r>
            <a:r>
              <a:rPr lang="fr-FR" sz="1400" b="1" dirty="0">
                <a:latin typeface="Arial"/>
                <a:cs typeface="Arial"/>
              </a:rPr>
              <a:t>::</a:t>
            </a:r>
            <a:r>
              <a:rPr lang="fr-FR" sz="1400" b="1" dirty="0">
                <a:solidFill>
                  <a:srgbClr val="FF0000"/>
                </a:solidFill>
                <a:latin typeface="Arial"/>
                <a:cs typeface="Arial"/>
              </a:rPr>
              <a:t> CAG-PLAP</a:t>
            </a:r>
          </a:p>
          <a:p>
            <a:pPr algn="ctr"/>
            <a:endParaRPr lang="fr-FR" sz="100" b="1" dirty="0">
              <a:solidFill>
                <a:srgbClr val="000000"/>
              </a:solidFill>
              <a:latin typeface="Arial"/>
              <a:cs typeface="Arial"/>
            </a:endParaRPr>
          </a:p>
          <a:p>
            <a:pPr algn="ctr"/>
            <a:endParaRPr lang="fr-FR" sz="600" dirty="0">
              <a:solidFill>
                <a:srgbClr val="000000"/>
              </a:solidFill>
              <a:latin typeface="Arial"/>
              <a:cs typeface="Arial"/>
            </a:endParaRPr>
          </a:p>
        </p:txBody>
      </p:sp>
      <p:sp>
        <p:nvSpPr>
          <p:cNvPr id="32" name="Text Box 22"/>
          <p:cNvSpPr txBox="1">
            <a:spLocks noChangeAspect="1" noChangeArrowheads="1"/>
          </p:cNvSpPr>
          <p:nvPr/>
        </p:nvSpPr>
        <p:spPr bwMode="auto">
          <a:xfrm>
            <a:off x="0" y="0"/>
            <a:ext cx="9144000" cy="7112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33" name="Rectangle 22"/>
          <p:cNvSpPr>
            <a:spLocks noChangeArrowheads="1"/>
          </p:cNvSpPr>
          <p:nvPr/>
        </p:nvSpPr>
        <p:spPr bwMode="auto">
          <a:xfrm>
            <a:off x="0" y="110772"/>
            <a:ext cx="9144000" cy="5238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algn="ctr" eaLnBrk="0" hangingPunct="0"/>
            <a:r>
              <a:rPr lang="fr-FR" sz="2800" dirty="0">
                <a:solidFill>
                  <a:srgbClr val="FFFFFF"/>
                </a:solidFill>
                <a:latin typeface="Arial"/>
                <a:cs typeface="Arial"/>
              </a:rPr>
              <a:t>Are </a:t>
            </a:r>
            <a:r>
              <a:rPr lang="fr-FR" sz="2800" dirty="0" err="1">
                <a:solidFill>
                  <a:srgbClr val="FFFFFF"/>
                </a:solidFill>
                <a:latin typeface="Arial"/>
                <a:cs typeface="Arial"/>
              </a:rPr>
              <a:t>these</a:t>
            </a:r>
            <a:r>
              <a:rPr lang="fr-FR" sz="2800" dirty="0">
                <a:solidFill>
                  <a:srgbClr val="FFFFFF"/>
                </a:solidFill>
                <a:latin typeface="Arial"/>
                <a:cs typeface="Arial"/>
              </a:rPr>
              <a:t> Satellite </a:t>
            </a:r>
            <a:r>
              <a:rPr lang="fr-FR" sz="2800" dirty="0" err="1">
                <a:solidFill>
                  <a:srgbClr val="FFFFFF"/>
                </a:solidFill>
                <a:latin typeface="Arial"/>
                <a:cs typeface="Arial"/>
              </a:rPr>
              <a:t>cells</a:t>
            </a:r>
            <a:r>
              <a:rPr lang="fr-FR" sz="2800" dirty="0">
                <a:solidFill>
                  <a:srgbClr val="FFFFFF"/>
                </a:solidFill>
                <a:latin typeface="Arial"/>
                <a:cs typeface="Arial"/>
              </a:rPr>
              <a:t> </a:t>
            </a:r>
            <a:r>
              <a:rPr lang="fr-FR" sz="2800" dirty="0" err="1">
                <a:solidFill>
                  <a:srgbClr val="FFFFFF"/>
                </a:solidFill>
                <a:latin typeface="Arial"/>
                <a:cs typeface="Arial"/>
              </a:rPr>
              <a:t>functional</a:t>
            </a:r>
            <a:r>
              <a:rPr lang="fr-FR" sz="2800" dirty="0">
                <a:solidFill>
                  <a:srgbClr val="FFFFFF"/>
                </a:solidFill>
                <a:latin typeface="Arial"/>
                <a:cs typeface="Arial"/>
              </a:rPr>
              <a:t> </a:t>
            </a:r>
            <a:r>
              <a:rPr lang="fr-FR" sz="2800" i="1" dirty="0">
                <a:solidFill>
                  <a:srgbClr val="FFFFFF"/>
                </a:solidFill>
                <a:latin typeface="Arial"/>
                <a:cs typeface="Arial"/>
              </a:rPr>
              <a:t>in vivo </a:t>
            </a:r>
            <a:r>
              <a:rPr lang="fr-FR" sz="2800" dirty="0">
                <a:solidFill>
                  <a:srgbClr val="FFFFFF"/>
                </a:solidFill>
                <a:latin typeface="Arial"/>
                <a:cs typeface="Arial"/>
              </a:rPr>
              <a:t>?</a:t>
            </a:r>
          </a:p>
        </p:txBody>
      </p:sp>
      <p:sp>
        <p:nvSpPr>
          <p:cNvPr id="39" name="ZoneTexte 38"/>
          <p:cNvSpPr txBox="1"/>
          <p:nvPr/>
        </p:nvSpPr>
        <p:spPr>
          <a:xfrm>
            <a:off x="437444" y="931333"/>
            <a:ext cx="5147563" cy="400110"/>
          </a:xfrm>
          <a:prstGeom prst="rect">
            <a:avLst/>
          </a:prstGeom>
          <a:noFill/>
        </p:spPr>
        <p:txBody>
          <a:bodyPr wrap="none" rtlCol="0">
            <a:spAutoFit/>
          </a:bodyPr>
          <a:lstStyle/>
          <a:p>
            <a:pPr marL="342900" indent="-342900">
              <a:buFont typeface="Wingdings" charset="2"/>
              <a:buChar char="Ø"/>
            </a:pPr>
            <a:r>
              <a:rPr lang="fr-FR" sz="2000" b="1" u="sng" dirty="0" err="1">
                <a:latin typeface="Arial"/>
                <a:cs typeface="Arial"/>
              </a:rPr>
              <a:t>Graft</a:t>
            </a:r>
            <a:r>
              <a:rPr lang="fr-FR" sz="2000" b="1" u="sng" dirty="0">
                <a:latin typeface="Arial"/>
                <a:cs typeface="Arial"/>
              </a:rPr>
              <a:t> </a:t>
            </a:r>
            <a:r>
              <a:rPr lang="fr-FR" sz="2000" b="1" u="sng" dirty="0" err="1">
                <a:latin typeface="Arial"/>
                <a:cs typeface="Arial"/>
              </a:rPr>
              <a:t>with</a:t>
            </a:r>
            <a:r>
              <a:rPr lang="fr-FR" sz="2000" b="1" u="sng" dirty="0">
                <a:latin typeface="Arial"/>
                <a:cs typeface="Arial"/>
              </a:rPr>
              <a:t> </a:t>
            </a:r>
            <a:r>
              <a:rPr lang="fr-FR" sz="2000" b="1" i="1" u="sng" dirty="0">
                <a:latin typeface="Arial"/>
                <a:cs typeface="Arial"/>
              </a:rPr>
              <a:t>post mortem </a:t>
            </a:r>
            <a:r>
              <a:rPr lang="fr-FR" sz="2000" b="1" u="sng" dirty="0">
                <a:latin typeface="Arial"/>
                <a:cs typeface="Arial"/>
              </a:rPr>
              <a:t>satellites </a:t>
            </a:r>
            <a:r>
              <a:rPr lang="fr-FR" sz="2000" b="1" u="sng" dirty="0" err="1">
                <a:latin typeface="Arial"/>
                <a:cs typeface="Arial"/>
              </a:rPr>
              <a:t>cells</a:t>
            </a:r>
            <a:endParaRPr lang="fr-FR" sz="2000" b="1" u="sng" dirty="0">
              <a:latin typeface="Arial"/>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8" name="AutoShape 15"/>
          <p:cNvSpPr>
            <a:spLocks noChangeArrowheads="1"/>
          </p:cNvSpPr>
          <p:nvPr/>
        </p:nvSpPr>
        <p:spPr bwMode="auto">
          <a:xfrm>
            <a:off x="1469086" y="2643925"/>
            <a:ext cx="7005638" cy="376238"/>
          </a:xfrm>
          <a:prstGeom prst="rightArrow">
            <a:avLst>
              <a:gd name="adj1" fmla="val 39741"/>
              <a:gd name="adj2" fmla="val 161806"/>
            </a:avLst>
          </a:prstGeom>
          <a:solidFill>
            <a:srgbClr val="C00000"/>
          </a:solidFill>
          <a:ln w="9525">
            <a:solidFill>
              <a:srgbClr val="C00000"/>
            </a:solidFill>
            <a:miter lim="800000"/>
            <a:headEnd/>
            <a:tailEnd/>
          </a:ln>
        </p:spPr>
        <p:txBody>
          <a:bodyPr wrap="none" anchor="ctr"/>
          <a:lstStyle/>
          <a:p>
            <a:pPr algn="ctr" eaLnBrk="0" hangingPunct="0"/>
            <a:endParaRPr lang="fr-FR" sz="4000">
              <a:solidFill>
                <a:srgbClr val="FF0000"/>
              </a:solidFill>
              <a:latin typeface="Arial"/>
              <a:cs typeface="Arial"/>
            </a:endParaRPr>
          </a:p>
        </p:txBody>
      </p:sp>
      <p:cxnSp>
        <p:nvCxnSpPr>
          <p:cNvPr id="49159" name="Connecteur droit avec flèche 3"/>
          <p:cNvCxnSpPr>
            <a:cxnSpLocks noChangeShapeType="1"/>
          </p:cNvCxnSpPr>
          <p:nvPr/>
        </p:nvCxnSpPr>
        <p:spPr bwMode="auto">
          <a:xfrm rot="5400000">
            <a:off x="1391299" y="2448663"/>
            <a:ext cx="509587" cy="1587"/>
          </a:xfrm>
          <a:prstGeom prst="straightConnector1">
            <a:avLst/>
          </a:prstGeom>
          <a:noFill/>
          <a:ln w="12700">
            <a:solidFill>
              <a:srgbClr val="000000"/>
            </a:solidFill>
            <a:round/>
            <a:headEnd/>
            <a:tailEnd type="arrow" w="med" len="med"/>
          </a:ln>
          <a:extLst>
            <a:ext uri="{909E8E84-426E-40dd-AFC4-6F175D3DCCD1}">
              <a14:hiddenFill xmlns="" xmlns:a14="http://schemas.microsoft.com/office/drawing/2010/main" xmlns:mv="urn:schemas-microsoft-com:mac:vml" xmlns:mc="http://schemas.openxmlformats.org/markup-compatibility/2006">
                <a:noFill/>
              </a14:hiddenFill>
            </a:ext>
          </a:extLst>
        </p:spPr>
      </p:cxnSp>
      <p:cxnSp>
        <p:nvCxnSpPr>
          <p:cNvPr id="49160" name="Connecteur droit avec flèche 4"/>
          <p:cNvCxnSpPr>
            <a:cxnSpLocks noChangeShapeType="1"/>
          </p:cNvCxnSpPr>
          <p:nvPr/>
        </p:nvCxnSpPr>
        <p:spPr bwMode="auto">
          <a:xfrm flipH="1">
            <a:off x="3151836" y="2426266"/>
            <a:ext cx="16933" cy="276397"/>
          </a:xfrm>
          <a:prstGeom prst="straightConnector1">
            <a:avLst/>
          </a:prstGeom>
          <a:noFill/>
          <a:ln w="12700">
            <a:solidFill>
              <a:srgbClr val="000000"/>
            </a:solidFill>
            <a:round/>
            <a:headEnd/>
            <a:tailEnd type="arrow" w="med" len="med"/>
          </a:ln>
          <a:extLst>
            <a:ext uri="{909E8E84-426E-40dd-AFC4-6F175D3DCCD1}">
              <a14:hiddenFill xmlns="" xmlns:a14="http://schemas.microsoft.com/office/drawing/2010/main" xmlns:mv="urn:schemas-microsoft-com:mac:vml" xmlns:mc="http://schemas.openxmlformats.org/markup-compatibility/2006">
                <a:noFill/>
              </a14:hiddenFill>
            </a:ext>
          </a:extLst>
        </p:spPr>
      </p:cxnSp>
      <p:grpSp>
        <p:nvGrpSpPr>
          <p:cNvPr id="49161" name="Groupe 16"/>
          <p:cNvGrpSpPr>
            <a:grpSpLocks/>
          </p:cNvGrpSpPr>
          <p:nvPr/>
        </p:nvGrpSpPr>
        <p:grpSpPr bwMode="auto">
          <a:xfrm>
            <a:off x="789636" y="1866050"/>
            <a:ext cx="1163638" cy="914400"/>
            <a:chOff x="896938" y="2165350"/>
            <a:chExt cx="1716087" cy="1389063"/>
          </a:xfrm>
        </p:grpSpPr>
        <p:pic>
          <p:nvPicPr>
            <p:cNvPr id="49182"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16013" y="2165350"/>
              <a:ext cx="1497012" cy="8445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9183" name="Rectangle 8"/>
            <p:cNvSpPr>
              <a:spLocks noChangeAspect="1" noChangeArrowheads="1"/>
            </p:cNvSpPr>
            <p:nvPr/>
          </p:nvSpPr>
          <p:spPr bwMode="auto">
            <a:xfrm rot="-2571191">
              <a:off x="1028700" y="3106738"/>
              <a:ext cx="508000" cy="115887"/>
            </a:xfrm>
            <a:prstGeom prst="rect">
              <a:avLst/>
            </a:prstGeom>
            <a:solidFill>
              <a:srgbClr val="F2E32F"/>
            </a:solidFill>
            <a:ln w="9525">
              <a:solidFill>
                <a:srgbClr val="000000"/>
              </a:solidFill>
              <a:miter lim="800000"/>
              <a:headEnd/>
              <a:tailEnd/>
            </a:ln>
          </p:spPr>
          <p:txBody>
            <a:bodyPr wrap="none" anchor="ctr"/>
            <a:lstStyle/>
            <a:p>
              <a:pPr algn="ctr" eaLnBrk="0" hangingPunct="0"/>
              <a:endParaRPr lang="fr-FR">
                <a:latin typeface="Arial"/>
                <a:cs typeface="Arial"/>
              </a:endParaRPr>
            </a:p>
          </p:txBody>
        </p:sp>
        <p:sp>
          <p:nvSpPr>
            <p:cNvPr id="49184" name="Rectangle 11"/>
            <p:cNvSpPr>
              <a:spLocks noChangeAspect="1" noChangeArrowheads="1"/>
            </p:cNvSpPr>
            <p:nvPr/>
          </p:nvSpPr>
          <p:spPr bwMode="auto">
            <a:xfrm rot="-2571191">
              <a:off x="896938" y="3397250"/>
              <a:ext cx="250825" cy="14288"/>
            </a:xfrm>
            <a:prstGeom prst="rect">
              <a:avLst/>
            </a:prstGeom>
            <a:solidFill>
              <a:schemeClr val="tx1"/>
            </a:solidFill>
            <a:ln w="9525">
              <a:solidFill>
                <a:schemeClr val="tx1"/>
              </a:solidFill>
              <a:miter lim="800000"/>
              <a:headEnd/>
              <a:tailEnd/>
            </a:ln>
          </p:spPr>
          <p:txBody>
            <a:bodyPr wrap="none" anchor="ctr"/>
            <a:lstStyle/>
            <a:p>
              <a:pPr algn="ctr" eaLnBrk="0" hangingPunct="0"/>
              <a:endParaRPr lang="fr-FR">
                <a:latin typeface="Arial"/>
                <a:cs typeface="Arial"/>
              </a:endParaRPr>
            </a:p>
          </p:txBody>
        </p:sp>
        <p:sp>
          <p:nvSpPr>
            <p:cNvPr id="49185" name="Line 12"/>
            <p:cNvSpPr>
              <a:spLocks noChangeAspect="1" noChangeShapeType="1"/>
            </p:cNvSpPr>
            <p:nvPr/>
          </p:nvSpPr>
          <p:spPr bwMode="auto">
            <a:xfrm rot="-2571191">
              <a:off x="1427163" y="2901950"/>
              <a:ext cx="292100" cy="0"/>
            </a:xfrm>
            <a:prstGeom prst="line">
              <a:avLst/>
            </a:prstGeom>
            <a:noFill/>
            <a:ln w="38100">
              <a:solidFill>
                <a:srgbClr val="000000"/>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wrap="none" anchor="ctr"/>
            <a:lstStyle/>
            <a:p>
              <a:endParaRPr lang="fr-FR">
                <a:latin typeface="Arial"/>
                <a:cs typeface="Arial"/>
              </a:endParaRPr>
            </a:p>
          </p:txBody>
        </p:sp>
        <p:sp>
          <p:nvSpPr>
            <p:cNvPr id="49186" name="Oval 13"/>
            <p:cNvSpPr>
              <a:spLocks noChangeAspect="1" noChangeArrowheads="1"/>
            </p:cNvSpPr>
            <p:nvPr/>
          </p:nvSpPr>
          <p:spPr bwMode="auto">
            <a:xfrm rot="-2571191">
              <a:off x="920750" y="3438525"/>
              <a:ext cx="22225" cy="115888"/>
            </a:xfrm>
            <a:prstGeom prst="ellipse">
              <a:avLst/>
            </a:prstGeom>
            <a:solidFill>
              <a:schemeClr val="tx1"/>
            </a:solidFill>
            <a:ln w="9525">
              <a:solidFill>
                <a:schemeClr val="tx1"/>
              </a:solidFill>
              <a:round/>
              <a:headEnd/>
              <a:tailEnd/>
            </a:ln>
          </p:spPr>
          <p:txBody>
            <a:bodyPr wrap="none" anchor="ctr"/>
            <a:lstStyle/>
            <a:p>
              <a:pPr algn="ctr" eaLnBrk="0" hangingPunct="0"/>
              <a:endParaRPr lang="fr-FR">
                <a:latin typeface="Arial"/>
                <a:cs typeface="Arial"/>
              </a:endParaRPr>
            </a:p>
          </p:txBody>
        </p:sp>
      </p:grpSp>
      <p:cxnSp>
        <p:nvCxnSpPr>
          <p:cNvPr id="49162" name="Connecteur droit avec flèche 11"/>
          <p:cNvCxnSpPr>
            <a:cxnSpLocks noChangeShapeType="1"/>
          </p:cNvCxnSpPr>
          <p:nvPr/>
        </p:nvCxnSpPr>
        <p:spPr bwMode="auto">
          <a:xfrm rot="5400000">
            <a:off x="7240442" y="2397069"/>
            <a:ext cx="511175" cy="1588"/>
          </a:xfrm>
          <a:prstGeom prst="straightConnector1">
            <a:avLst/>
          </a:prstGeom>
          <a:noFill/>
          <a:ln w="12700">
            <a:solidFill>
              <a:srgbClr val="000000"/>
            </a:solidFill>
            <a:round/>
            <a:headEnd/>
            <a:tailEnd type="arrow" w="med" len="med"/>
          </a:ln>
          <a:extLst>
            <a:ext uri="{909E8E84-426E-40dd-AFC4-6F175D3DCCD1}">
              <a14:hiddenFill xmlns="" xmlns:a14="http://schemas.microsoft.com/office/drawing/2010/main" xmlns:mv="urn:schemas-microsoft-com:mac:vml" xmlns:mc="http://schemas.openxmlformats.org/markup-compatibility/2006">
                <a:noFill/>
              </a14:hiddenFill>
            </a:ext>
          </a:extLst>
        </p:spPr>
      </p:cxnSp>
      <p:sp>
        <p:nvSpPr>
          <p:cNvPr id="49163" name="ZoneTexte 40"/>
          <p:cNvSpPr txBox="1">
            <a:spLocks noChangeArrowheads="1"/>
          </p:cNvSpPr>
          <p:nvPr/>
        </p:nvSpPr>
        <p:spPr bwMode="auto">
          <a:xfrm>
            <a:off x="6537974" y="1748047"/>
            <a:ext cx="1914525" cy="33813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600" b="1" dirty="0" err="1">
                <a:solidFill>
                  <a:srgbClr val="000000"/>
                </a:solidFill>
                <a:latin typeface="Arial"/>
                <a:cs typeface="Arial"/>
              </a:rPr>
              <a:t>Histology</a:t>
            </a:r>
            <a:endParaRPr lang="fr-FR" sz="1600" b="1" dirty="0">
              <a:solidFill>
                <a:srgbClr val="000000"/>
              </a:solidFill>
              <a:latin typeface="Arial"/>
              <a:cs typeface="Arial"/>
            </a:endParaRPr>
          </a:p>
        </p:txBody>
      </p:sp>
      <p:sp>
        <p:nvSpPr>
          <p:cNvPr id="49164" name="ZoneTexte 13"/>
          <p:cNvSpPr txBox="1">
            <a:spLocks noChangeArrowheads="1"/>
          </p:cNvSpPr>
          <p:nvPr/>
        </p:nvSpPr>
        <p:spPr bwMode="auto">
          <a:xfrm>
            <a:off x="1230961" y="2916975"/>
            <a:ext cx="795338" cy="6477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800">
                <a:solidFill>
                  <a:srgbClr val="000000"/>
                </a:solidFill>
                <a:latin typeface="Arial"/>
                <a:cs typeface="Arial"/>
              </a:rPr>
              <a:t>D-1</a:t>
            </a:r>
          </a:p>
          <a:p>
            <a:pPr algn="ctr"/>
            <a:r>
              <a:rPr lang="fr-FR" sz="1800">
                <a:solidFill>
                  <a:srgbClr val="000000"/>
                </a:solidFill>
                <a:latin typeface="Arial"/>
                <a:cs typeface="Arial"/>
              </a:rPr>
              <a:t>CTX</a:t>
            </a:r>
          </a:p>
        </p:txBody>
      </p:sp>
      <p:grpSp>
        <p:nvGrpSpPr>
          <p:cNvPr id="49166" name="Groupe 21"/>
          <p:cNvGrpSpPr>
            <a:grpSpLocks/>
          </p:cNvGrpSpPr>
          <p:nvPr/>
        </p:nvGrpSpPr>
        <p:grpSpPr bwMode="auto">
          <a:xfrm>
            <a:off x="2485086" y="1871869"/>
            <a:ext cx="1131888" cy="974725"/>
            <a:chOff x="3371908" y="1430338"/>
            <a:chExt cx="1727142" cy="1433203"/>
          </a:xfrm>
        </p:grpSpPr>
        <p:grpSp>
          <p:nvGrpSpPr>
            <p:cNvPr id="49176" name="Groupe 27"/>
            <p:cNvGrpSpPr>
              <a:grpSpLocks/>
            </p:cNvGrpSpPr>
            <p:nvPr/>
          </p:nvGrpSpPr>
          <p:grpSpPr bwMode="auto">
            <a:xfrm>
              <a:off x="3514827" y="1430338"/>
              <a:ext cx="1584223" cy="1057395"/>
              <a:chOff x="3214719" y="1457941"/>
              <a:chExt cx="1584223" cy="1057395"/>
            </a:xfrm>
          </p:grpSpPr>
          <p:pic>
            <p:nvPicPr>
              <p:cNvPr id="49179"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01930" y="1457941"/>
                <a:ext cx="1497012" cy="8445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9180" name="Rectangle 8"/>
              <p:cNvSpPr>
                <a:spLocks noChangeAspect="1" noChangeArrowheads="1"/>
              </p:cNvSpPr>
              <p:nvPr/>
            </p:nvSpPr>
            <p:spPr bwMode="auto">
              <a:xfrm rot="-2571191">
                <a:off x="3214721" y="2398626"/>
                <a:ext cx="508695" cy="116710"/>
              </a:xfrm>
              <a:prstGeom prst="rect">
                <a:avLst/>
              </a:prstGeom>
              <a:solidFill>
                <a:srgbClr val="00FF00"/>
              </a:solidFill>
              <a:ln w="9525">
                <a:solidFill>
                  <a:srgbClr val="000000"/>
                </a:solidFill>
                <a:miter lim="800000"/>
                <a:headEnd/>
                <a:tailEnd/>
              </a:ln>
            </p:spPr>
            <p:txBody>
              <a:bodyPr wrap="none" anchor="ctr"/>
              <a:lstStyle/>
              <a:p>
                <a:pPr algn="ctr" eaLnBrk="0" hangingPunct="0"/>
                <a:endParaRPr lang="fr-FR">
                  <a:solidFill>
                    <a:srgbClr val="FF0000"/>
                  </a:solidFill>
                  <a:latin typeface="Arial"/>
                  <a:cs typeface="Arial"/>
                </a:endParaRPr>
              </a:p>
            </p:txBody>
          </p:sp>
          <p:sp>
            <p:nvSpPr>
              <p:cNvPr id="49181" name="Line 12"/>
              <p:cNvSpPr>
                <a:spLocks noChangeAspect="1" noChangeShapeType="1"/>
              </p:cNvSpPr>
              <p:nvPr/>
            </p:nvSpPr>
            <p:spPr bwMode="auto">
              <a:xfrm rot="-2571191">
                <a:off x="3613080" y="2194541"/>
                <a:ext cx="292100" cy="0"/>
              </a:xfrm>
              <a:prstGeom prst="line">
                <a:avLst/>
              </a:prstGeom>
              <a:noFill/>
              <a:ln w="38100">
                <a:solidFill>
                  <a:srgbClr val="000000"/>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wrap="none" anchor="ctr"/>
              <a:lstStyle/>
              <a:p>
                <a:endParaRPr lang="fr-FR">
                  <a:latin typeface="Arial"/>
                  <a:cs typeface="Arial"/>
                </a:endParaRPr>
              </a:p>
            </p:txBody>
          </p:sp>
        </p:grpSp>
        <p:sp>
          <p:nvSpPr>
            <p:cNvPr id="49177" name="Rectangle 11"/>
            <p:cNvSpPr>
              <a:spLocks noChangeAspect="1" noChangeArrowheads="1"/>
            </p:cNvSpPr>
            <p:nvPr/>
          </p:nvSpPr>
          <p:spPr bwMode="auto">
            <a:xfrm rot="-2571191">
              <a:off x="3371908" y="2693677"/>
              <a:ext cx="250825" cy="14288"/>
            </a:xfrm>
            <a:prstGeom prst="rect">
              <a:avLst/>
            </a:prstGeom>
            <a:solidFill>
              <a:schemeClr val="tx1"/>
            </a:solidFill>
            <a:ln w="9525">
              <a:solidFill>
                <a:schemeClr val="tx1"/>
              </a:solidFill>
              <a:miter lim="800000"/>
              <a:headEnd/>
              <a:tailEnd/>
            </a:ln>
          </p:spPr>
          <p:txBody>
            <a:bodyPr wrap="none" anchor="ctr"/>
            <a:lstStyle/>
            <a:p>
              <a:pPr algn="ctr" eaLnBrk="0" hangingPunct="0"/>
              <a:endParaRPr lang="fr-FR">
                <a:latin typeface="Arial"/>
                <a:cs typeface="Arial"/>
              </a:endParaRPr>
            </a:p>
          </p:txBody>
        </p:sp>
        <p:sp>
          <p:nvSpPr>
            <p:cNvPr id="49178" name="Oval 13"/>
            <p:cNvSpPr>
              <a:spLocks noChangeAspect="1" noChangeArrowheads="1"/>
            </p:cNvSpPr>
            <p:nvPr/>
          </p:nvSpPr>
          <p:spPr bwMode="auto">
            <a:xfrm rot="-2571191">
              <a:off x="3381431" y="2747653"/>
              <a:ext cx="22225" cy="115888"/>
            </a:xfrm>
            <a:prstGeom prst="ellipse">
              <a:avLst/>
            </a:prstGeom>
            <a:solidFill>
              <a:schemeClr val="tx1"/>
            </a:solidFill>
            <a:ln w="9525">
              <a:solidFill>
                <a:schemeClr val="tx1"/>
              </a:solidFill>
              <a:round/>
              <a:headEnd/>
              <a:tailEnd/>
            </a:ln>
          </p:spPr>
          <p:txBody>
            <a:bodyPr wrap="none" anchor="ctr"/>
            <a:lstStyle/>
            <a:p>
              <a:pPr algn="ctr" eaLnBrk="0" hangingPunct="0"/>
              <a:endParaRPr lang="fr-FR">
                <a:latin typeface="Arial"/>
                <a:cs typeface="Arial"/>
              </a:endParaRPr>
            </a:p>
          </p:txBody>
        </p:sp>
      </p:grpSp>
      <p:sp>
        <p:nvSpPr>
          <p:cNvPr id="49167" name="ZoneTexte 28"/>
          <p:cNvSpPr txBox="1">
            <a:spLocks noChangeArrowheads="1"/>
          </p:cNvSpPr>
          <p:nvPr/>
        </p:nvSpPr>
        <p:spPr bwMode="auto">
          <a:xfrm>
            <a:off x="7179324" y="2964600"/>
            <a:ext cx="701675" cy="36988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800">
                <a:solidFill>
                  <a:srgbClr val="000000"/>
                </a:solidFill>
                <a:latin typeface="Arial"/>
                <a:cs typeface="Arial"/>
              </a:rPr>
              <a:t>D30</a:t>
            </a:r>
          </a:p>
        </p:txBody>
      </p:sp>
      <p:sp>
        <p:nvSpPr>
          <p:cNvPr id="35" name="Rectangle 23"/>
          <p:cNvSpPr>
            <a:spLocks noChangeArrowheads="1"/>
          </p:cNvSpPr>
          <p:nvPr/>
        </p:nvSpPr>
        <p:spPr bwMode="auto">
          <a:xfrm>
            <a:off x="205439" y="1587709"/>
            <a:ext cx="2016125" cy="83099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r>
              <a:rPr lang="fr-FR" sz="1600" b="1" dirty="0" err="1">
                <a:solidFill>
                  <a:srgbClr val="000000"/>
                </a:solidFill>
                <a:latin typeface="Arial"/>
                <a:cs typeface="Arial"/>
              </a:rPr>
              <a:t>Rag</a:t>
            </a:r>
            <a:r>
              <a:rPr lang="fr-FR" sz="1600" b="1" baseline="30000" dirty="0">
                <a:solidFill>
                  <a:srgbClr val="000000"/>
                </a:solidFill>
                <a:latin typeface="Arial"/>
                <a:cs typeface="Arial"/>
              </a:rPr>
              <a:t>-/- </a:t>
            </a:r>
            <a:r>
              <a:rPr lang="fr-FR" sz="1600" b="1" dirty="0">
                <a:solidFill>
                  <a:srgbClr val="000000"/>
                </a:solidFill>
                <a:latin typeface="Arial"/>
                <a:cs typeface="Arial"/>
              </a:rPr>
              <a:t>::</a:t>
            </a:r>
            <a:r>
              <a:rPr lang="el-GR" sz="1600" b="1" dirty="0">
                <a:solidFill>
                  <a:srgbClr val="000000"/>
                </a:solidFill>
                <a:latin typeface="Arial"/>
                <a:cs typeface="Arial"/>
              </a:rPr>
              <a:t>γ</a:t>
            </a:r>
            <a:r>
              <a:rPr lang="fr-FR" sz="1600" b="1" dirty="0">
                <a:solidFill>
                  <a:srgbClr val="000000"/>
                </a:solidFill>
                <a:latin typeface="Arial"/>
                <a:cs typeface="Arial"/>
              </a:rPr>
              <a:t>c</a:t>
            </a:r>
            <a:r>
              <a:rPr lang="fr-FR" sz="1600" b="1" baseline="30000" dirty="0">
                <a:solidFill>
                  <a:srgbClr val="000000"/>
                </a:solidFill>
                <a:latin typeface="Arial"/>
                <a:cs typeface="Arial"/>
              </a:rPr>
              <a:t>-/-</a:t>
            </a:r>
          </a:p>
          <a:p>
            <a:r>
              <a:rPr lang="fr-FR" sz="1600" b="1" dirty="0">
                <a:solidFill>
                  <a:srgbClr val="000000"/>
                </a:solidFill>
                <a:latin typeface="Arial"/>
                <a:cs typeface="Arial"/>
              </a:rPr>
              <a:t>or</a:t>
            </a:r>
          </a:p>
          <a:p>
            <a:r>
              <a:rPr lang="fr-FR" sz="1600" b="1" dirty="0">
                <a:solidFill>
                  <a:srgbClr val="000000"/>
                </a:solidFill>
                <a:latin typeface="Arial"/>
                <a:cs typeface="Arial"/>
              </a:rPr>
              <a:t>mdx</a:t>
            </a:r>
          </a:p>
        </p:txBody>
      </p:sp>
      <p:sp>
        <p:nvSpPr>
          <p:cNvPr id="49165" name="ZoneTexte 42"/>
          <p:cNvSpPr txBox="1">
            <a:spLocks noChangeArrowheads="1"/>
          </p:cNvSpPr>
          <p:nvPr/>
        </p:nvSpPr>
        <p:spPr bwMode="auto">
          <a:xfrm>
            <a:off x="487657" y="2235939"/>
            <a:ext cx="7048500" cy="112338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800" dirty="0">
                <a:solidFill>
                  <a:srgbClr val="000000"/>
                </a:solidFill>
                <a:latin typeface="Arial"/>
                <a:cs typeface="Arial"/>
              </a:rPr>
              <a:t>D0  </a:t>
            </a:r>
            <a:r>
              <a:rPr lang="fr-FR" sz="1800" dirty="0" err="1">
                <a:solidFill>
                  <a:srgbClr val="000000"/>
                </a:solidFill>
                <a:latin typeface="Arial"/>
                <a:cs typeface="Arial"/>
              </a:rPr>
              <a:t>Graft</a:t>
            </a:r>
            <a:endParaRPr lang="fr-FR" sz="1800" dirty="0">
              <a:solidFill>
                <a:srgbClr val="000000"/>
              </a:solidFill>
              <a:latin typeface="Arial"/>
              <a:cs typeface="Arial"/>
            </a:endParaRPr>
          </a:p>
          <a:p>
            <a:pPr algn="ctr"/>
            <a:endParaRPr lang="fr-FR" sz="1400" dirty="0">
              <a:solidFill>
                <a:srgbClr val="000000"/>
              </a:solidFill>
              <a:latin typeface="Arial"/>
              <a:cs typeface="Arial"/>
            </a:endParaRPr>
          </a:p>
          <a:p>
            <a:pPr algn="ctr"/>
            <a:endParaRPr lang="fr-FR" sz="1400" dirty="0">
              <a:solidFill>
                <a:srgbClr val="000000"/>
              </a:solidFill>
              <a:latin typeface="Arial"/>
              <a:cs typeface="Arial"/>
            </a:endParaRPr>
          </a:p>
          <a:p>
            <a:pPr algn="ctr"/>
            <a:r>
              <a:rPr lang="en-US" sz="1400" b="1" dirty="0">
                <a:solidFill>
                  <a:srgbClr val="00B92C"/>
                </a:solidFill>
                <a:latin typeface="Arial"/>
                <a:cs typeface="Arial"/>
              </a:rPr>
              <a:t>Tg:Pax7-n</a:t>
            </a:r>
            <a:r>
              <a:rPr lang="en-US" sz="1400" b="1" baseline="30000" dirty="0">
                <a:solidFill>
                  <a:srgbClr val="00B92C"/>
                </a:solidFill>
                <a:latin typeface="Arial"/>
                <a:cs typeface="Arial"/>
              </a:rPr>
              <a:t>GFP-P/+</a:t>
            </a:r>
            <a:r>
              <a:rPr lang="fr-FR" sz="1400" b="1" dirty="0">
                <a:latin typeface="Arial"/>
                <a:cs typeface="Arial"/>
              </a:rPr>
              <a:t>::</a:t>
            </a:r>
            <a:r>
              <a:rPr lang="en-US" sz="1400" b="1" dirty="0">
                <a:solidFill>
                  <a:srgbClr val="2C8AC0"/>
                </a:solidFill>
                <a:latin typeface="Arial"/>
                <a:cs typeface="Arial"/>
              </a:rPr>
              <a:t>Tg:MLC3F-nlacZ-2E</a:t>
            </a:r>
            <a:r>
              <a:rPr lang="fr-FR" sz="1400" b="1" dirty="0">
                <a:latin typeface="Arial"/>
                <a:cs typeface="Arial"/>
              </a:rPr>
              <a:t>::</a:t>
            </a:r>
            <a:r>
              <a:rPr lang="fr-FR" sz="1400" b="1" dirty="0">
                <a:solidFill>
                  <a:srgbClr val="FF0000"/>
                </a:solidFill>
                <a:latin typeface="Arial"/>
                <a:cs typeface="Arial"/>
              </a:rPr>
              <a:t> CAG-PLAP</a:t>
            </a:r>
          </a:p>
          <a:p>
            <a:pPr algn="ctr"/>
            <a:endParaRPr lang="fr-FR" sz="100" b="1" dirty="0">
              <a:solidFill>
                <a:srgbClr val="000000"/>
              </a:solidFill>
              <a:latin typeface="Arial"/>
              <a:cs typeface="Arial"/>
            </a:endParaRPr>
          </a:p>
          <a:p>
            <a:pPr algn="ctr"/>
            <a:endParaRPr lang="fr-FR" sz="600" dirty="0">
              <a:solidFill>
                <a:srgbClr val="000000"/>
              </a:solidFill>
              <a:latin typeface="Arial"/>
              <a:cs typeface="Arial"/>
            </a:endParaRPr>
          </a:p>
        </p:txBody>
      </p:sp>
      <p:sp>
        <p:nvSpPr>
          <p:cNvPr id="32" name="Text Box 22"/>
          <p:cNvSpPr txBox="1">
            <a:spLocks noChangeAspect="1" noChangeArrowheads="1"/>
          </p:cNvSpPr>
          <p:nvPr/>
        </p:nvSpPr>
        <p:spPr bwMode="auto">
          <a:xfrm>
            <a:off x="0" y="0"/>
            <a:ext cx="9144000" cy="7112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33" name="Rectangle 22"/>
          <p:cNvSpPr>
            <a:spLocks noChangeArrowheads="1"/>
          </p:cNvSpPr>
          <p:nvPr/>
        </p:nvSpPr>
        <p:spPr bwMode="auto">
          <a:xfrm>
            <a:off x="0" y="110772"/>
            <a:ext cx="9144000" cy="5238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algn="ctr" eaLnBrk="0" hangingPunct="0"/>
            <a:r>
              <a:rPr lang="fr-FR" sz="2800" dirty="0">
                <a:solidFill>
                  <a:srgbClr val="FFFFFF"/>
                </a:solidFill>
                <a:latin typeface="Arial"/>
                <a:cs typeface="Arial"/>
              </a:rPr>
              <a:t>Are </a:t>
            </a:r>
            <a:r>
              <a:rPr lang="fr-FR" sz="2800" dirty="0" err="1">
                <a:solidFill>
                  <a:srgbClr val="FFFFFF"/>
                </a:solidFill>
                <a:latin typeface="Arial"/>
                <a:cs typeface="Arial"/>
              </a:rPr>
              <a:t>these</a:t>
            </a:r>
            <a:r>
              <a:rPr lang="fr-FR" sz="2800" dirty="0">
                <a:solidFill>
                  <a:srgbClr val="FFFFFF"/>
                </a:solidFill>
                <a:latin typeface="Arial"/>
                <a:cs typeface="Arial"/>
              </a:rPr>
              <a:t> Satellite </a:t>
            </a:r>
            <a:r>
              <a:rPr lang="fr-FR" sz="2800" dirty="0" err="1">
                <a:solidFill>
                  <a:srgbClr val="FFFFFF"/>
                </a:solidFill>
                <a:latin typeface="Arial"/>
                <a:cs typeface="Arial"/>
              </a:rPr>
              <a:t>cells</a:t>
            </a:r>
            <a:r>
              <a:rPr lang="fr-FR" sz="2800" dirty="0">
                <a:solidFill>
                  <a:srgbClr val="FFFFFF"/>
                </a:solidFill>
                <a:latin typeface="Arial"/>
                <a:cs typeface="Arial"/>
              </a:rPr>
              <a:t> </a:t>
            </a:r>
            <a:r>
              <a:rPr lang="fr-FR" sz="2800" dirty="0" err="1">
                <a:solidFill>
                  <a:srgbClr val="FFFFFF"/>
                </a:solidFill>
                <a:latin typeface="Arial"/>
                <a:cs typeface="Arial"/>
              </a:rPr>
              <a:t>functional</a:t>
            </a:r>
            <a:r>
              <a:rPr lang="fr-FR" sz="2800" dirty="0">
                <a:solidFill>
                  <a:srgbClr val="FFFFFF"/>
                </a:solidFill>
                <a:latin typeface="Arial"/>
                <a:cs typeface="Arial"/>
              </a:rPr>
              <a:t> </a:t>
            </a:r>
            <a:r>
              <a:rPr lang="fr-FR" sz="2800" i="1" dirty="0">
                <a:solidFill>
                  <a:srgbClr val="FFFFFF"/>
                </a:solidFill>
                <a:latin typeface="Arial"/>
                <a:cs typeface="Arial"/>
              </a:rPr>
              <a:t>in vivo </a:t>
            </a:r>
            <a:r>
              <a:rPr lang="fr-FR" sz="2800" dirty="0">
                <a:solidFill>
                  <a:srgbClr val="FFFFFF"/>
                </a:solidFill>
                <a:latin typeface="Arial"/>
                <a:cs typeface="Arial"/>
              </a:rPr>
              <a:t>?</a:t>
            </a:r>
          </a:p>
        </p:txBody>
      </p:sp>
      <p:pic>
        <p:nvPicPr>
          <p:cNvPr id="3" name="Image 2"/>
          <p:cNvPicPr>
            <a:picLocks noChangeAspect="1"/>
          </p:cNvPicPr>
          <p:nvPr/>
        </p:nvPicPr>
        <p:blipFill rotWithShape="1">
          <a:blip r:embed="rId5"/>
          <a:srcRect l="67284"/>
          <a:stretch/>
        </p:blipFill>
        <p:spPr>
          <a:xfrm>
            <a:off x="4896553" y="3856562"/>
            <a:ext cx="3245558" cy="2828179"/>
          </a:xfrm>
          <a:prstGeom prst="rect">
            <a:avLst/>
          </a:prstGeom>
        </p:spPr>
      </p:pic>
      <p:pic>
        <p:nvPicPr>
          <p:cNvPr id="34" name="Image 33"/>
          <p:cNvPicPr>
            <a:picLocks noChangeAspect="1"/>
          </p:cNvPicPr>
          <p:nvPr/>
        </p:nvPicPr>
        <p:blipFill rotWithShape="1">
          <a:blip r:embed="rId5"/>
          <a:srcRect r="64506"/>
          <a:stretch/>
        </p:blipFill>
        <p:spPr>
          <a:xfrm>
            <a:off x="1086553" y="3853740"/>
            <a:ext cx="3521124" cy="2828179"/>
          </a:xfrm>
          <a:prstGeom prst="rect">
            <a:avLst/>
          </a:prstGeom>
        </p:spPr>
      </p:pic>
      <p:sp>
        <p:nvSpPr>
          <p:cNvPr id="36" name="ZoneTexte 35"/>
          <p:cNvSpPr txBox="1"/>
          <p:nvPr/>
        </p:nvSpPr>
        <p:spPr>
          <a:xfrm>
            <a:off x="437444" y="931333"/>
            <a:ext cx="5160387" cy="400110"/>
          </a:xfrm>
          <a:prstGeom prst="rect">
            <a:avLst/>
          </a:prstGeom>
          <a:noFill/>
        </p:spPr>
        <p:txBody>
          <a:bodyPr wrap="none" rtlCol="0">
            <a:spAutoFit/>
          </a:bodyPr>
          <a:lstStyle/>
          <a:p>
            <a:pPr marL="342900" indent="-342900">
              <a:buFont typeface="Wingdings" charset="2"/>
              <a:buChar char="Ø"/>
            </a:pPr>
            <a:r>
              <a:rPr lang="fr-FR" sz="2000" b="1" u="sng" dirty="0" err="1">
                <a:latin typeface="Arial"/>
                <a:cs typeface="Arial"/>
              </a:rPr>
              <a:t>Graft</a:t>
            </a:r>
            <a:r>
              <a:rPr lang="fr-FR" sz="2000" b="1" u="sng" dirty="0">
                <a:latin typeface="Arial"/>
                <a:cs typeface="Arial"/>
              </a:rPr>
              <a:t> </a:t>
            </a:r>
            <a:r>
              <a:rPr lang="fr-FR" sz="2000" b="1" u="sng" dirty="0" err="1">
                <a:latin typeface="Arial"/>
                <a:cs typeface="Arial"/>
              </a:rPr>
              <a:t>with</a:t>
            </a:r>
            <a:r>
              <a:rPr lang="fr-FR" sz="2000" b="1" u="sng" dirty="0">
                <a:latin typeface="Arial"/>
                <a:cs typeface="Arial"/>
              </a:rPr>
              <a:t> </a:t>
            </a:r>
            <a:r>
              <a:rPr lang="fr-FR" sz="2000" b="1" i="1" u="sng" dirty="0">
                <a:latin typeface="Arial"/>
                <a:cs typeface="Arial"/>
              </a:rPr>
              <a:t>post</a:t>
            </a:r>
            <a:r>
              <a:rPr lang="fr-FR" sz="2000" b="1" u="sng" dirty="0">
                <a:latin typeface="Arial"/>
                <a:cs typeface="Arial"/>
              </a:rPr>
              <a:t> </a:t>
            </a:r>
            <a:r>
              <a:rPr lang="fr-FR" sz="2000" b="1" u="sng" dirty="0" err="1">
                <a:latin typeface="Arial"/>
                <a:cs typeface="Arial"/>
              </a:rPr>
              <a:t>anoxia</a:t>
            </a:r>
            <a:r>
              <a:rPr lang="fr-FR" sz="2000" b="1" u="sng" dirty="0">
                <a:latin typeface="Arial"/>
                <a:cs typeface="Arial"/>
              </a:rPr>
              <a:t> satellites </a:t>
            </a:r>
            <a:r>
              <a:rPr lang="fr-FR" sz="2000" b="1" u="sng" dirty="0" err="1">
                <a:latin typeface="Arial"/>
                <a:cs typeface="Arial"/>
              </a:rPr>
              <a:t>cells</a:t>
            </a:r>
            <a:endParaRPr lang="fr-FR" sz="2000" b="1" u="sng" dirty="0">
              <a:latin typeface="Arial"/>
              <a:cs typeface="Arial"/>
            </a:endParaRPr>
          </a:p>
        </p:txBody>
      </p:sp>
    </p:spTree>
    <p:extLst>
      <p:ext uri="{BB962C8B-B14F-4D97-AF65-F5344CB8AC3E}">
        <p14:creationId xmlns:p14="http://schemas.microsoft.com/office/powerpoint/2010/main" val="13119125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8" name="AutoShape 15"/>
          <p:cNvSpPr>
            <a:spLocks noChangeArrowheads="1"/>
          </p:cNvSpPr>
          <p:nvPr/>
        </p:nvSpPr>
        <p:spPr bwMode="auto">
          <a:xfrm>
            <a:off x="1469086" y="2277039"/>
            <a:ext cx="7005638" cy="376238"/>
          </a:xfrm>
          <a:prstGeom prst="rightArrow">
            <a:avLst>
              <a:gd name="adj1" fmla="val 39741"/>
              <a:gd name="adj2" fmla="val 161806"/>
            </a:avLst>
          </a:prstGeom>
          <a:solidFill>
            <a:srgbClr val="C00000"/>
          </a:solidFill>
          <a:ln w="9525">
            <a:solidFill>
              <a:srgbClr val="C00000"/>
            </a:solidFill>
            <a:miter lim="800000"/>
            <a:headEnd/>
            <a:tailEnd/>
          </a:ln>
        </p:spPr>
        <p:txBody>
          <a:bodyPr wrap="none" anchor="ctr"/>
          <a:lstStyle/>
          <a:p>
            <a:pPr algn="ctr" eaLnBrk="0" hangingPunct="0"/>
            <a:endParaRPr lang="fr-FR" sz="4000">
              <a:solidFill>
                <a:srgbClr val="FF0000"/>
              </a:solidFill>
              <a:latin typeface="Arial"/>
              <a:cs typeface="Arial"/>
            </a:endParaRPr>
          </a:p>
        </p:txBody>
      </p:sp>
      <p:cxnSp>
        <p:nvCxnSpPr>
          <p:cNvPr id="49159" name="Connecteur droit avec flèche 3"/>
          <p:cNvCxnSpPr>
            <a:cxnSpLocks noChangeShapeType="1"/>
          </p:cNvCxnSpPr>
          <p:nvPr/>
        </p:nvCxnSpPr>
        <p:spPr bwMode="auto">
          <a:xfrm rot="5400000">
            <a:off x="1391299" y="2081777"/>
            <a:ext cx="509587" cy="1587"/>
          </a:xfrm>
          <a:prstGeom prst="straightConnector1">
            <a:avLst/>
          </a:prstGeom>
          <a:noFill/>
          <a:ln w="12700">
            <a:solidFill>
              <a:srgbClr val="000000"/>
            </a:solidFill>
            <a:round/>
            <a:headEnd/>
            <a:tailEnd type="arrow" w="med" len="med"/>
          </a:ln>
          <a:extLst>
            <a:ext uri="{909E8E84-426E-40dd-AFC4-6F175D3DCCD1}">
              <a14:hiddenFill xmlns="" xmlns:a14="http://schemas.microsoft.com/office/drawing/2010/main" xmlns:mv="urn:schemas-microsoft-com:mac:vml" xmlns:mc="http://schemas.openxmlformats.org/markup-compatibility/2006">
                <a:noFill/>
              </a14:hiddenFill>
            </a:ext>
          </a:extLst>
        </p:spPr>
      </p:cxnSp>
      <p:cxnSp>
        <p:nvCxnSpPr>
          <p:cNvPr id="49160" name="Connecteur droit avec flèche 4"/>
          <p:cNvCxnSpPr>
            <a:cxnSpLocks noChangeShapeType="1"/>
          </p:cNvCxnSpPr>
          <p:nvPr/>
        </p:nvCxnSpPr>
        <p:spPr bwMode="auto">
          <a:xfrm flipH="1">
            <a:off x="3151836" y="2059380"/>
            <a:ext cx="16933" cy="276397"/>
          </a:xfrm>
          <a:prstGeom prst="straightConnector1">
            <a:avLst/>
          </a:prstGeom>
          <a:noFill/>
          <a:ln w="12700">
            <a:solidFill>
              <a:srgbClr val="000000"/>
            </a:solidFill>
            <a:round/>
            <a:headEnd/>
            <a:tailEnd type="arrow" w="med" len="med"/>
          </a:ln>
          <a:extLst>
            <a:ext uri="{909E8E84-426E-40dd-AFC4-6F175D3DCCD1}">
              <a14:hiddenFill xmlns="" xmlns:a14="http://schemas.microsoft.com/office/drawing/2010/main" xmlns:mv="urn:schemas-microsoft-com:mac:vml" xmlns:mc="http://schemas.openxmlformats.org/markup-compatibility/2006">
                <a:noFill/>
              </a14:hiddenFill>
            </a:ext>
          </a:extLst>
        </p:spPr>
      </p:cxnSp>
      <p:grpSp>
        <p:nvGrpSpPr>
          <p:cNvPr id="49161" name="Groupe 16"/>
          <p:cNvGrpSpPr>
            <a:grpSpLocks/>
          </p:cNvGrpSpPr>
          <p:nvPr/>
        </p:nvGrpSpPr>
        <p:grpSpPr bwMode="auto">
          <a:xfrm>
            <a:off x="789636" y="1499164"/>
            <a:ext cx="1163638" cy="914400"/>
            <a:chOff x="896938" y="2165350"/>
            <a:chExt cx="1716087" cy="1389063"/>
          </a:xfrm>
        </p:grpSpPr>
        <p:pic>
          <p:nvPicPr>
            <p:cNvPr id="49182"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16013" y="2165350"/>
              <a:ext cx="1497012" cy="8445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9183" name="Rectangle 8"/>
            <p:cNvSpPr>
              <a:spLocks noChangeAspect="1" noChangeArrowheads="1"/>
            </p:cNvSpPr>
            <p:nvPr/>
          </p:nvSpPr>
          <p:spPr bwMode="auto">
            <a:xfrm rot="-2571191">
              <a:off x="1028700" y="3106738"/>
              <a:ext cx="508000" cy="115887"/>
            </a:xfrm>
            <a:prstGeom prst="rect">
              <a:avLst/>
            </a:prstGeom>
            <a:solidFill>
              <a:srgbClr val="F2E32F"/>
            </a:solidFill>
            <a:ln w="9525">
              <a:solidFill>
                <a:srgbClr val="000000"/>
              </a:solidFill>
              <a:miter lim="800000"/>
              <a:headEnd/>
              <a:tailEnd/>
            </a:ln>
          </p:spPr>
          <p:txBody>
            <a:bodyPr wrap="none" anchor="ctr"/>
            <a:lstStyle/>
            <a:p>
              <a:pPr algn="ctr" eaLnBrk="0" hangingPunct="0"/>
              <a:endParaRPr lang="fr-FR">
                <a:latin typeface="Arial"/>
                <a:cs typeface="Arial"/>
              </a:endParaRPr>
            </a:p>
          </p:txBody>
        </p:sp>
        <p:sp>
          <p:nvSpPr>
            <p:cNvPr id="49184" name="Rectangle 11"/>
            <p:cNvSpPr>
              <a:spLocks noChangeAspect="1" noChangeArrowheads="1"/>
            </p:cNvSpPr>
            <p:nvPr/>
          </p:nvSpPr>
          <p:spPr bwMode="auto">
            <a:xfrm rot="-2571191">
              <a:off x="896938" y="3397250"/>
              <a:ext cx="250825" cy="14288"/>
            </a:xfrm>
            <a:prstGeom prst="rect">
              <a:avLst/>
            </a:prstGeom>
            <a:solidFill>
              <a:schemeClr val="tx1"/>
            </a:solidFill>
            <a:ln w="9525">
              <a:solidFill>
                <a:schemeClr val="tx1"/>
              </a:solidFill>
              <a:miter lim="800000"/>
              <a:headEnd/>
              <a:tailEnd/>
            </a:ln>
          </p:spPr>
          <p:txBody>
            <a:bodyPr wrap="none" anchor="ctr"/>
            <a:lstStyle/>
            <a:p>
              <a:pPr algn="ctr" eaLnBrk="0" hangingPunct="0"/>
              <a:endParaRPr lang="fr-FR">
                <a:latin typeface="Arial"/>
                <a:cs typeface="Arial"/>
              </a:endParaRPr>
            </a:p>
          </p:txBody>
        </p:sp>
        <p:sp>
          <p:nvSpPr>
            <p:cNvPr id="49185" name="Line 12"/>
            <p:cNvSpPr>
              <a:spLocks noChangeAspect="1" noChangeShapeType="1"/>
            </p:cNvSpPr>
            <p:nvPr/>
          </p:nvSpPr>
          <p:spPr bwMode="auto">
            <a:xfrm rot="-2571191">
              <a:off x="1427163" y="2901950"/>
              <a:ext cx="292100" cy="0"/>
            </a:xfrm>
            <a:prstGeom prst="line">
              <a:avLst/>
            </a:prstGeom>
            <a:noFill/>
            <a:ln w="38100">
              <a:solidFill>
                <a:srgbClr val="000000"/>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wrap="none" anchor="ctr"/>
            <a:lstStyle/>
            <a:p>
              <a:endParaRPr lang="fr-FR">
                <a:latin typeface="Arial"/>
                <a:cs typeface="Arial"/>
              </a:endParaRPr>
            </a:p>
          </p:txBody>
        </p:sp>
        <p:sp>
          <p:nvSpPr>
            <p:cNvPr id="49186" name="Oval 13"/>
            <p:cNvSpPr>
              <a:spLocks noChangeAspect="1" noChangeArrowheads="1"/>
            </p:cNvSpPr>
            <p:nvPr/>
          </p:nvSpPr>
          <p:spPr bwMode="auto">
            <a:xfrm rot="-2571191">
              <a:off x="920750" y="3438525"/>
              <a:ext cx="22225" cy="115888"/>
            </a:xfrm>
            <a:prstGeom prst="ellipse">
              <a:avLst/>
            </a:prstGeom>
            <a:solidFill>
              <a:schemeClr val="tx1"/>
            </a:solidFill>
            <a:ln w="9525">
              <a:solidFill>
                <a:schemeClr val="tx1"/>
              </a:solidFill>
              <a:round/>
              <a:headEnd/>
              <a:tailEnd/>
            </a:ln>
          </p:spPr>
          <p:txBody>
            <a:bodyPr wrap="none" anchor="ctr"/>
            <a:lstStyle/>
            <a:p>
              <a:pPr algn="ctr" eaLnBrk="0" hangingPunct="0"/>
              <a:endParaRPr lang="fr-FR">
                <a:latin typeface="Arial"/>
                <a:cs typeface="Arial"/>
              </a:endParaRPr>
            </a:p>
          </p:txBody>
        </p:sp>
      </p:grpSp>
      <p:cxnSp>
        <p:nvCxnSpPr>
          <p:cNvPr id="49162" name="Connecteur droit avec flèche 11"/>
          <p:cNvCxnSpPr>
            <a:cxnSpLocks noChangeShapeType="1"/>
          </p:cNvCxnSpPr>
          <p:nvPr/>
        </p:nvCxnSpPr>
        <p:spPr bwMode="auto">
          <a:xfrm rot="5400000">
            <a:off x="7240442" y="2030183"/>
            <a:ext cx="511175" cy="1588"/>
          </a:xfrm>
          <a:prstGeom prst="straightConnector1">
            <a:avLst/>
          </a:prstGeom>
          <a:noFill/>
          <a:ln w="12700">
            <a:solidFill>
              <a:srgbClr val="000000"/>
            </a:solidFill>
            <a:round/>
            <a:headEnd/>
            <a:tailEnd type="arrow" w="med" len="med"/>
          </a:ln>
          <a:extLst>
            <a:ext uri="{909E8E84-426E-40dd-AFC4-6F175D3DCCD1}">
              <a14:hiddenFill xmlns="" xmlns:a14="http://schemas.microsoft.com/office/drawing/2010/main" xmlns:mv="urn:schemas-microsoft-com:mac:vml" xmlns:mc="http://schemas.openxmlformats.org/markup-compatibility/2006">
                <a:noFill/>
              </a14:hiddenFill>
            </a:ext>
          </a:extLst>
        </p:spPr>
      </p:cxnSp>
      <p:sp>
        <p:nvSpPr>
          <p:cNvPr id="49163" name="ZoneTexte 40"/>
          <p:cNvSpPr txBox="1">
            <a:spLocks noChangeArrowheads="1"/>
          </p:cNvSpPr>
          <p:nvPr/>
        </p:nvSpPr>
        <p:spPr bwMode="auto">
          <a:xfrm>
            <a:off x="6537974" y="1381161"/>
            <a:ext cx="1914525" cy="33813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600" b="1" dirty="0" err="1">
                <a:solidFill>
                  <a:srgbClr val="000000"/>
                </a:solidFill>
                <a:latin typeface="Arial"/>
                <a:cs typeface="Arial"/>
              </a:rPr>
              <a:t>Histology</a:t>
            </a:r>
            <a:endParaRPr lang="fr-FR" sz="1600" b="1" dirty="0">
              <a:solidFill>
                <a:srgbClr val="000000"/>
              </a:solidFill>
              <a:latin typeface="Arial"/>
              <a:cs typeface="Arial"/>
            </a:endParaRPr>
          </a:p>
        </p:txBody>
      </p:sp>
      <p:sp>
        <p:nvSpPr>
          <p:cNvPr id="49164" name="ZoneTexte 13"/>
          <p:cNvSpPr txBox="1">
            <a:spLocks noChangeArrowheads="1"/>
          </p:cNvSpPr>
          <p:nvPr/>
        </p:nvSpPr>
        <p:spPr bwMode="auto">
          <a:xfrm>
            <a:off x="1230961" y="2550089"/>
            <a:ext cx="795338" cy="6477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800">
                <a:solidFill>
                  <a:srgbClr val="000000"/>
                </a:solidFill>
                <a:latin typeface="Arial"/>
                <a:cs typeface="Arial"/>
              </a:rPr>
              <a:t>D-1</a:t>
            </a:r>
          </a:p>
          <a:p>
            <a:pPr algn="ctr"/>
            <a:r>
              <a:rPr lang="fr-FR" sz="1800">
                <a:solidFill>
                  <a:srgbClr val="000000"/>
                </a:solidFill>
                <a:latin typeface="Arial"/>
                <a:cs typeface="Arial"/>
              </a:rPr>
              <a:t>CTX</a:t>
            </a:r>
          </a:p>
        </p:txBody>
      </p:sp>
      <p:grpSp>
        <p:nvGrpSpPr>
          <p:cNvPr id="49166" name="Groupe 21"/>
          <p:cNvGrpSpPr>
            <a:grpSpLocks/>
          </p:cNvGrpSpPr>
          <p:nvPr/>
        </p:nvGrpSpPr>
        <p:grpSpPr bwMode="auto">
          <a:xfrm>
            <a:off x="2485086" y="1504983"/>
            <a:ext cx="1131888" cy="974725"/>
            <a:chOff x="3371908" y="1430338"/>
            <a:chExt cx="1727142" cy="1433203"/>
          </a:xfrm>
        </p:grpSpPr>
        <p:grpSp>
          <p:nvGrpSpPr>
            <p:cNvPr id="49176" name="Groupe 27"/>
            <p:cNvGrpSpPr>
              <a:grpSpLocks/>
            </p:cNvGrpSpPr>
            <p:nvPr/>
          </p:nvGrpSpPr>
          <p:grpSpPr bwMode="auto">
            <a:xfrm>
              <a:off x="3514827" y="1430338"/>
              <a:ext cx="1584223" cy="1057395"/>
              <a:chOff x="3214719" y="1457941"/>
              <a:chExt cx="1584223" cy="1057395"/>
            </a:xfrm>
          </p:grpSpPr>
          <p:pic>
            <p:nvPicPr>
              <p:cNvPr id="49179"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01930" y="1457941"/>
                <a:ext cx="1497012" cy="8445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9180" name="Rectangle 8"/>
              <p:cNvSpPr>
                <a:spLocks noChangeAspect="1" noChangeArrowheads="1"/>
              </p:cNvSpPr>
              <p:nvPr/>
            </p:nvSpPr>
            <p:spPr bwMode="auto">
              <a:xfrm rot="-2571191">
                <a:off x="3214721" y="2398626"/>
                <a:ext cx="508695" cy="116710"/>
              </a:xfrm>
              <a:prstGeom prst="rect">
                <a:avLst/>
              </a:prstGeom>
              <a:solidFill>
                <a:srgbClr val="00FF00"/>
              </a:solidFill>
              <a:ln w="9525">
                <a:solidFill>
                  <a:srgbClr val="000000"/>
                </a:solidFill>
                <a:miter lim="800000"/>
                <a:headEnd/>
                <a:tailEnd/>
              </a:ln>
            </p:spPr>
            <p:txBody>
              <a:bodyPr wrap="none" anchor="ctr"/>
              <a:lstStyle/>
              <a:p>
                <a:pPr algn="ctr" eaLnBrk="0" hangingPunct="0"/>
                <a:endParaRPr lang="fr-FR">
                  <a:solidFill>
                    <a:srgbClr val="FF0000"/>
                  </a:solidFill>
                  <a:latin typeface="Arial"/>
                  <a:cs typeface="Arial"/>
                </a:endParaRPr>
              </a:p>
            </p:txBody>
          </p:sp>
          <p:sp>
            <p:nvSpPr>
              <p:cNvPr id="49181" name="Line 12"/>
              <p:cNvSpPr>
                <a:spLocks noChangeAspect="1" noChangeShapeType="1"/>
              </p:cNvSpPr>
              <p:nvPr/>
            </p:nvSpPr>
            <p:spPr bwMode="auto">
              <a:xfrm rot="-2571191">
                <a:off x="3613080" y="2194541"/>
                <a:ext cx="292100" cy="0"/>
              </a:xfrm>
              <a:prstGeom prst="line">
                <a:avLst/>
              </a:prstGeom>
              <a:noFill/>
              <a:ln w="38100">
                <a:solidFill>
                  <a:srgbClr val="000000"/>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wrap="none" anchor="ctr"/>
              <a:lstStyle/>
              <a:p>
                <a:endParaRPr lang="fr-FR">
                  <a:latin typeface="Arial"/>
                  <a:cs typeface="Arial"/>
                </a:endParaRPr>
              </a:p>
            </p:txBody>
          </p:sp>
        </p:grpSp>
        <p:sp>
          <p:nvSpPr>
            <p:cNvPr id="49177" name="Rectangle 11"/>
            <p:cNvSpPr>
              <a:spLocks noChangeAspect="1" noChangeArrowheads="1"/>
            </p:cNvSpPr>
            <p:nvPr/>
          </p:nvSpPr>
          <p:spPr bwMode="auto">
            <a:xfrm rot="-2571191">
              <a:off x="3371908" y="2693677"/>
              <a:ext cx="250825" cy="14288"/>
            </a:xfrm>
            <a:prstGeom prst="rect">
              <a:avLst/>
            </a:prstGeom>
            <a:solidFill>
              <a:schemeClr val="tx1"/>
            </a:solidFill>
            <a:ln w="9525">
              <a:solidFill>
                <a:schemeClr val="tx1"/>
              </a:solidFill>
              <a:miter lim="800000"/>
              <a:headEnd/>
              <a:tailEnd/>
            </a:ln>
          </p:spPr>
          <p:txBody>
            <a:bodyPr wrap="none" anchor="ctr"/>
            <a:lstStyle/>
            <a:p>
              <a:pPr algn="ctr" eaLnBrk="0" hangingPunct="0"/>
              <a:endParaRPr lang="fr-FR">
                <a:latin typeface="Arial"/>
                <a:cs typeface="Arial"/>
              </a:endParaRPr>
            </a:p>
          </p:txBody>
        </p:sp>
        <p:sp>
          <p:nvSpPr>
            <p:cNvPr id="49178" name="Oval 13"/>
            <p:cNvSpPr>
              <a:spLocks noChangeAspect="1" noChangeArrowheads="1"/>
            </p:cNvSpPr>
            <p:nvPr/>
          </p:nvSpPr>
          <p:spPr bwMode="auto">
            <a:xfrm rot="-2571191">
              <a:off x="3381431" y="2747653"/>
              <a:ext cx="22225" cy="115888"/>
            </a:xfrm>
            <a:prstGeom prst="ellipse">
              <a:avLst/>
            </a:prstGeom>
            <a:solidFill>
              <a:schemeClr val="tx1"/>
            </a:solidFill>
            <a:ln w="9525">
              <a:solidFill>
                <a:schemeClr val="tx1"/>
              </a:solidFill>
              <a:round/>
              <a:headEnd/>
              <a:tailEnd/>
            </a:ln>
          </p:spPr>
          <p:txBody>
            <a:bodyPr wrap="none" anchor="ctr"/>
            <a:lstStyle/>
            <a:p>
              <a:pPr algn="ctr" eaLnBrk="0" hangingPunct="0"/>
              <a:endParaRPr lang="fr-FR">
                <a:latin typeface="Arial"/>
                <a:cs typeface="Arial"/>
              </a:endParaRPr>
            </a:p>
          </p:txBody>
        </p:sp>
      </p:grpSp>
      <p:sp>
        <p:nvSpPr>
          <p:cNvPr id="49167" name="ZoneTexte 28"/>
          <p:cNvSpPr txBox="1">
            <a:spLocks noChangeArrowheads="1"/>
          </p:cNvSpPr>
          <p:nvPr/>
        </p:nvSpPr>
        <p:spPr bwMode="auto">
          <a:xfrm>
            <a:off x="7179324" y="2597714"/>
            <a:ext cx="701675" cy="36988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800">
                <a:solidFill>
                  <a:srgbClr val="000000"/>
                </a:solidFill>
                <a:latin typeface="Arial"/>
                <a:cs typeface="Arial"/>
              </a:rPr>
              <a:t>D30</a:t>
            </a:r>
          </a:p>
        </p:txBody>
      </p:sp>
      <p:sp>
        <p:nvSpPr>
          <p:cNvPr id="35" name="Rectangle 23"/>
          <p:cNvSpPr>
            <a:spLocks noChangeArrowheads="1"/>
          </p:cNvSpPr>
          <p:nvPr/>
        </p:nvSpPr>
        <p:spPr bwMode="auto">
          <a:xfrm>
            <a:off x="205439" y="1220823"/>
            <a:ext cx="2016125" cy="83099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r>
              <a:rPr lang="fr-FR" sz="1600" b="1" dirty="0" err="1">
                <a:solidFill>
                  <a:srgbClr val="000000"/>
                </a:solidFill>
                <a:latin typeface="Arial"/>
                <a:cs typeface="Arial"/>
              </a:rPr>
              <a:t>Rag</a:t>
            </a:r>
            <a:r>
              <a:rPr lang="fr-FR" sz="1600" b="1" baseline="30000" dirty="0">
                <a:solidFill>
                  <a:srgbClr val="000000"/>
                </a:solidFill>
                <a:latin typeface="Arial"/>
                <a:cs typeface="Arial"/>
              </a:rPr>
              <a:t>-/- </a:t>
            </a:r>
            <a:r>
              <a:rPr lang="fr-FR" sz="1600" b="1" dirty="0">
                <a:solidFill>
                  <a:srgbClr val="000000"/>
                </a:solidFill>
                <a:latin typeface="Arial"/>
                <a:cs typeface="Arial"/>
              </a:rPr>
              <a:t>::</a:t>
            </a:r>
            <a:r>
              <a:rPr lang="el-GR" sz="1600" b="1" dirty="0">
                <a:solidFill>
                  <a:srgbClr val="000000"/>
                </a:solidFill>
                <a:latin typeface="Arial"/>
                <a:cs typeface="Arial"/>
              </a:rPr>
              <a:t>γ</a:t>
            </a:r>
            <a:r>
              <a:rPr lang="fr-FR" sz="1600" b="1" dirty="0">
                <a:solidFill>
                  <a:srgbClr val="000000"/>
                </a:solidFill>
                <a:latin typeface="Arial"/>
                <a:cs typeface="Arial"/>
              </a:rPr>
              <a:t>c</a:t>
            </a:r>
            <a:r>
              <a:rPr lang="fr-FR" sz="1600" b="1" baseline="30000" dirty="0">
                <a:solidFill>
                  <a:srgbClr val="000000"/>
                </a:solidFill>
                <a:latin typeface="Arial"/>
                <a:cs typeface="Arial"/>
              </a:rPr>
              <a:t>-/-</a:t>
            </a:r>
          </a:p>
          <a:p>
            <a:r>
              <a:rPr lang="fr-FR" sz="1600" b="1" dirty="0">
                <a:solidFill>
                  <a:srgbClr val="000000"/>
                </a:solidFill>
                <a:latin typeface="Arial"/>
                <a:cs typeface="Arial"/>
              </a:rPr>
              <a:t>or</a:t>
            </a:r>
          </a:p>
          <a:p>
            <a:r>
              <a:rPr lang="fr-FR" sz="1600" b="1" dirty="0">
                <a:solidFill>
                  <a:srgbClr val="000000"/>
                </a:solidFill>
                <a:latin typeface="Arial"/>
                <a:cs typeface="Arial"/>
              </a:rPr>
              <a:t>mdx</a:t>
            </a:r>
          </a:p>
        </p:txBody>
      </p:sp>
      <p:sp>
        <p:nvSpPr>
          <p:cNvPr id="49165" name="ZoneTexte 42"/>
          <p:cNvSpPr txBox="1">
            <a:spLocks noChangeArrowheads="1"/>
          </p:cNvSpPr>
          <p:nvPr/>
        </p:nvSpPr>
        <p:spPr bwMode="auto">
          <a:xfrm>
            <a:off x="487657" y="1869053"/>
            <a:ext cx="7048500" cy="112338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800" dirty="0">
                <a:solidFill>
                  <a:srgbClr val="000000"/>
                </a:solidFill>
                <a:latin typeface="Arial"/>
                <a:cs typeface="Arial"/>
              </a:rPr>
              <a:t>D0  </a:t>
            </a:r>
            <a:r>
              <a:rPr lang="fr-FR" sz="1800" dirty="0" err="1">
                <a:solidFill>
                  <a:srgbClr val="000000"/>
                </a:solidFill>
                <a:latin typeface="Arial"/>
                <a:cs typeface="Arial"/>
              </a:rPr>
              <a:t>Graft</a:t>
            </a:r>
            <a:endParaRPr lang="fr-FR" sz="1800" dirty="0">
              <a:solidFill>
                <a:srgbClr val="000000"/>
              </a:solidFill>
              <a:latin typeface="Arial"/>
              <a:cs typeface="Arial"/>
            </a:endParaRPr>
          </a:p>
          <a:p>
            <a:pPr algn="ctr"/>
            <a:endParaRPr lang="fr-FR" sz="1400" dirty="0">
              <a:solidFill>
                <a:srgbClr val="000000"/>
              </a:solidFill>
              <a:latin typeface="Arial"/>
              <a:cs typeface="Arial"/>
            </a:endParaRPr>
          </a:p>
          <a:p>
            <a:pPr algn="ctr"/>
            <a:endParaRPr lang="fr-FR" sz="1400" dirty="0">
              <a:solidFill>
                <a:srgbClr val="000000"/>
              </a:solidFill>
              <a:latin typeface="Arial"/>
              <a:cs typeface="Arial"/>
            </a:endParaRPr>
          </a:p>
          <a:p>
            <a:pPr algn="ctr"/>
            <a:r>
              <a:rPr lang="en-US" sz="1400" b="1" dirty="0">
                <a:solidFill>
                  <a:srgbClr val="00B92C"/>
                </a:solidFill>
                <a:latin typeface="Arial"/>
                <a:cs typeface="Arial"/>
              </a:rPr>
              <a:t>Tg:Pax7-n</a:t>
            </a:r>
            <a:r>
              <a:rPr lang="en-US" sz="1400" b="1" baseline="30000" dirty="0">
                <a:solidFill>
                  <a:srgbClr val="00B92C"/>
                </a:solidFill>
                <a:latin typeface="Arial"/>
                <a:cs typeface="Arial"/>
              </a:rPr>
              <a:t>GFP-P/+</a:t>
            </a:r>
            <a:r>
              <a:rPr lang="fr-FR" sz="1400" b="1" dirty="0">
                <a:latin typeface="Arial"/>
                <a:cs typeface="Arial"/>
              </a:rPr>
              <a:t>::</a:t>
            </a:r>
            <a:r>
              <a:rPr lang="en-US" sz="1400" b="1" dirty="0">
                <a:solidFill>
                  <a:srgbClr val="2C8AC0"/>
                </a:solidFill>
                <a:latin typeface="Arial"/>
                <a:cs typeface="Arial"/>
              </a:rPr>
              <a:t>Tg:MLC3F-nlacZ-2E</a:t>
            </a:r>
            <a:r>
              <a:rPr lang="fr-FR" sz="1400" b="1" dirty="0">
                <a:latin typeface="Arial"/>
                <a:cs typeface="Arial"/>
              </a:rPr>
              <a:t>::</a:t>
            </a:r>
            <a:r>
              <a:rPr lang="fr-FR" sz="1400" b="1" dirty="0">
                <a:solidFill>
                  <a:srgbClr val="FF0000"/>
                </a:solidFill>
                <a:latin typeface="Arial"/>
                <a:cs typeface="Arial"/>
              </a:rPr>
              <a:t> CAG-PLAP</a:t>
            </a:r>
          </a:p>
          <a:p>
            <a:pPr algn="ctr"/>
            <a:endParaRPr lang="fr-FR" sz="100" b="1" dirty="0">
              <a:solidFill>
                <a:srgbClr val="000000"/>
              </a:solidFill>
              <a:latin typeface="Arial"/>
              <a:cs typeface="Arial"/>
            </a:endParaRPr>
          </a:p>
          <a:p>
            <a:pPr algn="ctr"/>
            <a:endParaRPr lang="fr-FR" sz="600" dirty="0">
              <a:solidFill>
                <a:srgbClr val="000000"/>
              </a:solidFill>
              <a:latin typeface="Arial"/>
              <a:cs typeface="Arial"/>
            </a:endParaRPr>
          </a:p>
        </p:txBody>
      </p:sp>
      <p:sp>
        <p:nvSpPr>
          <p:cNvPr id="32" name="Text Box 22"/>
          <p:cNvSpPr txBox="1">
            <a:spLocks noChangeAspect="1" noChangeArrowheads="1"/>
          </p:cNvSpPr>
          <p:nvPr/>
        </p:nvSpPr>
        <p:spPr bwMode="auto">
          <a:xfrm>
            <a:off x="0" y="0"/>
            <a:ext cx="9144000" cy="7112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33" name="Rectangle 22"/>
          <p:cNvSpPr>
            <a:spLocks noChangeArrowheads="1"/>
          </p:cNvSpPr>
          <p:nvPr/>
        </p:nvSpPr>
        <p:spPr bwMode="auto">
          <a:xfrm>
            <a:off x="0" y="110772"/>
            <a:ext cx="9144000" cy="5238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algn="ctr" eaLnBrk="0" hangingPunct="0"/>
            <a:r>
              <a:rPr lang="fr-FR" sz="2800" dirty="0">
                <a:solidFill>
                  <a:srgbClr val="FFFFFF"/>
                </a:solidFill>
                <a:latin typeface="Arial"/>
                <a:cs typeface="Arial"/>
              </a:rPr>
              <a:t>Are </a:t>
            </a:r>
            <a:r>
              <a:rPr lang="fr-FR" sz="2800" dirty="0" err="1">
                <a:solidFill>
                  <a:srgbClr val="FFFFFF"/>
                </a:solidFill>
                <a:latin typeface="Arial"/>
                <a:cs typeface="Arial"/>
              </a:rPr>
              <a:t>these</a:t>
            </a:r>
            <a:r>
              <a:rPr lang="fr-FR" sz="2800" dirty="0">
                <a:solidFill>
                  <a:srgbClr val="FFFFFF"/>
                </a:solidFill>
                <a:latin typeface="Arial"/>
                <a:cs typeface="Arial"/>
              </a:rPr>
              <a:t> Satellite </a:t>
            </a:r>
            <a:r>
              <a:rPr lang="fr-FR" sz="2800" dirty="0" err="1">
                <a:solidFill>
                  <a:srgbClr val="FFFFFF"/>
                </a:solidFill>
                <a:latin typeface="Arial"/>
                <a:cs typeface="Arial"/>
              </a:rPr>
              <a:t>cells</a:t>
            </a:r>
            <a:r>
              <a:rPr lang="fr-FR" sz="2800" dirty="0">
                <a:solidFill>
                  <a:srgbClr val="FFFFFF"/>
                </a:solidFill>
                <a:latin typeface="Arial"/>
                <a:cs typeface="Arial"/>
              </a:rPr>
              <a:t> </a:t>
            </a:r>
            <a:r>
              <a:rPr lang="fr-FR" sz="2800" dirty="0" err="1">
                <a:solidFill>
                  <a:srgbClr val="FFFFFF"/>
                </a:solidFill>
                <a:latin typeface="Arial"/>
                <a:cs typeface="Arial"/>
              </a:rPr>
              <a:t>functional</a:t>
            </a:r>
            <a:r>
              <a:rPr lang="fr-FR" sz="2800" dirty="0">
                <a:solidFill>
                  <a:srgbClr val="FFFFFF"/>
                </a:solidFill>
                <a:latin typeface="Arial"/>
                <a:cs typeface="Arial"/>
              </a:rPr>
              <a:t> </a:t>
            </a:r>
            <a:r>
              <a:rPr lang="fr-FR" sz="2800" i="1" dirty="0">
                <a:solidFill>
                  <a:srgbClr val="FFFFFF"/>
                </a:solidFill>
                <a:latin typeface="Arial"/>
                <a:cs typeface="Arial"/>
              </a:rPr>
              <a:t>in vivo </a:t>
            </a:r>
            <a:r>
              <a:rPr lang="fr-FR" sz="2800" dirty="0">
                <a:solidFill>
                  <a:srgbClr val="FFFFFF"/>
                </a:solidFill>
                <a:latin typeface="Arial"/>
                <a:cs typeface="Arial"/>
              </a:rPr>
              <a:t>?</a:t>
            </a:r>
          </a:p>
        </p:txBody>
      </p:sp>
      <p:pic>
        <p:nvPicPr>
          <p:cNvPr id="2" name="Image 1"/>
          <p:cNvPicPr>
            <a:picLocks noChangeAspect="1"/>
          </p:cNvPicPr>
          <p:nvPr/>
        </p:nvPicPr>
        <p:blipFill>
          <a:blip r:embed="rId5"/>
          <a:stretch>
            <a:fillRect/>
          </a:stretch>
        </p:blipFill>
        <p:spPr>
          <a:xfrm>
            <a:off x="1269942" y="3556001"/>
            <a:ext cx="6618169" cy="3139084"/>
          </a:xfrm>
          <a:prstGeom prst="rect">
            <a:avLst/>
          </a:prstGeom>
        </p:spPr>
      </p:pic>
    </p:spTree>
    <p:extLst>
      <p:ext uri="{BB962C8B-B14F-4D97-AF65-F5344CB8AC3E}">
        <p14:creationId xmlns:p14="http://schemas.microsoft.com/office/powerpoint/2010/main" val="1406626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2"/>
          <p:cNvSpPr txBox="1">
            <a:spLocks noChangeAspect="1" noChangeArrowheads="1"/>
          </p:cNvSpPr>
          <p:nvPr/>
        </p:nvSpPr>
        <p:spPr bwMode="auto">
          <a:xfrm>
            <a:off x="0" y="0"/>
            <a:ext cx="9144000" cy="7112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4" name="ZoneTexte 3"/>
          <p:cNvSpPr txBox="1"/>
          <p:nvPr/>
        </p:nvSpPr>
        <p:spPr>
          <a:xfrm>
            <a:off x="3126425" y="93674"/>
            <a:ext cx="3278161" cy="523220"/>
          </a:xfrm>
          <a:prstGeom prst="rect">
            <a:avLst/>
          </a:prstGeom>
          <a:noFill/>
        </p:spPr>
        <p:txBody>
          <a:bodyPr wrap="none" rtlCol="0">
            <a:spAutoFit/>
          </a:bodyPr>
          <a:lstStyle/>
          <a:p>
            <a:r>
              <a:rPr lang="fr-FR" sz="2800" dirty="0">
                <a:solidFill>
                  <a:schemeClr val="bg1"/>
                </a:solidFill>
                <a:latin typeface="Arial"/>
                <a:cs typeface="Arial"/>
              </a:rPr>
              <a:t>Mitochondrial </a:t>
            </a:r>
            <a:r>
              <a:rPr lang="fr-FR" sz="2800" dirty="0" err="1">
                <a:solidFill>
                  <a:schemeClr val="bg1"/>
                </a:solidFill>
                <a:latin typeface="Arial"/>
                <a:cs typeface="Arial"/>
              </a:rPr>
              <a:t>study</a:t>
            </a:r>
            <a:endParaRPr lang="fr-FR" sz="2800" dirty="0">
              <a:solidFill>
                <a:schemeClr val="bg1"/>
              </a:solidFill>
              <a:latin typeface="Arial"/>
              <a:cs typeface="Arial"/>
            </a:endParaRPr>
          </a:p>
        </p:txBody>
      </p:sp>
      <p:pic>
        <p:nvPicPr>
          <p:cNvPr id="2" name="Image 1"/>
          <p:cNvPicPr>
            <a:picLocks noChangeAspect="1"/>
          </p:cNvPicPr>
          <p:nvPr/>
        </p:nvPicPr>
        <p:blipFill rotWithShape="1">
          <a:blip r:embed="rId3"/>
          <a:srcRect l="11691" t="5222"/>
          <a:stretch/>
        </p:blipFill>
        <p:spPr>
          <a:xfrm>
            <a:off x="2126575" y="981755"/>
            <a:ext cx="4449203" cy="3342566"/>
          </a:xfrm>
          <a:prstGeom prst="rect">
            <a:avLst/>
          </a:prstGeom>
        </p:spPr>
      </p:pic>
      <p:pic>
        <p:nvPicPr>
          <p:cNvPr id="6" name="Image 5"/>
          <p:cNvPicPr>
            <a:picLocks noChangeAspect="1"/>
          </p:cNvPicPr>
          <p:nvPr/>
        </p:nvPicPr>
        <p:blipFill rotWithShape="1">
          <a:blip r:embed="rId4"/>
          <a:srcRect t="6685"/>
          <a:stretch/>
        </p:blipFill>
        <p:spPr>
          <a:xfrm>
            <a:off x="558101" y="3522672"/>
            <a:ext cx="1612740" cy="1586275"/>
          </a:xfrm>
          <a:prstGeom prst="rect">
            <a:avLst/>
          </a:prstGeom>
        </p:spPr>
      </p:pic>
      <p:sp>
        <p:nvSpPr>
          <p:cNvPr id="7" name="Rectangle 6"/>
          <p:cNvSpPr/>
          <p:nvPr/>
        </p:nvSpPr>
        <p:spPr bwMode="auto">
          <a:xfrm>
            <a:off x="2830793" y="4113319"/>
            <a:ext cx="1032387" cy="39329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
        <p:nvSpPr>
          <p:cNvPr id="8" name="Rectangle 7"/>
          <p:cNvSpPr/>
          <p:nvPr/>
        </p:nvSpPr>
        <p:spPr bwMode="auto">
          <a:xfrm>
            <a:off x="2961890" y="4195254"/>
            <a:ext cx="663678" cy="344129"/>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
        <p:nvSpPr>
          <p:cNvPr id="5" name="Ellipse 4"/>
          <p:cNvSpPr/>
          <p:nvPr/>
        </p:nvSpPr>
        <p:spPr bwMode="auto">
          <a:xfrm rot="2092467">
            <a:off x="3391446" y="2787612"/>
            <a:ext cx="864198" cy="544336"/>
          </a:xfrm>
          <a:prstGeom prst="ellipse">
            <a:avLst/>
          </a:prstGeom>
          <a:solidFill>
            <a:srgbClr val="FFFFFF">
              <a:alpha val="0"/>
            </a:srgbClr>
          </a:solidFill>
          <a:ln w="5715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solidFill>
                  <a:srgbClr val="000000"/>
                </a:solidFill>
              </a:ln>
              <a:solidFill>
                <a:schemeClr val="tx1"/>
              </a:solidFill>
              <a:effectLst/>
              <a:latin typeface="Times" pitchFamily="1" charset="0"/>
            </a:endParaRPr>
          </a:p>
        </p:txBody>
      </p:sp>
      <p:sp>
        <p:nvSpPr>
          <p:cNvPr id="9" name="Flèche courbée vers le haut 8"/>
          <p:cNvSpPr/>
          <p:nvPr/>
        </p:nvSpPr>
        <p:spPr bwMode="auto">
          <a:xfrm rot="9380457">
            <a:off x="1061923" y="2492539"/>
            <a:ext cx="2533416" cy="754120"/>
          </a:xfrm>
          <a:prstGeom prst="curvedUpArrow">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pic>
        <p:nvPicPr>
          <p:cNvPr id="10" name="Image 9"/>
          <p:cNvPicPr>
            <a:picLocks noChangeAspect="1"/>
          </p:cNvPicPr>
          <p:nvPr/>
        </p:nvPicPr>
        <p:blipFill>
          <a:blip r:embed="rId5"/>
          <a:stretch>
            <a:fillRect/>
          </a:stretch>
        </p:blipFill>
        <p:spPr>
          <a:xfrm>
            <a:off x="3480953" y="4502266"/>
            <a:ext cx="5555239" cy="2157170"/>
          </a:xfrm>
          <a:prstGeom prst="rect">
            <a:avLst/>
          </a:prstGeom>
        </p:spPr>
      </p:pic>
      <p:sp>
        <p:nvSpPr>
          <p:cNvPr id="12" name="Ellipse 11"/>
          <p:cNvSpPr/>
          <p:nvPr/>
        </p:nvSpPr>
        <p:spPr bwMode="auto">
          <a:xfrm rot="13252365">
            <a:off x="1213522" y="4587749"/>
            <a:ext cx="400302" cy="250077"/>
          </a:xfrm>
          <a:prstGeom prst="ellipse">
            <a:avLst/>
          </a:prstGeom>
          <a:solidFill>
            <a:srgbClr val="FFFFFF">
              <a:alpha val="0"/>
            </a:srgbClr>
          </a:solidFill>
          <a:ln w="5715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solidFill>
                  <a:srgbClr val="000000"/>
                </a:solidFill>
              </a:ln>
              <a:solidFill>
                <a:schemeClr val="tx1"/>
              </a:solidFill>
              <a:effectLst/>
              <a:latin typeface="Times" pitchFamily="1" charset="0"/>
            </a:endParaRPr>
          </a:p>
        </p:txBody>
      </p:sp>
      <p:sp>
        <p:nvSpPr>
          <p:cNvPr id="13" name="Flèche courbée vers le haut 12"/>
          <p:cNvSpPr/>
          <p:nvPr/>
        </p:nvSpPr>
        <p:spPr bwMode="auto">
          <a:xfrm rot="1445374">
            <a:off x="1030881" y="5297829"/>
            <a:ext cx="2533416" cy="754120"/>
          </a:xfrm>
          <a:prstGeom prst="curvedUpArrow">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Tree>
    <p:extLst>
      <p:ext uri="{BB962C8B-B14F-4D97-AF65-F5344CB8AC3E}">
        <p14:creationId xmlns:p14="http://schemas.microsoft.com/office/powerpoint/2010/main" val="29160354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22"/>
          <p:cNvSpPr txBox="1">
            <a:spLocks noChangeAspect="1" noChangeArrowheads="1"/>
          </p:cNvSpPr>
          <p:nvPr/>
        </p:nvSpPr>
        <p:spPr bwMode="auto">
          <a:xfrm>
            <a:off x="0" y="0"/>
            <a:ext cx="9144000" cy="7112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28" name="ZoneTexte 27"/>
          <p:cNvSpPr txBox="1"/>
          <p:nvPr/>
        </p:nvSpPr>
        <p:spPr>
          <a:xfrm>
            <a:off x="3126425" y="93674"/>
            <a:ext cx="3278161" cy="523220"/>
          </a:xfrm>
          <a:prstGeom prst="rect">
            <a:avLst/>
          </a:prstGeom>
          <a:noFill/>
        </p:spPr>
        <p:txBody>
          <a:bodyPr wrap="none" rtlCol="0">
            <a:spAutoFit/>
          </a:bodyPr>
          <a:lstStyle/>
          <a:p>
            <a:r>
              <a:rPr lang="fr-FR" sz="2800" dirty="0">
                <a:solidFill>
                  <a:schemeClr val="bg1"/>
                </a:solidFill>
                <a:latin typeface="Arial"/>
                <a:cs typeface="Arial"/>
              </a:rPr>
              <a:t>Mitochondrial </a:t>
            </a:r>
            <a:r>
              <a:rPr lang="fr-FR" sz="2800" dirty="0" err="1">
                <a:solidFill>
                  <a:schemeClr val="bg1"/>
                </a:solidFill>
                <a:latin typeface="Arial"/>
                <a:cs typeface="Arial"/>
              </a:rPr>
              <a:t>study</a:t>
            </a:r>
            <a:endParaRPr lang="fr-FR" sz="2800" dirty="0">
              <a:solidFill>
                <a:schemeClr val="bg1"/>
              </a:solidFill>
              <a:latin typeface="Arial"/>
              <a:cs typeface="Arial"/>
            </a:endParaRPr>
          </a:p>
        </p:txBody>
      </p:sp>
      <p:pic>
        <p:nvPicPr>
          <p:cNvPr id="3" name="Image 2"/>
          <p:cNvPicPr>
            <a:picLocks noChangeAspect="1"/>
          </p:cNvPicPr>
          <p:nvPr/>
        </p:nvPicPr>
        <p:blipFill>
          <a:blip r:embed="rId3"/>
          <a:stretch>
            <a:fillRect/>
          </a:stretch>
        </p:blipFill>
        <p:spPr>
          <a:xfrm>
            <a:off x="0" y="1020233"/>
            <a:ext cx="9144000" cy="2356228"/>
          </a:xfrm>
          <a:prstGeom prst="rect">
            <a:avLst/>
          </a:prstGeom>
        </p:spPr>
      </p:pic>
      <p:pic>
        <p:nvPicPr>
          <p:cNvPr id="35" name="Image 34"/>
          <p:cNvPicPr>
            <a:picLocks noChangeAspect="1"/>
          </p:cNvPicPr>
          <p:nvPr/>
        </p:nvPicPr>
        <p:blipFill>
          <a:blip r:embed="rId4"/>
          <a:stretch>
            <a:fillRect/>
          </a:stretch>
        </p:blipFill>
        <p:spPr>
          <a:xfrm>
            <a:off x="2967567" y="3768396"/>
            <a:ext cx="2860322" cy="2553382"/>
          </a:xfrm>
          <a:prstGeom prst="rect">
            <a:avLst/>
          </a:prstGeom>
        </p:spPr>
      </p:pic>
    </p:spTree>
    <p:extLst>
      <p:ext uri="{BB962C8B-B14F-4D97-AF65-F5344CB8AC3E}">
        <p14:creationId xmlns:p14="http://schemas.microsoft.com/office/powerpoint/2010/main" val="430045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22"/>
          <p:cNvSpPr txBox="1">
            <a:spLocks noChangeAspect="1" noChangeArrowheads="1"/>
          </p:cNvSpPr>
          <p:nvPr/>
        </p:nvSpPr>
        <p:spPr bwMode="auto">
          <a:xfrm>
            <a:off x="0" y="0"/>
            <a:ext cx="9144000" cy="7112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25" name="ZoneTexte 24"/>
          <p:cNvSpPr txBox="1"/>
          <p:nvPr/>
        </p:nvSpPr>
        <p:spPr>
          <a:xfrm>
            <a:off x="3126425" y="93674"/>
            <a:ext cx="3278161" cy="523220"/>
          </a:xfrm>
          <a:prstGeom prst="rect">
            <a:avLst/>
          </a:prstGeom>
          <a:noFill/>
        </p:spPr>
        <p:txBody>
          <a:bodyPr wrap="none" rtlCol="0">
            <a:spAutoFit/>
          </a:bodyPr>
          <a:lstStyle/>
          <a:p>
            <a:r>
              <a:rPr lang="fr-FR" sz="2800" dirty="0">
                <a:solidFill>
                  <a:schemeClr val="bg1"/>
                </a:solidFill>
                <a:latin typeface="Arial"/>
                <a:cs typeface="Arial"/>
              </a:rPr>
              <a:t>Mitochondrial </a:t>
            </a:r>
            <a:r>
              <a:rPr lang="fr-FR" sz="2800" dirty="0" err="1">
                <a:solidFill>
                  <a:schemeClr val="bg1"/>
                </a:solidFill>
                <a:latin typeface="Arial"/>
                <a:cs typeface="Arial"/>
              </a:rPr>
              <a:t>study</a:t>
            </a:r>
            <a:endParaRPr lang="fr-FR" sz="2800" dirty="0">
              <a:solidFill>
                <a:schemeClr val="bg1"/>
              </a:solidFill>
              <a:latin typeface="Arial"/>
              <a:cs typeface="Arial"/>
            </a:endParaRPr>
          </a:p>
        </p:txBody>
      </p:sp>
      <p:pic>
        <p:nvPicPr>
          <p:cNvPr id="26" name="Picture 2"/>
          <p:cNvPicPr>
            <a:picLocks noChangeAspect="1" noChangeArrowheads="1"/>
          </p:cNvPicPr>
          <p:nvPr/>
        </p:nvPicPr>
        <p:blipFill rotWithShape="1">
          <a:blip r:embed="rId5" cstate="print"/>
          <a:srcRect l="63392" t="44520"/>
          <a:stretch/>
        </p:blipFill>
        <p:spPr bwMode="auto">
          <a:xfrm>
            <a:off x="4924778" y="4100870"/>
            <a:ext cx="3330224" cy="2385845"/>
          </a:xfrm>
          <a:prstGeom prst="rect">
            <a:avLst/>
          </a:prstGeom>
          <a:noFill/>
          <a:ln w="9525">
            <a:noFill/>
            <a:miter lim="800000"/>
            <a:headEnd/>
            <a:tailEnd/>
          </a:ln>
        </p:spPr>
      </p:pic>
      <p:pic>
        <p:nvPicPr>
          <p:cNvPr id="2" name="Image 1"/>
          <p:cNvPicPr>
            <a:picLocks noChangeAspect="1"/>
          </p:cNvPicPr>
          <p:nvPr/>
        </p:nvPicPr>
        <p:blipFill rotWithShape="1">
          <a:blip r:embed="rId6"/>
          <a:srcRect b="55910"/>
          <a:stretch/>
        </p:blipFill>
        <p:spPr>
          <a:xfrm>
            <a:off x="-1" y="1262390"/>
            <a:ext cx="4291271" cy="2062324"/>
          </a:xfrm>
          <a:prstGeom prst="rect">
            <a:avLst/>
          </a:prstGeom>
        </p:spPr>
      </p:pic>
      <p:pic>
        <p:nvPicPr>
          <p:cNvPr id="3" name="Image 2"/>
          <p:cNvPicPr>
            <a:picLocks noChangeAspect="1"/>
          </p:cNvPicPr>
          <p:nvPr/>
        </p:nvPicPr>
        <p:blipFill>
          <a:blip r:embed="rId7"/>
          <a:stretch>
            <a:fillRect/>
          </a:stretch>
        </p:blipFill>
        <p:spPr>
          <a:xfrm>
            <a:off x="4289778" y="1019238"/>
            <a:ext cx="4064000" cy="2424056"/>
          </a:xfrm>
          <a:prstGeom prst="rect">
            <a:avLst/>
          </a:prstGeom>
        </p:spPr>
      </p:pic>
      <p:pic>
        <p:nvPicPr>
          <p:cNvPr id="12" name="J4_3D_movie_2 A METTRE.mov">
            <a:hlinkClick r:id="" action="ppaction://media"/>
          </p:cNvPr>
          <p:cNvPicPr/>
          <p:nvPr>
            <a:videoFile r:link="rId2"/>
            <p:extLst>
              <p:ext uri="{DAA4B4D4-6D71-4841-9C94-3DE7FCFB9230}">
                <p14:media xmlns:p14="http://schemas.microsoft.com/office/powerpoint/2010/main" r:embed="rId1"/>
              </p:ext>
            </p:extLst>
          </p:nvPr>
        </p:nvPicPr>
        <p:blipFill>
          <a:blip r:embed="rId8"/>
          <a:stretch>
            <a:fillRect/>
          </a:stretch>
        </p:blipFill>
        <p:spPr>
          <a:xfrm>
            <a:off x="437444" y="4150312"/>
            <a:ext cx="3386667" cy="1980259"/>
          </a:xfrm>
          <a:prstGeom prst="rect">
            <a:avLst/>
          </a:prstGeom>
        </p:spPr>
      </p:pic>
      <p:sp>
        <p:nvSpPr>
          <p:cNvPr id="55" name="ZoneTexte 34"/>
          <p:cNvSpPr txBox="1">
            <a:spLocks noChangeArrowheads="1"/>
          </p:cNvSpPr>
          <p:nvPr/>
        </p:nvSpPr>
        <p:spPr bwMode="auto">
          <a:xfrm>
            <a:off x="4842960" y="6195775"/>
            <a:ext cx="3608680" cy="58477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Font typeface="Wingdings" charset="0"/>
              <a:buChar char="Ø"/>
            </a:pPr>
            <a:r>
              <a:rPr lang="fr-FR" sz="1600" b="1" dirty="0" err="1">
                <a:solidFill>
                  <a:schemeClr val="accent6">
                    <a:lumMod val="75000"/>
                  </a:schemeClr>
                </a:solidFill>
                <a:latin typeface="Arial"/>
                <a:cs typeface="Arial"/>
              </a:rPr>
              <a:t>Decrease</a:t>
            </a:r>
            <a:r>
              <a:rPr lang="fr-FR" sz="1600" b="1" dirty="0">
                <a:solidFill>
                  <a:schemeClr val="accent6">
                    <a:lumMod val="75000"/>
                  </a:schemeClr>
                </a:solidFill>
                <a:latin typeface="Arial"/>
                <a:cs typeface="Arial"/>
              </a:rPr>
              <a:t> in mitochondrial mass </a:t>
            </a:r>
          </a:p>
          <a:p>
            <a:pPr marL="0" indent="0" algn="ctr" eaLnBrk="1" hangingPunct="1"/>
            <a:r>
              <a:rPr lang="fr-FR" sz="1600" b="1" dirty="0">
                <a:solidFill>
                  <a:schemeClr val="accent6">
                    <a:lumMod val="75000"/>
                  </a:schemeClr>
                </a:solidFill>
                <a:latin typeface="Arial"/>
                <a:cs typeface="Arial"/>
              </a:rPr>
              <a:t>    in </a:t>
            </a:r>
            <a:r>
              <a:rPr lang="fr-FR" sz="1600" b="1" i="1" dirty="0">
                <a:solidFill>
                  <a:schemeClr val="accent6">
                    <a:lumMod val="75000"/>
                  </a:schemeClr>
                </a:solidFill>
                <a:latin typeface="Arial"/>
                <a:cs typeface="Arial"/>
              </a:rPr>
              <a:t>post mortem </a:t>
            </a:r>
            <a:r>
              <a:rPr lang="fr-FR" sz="1600" b="1" dirty="0">
                <a:solidFill>
                  <a:schemeClr val="accent6">
                    <a:lumMod val="75000"/>
                  </a:schemeClr>
                </a:solidFill>
                <a:latin typeface="Arial"/>
                <a:cs typeface="Arial"/>
              </a:rPr>
              <a:t>satellite </a:t>
            </a:r>
            <a:r>
              <a:rPr lang="fr-FR" sz="1600" b="1" dirty="0" err="1">
                <a:solidFill>
                  <a:schemeClr val="accent6">
                    <a:lumMod val="75000"/>
                  </a:schemeClr>
                </a:solidFill>
                <a:latin typeface="Arial"/>
                <a:cs typeface="Arial"/>
              </a:rPr>
              <a:t>cells</a:t>
            </a:r>
            <a:endParaRPr lang="fr-FR" sz="1600" b="1" dirty="0">
              <a:solidFill>
                <a:schemeClr val="accent6">
                  <a:lumMod val="75000"/>
                </a:schemeClr>
              </a:solidFill>
              <a:latin typeface="Arial"/>
              <a:cs typeface="Arial"/>
            </a:endParaRPr>
          </a:p>
        </p:txBody>
      </p:sp>
      <p:sp>
        <p:nvSpPr>
          <p:cNvPr id="30" name="ZoneTexte 34"/>
          <p:cNvSpPr txBox="1">
            <a:spLocks noChangeArrowheads="1"/>
          </p:cNvSpPr>
          <p:nvPr/>
        </p:nvSpPr>
        <p:spPr bwMode="auto">
          <a:xfrm>
            <a:off x="820885" y="6202669"/>
            <a:ext cx="2672526" cy="58477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Font typeface="Wingdings" charset="0"/>
              <a:buChar char="Ø"/>
            </a:pPr>
            <a:r>
              <a:rPr lang="fr-FR" sz="1600" b="1" dirty="0" err="1">
                <a:solidFill>
                  <a:schemeClr val="accent6">
                    <a:lumMod val="75000"/>
                  </a:schemeClr>
                </a:solidFill>
                <a:latin typeface="Arial"/>
                <a:cs typeface="Arial"/>
              </a:rPr>
              <a:t>Same</a:t>
            </a:r>
            <a:r>
              <a:rPr lang="fr-FR" sz="1600" b="1" dirty="0">
                <a:solidFill>
                  <a:schemeClr val="accent6">
                    <a:lumMod val="75000"/>
                  </a:schemeClr>
                </a:solidFill>
                <a:latin typeface="Arial"/>
                <a:cs typeface="Arial"/>
              </a:rPr>
              <a:t> </a:t>
            </a:r>
            <a:r>
              <a:rPr lang="fr-FR" sz="1600" b="1" dirty="0" err="1">
                <a:solidFill>
                  <a:schemeClr val="accent6">
                    <a:lumMod val="75000"/>
                  </a:schemeClr>
                </a:solidFill>
                <a:latin typeface="Arial"/>
                <a:cs typeface="Arial"/>
              </a:rPr>
              <a:t>organization</a:t>
            </a:r>
            <a:r>
              <a:rPr lang="fr-FR" sz="1600" b="1" dirty="0">
                <a:solidFill>
                  <a:schemeClr val="accent6">
                    <a:lumMod val="75000"/>
                  </a:schemeClr>
                </a:solidFill>
                <a:latin typeface="Arial"/>
                <a:cs typeface="Arial"/>
              </a:rPr>
              <a:t> of </a:t>
            </a:r>
          </a:p>
          <a:p>
            <a:pPr marL="0" indent="0" algn="ctr" eaLnBrk="1" hangingPunct="1"/>
            <a:r>
              <a:rPr lang="fr-FR" sz="1600" b="1" dirty="0">
                <a:solidFill>
                  <a:schemeClr val="accent6">
                    <a:lumMod val="75000"/>
                  </a:schemeClr>
                </a:solidFill>
                <a:latin typeface="Arial"/>
                <a:cs typeface="Arial"/>
              </a:rPr>
              <a:t>     mitochondrial network</a:t>
            </a:r>
          </a:p>
        </p:txBody>
      </p:sp>
      <p:sp>
        <p:nvSpPr>
          <p:cNvPr id="13" name="Ellipse 12"/>
          <p:cNvSpPr/>
          <p:nvPr/>
        </p:nvSpPr>
        <p:spPr bwMode="auto">
          <a:xfrm>
            <a:off x="1531523" y="1593871"/>
            <a:ext cx="385993" cy="807521"/>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Tree>
    <p:extLst>
      <p:ext uri="{BB962C8B-B14F-4D97-AF65-F5344CB8AC3E}">
        <p14:creationId xmlns:p14="http://schemas.microsoft.com/office/powerpoint/2010/main" val="157165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22"/>
          <p:cNvSpPr txBox="1">
            <a:spLocks noChangeAspect="1" noChangeArrowheads="1"/>
          </p:cNvSpPr>
          <p:nvPr/>
        </p:nvSpPr>
        <p:spPr bwMode="auto">
          <a:xfrm>
            <a:off x="0" y="0"/>
            <a:ext cx="9144000" cy="7112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25" name="ZoneTexte 24"/>
          <p:cNvSpPr txBox="1"/>
          <p:nvPr/>
        </p:nvSpPr>
        <p:spPr>
          <a:xfrm>
            <a:off x="3126425" y="93674"/>
            <a:ext cx="3278161" cy="523220"/>
          </a:xfrm>
          <a:prstGeom prst="rect">
            <a:avLst/>
          </a:prstGeom>
          <a:noFill/>
        </p:spPr>
        <p:txBody>
          <a:bodyPr wrap="none" rtlCol="0">
            <a:spAutoFit/>
          </a:bodyPr>
          <a:lstStyle/>
          <a:p>
            <a:r>
              <a:rPr lang="fr-FR" sz="2800" dirty="0">
                <a:solidFill>
                  <a:schemeClr val="bg1"/>
                </a:solidFill>
                <a:latin typeface="Arial"/>
                <a:cs typeface="Arial"/>
              </a:rPr>
              <a:t>Mitochondrial </a:t>
            </a:r>
            <a:r>
              <a:rPr lang="fr-FR" sz="2800" dirty="0" err="1">
                <a:solidFill>
                  <a:schemeClr val="bg1"/>
                </a:solidFill>
                <a:latin typeface="Arial"/>
                <a:cs typeface="Arial"/>
              </a:rPr>
              <a:t>study</a:t>
            </a:r>
            <a:endParaRPr lang="fr-FR" sz="2800" dirty="0">
              <a:solidFill>
                <a:schemeClr val="bg1"/>
              </a:solidFill>
              <a:latin typeface="Arial"/>
              <a:cs typeface="Arial"/>
            </a:endParaRPr>
          </a:p>
        </p:txBody>
      </p:sp>
      <p:pic>
        <p:nvPicPr>
          <p:cNvPr id="2" name="Image 1"/>
          <p:cNvPicPr>
            <a:picLocks noChangeAspect="1"/>
          </p:cNvPicPr>
          <p:nvPr/>
        </p:nvPicPr>
        <p:blipFill rotWithShape="1">
          <a:blip r:embed="rId3"/>
          <a:srcRect t="-782" r="49181" b="50214"/>
          <a:stretch/>
        </p:blipFill>
        <p:spPr>
          <a:xfrm>
            <a:off x="1048305" y="931527"/>
            <a:ext cx="2746451" cy="2188492"/>
          </a:xfrm>
          <a:prstGeom prst="rect">
            <a:avLst/>
          </a:prstGeom>
        </p:spPr>
      </p:pic>
      <p:pic>
        <p:nvPicPr>
          <p:cNvPr id="27" name="Image 26"/>
          <p:cNvPicPr>
            <a:picLocks noChangeAspect="1"/>
          </p:cNvPicPr>
          <p:nvPr/>
        </p:nvPicPr>
        <p:blipFill rotWithShape="1">
          <a:blip r:embed="rId3"/>
          <a:srcRect l="27567" t="48448" r="22531"/>
          <a:stretch/>
        </p:blipFill>
        <p:spPr>
          <a:xfrm>
            <a:off x="3067327" y="3926780"/>
            <a:ext cx="3026650" cy="2503835"/>
          </a:xfrm>
          <a:prstGeom prst="rect">
            <a:avLst/>
          </a:prstGeom>
        </p:spPr>
      </p:pic>
      <p:pic>
        <p:nvPicPr>
          <p:cNvPr id="28" name="Image 27"/>
          <p:cNvPicPr>
            <a:picLocks noChangeAspect="1"/>
          </p:cNvPicPr>
          <p:nvPr/>
        </p:nvPicPr>
        <p:blipFill rotWithShape="1">
          <a:blip r:embed="rId3"/>
          <a:srcRect l="50777" t="-782" b="50214"/>
          <a:stretch/>
        </p:blipFill>
        <p:spPr>
          <a:xfrm>
            <a:off x="5287784" y="909598"/>
            <a:ext cx="2660178" cy="2188492"/>
          </a:xfrm>
          <a:prstGeom prst="rect">
            <a:avLst/>
          </a:prstGeom>
        </p:spPr>
      </p:pic>
      <p:sp>
        <p:nvSpPr>
          <p:cNvPr id="29" name="ZoneTexte 34"/>
          <p:cNvSpPr txBox="1">
            <a:spLocks noChangeArrowheads="1"/>
          </p:cNvSpPr>
          <p:nvPr/>
        </p:nvSpPr>
        <p:spPr bwMode="auto">
          <a:xfrm>
            <a:off x="577804" y="3125499"/>
            <a:ext cx="4160113" cy="33855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Font typeface="Wingdings" charset="0"/>
              <a:buChar char="Ø"/>
            </a:pPr>
            <a:r>
              <a:rPr lang="fr-FR" sz="1600" b="1" dirty="0" err="1">
                <a:solidFill>
                  <a:schemeClr val="accent6">
                    <a:lumMod val="75000"/>
                  </a:schemeClr>
                </a:solidFill>
                <a:latin typeface="Arial"/>
                <a:cs typeface="Arial"/>
              </a:rPr>
              <a:t>Decrease</a:t>
            </a:r>
            <a:r>
              <a:rPr lang="fr-FR" sz="1600" b="1" dirty="0">
                <a:solidFill>
                  <a:schemeClr val="accent6">
                    <a:lumMod val="75000"/>
                  </a:schemeClr>
                </a:solidFill>
                <a:latin typeface="Arial"/>
                <a:cs typeface="Arial"/>
              </a:rPr>
              <a:t> of mitochondrial </a:t>
            </a:r>
            <a:r>
              <a:rPr lang="fr-FR" sz="1600" b="1" dirty="0" err="1">
                <a:solidFill>
                  <a:schemeClr val="accent6">
                    <a:lumMod val="75000"/>
                  </a:schemeClr>
                </a:solidFill>
                <a:latin typeface="Arial"/>
                <a:cs typeface="Arial"/>
              </a:rPr>
              <a:t>transcripts</a:t>
            </a:r>
            <a:endParaRPr lang="fr-FR" sz="1600" b="1" dirty="0">
              <a:solidFill>
                <a:schemeClr val="accent6">
                  <a:lumMod val="75000"/>
                </a:schemeClr>
              </a:solidFill>
              <a:latin typeface="Arial"/>
              <a:cs typeface="Arial"/>
            </a:endParaRPr>
          </a:p>
        </p:txBody>
      </p:sp>
      <p:sp>
        <p:nvSpPr>
          <p:cNvPr id="30" name="ZoneTexte 34"/>
          <p:cNvSpPr txBox="1">
            <a:spLocks noChangeArrowheads="1"/>
          </p:cNvSpPr>
          <p:nvPr/>
        </p:nvSpPr>
        <p:spPr bwMode="auto">
          <a:xfrm>
            <a:off x="5232633" y="3131368"/>
            <a:ext cx="3044423" cy="33855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Font typeface="Wingdings" charset="0"/>
              <a:buChar char="Ø"/>
            </a:pPr>
            <a:r>
              <a:rPr lang="fr-FR" sz="1600" b="1" dirty="0" err="1">
                <a:solidFill>
                  <a:schemeClr val="accent6">
                    <a:lumMod val="75000"/>
                  </a:schemeClr>
                </a:solidFill>
                <a:latin typeface="Arial"/>
                <a:cs typeface="Arial"/>
              </a:rPr>
              <a:t>Decrease</a:t>
            </a:r>
            <a:r>
              <a:rPr lang="fr-FR" sz="1600" b="1" dirty="0">
                <a:solidFill>
                  <a:schemeClr val="accent6">
                    <a:lumMod val="75000"/>
                  </a:schemeClr>
                </a:solidFill>
                <a:latin typeface="Arial"/>
                <a:cs typeface="Arial"/>
              </a:rPr>
              <a:t> of SOD enzymes</a:t>
            </a:r>
          </a:p>
        </p:txBody>
      </p:sp>
      <p:sp>
        <p:nvSpPr>
          <p:cNvPr id="31" name="ZoneTexte 34"/>
          <p:cNvSpPr txBox="1">
            <a:spLocks noChangeArrowheads="1"/>
          </p:cNvSpPr>
          <p:nvPr/>
        </p:nvSpPr>
        <p:spPr bwMode="auto">
          <a:xfrm>
            <a:off x="2348320" y="6383123"/>
            <a:ext cx="4416594" cy="33855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Font typeface="Wingdings" charset="0"/>
              <a:buChar char="Ø"/>
            </a:pPr>
            <a:r>
              <a:rPr lang="fr-FR" sz="1600" b="1" dirty="0" err="1">
                <a:solidFill>
                  <a:schemeClr val="accent6">
                    <a:lumMod val="75000"/>
                  </a:schemeClr>
                </a:solidFill>
                <a:latin typeface="Arial"/>
                <a:cs typeface="Arial"/>
              </a:rPr>
              <a:t>Difference</a:t>
            </a:r>
            <a:r>
              <a:rPr lang="fr-FR" sz="1600" b="1" dirty="0">
                <a:solidFill>
                  <a:schemeClr val="accent6">
                    <a:lumMod val="75000"/>
                  </a:schemeClr>
                </a:solidFill>
                <a:latin typeface="Arial"/>
                <a:cs typeface="Arial"/>
              </a:rPr>
              <a:t> in mitochondrial DNA content</a:t>
            </a:r>
          </a:p>
        </p:txBody>
      </p:sp>
      <p:sp>
        <p:nvSpPr>
          <p:cNvPr id="3" name="Rectangle 2"/>
          <p:cNvSpPr/>
          <p:nvPr/>
        </p:nvSpPr>
        <p:spPr bwMode="auto">
          <a:xfrm>
            <a:off x="1025838" y="891403"/>
            <a:ext cx="378583" cy="341907"/>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
        <p:nvSpPr>
          <p:cNvPr id="32" name="Rectangle 31"/>
          <p:cNvSpPr/>
          <p:nvPr/>
        </p:nvSpPr>
        <p:spPr bwMode="auto">
          <a:xfrm>
            <a:off x="5257164" y="860639"/>
            <a:ext cx="378583" cy="341907"/>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
        <p:nvSpPr>
          <p:cNvPr id="33" name="Rectangle 32"/>
          <p:cNvSpPr/>
          <p:nvPr/>
        </p:nvSpPr>
        <p:spPr bwMode="auto">
          <a:xfrm>
            <a:off x="3040367" y="4090209"/>
            <a:ext cx="378583" cy="341907"/>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Tree>
    <p:extLst>
      <p:ext uri="{BB962C8B-B14F-4D97-AF65-F5344CB8AC3E}">
        <p14:creationId xmlns:p14="http://schemas.microsoft.com/office/powerpoint/2010/main" val="3374938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53000" y="1642646"/>
            <a:ext cx="4343400" cy="338554"/>
          </a:xfrm>
          <a:prstGeom prst="rect">
            <a:avLst/>
          </a:prstGeom>
          <a:noFill/>
          <a:ln>
            <a:noFill/>
          </a:ln>
        </p:spPr>
        <p:txBody>
          <a:bodyPr wrap="square" rtlCol="0">
            <a:spAutoFit/>
          </a:bodyPr>
          <a:lstStyle/>
          <a:p>
            <a:r>
              <a:rPr lang="en-GB" sz="1600" b="1" dirty="0">
                <a:solidFill>
                  <a:srgbClr val="FF0000"/>
                </a:solidFill>
                <a:latin typeface="Calibri"/>
                <a:cs typeface="Calibri"/>
              </a:rPr>
              <a:t>INJURY (infection, inflammation, toxic, …) </a:t>
            </a:r>
          </a:p>
        </p:txBody>
      </p:sp>
      <p:sp>
        <p:nvSpPr>
          <p:cNvPr id="14" name="Text Box 22"/>
          <p:cNvSpPr txBox="1">
            <a:spLocks noChangeAspect="1" noChangeArrowheads="1"/>
          </p:cNvSpPr>
          <p:nvPr/>
        </p:nvSpPr>
        <p:spPr bwMode="auto">
          <a:xfrm>
            <a:off x="0" y="0"/>
            <a:ext cx="9144000" cy="1143000"/>
          </a:xfrm>
          <a:prstGeom prst="rect">
            <a:avLst/>
          </a:prstGeom>
          <a:solidFill>
            <a:schemeClr val="accent2">
              <a:lumMod val="50000"/>
            </a:schemeClr>
          </a:solidFill>
          <a:ln w="9525">
            <a:noFill/>
            <a:miter lim="800000"/>
            <a:headEnd/>
            <a:tailEnd/>
          </a:ln>
        </p:spPr>
        <p:txBody>
          <a:bodyPr tIns="118800">
            <a:prstTxWarp prst="textNoShape">
              <a:avLst/>
            </a:prstTxWarp>
          </a:bodyPr>
          <a:lstStyle/>
          <a:p>
            <a:pPr algn="ctr">
              <a:spcBef>
                <a:spcPts val="0"/>
              </a:spcBef>
            </a:pPr>
            <a:r>
              <a:rPr lang="en-GB" sz="3000" b="1" dirty="0">
                <a:solidFill>
                  <a:schemeClr val="bg1"/>
                </a:solidFill>
                <a:latin typeface="Calibri" charset="0"/>
              </a:rPr>
              <a:t>Integrative analysis of cell-cell interactions</a:t>
            </a:r>
          </a:p>
          <a:p>
            <a:pPr algn="ctr">
              <a:spcBef>
                <a:spcPts val="0"/>
              </a:spcBef>
            </a:pPr>
            <a:r>
              <a:rPr lang="en-GB" sz="3000" b="1" dirty="0">
                <a:solidFill>
                  <a:schemeClr val="bg1"/>
                </a:solidFill>
                <a:latin typeface="Calibri" charset="0"/>
              </a:rPr>
              <a:t>in normal tissues and after an injury</a:t>
            </a:r>
            <a:endParaRPr lang="en-GB" sz="2800" dirty="0">
              <a:solidFill>
                <a:schemeClr val="bg1"/>
              </a:solidFill>
              <a:latin typeface="Calibri" charset="0"/>
            </a:endParaRPr>
          </a:p>
        </p:txBody>
      </p:sp>
      <p:grpSp>
        <p:nvGrpSpPr>
          <p:cNvPr id="2" name="Grouper 39"/>
          <p:cNvGrpSpPr/>
          <p:nvPr/>
        </p:nvGrpSpPr>
        <p:grpSpPr>
          <a:xfrm>
            <a:off x="76201" y="3657599"/>
            <a:ext cx="1828800" cy="1447801"/>
            <a:chOff x="-31750" y="3564467"/>
            <a:chExt cx="2048933" cy="1627716"/>
          </a:xfrm>
        </p:grpSpPr>
        <p:sp>
          <p:nvSpPr>
            <p:cNvPr id="41" name="Forme libre 40"/>
            <p:cNvSpPr/>
            <p:nvPr/>
          </p:nvSpPr>
          <p:spPr>
            <a:xfrm>
              <a:off x="-31750" y="3564467"/>
              <a:ext cx="2048933" cy="1627716"/>
            </a:xfrm>
            <a:custGeom>
              <a:avLst/>
              <a:gdLst>
                <a:gd name="connsiteX0" fmla="*/ 555625 w 2048933"/>
                <a:gd name="connsiteY0" fmla="*/ 67733 h 1627716"/>
                <a:gd name="connsiteX1" fmla="*/ 358775 w 2048933"/>
                <a:gd name="connsiteY1" fmla="*/ 29633 h 1627716"/>
                <a:gd name="connsiteX2" fmla="*/ 155575 w 2048933"/>
                <a:gd name="connsiteY2" fmla="*/ 112183 h 1627716"/>
                <a:gd name="connsiteX3" fmla="*/ 142875 w 2048933"/>
                <a:gd name="connsiteY3" fmla="*/ 702733 h 1627716"/>
                <a:gd name="connsiteX4" fmla="*/ 161925 w 2048933"/>
                <a:gd name="connsiteY4" fmla="*/ 1483783 h 1627716"/>
                <a:gd name="connsiteX5" fmla="*/ 1114425 w 2048933"/>
                <a:gd name="connsiteY5" fmla="*/ 1566333 h 1627716"/>
                <a:gd name="connsiteX6" fmla="*/ 1946275 w 2048933"/>
                <a:gd name="connsiteY6" fmla="*/ 1356783 h 1627716"/>
                <a:gd name="connsiteX7" fmla="*/ 1730375 w 2048933"/>
                <a:gd name="connsiteY7" fmla="*/ 563033 h 1627716"/>
                <a:gd name="connsiteX8" fmla="*/ 1050925 w 2048933"/>
                <a:gd name="connsiteY8" fmla="*/ 201083 h 1627716"/>
                <a:gd name="connsiteX9" fmla="*/ 555625 w 2048933"/>
                <a:gd name="connsiteY9" fmla="*/ 67733 h 162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8933" h="1627716">
                  <a:moveTo>
                    <a:pt x="555625" y="67733"/>
                  </a:moveTo>
                  <a:cubicBezTo>
                    <a:pt x="440267" y="39158"/>
                    <a:pt x="425450" y="22225"/>
                    <a:pt x="358775" y="29633"/>
                  </a:cubicBezTo>
                  <a:cubicBezTo>
                    <a:pt x="292100" y="37041"/>
                    <a:pt x="191558" y="0"/>
                    <a:pt x="155575" y="112183"/>
                  </a:cubicBezTo>
                  <a:cubicBezTo>
                    <a:pt x="119592" y="224366"/>
                    <a:pt x="141817" y="474133"/>
                    <a:pt x="142875" y="702733"/>
                  </a:cubicBezTo>
                  <a:cubicBezTo>
                    <a:pt x="143933" y="931333"/>
                    <a:pt x="0" y="1339850"/>
                    <a:pt x="161925" y="1483783"/>
                  </a:cubicBezTo>
                  <a:cubicBezTo>
                    <a:pt x="323850" y="1627716"/>
                    <a:pt x="817033" y="1587500"/>
                    <a:pt x="1114425" y="1566333"/>
                  </a:cubicBezTo>
                  <a:cubicBezTo>
                    <a:pt x="1411817" y="1545166"/>
                    <a:pt x="1843617" y="1524000"/>
                    <a:pt x="1946275" y="1356783"/>
                  </a:cubicBezTo>
                  <a:cubicBezTo>
                    <a:pt x="2048933" y="1189566"/>
                    <a:pt x="1879600" y="755650"/>
                    <a:pt x="1730375" y="563033"/>
                  </a:cubicBezTo>
                  <a:cubicBezTo>
                    <a:pt x="1581150" y="370416"/>
                    <a:pt x="1248833" y="283633"/>
                    <a:pt x="1050925" y="201083"/>
                  </a:cubicBezTo>
                  <a:cubicBezTo>
                    <a:pt x="853017" y="118533"/>
                    <a:pt x="670983" y="96308"/>
                    <a:pt x="555625" y="67733"/>
                  </a:cubicBezTo>
                  <a:close/>
                </a:path>
              </a:pathLst>
            </a:custGeom>
            <a:solidFill>
              <a:schemeClr val="bg1"/>
            </a:solidFill>
            <a:ln>
              <a:solidFill>
                <a:srgbClr val="16164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2" name="Forme libre 41"/>
            <p:cNvSpPr/>
            <p:nvPr/>
          </p:nvSpPr>
          <p:spPr>
            <a:xfrm>
              <a:off x="174625" y="3672417"/>
              <a:ext cx="1704975" cy="1405466"/>
            </a:xfrm>
            <a:custGeom>
              <a:avLst/>
              <a:gdLst>
                <a:gd name="connsiteX0" fmla="*/ 663575 w 1704975"/>
                <a:gd name="connsiteY0" fmla="*/ 124883 h 1405466"/>
                <a:gd name="connsiteX1" fmla="*/ 365125 w 1704975"/>
                <a:gd name="connsiteY1" fmla="*/ 48683 h 1405466"/>
                <a:gd name="connsiteX2" fmla="*/ 111125 w 1704975"/>
                <a:gd name="connsiteY2" fmla="*/ 4233 h 1405466"/>
                <a:gd name="connsiteX3" fmla="*/ 15875 w 1704975"/>
                <a:gd name="connsiteY3" fmla="*/ 74083 h 1405466"/>
                <a:gd name="connsiteX4" fmla="*/ 15875 w 1704975"/>
                <a:gd name="connsiteY4" fmla="*/ 397933 h 1405466"/>
                <a:gd name="connsiteX5" fmla="*/ 34925 w 1704975"/>
                <a:gd name="connsiteY5" fmla="*/ 620183 h 1405466"/>
                <a:gd name="connsiteX6" fmla="*/ 142875 w 1704975"/>
                <a:gd name="connsiteY6" fmla="*/ 950383 h 1405466"/>
                <a:gd name="connsiteX7" fmla="*/ 390525 w 1704975"/>
                <a:gd name="connsiteY7" fmla="*/ 1286933 h 1405466"/>
                <a:gd name="connsiteX8" fmla="*/ 828675 w 1704975"/>
                <a:gd name="connsiteY8" fmla="*/ 1401233 h 1405466"/>
                <a:gd name="connsiteX9" fmla="*/ 1470025 w 1704975"/>
                <a:gd name="connsiteY9" fmla="*/ 1312333 h 1405466"/>
                <a:gd name="connsiteX10" fmla="*/ 1685925 w 1704975"/>
                <a:gd name="connsiteY10" fmla="*/ 1147233 h 1405466"/>
                <a:gd name="connsiteX11" fmla="*/ 1584325 w 1704975"/>
                <a:gd name="connsiteY11" fmla="*/ 734483 h 1405466"/>
                <a:gd name="connsiteX12" fmla="*/ 1349375 w 1704975"/>
                <a:gd name="connsiteY12" fmla="*/ 423333 h 1405466"/>
                <a:gd name="connsiteX13" fmla="*/ 860425 w 1704975"/>
                <a:gd name="connsiteY13" fmla="*/ 182033 h 1405466"/>
                <a:gd name="connsiteX14" fmla="*/ 663575 w 1704975"/>
                <a:gd name="connsiteY14" fmla="*/ 124883 h 14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4975" h="1405466">
                  <a:moveTo>
                    <a:pt x="663575" y="124883"/>
                  </a:moveTo>
                  <a:cubicBezTo>
                    <a:pt x="581025" y="102658"/>
                    <a:pt x="457200" y="68791"/>
                    <a:pt x="365125" y="48683"/>
                  </a:cubicBezTo>
                  <a:cubicBezTo>
                    <a:pt x="273050" y="28575"/>
                    <a:pt x="169333" y="0"/>
                    <a:pt x="111125" y="4233"/>
                  </a:cubicBezTo>
                  <a:cubicBezTo>
                    <a:pt x="52917" y="8466"/>
                    <a:pt x="31750" y="8466"/>
                    <a:pt x="15875" y="74083"/>
                  </a:cubicBezTo>
                  <a:cubicBezTo>
                    <a:pt x="0" y="139700"/>
                    <a:pt x="12700" y="306916"/>
                    <a:pt x="15875" y="397933"/>
                  </a:cubicBezTo>
                  <a:cubicBezTo>
                    <a:pt x="19050" y="488950"/>
                    <a:pt x="13758" y="528108"/>
                    <a:pt x="34925" y="620183"/>
                  </a:cubicBezTo>
                  <a:cubicBezTo>
                    <a:pt x="56092" y="712258"/>
                    <a:pt x="83608" y="839258"/>
                    <a:pt x="142875" y="950383"/>
                  </a:cubicBezTo>
                  <a:cubicBezTo>
                    <a:pt x="202142" y="1061508"/>
                    <a:pt x="276225" y="1211791"/>
                    <a:pt x="390525" y="1286933"/>
                  </a:cubicBezTo>
                  <a:cubicBezTo>
                    <a:pt x="504825" y="1362075"/>
                    <a:pt x="648758" y="1397000"/>
                    <a:pt x="828675" y="1401233"/>
                  </a:cubicBezTo>
                  <a:cubicBezTo>
                    <a:pt x="1008592" y="1405466"/>
                    <a:pt x="1327150" y="1354666"/>
                    <a:pt x="1470025" y="1312333"/>
                  </a:cubicBezTo>
                  <a:cubicBezTo>
                    <a:pt x="1612900" y="1270000"/>
                    <a:pt x="1666875" y="1243541"/>
                    <a:pt x="1685925" y="1147233"/>
                  </a:cubicBezTo>
                  <a:cubicBezTo>
                    <a:pt x="1704975" y="1050925"/>
                    <a:pt x="1640417" y="855133"/>
                    <a:pt x="1584325" y="734483"/>
                  </a:cubicBezTo>
                  <a:cubicBezTo>
                    <a:pt x="1528233" y="613833"/>
                    <a:pt x="1470025" y="515408"/>
                    <a:pt x="1349375" y="423333"/>
                  </a:cubicBezTo>
                  <a:cubicBezTo>
                    <a:pt x="1228725" y="331258"/>
                    <a:pt x="975783" y="231775"/>
                    <a:pt x="860425" y="182033"/>
                  </a:cubicBezTo>
                  <a:cubicBezTo>
                    <a:pt x="745067" y="132291"/>
                    <a:pt x="746125" y="147108"/>
                    <a:pt x="663575" y="124883"/>
                  </a:cubicBezTo>
                  <a:close/>
                </a:path>
              </a:pathLst>
            </a:custGeom>
            <a:gradFill flip="none" rotWithShape="1">
              <a:gsLst>
                <a:gs pos="87000">
                  <a:srgbClr val="FF70A3"/>
                </a:gs>
                <a:gs pos="13000">
                  <a:srgbClr val="FFFFFF"/>
                </a:gs>
              </a:gsLst>
              <a:path path="circle">
                <a:fillToRect l="50000" t="50000" r="50000" b="50000"/>
              </a:path>
              <a:tileRect/>
            </a:gradFill>
            <a:ln>
              <a:solidFill>
                <a:srgbClr val="16164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3" name="Forme libre 42"/>
            <p:cNvSpPr/>
            <p:nvPr/>
          </p:nvSpPr>
          <p:spPr>
            <a:xfrm>
              <a:off x="76200" y="4498975"/>
              <a:ext cx="398992" cy="592667"/>
            </a:xfrm>
            <a:custGeom>
              <a:avLst/>
              <a:gdLst>
                <a:gd name="connsiteX0" fmla="*/ 120650 w 398992"/>
                <a:gd name="connsiteY0" fmla="*/ 47625 h 592667"/>
                <a:gd name="connsiteX1" fmla="*/ 57150 w 398992"/>
                <a:gd name="connsiteY1" fmla="*/ 53975 h 592667"/>
                <a:gd name="connsiteX2" fmla="*/ 25400 w 398992"/>
                <a:gd name="connsiteY2" fmla="*/ 346075 h 592667"/>
                <a:gd name="connsiteX3" fmla="*/ 209550 w 398992"/>
                <a:gd name="connsiteY3" fmla="*/ 561975 h 592667"/>
                <a:gd name="connsiteX4" fmla="*/ 387350 w 398992"/>
                <a:gd name="connsiteY4" fmla="*/ 530225 h 592667"/>
                <a:gd name="connsiteX5" fmla="*/ 279400 w 398992"/>
                <a:gd name="connsiteY5" fmla="*/ 339725 h 592667"/>
                <a:gd name="connsiteX6" fmla="*/ 120650 w 398992"/>
                <a:gd name="connsiteY6" fmla="*/ 47625 h 59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992" h="592667">
                  <a:moveTo>
                    <a:pt x="120650" y="47625"/>
                  </a:moveTo>
                  <a:cubicBezTo>
                    <a:pt x="83608" y="0"/>
                    <a:pt x="73025" y="4233"/>
                    <a:pt x="57150" y="53975"/>
                  </a:cubicBezTo>
                  <a:cubicBezTo>
                    <a:pt x="41275" y="103717"/>
                    <a:pt x="0" y="261408"/>
                    <a:pt x="25400" y="346075"/>
                  </a:cubicBezTo>
                  <a:cubicBezTo>
                    <a:pt x="50800" y="430742"/>
                    <a:pt x="149225" y="531283"/>
                    <a:pt x="209550" y="561975"/>
                  </a:cubicBezTo>
                  <a:cubicBezTo>
                    <a:pt x="269875" y="592667"/>
                    <a:pt x="375708" y="567267"/>
                    <a:pt x="387350" y="530225"/>
                  </a:cubicBezTo>
                  <a:cubicBezTo>
                    <a:pt x="398992" y="493183"/>
                    <a:pt x="322792" y="420158"/>
                    <a:pt x="279400" y="339725"/>
                  </a:cubicBezTo>
                  <a:cubicBezTo>
                    <a:pt x="236008" y="259292"/>
                    <a:pt x="157692" y="95250"/>
                    <a:pt x="120650" y="47625"/>
                  </a:cubicBezTo>
                  <a:close/>
                </a:path>
              </a:pathLst>
            </a:cu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44" name="Forme libre 43"/>
          <p:cNvSpPr/>
          <p:nvPr/>
        </p:nvSpPr>
        <p:spPr>
          <a:xfrm>
            <a:off x="50800" y="1755775"/>
            <a:ext cx="3506258" cy="1768475"/>
          </a:xfrm>
          <a:custGeom>
            <a:avLst/>
            <a:gdLst>
              <a:gd name="connsiteX0" fmla="*/ 0 w 3506258"/>
              <a:gd name="connsiteY0" fmla="*/ 123825 h 1768475"/>
              <a:gd name="connsiteX1" fmla="*/ 336550 w 3506258"/>
              <a:gd name="connsiteY1" fmla="*/ 3175 h 1768475"/>
              <a:gd name="connsiteX2" fmla="*/ 939800 w 3506258"/>
              <a:gd name="connsiteY2" fmla="*/ 104775 h 1768475"/>
              <a:gd name="connsiteX3" fmla="*/ 1257300 w 3506258"/>
              <a:gd name="connsiteY3" fmla="*/ 346075 h 1768475"/>
              <a:gd name="connsiteX4" fmla="*/ 1346200 w 3506258"/>
              <a:gd name="connsiteY4" fmla="*/ 536575 h 1768475"/>
              <a:gd name="connsiteX5" fmla="*/ 1587500 w 3506258"/>
              <a:gd name="connsiteY5" fmla="*/ 409575 h 1768475"/>
              <a:gd name="connsiteX6" fmla="*/ 2197100 w 3506258"/>
              <a:gd name="connsiteY6" fmla="*/ 447675 h 1768475"/>
              <a:gd name="connsiteX7" fmla="*/ 2482850 w 3506258"/>
              <a:gd name="connsiteY7" fmla="*/ 663575 h 1768475"/>
              <a:gd name="connsiteX8" fmla="*/ 2495550 w 3506258"/>
              <a:gd name="connsiteY8" fmla="*/ 892175 h 1768475"/>
              <a:gd name="connsiteX9" fmla="*/ 2603500 w 3506258"/>
              <a:gd name="connsiteY9" fmla="*/ 923925 h 1768475"/>
              <a:gd name="connsiteX10" fmla="*/ 3181350 w 3506258"/>
              <a:gd name="connsiteY10" fmla="*/ 1038225 h 1768475"/>
              <a:gd name="connsiteX11" fmla="*/ 3378200 w 3506258"/>
              <a:gd name="connsiteY11" fmla="*/ 1298575 h 1768475"/>
              <a:gd name="connsiteX12" fmla="*/ 3486150 w 3506258"/>
              <a:gd name="connsiteY12" fmla="*/ 1673225 h 1768475"/>
              <a:gd name="connsiteX13" fmla="*/ 3498850 w 3506258"/>
              <a:gd name="connsiteY13" fmla="*/ 1768475 h 1768475"/>
              <a:gd name="connsiteX14" fmla="*/ 3498850 w 3506258"/>
              <a:gd name="connsiteY14" fmla="*/ 1768475 h 176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6258" h="1768475">
                <a:moveTo>
                  <a:pt x="0" y="123825"/>
                </a:moveTo>
                <a:cubicBezTo>
                  <a:pt x="89958" y="65087"/>
                  <a:pt x="179917" y="6350"/>
                  <a:pt x="336550" y="3175"/>
                </a:cubicBezTo>
                <a:cubicBezTo>
                  <a:pt x="493183" y="0"/>
                  <a:pt x="786342" y="47625"/>
                  <a:pt x="939800" y="104775"/>
                </a:cubicBezTo>
                <a:cubicBezTo>
                  <a:pt x="1093258" y="161925"/>
                  <a:pt x="1189567" y="274108"/>
                  <a:pt x="1257300" y="346075"/>
                </a:cubicBezTo>
                <a:cubicBezTo>
                  <a:pt x="1325033" y="418042"/>
                  <a:pt x="1291167" y="525992"/>
                  <a:pt x="1346200" y="536575"/>
                </a:cubicBezTo>
                <a:cubicBezTo>
                  <a:pt x="1401233" y="547158"/>
                  <a:pt x="1445683" y="424392"/>
                  <a:pt x="1587500" y="409575"/>
                </a:cubicBezTo>
                <a:cubicBezTo>
                  <a:pt x="1729317" y="394758"/>
                  <a:pt x="2047875" y="405342"/>
                  <a:pt x="2197100" y="447675"/>
                </a:cubicBezTo>
                <a:cubicBezTo>
                  <a:pt x="2346325" y="490008"/>
                  <a:pt x="2433108" y="589492"/>
                  <a:pt x="2482850" y="663575"/>
                </a:cubicBezTo>
                <a:cubicBezTo>
                  <a:pt x="2532592" y="737658"/>
                  <a:pt x="2475442" y="848783"/>
                  <a:pt x="2495550" y="892175"/>
                </a:cubicBezTo>
                <a:cubicBezTo>
                  <a:pt x="2515658" y="935567"/>
                  <a:pt x="2489200" y="899583"/>
                  <a:pt x="2603500" y="923925"/>
                </a:cubicBezTo>
                <a:cubicBezTo>
                  <a:pt x="2717800" y="948267"/>
                  <a:pt x="3052233" y="975783"/>
                  <a:pt x="3181350" y="1038225"/>
                </a:cubicBezTo>
                <a:cubicBezTo>
                  <a:pt x="3310467" y="1100667"/>
                  <a:pt x="3327400" y="1192742"/>
                  <a:pt x="3378200" y="1298575"/>
                </a:cubicBezTo>
                <a:cubicBezTo>
                  <a:pt x="3429000" y="1404408"/>
                  <a:pt x="3466042" y="1594908"/>
                  <a:pt x="3486150" y="1673225"/>
                </a:cubicBezTo>
                <a:cubicBezTo>
                  <a:pt x="3506258" y="1751542"/>
                  <a:pt x="3498850" y="1768475"/>
                  <a:pt x="3498850" y="1768475"/>
                </a:cubicBezTo>
                <a:lnTo>
                  <a:pt x="3498850" y="1768475"/>
                </a:lnTo>
              </a:path>
            </a:pathLst>
          </a:custGeom>
          <a:noFill/>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5" name="Forme libre 44"/>
          <p:cNvSpPr/>
          <p:nvPr/>
        </p:nvSpPr>
        <p:spPr>
          <a:xfrm>
            <a:off x="3556000" y="3302000"/>
            <a:ext cx="280458" cy="2946400"/>
          </a:xfrm>
          <a:custGeom>
            <a:avLst/>
            <a:gdLst>
              <a:gd name="connsiteX0" fmla="*/ 50800 w 280458"/>
              <a:gd name="connsiteY0" fmla="*/ 0 h 2946400"/>
              <a:gd name="connsiteX1" fmla="*/ 203200 w 280458"/>
              <a:gd name="connsiteY1" fmla="*/ 425450 h 2946400"/>
              <a:gd name="connsiteX2" fmla="*/ 273050 w 280458"/>
              <a:gd name="connsiteY2" fmla="*/ 908050 h 2946400"/>
              <a:gd name="connsiteX3" fmla="*/ 247650 w 280458"/>
              <a:gd name="connsiteY3" fmla="*/ 1200150 h 2946400"/>
              <a:gd name="connsiteX4" fmla="*/ 254000 w 280458"/>
              <a:gd name="connsiteY4" fmla="*/ 1943100 h 2946400"/>
              <a:gd name="connsiteX5" fmla="*/ 254000 w 280458"/>
              <a:gd name="connsiteY5" fmla="*/ 2336800 h 2946400"/>
              <a:gd name="connsiteX6" fmla="*/ 107950 w 280458"/>
              <a:gd name="connsiteY6" fmla="*/ 2609850 h 2946400"/>
              <a:gd name="connsiteX7" fmla="*/ 0 w 280458"/>
              <a:gd name="connsiteY7" fmla="*/ 2946400 h 29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458" h="2946400">
                <a:moveTo>
                  <a:pt x="50800" y="0"/>
                </a:moveTo>
                <a:cubicBezTo>
                  <a:pt x="108479" y="137054"/>
                  <a:pt x="166158" y="274108"/>
                  <a:pt x="203200" y="425450"/>
                </a:cubicBezTo>
                <a:cubicBezTo>
                  <a:pt x="240242" y="576792"/>
                  <a:pt x="265642" y="778933"/>
                  <a:pt x="273050" y="908050"/>
                </a:cubicBezTo>
                <a:cubicBezTo>
                  <a:pt x="280458" y="1037167"/>
                  <a:pt x="250825" y="1027642"/>
                  <a:pt x="247650" y="1200150"/>
                </a:cubicBezTo>
                <a:cubicBezTo>
                  <a:pt x="244475" y="1372658"/>
                  <a:pt x="252942" y="1753658"/>
                  <a:pt x="254000" y="1943100"/>
                </a:cubicBezTo>
                <a:cubicBezTo>
                  <a:pt x="255058" y="2132542"/>
                  <a:pt x="278342" y="2225675"/>
                  <a:pt x="254000" y="2336800"/>
                </a:cubicBezTo>
                <a:cubicBezTo>
                  <a:pt x="229658" y="2447925"/>
                  <a:pt x="150283" y="2508250"/>
                  <a:pt x="107950" y="2609850"/>
                </a:cubicBezTo>
                <a:cubicBezTo>
                  <a:pt x="65617" y="2711450"/>
                  <a:pt x="0" y="2946400"/>
                  <a:pt x="0" y="294640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6" name="Forme libre 45"/>
          <p:cNvSpPr/>
          <p:nvPr/>
        </p:nvSpPr>
        <p:spPr>
          <a:xfrm>
            <a:off x="3429000" y="5372100"/>
            <a:ext cx="537633" cy="1479550"/>
          </a:xfrm>
          <a:custGeom>
            <a:avLst/>
            <a:gdLst>
              <a:gd name="connsiteX0" fmla="*/ 482600 w 537633"/>
              <a:gd name="connsiteY0" fmla="*/ 0 h 1479550"/>
              <a:gd name="connsiteX1" fmla="*/ 495300 w 537633"/>
              <a:gd name="connsiteY1" fmla="*/ 450850 h 1479550"/>
              <a:gd name="connsiteX2" fmla="*/ 228600 w 537633"/>
              <a:gd name="connsiteY2" fmla="*/ 1035050 h 1479550"/>
              <a:gd name="connsiteX3" fmla="*/ 0 w 537633"/>
              <a:gd name="connsiteY3" fmla="*/ 1479550 h 1479550"/>
              <a:gd name="connsiteX4" fmla="*/ 0 w 537633"/>
              <a:gd name="connsiteY4" fmla="*/ 1479550 h 147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633" h="1479550">
                <a:moveTo>
                  <a:pt x="482600" y="0"/>
                </a:moveTo>
                <a:cubicBezTo>
                  <a:pt x="510116" y="139171"/>
                  <a:pt x="537633" y="278342"/>
                  <a:pt x="495300" y="450850"/>
                </a:cubicBezTo>
                <a:cubicBezTo>
                  <a:pt x="452967" y="623358"/>
                  <a:pt x="311150" y="863600"/>
                  <a:pt x="228600" y="1035050"/>
                </a:cubicBezTo>
                <a:cubicBezTo>
                  <a:pt x="146050" y="1206500"/>
                  <a:pt x="0" y="1479550"/>
                  <a:pt x="0" y="1479550"/>
                </a:cubicBezTo>
                <a:lnTo>
                  <a:pt x="0" y="1479550"/>
                </a:ln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7" name="Forme libre 46"/>
          <p:cNvSpPr/>
          <p:nvPr/>
        </p:nvSpPr>
        <p:spPr>
          <a:xfrm>
            <a:off x="2139950" y="2032000"/>
            <a:ext cx="1842558" cy="2476500"/>
          </a:xfrm>
          <a:custGeom>
            <a:avLst/>
            <a:gdLst>
              <a:gd name="connsiteX0" fmla="*/ 0 w 1842558"/>
              <a:gd name="connsiteY0" fmla="*/ 0 h 2476500"/>
              <a:gd name="connsiteX1" fmla="*/ 558800 w 1842558"/>
              <a:gd name="connsiteY1" fmla="*/ 234950 h 2476500"/>
              <a:gd name="connsiteX2" fmla="*/ 647700 w 1842558"/>
              <a:gd name="connsiteY2" fmla="*/ 495300 h 2476500"/>
              <a:gd name="connsiteX3" fmla="*/ 1123950 w 1842558"/>
              <a:gd name="connsiteY3" fmla="*/ 647700 h 2476500"/>
              <a:gd name="connsiteX4" fmla="*/ 1409700 w 1842558"/>
              <a:gd name="connsiteY4" fmla="*/ 825500 h 2476500"/>
              <a:gd name="connsiteX5" fmla="*/ 1708150 w 1842558"/>
              <a:gd name="connsiteY5" fmla="*/ 1511300 h 2476500"/>
              <a:gd name="connsiteX6" fmla="*/ 1822450 w 1842558"/>
              <a:gd name="connsiteY6" fmla="*/ 2127250 h 2476500"/>
              <a:gd name="connsiteX7" fmla="*/ 1828800 w 1842558"/>
              <a:gd name="connsiteY7" fmla="*/ 247650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2558" h="2476500">
                <a:moveTo>
                  <a:pt x="0" y="0"/>
                </a:moveTo>
                <a:cubicBezTo>
                  <a:pt x="225425" y="76200"/>
                  <a:pt x="450850" y="152400"/>
                  <a:pt x="558800" y="234950"/>
                </a:cubicBezTo>
                <a:cubicBezTo>
                  <a:pt x="666750" y="317500"/>
                  <a:pt x="553509" y="426508"/>
                  <a:pt x="647700" y="495300"/>
                </a:cubicBezTo>
                <a:cubicBezTo>
                  <a:pt x="741891" y="564092"/>
                  <a:pt x="996950" y="592667"/>
                  <a:pt x="1123950" y="647700"/>
                </a:cubicBezTo>
                <a:cubicBezTo>
                  <a:pt x="1250950" y="702733"/>
                  <a:pt x="1312333" y="681567"/>
                  <a:pt x="1409700" y="825500"/>
                </a:cubicBezTo>
                <a:cubicBezTo>
                  <a:pt x="1507067" y="969433"/>
                  <a:pt x="1639358" y="1294342"/>
                  <a:pt x="1708150" y="1511300"/>
                </a:cubicBezTo>
                <a:cubicBezTo>
                  <a:pt x="1776942" y="1728258"/>
                  <a:pt x="1802342" y="1966383"/>
                  <a:pt x="1822450" y="2127250"/>
                </a:cubicBezTo>
                <a:cubicBezTo>
                  <a:pt x="1842558" y="2288117"/>
                  <a:pt x="1828800" y="2476500"/>
                  <a:pt x="1828800" y="247650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8" name="Forme libre 47"/>
          <p:cNvSpPr/>
          <p:nvPr/>
        </p:nvSpPr>
        <p:spPr>
          <a:xfrm>
            <a:off x="76200" y="1552575"/>
            <a:ext cx="3289300" cy="1044575"/>
          </a:xfrm>
          <a:custGeom>
            <a:avLst/>
            <a:gdLst>
              <a:gd name="connsiteX0" fmla="*/ 0 w 3289300"/>
              <a:gd name="connsiteY0" fmla="*/ 28575 h 1044575"/>
              <a:gd name="connsiteX1" fmla="*/ 463550 w 3289300"/>
              <a:gd name="connsiteY1" fmla="*/ 28575 h 1044575"/>
              <a:gd name="connsiteX2" fmla="*/ 1092200 w 3289300"/>
              <a:gd name="connsiteY2" fmla="*/ 200025 h 1044575"/>
              <a:gd name="connsiteX3" fmla="*/ 1441450 w 3289300"/>
              <a:gd name="connsiteY3" fmla="*/ 403225 h 1044575"/>
              <a:gd name="connsiteX4" fmla="*/ 1898650 w 3289300"/>
              <a:gd name="connsiteY4" fmla="*/ 339725 h 1044575"/>
              <a:gd name="connsiteX5" fmla="*/ 2444750 w 3289300"/>
              <a:gd name="connsiteY5" fmla="*/ 466725 h 1044575"/>
              <a:gd name="connsiteX6" fmla="*/ 2813050 w 3289300"/>
              <a:gd name="connsiteY6" fmla="*/ 695325 h 1044575"/>
              <a:gd name="connsiteX7" fmla="*/ 2921000 w 3289300"/>
              <a:gd name="connsiteY7" fmla="*/ 930275 h 1044575"/>
              <a:gd name="connsiteX8" fmla="*/ 3289300 w 3289300"/>
              <a:gd name="connsiteY8" fmla="*/ 1044575 h 1044575"/>
              <a:gd name="connsiteX9" fmla="*/ 3289300 w 3289300"/>
              <a:gd name="connsiteY9" fmla="*/ 1044575 h 104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9300" h="1044575">
                <a:moveTo>
                  <a:pt x="0" y="28575"/>
                </a:moveTo>
                <a:cubicBezTo>
                  <a:pt x="140758" y="14287"/>
                  <a:pt x="281517" y="0"/>
                  <a:pt x="463550" y="28575"/>
                </a:cubicBezTo>
                <a:cubicBezTo>
                  <a:pt x="645583" y="57150"/>
                  <a:pt x="929217" y="137583"/>
                  <a:pt x="1092200" y="200025"/>
                </a:cubicBezTo>
                <a:cubicBezTo>
                  <a:pt x="1255183" y="262467"/>
                  <a:pt x="1307042" y="379942"/>
                  <a:pt x="1441450" y="403225"/>
                </a:cubicBezTo>
                <a:cubicBezTo>
                  <a:pt x="1575858" y="426508"/>
                  <a:pt x="1731433" y="329142"/>
                  <a:pt x="1898650" y="339725"/>
                </a:cubicBezTo>
                <a:cubicBezTo>
                  <a:pt x="2065867" y="350308"/>
                  <a:pt x="2292350" y="407458"/>
                  <a:pt x="2444750" y="466725"/>
                </a:cubicBezTo>
                <a:cubicBezTo>
                  <a:pt x="2597150" y="525992"/>
                  <a:pt x="2733675" y="618067"/>
                  <a:pt x="2813050" y="695325"/>
                </a:cubicBezTo>
                <a:cubicBezTo>
                  <a:pt x="2892425" y="772583"/>
                  <a:pt x="2841625" y="872067"/>
                  <a:pt x="2921000" y="930275"/>
                </a:cubicBezTo>
                <a:cubicBezTo>
                  <a:pt x="3000375" y="988483"/>
                  <a:pt x="3289300" y="1044575"/>
                  <a:pt x="3289300" y="1044575"/>
                </a:cubicBezTo>
                <a:lnTo>
                  <a:pt x="3289300" y="1044575"/>
                </a:ln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3" name="Grouper 49"/>
          <p:cNvGrpSpPr/>
          <p:nvPr/>
        </p:nvGrpSpPr>
        <p:grpSpPr>
          <a:xfrm>
            <a:off x="397933" y="3978275"/>
            <a:ext cx="940859" cy="955675"/>
            <a:chOff x="397933" y="3978275"/>
            <a:chExt cx="940859" cy="955675"/>
          </a:xfrm>
        </p:grpSpPr>
        <p:sp>
          <p:nvSpPr>
            <p:cNvPr id="51" name="Forme libre 50"/>
            <p:cNvSpPr/>
            <p:nvPr/>
          </p:nvSpPr>
          <p:spPr>
            <a:xfrm>
              <a:off x="397933" y="3978275"/>
              <a:ext cx="940859" cy="955675"/>
            </a:xfrm>
            <a:custGeom>
              <a:avLst/>
              <a:gdLst>
                <a:gd name="connsiteX0" fmla="*/ 643467 w 940859"/>
                <a:gd name="connsiteY0" fmla="*/ 60325 h 955675"/>
                <a:gd name="connsiteX1" fmla="*/ 408517 w 940859"/>
                <a:gd name="connsiteY1" fmla="*/ 9525 h 955675"/>
                <a:gd name="connsiteX2" fmla="*/ 103717 w 940859"/>
                <a:gd name="connsiteY2" fmla="*/ 117475 h 955675"/>
                <a:gd name="connsiteX3" fmla="*/ 8467 w 940859"/>
                <a:gd name="connsiteY3" fmla="*/ 415925 h 955675"/>
                <a:gd name="connsiteX4" fmla="*/ 154517 w 940859"/>
                <a:gd name="connsiteY4" fmla="*/ 790575 h 955675"/>
                <a:gd name="connsiteX5" fmla="*/ 459317 w 940859"/>
                <a:gd name="connsiteY5" fmla="*/ 936625 h 955675"/>
                <a:gd name="connsiteX6" fmla="*/ 738717 w 940859"/>
                <a:gd name="connsiteY6" fmla="*/ 904875 h 955675"/>
                <a:gd name="connsiteX7" fmla="*/ 916517 w 940859"/>
                <a:gd name="connsiteY7" fmla="*/ 701675 h 955675"/>
                <a:gd name="connsiteX8" fmla="*/ 884767 w 940859"/>
                <a:gd name="connsiteY8" fmla="*/ 339725 h 955675"/>
                <a:gd name="connsiteX9" fmla="*/ 732367 w 940859"/>
                <a:gd name="connsiteY9" fmla="*/ 130175 h 955675"/>
                <a:gd name="connsiteX10" fmla="*/ 643467 w 940859"/>
                <a:gd name="connsiteY10" fmla="*/ 60325 h 9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0859" h="955675">
                  <a:moveTo>
                    <a:pt x="643467" y="60325"/>
                  </a:moveTo>
                  <a:cubicBezTo>
                    <a:pt x="589492" y="40217"/>
                    <a:pt x="498475" y="0"/>
                    <a:pt x="408517" y="9525"/>
                  </a:cubicBezTo>
                  <a:cubicBezTo>
                    <a:pt x="318559" y="19050"/>
                    <a:pt x="170392" y="49742"/>
                    <a:pt x="103717" y="117475"/>
                  </a:cubicBezTo>
                  <a:cubicBezTo>
                    <a:pt x="37042" y="185208"/>
                    <a:pt x="0" y="303742"/>
                    <a:pt x="8467" y="415925"/>
                  </a:cubicBezTo>
                  <a:cubicBezTo>
                    <a:pt x="16934" y="528108"/>
                    <a:pt x="79375" y="703792"/>
                    <a:pt x="154517" y="790575"/>
                  </a:cubicBezTo>
                  <a:cubicBezTo>
                    <a:pt x="229659" y="877358"/>
                    <a:pt x="361950" y="917575"/>
                    <a:pt x="459317" y="936625"/>
                  </a:cubicBezTo>
                  <a:cubicBezTo>
                    <a:pt x="556684" y="955675"/>
                    <a:pt x="662517" y="944033"/>
                    <a:pt x="738717" y="904875"/>
                  </a:cubicBezTo>
                  <a:cubicBezTo>
                    <a:pt x="814917" y="865717"/>
                    <a:pt x="892175" y="795867"/>
                    <a:pt x="916517" y="701675"/>
                  </a:cubicBezTo>
                  <a:cubicBezTo>
                    <a:pt x="940859" y="607483"/>
                    <a:pt x="915459" y="434975"/>
                    <a:pt x="884767" y="339725"/>
                  </a:cubicBezTo>
                  <a:cubicBezTo>
                    <a:pt x="854075" y="244475"/>
                    <a:pt x="772584" y="175683"/>
                    <a:pt x="732367" y="130175"/>
                  </a:cubicBezTo>
                  <a:cubicBezTo>
                    <a:pt x="692150" y="84667"/>
                    <a:pt x="697442" y="80433"/>
                    <a:pt x="643467" y="60325"/>
                  </a:cubicBezTo>
                  <a:close/>
                </a:path>
              </a:pathLst>
            </a:cu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2" name="Forme libre 51"/>
            <p:cNvSpPr/>
            <p:nvPr/>
          </p:nvSpPr>
          <p:spPr>
            <a:xfrm>
              <a:off x="487892" y="4195233"/>
              <a:ext cx="756708" cy="644525"/>
            </a:xfrm>
            <a:custGeom>
              <a:avLst/>
              <a:gdLst>
                <a:gd name="connsiteX0" fmla="*/ 445558 w 756708"/>
                <a:gd name="connsiteY0" fmla="*/ 122767 h 644525"/>
                <a:gd name="connsiteX1" fmla="*/ 439208 w 756708"/>
                <a:gd name="connsiteY1" fmla="*/ 52917 h 644525"/>
                <a:gd name="connsiteX2" fmla="*/ 540808 w 756708"/>
                <a:gd name="connsiteY2" fmla="*/ 2117 h 644525"/>
                <a:gd name="connsiteX3" fmla="*/ 648758 w 756708"/>
                <a:gd name="connsiteY3" fmla="*/ 65617 h 644525"/>
                <a:gd name="connsiteX4" fmla="*/ 667808 w 756708"/>
                <a:gd name="connsiteY4" fmla="*/ 179917 h 644525"/>
                <a:gd name="connsiteX5" fmla="*/ 636058 w 756708"/>
                <a:gd name="connsiteY5" fmla="*/ 192617 h 644525"/>
                <a:gd name="connsiteX6" fmla="*/ 705908 w 756708"/>
                <a:gd name="connsiteY6" fmla="*/ 243417 h 644525"/>
                <a:gd name="connsiteX7" fmla="*/ 744008 w 756708"/>
                <a:gd name="connsiteY7" fmla="*/ 364067 h 644525"/>
                <a:gd name="connsiteX8" fmla="*/ 744008 w 756708"/>
                <a:gd name="connsiteY8" fmla="*/ 484717 h 644525"/>
                <a:gd name="connsiteX9" fmla="*/ 667808 w 756708"/>
                <a:gd name="connsiteY9" fmla="*/ 586317 h 644525"/>
                <a:gd name="connsiteX10" fmla="*/ 566208 w 756708"/>
                <a:gd name="connsiteY10" fmla="*/ 637117 h 644525"/>
                <a:gd name="connsiteX11" fmla="*/ 439208 w 756708"/>
                <a:gd name="connsiteY11" fmla="*/ 630767 h 644525"/>
                <a:gd name="connsiteX12" fmla="*/ 350308 w 756708"/>
                <a:gd name="connsiteY12" fmla="*/ 573617 h 644525"/>
                <a:gd name="connsiteX13" fmla="*/ 248708 w 756708"/>
                <a:gd name="connsiteY13" fmla="*/ 573617 h 644525"/>
                <a:gd name="connsiteX14" fmla="*/ 166158 w 756708"/>
                <a:gd name="connsiteY14" fmla="*/ 522817 h 644525"/>
                <a:gd name="connsiteX15" fmla="*/ 128058 w 756708"/>
                <a:gd name="connsiteY15" fmla="*/ 491067 h 644525"/>
                <a:gd name="connsiteX16" fmla="*/ 39158 w 756708"/>
                <a:gd name="connsiteY16" fmla="*/ 465667 h 644525"/>
                <a:gd name="connsiteX17" fmla="*/ 13758 w 756708"/>
                <a:gd name="connsiteY17" fmla="*/ 408517 h 644525"/>
                <a:gd name="connsiteX18" fmla="*/ 13758 w 756708"/>
                <a:gd name="connsiteY18" fmla="*/ 313267 h 644525"/>
                <a:gd name="connsiteX19" fmla="*/ 96308 w 756708"/>
                <a:gd name="connsiteY19" fmla="*/ 306917 h 644525"/>
                <a:gd name="connsiteX20" fmla="*/ 185208 w 756708"/>
                <a:gd name="connsiteY20" fmla="*/ 357717 h 644525"/>
                <a:gd name="connsiteX21" fmla="*/ 172508 w 756708"/>
                <a:gd name="connsiteY21" fmla="*/ 446617 h 644525"/>
                <a:gd name="connsiteX22" fmla="*/ 197908 w 756708"/>
                <a:gd name="connsiteY22" fmla="*/ 510117 h 644525"/>
                <a:gd name="connsiteX23" fmla="*/ 236008 w 756708"/>
                <a:gd name="connsiteY23" fmla="*/ 503767 h 644525"/>
                <a:gd name="connsiteX24" fmla="*/ 274108 w 756708"/>
                <a:gd name="connsiteY24" fmla="*/ 446617 h 644525"/>
                <a:gd name="connsiteX25" fmla="*/ 356658 w 756708"/>
                <a:gd name="connsiteY25" fmla="*/ 414867 h 644525"/>
                <a:gd name="connsiteX26" fmla="*/ 445558 w 756708"/>
                <a:gd name="connsiteY26" fmla="*/ 465667 h 644525"/>
                <a:gd name="connsiteX27" fmla="*/ 470958 w 756708"/>
                <a:gd name="connsiteY27" fmla="*/ 510117 h 644525"/>
                <a:gd name="connsiteX28" fmla="*/ 534458 w 756708"/>
                <a:gd name="connsiteY28" fmla="*/ 491067 h 644525"/>
                <a:gd name="connsiteX29" fmla="*/ 521758 w 756708"/>
                <a:gd name="connsiteY29" fmla="*/ 389467 h 644525"/>
                <a:gd name="connsiteX30" fmla="*/ 553508 w 756708"/>
                <a:gd name="connsiteY30" fmla="*/ 256117 h 644525"/>
                <a:gd name="connsiteX31" fmla="*/ 578908 w 756708"/>
                <a:gd name="connsiteY31" fmla="*/ 211667 h 644525"/>
                <a:gd name="connsiteX32" fmla="*/ 547158 w 756708"/>
                <a:gd name="connsiteY32" fmla="*/ 173567 h 644525"/>
                <a:gd name="connsiteX33" fmla="*/ 496358 w 756708"/>
                <a:gd name="connsiteY33" fmla="*/ 167217 h 644525"/>
                <a:gd name="connsiteX34" fmla="*/ 445558 w 756708"/>
                <a:gd name="connsiteY34" fmla="*/ 122767 h 6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56708" h="644525">
                  <a:moveTo>
                    <a:pt x="445558" y="122767"/>
                  </a:moveTo>
                  <a:cubicBezTo>
                    <a:pt x="436033" y="103717"/>
                    <a:pt x="423333" y="73025"/>
                    <a:pt x="439208" y="52917"/>
                  </a:cubicBezTo>
                  <a:cubicBezTo>
                    <a:pt x="455083" y="32809"/>
                    <a:pt x="505883" y="0"/>
                    <a:pt x="540808" y="2117"/>
                  </a:cubicBezTo>
                  <a:cubicBezTo>
                    <a:pt x="575733" y="4234"/>
                    <a:pt x="627591" y="35984"/>
                    <a:pt x="648758" y="65617"/>
                  </a:cubicBezTo>
                  <a:cubicBezTo>
                    <a:pt x="669925" y="95250"/>
                    <a:pt x="669925" y="158750"/>
                    <a:pt x="667808" y="179917"/>
                  </a:cubicBezTo>
                  <a:cubicBezTo>
                    <a:pt x="665691" y="201084"/>
                    <a:pt x="629708" y="182034"/>
                    <a:pt x="636058" y="192617"/>
                  </a:cubicBezTo>
                  <a:cubicBezTo>
                    <a:pt x="642408" y="203200"/>
                    <a:pt x="687916" y="214842"/>
                    <a:pt x="705908" y="243417"/>
                  </a:cubicBezTo>
                  <a:cubicBezTo>
                    <a:pt x="723900" y="271992"/>
                    <a:pt x="737658" y="323850"/>
                    <a:pt x="744008" y="364067"/>
                  </a:cubicBezTo>
                  <a:cubicBezTo>
                    <a:pt x="750358" y="404284"/>
                    <a:pt x="756708" y="447675"/>
                    <a:pt x="744008" y="484717"/>
                  </a:cubicBezTo>
                  <a:cubicBezTo>
                    <a:pt x="731308" y="521759"/>
                    <a:pt x="697441" y="560917"/>
                    <a:pt x="667808" y="586317"/>
                  </a:cubicBezTo>
                  <a:cubicBezTo>
                    <a:pt x="638175" y="611717"/>
                    <a:pt x="604308" y="629709"/>
                    <a:pt x="566208" y="637117"/>
                  </a:cubicBezTo>
                  <a:cubicBezTo>
                    <a:pt x="528108" y="644525"/>
                    <a:pt x="475191" y="641350"/>
                    <a:pt x="439208" y="630767"/>
                  </a:cubicBezTo>
                  <a:cubicBezTo>
                    <a:pt x="403225" y="620184"/>
                    <a:pt x="382058" y="583142"/>
                    <a:pt x="350308" y="573617"/>
                  </a:cubicBezTo>
                  <a:cubicBezTo>
                    <a:pt x="318558" y="564092"/>
                    <a:pt x="279400" y="582084"/>
                    <a:pt x="248708" y="573617"/>
                  </a:cubicBezTo>
                  <a:cubicBezTo>
                    <a:pt x="218016" y="565150"/>
                    <a:pt x="186266" y="536575"/>
                    <a:pt x="166158" y="522817"/>
                  </a:cubicBezTo>
                  <a:cubicBezTo>
                    <a:pt x="146050" y="509059"/>
                    <a:pt x="149225" y="500592"/>
                    <a:pt x="128058" y="491067"/>
                  </a:cubicBezTo>
                  <a:cubicBezTo>
                    <a:pt x="106891" y="481542"/>
                    <a:pt x="58208" y="479425"/>
                    <a:pt x="39158" y="465667"/>
                  </a:cubicBezTo>
                  <a:cubicBezTo>
                    <a:pt x="20108" y="451909"/>
                    <a:pt x="17991" y="433917"/>
                    <a:pt x="13758" y="408517"/>
                  </a:cubicBezTo>
                  <a:cubicBezTo>
                    <a:pt x="9525" y="383117"/>
                    <a:pt x="0" y="330200"/>
                    <a:pt x="13758" y="313267"/>
                  </a:cubicBezTo>
                  <a:cubicBezTo>
                    <a:pt x="27516" y="296334"/>
                    <a:pt x="67733" y="299509"/>
                    <a:pt x="96308" y="306917"/>
                  </a:cubicBezTo>
                  <a:cubicBezTo>
                    <a:pt x="124883" y="314325"/>
                    <a:pt x="172508" y="334434"/>
                    <a:pt x="185208" y="357717"/>
                  </a:cubicBezTo>
                  <a:cubicBezTo>
                    <a:pt x="197908" y="381000"/>
                    <a:pt x="170391" y="421217"/>
                    <a:pt x="172508" y="446617"/>
                  </a:cubicBezTo>
                  <a:cubicBezTo>
                    <a:pt x="174625" y="472017"/>
                    <a:pt x="187325" y="500592"/>
                    <a:pt x="197908" y="510117"/>
                  </a:cubicBezTo>
                  <a:cubicBezTo>
                    <a:pt x="208491" y="519642"/>
                    <a:pt x="223308" y="514350"/>
                    <a:pt x="236008" y="503767"/>
                  </a:cubicBezTo>
                  <a:cubicBezTo>
                    <a:pt x="248708" y="493184"/>
                    <a:pt x="254000" y="461434"/>
                    <a:pt x="274108" y="446617"/>
                  </a:cubicBezTo>
                  <a:cubicBezTo>
                    <a:pt x="294216" y="431800"/>
                    <a:pt x="328083" y="411692"/>
                    <a:pt x="356658" y="414867"/>
                  </a:cubicBezTo>
                  <a:cubicBezTo>
                    <a:pt x="385233" y="418042"/>
                    <a:pt x="426508" y="449792"/>
                    <a:pt x="445558" y="465667"/>
                  </a:cubicBezTo>
                  <a:cubicBezTo>
                    <a:pt x="464608" y="481542"/>
                    <a:pt x="456141" y="505884"/>
                    <a:pt x="470958" y="510117"/>
                  </a:cubicBezTo>
                  <a:cubicBezTo>
                    <a:pt x="485775" y="514350"/>
                    <a:pt x="525991" y="511175"/>
                    <a:pt x="534458" y="491067"/>
                  </a:cubicBezTo>
                  <a:cubicBezTo>
                    <a:pt x="542925" y="470959"/>
                    <a:pt x="518583" y="428625"/>
                    <a:pt x="521758" y="389467"/>
                  </a:cubicBezTo>
                  <a:cubicBezTo>
                    <a:pt x="524933" y="350309"/>
                    <a:pt x="543983" y="285750"/>
                    <a:pt x="553508" y="256117"/>
                  </a:cubicBezTo>
                  <a:cubicBezTo>
                    <a:pt x="563033" y="226484"/>
                    <a:pt x="579966" y="225425"/>
                    <a:pt x="578908" y="211667"/>
                  </a:cubicBezTo>
                  <a:cubicBezTo>
                    <a:pt x="577850" y="197909"/>
                    <a:pt x="560916" y="180975"/>
                    <a:pt x="547158" y="173567"/>
                  </a:cubicBezTo>
                  <a:cubicBezTo>
                    <a:pt x="533400" y="166159"/>
                    <a:pt x="512233" y="176742"/>
                    <a:pt x="496358" y="167217"/>
                  </a:cubicBezTo>
                  <a:cubicBezTo>
                    <a:pt x="480483" y="157692"/>
                    <a:pt x="455083" y="141817"/>
                    <a:pt x="445558" y="122767"/>
                  </a:cubicBezTo>
                  <a:close/>
                </a:path>
              </a:pathLst>
            </a:custGeom>
            <a:solidFill>
              <a:schemeClr val="accent6">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53" name="Ellipse 52"/>
          <p:cNvSpPr/>
          <p:nvPr/>
        </p:nvSpPr>
        <p:spPr>
          <a:xfrm>
            <a:off x="609600" y="41910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4" name="Ellipse 53"/>
          <p:cNvSpPr/>
          <p:nvPr/>
        </p:nvSpPr>
        <p:spPr>
          <a:xfrm>
            <a:off x="685800" y="43434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5" name="Ellipse 54"/>
          <p:cNvSpPr/>
          <p:nvPr/>
        </p:nvSpPr>
        <p:spPr>
          <a:xfrm>
            <a:off x="762000" y="41910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6" name="Ellipse 55"/>
          <p:cNvSpPr/>
          <p:nvPr/>
        </p:nvSpPr>
        <p:spPr>
          <a:xfrm>
            <a:off x="533400" y="43434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7" name="Ellipse 56"/>
          <p:cNvSpPr/>
          <p:nvPr/>
        </p:nvSpPr>
        <p:spPr>
          <a:xfrm>
            <a:off x="755650" y="40513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8" name="Ellipse 57"/>
          <p:cNvSpPr/>
          <p:nvPr/>
        </p:nvSpPr>
        <p:spPr>
          <a:xfrm>
            <a:off x="844550" y="442595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0" name="Forme libre 59"/>
          <p:cNvSpPr/>
          <p:nvPr/>
        </p:nvSpPr>
        <p:spPr>
          <a:xfrm rot="21079795" flipH="1">
            <a:off x="-15873" y="1738318"/>
            <a:ext cx="1437218" cy="1848443"/>
          </a:xfrm>
          <a:custGeom>
            <a:avLst/>
            <a:gdLst>
              <a:gd name="connsiteX0" fmla="*/ 397463 w 2375371"/>
              <a:gd name="connsiteY0" fmla="*/ 2500019 h 2982148"/>
              <a:gd name="connsiteX1" fmla="*/ 270463 w 2375371"/>
              <a:gd name="connsiteY1" fmla="*/ 651463 h 2982148"/>
              <a:gd name="connsiteX2" fmla="*/ 2020241 w 2375371"/>
              <a:gd name="connsiteY2" fmla="*/ 312796 h 2982148"/>
              <a:gd name="connsiteX3" fmla="*/ 2147241 w 2375371"/>
              <a:gd name="connsiteY3" fmla="*/ 2528241 h 2982148"/>
              <a:gd name="connsiteX4" fmla="*/ 651463 w 2375371"/>
              <a:gd name="connsiteY4" fmla="*/ 2965685 h 2982148"/>
              <a:gd name="connsiteX5" fmla="*/ 369241 w 2375371"/>
              <a:gd name="connsiteY5" fmla="*/ 2429463 h 29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371" h="2982148">
                <a:moveTo>
                  <a:pt x="397463" y="2500019"/>
                </a:moveTo>
                <a:cubicBezTo>
                  <a:pt x="198731" y="1758009"/>
                  <a:pt x="0" y="1016000"/>
                  <a:pt x="270463" y="651463"/>
                </a:cubicBezTo>
                <a:cubicBezTo>
                  <a:pt x="540926" y="286926"/>
                  <a:pt x="1707445" y="0"/>
                  <a:pt x="2020241" y="312796"/>
                </a:cubicBezTo>
                <a:cubicBezTo>
                  <a:pt x="2333037" y="625592"/>
                  <a:pt x="2375371" y="2086093"/>
                  <a:pt x="2147241" y="2528241"/>
                </a:cubicBezTo>
                <a:cubicBezTo>
                  <a:pt x="1919111" y="2970389"/>
                  <a:pt x="947796" y="2982148"/>
                  <a:pt x="651463" y="2965685"/>
                </a:cubicBezTo>
                <a:cubicBezTo>
                  <a:pt x="355130" y="2949222"/>
                  <a:pt x="369241" y="2429463"/>
                  <a:pt x="369241" y="2429463"/>
                </a:cubicBezTo>
              </a:path>
            </a:pathLst>
          </a:custGeom>
          <a:gradFill flip="none" rotWithShape="1">
            <a:gsLst>
              <a:gs pos="0">
                <a:schemeClr val="accent6">
                  <a:lumMod val="20000"/>
                  <a:lumOff val="80000"/>
                </a:schemeClr>
              </a:gs>
              <a:gs pos="100000">
                <a:schemeClr val="accent6">
                  <a:lumMod val="60000"/>
                  <a:lumOff val="40000"/>
                </a:schemeClr>
              </a:gs>
            </a:gsLst>
            <a:path path="circle">
              <a:fillToRect l="50000" t="50000" r="50000" b="50000"/>
            </a:path>
            <a:tileRect/>
          </a:gradFill>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1" name="Forme libre 60"/>
          <p:cNvSpPr/>
          <p:nvPr/>
        </p:nvSpPr>
        <p:spPr>
          <a:xfrm flipV="1">
            <a:off x="2187179" y="2784591"/>
            <a:ext cx="1253411" cy="1685087"/>
          </a:xfrm>
          <a:custGeom>
            <a:avLst/>
            <a:gdLst>
              <a:gd name="connsiteX0" fmla="*/ 397463 w 2375371"/>
              <a:gd name="connsiteY0" fmla="*/ 2500019 h 2982148"/>
              <a:gd name="connsiteX1" fmla="*/ 270463 w 2375371"/>
              <a:gd name="connsiteY1" fmla="*/ 651463 h 2982148"/>
              <a:gd name="connsiteX2" fmla="*/ 2020241 w 2375371"/>
              <a:gd name="connsiteY2" fmla="*/ 312796 h 2982148"/>
              <a:gd name="connsiteX3" fmla="*/ 2147241 w 2375371"/>
              <a:gd name="connsiteY3" fmla="*/ 2528241 h 2982148"/>
              <a:gd name="connsiteX4" fmla="*/ 651463 w 2375371"/>
              <a:gd name="connsiteY4" fmla="*/ 2965685 h 2982148"/>
              <a:gd name="connsiteX5" fmla="*/ 369241 w 2375371"/>
              <a:gd name="connsiteY5" fmla="*/ 2429463 h 29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371" h="2982148">
                <a:moveTo>
                  <a:pt x="397463" y="2500019"/>
                </a:moveTo>
                <a:cubicBezTo>
                  <a:pt x="198731" y="1758009"/>
                  <a:pt x="0" y="1016000"/>
                  <a:pt x="270463" y="651463"/>
                </a:cubicBezTo>
                <a:cubicBezTo>
                  <a:pt x="540926" y="286926"/>
                  <a:pt x="1707445" y="0"/>
                  <a:pt x="2020241" y="312796"/>
                </a:cubicBezTo>
                <a:cubicBezTo>
                  <a:pt x="2333037" y="625592"/>
                  <a:pt x="2375371" y="2086093"/>
                  <a:pt x="2147241" y="2528241"/>
                </a:cubicBezTo>
                <a:cubicBezTo>
                  <a:pt x="1919111" y="2970389"/>
                  <a:pt x="947796" y="2982148"/>
                  <a:pt x="651463" y="2965685"/>
                </a:cubicBezTo>
                <a:cubicBezTo>
                  <a:pt x="355130" y="2949222"/>
                  <a:pt x="369241" y="2429463"/>
                  <a:pt x="369241" y="2429463"/>
                </a:cubicBezTo>
              </a:path>
            </a:pathLst>
          </a:custGeom>
          <a:gradFill flip="none" rotWithShape="1">
            <a:gsLst>
              <a:gs pos="0">
                <a:schemeClr val="accent6">
                  <a:lumMod val="20000"/>
                  <a:lumOff val="80000"/>
                </a:schemeClr>
              </a:gs>
              <a:gs pos="78000">
                <a:schemeClr val="accent6">
                  <a:lumMod val="60000"/>
                  <a:lumOff val="40000"/>
                </a:schemeClr>
              </a:gs>
            </a:gsLst>
            <a:path path="circle">
              <a:fillToRect l="50000" t="50000" r="50000" b="50000"/>
            </a:path>
            <a:tileRect/>
          </a:gradFill>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2" name="Forme libre 61"/>
          <p:cNvSpPr/>
          <p:nvPr/>
        </p:nvSpPr>
        <p:spPr>
          <a:xfrm rot="966016">
            <a:off x="1988489" y="5174156"/>
            <a:ext cx="1509056" cy="1698079"/>
          </a:xfrm>
          <a:custGeom>
            <a:avLst/>
            <a:gdLst>
              <a:gd name="connsiteX0" fmla="*/ 397463 w 2375371"/>
              <a:gd name="connsiteY0" fmla="*/ 2500019 h 2982148"/>
              <a:gd name="connsiteX1" fmla="*/ 270463 w 2375371"/>
              <a:gd name="connsiteY1" fmla="*/ 651463 h 2982148"/>
              <a:gd name="connsiteX2" fmla="*/ 2020241 w 2375371"/>
              <a:gd name="connsiteY2" fmla="*/ 312796 h 2982148"/>
              <a:gd name="connsiteX3" fmla="*/ 2147241 w 2375371"/>
              <a:gd name="connsiteY3" fmla="*/ 2528241 h 2982148"/>
              <a:gd name="connsiteX4" fmla="*/ 651463 w 2375371"/>
              <a:gd name="connsiteY4" fmla="*/ 2965685 h 2982148"/>
              <a:gd name="connsiteX5" fmla="*/ 369241 w 2375371"/>
              <a:gd name="connsiteY5" fmla="*/ 2429463 h 29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371" h="2982148">
                <a:moveTo>
                  <a:pt x="397463" y="2500019"/>
                </a:moveTo>
                <a:cubicBezTo>
                  <a:pt x="198731" y="1758009"/>
                  <a:pt x="0" y="1016000"/>
                  <a:pt x="270463" y="651463"/>
                </a:cubicBezTo>
                <a:cubicBezTo>
                  <a:pt x="540926" y="286926"/>
                  <a:pt x="1707445" y="0"/>
                  <a:pt x="2020241" y="312796"/>
                </a:cubicBezTo>
                <a:cubicBezTo>
                  <a:pt x="2333037" y="625592"/>
                  <a:pt x="2375371" y="2086093"/>
                  <a:pt x="2147241" y="2528241"/>
                </a:cubicBezTo>
                <a:cubicBezTo>
                  <a:pt x="1919111" y="2970389"/>
                  <a:pt x="947796" y="2982148"/>
                  <a:pt x="651463" y="2965685"/>
                </a:cubicBezTo>
                <a:cubicBezTo>
                  <a:pt x="355130" y="2949222"/>
                  <a:pt x="369241" y="2429463"/>
                  <a:pt x="369241" y="2429463"/>
                </a:cubicBezTo>
              </a:path>
            </a:pathLst>
          </a:custGeom>
          <a:gradFill flip="none" rotWithShape="1">
            <a:gsLst>
              <a:gs pos="0">
                <a:schemeClr val="accent6">
                  <a:lumMod val="20000"/>
                  <a:lumOff val="80000"/>
                </a:schemeClr>
              </a:gs>
              <a:gs pos="100000">
                <a:schemeClr val="accent6">
                  <a:lumMod val="60000"/>
                  <a:lumOff val="40000"/>
                </a:schemeClr>
              </a:gs>
            </a:gsLst>
            <a:path path="circle">
              <a:fillToRect l="50000" t="50000" r="50000" b="50000"/>
            </a:path>
            <a:tileRect/>
          </a:gradFill>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3" name="Forme libre 62"/>
          <p:cNvSpPr/>
          <p:nvPr/>
        </p:nvSpPr>
        <p:spPr>
          <a:xfrm rot="790376">
            <a:off x="1205039" y="2121149"/>
            <a:ext cx="1236056" cy="1670052"/>
          </a:xfrm>
          <a:custGeom>
            <a:avLst/>
            <a:gdLst>
              <a:gd name="connsiteX0" fmla="*/ 397463 w 2375371"/>
              <a:gd name="connsiteY0" fmla="*/ 2500019 h 2982148"/>
              <a:gd name="connsiteX1" fmla="*/ 270463 w 2375371"/>
              <a:gd name="connsiteY1" fmla="*/ 651463 h 2982148"/>
              <a:gd name="connsiteX2" fmla="*/ 2020241 w 2375371"/>
              <a:gd name="connsiteY2" fmla="*/ 312796 h 2982148"/>
              <a:gd name="connsiteX3" fmla="*/ 2147241 w 2375371"/>
              <a:gd name="connsiteY3" fmla="*/ 2528241 h 2982148"/>
              <a:gd name="connsiteX4" fmla="*/ 651463 w 2375371"/>
              <a:gd name="connsiteY4" fmla="*/ 2965685 h 2982148"/>
              <a:gd name="connsiteX5" fmla="*/ 369241 w 2375371"/>
              <a:gd name="connsiteY5" fmla="*/ 2429463 h 29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371" h="2982148">
                <a:moveTo>
                  <a:pt x="397463" y="2500019"/>
                </a:moveTo>
                <a:cubicBezTo>
                  <a:pt x="198731" y="1758009"/>
                  <a:pt x="0" y="1016000"/>
                  <a:pt x="270463" y="651463"/>
                </a:cubicBezTo>
                <a:cubicBezTo>
                  <a:pt x="540926" y="286926"/>
                  <a:pt x="1707445" y="0"/>
                  <a:pt x="2020241" y="312796"/>
                </a:cubicBezTo>
                <a:cubicBezTo>
                  <a:pt x="2333037" y="625592"/>
                  <a:pt x="2375371" y="2086093"/>
                  <a:pt x="2147241" y="2528241"/>
                </a:cubicBezTo>
                <a:cubicBezTo>
                  <a:pt x="1919111" y="2970389"/>
                  <a:pt x="947796" y="2982148"/>
                  <a:pt x="651463" y="2965685"/>
                </a:cubicBezTo>
                <a:cubicBezTo>
                  <a:pt x="355130" y="2949222"/>
                  <a:pt x="369241" y="2429463"/>
                  <a:pt x="369241" y="2429463"/>
                </a:cubicBezTo>
              </a:path>
            </a:pathLst>
          </a:custGeom>
          <a:gradFill flip="none" rotWithShape="1">
            <a:gsLst>
              <a:gs pos="0">
                <a:schemeClr val="accent6">
                  <a:lumMod val="40000"/>
                  <a:lumOff val="60000"/>
                </a:schemeClr>
              </a:gs>
              <a:gs pos="56000">
                <a:schemeClr val="accent6">
                  <a:lumMod val="60000"/>
                  <a:lumOff val="40000"/>
                </a:schemeClr>
              </a:gs>
            </a:gsLst>
            <a:path path="circle">
              <a:fillToRect l="50000" t="50000" r="50000" b="50000"/>
            </a:path>
            <a:tileRect/>
          </a:gradFill>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4" name="Forme libre 63"/>
          <p:cNvSpPr/>
          <p:nvPr/>
        </p:nvSpPr>
        <p:spPr>
          <a:xfrm flipH="1">
            <a:off x="2468048" y="3547079"/>
            <a:ext cx="818410" cy="781981"/>
          </a:xfrm>
          <a:custGeom>
            <a:avLst/>
            <a:gdLst>
              <a:gd name="connsiteX0" fmla="*/ 388056 w 846667"/>
              <a:gd name="connsiteY0" fmla="*/ 39982 h 792575"/>
              <a:gd name="connsiteX1" fmla="*/ 105834 w 846667"/>
              <a:gd name="connsiteY1" fmla="*/ 68204 h 792575"/>
              <a:gd name="connsiteX2" fmla="*/ 21167 w 846667"/>
              <a:gd name="connsiteY2" fmla="*/ 449204 h 792575"/>
              <a:gd name="connsiteX3" fmla="*/ 232834 w 846667"/>
              <a:gd name="connsiteY3" fmla="*/ 759649 h 792575"/>
              <a:gd name="connsiteX4" fmla="*/ 754945 w 846667"/>
              <a:gd name="connsiteY4" fmla="*/ 646760 h 792575"/>
              <a:gd name="connsiteX5" fmla="*/ 783167 w 846667"/>
              <a:gd name="connsiteY5" fmla="*/ 308093 h 792575"/>
              <a:gd name="connsiteX6" fmla="*/ 515056 w 846667"/>
              <a:gd name="connsiteY6" fmla="*/ 96426 h 792575"/>
              <a:gd name="connsiteX7" fmla="*/ 388056 w 846667"/>
              <a:gd name="connsiteY7" fmla="*/ 39982 h 7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67" h="792575">
                <a:moveTo>
                  <a:pt x="388056" y="39982"/>
                </a:moveTo>
                <a:cubicBezTo>
                  <a:pt x="319852" y="35278"/>
                  <a:pt x="166982" y="0"/>
                  <a:pt x="105834" y="68204"/>
                </a:cubicBezTo>
                <a:cubicBezTo>
                  <a:pt x="44686" y="136408"/>
                  <a:pt x="0" y="333963"/>
                  <a:pt x="21167" y="449204"/>
                </a:cubicBezTo>
                <a:cubicBezTo>
                  <a:pt x="42334" y="564445"/>
                  <a:pt x="110538" y="726723"/>
                  <a:pt x="232834" y="759649"/>
                </a:cubicBezTo>
                <a:cubicBezTo>
                  <a:pt x="355130" y="792575"/>
                  <a:pt x="663223" y="722019"/>
                  <a:pt x="754945" y="646760"/>
                </a:cubicBezTo>
                <a:cubicBezTo>
                  <a:pt x="846667" y="571501"/>
                  <a:pt x="823148" y="399815"/>
                  <a:pt x="783167" y="308093"/>
                </a:cubicBezTo>
                <a:cubicBezTo>
                  <a:pt x="743186" y="216371"/>
                  <a:pt x="585611" y="138759"/>
                  <a:pt x="515056" y="96426"/>
                </a:cubicBezTo>
                <a:cubicBezTo>
                  <a:pt x="444501" y="54093"/>
                  <a:pt x="456260" y="44686"/>
                  <a:pt x="388056" y="39982"/>
                </a:cubicBezTo>
                <a:close/>
              </a:path>
            </a:pathLst>
          </a:custGeom>
          <a:gradFill flip="none" rotWithShape="1">
            <a:gsLst>
              <a:gs pos="30000">
                <a:schemeClr val="accent6">
                  <a:lumMod val="75000"/>
                </a:schemeClr>
              </a:gs>
              <a:gs pos="11000">
                <a:schemeClr val="accent6">
                  <a:lumMod val="5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5" name="Forme libre 64"/>
          <p:cNvSpPr/>
          <p:nvPr/>
        </p:nvSpPr>
        <p:spPr>
          <a:xfrm rot="17273541" flipH="1">
            <a:off x="1257089" y="2857869"/>
            <a:ext cx="835350" cy="766123"/>
          </a:xfrm>
          <a:custGeom>
            <a:avLst/>
            <a:gdLst>
              <a:gd name="connsiteX0" fmla="*/ 388056 w 846667"/>
              <a:gd name="connsiteY0" fmla="*/ 39982 h 792575"/>
              <a:gd name="connsiteX1" fmla="*/ 105834 w 846667"/>
              <a:gd name="connsiteY1" fmla="*/ 68204 h 792575"/>
              <a:gd name="connsiteX2" fmla="*/ 21167 w 846667"/>
              <a:gd name="connsiteY2" fmla="*/ 449204 h 792575"/>
              <a:gd name="connsiteX3" fmla="*/ 232834 w 846667"/>
              <a:gd name="connsiteY3" fmla="*/ 759649 h 792575"/>
              <a:gd name="connsiteX4" fmla="*/ 754945 w 846667"/>
              <a:gd name="connsiteY4" fmla="*/ 646760 h 792575"/>
              <a:gd name="connsiteX5" fmla="*/ 783167 w 846667"/>
              <a:gd name="connsiteY5" fmla="*/ 308093 h 792575"/>
              <a:gd name="connsiteX6" fmla="*/ 515056 w 846667"/>
              <a:gd name="connsiteY6" fmla="*/ 96426 h 792575"/>
              <a:gd name="connsiteX7" fmla="*/ 388056 w 846667"/>
              <a:gd name="connsiteY7" fmla="*/ 39982 h 7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67" h="792575">
                <a:moveTo>
                  <a:pt x="388056" y="39982"/>
                </a:moveTo>
                <a:cubicBezTo>
                  <a:pt x="319852" y="35278"/>
                  <a:pt x="166982" y="0"/>
                  <a:pt x="105834" y="68204"/>
                </a:cubicBezTo>
                <a:cubicBezTo>
                  <a:pt x="44686" y="136408"/>
                  <a:pt x="0" y="333963"/>
                  <a:pt x="21167" y="449204"/>
                </a:cubicBezTo>
                <a:cubicBezTo>
                  <a:pt x="42334" y="564445"/>
                  <a:pt x="110538" y="726723"/>
                  <a:pt x="232834" y="759649"/>
                </a:cubicBezTo>
                <a:cubicBezTo>
                  <a:pt x="355130" y="792575"/>
                  <a:pt x="663223" y="722019"/>
                  <a:pt x="754945" y="646760"/>
                </a:cubicBezTo>
                <a:cubicBezTo>
                  <a:pt x="846667" y="571501"/>
                  <a:pt x="823148" y="399815"/>
                  <a:pt x="783167" y="308093"/>
                </a:cubicBezTo>
                <a:cubicBezTo>
                  <a:pt x="743186" y="216371"/>
                  <a:pt x="585611" y="138759"/>
                  <a:pt x="515056" y="96426"/>
                </a:cubicBezTo>
                <a:cubicBezTo>
                  <a:pt x="444501" y="54093"/>
                  <a:pt x="456260" y="44686"/>
                  <a:pt x="388056" y="39982"/>
                </a:cubicBezTo>
                <a:close/>
              </a:path>
            </a:pathLst>
          </a:custGeom>
          <a:gradFill flip="none" rotWithShape="1">
            <a:gsLst>
              <a:gs pos="30000">
                <a:schemeClr val="accent6">
                  <a:lumMod val="75000"/>
                </a:schemeClr>
              </a:gs>
              <a:gs pos="11000">
                <a:schemeClr val="accent6">
                  <a:lumMod val="5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Forme libre 65"/>
          <p:cNvSpPr/>
          <p:nvPr/>
        </p:nvSpPr>
        <p:spPr>
          <a:xfrm rot="15556785" flipH="1">
            <a:off x="423893" y="2731488"/>
            <a:ext cx="835350" cy="766123"/>
          </a:xfrm>
          <a:custGeom>
            <a:avLst/>
            <a:gdLst>
              <a:gd name="connsiteX0" fmla="*/ 388056 w 846667"/>
              <a:gd name="connsiteY0" fmla="*/ 39982 h 792575"/>
              <a:gd name="connsiteX1" fmla="*/ 105834 w 846667"/>
              <a:gd name="connsiteY1" fmla="*/ 68204 h 792575"/>
              <a:gd name="connsiteX2" fmla="*/ 21167 w 846667"/>
              <a:gd name="connsiteY2" fmla="*/ 449204 h 792575"/>
              <a:gd name="connsiteX3" fmla="*/ 232834 w 846667"/>
              <a:gd name="connsiteY3" fmla="*/ 759649 h 792575"/>
              <a:gd name="connsiteX4" fmla="*/ 754945 w 846667"/>
              <a:gd name="connsiteY4" fmla="*/ 646760 h 792575"/>
              <a:gd name="connsiteX5" fmla="*/ 783167 w 846667"/>
              <a:gd name="connsiteY5" fmla="*/ 308093 h 792575"/>
              <a:gd name="connsiteX6" fmla="*/ 515056 w 846667"/>
              <a:gd name="connsiteY6" fmla="*/ 96426 h 792575"/>
              <a:gd name="connsiteX7" fmla="*/ 388056 w 846667"/>
              <a:gd name="connsiteY7" fmla="*/ 39982 h 7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67" h="792575">
                <a:moveTo>
                  <a:pt x="388056" y="39982"/>
                </a:moveTo>
                <a:cubicBezTo>
                  <a:pt x="319852" y="35278"/>
                  <a:pt x="166982" y="0"/>
                  <a:pt x="105834" y="68204"/>
                </a:cubicBezTo>
                <a:cubicBezTo>
                  <a:pt x="44686" y="136408"/>
                  <a:pt x="0" y="333963"/>
                  <a:pt x="21167" y="449204"/>
                </a:cubicBezTo>
                <a:cubicBezTo>
                  <a:pt x="42334" y="564445"/>
                  <a:pt x="110538" y="726723"/>
                  <a:pt x="232834" y="759649"/>
                </a:cubicBezTo>
                <a:cubicBezTo>
                  <a:pt x="355130" y="792575"/>
                  <a:pt x="663223" y="722019"/>
                  <a:pt x="754945" y="646760"/>
                </a:cubicBezTo>
                <a:cubicBezTo>
                  <a:pt x="846667" y="571501"/>
                  <a:pt x="823148" y="399815"/>
                  <a:pt x="783167" y="308093"/>
                </a:cubicBezTo>
                <a:cubicBezTo>
                  <a:pt x="743186" y="216371"/>
                  <a:pt x="585611" y="138759"/>
                  <a:pt x="515056" y="96426"/>
                </a:cubicBezTo>
                <a:cubicBezTo>
                  <a:pt x="444501" y="54093"/>
                  <a:pt x="456260" y="44686"/>
                  <a:pt x="388056" y="39982"/>
                </a:cubicBezTo>
                <a:close/>
              </a:path>
            </a:pathLst>
          </a:custGeom>
          <a:gradFill flip="none" rotWithShape="1">
            <a:gsLst>
              <a:gs pos="30000">
                <a:schemeClr val="accent6">
                  <a:lumMod val="75000"/>
                </a:schemeClr>
              </a:gs>
              <a:gs pos="11000">
                <a:schemeClr val="accent6">
                  <a:lumMod val="5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7" name="Forme libre 66"/>
          <p:cNvSpPr/>
          <p:nvPr/>
        </p:nvSpPr>
        <p:spPr>
          <a:xfrm rot="17273541" flipH="1">
            <a:off x="2044343" y="5957654"/>
            <a:ext cx="835350" cy="766123"/>
          </a:xfrm>
          <a:custGeom>
            <a:avLst/>
            <a:gdLst>
              <a:gd name="connsiteX0" fmla="*/ 388056 w 846667"/>
              <a:gd name="connsiteY0" fmla="*/ 39982 h 792575"/>
              <a:gd name="connsiteX1" fmla="*/ 105834 w 846667"/>
              <a:gd name="connsiteY1" fmla="*/ 68204 h 792575"/>
              <a:gd name="connsiteX2" fmla="*/ 21167 w 846667"/>
              <a:gd name="connsiteY2" fmla="*/ 449204 h 792575"/>
              <a:gd name="connsiteX3" fmla="*/ 232834 w 846667"/>
              <a:gd name="connsiteY3" fmla="*/ 759649 h 792575"/>
              <a:gd name="connsiteX4" fmla="*/ 754945 w 846667"/>
              <a:gd name="connsiteY4" fmla="*/ 646760 h 792575"/>
              <a:gd name="connsiteX5" fmla="*/ 783167 w 846667"/>
              <a:gd name="connsiteY5" fmla="*/ 308093 h 792575"/>
              <a:gd name="connsiteX6" fmla="*/ 515056 w 846667"/>
              <a:gd name="connsiteY6" fmla="*/ 96426 h 792575"/>
              <a:gd name="connsiteX7" fmla="*/ 388056 w 846667"/>
              <a:gd name="connsiteY7" fmla="*/ 39982 h 7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67" h="792575">
                <a:moveTo>
                  <a:pt x="388056" y="39982"/>
                </a:moveTo>
                <a:cubicBezTo>
                  <a:pt x="319852" y="35278"/>
                  <a:pt x="166982" y="0"/>
                  <a:pt x="105834" y="68204"/>
                </a:cubicBezTo>
                <a:cubicBezTo>
                  <a:pt x="44686" y="136408"/>
                  <a:pt x="0" y="333963"/>
                  <a:pt x="21167" y="449204"/>
                </a:cubicBezTo>
                <a:cubicBezTo>
                  <a:pt x="42334" y="564445"/>
                  <a:pt x="110538" y="726723"/>
                  <a:pt x="232834" y="759649"/>
                </a:cubicBezTo>
                <a:cubicBezTo>
                  <a:pt x="355130" y="792575"/>
                  <a:pt x="663223" y="722019"/>
                  <a:pt x="754945" y="646760"/>
                </a:cubicBezTo>
                <a:cubicBezTo>
                  <a:pt x="846667" y="571501"/>
                  <a:pt x="823148" y="399815"/>
                  <a:pt x="783167" y="308093"/>
                </a:cubicBezTo>
                <a:cubicBezTo>
                  <a:pt x="743186" y="216371"/>
                  <a:pt x="585611" y="138759"/>
                  <a:pt x="515056" y="96426"/>
                </a:cubicBezTo>
                <a:cubicBezTo>
                  <a:pt x="444501" y="54093"/>
                  <a:pt x="456260" y="44686"/>
                  <a:pt x="388056" y="39982"/>
                </a:cubicBezTo>
                <a:close/>
              </a:path>
            </a:pathLst>
          </a:custGeom>
          <a:gradFill flip="none" rotWithShape="1">
            <a:gsLst>
              <a:gs pos="30000">
                <a:schemeClr val="accent6">
                  <a:lumMod val="75000"/>
                </a:schemeClr>
              </a:gs>
              <a:gs pos="11000">
                <a:schemeClr val="accent6">
                  <a:lumMod val="5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8" name="Forme libre 67"/>
          <p:cNvSpPr/>
          <p:nvPr/>
        </p:nvSpPr>
        <p:spPr>
          <a:xfrm>
            <a:off x="1399116" y="3609622"/>
            <a:ext cx="2312812" cy="2085623"/>
          </a:xfrm>
          <a:custGeom>
            <a:avLst/>
            <a:gdLst>
              <a:gd name="connsiteX0" fmla="*/ 776817 w 2312812"/>
              <a:gd name="connsiteY0" fmla="*/ 98778 h 2085623"/>
              <a:gd name="connsiteX1" fmla="*/ 628651 w 2312812"/>
              <a:gd name="connsiteY1" fmla="*/ 174978 h 2085623"/>
              <a:gd name="connsiteX2" fmla="*/ 408517 w 2312812"/>
              <a:gd name="connsiteY2" fmla="*/ 200378 h 2085623"/>
              <a:gd name="connsiteX3" fmla="*/ 158751 w 2312812"/>
              <a:gd name="connsiteY3" fmla="*/ 174978 h 2085623"/>
              <a:gd name="connsiteX4" fmla="*/ 65617 w 2312812"/>
              <a:gd name="connsiteY4" fmla="*/ 166511 h 2085623"/>
              <a:gd name="connsiteX5" fmla="*/ 27517 w 2312812"/>
              <a:gd name="connsiteY5" fmla="*/ 196145 h 2085623"/>
              <a:gd name="connsiteX6" fmla="*/ 230717 w 2312812"/>
              <a:gd name="connsiteY6" fmla="*/ 285045 h 2085623"/>
              <a:gd name="connsiteX7" fmla="*/ 391584 w 2312812"/>
              <a:gd name="connsiteY7" fmla="*/ 428978 h 2085623"/>
              <a:gd name="connsiteX8" fmla="*/ 527051 w 2312812"/>
              <a:gd name="connsiteY8" fmla="*/ 708378 h 2085623"/>
              <a:gd name="connsiteX9" fmla="*/ 624417 w 2312812"/>
              <a:gd name="connsiteY9" fmla="*/ 979311 h 2085623"/>
              <a:gd name="connsiteX10" fmla="*/ 632884 w 2312812"/>
              <a:gd name="connsiteY10" fmla="*/ 1220611 h 2085623"/>
              <a:gd name="connsiteX11" fmla="*/ 582084 w 2312812"/>
              <a:gd name="connsiteY11" fmla="*/ 1389945 h 2085623"/>
              <a:gd name="connsiteX12" fmla="*/ 459317 w 2312812"/>
              <a:gd name="connsiteY12" fmla="*/ 1483078 h 2085623"/>
              <a:gd name="connsiteX13" fmla="*/ 323851 w 2312812"/>
              <a:gd name="connsiteY13" fmla="*/ 1533878 h 2085623"/>
              <a:gd name="connsiteX14" fmla="*/ 230717 w 2312812"/>
              <a:gd name="connsiteY14" fmla="*/ 1538111 h 2085623"/>
              <a:gd name="connsiteX15" fmla="*/ 150284 w 2312812"/>
              <a:gd name="connsiteY15" fmla="*/ 1555045 h 2085623"/>
              <a:gd name="connsiteX16" fmla="*/ 273051 w 2312812"/>
              <a:gd name="connsiteY16" fmla="*/ 1627011 h 2085623"/>
              <a:gd name="connsiteX17" fmla="*/ 459317 w 2312812"/>
              <a:gd name="connsiteY17" fmla="*/ 1762478 h 2085623"/>
              <a:gd name="connsiteX18" fmla="*/ 569384 w 2312812"/>
              <a:gd name="connsiteY18" fmla="*/ 1948745 h 2085623"/>
              <a:gd name="connsiteX19" fmla="*/ 603251 w 2312812"/>
              <a:gd name="connsiteY19" fmla="*/ 2075745 h 2085623"/>
              <a:gd name="connsiteX20" fmla="*/ 721784 w 2312812"/>
              <a:gd name="connsiteY20" fmla="*/ 2008011 h 2085623"/>
              <a:gd name="connsiteX21" fmla="*/ 802217 w 2312812"/>
              <a:gd name="connsiteY21" fmla="*/ 1825978 h 2085623"/>
              <a:gd name="connsiteX22" fmla="*/ 946151 w 2312812"/>
              <a:gd name="connsiteY22" fmla="*/ 1715911 h 2085623"/>
              <a:gd name="connsiteX23" fmla="*/ 1242484 w 2312812"/>
              <a:gd name="connsiteY23" fmla="*/ 1665111 h 2085623"/>
              <a:gd name="connsiteX24" fmla="*/ 1547284 w 2312812"/>
              <a:gd name="connsiteY24" fmla="*/ 1673578 h 2085623"/>
              <a:gd name="connsiteX25" fmla="*/ 1860551 w 2312812"/>
              <a:gd name="connsiteY25" fmla="*/ 1728611 h 2085623"/>
              <a:gd name="connsiteX26" fmla="*/ 2059517 w 2312812"/>
              <a:gd name="connsiteY26" fmla="*/ 1868311 h 2085623"/>
              <a:gd name="connsiteX27" fmla="*/ 2135717 w 2312812"/>
              <a:gd name="connsiteY27" fmla="*/ 2037645 h 2085623"/>
              <a:gd name="connsiteX28" fmla="*/ 2258484 w 2312812"/>
              <a:gd name="connsiteY28" fmla="*/ 1940278 h 2085623"/>
              <a:gd name="connsiteX29" fmla="*/ 2241551 w 2312812"/>
              <a:gd name="connsiteY29" fmla="*/ 1301045 h 2085623"/>
              <a:gd name="connsiteX30" fmla="*/ 2271184 w 2312812"/>
              <a:gd name="connsiteY30" fmla="*/ 691445 h 2085623"/>
              <a:gd name="connsiteX31" fmla="*/ 2300817 w 2312812"/>
              <a:gd name="connsiteY31" fmla="*/ 475545 h 2085623"/>
              <a:gd name="connsiteX32" fmla="*/ 2199217 w 2312812"/>
              <a:gd name="connsiteY32" fmla="*/ 183445 h 2085623"/>
              <a:gd name="connsiteX33" fmla="*/ 2186517 w 2312812"/>
              <a:gd name="connsiteY33" fmla="*/ 60678 h 2085623"/>
              <a:gd name="connsiteX34" fmla="*/ 2084917 w 2312812"/>
              <a:gd name="connsiteY34" fmla="*/ 9878 h 2085623"/>
              <a:gd name="connsiteX35" fmla="*/ 2034117 w 2312812"/>
              <a:gd name="connsiteY35" fmla="*/ 119945 h 2085623"/>
              <a:gd name="connsiteX36" fmla="*/ 2004484 w 2312812"/>
              <a:gd name="connsiteY36" fmla="*/ 450145 h 2085623"/>
              <a:gd name="connsiteX37" fmla="*/ 1940984 w 2312812"/>
              <a:gd name="connsiteY37" fmla="*/ 666045 h 2085623"/>
              <a:gd name="connsiteX38" fmla="*/ 1830917 w 2312812"/>
              <a:gd name="connsiteY38" fmla="*/ 767645 h 2085623"/>
              <a:gd name="connsiteX39" fmla="*/ 1619251 w 2312812"/>
              <a:gd name="connsiteY39" fmla="*/ 818445 h 2085623"/>
              <a:gd name="connsiteX40" fmla="*/ 1242484 w 2312812"/>
              <a:gd name="connsiteY40" fmla="*/ 759178 h 2085623"/>
              <a:gd name="connsiteX41" fmla="*/ 1001184 w 2312812"/>
              <a:gd name="connsiteY41" fmla="*/ 640645 h 2085623"/>
              <a:gd name="connsiteX42" fmla="*/ 865717 w 2312812"/>
              <a:gd name="connsiteY42" fmla="*/ 488245 h 2085623"/>
              <a:gd name="connsiteX43" fmla="*/ 810684 w 2312812"/>
              <a:gd name="connsiteY43" fmla="*/ 272345 h 2085623"/>
              <a:gd name="connsiteX44" fmla="*/ 814917 w 2312812"/>
              <a:gd name="connsiteY44" fmla="*/ 166511 h 2085623"/>
              <a:gd name="connsiteX45" fmla="*/ 827617 w 2312812"/>
              <a:gd name="connsiteY45" fmla="*/ 90311 h 2085623"/>
              <a:gd name="connsiteX46" fmla="*/ 776817 w 2312812"/>
              <a:gd name="connsiteY46" fmla="*/ 98778 h 208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312812" h="2085623">
                <a:moveTo>
                  <a:pt x="776817" y="98778"/>
                </a:moveTo>
                <a:cubicBezTo>
                  <a:pt x="743656" y="112889"/>
                  <a:pt x="690034" y="158045"/>
                  <a:pt x="628651" y="174978"/>
                </a:cubicBezTo>
                <a:cubicBezTo>
                  <a:pt x="567268" y="191911"/>
                  <a:pt x="486834" y="200378"/>
                  <a:pt x="408517" y="200378"/>
                </a:cubicBezTo>
                <a:cubicBezTo>
                  <a:pt x="330200" y="200378"/>
                  <a:pt x="158751" y="174978"/>
                  <a:pt x="158751" y="174978"/>
                </a:cubicBezTo>
                <a:cubicBezTo>
                  <a:pt x="101601" y="169333"/>
                  <a:pt x="87489" y="162983"/>
                  <a:pt x="65617" y="166511"/>
                </a:cubicBezTo>
                <a:cubicBezTo>
                  <a:pt x="43745" y="170039"/>
                  <a:pt x="0" y="176389"/>
                  <a:pt x="27517" y="196145"/>
                </a:cubicBezTo>
                <a:cubicBezTo>
                  <a:pt x="55034" y="215901"/>
                  <a:pt x="170039" y="246239"/>
                  <a:pt x="230717" y="285045"/>
                </a:cubicBezTo>
                <a:cubicBezTo>
                  <a:pt x="291395" y="323851"/>
                  <a:pt x="342195" y="358423"/>
                  <a:pt x="391584" y="428978"/>
                </a:cubicBezTo>
                <a:cubicBezTo>
                  <a:pt x="440973" y="499533"/>
                  <a:pt x="488246" y="616656"/>
                  <a:pt x="527051" y="708378"/>
                </a:cubicBezTo>
                <a:cubicBezTo>
                  <a:pt x="565856" y="800100"/>
                  <a:pt x="606778" y="893939"/>
                  <a:pt x="624417" y="979311"/>
                </a:cubicBezTo>
                <a:cubicBezTo>
                  <a:pt x="642056" y="1064683"/>
                  <a:pt x="639940" y="1152172"/>
                  <a:pt x="632884" y="1220611"/>
                </a:cubicBezTo>
                <a:cubicBezTo>
                  <a:pt x="625829" y="1289050"/>
                  <a:pt x="611012" y="1346201"/>
                  <a:pt x="582084" y="1389945"/>
                </a:cubicBezTo>
                <a:cubicBezTo>
                  <a:pt x="553156" y="1433689"/>
                  <a:pt x="502356" y="1459089"/>
                  <a:pt x="459317" y="1483078"/>
                </a:cubicBezTo>
                <a:cubicBezTo>
                  <a:pt x="416278" y="1507067"/>
                  <a:pt x="361951" y="1524706"/>
                  <a:pt x="323851" y="1533878"/>
                </a:cubicBezTo>
                <a:cubicBezTo>
                  <a:pt x="285751" y="1543050"/>
                  <a:pt x="259645" y="1534583"/>
                  <a:pt x="230717" y="1538111"/>
                </a:cubicBezTo>
                <a:cubicBezTo>
                  <a:pt x="201789" y="1541639"/>
                  <a:pt x="143228" y="1540228"/>
                  <a:pt x="150284" y="1555045"/>
                </a:cubicBezTo>
                <a:cubicBezTo>
                  <a:pt x="157340" y="1569862"/>
                  <a:pt x="221546" y="1592439"/>
                  <a:pt x="273051" y="1627011"/>
                </a:cubicBezTo>
                <a:cubicBezTo>
                  <a:pt x="324556" y="1661583"/>
                  <a:pt x="409928" y="1708856"/>
                  <a:pt x="459317" y="1762478"/>
                </a:cubicBezTo>
                <a:cubicBezTo>
                  <a:pt x="508706" y="1816100"/>
                  <a:pt x="545395" y="1896534"/>
                  <a:pt x="569384" y="1948745"/>
                </a:cubicBezTo>
                <a:cubicBezTo>
                  <a:pt x="593373" y="2000956"/>
                  <a:pt x="577851" y="2065867"/>
                  <a:pt x="603251" y="2075745"/>
                </a:cubicBezTo>
                <a:cubicBezTo>
                  <a:pt x="628651" y="2085623"/>
                  <a:pt x="688623" y="2049639"/>
                  <a:pt x="721784" y="2008011"/>
                </a:cubicBezTo>
                <a:cubicBezTo>
                  <a:pt x="754945" y="1966383"/>
                  <a:pt x="764823" y="1874661"/>
                  <a:pt x="802217" y="1825978"/>
                </a:cubicBezTo>
                <a:cubicBezTo>
                  <a:pt x="839612" y="1777295"/>
                  <a:pt x="872773" y="1742722"/>
                  <a:pt x="946151" y="1715911"/>
                </a:cubicBezTo>
                <a:cubicBezTo>
                  <a:pt x="1019529" y="1689100"/>
                  <a:pt x="1142295" y="1672167"/>
                  <a:pt x="1242484" y="1665111"/>
                </a:cubicBezTo>
                <a:cubicBezTo>
                  <a:pt x="1342673" y="1658055"/>
                  <a:pt x="1444273" y="1662995"/>
                  <a:pt x="1547284" y="1673578"/>
                </a:cubicBezTo>
                <a:cubicBezTo>
                  <a:pt x="1650295" y="1684161"/>
                  <a:pt x="1775179" y="1696156"/>
                  <a:pt x="1860551" y="1728611"/>
                </a:cubicBezTo>
                <a:cubicBezTo>
                  <a:pt x="1945923" y="1761066"/>
                  <a:pt x="2013656" y="1816805"/>
                  <a:pt x="2059517" y="1868311"/>
                </a:cubicBezTo>
                <a:cubicBezTo>
                  <a:pt x="2105378" y="1919817"/>
                  <a:pt x="2102556" y="2025651"/>
                  <a:pt x="2135717" y="2037645"/>
                </a:cubicBezTo>
                <a:cubicBezTo>
                  <a:pt x="2168878" y="2049639"/>
                  <a:pt x="2240845" y="2063045"/>
                  <a:pt x="2258484" y="1940278"/>
                </a:cubicBezTo>
                <a:cubicBezTo>
                  <a:pt x="2276123" y="1817511"/>
                  <a:pt x="2239434" y="1509184"/>
                  <a:pt x="2241551" y="1301045"/>
                </a:cubicBezTo>
                <a:cubicBezTo>
                  <a:pt x="2243668" y="1092906"/>
                  <a:pt x="2261306" y="829028"/>
                  <a:pt x="2271184" y="691445"/>
                </a:cubicBezTo>
                <a:cubicBezTo>
                  <a:pt x="2281062" y="553862"/>
                  <a:pt x="2312812" y="560212"/>
                  <a:pt x="2300817" y="475545"/>
                </a:cubicBezTo>
                <a:cubicBezTo>
                  <a:pt x="2288823" y="390878"/>
                  <a:pt x="2218267" y="252589"/>
                  <a:pt x="2199217" y="183445"/>
                </a:cubicBezTo>
                <a:cubicBezTo>
                  <a:pt x="2180167" y="114301"/>
                  <a:pt x="2205567" y="89606"/>
                  <a:pt x="2186517" y="60678"/>
                </a:cubicBezTo>
                <a:cubicBezTo>
                  <a:pt x="2167467" y="31750"/>
                  <a:pt x="2110317" y="0"/>
                  <a:pt x="2084917" y="9878"/>
                </a:cubicBezTo>
                <a:cubicBezTo>
                  <a:pt x="2059517" y="19756"/>
                  <a:pt x="2047522" y="46567"/>
                  <a:pt x="2034117" y="119945"/>
                </a:cubicBezTo>
                <a:cubicBezTo>
                  <a:pt x="2020712" y="193323"/>
                  <a:pt x="2020006" y="359128"/>
                  <a:pt x="2004484" y="450145"/>
                </a:cubicBezTo>
                <a:cubicBezTo>
                  <a:pt x="1988962" y="541162"/>
                  <a:pt x="1969912" y="613128"/>
                  <a:pt x="1940984" y="666045"/>
                </a:cubicBezTo>
                <a:cubicBezTo>
                  <a:pt x="1912056" y="718962"/>
                  <a:pt x="1884539" y="742245"/>
                  <a:pt x="1830917" y="767645"/>
                </a:cubicBezTo>
                <a:cubicBezTo>
                  <a:pt x="1777295" y="793045"/>
                  <a:pt x="1717323" y="819856"/>
                  <a:pt x="1619251" y="818445"/>
                </a:cubicBezTo>
                <a:cubicBezTo>
                  <a:pt x="1521179" y="817034"/>
                  <a:pt x="1345495" y="788811"/>
                  <a:pt x="1242484" y="759178"/>
                </a:cubicBezTo>
                <a:cubicBezTo>
                  <a:pt x="1139473" y="729545"/>
                  <a:pt x="1063978" y="685800"/>
                  <a:pt x="1001184" y="640645"/>
                </a:cubicBezTo>
                <a:cubicBezTo>
                  <a:pt x="938390" y="595490"/>
                  <a:pt x="897467" y="549628"/>
                  <a:pt x="865717" y="488245"/>
                </a:cubicBezTo>
                <a:cubicBezTo>
                  <a:pt x="833967" y="426862"/>
                  <a:pt x="819151" y="325967"/>
                  <a:pt x="810684" y="272345"/>
                </a:cubicBezTo>
                <a:cubicBezTo>
                  <a:pt x="802217" y="218723"/>
                  <a:pt x="812095" y="196850"/>
                  <a:pt x="814917" y="166511"/>
                </a:cubicBezTo>
                <a:cubicBezTo>
                  <a:pt x="817739" y="136172"/>
                  <a:pt x="833261" y="101600"/>
                  <a:pt x="827617" y="90311"/>
                </a:cubicBezTo>
                <a:cubicBezTo>
                  <a:pt x="821973" y="79022"/>
                  <a:pt x="809978" y="84667"/>
                  <a:pt x="776817" y="98778"/>
                </a:cubicBezTo>
                <a:close/>
              </a:path>
            </a:pathLst>
          </a:custGeom>
          <a:gradFill flip="none" rotWithShape="1">
            <a:gsLst>
              <a:gs pos="0">
                <a:schemeClr val="accent1"/>
              </a:gs>
              <a:gs pos="100000">
                <a:schemeClr val="accent1">
                  <a:lumMod val="50000"/>
                </a:schemeClr>
              </a:gs>
            </a:gsLst>
            <a:path path="circl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9" name="Forme libre 68"/>
          <p:cNvSpPr/>
          <p:nvPr/>
        </p:nvSpPr>
        <p:spPr>
          <a:xfrm flipH="1">
            <a:off x="2082370" y="4419600"/>
            <a:ext cx="927530" cy="842312"/>
          </a:xfrm>
          <a:custGeom>
            <a:avLst/>
            <a:gdLst>
              <a:gd name="connsiteX0" fmla="*/ 592666 w 959555"/>
              <a:gd name="connsiteY0" fmla="*/ 11759 h 853723"/>
              <a:gd name="connsiteX1" fmla="*/ 141111 w 959555"/>
              <a:gd name="connsiteY1" fmla="*/ 223426 h 853723"/>
              <a:gd name="connsiteX2" fmla="*/ 42333 w 959555"/>
              <a:gd name="connsiteY2" fmla="*/ 660870 h 853723"/>
              <a:gd name="connsiteX3" fmla="*/ 395111 w 959555"/>
              <a:gd name="connsiteY3" fmla="*/ 773759 h 853723"/>
              <a:gd name="connsiteX4" fmla="*/ 691444 w 959555"/>
              <a:gd name="connsiteY4" fmla="*/ 816093 h 853723"/>
              <a:gd name="connsiteX5" fmla="*/ 874889 w 959555"/>
              <a:gd name="connsiteY5" fmla="*/ 547982 h 853723"/>
              <a:gd name="connsiteX6" fmla="*/ 917222 w 959555"/>
              <a:gd name="connsiteY6" fmla="*/ 152870 h 853723"/>
              <a:gd name="connsiteX7" fmla="*/ 592666 w 959555"/>
              <a:gd name="connsiteY7" fmla="*/ 11759 h 85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555" h="853723">
                <a:moveTo>
                  <a:pt x="592666" y="11759"/>
                </a:moveTo>
                <a:cubicBezTo>
                  <a:pt x="463314" y="23518"/>
                  <a:pt x="232833" y="115241"/>
                  <a:pt x="141111" y="223426"/>
                </a:cubicBezTo>
                <a:cubicBezTo>
                  <a:pt x="49389" y="331611"/>
                  <a:pt x="0" y="569148"/>
                  <a:pt x="42333" y="660870"/>
                </a:cubicBezTo>
                <a:cubicBezTo>
                  <a:pt x="84666" y="752592"/>
                  <a:pt x="286926" y="747889"/>
                  <a:pt x="395111" y="773759"/>
                </a:cubicBezTo>
                <a:cubicBezTo>
                  <a:pt x="503296" y="799629"/>
                  <a:pt x="611481" y="853723"/>
                  <a:pt x="691444" y="816093"/>
                </a:cubicBezTo>
                <a:cubicBezTo>
                  <a:pt x="771407" y="778463"/>
                  <a:pt x="837259" y="658519"/>
                  <a:pt x="874889" y="547982"/>
                </a:cubicBezTo>
                <a:cubicBezTo>
                  <a:pt x="912519" y="437445"/>
                  <a:pt x="959555" y="244592"/>
                  <a:pt x="917222" y="152870"/>
                </a:cubicBezTo>
                <a:cubicBezTo>
                  <a:pt x="874889" y="61148"/>
                  <a:pt x="722018" y="0"/>
                  <a:pt x="592666" y="11759"/>
                </a:cubicBezTo>
                <a:close/>
              </a:path>
            </a:pathLst>
          </a:custGeom>
          <a:gradFill flip="none" rotWithShape="1">
            <a:gsLst>
              <a:gs pos="100000">
                <a:schemeClr val="accent5">
                  <a:lumMod val="10000"/>
                </a:schemeClr>
              </a:gs>
              <a:gs pos="3000">
                <a:schemeClr val="accent5">
                  <a:lumMod val="25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Éclair 29"/>
          <p:cNvSpPr/>
          <p:nvPr/>
        </p:nvSpPr>
        <p:spPr>
          <a:xfrm rot="1212891" flipH="1">
            <a:off x="3342069" y="1577706"/>
            <a:ext cx="1545463" cy="1977572"/>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5" name="Forme libre 74"/>
          <p:cNvSpPr/>
          <p:nvPr/>
        </p:nvSpPr>
        <p:spPr>
          <a:xfrm>
            <a:off x="28222" y="3563055"/>
            <a:ext cx="1953684" cy="1639006"/>
          </a:xfrm>
          <a:custGeom>
            <a:avLst/>
            <a:gdLst>
              <a:gd name="connsiteX0" fmla="*/ 903111 w 1953684"/>
              <a:gd name="connsiteY0" fmla="*/ 153812 h 1639006"/>
              <a:gd name="connsiteX1" fmla="*/ 594078 w 1953684"/>
              <a:gd name="connsiteY1" fmla="*/ 86078 h 1639006"/>
              <a:gd name="connsiteX2" fmla="*/ 373945 w 1953684"/>
              <a:gd name="connsiteY2" fmla="*/ 35278 h 1639006"/>
              <a:gd name="connsiteX3" fmla="*/ 132645 w 1953684"/>
              <a:gd name="connsiteY3" fmla="*/ 22578 h 1639006"/>
              <a:gd name="connsiteX4" fmla="*/ 31045 w 1953684"/>
              <a:gd name="connsiteY4" fmla="*/ 170745 h 1639006"/>
              <a:gd name="connsiteX5" fmla="*/ 26811 w 1953684"/>
              <a:gd name="connsiteY5" fmla="*/ 784578 h 1639006"/>
              <a:gd name="connsiteX6" fmla="*/ 26811 w 1953684"/>
              <a:gd name="connsiteY6" fmla="*/ 1411112 h 1639006"/>
              <a:gd name="connsiteX7" fmla="*/ 187678 w 1953684"/>
              <a:gd name="connsiteY7" fmla="*/ 1584678 h 1639006"/>
              <a:gd name="connsiteX8" fmla="*/ 534811 w 1953684"/>
              <a:gd name="connsiteY8" fmla="*/ 1635478 h 1639006"/>
              <a:gd name="connsiteX9" fmla="*/ 1055511 w 1953684"/>
              <a:gd name="connsiteY9" fmla="*/ 1563512 h 1639006"/>
              <a:gd name="connsiteX10" fmla="*/ 1432278 w 1953684"/>
              <a:gd name="connsiteY10" fmla="*/ 1529645 h 1639006"/>
              <a:gd name="connsiteX11" fmla="*/ 1698978 w 1953684"/>
              <a:gd name="connsiteY11" fmla="*/ 1521178 h 1639006"/>
              <a:gd name="connsiteX12" fmla="*/ 1914878 w 1953684"/>
              <a:gd name="connsiteY12" fmla="*/ 1360312 h 1639006"/>
              <a:gd name="connsiteX13" fmla="*/ 1931811 w 1953684"/>
              <a:gd name="connsiteY13" fmla="*/ 1051278 h 1639006"/>
              <a:gd name="connsiteX14" fmla="*/ 1804811 w 1953684"/>
              <a:gd name="connsiteY14" fmla="*/ 682978 h 1639006"/>
              <a:gd name="connsiteX15" fmla="*/ 1639711 w 1953684"/>
              <a:gd name="connsiteY15" fmla="*/ 433212 h 1639006"/>
              <a:gd name="connsiteX16" fmla="*/ 1334911 w 1953684"/>
              <a:gd name="connsiteY16" fmla="*/ 280812 h 1639006"/>
              <a:gd name="connsiteX17" fmla="*/ 903111 w 1953684"/>
              <a:gd name="connsiteY17" fmla="*/ 153812 h 163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3684" h="1639006">
                <a:moveTo>
                  <a:pt x="903111" y="153812"/>
                </a:moveTo>
                <a:cubicBezTo>
                  <a:pt x="779639" y="121356"/>
                  <a:pt x="594078" y="86078"/>
                  <a:pt x="594078" y="86078"/>
                </a:cubicBezTo>
                <a:cubicBezTo>
                  <a:pt x="505884" y="66322"/>
                  <a:pt x="450850" y="45861"/>
                  <a:pt x="373945" y="35278"/>
                </a:cubicBezTo>
                <a:cubicBezTo>
                  <a:pt x="297040" y="24695"/>
                  <a:pt x="189795" y="0"/>
                  <a:pt x="132645" y="22578"/>
                </a:cubicBezTo>
                <a:cubicBezTo>
                  <a:pt x="75495" y="45156"/>
                  <a:pt x="48684" y="43745"/>
                  <a:pt x="31045" y="170745"/>
                </a:cubicBezTo>
                <a:cubicBezTo>
                  <a:pt x="13406" y="297745"/>
                  <a:pt x="27517" y="577850"/>
                  <a:pt x="26811" y="784578"/>
                </a:cubicBezTo>
                <a:cubicBezTo>
                  <a:pt x="26105" y="991306"/>
                  <a:pt x="0" y="1277762"/>
                  <a:pt x="26811" y="1411112"/>
                </a:cubicBezTo>
                <a:cubicBezTo>
                  <a:pt x="53622" y="1544462"/>
                  <a:pt x="103011" y="1547284"/>
                  <a:pt x="187678" y="1584678"/>
                </a:cubicBezTo>
                <a:cubicBezTo>
                  <a:pt x="272345" y="1622072"/>
                  <a:pt x="390172" y="1639006"/>
                  <a:pt x="534811" y="1635478"/>
                </a:cubicBezTo>
                <a:cubicBezTo>
                  <a:pt x="679450" y="1631950"/>
                  <a:pt x="905933" y="1581151"/>
                  <a:pt x="1055511" y="1563512"/>
                </a:cubicBezTo>
                <a:cubicBezTo>
                  <a:pt x="1205089" y="1545873"/>
                  <a:pt x="1325034" y="1536701"/>
                  <a:pt x="1432278" y="1529645"/>
                </a:cubicBezTo>
                <a:cubicBezTo>
                  <a:pt x="1539522" y="1522589"/>
                  <a:pt x="1618545" y="1549400"/>
                  <a:pt x="1698978" y="1521178"/>
                </a:cubicBezTo>
                <a:cubicBezTo>
                  <a:pt x="1779411" y="1492956"/>
                  <a:pt x="1876073" y="1438629"/>
                  <a:pt x="1914878" y="1360312"/>
                </a:cubicBezTo>
                <a:cubicBezTo>
                  <a:pt x="1953684" y="1281995"/>
                  <a:pt x="1950155" y="1164167"/>
                  <a:pt x="1931811" y="1051278"/>
                </a:cubicBezTo>
                <a:cubicBezTo>
                  <a:pt x="1913467" y="938389"/>
                  <a:pt x="1853494" y="785989"/>
                  <a:pt x="1804811" y="682978"/>
                </a:cubicBezTo>
                <a:cubicBezTo>
                  <a:pt x="1756128" y="579967"/>
                  <a:pt x="1718028" y="500240"/>
                  <a:pt x="1639711" y="433212"/>
                </a:cubicBezTo>
                <a:cubicBezTo>
                  <a:pt x="1561394" y="366184"/>
                  <a:pt x="1456972" y="327379"/>
                  <a:pt x="1334911" y="280812"/>
                </a:cubicBezTo>
                <a:cubicBezTo>
                  <a:pt x="1212850" y="234245"/>
                  <a:pt x="1026583" y="186268"/>
                  <a:pt x="903111" y="153812"/>
                </a:cubicBezTo>
                <a:close/>
              </a:path>
            </a:pathLst>
          </a:custGeom>
          <a:noFill/>
          <a:ln w="76200" cap="flat" cmpd="tri"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7" name="Forme libre 36"/>
          <p:cNvSpPr/>
          <p:nvPr/>
        </p:nvSpPr>
        <p:spPr>
          <a:xfrm rot="21168293">
            <a:off x="615112" y="5188671"/>
            <a:ext cx="1312596" cy="1162011"/>
          </a:xfrm>
          <a:custGeom>
            <a:avLst/>
            <a:gdLst>
              <a:gd name="connsiteX0" fmla="*/ 1274233 w 1853141"/>
              <a:gd name="connsiteY0" fmla="*/ 50800 h 1740958"/>
              <a:gd name="connsiteX1" fmla="*/ 467783 w 1853141"/>
              <a:gd name="connsiteY1" fmla="*/ 133350 h 1740958"/>
              <a:gd name="connsiteX2" fmla="*/ 118533 w 1853141"/>
              <a:gd name="connsiteY2" fmla="*/ 558800 h 1740958"/>
              <a:gd name="connsiteX3" fmla="*/ 35983 w 1853141"/>
              <a:gd name="connsiteY3" fmla="*/ 1333500 h 1740958"/>
              <a:gd name="connsiteX4" fmla="*/ 334433 w 1853141"/>
              <a:gd name="connsiteY4" fmla="*/ 1676400 h 1740958"/>
              <a:gd name="connsiteX5" fmla="*/ 1134533 w 1853141"/>
              <a:gd name="connsiteY5" fmla="*/ 1701800 h 1740958"/>
              <a:gd name="connsiteX6" fmla="*/ 1655233 w 1853141"/>
              <a:gd name="connsiteY6" fmla="*/ 1441450 h 1740958"/>
              <a:gd name="connsiteX7" fmla="*/ 1813983 w 1853141"/>
              <a:gd name="connsiteY7" fmla="*/ 908050 h 1740958"/>
              <a:gd name="connsiteX8" fmla="*/ 1769533 w 1853141"/>
              <a:gd name="connsiteY8" fmla="*/ 438150 h 1740958"/>
              <a:gd name="connsiteX9" fmla="*/ 1274233 w 1853141"/>
              <a:gd name="connsiteY9" fmla="*/ 50800 h 174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3141" h="1740958">
                <a:moveTo>
                  <a:pt x="1274233" y="50800"/>
                </a:moveTo>
                <a:cubicBezTo>
                  <a:pt x="1057275" y="0"/>
                  <a:pt x="660400" y="48683"/>
                  <a:pt x="467783" y="133350"/>
                </a:cubicBezTo>
                <a:cubicBezTo>
                  <a:pt x="275166" y="218017"/>
                  <a:pt x="190500" y="358775"/>
                  <a:pt x="118533" y="558800"/>
                </a:cubicBezTo>
                <a:cubicBezTo>
                  <a:pt x="46566" y="758825"/>
                  <a:pt x="0" y="1147233"/>
                  <a:pt x="35983" y="1333500"/>
                </a:cubicBezTo>
                <a:cubicBezTo>
                  <a:pt x="71966" y="1519767"/>
                  <a:pt x="151341" y="1615017"/>
                  <a:pt x="334433" y="1676400"/>
                </a:cubicBezTo>
                <a:cubicBezTo>
                  <a:pt x="517525" y="1737783"/>
                  <a:pt x="914400" y="1740958"/>
                  <a:pt x="1134533" y="1701800"/>
                </a:cubicBezTo>
                <a:cubicBezTo>
                  <a:pt x="1354666" y="1662642"/>
                  <a:pt x="1541991" y="1573742"/>
                  <a:pt x="1655233" y="1441450"/>
                </a:cubicBezTo>
                <a:cubicBezTo>
                  <a:pt x="1768475" y="1309158"/>
                  <a:pt x="1794933" y="1075267"/>
                  <a:pt x="1813983" y="908050"/>
                </a:cubicBezTo>
                <a:cubicBezTo>
                  <a:pt x="1833033" y="740833"/>
                  <a:pt x="1853141" y="579967"/>
                  <a:pt x="1769533" y="438150"/>
                </a:cubicBezTo>
                <a:cubicBezTo>
                  <a:pt x="1685925" y="296333"/>
                  <a:pt x="1491191" y="101600"/>
                  <a:pt x="1274233" y="50800"/>
                </a:cubicBezTo>
                <a:close/>
              </a:path>
            </a:pathLst>
          </a:custGeom>
          <a:solidFill>
            <a:schemeClr val="bg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Forme libre 37"/>
          <p:cNvSpPr/>
          <p:nvPr/>
        </p:nvSpPr>
        <p:spPr>
          <a:xfrm>
            <a:off x="739248" y="5265545"/>
            <a:ext cx="1137529" cy="1039383"/>
          </a:xfrm>
          <a:custGeom>
            <a:avLst/>
            <a:gdLst>
              <a:gd name="connsiteX0" fmla="*/ 789517 w 1464734"/>
              <a:gd name="connsiteY0" fmla="*/ 38100 h 1489075"/>
              <a:gd name="connsiteX1" fmla="*/ 281517 w 1464734"/>
              <a:gd name="connsiteY1" fmla="*/ 177800 h 1489075"/>
              <a:gd name="connsiteX2" fmla="*/ 27517 w 1464734"/>
              <a:gd name="connsiteY2" fmla="*/ 774700 h 1489075"/>
              <a:gd name="connsiteX3" fmla="*/ 116417 w 1464734"/>
              <a:gd name="connsiteY3" fmla="*/ 1339850 h 1489075"/>
              <a:gd name="connsiteX4" fmla="*/ 560917 w 1464734"/>
              <a:gd name="connsiteY4" fmla="*/ 1485900 h 1489075"/>
              <a:gd name="connsiteX5" fmla="*/ 1132417 w 1464734"/>
              <a:gd name="connsiteY5" fmla="*/ 1320800 h 1489075"/>
              <a:gd name="connsiteX6" fmla="*/ 1361017 w 1464734"/>
              <a:gd name="connsiteY6" fmla="*/ 996950 h 1489075"/>
              <a:gd name="connsiteX7" fmla="*/ 1411817 w 1464734"/>
              <a:gd name="connsiteY7" fmla="*/ 463550 h 1489075"/>
              <a:gd name="connsiteX8" fmla="*/ 1043517 w 1464734"/>
              <a:gd name="connsiteY8" fmla="*/ 69850 h 1489075"/>
              <a:gd name="connsiteX9" fmla="*/ 789517 w 1464734"/>
              <a:gd name="connsiteY9" fmla="*/ 38100 h 148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4734" h="1489075">
                <a:moveTo>
                  <a:pt x="789517" y="38100"/>
                </a:moveTo>
                <a:cubicBezTo>
                  <a:pt x="662517" y="56092"/>
                  <a:pt x="408517" y="55033"/>
                  <a:pt x="281517" y="177800"/>
                </a:cubicBezTo>
                <a:cubicBezTo>
                  <a:pt x="154517" y="300567"/>
                  <a:pt x="55034" y="581025"/>
                  <a:pt x="27517" y="774700"/>
                </a:cubicBezTo>
                <a:cubicBezTo>
                  <a:pt x="0" y="968375"/>
                  <a:pt x="27517" y="1221317"/>
                  <a:pt x="116417" y="1339850"/>
                </a:cubicBezTo>
                <a:cubicBezTo>
                  <a:pt x="205317" y="1458383"/>
                  <a:pt x="391584" y="1489075"/>
                  <a:pt x="560917" y="1485900"/>
                </a:cubicBezTo>
                <a:cubicBezTo>
                  <a:pt x="730250" y="1482725"/>
                  <a:pt x="999067" y="1402292"/>
                  <a:pt x="1132417" y="1320800"/>
                </a:cubicBezTo>
                <a:cubicBezTo>
                  <a:pt x="1265767" y="1239308"/>
                  <a:pt x="1314450" y="1139825"/>
                  <a:pt x="1361017" y="996950"/>
                </a:cubicBezTo>
                <a:cubicBezTo>
                  <a:pt x="1407584" y="854075"/>
                  <a:pt x="1464734" y="618067"/>
                  <a:pt x="1411817" y="463550"/>
                </a:cubicBezTo>
                <a:cubicBezTo>
                  <a:pt x="1358900" y="309033"/>
                  <a:pt x="1148292" y="139700"/>
                  <a:pt x="1043517" y="69850"/>
                </a:cubicBezTo>
                <a:cubicBezTo>
                  <a:pt x="938742" y="0"/>
                  <a:pt x="916517" y="20108"/>
                  <a:pt x="789517" y="38100"/>
                </a:cubicBezTo>
                <a:close/>
              </a:path>
            </a:pathLst>
          </a:custGeom>
          <a:gradFill flip="none" rotWithShape="1">
            <a:gsLst>
              <a:gs pos="100000">
                <a:schemeClr val="tx1">
                  <a:lumMod val="95000"/>
                  <a:lumOff val="5000"/>
                </a:schemeClr>
              </a:gs>
              <a:gs pos="0">
                <a:schemeClr val="tx1">
                  <a:lumMod val="65000"/>
                  <a:lumOff val="35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9" name="Forme libre 58"/>
          <p:cNvSpPr/>
          <p:nvPr/>
        </p:nvSpPr>
        <p:spPr>
          <a:xfrm>
            <a:off x="31750" y="5480050"/>
            <a:ext cx="1924050" cy="1016000"/>
          </a:xfrm>
          <a:custGeom>
            <a:avLst/>
            <a:gdLst>
              <a:gd name="connsiteX0" fmla="*/ 1924050 w 1924050"/>
              <a:gd name="connsiteY0" fmla="*/ 355600 h 1016000"/>
              <a:gd name="connsiteX1" fmla="*/ 1885950 w 1924050"/>
              <a:gd name="connsiteY1" fmla="*/ 590550 h 1016000"/>
              <a:gd name="connsiteX2" fmla="*/ 1708150 w 1924050"/>
              <a:gd name="connsiteY2" fmla="*/ 838200 h 1016000"/>
              <a:gd name="connsiteX3" fmla="*/ 1130300 w 1924050"/>
              <a:gd name="connsiteY3" fmla="*/ 971550 h 1016000"/>
              <a:gd name="connsiteX4" fmla="*/ 762000 w 1924050"/>
              <a:gd name="connsiteY4" fmla="*/ 958850 h 1016000"/>
              <a:gd name="connsiteX5" fmla="*/ 546100 w 1924050"/>
              <a:gd name="connsiteY5" fmla="*/ 628650 h 1016000"/>
              <a:gd name="connsiteX6" fmla="*/ 508000 w 1924050"/>
              <a:gd name="connsiteY6" fmla="*/ 361950 h 1016000"/>
              <a:gd name="connsiteX7" fmla="*/ 266700 w 1924050"/>
              <a:gd name="connsiteY7" fmla="*/ 165100 h 1016000"/>
              <a:gd name="connsiteX8" fmla="*/ 0 w 1924050"/>
              <a:gd name="connsiteY8" fmla="*/ 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4050" h="1016000">
                <a:moveTo>
                  <a:pt x="1924050" y="355600"/>
                </a:moveTo>
                <a:cubicBezTo>
                  <a:pt x="1922991" y="432858"/>
                  <a:pt x="1921933" y="510117"/>
                  <a:pt x="1885950" y="590550"/>
                </a:cubicBezTo>
                <a:cubicBezTo>
                  <a:pt x="1849967" y="670983"/>
                  <a:pt x="1834092" y="774700"/>
                  <a:pt x="1708150" y="838200"/>
                </a:cubicBezTo>
                <a:cubicBezTo>
                  <a:pt x="1582208" y="901700"/>
                  <a:pt x="1287992" y="951442"/>
                  <a:pt x="1130300" y="971550"/>
                </a:cubicBezTo>
                <a:cubicBezTo>
                  <a:pt x="972608" y="991658"/>
                  <a:pt x="859367" y="1016000"/>
                  <a:pt x="762000" y="958850"/>
                </a:cubicBezTo>
                <a:cubicBezTo>
                  <a:pt x="664633" y="901700"/>
                  <a:pt x="588433" y="728133"/>
                  <a:pt x="546100" y="628650"/>
                </a:cubicBezTo>
                <a:cubicBezTo>
                  <a:pt x="503767" y="529167"/>
                  <a:pt x="554567" y="439208"/>
                  <a:pt x="508000" y="361950"/>
                </a:cubicBezTo>
                <a:cubicBezTo>
                  <a:pt x="461433" y="284692"/>
                  <a:pt x="351367" y="225425"/>
                  <a:pt x="266700" y="165100"/>
                </a:cubicBezTo>
                <a:cubicBezTo>
                  <a:pt x="182033" y="104775"/>
                  <a:pt x="0" y="0"/>
                  <a:pt x="0" y="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0" name="Forme libre 69"/>
          <p:cNvSpPr/>
          <p:nvPr/>
        </p:nvSpPr>
        <p:spPr>
          <a:xfrm>
            <a:off x="50800" y="5810250"/>
            <a:ext cx="1974850" cy="1001183"/>
          </a:xfrm>
          <a:custGeom>
            <a:avLst/>
            <a:gdLst>
              <a:gd name="connsiteX0" fmla="*/ 0 w 1974850"/>
              <a:gd name="connsiteY0" fmla="*/ 0 h 1001183"/>
              <a:gd name="connsiteX1" fmla="*/ 190500 w 1974850"/>
              <a:gd name="connsiteY1" fmla="*/ 311150 h 1001183"/>
              <a:gd name="connsiteX2" fmla="*/ 120650 w 1974850"/>
              <a:gd name="connsiteY2" fmla="*/ 565150 h 1001183"/>
              <a:gd name="connsiteX3" fmla="*/ 584200 w 1974850"/>
              <a:gd name="connsiteY3" fmla="*/ 946150 h 1001183"/>
              <a:gd name="connsiteX4" fmla="*/ 1047750 w 1974850"/>
              <a:gd name="connsiteY4" fmla="*/ 895350 h 1001183"/>
              <a:gd name="connsiteX5" fmla="*/ 1504950 w 1974850"/>
              <a:gd name="connsiteY5" fmla="*/ 927100 h 1001183"/>
              <a:gd name="connsiteX6" fmla="*/ 1974850 w 1974850"/>
              <a:gd name="connsiteY6" fmla="*/ 952500 h 100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4850" h="1001183">
                <a:moveTo>
                  <a:pt x="0" y="0"/>
                </a:moveTo>
                <a:cubicBezTo>
                  <a:pt x="85196" y="108479"/>
                  <a:pt x="170392" y="216958"/>
                  <a:pt x="190500" y="311150"/>
                </a:cubicBezTo>
                <a:cubicBezTo>
                  <a:pt x="210608" y="405342"/>
                  <a:pt x="55033" y="459317"/>
                  <a:pt x="120650" y="565150"/>
                </a:cubicBezTo>
                <a:cubicBezTo>
                  <a:pt x="186267" y="670983"/>
                  <a:pt x="429683" y="891117"/>
                  <a:pt x="584200" y="946150"/>
                </a:cubicBezTo>
                <a:cubicBezTo>
                  <a:pt x="738717" y="1001183"/>
                  <a:pt x="894292" y="898525"/>
                  <a:pt x="1047750" y="895350"/>
                </a:cubicBezTo>
                <a:cubicBezTo>
                  <a:pt x="1201208" y="892175"/>
                  <a:pt x="1504950" y="927100"/>
                  <a:pt x="1504950" y="927100"/>
                </a:cubicBezTo>
                <a:lnTo>
                  <a:pt x="1974850" y="952500"/>
                </a:ln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1" name="Forme libre 70"/>
          <p:cNvSpPr/>
          <p:nvPr/>
        </p:nvSpPr>
        <p:spPr>
          <a:xfrm>
            <a:off x="806450" y="6146800"/>
            <a:ext cx="1244600" cy="495300"/>
          </a:xfrm>
          <a:custGeom>
            <a:avLst/>
            <a:gdLst>
              <a:gd name="connsiteX0" fmla="*/ 1244600 w 1244600"/>
              <a:gd name="connsiteY0" fmla="*/ 0 h 495300"/>
              <a:gd name="connsiteX1" fmla="*/ 1085850 w 1244600"/>
              <a:gd name="connsiteY1" fmla="*/ 304800 h 495300"/>
              <a:gd name="connsiteX2" fmla="*/ 838200 w 1244600"/>
              <a:gd name="connsiteY2" fmla="*/ 444500 h 495300"/>
              <a:gd name="connsiteX3" fmla="*/ 463550 w 1244600"/>
              <a:gd name="connsiteY3" fmla="*/ 425450 h 495300"/>
              <a:gd name="connsiteX4" fmla="*/ 0 w 12446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600" h="495300">
                <a:moveTo>
                  <a:pt x="1244600" y="0"/>
                </a:moveTo>
                <a:cubicBezTo>
                  <a:pt x="1199091" y="115358"/>
                  <a:pt x="1153583" y="230717"/>
                  <a:pt x="1085850" y="304800"/>
                </a:cubicBezTo>
                <a:cubicBezTo>
                  <a:pt x="1018117" y="378883"/>
                  <a:pt x="941917" y="424392"/>
                  <a:pt x="838200" y="444500"/>
                </a:cubicBezTo>
                <a:cubicBezTo>
                  <a:pt x="734483" y="464608"/>
                  <a:pt x="603250" y="416983"/>
                  <a:pt x="463550" y="425450"/>
                </a:cubicBezTo>
                <a:cubicBezTo>
                  <a:pt x="323850" y="433917"/>
                  <a:pt x="0" y="495300"/>
                  <a:pt x="0" y="49530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4" name="Forme libre 73"/>
          <p:cNvSpPr/>
          <p:nvPr/>
        </p:nvSpPr>
        <p:spPr>
          <a:xfrm>
            <a:off x="44450" y="5619750"/>
            <a:ext cx="603250" cy="984250"/>
          </a:xfrm>
          <a:custGeom>
            <a:avLst/>
            <a:gdLst>
              <a:gd name="connsiteX0" fmla="*/ 0 w 603250"/>
              <a:gd name="connsiteY0" fmla="*/ 0 h 984250"/>
              <a:gd name="connsiteX1" fmla="*/ 241300 w 603250"/>
              <a:gd name="connsiteY1" fmla="*/ 260350 h 984250"/>
              <a:gd name="connsiteX2" fmla="*/ 349250 w 603250"/>
              <a:gd name="connsiteY2" fmla="*/ 609600 h 984250"/>
              <a:gd name="connsiteX3" fmla="*/ 444500 w 603250"/>
              <a:gd name="connsiteY3" fmla="*/ 869950 h 984250"/>
              <a:gd name="connsiteX4" fmla="*/ 603250 w 603250"/>
              <a:gd name="connsiteY4" fmla="*/ 984250 h 984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250" h="984250">
                <a:moveTo>
                  <a:pt x="0" y="0"/>
                </a:moveTo>
                <a:cubicBezTo>
                  <a:pt x="91546" y="79375"/>
                  <a:pt x="183092" y="158750"/>
                  <a:pt x="241300" y="260350"/>
                </a:cubicBezTo>
                <a:cubicBezTo>
                  <a:pt x="299508" y="361950"/>
                  <a:pt x="315383" y="508000"/>
                  <a:pt x="349250" y="609600"/>
                </a:cubicBezTo>
                <a:cubicBezTo>
                  <a:pt x="383117" y="711200"/>
                  <a:pt x="402167" y="807508"/>
                  <a:pt x="444500" y="869950"/>
                </a:cubicBezTo>
                <a:cubicBezTo>
                  <a:pt x="486833" y="932392"/>
                  <a:pt x="603250" y="984250"/>
                  <a:pt x="603250" y="98425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6" name="Forme libre 75"/>
          <p:cNvSpPr/>
          <p:nvPr/>
        </p:nvSpPr>
        <p:spPr>
          <a:xfrm>
            <a:off x="12700" y="6343650"/>
            <a:ext cx="285750" cy="488950"/>
          </a:xfrm>
          <a:custGeom>
            <a:avLst/>
            <a:gdLst>
              <a:gd name="connsiteX0" fmla="*/ 0 w 285750"/>
              <a:gd name="connsiteY0" fmla="*/ 0 h 488950"/>
              <a:gd name="connsiteX1" fmla="*/ 63500 w 285750"/>
              <a:gd name="connsiteY1" fmla="*/ 266700 h 488950"/>
              <a:gd name="connsiteX2" fmla="*/ 285750 w 285750"/>
              <a:gd name="connsiteY2" fmla="*/ 488950 h 488950"/>
            </a:gdLst>
            <a:ahLst/>
            <a:cxnLst>
              <a:cxn ang="0">
                <a:pos x="connsiteX0" y="connsiteY0"/>
              </a:cxn>
              <a:cxn ang="0">
                <a:pos x="connsiteX1" y="connsiteY1"/>
              </a:cxn>
              <a:cxn ang="0">
                <a:pos x="connsiteX2" y="connsiteY2"/>
              </a:cxn>
            </a:cxnLst>
            <a:rect l="l" t="t" r="r" b="b"/>
            <a:pathLst>
              <a:path w="285750" h="488950">
                <a:moveTo>
                  <a:pt x="0" y="0"/>
                </a:moveTo>
                <a:cubicBezTo>
                  <a:pt x="7937" y="92604"/>
                  <a:pt x="15875" y="185208"/>
                  <a:pt x="63500" y="266700"/>
                </a:cubicBezTo>
                <a:cubicBezTo>
                  <a:pt x="111125" y="348192"/>
                  <a:pt x="285750" y="488950"/>
                  <a:pt x="285750" y="48895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7" name="Groupe 35"/>
          <p:cNvGrpSpPr>
            <a:grpSpLocks/>
          </p:cNvGrpSpPr>
          <p:nvPr/>
        </p:nvGrpSpPr>
        <p:grpSpPr bwMode="auto">
          <a:xfrm>
            <a:off x="93380" y="4037005"/>
            <a:ext cx="8826500" cy="2803992"/>
            <a:chOff x="309968" y="1055443"/>
            <a:chExt cx="8414932" cy="2782124"/>
          </a:xfrm>
        </p:grpSpPr>
        <p:sp>
          <p:nvSpPr>
            <p:cNvPr id="57356" name="AutoShape 15"/>
            <p:cNvSpPr>
              <a:spLocks noChangeArrowheads="1"/>
            </p:cNvSpPr>
            <p:nvPr/>
          </p:nvSpPr>
          <p:spPr bwMode="auto">
            <a:xfrm>
              <a:off x="3208338" y="2114550"/>
              <a:ext cx="5516562" cy="396875"/>
            </a:xfrm>
            <a:prstGeom prst="rightArrow">
              <a:avLst>
                <a:gd name="adj1" fmla="val 39741"/>
                <a:gd name="adj2" fmla="val 162360"/>
              </a:avLst>
            </a:prstGeom>
            <a:solidFill>
              <a:srgbClr val="C00000"/>
            </a:solidFill>
            <a:ln w="9525">
              <a:solidFill>
                <a:srgbClr val="C00000"/>
              </a:solidFill>
              <a:miter lim="800000"/>
              <a:headEnd/>
              <a:tailEnd/>
            </a:ln>
          </p:spPr>
          <p:txBody>
            <a:bodyPr wrap="none" anchor="ctr"/>
            <a:lstStyle/>
            <a:p>
              <a:pPr algn="ctr" eaLnBrk="0" hangingPunct="0"/>
              <a:endParaRPr lang="fr-FR" sz="3600">
                <a:solidFill>
                  <a:srgbClr val="FF0000"/>
                </a:solidFill>
                <a:latin typeface="Arial"/>
                <a:cs typeface="Arial"/>
              </a:endParaRPr>
            </a:p>
          </p:txBody>
        </p:sp>
        <p:sp>
          <p:nvSpPr>
            <p:cNvPr id="57357" name="Text Box 16"/>
            <p:cNvSpPr txBox="1">
              <a:spLocks noChangeArrowheads="1"/>
            </p:cNvSpPr>
            <p:nvPr/>
          </p:nvSpPr>
          <p:spPr bwMode="auto">
            <a:xfrm>
              <a:off x="954125" y="2092772"/>
              <a:ext cx="518338" cy="27478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200" b="1">
                  <a:solidFill>
                    <a:srgbClr val="000000"/>
                  </a:solidFill>
                  <a:latin typeface="Arial"/>
                  <a:cs typeface="Arial"/>
                </a:rPr>
                <a:t>Birth</a:t>
              </a:r>
            </a:p>
          </p:txBody>
        </p:sp>
        <p:sp>
          <p:nvSpPr>
            <p:cNvPr id="57358" name="Line 17"/>
            <p:cNvSpPr>
              <a:spLocks noChangeShapeType="1"/>
            </p:cNvSpPr>
            <p:nvPr/>
          </p:nvSpPr>
          <p:spPr bwMode="auto">
            <a:xfrm flipV="1">
              <a:off x="3767896" y="1725613"/>
              <a:ext cx="0" cy="498475"/>
            </a:xfrm>
            <a:prstGeom prst="line">
              <a:avLst/>
            </a:prstGeom>
            <a:noFill/>
            <a:ln w="28575">
              <a:solidFill>
                <a:srgbClr val="000000"/>
              </a:solidFill>
              <a:round/>
              <a:headEnd type="arrow" w="med" len="me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fr-FR">
                <a:latin typeface="Arial"/>
                <a:cs typeface="Arial"/>
              </a:endParaRPr>
            </a:p>
          </p:txBody>
        </p:sp>
        <p:sp>
          <p:nvSpPr>
            <p:cNvPr id="57359" name="Line 18"/>
            <p:cNvSpPr>
              <a:spLocks noChangeShapeType="1"/>
            </p:cNvSpPr>
            <p:nvPr/>
          </p:nvSpPr>
          <p:spPr bwMode="auto">
            <a:xfrm flipV="1">
              <a:off x="6533818" y="1655123"/>
              <a:ext cx="0" cy="581025"/>
            </a:xfrm>
            <a:prstGeom prst="line">
              <a:avLst/>
            </a:prstGeom>
            <a:noFill/>
            <a:ln w="28575">
              <a:solidFill>
                <a:srgbClr val="000000"/>
              </a:solidFill>
              <a:round/>
              <a:headEnd type="arrow" w="med" len="me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fr-FR">
                <a:latin typeface="Arial"/>
                <a:cs typeface="Arial"/>
              </a:endParaRPr>
            </a:p>
          </p:txBody>
        </p:sp>
        <p:sp>
          <p:nvSpPr>
            <p:cNvPr id="57360" name="Rectangle 19"/>
            <p:cNvSpPr>
              <a:spLocks noChangeArrowheads="1"/>
            </p:cNvSpPr>
            <p:nvPr/>
          </p:nvSpPr>
          <p:spPr bwMode="auto">
            <a:xfrm>
              <a:off x="3197393" y="1344304"/>
              <a:ext cx="896937" cy="36638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algn="ctr" eaLnBrk="0" hangingPunct="0"/>
              <a:r>
                <a:rPr lang="fr-FR" sz="1800">
                  <a:solidFill>
                    <a:srgbClr val="000000"/>
                  </a:solidFill>
                  <a:latin typeface="Arial"/>
                  <a:cs typeface="Arial"/>
                </a:rPr>
                <a:t>9,5 Gy</a:t>
              </a:r>
            </a:p>
          </p:txBody>
        </p:sp>
        <p:sp>
          <p:nvSpPr>
            <p:cNvPr id="57361" name="Rectangle 20"/>
            <p:cNvSpPr>
              <a:spLocks noChangeArrowheads="1"/>
            </p:cNvSpPr>
            <p:nvPr/>
          </p:nvSpPr>
          <p:spPr bwMode="auto">
            <a:xfrm>
              <a:off x="5819286" y="1055443"/>
              <a:ext cx="1655408" cy="82451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pPr algn="ctr" eaLnBrk="0" hangingPunct="0"/>
              <a:r>
                <a:rPr lang="fr-FR" sz="1600" b="1" dirty="0">
                  <a:solidFill>
                    <a:srgbClr val="000000"/>
                  </a:solidFill>
                  <a:latin typeface="Arial"/>
                  <a:cs typeface="Arial"/>
                </a:rPr>
                <a:t>Flow </a:t>
              </a:r>
              <a:r>
                <a:rPr lang="fr-FR" sz="1600" b="1" dirty="0" err="1">
                  <a:solidFill>
                    <a:srgbClr val="000000"/>
                  </a:solidFill>
                  <a:latin typeface="Arial"/>
                  <a:cs typeface="Arial"/>
                </a:rPr>
                <a:t>Cytometry</a:t>
              </a:r>
              <a:endParaRPr lang="fr-FR" sz="1600" b="1" dirty="0">
                <a:solidFill>
                  <a:srgbClr val="000000"/>
                </a:solidFill>
                <a:latin typeface="Arial"/>
                <a:cs typeface="Arial"/>
              </a:endParaRPr>
            </a:p>
            <a:p>
              <a:pPr algn="ctr" eaLnBrk="0" hangingPunct="0"/>
              <a:r>
                <a:rPr lang="fr-FR" sz="1600" b="1" dirty="0">
                  <a:solidFill>
                    <a:srgbClr val="000000"/>
                  </a:solidFill>
                  <a:latin typeface="Arial"/>
                  <a:cs typeface="Arial"/>
                </a:rPr>
                <a:t> </a:t>
              </a:r>
              <a:r>
                <a:rPr lang="fr-FR" sz="1600" b="1" dirty="0" err="1">
                  <a:solidFill>
                    <a:srgbClr val="000000"/>
                  </a:solidFill>
                  <a:latin typeface="Arial"/>
                  <a:cs typeface="Arial"/>
                </a:rPr>
                <a:t>evaluation</a:t>
              </a:r>
              <a:endParaRPr lang="fr-FR" sz="1600" b="1" dirty="0">
                <a:solidFill>
                  <a:srgbClr val="000000"/>
                </a:solidFill>
                <a:latin typeface="Arial"/>
                <a:cs typeface="Arial"/>
              </a:endParaRPr>
            </a:p>
            <a:p>
              <a:pPr eaLnBrk="0" hangingPunct="0"/>
              <a:endParaRPr lang="fr-FR" sz="1600" b="1" dirty="0">
                <a:latin typeface="Arial"/>
                <a:cs typeface="Arial"/>
              </a:endParaRPr>
            </a:p>
          </p:txBody>
        </p:sp>
        <p:sp>
          <p:nvSpPr>
            <p:cNvPr id="57362" name="Line 25"/>
            <p:cNvSpPr>
              <a:spLocks noChangeShapeType="1"/>
            </p:cNvSpPr>
            <p:nvPr/>
          </p:nvSpPr>
          <p:spPr bwMode="auto">
            <a:xfrm>
              <a:off x="3808839" y="2468539"/>
              <a:ext cx="0" cy="325438"/>
            </a:xfrm>
            <a:prstGeom prst="line">
              <a:avLst/>
            </a:prstGeom>
            <a:noFill/>
            <a:ln w="28575">
              <a:solidFill>
                <a:srgbClr val="66FF33"/>
              </a:solidFill>
              <a:round/>
              <a:headEnd type="arrow" w="med" len="me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fr-FR">
                <a:latin typeface="Arial"/>
                <a:cs typeface="Arial"/>
              </a:endParaRPr>
            </a:p>
          </p:txBody>
        </p:sp>
        <p:sp>
          <p:nvSpPr>
            <p:cNvPr id="57363" name="Rectangle 26" descr="Diagonales larges vers le haut"/>
            <p:cNvSpPr>
              <a:spLocks noChangeArrowheads="1"/>
            </p:cNvSpPr>
            <p:nvPr/>
          </p:nvSpPr>
          <p:spPr bwMode="auto">
            <a:xfrm>
              <a:off x="1976437" y="2225007"/>
              <a:ext cx="1872231" cy="165218"/>
            </a:xfrm>
            <a:prstGeom prst="rect">
              <a:avLst/>
            </a:prstGeom>
            <a:pattFill prst="wdUpDiag">
              <a:fgClr>
                <a:srgbClr val="FF0066"/>
              </a:fgClr>
              <a:bgClr>
                <a:srgbClr val="FFFFFF"/>
              </a:bgClr>
            </a:pattFill>
            <a:ln w="9525">
              <a:solidFill>
                <a:srgbClr val="FF0066"/>
              </a:solidFill>
              <a:miter lim="800000"/>
              <a:headEnd/>
              <a:tailEnd/>
            </a:ln>
          </p:spPr>
          <p:txBody>
            <a:bodyPr wrap="none" anchor="ctr"/>
            <a:lstStyle/>
            <a:p>
              <a:pPr eaLnBrk="0" hangingPunct="0"/>
              <a:endParaRPr lang="fr-FR" sz="2000">
                <a:latin typeface="Arial"/>
                <a:cs typeface="Arial"/>
              </a:endParaRPr>
            </a:p>
          </p:txBody>
        </p:sp>
        <p:sp>
          <p:nvSpPr>
            <p:cNvPr id="57364" name="Rectangle 27"/>
            <p:cNvSpPr>
              <a:spLocks noChangeArrowheads="1"/>
            </p:cNvSpPr>
            <p:nvPr/>
          </p:nvSpPr>
          <p:spPr bwMode="auto">
            <a:xfrm>
              <a:off x="2362154" y="1916114"/>
              <a:ext cx="714304" cy="335852"/>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pPr eaLnBrk="0" hangingPunct="0"/>
              <a:r>
                <a:rPr lang="fr-FR" sz="1600" b="1">
                  <a:solidFill>
                    <a:srgbClr val="000000"/>
                  </a:solidFill>
                  <a:latin typeface="Arial"/>
                  <a:cs typeface="Arial"/>
                </a:rPr>
                <a:t>6 w.o.</a:t>
              </a:r>
            </a:p>
          </p:txBody>
        </p:sp>
        <p:sp>
          <p:nvSpPr>
            <p:cNvPr id="57365" name="Line 28"/>
            <p:cNvSpPr>
              <a:spLocks noChangeShapeType="1"/>
            </p:cNvSpPr>
            <p:nvPr/>
          </p:nvSpPr>
          <p:spPr bwMode="auto">
            <a:xfrm>
              <a:off x="1861759" y="3038435"/>
              <a:ext cx="1054100" cy="0"/>
            </a:xfrm>
            <a:prstGeom prst="line">
              <a:avLst/>
            </a:prstGeom>
            <a:noFill/>
            <a:ln w="28575">
              <a:solidFill>
                <a:srgbClr val="66FF33"/>
              </a:solidFill>
              <a:round/>
              <a:headEnd/>
              <a:tailEnd type="triangle" w="med" len="me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a:lstStyle/>
            <a:p>
              <a:endParaRPr lang="fr-FR">
                <a:latin typeface="Arial"/>
                <a:cs typeface="Arial"/>
              </a:endParaRPr>
            </a:p>
          </p:txBody>
        </p:sp>
        <p:sp>
          <p:nvSpPr>
            <p:cNvPr id="57366" name="Rectangle 32"/>
            <p:cNvSpPr>
              <a:spLocks noChangeArrowheads="1"/>
            </p:cNvSpPr>
            <p:nvPr/>
          </p:nvSpPr>
          <p:spPr bwMode="auto">
            <a:xfrm>
              <a:off x="5712973" y="2545859"/>
              <a:ext cx="1733264" cy="36638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algn="ctr" eaLnBrk="0" hangingPunct="0"/>
              <a:r>
                <a:rPr lang="fr-FR" sz="1800" b="1" dirty="0">
                  <a:solidFill>
                    <a:srgbClr val="00CC00"/>
                  </a:solidFill>
                  <a:latin typeface="Arial"/>
                  <a:cs typeface="Arial"/>
                </a:rPr>
                <a:t>GFP</a:t>
              </a:r>
              <a:r>
                <a:rPr lang="fr-FR" sz="1800" b="1" baseline="30000" dirty="0">
                  <a:solidFill>
                    <a:srgbClr val="00CC00"/>
                  </a:solidFill>
                  <a:latin typeface="Arial"/>
                  <a:cs typeface="Arial"/>
                </a:rPr>
                <a:t>+ </a:t>
              </a:r>
              <a:r>
                <a:rPr lang="fr-FR" sz="1800" b="1" dirty="0" err="1">
                  <a:solidFill>
                    <a:srgbClr val="00CC00"/>
                  </a:solidFill>
                  <a:latin typeface="Arial"/>
                  <a:cs typeface="Arial"/>
                </a:rPr>
                <a:t>Cells</a:t>
              </a:r>
              <a:r>
                <a:rPr lang="fr-FR" sz="1800" b="1" dirty="0">
                  <a:solidFill>
                    <a:srgbClr val="00CC00"/>
                  </a:solidFill>
                  <a:latin typeface="Arial"/>
                  <a:cs typeface="Arial"/>
                </a:rPr>
                <a:t> </a:t>
              </a:r>
            </a:p>
          </p:txBody>
        </p:sp>
        <p:graphicFrame>
          <p:nvGraphicFramePr>
            <p:cNvPr id="57346" name="Object 3"/>
            <p:cNvGraphicFramePr>
              <a:graphicFrameLocks noChangeAspect="1"/>
            </p:cNvGraphicFramePr>
            <p:nvPr/>
          </p:nvGraphicFramePr>
          <p:xfrm>
            <a:off x="606613" y="2739007"/>
            <a:ext cx="1221310" cy="658812"/>
          </p:xfrm>
          <a:graphic>
            <a:graphicData uri="http://schemas.openxmlformats.org/presentationml/2006/ole">
              <mc:AlternateContent xmlns:mc="http://schemas.openxmlformats.org/markup-compatibility/2006">
                <mc:Choice xmlns:v="urn:schemas-microsoft-com:vml" Requires="v">
                  <p:oleObj spid="_x0000_s57613" name="Image" r:id="rId4" imgW="3365079" imgH="1473016" progId="">
                    <p:embed/>
                  </p:oleObj>
                </mc:Choice>
                <mc:Fallback>
                  <p:oleObj name="Image" r:id="rId4" imgW="3365079" imgH="1473016" progId="">
                    <p:embed/>
                    <p:pic>
                      <p:nvPicPr>
                        <p:cNvPr id="0" name="Picture 2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613" y="2739007"/>
                          <a:ext cx="1221310"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7367" name="Text Box 36"/>
            <p:cNvSpPr txBox="1">
              <a:spLocks noChangeArrowheads="1"/>
            </p:cNvSpPr>
            <p:nvPr/>
          </p:nvSpPr>
          <p:spPr bwMode="auto">
            <a:xfrm>
              <a:off x="309968" y="3413094"/>
              <a:ext cx="1733444" cy="42447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wrap="none">
              <a:spAutoFit/>
            </a:bodyPr>
            <a:lstStyle>
              <a:lvl1pPr defTabSz="762000" eaLnBrk="0" hangingPunct="0">
                <a:defRPr sz="2400">
                  <a:solidFill>
                    <a:schemeClr val="tx1"/>
                  </a:solidFill>
                  <a:latin typeface="Times" charset="0"/>
                  <a:ea typeface="ＭＳ Ｐゴシック" charset="0"/>
                  <a:cs typeface="Arial" charset="0"/>
                </a:defRPr>
              </a:lvl1pPr>
              <a:lvl2pPr marL="37931725" indent="-37474525" defTabSz="762000"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lnSpc>
                  <a:spcPct val="90000"/>
                </a:lnSpc>
              </a:pPr>
              <a:r>
                <a:rPr lang="fr-FR" sz="1200" b="1" dirty="0">
                  <a:solidFill>
                    <a:srgbClr val="00B92C"/>
                  </a:solidFill>
                  <a:latin typeface="Arial"/>
                  <a:cs typeface="Arial"/>
                </a:rPr>
                <a:t>CAG-GFP</a:t>
              </a:r>
            </a:p>
            <a:p>
              <a:pPr algn="ctr">
                <a:lnSpc>
                  <a:spcPct val="90000"/>
                </a:lnSpc>
              </a:pPr>
              <a:r>
                <a:rPr lang="fr-FR" sz="1200" b="1" dirty="0">
                  <a:solidFill>
                    <a:srgbClr val="00B92C"/>
                  </a:solidFill>
                  <a:latin typeface="Arial"/>
                  <a:cs typeface="Arial"/>
                </a:rPr>
                <a:t> </a:t>
              </a:r>
              <a:r>
                <a:rPr lang="fr-FR" sz="1200" b="1" dirty="0" err="1">
                  <a:solidFill>
                    <a:srgbClr val="00B92C"/>
                  </a:solidFill>
                  <a:latin typeface="Arial"/>
                  <a:cs typeface="Arial"/>
                </a:rPr>
                <a:t>cadaver</a:t>
              </a:r>
              <a:r>
                <a:rPr lang="fr-FR" sz="1200" b="1" dirty="0">
                  <a:solidFill>
                    <a:srgbClr val="00B92C"/>
                  </a:solidFill>
                  <a:latin typeface="Arial"/>
                  <a:cs typeface="Arial"/>
                </a:rPr>
                <a:t> </a:t>
              </a:r>
              <a:r>
                <a:rPr lang="fr-FR" sz="1200" b="1" dirty="0" err="1">
                  <a:solidFill>
                    <a:srgbClr val="00B92C"/>
                  </a:solidFill>
                  <a:latin typeface="Arial"/>
                  <a:cs typeface="Arial"/>
                </a:rPr>
                <a:t>bone</a:t>
              </a:r>
              <a:r>
                <a:rPr lang="fr-FR" sz="1200" b="1" dirty="0">
                  <a:solidFill>
                    <a:srgbClr val="00B92C"/>
                  </a:solidFill>
                  <a:latin typeface="Arial"/>
                  <a:cs typeface="Arial"/>
                </a:rPr>
                <a:t> </a:t>
              </a:r>
              <a:r>
                <a:rPr lang="fr-FR" sz="1200" b="1" dirty="0" err="1">
                  <a:solidFill>
                    <a:srgbClr val="00B92C"/>
                  </a:solidFill>
                  <a:latin typeface="Arial"/>
                  <a:cs typeface="Arial"/>
                </a:rPr>
                <a:t>marrow</a:t>
              </a:r>
              <a:endParaRPr lang="fr-FR" sz="1200" b="1" dirty="0">
                <a:solidFill>
                  <a:srgbClr val="00B92C"/>
                </a:solidFill>
                <a:latin typeface="Arial"/>
                <a:cs typeface="Arial"/>
              </a:endParaRPr>
            </a:p>
          </p:txBody>
        </p:sp>
        <p:sp>
          <p:nvSpPr>
            <p:cNvPr id="57368" name="Rectangle 47"/>
            <p:cNvSpPr>
              <a:spLocks noChangeArrowheads="1"/>
            </p:cNvSpPr>
            <p:nvPr/>
          </p:nvSpPr>
          <p:spPr bwMode="auto">
            <a:xfrm>
              <a:off x="2933679" y="2827337"/>
              <a:ext cx="1501255" cy="396917"/>
            </a:xfrm>
            <a:prstGeom prst="rect">
              <a:avLst/>
            </a:prstGeom>
            <a:solidFill>
              <a:srgbClr val="333399"/>
            </a:solidFill>
            <a:ln w="19050">
              <a:solidFill>
                <a:srgbClr val="66FF33"/>
              </a:solidFill>
              <a:miter lim="800000"/>
              <a:headEnd/>
              <a:tailEnd/>
            </a:ln>
          </p:spPr>
          <p:txBody>
            <a:bodyPr>
              <a:spAutoFit/>
            </a:bodyPr>
            <a:lstStyle/>
            <a:p>
              <a:pPr algn="ctr" eaLnBrk="0" hangingPunct="0"/>
              <a:r>
                <a:rPr lang="fr-FR" sz="2000" b="1">
                  <a:solidFill>
                    <a:srgbClr val="66FF33"/>
                  </a:solidFill>
                  <a:latin typeface="Arial"/>
                  <a:cs typeface="Arial"/>
                </a:rPr>
                <a:t>BMT</a:t>
              </a:r>
              <a:endParaRPr lang="fr-FR" sz="2000" b="1" i="1">
                <a:solidFill>
                  <a:srgbClr val="66FF33"/>
                </a:solidFill>
                <a:latin typeface="Arial"/>
                <a:cs typeface="Arial"/>
              </a:endParaRPr>
            </a:p>
          </p:txBody>
        </p:sp>
        <p:sp>
          <p:nvSpPr>
            <p:cNvPr id="57369" name="Text Box 35"/>
            <p:cNvSpPr txBox="1">
              <a:spLocks noChangeArrowheads="1"/>
            </p:cNvSpPr>
            <p:nvPr/>
          </p:nvSpPr>
          <p:spPr bwMode="auto">
            <a:xfrm>
              <a:off x="1141539" y="1151699"/>
              <a:ext cx="937318" cy="31555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wrap="none">
              <a:spAutoFit/>
            </a:bodyPr>
            <a:lstStyle>
              <a:lvl1pPr defTabSz="762000" eaLnBrk="0" hangingPunct="0">
                <a:defRPr sz="2400">
                  <a:solidFill>
                    <a:schemeClr val="tx1"/>
                  </a:solidFill>
                  <a:latin typeface="Times" charset="0"/>
                  <a:ea typeface="ＭＳ Ｐゴシック" charset="0"/>
                  <a:cs typeface="Arial" charset="0"/>
                </a:defRPr>
              </a:lvl1pPr>
              <a:lvl2pPr marL="37931725" indent="-37474525" defTabSz="762000"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nSpc>
                  <a:spcPct val="90000"/>
                </a:lnSpc>
              </a:pPr>
              <a:r>
                <a:rPr lang="fr-FR" sz="1600">
                  <a:solidFill>
                    <a:srgbClr val="000000"/>
                  </a:solidFill>
                  <a:latin typeface="Arial"/>
                  <a:cs typeface="Arial"/>
                </a:rPr>
                <a:t>C57BL/6</a:t>
              </a:r>
            </a:p>
          </p:txBody>
        </p:sp>
      </p:grpSp>
      <p:sp>
        <p:nvSpPr>
          <p:cNvPr id="57348" name="AutoShape 86"/>
          <p:cNvSpPr>
            <a:spLocks noChangeArrowheads="1"/>
          </p:cNvSpPr>
          <p:nvPr/>
        </p:nvSpPr>
        <p:spPr bwMode="auto">
          <a:xfrm>
            <a:off x="2800068" y="3824455"/>
            <a:ext cx="831850" cy="554037"/>
          </a:xfrm>
          <a:prstGeom prst="lightningBolt">
            <a:avLst/>
          </a:prstGeom>
          <a:solidFill>
            <a:srgbClr val="FFFF00"/>
          </a:solidFill>
          <a:ln w="9525">
            <a:solidFill>
              <a:schemeClr val="tx1"/>
            </a:solidFill>
            <a:miter lim="800000"/>
            <a:headEnd/>
            <a:tailEnd/>
          </a:ln>
        </p:spPr>
        <p:txBody>
          <a:bodyPr wrap="none" anchor="ctr"/>
          <a:lstStyle/>
          <a:p>
            <a:pPr eaLnBrk="0" hangingPunct="0"/>
            <a:endParaRPr lang="fr-FR" sz="2000">
              <a:latin typeface="Arial"/>
              <a:cs typeface="Arial"/>
            </a:endParaRPr>
          </a:p>
        </p:txBody>
      </p:sp>
      <p:sp>
        <p:nvSpPr>
          <p:cNvPr id="57349" name="ZoneTexte 69"/>
          <p:cNvSpPr txBox="1">
            <a:spLocks noChangeArrowheads="1"/>
          </p:cNvSpPr>
          <p:nvPr/>
        </p:nvSpPr>
        <p:spPr bwMode="auto">
          <a:xfrm>
            <a:off x="4646330" y="4892842"/>
            <a:ext cx="1947863" cy="33972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600" b="1">
                <a:solidFill>
                  <a:srgbClr val="000000"/>
                </a:solidFill>
                <a:latin typeface="Arial"/>
                <a:cs typeface="Arial"/>
              </a:rPr>
              <a:t>28 days</a:t>
            </a:r>
          </a:p>
        </p:txBody>
      </p:sp>
      <p:pic>
        <p:nvPicPr>
          <p:cNvPr id="57351" name="Picture 2" descr="F:\os\j0\ok\ok x100 7.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95300" y="1511927"/>
            <a:ext cx="2590800" cy="1909762"/>
          </a:xfrm>
          <a:prstGeom prst="rect">
            <a:avLst/>
          </a:prstGeom>
          <a:noFill/>
          <a:ln w="9525">
            <a:solidFill>
              <a:srgbClr val="000000"/>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57352" name="Picture 3" descr="F:\os\j2\ok\x100.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037263" y="1486527"/>
            <a:ext cx="2549525" cy="1909762"/>
          </a:xfrm>
          <a:prstGeom prst="rect">
            <a:avLst/>
          </a:prstGeom>
          <a:noFill/>
          <a:ln w="9525">
            <a:solidFill>
              <a:srgbClr val="000000"/>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57353" name="Picture 4" descr="F:\os\j4\ok\x100 5.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278188" y="1499227"/>
            <a:ext cx="2574925" cy="1909762"/>
          </a:xfrm>
          <a:prstGeom prst="rect">
            <a:avLst/>
          </a:prstGeom>
          <a:noFill/>
          <a:ln w="9525">
            <a:solidFill>
              <a:srgbClr val="000000"/>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
        <p:nvSpPr>
          <p:cNvPr id="57354" name="ZoneTexte 71"/>
          <p:cNvSpPr txBox="1">
            <a:spLocks noChangeArrowheads="1"/>
          </p:cNvSpPr>
          <p:nvPr/>
        </p:nvSpPr>
        <p:spPr bwMode="auto">
          <a:xfrm>
            <a:off x="785813" y="1115052"/>
            <a:ext cx="8297862" cy="36988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800">
                <a:solidFill>
                  <a:srgbClr val="000000"/>
                </a:solidFill>
                <a:latin typeface="Arial"/>
                <a:cs typeface="Arial"/>
              </a:rPr>
              <a:t>0 day </a:t>
            </a:r>
            <a:r>
              <a:rPr lang="fr-FR" sz="1800" i="1">
                <a:solidFill>
                  <a:srgbClr val="000000"/>
                </a:solidFill>
                <a:latin typeface="Arial"/>
                <a:cs typeface="Arial"/>
              </a:rPr>
              <a:t>post mortem</a:t>
            </a:r>
            <a:r>
              <a:rPr lang="fr-FR" sz="1800">
                <a:solidFill>
                  <a:srgbClr val="000000"/>
                </a:solidFill>
                <a:latin typeface="Arial"/>
                <a:cs typeface="Arial"/>
              </a:rPr>
              <a:t>              2 days </a:t>
            </a:r>
            <a:r>
              <a:rPr lang="fr-FR" sz="1800" i="1">
                <a:solidFill>
                  <a:srgbClr val="000000"/>
                </a:solidFill>
                <a:latin typeface="Arial"/>
                <a:cs typeface="Arial"/>
              </a:rPr>
              <a:t>post mortem           </a:t>
            </a:r>
            <a:r>
              <a:rPr lang="fr-FR" sz="1800">
                <a:solidFill>
                  <a:srgbClr val="000000"/>
                </a:solidFill>
                <a:latin typeface="Arial"/>
                <a:cs typeface="Arial"/>
              </a:rPr>
              <a:t>4 days </a:t>
            </a:r>
            <a:r>
              <a:rPr lang="fr-FR" sz="1800" i="1">
                <a:solidFill>
                  <a:srgbClr val="000000"/>
                </a:solidFill>
                <a:latin typeface="Arial"/>
                <a:cs typeface="Arial"/>
              </a:rPr>
              <a:t>post mortem       </a:t>
            </a:r>
          </a:p>
        </p:txBody>
      </p:sp>
      <p:pic>
        <p:nvPicPr>
          <p:cNvPr id="57355" name="Picture 2"/>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21993" y="4400717"/>
            <a:ext cx="1370012" cy="676275"/>
          </a:xfrm>
          <a:prstGeom prst="rect">
            <a:avLst/>
          </a:prstGeom>
          <a:noFill/>
          <a:ln w="12700">
            <a:solidFill>
              <a:srgbClr val="000000"/>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
        <p:nvSpPr>
          <p:cNvPr id="27" name="Text Box 22"/>
          <p:cNvSpPr txBox="1">
            <a:spLocks noChangeAspect="1" noChangeArrowheads="1"/>
          </p:cNvSpPr>
          <p:nvPr/>
        </p:nvSpPr>
        <p:spPr bwMode="auto">
          <a:xfrm>
            <a:off x="0" y="0"/>
            <a:ext cx="9144000" cy="7112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57350" name="Rectangle 73"/>
          <p:cNvSpPr>
            <a:spLocks noChangeArrowheads="1"/>
          </p:cNvSpPr>
          <p:nvPr/>
        </p:nvSpPr>
        <p:spPr bwMode="auto">
          <a:xfrm>
            <a:off x="0" y="122644"/>
            <a:ext cx="9634538" cy="5238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algn="ctr" eaLnBrk="0" hangingPunct="0"/>
            <a:r>
              <a:rPr lang="fr-FR" sz="2800" dirty="0">
                <a:solidFill>
                  <a:srgbClr val="FFFFFF"/>
                </a:solidFill>
                <a:latin typeface="Arial"/>
                <a:cs typeface="Arial"/>
              </a:rPr>
              <a:t>Is </a:t>
            </a:r>
            <a:r>
              <a:rPr lang="fr-FR" sz="2800" dirty="0" err="1">
                <a:solidFill>
                  <a:srgbClr val="FFFFFF"/>
                </a:solidFill>
                <a:latin typeface="Arial"/>
                <a:cs typeface="Arial"/>
              </a:rPr>
              <a:t>it</a:t>
            </a:r>
            <a:r>
              <a:rPr lang="fr-FR" sz="2800" dirty="0">
                <a:solidFill>
                  <a:srgbClr val="FFFFFF"/>
                </a:solidFill>
                <a:latin typeface="Arial"/>
                <a:cs typeface="Arial"/>
              </a:rPr>
              <a:t> </a:t>
            </a:r>
            <a:r>
              <a:rPr lang="fr-FR" sz="2800" dirty="0" err="1">
                <a:solidFill>
                  <a:srgbClr val="FFFFFF"/>
                </a:solidFill>
                <a:latin typeface="Arial"/>
                <a:cs typeface="Arial"/>
              </a:rPr>
              <a:t>also</a:t>
            </a:r>
            <a:r>
              <a:rPr lang="fr-FR" sz="2800" dirty="0">
                <a:solidFill>
                  <a:srgbClr val="FFFFFF"/>
                </a:solidFill>
                <a:latin typeface="Arial"/>
                <a:cs typeface="Arial"/>
              </a:rPr>
              <a:t> the case for </a:t>
            </a:r>
            <a:r>
              <a:rPr lang="fr-FR" sz="2800" dirty="0" err="1">
                <a:solidFill>
                  <a:srgbClr val="FFFFFF"/>
                </a:solidFill>
                <a:latin typeface="Arial"/>
                <a:cs typeface="Arial"/>
              </a:rPr>
              <a:t>hematopoietic</a:t>
            </a:r>
            <a:r>
              <a:rPr lang="fr-FR" sz="2800" dirty="0">
                <a:solidFill>
                  <a:srgbClr val="FFFFFF"/>
                </a:solidFill>
                <a:latin typeface="Arial"/>
                <a:cs typeface="Arial"/>
              </a:rPr>
              <a:t> stem </a:t>
            </a:r>
            <a:r>
              <a:rPr lang="fr-FR" sz="2800" dirty="0" err="1">
                <a:solidFill>
                  <a:srgbClr val="FFFFFF"/>
                </a:solidFill>
                <a:latin typeface="Arial"/>
                <a:cs typeface="Arial"/>
              </a:rPr>
              <a:t>cells</a:t>
            </a:r>
            <a:r>
              <a:rPr lang="fr-FR" sz="2800" dirty="0">
                <a:solidFill>
                  <a:srgbClr val="FFFFFF"/>
                </a:solidFill>
                <a:latin typeface="Arial"/>
                <a:cs typeface="Arial"/>
              </a:rPr>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oneTexte 43"/>
          <p:cNvSpPr txBox="1">
            <a:spLocks noChangeArrowheads="1"/>
          </p:cNvSpPr>
          <p:nvPr/>
        </p:nvSpPr>
        <p:spPr bwMode="auto">
          <a:xfrm rot="-5400000">
            <a:off x="-1046162" y="3635375"/>
            <a:ext cx="3016250" cy="33972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600" b="1">
                <a:latin typeface="Arial"/>
                <a:cs typeface="Arial"/>
              </a:rPr>
              <a:t>%chimerism (GFP+ cells)</a:t>
            </a:r>
          </a:p>
        </p:txBody>
      </p:sp>
      <p:sp>
        <p:nvSpPr>
          <p:cNvPr id="59395" name="ZoneTexte 46"/>
          <p:cNvSpPr txBox="1">
            <a:spLocks noChangeArrowheads="1"/>
          </p:cNvSpPr>
          <p:nvPr/>
        </p:nvSpPr>
        <p:spPr bwMode="auto">
          <a:xfrm>
            <a:off x="1704975" y="5486400"/>
            <a:ext cx="2320925" cy="33972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600" b="1">
                <a:latin typeface="Arial"/>
                <a:cs typeface="Arial"/>
              </a:rPr>
              <a:t>Days </a:t>
            </a:r>
            <a:r>
              <a:rPr lang="fr-FR" sz="1600" b="1" i="1">
                <a:latin typeface="Arial"/>
                <a:cs typeface="Arial"/>
              </a:rPr>
              <a:t>post mortem</a:t>
            </a:r>
            <a:endParaRPr lang="fr-FR" sz="1600" b="1">
              <a:latin typeface="Arial"/>
              <a:cs typeface="Arial"/>
            </a:endParaRPr>
          </a:p>
        </p:txBody>
      </p:sp>
      <p:graphicFrame>
        <p:nvGraphicFramePr>
          <p:cNvPr id="29" name="Graphique 28"/>
          <p:cNvGraphicFramePr/>
          <p:nvPr>
            <p:extLst>
              <p:ext uri="{D42A27DB-BD31-4B8C-83A1-F6EECF244321}">
                <p14:modId xmlns:p14="http://schemas.microsoft.com/office/powerpoint/2010/main" val="4120543670"/>
              </p:ext>
            </p:extLst>
          </p:nvPr>
        </p:nvGraphicFramePr>
        <p:xfrm>
          <a:off x="664503" y="2471666"/>
          <a:ext cx="3863769" cy="3070030"/>
        </p:xfrm>
        <a:graphic>
          <a:graphicData uri="http://schemas.openxmlformats.org/drawingml/2006/chart">
            <c:chart xmlns:c="http://schemas.openxmlformats.org/drawingml/2006/chart" xmlns:r="http://schemas.openxmlformats.org/officeDocument/2006/relationships" r:id="rId3"/>
          </a:graphicData>
        </a:graphic>
      </p:graphicFrame>
      <p:grpSp>
        <p:nvGrpSpPr>
          <p:cNvPr id="59398" name="Groupe 37"/>
          <p:cNvGrpSpPr>
            <a:grpSpLocks/>
          </p:cNvGrpSpPr>
          <p:nvPr/>
        </p:nvGrpSpPr>
        <p:grpSpPr bwMode="auto">
          <a:xfrm>
            <a:off x="4599799" y="1649413"/>
            <a:ext cx="4402914" cy="4351013"/>
            <a:chOff x="5205883" y="1648900"/>
            <a:chExt cx="3938117" cy="4115949"/>
          </a:xfrm>
        </p:grpSpPr>
        <p:grpSp>
          <p:nvGrpSpPr>
            <p:cNvPr id="59404" name="Groupe 23"/>
            <p:cNvGrpSpPr>
              <a:grpSpLocks/>
            </p:cNvGrpSpPr>
            <p:nvPr/>
          </p:nvGrpSpPr>
          <p:grpSpPr bwMode="auto">
            <a:xfrm>
              <a:off x="5708650" y="2189163"/>
              <a:ext cx="1520825" cy="1522412"/>
              <a:chOff x="1733550" y="4749373"/>
              <a:chExt cx="1520289" cy="1522840"/>
            </a:xfrm>
          </p:grpSpPr>
          <p:pic>
            <p:nvPicPr>
              <p:cNvPr id="59425"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33550" y="4749373"/>
                <a:ext cx="1520289" cy="152284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9" name="ZoneTexte 8"/>
              <p:cNvSpPr txBox="1"/>
              <p:nvPr/>
            </p:nvSpPr>
            <p:spPr>
              <a:xfrm>
                <a:off x="1931426" y="4773769"/>
                <a:ext cx="581960" cy="240266"/>
              </a:xfrm>
              <a:prstGeom prst="rect">
                <a:avLst/>
              </a:prstGeom>
              <a:noFill/>
            </p:spPr>
            <p:txBody>
              <a:bodyPr>
                <a:spAutoFit/>
              </a:bodyPr>
              <a:lstStyle/>
              <a:p>
                <a:pPr eaLnBrk="0" fontAlgn="auto" hangingPunct="0">
                  <a:spcBef>
                    <a:spcPts val="0"/>
                  </a:spcBef>
                  <a:spcAft>
                    <a:spcPts val="0"/>
                  </a:spcAft>
                  <a:defRPr/>
                </a:pPr>
                <a:r>
                  <a:rPr lang="fr-FR" sz="1050" dirty="0">
                    <a:latin typeface="Arial"/>
                    <a:ea typeface="+mn-ea"/>
                    <a:cs typeface="Arial"/>
                  </a:rPr>
                  <a:t>B220</a:t>
                </a:r>
              </a:p>
            </p:txBody>
          </p:sp>
          <p:sp>
            <p:nvSpPr>
              <p:cNvPr id="10" name="Ellipse 9"/>
              <p:cNvSpPr>
                <a:spLocks noChangeArrowheads="1"/>
              </p:cNvSpPr>
              <p:nvPr/>
            </p:nvSpPr>
            <p:spPr bwMode="auto">
              <a:xfrm rot="-985288">
                <a:off x="2343056" y="5149308"/>
                <a:ext cx="892811" cy="567815"/>
              </a:xfrm>
              <a:prstGeom prst="ellipse">
                <a:avLst/>
              </a:prstGeom>
              <a:noFill/>
              <a:ln w="9525">
                <a:solidFill>
                  <a:schemeClr val="tx1"/>
                </a:solidFill>
                <a:round/>
                <a:headEnd/>
                <a:tailEnd/>
              </a:ln>
              <a:effectLst>
                <a:outerShdw blurRad="63500" dist="23000" dir="5400000" rotWithShape="0">
                  <a:srgbClr val="000000">
                    <a:alpha val="34998"/>
                  </a:srgbClr>
                </a:outerShdw>
              </a:effectLst>
            </p:spPr>
            <p:txBody>
              <a:bodyPr anchor="ctr"/>
              <a:lstStyle/>
              <a:p>
                <a:pPr algn="ctr" eaLnBrk="0" fontAlgn="auto" hangingPunct="0">
                  <a:spcBef>
                    <a:spcPts val="0"/>
                  </a:spcBef>
                  <a:spcAft>
                    <a:spcPts val="0"/>
                  </a:spcAft>
                  <a:defRPr/>
                </a:pPr>
                <a:endParaRPr lang="fr-FR">
                  <a:solidFill>
                    <a:schemeClr val="lt1"/>
                  </a:solidFill>
                  <a:latin typeface="Arial"/>
                  <a:ea typeface="+mn-ea"/>
                  <a:cs typeface="Arial"/>
                </a:endParaRPr>
              </a:p>
            </p:txBody>
          </p:sp>
          <p:sp>
            <p:nvSpPr>
              <p:cNvPr id="11" name="ZoneTexte 10"/>
              <p:cNvSpPr txBox="1"/>
              <p:nvPr/>
            </p:nvSpPr>
            <p:spPr>
              <a:xfrm>
                <a:off x="2550290" y="4818834"/>
                <a:ext cx="580540" cy="240266"/>
              </a:xfrm>
              <a:prstGeom prst="rect">
                <a:avLst/>
              </a:prstGeom>
              <a:noFill/>
            </p:spPr>
            <p:txBody>
              <a:bodyPr>
                <a:spAutoFit/>
              </a:bodyPr>
              <a:lstStyle/>
              <a:p>
                <a:pPr eaLnBrk="0" fontAlgn="auto" hangingPunct="0">
                  <a:spcBef>
                    <a:spcPts val="0"/>
                  </a:spcBef>
                  <a:spcAft>
                    <a:spcPts val="0"/>
                  </a:spcAft>
                  <a:defRPr/>
                </a:pPr>
                <a:r>
                  <a:rPr lang="fr-FR" sz="1050" b="1" dirty="0">
                    <a:latin typeface="Arial"/>
                    <a:ea typeface="+mn-ea"/>
                    <a:cs typeface="Arial"/>
                  </a:rPr>
                  <a:t>91,6%</a:t>
                </a:r>
              </a:p>
            </p:txBody>
          </p:sp>
        </p:grpSp>
        <p:grpSp>
          <p:nvGrpSpPr>
            <p:cNvPr id="59405" name="Groupe 27"/>
            <p:cNvGrpSpPr>
              <a:grpSpLocks/>
            </p:cNvGrpSpPr>
            <p:nvPr/>
          </p:nvGrpSpPr>
          <p:grpSpPr bwMode="auto">
            <a:xfrm>
              <a:off x="7364289" y="2190813"/>
              <a:ext cx="1519868" cy="1522412"/>
              <a:chOff x="3781555" y="3832259"/>
              <a:chExt cx="1520894" cy="1522840"/>
            </a:xfrm>
          </p:grpSpPr>
          <p:pic>
            <p:nvPicPr>
              <p:cNvPr id="59421"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781555" y="3832259"/>
                <a:ext cx="1520263" cy="152284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4" name="ZoneTexte 13"/>
              <p:cNvSpPr txBox="1"/>
              <p:nvPr/>
            </p:nvSpPr>
            <p:spPr>
              <a:xfrm>
                <a:off x="3985300" y="3879039"/>
                <a:ext cx="581137" cy="240266"/>
              </a:xfrm>
              <a:prstGeom prst="rect">
                <a:avLst/>
              </a:prstGeom>
              <a:noFill/>
            </p:spPr>
            <p:txBody>
              <a:bodyPr>
                <a:spAutoFit/>
              </a:bodyPr>
              <a:lstStyle/>
              <a:p>
                <a:pPr eaLnBrk="0" fontAlgn="auto" hangingPunct="0">
                  <a:spcBef>
                    <a:spcPts val="0"/>
                  </a:spcBef>
                  <a:spcAft>
                    <a:spcPts val="0"/>
                  </a:spcAft>
                  <a:defRPr/>
                </a:pPr>
                <a:r>
                  <a:rPr lang="fr-FR" sz="1050" dirty="0">
                    <a:latin typeface="Arial"/>
                    <a:ea typeface="+mn-ea"/>
                    <a:cs typeface="Arial"/>
                  </a:rPr>
                  <a:t>CD5</a:t>
                </a:r>
              </a:p>
            </p:txBody>
          </p:sp>
          <p:sp>
            <p:nvSpPr>
              <p:cNvPr id="15" name="Ellipse 14"/>
              <p:cNvSpPr>
                <a:spLocks noChangeArrowheads="1"/>
              </p:cNvSpPr>
              <p:nvPr/>
            </p:nvSpPr>
            <p:spPr bwMode="auto">
              <a:xfrm rot="-985288">
                <a:off x="4397353" y="4337197"/>
                <a:ext cx="892309" cy="567815"/>
              </a:xfrm>
              <a:prstGeom prst="ellipse">
                <a:avLst/>
              </a:prstGeom>
              <a:noFill/>
              <a:ln w="9525">
                <a:solidFill>
                  <a:schemeClr val="tx1"/>
                </a:solidFill>
                <a:round/>
                <a:headEnd/>
                <a:tailEnd/>
              </a:ln>
              <a:effectLst>
                <a:outerShdw blurRad="63500" dist="23000" dir="5400000" rotWithShape="0">
                  <a:srgbClr val="000000">
                    <a:alpha val="34998"/>
                  </a:srgbClr>
                </a:outerShdw>
              </a:effectLst>
            </p:spPr>
            <p:txBody>
              <a:bodyPr anchor="ctr"/>
              <a:lstStyle/>
              <a:p>
                <a:pPr algn="ctr" eaLnBrk="0" fontAlgn="auto" hangingPunct="0">
                  <a:spcBef>
                    <a:spcPts val="0"/>
                  </a:spcBef>
                  <a:spcAft>
                    <a:spcPts val="0"/>
                  </a:spcAft>
                  <a:defRPr/>
                </a:pPr>
                <a:endParaRPr lang="fr-FR">
                  <a:solidFill>
                    <a:schemeClr val="lt1"/>
                  </a:solidFill>
                  <a:latin typeface="Arial"/>
                  <a:ea typeface="+mn-ea"/>
                  <a:cs typeface="Arial"/>
                </a:endParaRPr>
              </a:p>
            </p:txBody>
          </p:sp>
          <p:sp>
            <p:nvSpPr>
              <p:cNvPr id="16" name="ZoneTexte 15"/>
              <p:cNvSpPr txBox="1"/>
              <p:nvPr/>
            </p:nvSpPr>
            <p:spPr>
              <a:xfrm>
                <a:off x="4603379" y="3879039"/>
                <a:ext cx="699070" cy="240266"/>
              </a:xfrm>
              <a:prstGeom prst="rect">
                <a:avLst/>
              </a:prstGeom>
              <a:noFill/>
            </p:spPr>
            <p:txBody>
              <a:bodyPr>
                <a:spAutoFit/>
              </a:bodyPr>
              <a:lstStyle/>
              <a:p>
                <a:pPr eaLnBrk="0" fontAlgn="auto" hangingPunct="0">
                  <a:spcBef>
                    <a:spcPts val="0"/>
                  </a:spcBef>
                  <a:spcAft>
                    <a:spcPts val="0"/>
                  </a:spcAft>
                  <a:defRPr/>
                </a:pPr>
                <a:r>
                  <a:rPr lang="fr-FR" sz="1050" b="1" dirty="0">
                    <a:latin typeface="Arial"/>
                    <a:ea typeface="+mn-ea"/>
                    <a:cs typeface="Arial"/>
                  </a:rPr>
                  <a:t>59,07%</a:t>
                </a:r>
              </a:p>
            </p:txBody>
          </p:sp>
        </p:grpSp>
        <p:grpSp>
          <p:nvGrpSpPr>
            <p:cNvPr id="59406" name="Groupe 32"/>
            <p:cNvGrpSpPr>
              <a:grpSpLocks/>
            </p:cNvGrpSpPr>
            <p:nvPr/>
          </p:nvGrpSpPr>
          <p:grpSpPr bwMode="auto">
            <a:xfrm>
              <a:off x="5775325" y="3789363"/>
              <a:ext cx="1539825" cy="1522412"/>
              <a:chOff x="5503058" y="3832259"/>
              <a:chExt cx="1601733" cy="1522840"/>
            </a:xfrm>
          </p:grpSpPr>
          <p:pic>
            <p:nvPicPr>
              <p:cNvPr id="59417"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503058" y="3832259"/>
                <a:ext cx="1522840" cy="152284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9" name="ZoneTexte 18"/>
              <p:cNvSpPr txBox="1"/>
              <p:nvPr/>
            </p:nvSpPr>
            <p:spPr>
              <a:xfrm>
                <a:off x="5788782" y="3863314"/>
                <a:ext cx="581939" cy="240266"/>
              </a:xfrm>
              <a:prstGeom prst="rect">
                <a:avLst/>
              </a:prstGeom>
              <a:noFill/>
            </p:spPr>
            <p:txBody>
              <a:bodyPr>
                <a:spAutoFit/>
              </a:bodyPr>
              <a:lstStyle/>
              <a:p>
                <a:pPr eaLnBrk="0" fontAlgn="auto" hangingPunct="0">
                  <a:spcBef>
                    <a:spcPts val="0"/>
                  </a:spcBef>
                  <a:spcAft>
                    <a:spcPts val="0"/>
                  </a:spcAft>
                  <a:defRPr/>
                </a:pPr>
                <a:r>
                  <a:rPr lang="fr-FR" sz="1050" dirty="0">
                    <a:latin typeface="Arial"/>
                    <a:ea typeface="+mn-ea"/>
                    <a:cs typeface="Arial"/>
                  </a:rPr>
                  <a:t>Gr1</a:t>
                </a:r>
              </a:p>
            </p:txBody>
          </p:sp>
          <p:sp>
            <p:nvSpPr>
              <p:cNvPr id="20" name="Ellipse 19"/>
              <p:cNvSpPr>
                <a:spLocks noChangeArrowheads="1"/>
              </p:cNvSpPr>
              <p:nvPr/>
            </p:nvSpPr>
            <p:spPr bwMode="auto">
              <a:xfrm rot="-5660211">
                <a:off x="6248727" y="4042278"/>
                <a:ext cx="722538" cy="818259"/>
              </a:xfrm>
              <a:prstGeom prst="ellipse">
                <a:avLst/>
              </a:prstGeom>
              <a:noFill/>
              <a:ln w="9525">
                <a:solidFill>
                  <a:schemeClr val="tx1"/>
                </a:solidFill>
                <a:round/>
                <a:headEnd/>
                <a:tailEnd/>
              </a:ln>
              <a:effectLst>
                <a:outerShdw blurRad="63500" dist="23000" dir="5400000" rotWithShape="0">
                  <a:srgbClr val="000000">
                    <a:alpha val="34998"/>
                  </a:srgbClr>
                </a:outerShdw>
              </a:effectLst>
            </p:spPr>
            <p:txBody>
              <a:bodyPr anchor="ctr"/>
              <a:lstStyle/>
              <a:p>
                <a:pPr algn="ctr" eaLnBrk="0" fontAlgn="auto" hangingPunct="0">
                  <a:spcBef>
                    <a:spcPts val="0"/>
                  </a:spcBef>
                  <a:spcAft>
                    <a:spcPts val="0"/>
                  </a:spcAft>
                  <a:defRPr/>
                </a:pPr>
                <a:endParaRPr lang="fr-FR">
                  <a:solidFill>
                    <a:schemeClr val="lt1"/>
                  </a:solidFill>
                  <a:latin typeface="Arial"/>
                  <a:ea typeface="+mn-ea"/>
                  <a:cs typeface="Arial"/>
                </a:endParaRPr>
              </a:p>
            </p:txBody>
          </p:sp>
          <p:sp>
            <p:nvSpPr>
              <p:cNvPr id="21" name="ZoneTexte 20"/>
              <p:cNvSpPr txBox="1"/>
              <p:nvPr/>
            </p:nvSpPr>
            <p:spPr>
              <a:xfrm>
                <a:off x="6406169" y="3863314"/>
                <a:ext cx="698622" cy="240266"/>
              </a:xfrm>
              <a:prstGeom prst="rect">
                <a:avLst/>
              </a:prstGeom>
              <a:noFill/>
            </p:spPr>
            <p:txBody>
              <a:bodyPr>
                <a:spAutoFit/>
              </a:bodyPr>
              <a:lstStyle/>
              <a:p>
                <a:pPr eaLnBrk="0" fontAlgn="auto" hangingPunct="0">
                  <a:spcBef>
                    <a:spcPts val="0"/>
                  </a:spcBef>
                  <a:spcAft>
                    <a:spcPts val="0"/>
                  </a:spcAft>
                  <a:defRPr/>
                </a:pPr>
                <a:r>
                  <a:rPr lang="fr-FR" sz="1050" b="1" dirty="0">
                    <a:latin typeface="Arial"/>
                    <a:ea typeface="+mn-ea"/>
                    <a:cs typeface="Arial"/>
                  </a:rPr>
                  <a:t>59,07%</a:t>
                </a:r>
              </a:p>
            </p:txBody>
          </p:sp>
        </p:grpSp>
        <p:grpSp>
          <p:nvGrpSpPr>
            <p:cNvPr id="59407" name="Groupe 37"/>
            <p:cNvGrpSpPr>
              <a:grpSpLocks/>
            </p:cNvGrpSpPr>
            <p:nvPr/>
          </p:nvGrpSpPr>
          <p:grpSpPr bwMode="auto">
            <a:xfrm>
              <a:off x="7345363" y="3763963"/>
              <a:ext cx="1588489" cy="1544637"/>
              <a:chOff x="6771282" y="3832259"/>
              <a:chExt cx="1588677" cy="1545326"/>
            </a:xfrm>
          </p:grpSpPr>
          <p:pic>
            <p:nvPicPr>
              <p:cNvPr id="59413"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771282" y="3832259"/>
                <a:ext cx="1545326" cy="154532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4" name="ZoneTexte 23"/>
              <p:cNvSpPr txBox="1"/>
              <p:nvPr/>
            </p:nvSpPr>
            <p:spPr>
              <a:xfrm>
                <a:off x="6904374" y="3885726"/>
                <a:ext cx="782466" cy="240305"/>
              </a:xfrm>
              <a:prstGeom prst="rect">
                <a:avLst/>
              </a:prstGeom>
              <a:noFill/>
            </p:spPr>
            <p:txBody>
              <a:bodyPr>
                <a:spAutoFit/>
              </a:bodyPr>
              <a:lstStyle/>
              <a:p>
                <a:pPr eaLnBrk="0" fontAlgn="auto" hangingPunct="0">
                  <a:spcBef>
                    <a:spcPts val="0"/>
                  </a:spcBef>
                  <a:spcAft>
                    <a:spcPts val="0"/>
                  </a:spcAft>
                  <a:defRPr/>
                </a:pPr>
                <a:r>
                  <a:rPr lang="fr-FR" sz="1050" dirty="0">
                    <a:latin typeface="Arial"/>
                    <a:ea typeface="+mn-ea"/>
                    <a:cs typeface="Arial"/>
                  </a:rPr>
                  <a:t>CD11b</a:t>
                </a:r>
              </a:p>
            </p:txBody>
          </p:sp>
          <p:sp>
            <p:nvSpPr>
              <p:cNvPr id="25" name="Ellipse 24"/>
              <p:cNvSpPr>
                <a:spLocks noChangeArrowheads="1"/>
              </p:cNvSpPr>
              <p:nvPr/>
            </p:nvSpPr>
            <p:spPr bwMode="auto">
              <a:xfrm rot="-5660211">
                <a:off x="7548074" y="4184179"/>
                <a:ext cx="685097" cy="785306"/>
              </a:xfrm>
              <a:prstGeom prst="ellipse">
                <a:avLst/>
              </a:prstGeom>
              <a:noFill/>
              <a:ln w="9525">
                <a:solidFill>
                  <a:schemeClr val="tx1"/>
                </a:solidFill>
                <a:round/>
                <a:headEnd/>
                <a:tailEnd/>
              </a:ln>
              <a:effectLst>
                <a:outerShdw blurRad="63500" dist="23000" dir="5400000" rotWithShape="0">
                  <a:srgbClr val="000000">
                    <a:alpha val="34998"/>
                  </a:srgbClr>
                </a:outerShdw>
              </a:effectLst>
            </p:spPr>
            <p:txBody>
              <a:bodyPr anchor="ctr"/>
              <a:lstStyle/>
              <a:p>
                <a:pPr algn="ctr" eaLnBrk="0" fontAlgn="auto" hangingPunct="0">
                  <a:spcBef>
                    <a:spcPts val="0"/>
                  </a:spcBef>
                  <a:spcAft>
                    <a:spcPts val="0"/>
                  </a:spcAft>
                  <a:defRPr/>
                </a:pPr>
                <a:endParaRPr lang="fr-FR">
                  <a:solidFill>
                    <a:schemeClr val="lt1"/>
                  </a:solidFill>
                  <a:latin typeface="Arial"/>
                  <a:ea typeface="+mn-ea"/>
                  <a:cs typeface="Arial"/>
                </a:endParaRPr>
              </a:p>
            </p:txBody>
          </p:sp>
          <p:sp>
            <p:nvSpPr>
              <p:cNvPr id="26" name="ZoneTexte 25"/>
              <p:cNvSpPr txBox="1"/>
              <p:nvPr/>
            </p:nvSpPr>
            <p:spPr>
              <a:xfrm>
                <a:off x="7686840" y="3885726"/>
                <a:ext cx="673119" cy="240305"/>
              </a:xfrm>
              <a:prstGeom prst="rect">
                <a:avLst/>
              </a:prstGeom>
              <a:noFill/>
            </p:spPr>
            <p:txBody>
              <a:bodyPr>
                <a:spAutoFit/>
              </a:bodyPr>
              <a:lstStyle/>
              <a:p>
                <a:pPr eaLnBrk="0" fontAlgn="auto" hangingPunct="0">
                  <a:spcBef>
                    <a:spcPts val="0"/>
                  </a:spcBef>
                  <a:spcAft>
                    <a:spcPts val="0"/>
                  </a:spcAft>
                  <a:defRPr/>
                </a:pPr>
                <a:r>
                  <a:rPr lang="fr-FR" sz="1050" b="1" dirty="0">
                    <a:latin typeface="Arial"/>
                    <a:ea typeface="+mn-ea"/>
                    <a:cs typeface="Arial"/>
                  </a:rPr>
                  <a:t>72,21%</a:t>
                </a:r>
              </a:p>
            </p:txBody>
          </p:sp>
        </p:grpSp>
        <p:sp>
          <p:nvSpPr>
            <p:cNvPr id="59408" name="ZoneTexte 49"/>
            <p:cNvSpPr txBox="1">
              <a:spLocks noChangeArrowheads="1"/>
            </p:cNvSpPr>
            <p:nvPr/>
          </p:nvSpPr>
          <p:spPr bwMode="auto">
            <a:xfrm>
              <a:off x="5295901" y="1648900"/>
              <a:ext cx="3835400" cy="32026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600" b="1">
                  <a:latin typeface="Arial"/>
                  <a:cs typeface="Arial"/>
                </a:rPr>
                <a:t>Immunophenotyping of GFP+ cells</a:t>
              </a:r>
            </a:p>
          </p:txBody>
        </p:sp>
        <p:cxnSp>
          <p:nvCxnSpPr>
            <p:cNvPr id="59409" name="Connecteur droit avec flèche 32"/>
            <p:cNvCxnSpPr>
              <a:cxnSpLocks noChangeShapeType="1"/>
            </p:cNvCxnSpPr>
            <p:nvPr/>
          </p:nvCxnSpPr>
          <p:spPr bwMode="auto">
            <a:xfrm rot="16200000" flipV="1">
              <a:off x="3937000" y="3746500"/>
              <a:ext cx="3200400" cy="254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xmlns:mv="urn:schemas-microsoft-com:mac:vml" xmlns:mc="http://schemas.openxmlformats.org/markup-compatibility/2006">
                  <a:noFill/>
                </a14:hiddenFill>
              </a:ext>
            </a:extLst>
          </p:spPr>
        </p:cxnSp>
        <p:cxnSp>
          <p:nvCxnSpPr>
            <p:cNvPr id="59410" name="Connecteur droit avec flèche 36"/>
            <p:cNvCxnSpPr>
              <a:cxnSpLocks noChangeShapeType="1"/>
            </p:cNvCxnSpPr>
            <p:nvPr/>
          </p:nvCxnSpPr>
          <p:spPr bwMode="auto">
            <a:xfrm>
              <a:off x="5549900" y="5372100"/>
              <a:ext cx="3594100" cy="1588"/>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xmlns:mv="urn:schemas-microsoft-com:mac:vml" xmlns:mc="http://schemas.openxmlformats.org/markup-compatibility/2006">
                  <a:noFill/>
                </a14:hiddenFill>
              </a:ext>
            </a:extLst>
          </p:spPr>
        </p:cxnSp>
        <p:sp>
          <p:nvSpPr>
            <p:cNvPr id="59411" name="ZoneTexte 37"/>
            <p:cNvSpPr txBox="1">
              <a:spLocks noChangeArrowheads="1"/>
            </p:cNvSpPr>
            <p:nvPr/>
          </p:nvSpPr>
          <p:spPr bwMode="auto">
            <a:xfrm>
              <a:off x="7086600" y="5473700"/>
              <a:ext cx="492376" cy="29114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400" b="1">
                  <a:latin typeface="Arial"/>
                  <a:cs typeface="Arial"/>
                </a:rPr>
                <a:t>GFP</a:t>
              </a:r>
            </a:p>
          </p:txBody>
        </p:sp>
        <p:sp>
          <p:nvSpPr>
            <p:cNvPr id="59412" name="ZoneTexte 38"/>
            <p:cNvSpPr txBox="1">
              <a:spLocks noChangeArrowheads="1"/>
            </p:cNvSpPr>
            <p:nvPr/>
          </p:nvSpPr>
          <p:spPr bwMode="auto">
            <a:xfrm rot="16200000">
              <a:off x="5142901" y="3623144"/>
              <a:ext cx="401249" cy="27528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400" b="1">
                  <a:latin typeface="Arial"/>
                  <a:cs typeface="Arial"/>
                </a:rPr>
                <a:t>PE</a:t>
              </a:r>
            </a:p>
          </p:txBody>
        </p:sp>
      </p:grpSp>
      <p:grpSp>
        <p:nvGrpSpPr>
          <p:cNvPr id="59400" name="Groupe 35"/>
          <p:cNvGrpSpPr>
            <a:grpSpLocks/>
          </p:cNvGrpSpPr>
          <p:nvPr/>
        </p:nvGrpSpPr>
        <p:grpSpPr bwMode="auto">
          <a:xfrm>
            <a:off x="1482725" y="1693863"/>
            <a:ext cx="2519363" cy="522287"/>
            <a:chOff x="1482725" y="6092825"/>
            <a:chExt cx="2519363" cy="522288"/>
          </a:xfrm>
        </p:grpSpPr>
        <p:sp>
          <p:nvSpPr>
            <p:cNvPr id="59401" name="ZoneTexte 31"/>
            <p:cNvSpPr txBox="1">
              <a:spLocks noChangeArrowheads="1"/>
            </p:cNvSpPr>
            <p:nvPr/>
          </p:nvSpPr>
          <p:spPr bwMode="auto">
            <a:xfrm>
              <a:off x="1651000" y="6092825"/>
              <a:ext cx="2351088" cy="52228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400" dirty="0">
                  <a:latin typeface="Arial"/>
                  <a:cs typeface="Arial"/>
                </a:rPr>
                <a:t>Direct transplantation</a:t>
              </a:r>
            </a:p>
            <a:p>
              <a:r>
                <a:rPr lang="fr-FR" sz="1400" dirty="0">
                  <a:latin typeface="Arial"/>
                  <a:cs typeface="Arial"/>
                </a:rPr>
                <a:t>Serial transplantation</a:t>
              </a:r>
            </a:p>
          </p:txBody>
        </p:sp>
        <p:sp>
          <p:nvSpPr>
            <p:cNvPr id="33" name="Rectangle 32"/>
            <p:cNvSpPr/>
            <p:nvPr/>
          </p:nvSpPr>
          <p:spPr bwMode="auto">
            <a:xfrm>
              <a:off x="1484313" y="6162675"/>
              <a:ext cx="142875" cy="131762"/>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fr-FR">
                <a:latin typeface="Arial"/>
                <a:ea typeface="+mn-ea"/>
                <a:cs typeface="Arial"/>
              </a:endParaRPr>
            </a:p>
          </p:txBody>
        </p:sp>
        <p:sp>
          <p:nvSpPr>
            <p:cNvPr id="34" name="Rectangle 33"/>
            <p:cNvSpPr/>
            <p:nvPr/>
          </p:nvSpPr>
          <p:spPr bwMode="auto">
            <a:xfrm>
              <a:off x="1482725" y="6386513"/>
              <a:ext cx="142875" cy="131763"/>
            </a:xfrm>
            <a:prstGeom prst="rect">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fr-FR">
                <a:latin typeface="Arial"/>
                <a:ea typeface="+mn-ea"/>
                <a:cs typeface="Arial"/>
              </a:endParaRPr>
            </a:p>
          </p:txBody>
        </p:sp>
      </p:grpSp>
      <p:sp>
        <p:nvSpPr>
          <p:cNvPr id="38" name="Text Box 22"/>
          <p:cNvSpPr txBox="1">
            <a:spLocks noChangeAspect="1" noChangeArrowheads="1"/>
          </p:cNvSpPr>
          <p:nvPr/>
        </p:nvSpPr>
        <p:spPr bwMode="auto">
          <a:xfrm>
            <a:off x="0" y="0"/>
            <a:ext cx="9144000" cy="7112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59397" name="Rectangle 73"/>
          <p:cNvSpPr>
            <a:spLocks noChangeArrowheads="1"/>
          </p:cNvSpPr>
          <p:nvPr/>
        </p:nvSpPr>
        <p:spPr bwMode="auto">
          <a:xfrm>
            <a:off x="-302355" y="136510"/>
            <a:ext cx="9634538" cy="5238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algn="ctr" eaLnBrk="0" hangingPunct="0"/>
            <a:r>
              <a:rPr lang="fr-FR" sz="2800" dirty="0" err="1">
                <a:solidFill>
                  <a:srgbClr val="FFFFFF"/>
                </a:solidFill>
                <a:latin typeface="Arial"/>
                <a:cs typeface="Arial"/>
              </a:rPr>
              <a:t>Transplantability</a:t>
            </a:r>
            <a:r>
              <a:rPr lang="fr-FR" sz="2800" dirty="0">
                <a:solidFill>
                  <a:srgbClr val="FFFFFF"/>
                </a:solidFill>
                <a:latin typeface="Arial"/>
                <a:cs typeface="Arial"/>
              </a:rPr>
              <a:t> of </a:t>
            </a:r>
            <a:r>
              <a:rPr lang="fr-FR" sz="2800" i="1" dirty="0">
                <a:solidFill>
                  <a:srgbClr val="FFFFFF"/>
                </a:solidFill>
                <a:latin typeface="Arial"/>
                <a:cs typeface="Arial"/>
              </a:rPr>
              <a:t>post mortem </a:t>
            </a:r>
            <a:r>
              <a:rPr lang="fr-FR" sz="2800" dirty="0" err="1">
                <a:solidFill>
                  <a:srgbClr val="FFFFFF"/>
                </a:solidFill>
                <a:latin typeface="Arial"/>
                <a:cs typeface="Arial"/>
              </a:rPr>
              <a:t>bone</a:t>
            </a:r>
            <a:r>
              <a:rPr lang="fr-FR" sz="2800" dirty="0">
                <a:solidFill>
                  <a:srgbClr val="FFFFFF"/>
                </a:solidFill>
                <a:latin typeface="Arial"/>
                <a:cs typeface="Arial"/>
              </a:rPr>
              <a:t> </a:t>
            </a:r>
            <a:r>
              <a:rPr lang="fr-FR" sz="2800" dirty="0" err="1">
                <a:solidFill>
                  <a:srgbClr val="FFFFFF"/>
                </a:solidFill>
                <a:latin typeface="Arial"/>
                <a:cs typeface="Arial"/>
              </a:rPr>
              <a:t>marrow</a:t>
            </a:r>
            <a:endParaRPr lang="fr-FR" sz="2800" dirty="0">
              <a:solidFill>
                <a:srgbClr val="FFFFFF"/>
              </a:solidFill>
              <a:latin typeface="Arial"/>
              <a:cs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e 40"/>
          <p:cNvGrpSpPr>
            <a:grpSpLocks/>
          </p:cNvGrpSpPr>
          <p:nvPr/>
        </p:nvGrpSpPr>
        <p:grpSpPr bwMode="auto">
          <a:xfrm>
            <a:off x="4926013" y="2051050"/>
            <a:ext cx="3903662" cy="3779838"/>
            <a:chOff x="5035621" y="2433307"/>
            <a:chExt cx="3903663" cy="3780098"/>
          </a:xfrm>
        </p:grpSpPr>
        <p:grpSp>
          <p:nvGrpSpPr>
            <p:cNvPr id="61460" name="Groupe 30"/>
            <p:cNvGrpSpPr>
              <a:grpSpLocks/>
            </p:cNvGrpSpPr>
            <p:nvPr/>
          </p:nvGrpSpPr>
          <p:grpSpPr bwMode="auto">
            <a:xfrm>
              <a:off x="5035621" y="4402067"/>
              <a:ext cx="2005012" cy="1797050"/>
              <a:chOff x="4605321" y="3845453"/>
              <a:chExt cx="2005028" cy="1797468"/>
            </a:xfrm>
          </p:grpSpPr>
          <p:pic>
            <p:nvPicPr>
              <p:cNvPr id="61479"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05321" y="3845453"/>
                <a:ext cx="2005028" cy="179746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 name="Ellipse 3"/>
              <p:cNvSpPr>
                <a:spLocks noChangeArrowheads="1"/>
              </p:cNvSpPr>
              <p:nvPr/>
            </p:nvSpPr>
            <p:spPr bwMode="auto">
              <a:xfrm rot="-1666584">
                <a:off x="5681655" y="4023182"/>
                <a:ext cx="892183" cy="814634"/>
              </a:xfrm>
              <a:prstGeom prst="ellipse">
                <a:avLst/>
              </a:prstGeom>
              <a:noFill/>
              <a:ln w="9525">
                <a:solidFill>
                  <a:schemeClr val="tx1"/>
                </a:solidFill>
                <a:round/>
                <a:headEnd/>
                <a:tailEnd/>
              </a:ln>
              <a:effectLst>
                <a:outerShdw blurRad="63500" dist="23000" dir="5400000" rotWithShape="0">
                  <a:srgbClr val="000000">
                    <a:alpha val="34998"/>
                  </a:srgbClr>
                </a:outerShdw>
              </a:effectLst>
            </p:spPr>
            <p:txBody>
              <a:bodyPr anchor="ctr"/>
              <a:lstStyle/>
              <a:p>
                <a:pPr algn="ctr" eaLnBrk="0" hangingPunct="0">
                  <a:defRPr/>
                </a:pPr>
                <a:endParaRPr lang="fr-FR">
                  <a:solidFill>
                    <a:schemeClr val="lt1"/>
                  </a:solidFill>
                  <a:latin typeface="Arial"/>
                  <a:ea typeface="+mn-ea"/>
                  <a:cs typeface="Arial"/>
                </a:endParaRPr>
              </a:p>
            </p:txBody>
          </p:sp>
          <p:sp>
            <p:nvSpPr>
              <p:cNvPr id="5" name="ZoneTexte 4"/>
              <p:cNvSpPr txBox="1"/>
              <p:nvPr/>
            </p:nvSpPr>
            <p:spPr>
              <a:xfrm>
                <a:off x="5170476" y="3929491"/>
                <a:ext cx="928695" cy="262016"/>
              </a:xfrm>
              <a:prstGeom prst="rect">
                <a:avLst/>
              </a:prstGeom>
              <a:noFill/>
            </p:spPr>
            <p:txBody>
              <a:bodyPr>
                <a:spAutoFit/>
              </a:bodyPr>
              <a:lstStyle/>
              <a:p>
                <a:pPr eaLnBrk="0" hangingPunct="0">
                  <a:defRPr/>
                </a:pPr>
                <a:r>
                  <a:rPr lang="fr-FR" sz="1050" dirty="0">
                    <a:latin typeface="Arial"/>
                    <a:ea typeface="ＭＳ Ｐゴシック" pitchFamily="-111" charset="-128"/>
                    <a:cs typeface="Arial"/>
                  </a:rPr>
                  <a:t>Gr1</a:t>
                </a:r>
              </a:p>
            </p:txBody>
          </p:sp>
          <p:sp>
            <p:nvSpPr>
              <p:cNvPr id="6" name="ZoneTexte 5"/>
              <p:cNvSpPr txBox="1"/>
              <p:nvPr/>
            </p:nvSpPr>
            <p:spPr>
              <a:xfrm>
                <a:off x="5905494" y="3989835"/>
                <a:ext cx="581030" cy="260429"/>
              </a:xfrm>
              <a:prstGeom prst="rect">
                <a:avLst/>
              </a:prstGeom>
              <a:noFill/>
            </p:spPr>
            <p:txBody>
              <a:bodyPr>
                <a:spAutoFit/>
              </a:bodyPr>
              <a:lstStyle/>
              <a:p>
                <a:pPr eaLnBrk="0" hangingPunct="0">
                  <a:defRPr/>
                </a:pPr>
                <a:r>
                  <a:rPr lang="fr-FR" sz="1050" b="1" dirty="0">
                    <a:latin typeface="Arial"/>
                    <a:ea typeface="ＭＳ Ｐゴシック" pitchFamily="-111" charset="-128"/>
                    <a:cs typeface="Arial"/>
                  </a:rPr>
                  <a:t>79,6%</a:t>
                </a:r>
              </a:p>
            </p:txBody>
          </p:sp>
        </p:grpSp>
        <p:grpSp>
          <p:nvGrpSpPr>
            <p:cNvPr id="61461" name="Groupe 35"/>
            <p:cNvGrpSpPr>
              <a:grpSpLocks/>
            </p:cNvGrpSpPr>
            <p:nvPr/>
          </p:nvGrpSpPr>
          <p:grpSpPr bwMode="auto">
            <a:xfrm>
              <a:off x="5164137" y="2433307"/>
              <a:ext cx="1849437" cy="1773237"/>
              <a:chOff x="830179" y="3901972"/>
              <a:chExt cx="1848970" cy="1773192"/>
            </a:xfrm>
          </p:grpSpPr>
          <p:grpSp>
            <p:nvGrpSpPr>
              <p:cNvPr id="61473" name="Groupe 27"/>
              <p:cNvGrpSpPr>
                <a:grpSpLocks/>
              </p:cNvGrpSpPr>
              <p:nvPr/>
            </p:nvGrpSpPr>
            <p:grpSpPr bwMode="auto">
              <a:xfrm>
                <a:off x="830179" y="3901972"/>
                <a:ext cx="1848970" cy="1773192"/>
                <a:chOff x="830179" y="3901972"/>
                <a:chExt cx="1848970" cy="1773192"/>
              </a:xfrm>
            </p:grpSpPr>
            <p:grpSp>
              <p:nvGrpSpPr>
                <p:cNvPr id="61475" name="Groupe 23"/>
                <p:cNvGrpSpPr>
                  <a:grpSpLocks/>
                </p:cNvGrpSpPr>
                <p:nvPr/>
              </p:nvGrpSpPr>
              <p:grpSpPr bwMode="auto">
                <a:xfrm>
                  <a:off x="830179" y="3901972"/>
                  <a:ext cx="1848970" cy="1773192"/>
                  <a:chOff x="665767" y="4788568"/>
                  <a:chExt cx="1848970" cy="1773192"/>
                </a:xfrm>
              </p:grpSpPr>
              <p:pic>
                <p:nvPicPr>
                  <p:cNvPr id="61477"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65767" y="4788568"/>
                    <a:ext cx="1848970" cy="1773192"/>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3" name="ZoneTexte 12"/>
                  <p:cNvSpPr txBox="1"/>
                  <p:nvPr/>
                </p:nvSpPr>
                <p:spPr>
                  <a:xfrm>
                    <a:off x="1089594" y="4863184"/>
                    <a:ext cx="582465" cy="261948"/>
                  </a:xfrm>
                  <a:prstGeom prst="rect">
                    <a:avLst/>
                  </a:prstGeom>
                  <a:noFill/>
                </p:spPr>
                <p:txBody>
                  <a:bodyPr>
                    <a:spAutoFit/>
                  </a:bodyPr>
                  <a:lstStyle/>
                  <a:p>
                    <a:pPr eaLnBrk="0" hangingPunct="0">
                      <a:defRPr/>
                    </a:pPr>
                    <a:r>
                      <a:rPr lang="fr-FR" sz="1050" dirty="0">
                        <a:latin typeface="Arial"/>
                        <a:ea typeface="ＭＳ Ｐゴシック" pitchFamily="-111" charset="-128"/>
                        <a:cs typeface="Arial"/>
                      </a:rPr>
                      <a:t>B220</a:t>
                    </a:r>
                  </a:p>
                </p:txBody>
              </p:sp>
            </p:grpSp>
            <p:sp>
              <p:nvSpPr>
                <p:cNvPr id="11" name="Ellipse 10"/>
                <p:cNvSpPr>
                  <a:spLocks noChangeArrowheads="1"/>
                </p:cNvSpPr>
                <p:nvPr/>
              </p:nvSpPr>
              <p:spPr bwMode="auto">
                <a:xfrm rot="-1666584">
                  <a:off x="1706329" y="4224249"/>
                  <a:ext cx="891950" cy="450870"/>
                </a:xfrm>
                <a:prstGeom prst="ellipse">
                  <a:avLst/>
                </a:prstGeom>
                <a:noFill/>
                <a:ln w="9525">
                  <a:solidFill>
                    <a:schemeClr val="tx1"/>
                  </a:solidFill>
                  <a:round/>
                  <a:headEnd/>
                  <a:tailEnd/>
                </a:ln>
                <a:effectLst>
                  <a:outerShdw blurRad="63500" dist="23000" dir="5400000" rotWithShape="0">
                    <a:srgbClr val="000000">
                      <a:alpha val="34998"/>
                    </a:srgbClr>
                  </a:outerShdw>
                </a:effectLst>
              </p:spPr>
              <p:txBody>
                <a:bodyPr anchor="ctr"/>
                <a:lstStyle/>
                <a:p>
                  <a:pPr algn="ctr" eaLnBrk="0" hangingPunct="0">
                    <a:defRPr/>
                  </a:pPr>
                  <a:endParaRPr lang="fr-FR">
                    <a:solidFill>
                      <a:schemeClr val="lt1"/>
                    </a:solidFill>
                    <a:latin typeface="Arial"/>
                    <a:ea typeface="+mn-ea"/>
                    <a:cs typeface="Arial"/>
                  </a:endParaRPr>
                </a:p>
              </p:txBody>
            </p:sp>
          </p:grpSp>
          <p:sp>
            <p:nvSpPr>
              <p:cNvPr id="9" name="ZoneTexte 8"/>
              <p:cNvSpPr txBox="1"/>
              <p:nvPr/>
            </p:nvSpPr>
            <p:spPr>
              <a:xfrm>
                <a:off x="1872975" y="3976588"/>
                <a:ext cx="580878" cy="261948"/>
              </a:xfrm>
              <a:prstGeom prst="rect">
                <a:avLst/>
              </a:prstGeom>
              <a:noFill/>
            </p:spPr>
            <p:txBody>
              <a:bodyPr>
                <a:spAutoFit/>
              </a:bodyPr>
              <a:lstStyle/>
              <a:p>
                <a:pPr eaLnBrk="0" hangingPunct="0">
                  <a:defRPr/>
                </a:pPr>
                <a:r>
                  <a:rPr lang="fr-FR" sz="1050" b="1" dirty="0">
                    <a:latin typeface="Arial"/>
                    <a:ea typeface="ＭＳ Ｐゴシック" pitchFamily="-111" charset="-128"/>
                    <a:cs typeface="Arial"/>
                  </a:rPr>
                  <a:t>90,8%</a:t>
                </a:r>
              </a:p>
            </p:txBody>
          </p:sp>
        </p:grpSp>
        <p:grpSp>
          <p:nvGrpSpPr>
            <p:cNvPr id="61462" name="Groupe 42"/>
            <p:cNvGrpSpPr>
              <a:grpSpLocks/>
            </p:cNvGrpSpPr>
            <p:nvPr/>
          </p:nvGrpSpPr>
          <p:grpSpPr bwMode="auto">
            <a:xfrm>
              <a:off x="7126359" y="2450769"/>
              <a:ext cx="1812925" cy="1755775"/>
              <a:chOff x="6710054" y="3865876"/>
              <a:chExt cx="1812156" cy="1755878"/>
            </a:xfrm>
          </p:grpSpPr>
          <p:pic>
            <p:nvPicPr>
              <p:cNvPr id="61469"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710054" y="3865876"/>
                <a:ext cx="1812156" cy="175587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6" name="Ellipse 15"/>
              <p:cNvSpPr>
                <a:spLocks noChangeArrowheads="1"/>
              </p:cNvSpPr>
              <p:nvPr/>
            </p:nvSpPr>
            <p:spPr bwMode="auto">
              <a:xfrm rot="-1666584">
                <a:off x="7609785" y="4194532"/>
                <a:ext cx="752156" cy="614441"/>
              </a:xfrm>
              <a:prstGeom prst="ellipse">
                <a:avLst/>
              </a:prstGeom>
              <a:noFill/>
              <a:ln w="9525">
                <a:solidFill>
                  <a:schemeClr val="tx1"/>
                </a:solidFill>
                <a:round/>
                <a:headEnd/>
                <a:tailEnd/>
              </a:ln>
              <a:effectLst>
                <a:outerShdw blurRad="63500" dist="23000" dir="5400000" rotWithShape="0">
                  <a:srgbClr val="000000">
                    <a:alpha val="34998"/>
                  </a:srgbClr>
                </a:outerShdw>
              </a:effectLst>
            </p:spPr>
            <p:txBody>
              <a:bodyPr anchor="ctr"/>
              <a:lstStyle/>
              <a:p>
                <a:pPr algn="ctr" eaLnBrk="0" hangingPunct="0">
                  <a:defRPr/>
                </a:pPr>
                <a:endParaRPr lang="fr-FR">
                  <a:solidFill>
                    <a:schemeClr val="lt1"/>
                  </a:solidFill>
                  <a:latin typeface="Arial"/>
                  <a:ea typeface="+mn-ea"/>
                  <a:cs typeface="Arial"/>
                </a:endParaRPr>
              </a:p>
            </p:txBody>
          </p:sp>
          <p:sp>
            <p:nvSpPr>
              <p:cNvPr id="17" name="ZoneTexte 9"/>
              <p:cNvSpPr txBox="1"/>
              <p:nvPr/>
            </p:nvSpPr>
            <p:spPr>
              <a:xfrm>
                <a:off x="7182928" y="3940500"/>
                <a:ext cx="929880" cy="261971"/>
              </a:xfrm>
              <a:prstGeom prst="rect">
                <a:avLst/>
              </a:prstGeom>
              <a:noFill/>
            </p:spPr>
            <p:txBody>
              <a:bodyPr>
                <a:spAutoFit/>
              </a:bodyPr>
              <a:lstStyle/>
              <a:p>
                <a:pPr eaLnBrk="0" hangingPunct="0">
                  <a:defRPr/>
                </a:pPr>
                <a:r>
                  <a:rPr lang="fr-FR" sz="1050" dirty="0">
                    <a:latin typeface="Arial"/>
                    <a:ea typeface="ＭＳ Ｐゴシック" pitchFamily="-111" charset="-128"/>
                    <a:cs typeface="Arial"/>
                  </a:rPr>
                  <a:t>CD5</a:t>
                </a:r>
              </a:p>
            </p:txBody>
          </p:sp>
          <p:sp>
            <p:nvSpPr>
              <p:cNvPr id="18" name="ZoneTexte 17"/>
              <p:cNvSpPr txBox="1"/>
              <p:nvPr/>
            </p:nvSpPr>
            <p:spPr>
              <a:xfrm>
                <a:off x="7784336" y="3940500"/>
                <a:ext cx="580779" cy="261971"/>
              </a:xfrm>
              <a:prstGeom prst="rect">
                <a:avLst/>
              </a:prstGeom>
              <a:noFill/>
            </p:spPr>
            <p:txBody>
              <a:bodyPr>
                <a:spAutoFit/>
              </a:bodyPr>
              <a:lstStyle/>
              <a:p>
                <a:pPr eaLnBrk="0" hangingPunct="0">
                  <a:defRPr/>
                </a:pPr>
                <a:r>
                  <a:rPr lang="fr-FR" sz="1050" b="1" dirty="0">
                    <a:latin typeface="Arial"/>
                    <a:ea typeface="ＭＳ Ｐゴシック" pitchFamily="-111" charset="-128"/>
                    <a:cs typeface="Arial"/>
                  </a:rPr>
                  <a:t>31,8%</a:t>
                </a:r>
              </a:p>
            </p:txBody>
          </p:sp>
        </p:grpSp>
        <p:grpSp>
          <p:nvGrpSpPr>
            <p:cNvPr id="61463" name="Groupe 47"/>
            <p:cNvGrpSpPr>
              <a:grpSpLocks/>
            </p:cNvGrpSpPr>
            <p:nvPr/>
          </p:nvGrpSpPr>
          <p:grpSpPr bwMode="auto">
            <a:xfrm>
              <a:off x="7094609" y="4419530"/>
              <a:ext cx="1844675" cy="1793875"/>
              <a:chOff x="2737401" y="3848802"/>
              <a:chExt cx="1843638" cy="1794119"/>
            </a:xfrm>
          </p:grpSpPr>
          <p:grpSp>
            <p:nvGrpSpPr>
              <p:cNvPr id="61464" name="Groupe 26"/>
              <p:cNvGrpSpPr>
                <a:grpSpLocks/>
              </p:cNvGrpSpPr>
              <p:nvPr/>
            </p:nvGrpSpPr>
            <p:grpSpPr bwMode="auto">
              <a:xfrm>
                <a:off x="2737401" y="3848802"/>
                <a:ext cx="1843638" cy="1794119"/>
                <a:chOff x="2905849" y="3848802"/>
                <a:chExt cx="1843638" cy="1794119"/>
              </a:xfrm>
            </p:grpSpPr>
            <p:pic>
              <p:nvPicPr>
                <p:cNvPr id="61466"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905849" y="3848802"/>
                  <a:ext cx="1843638" cy="1794119"/>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3" name="Ellipse 19"/>
                <p:cNvSpPr>
                  <a:spLocks noChangeArrowheads="1"/>
                </p:cNvSpPr>
                <p:nvPr/>
              </p:nvSpPr>
              <p:spPr bwMode="auto">
                <a:xfrm rot="-1666584">
                  <a:off x="3834015" y="4226581"/>
                  <a:ext cx="891673" cy="581144"/>
                </a:xfrm>
                <a:prstGeom prst="ellipse">
                  <a:avLst/>
                </a:prstGeom>
                <a:noFill/>
                <a:ln w="9525">
                  <a:solidFill>
                    <a:schemeClr val="tx1"/>
                  </a:solidFill>
                  <a:round/>
                  <a:headEnd/>
                  <a:tailEnd/>
                </a:ln>
                <a:effectLst>
                  <a:outerShdw blurRad="63500" dist="23000" dir="5400000" rotWithShape="0">
                    <a:srgbClr val="000000">
                      <a:alpha val="34998"/>
                    </a:srgbClr>
                  </a:outerShdw>
                </a:effectLst>
              </p:spPr>
              <p:txBody>
                <a:bodyPr anchor="ctr"/>
                <a:lstStyle/>
                <a:p>
                  <a:pPr algn="ctr" eaLnBrk="0" hangingPunct="0">
                    <a:defRPr/>
                  </a:pPr>
                  <a:endParaRPr lang="fr-FR">
                    <a:solidFill>
                      <a:schemeClr val="lt1"/>
                    </a:solidFill>
                    <a:latin typeface="Arial"/>
                    <a:ea typeface="+mn-ea"/>
                    <a:cs typeface="Arial"/>
                  </a:endParaRPr>
                </a:p>
              </p:txBody>
            </p:sp>
            <p:sp>
              <p:nvSpPr>
                <p:cNvPr id="24" name="ZoneTexte 23"/>
                <p:cNvSpPr txBox="1"/>
                <p:nvPr/>
              </p:nvSpPr>
              <p:spPr>
                <a:xfrm>
                  <a:off x="3308847" y="3953475"/>
                  <a:ext cx="929752" cy="261991"/>
                </a:xfrm>
                <a:prstGeom prst="rect">
                  <a:avLst/>
                </a:prstGeom>
                <a:noFill/>
              </p:spPr>
              <p:txBody>
                <a:bodyPr>
                  <a:spAutoFit/>
                </a:bodyPr>
                <a:lstStyle/>
                <a:p>
                  <a:pPr eaLnBrk="0" hangingPunct="0">
                    <a:defRPr/>
                  </a:pPr>
                  <a:r>
                    <a:rPr lang="fr-FR" sz="1050" dirty="0">
                      <a:latin typeface="Arial"/>
                      <a:ea typeface="ＭＳ Ｐゴシック" pitchFamily="-111" charset="-128"/>
                      <a:cs typeface="Arial"/>
                    </a:rPr>
                    <a:t>CD11b</a:t>
                  </a:r>
                </a:p>
              </p:txBody>
            </p:sp>
          </p:grpSp>
          <p:sp>
            <p:nvSpPr>
              <p:cNvPr id="21" name="ZoneTexte 20"/>
              <p:cNvSpPr txBox="1"/>
              <p:nvPr/>
            </p:nvSpPr>
            <p:spPr>
              <a:xfrm>
                <a:off x="3867066" y="3934422"/>
                <a:ext cx="580698" cy="261991"/>
              </a:xfrm>
              <a:prstGeom prst="rect">
                <a:avLst/>
              </a:prstGeom>
              <a:noFill/>
            </p:spPr>
            <p:txBody>
              <a:bodyPr>
                <a:spAutoFit/>
              </a:bodyPr>
              <a:lstStyle/>
              <a:p>
                <a:pPr eaLnBrk="0" hangingPunct="0">
                  <a:defRPr/>
                </a:pPr>
                <a:r>
                  <a:rPr lang="fr-FR" sz="1050" b="1" dirty="0">
                    <a:latin typeface="Arial"/>
                    <a:ea typeface="ＭＳ Ｐゴシック" pitchFamily="-111" charset="-128"/>
                    <a:cs typeface="Arial"/>
                  </a:rPr>
                  <a:t>91,5%</a:t>
                </a:r>
              </a:p>
            </p:txBody>
          </p:sp>
        </p:grpSp>
      </p:grpSp>
      <p:grpSp>
        <p:nvGrpSpPr>
          <p:cNvPr id="61444" name="Groupe 39"/>
          <p:cNvGrpSpPr>
            <a:grpSpLocks/>
          </p:cNvGrpSpPr>
          <p:nvPr/>
        </p:nvGrpSpPr>
        <p:grpSpPr bwMode="auto">
          <a:xfrm>
            <a:off x="204788" y="3851275"/>
            <a:ext cx="4187825" cy="2979738"/>
            <a:chOff x="3724090" y="2034099"/>
            <a:chExt cx="4025089" cy="2551369"/>
          </a:xfrm>
        </p:grpSpPr>
        <p:graphicFrame>
          <p:nvGraphicFramePr>
            <p:cNvPr id="30" name="Graphique 29"/>
            <p:cNvGraphicFramePr/>
            <p:nvPr/>
          </p:nvGraphicFramePr>
          <p:xfrm>
            <a:off x="4108342" y="2322879"/>
            <a:ext cx="3389064" cy="2052279"/>
          </p:xfrm>
          <a:graphic>
            <a:graphicData uri="http://schemas.openxmlformats.org/drawingml/2006/chart">
              <c:chart xmlns:c="http://schemas.openxmlformats.org/drawingml/2006/chart" xmlns:r="http://schemas.openxmlformats.org/officeDocument/2006/relationships" r:id="rId7"/>
            </a:graphicData>
          </a:graphic>
        </p:graphicFrame>
        <p:sp>
          <p:nvSpPr>
            <p:cNvPr id="61458" name="ZoneTexte 64"/>
            <p:cNvSpPr txBox="1">
              <a:spLocks noChangeArrowheads="1"/>
            </p:cNvSpPr>
            <p:nvPr/>
          </p:nvSpPr>
          <p:spPr bwMode="auto">
            <a:xfrm rot="-5400000">
              <a:off x="2670234" y="3087955"/>
              <a:ext cx="2551369" cy="44365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200">
                  <a:latin typeface="Arial"/>
                  <a:cs typeface="Arial"/>
                </a:rPr>
                <a:t>Percentage of chimerism </a:t>
              </a:r>
            </a:p>
            <a:p>
              <a:pPr algn="ctr"/>
              <a:r>
                <a:rPr lang="fr-FR" sz="1200">
                  <a:latin typeface="Arial"/>
                  <a:cs typeface="Arial"/>
                </a:rPr>
                <a:t>(GFP positive cells) post graft</a:t>
              </a:r>
            </a:p>
          </p:txBody>
        </p:sp>
        <p:sp>
          <p:nvSpPr>
            <p:cNvPr id="61459" name="ZoneTexte 65"/>
            <p:cNvSpPr txBox="1">
              <a:spLocks noChangeArrowheads="1"/>
            </p:cNvSpPr>
            <p:nvPr/>
          </p:nvSpPr>
          <p:spPr bwMode="auto">
            <a:xfrm>
              <a:off x="5229817" y="4270470"/>
              <a:ext cx="2519362" cy="23717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200">
                  <a:latin typeface="Arial"/>
                  <a:cs typeface="Arial"/>
                </a:rPr>
                <a:t>Days in anoxia at 4°C</a:t>
              </a:r>
            </a:p>
          </p:txBody>
        </p:sp>
      </p:grpSp>
      <p:sp>
        <p:nvSpPr>
          <p:cNvPr id="61448" name="ZoneTexte 49"/>
          <p:cNvSpPr txBox="1">
            <a:spLocks noChangeArrowheads="1"/>
          </p:cNvSpPr>
          <p:nvPr/>
        </p:nvSpPr>
        <p:spPr bwMode="auto">
          <a:xfrm>
            <a:off x="4900613" y="1592263"/>
            <a:ext cx="3835400" cy="33813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ctr"/>
            <a:r>
              <a:rPr lang="fr-FR" sz="1600" b="1">
                <a:latin typeface="Arial"/>
                <a:cs typeface="Arial"/>
              </a:rPr>
              <a:t>Immunophenotyping of GFP+ cells</a:t>
            </a:r>
          </a:p>
        </p:txBody>
      </p:sp>
      <p:cxnSp>
        <p:nvCxnSpPr>
          <p:cNvPr id="61449" name="Connecteur droit avec flèche 32"/>
          <p:cNvCxnSpPr>
            <a:cxnSpLocks noChangeShapeType="1"/>
          </p:cNvCxnSpPr>
          <p:nvPr/>
        </p:nvCxnSpPr>
        <p:spPr bwMode="auto">
          <a:xfrm rot="16200000" flipV="1">
            <a:off x="2961482" y="3861593"/>
            <a:ext cx="3994150" cy="36513"/>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xmlns:mv="urn:schemas-microsoft-com:mac:vml" xmlns:mc="http://schemas.openxmlformats.org/markup-compatibility/2006">
                <a:noFill/>
              </a14:hiddenFill>
            </a:ext>
          </a:extLst>
        </p:spPr>
      </p:cxnSp>
      <p:cxnSp>
        <p:nvCxnSpPr>
          <p:cNvPr id="61450" name="Connecteur droit avec flèche 36"/>
          <p:cNvCxnSpPr>
            <a:cxnSpLocks noChangeShapeType="1"/>
          </p:cNvCxnSpPr>
          <p:nvPr/>
        </p:nvCxnSpPr>
        <p:spPr bwMode="auto">
          <a:xfrm flipV="1">
            <a:off x="4962525" y="5881688"/>
            <a:ext cx="3908425" cy="7937"/>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xmlns:mv="urn:schemas-microsoft-com:mac:vml" xmlns:mc="http://schemas.openxmlformats.org/markup-compatibility/2006">
                <a:noFill/>
              </a14:hiddenFill>
            </a:ext>
          </a:extLst>
        </p:spPr>
      </p:cxnSp>
      <p:sp>
        <p:nvSpPr>
          <p:cNvPr id="61451" name="ZoneTexte 37"/>
          <p:cNvSpPr txBox="1">
            <a:spLocks noChangeArrowheads="1"/>
          </p:cNvSpPr>
          <p:nvPr/>
        </p:nvSpPr>
        <p:spPr bwMode="auto">
          <a:xfrm>
            <a:off x="6827838" y="5976938"/>
            <a:ext cx="554037" cy="3079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400" b="1">
                <a:latin typeface="Arial"/>
                <a:cs typeface="Arial"/>
              </a:rPr>
              <a:t>GFP</a:t>
            </a:r>
          </a:p>
        </p:txBody>
      </p:sp>
      <p:sp>
        <p:nvSpPr>
          <p:cNvPr id="61452" name="ZoneTexte 38"/>
          <p:cNvSpPr txBox="1">
            <a:spLocks noChangeArrowheads="1"/>
          </p:cNvSpPr>
          <p:nvPr/>
        </p:nvSpPr>
        <p:spPr bwMode="auto">
          <a:xfrm rot="-5400000">
            <a:off x="4572001" y="3822700"/>
            <a:ext cx="425450" cy="3079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400" b="1">
                <a:latin typeface="Arial"/>
                <a:cs typeface="Arial"/>
              </a:rPr>
              <a:t>PE</a:t>
            </a:r>
          </a:p>
        </p:txBody>
      </p:sp>
      <p:sp>
        <p:nvSpPr>
          <p:cNvPr id="61454" name="ZoneTexte 31"/>
          <p:cNvSpPr txBox="1">
            <a:spLocks noChangeArrowheads="1"/>
          </p:cNvSpPr>
          <p:nvPr/>
        </p:nvSpPr>
        <p:spPr bwMode="auto">
          <a:xfrm>
            <a:off x="2222500" y="3806825"/>
            <a:ext cx="2351088" cy="52228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400" dirty="0">
                <a:latin typeface="Arial"/>
                <a:cs typeface="Arial"/>
              </a:rPr>
              <a:t>Direct transplantation</a:t>
            </a:r>
          </a:p>
          <a:p>
            <a:r>
              <a:rPr lang="fr-FR" sz="1400" dirty="0">
                <a:latin typeface="Arial"/>
                <a:cs typeface="Arial"/>
              </a:rPr>
              <a:t>Serial transplantation</a:t>
            </a:r>
          </a:p>
        </p:txBody>
      </p:sp>
      <p:sp>
        <p:nvSpPr>
          <p:cNvPr id="46" name="Rectangle 45"/>
          <p:cNvSpPr/>
          <p:nvPr/>
        </p:nvSpPr>
        <p:spPr bwMode="auto">
          <a:xfrm>
            <a:off x="2055813" y="3876675"/>
            <a:ext cx="142875" cy="131763"/>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fr-FR">
              <a:latin typeface="Arial"/>
              <a:ea typeface="+mn-ea"/>
              <a:cs typeface="Arial"/>
            </a:endParaRPr>
          </a:p>
        </p:txBody>
      </p:sp>
      <p:sp>
        <p:nvSpPr>
          <p:cNvPr id="47" name="Rectangle 46"/>
          <p:cNvSpPr/>
          <p:nvPr/>
        </p:nvSpPr>
        <p:spPr bwMode="auto">
          <a:xfrm>
            <a:off x="2054225" y="4100513"/>
            <a:ext cx="142875" cy="131762"/>
          </a:xfrm>
          <a:prstGeom prst="rect">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fr-FR">
              <a:latin typeface="Arial"/>
              <a:ea typeface="+mn-ea"/>
              <a:cs typeface="Arial"/>
            </a:endParaRPr>
          </a:p>
        </p:txBody>
      </p:sp>
      <p:sp>
        <p:nvSpPr>
          <p:cNvPr id="3" name="Rectangle 2"/>
          <p:cNvSpPr/>
          <p:nvPr/>
        </p:nvSpPr>
        <p:spPr bwMode="auto">
          <a:xfrm>
            <a:off x="373529" y="1329765"/>
            <a:ext cx="283883" cy="28388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pic>
        <p:nvPicPr>
          <p:cNvPr id="7" name="Image 6"/>
          <p:cNvPicPr>
            <a:picLocks noChangeAspect="1"/>
          </p:cNvPicPr>
          <p:nvPr/>
        </p:nvPicPr>
        <p:blipFill>
          <a:blip r:embed="rId8"/>
          <a:stretch>
            <a:fillRect/>
          </a:stretch>
        </p:blipFill>
        <p:spPr>
          <a:xfrm>
            <a:off x="456995" y="1310527"/>
            <a:ext cx="3115269" cy="2199542"/>
          </a:xfrm>
          <a:prstGeom prst="rect">
            <a:avLst/>
          </a:prstGeom>
        </p:spPr>
      </p:pic>
      <p:sp>
        <p:nvSpPr>
          <p:cNvPr id="8" name="Rectangle 7"/>
          <p:cNvSpPr/>
          <p:nvPr/>
        </p:nvSpPr>
        <p:spPr bwMode="auto">
          <a:xfrm>
            <a:off x="416764" y="1309593"/>
            <a:ext cx="277843" cy="317477"/>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
        <p:nvSpPr>
          <p:cNvPr id="45" name="Rectangle 44"/>
          <p:cNvSpPr/>
          <p:nvPr/>
        </p:nvSpPr>
        <p:spPr bwMode="auto">
          <a:xfrm>
            <a:off x="1720226" y="1303254"/>
            <a:ext cx="2368030" cy="204761"/>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pitchFamily="1" charset="0"/>
            </a:endParaRPr>
          </a:p>
        </p:txBody>
      </p:sp>
      <p:sp>
        <p:nvSpPr>
          <p:cNvPr id="48" name="Text Box 22"/>
          <p:cNvSpPr txBox="1">
            <a:spLocks noChangeAspect="1" noChangeArrowheads="1"/>
          </p:cNvSpPr>
          <p:nvPr/>
        </p:nvSpPr>
        <p:spPr bwMode="auto">
          <a:xfrm>
            <a:off x="0" y="0"/>
            <a:ext cx="9144000" cy="7112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49" name="Rectangle 73"/>
          <p:cNvSpPr>
            <a:spLocks noChangeArrowheads="1"/>
          </p:cNvSpPr>
          <p:nvPr/>
        </p:nvSpPr>
        <p:spPr bwMode="auto">
          <a:xfrm>
            <a:off x="-302355" y="136510"/>
            <a:ext cx="9634538" cy="5238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algn="ctr" eaLnBrk="0" hangingPunct="0"/>
            <a:r>
              <a:rPr lang="fr-FR" sz="2800" dirty="0" err="1">
                <a:solidFill>
                  <a:srgbClr val="FFFFFF"/>
                </a:solidFill>
                <a:latin typeface="Arial"/>
                <a:cs typeface="Arial"/>
              </a:rPr>
              <a:t>Transplantability</a:t>
            </a:r>
            <a:r>
              <a:rPr lang="fr-FR" sz="2800" dirty="0">
                <a:solidFill>
                  <a:srgbClr val="FFFFFF"/>
                </a:solidFill>
                <a:latin typeface="Arial"/>
                <a:cs typeface="Arial"/>
              </a:rPr>
              <a:t> of </a:t>
            </a:r>
            <a:r>
              <a:rPr lang="fr-FR" sz="2800" i="1" dirty="0">
                <a:solidFill>
                  <a:srgbClr val="FFFFFF"/>
                </a:solidFill>
                <a:latin typeface="Arial"/>
                <a:cs typeface="Arial"/>
              </a:rPr>
              <a:t>post </a:t>
            </a:r>
            <a:r>
              <a:rPr lang="fr-FR" sz="2800" dirty="0" err="1">
                <a:solidFill>
                  <a:srgbClr val="FFFFFF"/>
                </a:solidFill>
                <a:latin typeface="Arial"/>
                <a:cs typeface="Arial"/>
              </a:rPr>
              <a:t>anoxia</a:t>
            </a:r>
            <a:r>
              <a:rPr lang="fr-FR" sz="2800" i="1" dirty="0">
                <a:solidFill>
                  <a:srgbClr val="FFFFFF"/>
                </a:solidFill>
                <a:latin typeface="Arial"/>
                <a:cs typeface="Arial"/>
              </a:rPr>
              <a:t> </a:t>
            </a:r>
            <a:r>
              <a:rPr lang="fr-FR" sz="2800" dirty="0" err="1">
                <a:solidFill>
                  <a:srgbClr val="FFFFFF"/>
                </a:solidFill>
                <a:latin typeface="Arial"/>
                <a:cs typeface="Arial"/>
              </a:rPr>
              <a:t>bone</a:t>
            </a:r>
            <a:r>
              <a:rPr lang="fr-FR" sz="2800" dirty="0">
                <a:solidFill>
                  <a:srgbClr val="FFFFFF"/>
                </a:solidFill>
                <a:latin typeface="Arial"/>
                <a:cs typeface="Arial"/>
              </a:rPr>
              <a:t> </a:t>
            </a:r>
            <a:r>
              <a:rPr lang="fr-FR" sz="2800" dirty="0" err="1">
                <a:solidFill>
                  <a:srgbClr val="FFFFFF"/>
                </a:solidFill>
                <a:latin typeface="Arial"/>
                <a:cs typeface="Arial"/>
              </a:rPr>
              <a:t>marrow</a:t>
            </a:r>
            <a:endParaRPr lang="fr-FR" sz="2800" dirty="0">
              <a:solidFill>
                <a:srgbClr val="FFFFFF"/>
              </a:solidFill>
              <a:latin typeface="Arial"/>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 Box 3"/>
          <p:cNvSpPr txBox="1">
            <a:spLocks noChangeArrowheads="1"/>
          </p:cNvSpPr>
          <p:nvPr/>
        </p:nvSpPr>
        <p:spPr bwMode="auto">
          <a:xfrm>
            <a:off x="201083" y="1473200"/>
            <a:ext cx="8505825" cy="452431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pPr algn="just">
              <a:buFontTx/>
              <a:buChar char="•"/>
            </a:pPr>
            <a:r>
              <a:rPr lang="en-US" dirty="0">
                <a:latin typeface="Arial"/>
                <a:cs typeface="Arial"/>
              </a:rPr>
              <a:t>Muscle Satellite cells as well as Hematopoietic stem cells are able to resist many days after death</a:t>
            </a:r>
          </a:p>
          <a:p>
            <a:pPr algn="just">
              <a:buFontTx/>
              <a:buChar char="•"/>
            </a:pPr>
            <a:endParaRPr lang="en-US" dirty="0">
              <a:latin typeface="Arial"/>
              <a:cs typeface="Arial"/>
            </a:endParaRPr>
          </a:p>
          <a:p>
            <a:pPr algn="just">
              <a:buFontTx/>
              <a:buChar char="•"/>
            </a:pPr>
            <a:r>
              <a:rPr lang="en-US" dirty="0">
                <a:latin typeface="Arial"/>
                <a:cs typeface="Arial"/>
              </a:rPr>
              <a:t>They remain functional both </a:t>
            </a:r>
            <a:r>
              <a:rPr lang="en-US" i="1" dirty="0">
                <a:latin typeface="Arial"/>
                <a:cs typeface="Arial"/>
              </a:rPr>
              <a:t>in vitro </a:t>
            </a:r>
            <a:r>
              <a:rPr lang="en-US" dirty="0">
                <a:latin typeface="Arial"/>
                <a:cs typeface="Arial"/>
              </a:rPr>
              <a:t>and </a:t>
            </a:r>
            <a:r>
              <a:rPr lang="en-US" i="1" dirty="0">
                <a:latin typeface="Arial"/>
                <a:cs typeface="Arial"/>
              </a:rPr>
              <a:t>in vivo</a:t>
            </a:r>
          </a:p>
          <a:p>
            <a:pPr algn="just">
              <a:buFontTx/>
              <a:buChar char="•"/>
            </a:pPr>
            <a:endParaRPr lang="en-US" i="1" dirty="0">
              <a:latin typeface="Arial"/>
              <a:cs typeface="Arial"/>
            </a:endParaRPr>
          </a:p>
          <a:p>
            <a:pPr algn="just">
              <a:buFontTx/>
              <a:buChar char="•"/>
            </a:pPr>
            <a:r>
              <a:rPr lang="en-US" dirty="0">
                <a:latin typeface="Arial"/>
                <a:cs typeface="Arial"/>
              </a:rPr>
              <a:t>They adopt a dormant state in </a:t>
            </a:r>
            <a:r>
              <a:rPr lang="en-US" i="1" dirty="0">
                <a:latin typeface="Arial"/>
                <a:cs typeface="Arial"/>
              </a:rPr>
              <a:t>post mortem </a:t>
            </a:r>
            <a:r>
              <a:rPr lang="en-US" dirty="0">
                <a:latin typeface="Arial"/>
                <a:cs typeface="Arial"/>
              </a:rPr>
              <a:t>conditions and in anoxia</a:t>
            </a:r>
            <a:endParaRPr lang="en-US" i="1" dirty="0">
              <a:latin typeface="Arial"/>
              <a:cs typeface="Arial"/>
            </a:endParaRPr>
          </a:p>
          <a:p>
            <a:pPr marL="0" indent="0" algn="just"/>
            <a:endParaRPr lang="en-US" dirty="0">
              <a:latin typeface="Arial"/>
              <a:cs typeface="Arial"/>
            </a:endParaRPr>
          </a:p>
          <a:p>
            <a:pPr algn="just">
              <a:buFontTx/>
              <a:buChar char="•"/>
            </a:pPr>
            <a:r>
              <a:rPr lang="en-US" dirty="0">
                <a:latin typeface="Arial"/>
                <a:cs typeface="Arial"/>
              </a:rPr>
              <a:t>This opens the possibility of a novel source of stem cells for therapeutic purposes and also a very interesting model for understanding the properties of stem cells.</a:t>
            </a:r>
          </a:p>
          <a:p>
            <a:pPr algn="just"/>
            <a:endParaRPr lang="en-US" dirty="0">
              <a:latin typeface="Arial"/>
              <a:cs typeface="Arial"/>
            </a:endParaRPr>
          </a:p>
        </p:txBody>
      </p:sp>
      <p:sp>
        <p:nvSpPr>
          <p:cNvPr id="5" name="Text Box 22"/>
          <p:cNvSpPr txBox="1">
            <a:spLocks noChangeAspect="1" noChangeArrowheads="1"/>
          </p:cNvSpPr>
          <p:nvPr/>
        </p:nvSpPr>
        <p:spPr bwMode="auto">
          <a:xfrm>
            <a:off x="0" y="0"/>
            <a:ext cx="9144000" cy="7112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6" name="Rectangle 73"/>
          <p:cNvSpPr>
            <a:spLocks noChangeArrowheads="1"/>
          </p:cNvSpPr>
          <p:nvPr/>
        </p:nvSpPr>
        <p:spPr bwMode="auto">
          <a:xfrm>
            <a:off x="-302355" y="136510"/>
            <a:ext cx="9634538" cy="5238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algn="ctr" eaLnBrk="0" hangingPunct="0"/>
            <a:r>
              <a:rPr lang="fr-FR" sz="2800" dirty="0" err="1">
                <a:solidFill>
                  <a:srgbClr val="FFFFFF"/>
                </a:solidFill>
                <a:latin typeface="Arial"/>
                <a:cs typeface="Arial"/>
              </a:rPr>
              <a:t>Summary</a:t>
            </a:r>
            <a:endParaRPr lang="fr-FR" sz="2800" dirty="0">
              <a:solidFill>
                <a:srgbClr val="FFFFFF"/>
              </a:solidFill>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alphaModFix amt="45000"/>
          </a:blip>
          <a:stretch>
            <a:fillRect/>
          </a:stretch>
        </p:blipFill>
        <p:spPr>
          <a:xfrm>
            <a:off x="0" y="0"/>
            <a:ext cx="9144000" cy="6092117"/>
          </a:xfrm>
          <a:prstGeom prst="rect">
            <a:avLst/>
          </a:prstGeom>
        </p:spPr>
      </p:pic>
      <p:sp>
        <p:nvSpPr>
          <p:cNvPr id="18" name="Text Box 22"/>
          <p:cNvSpPr txBox="1">
            <a:spLocks noChangeAspect="1" noChangeArrowheads="1"/>
          </p:cNvSpPr>
          <p:nvPr/>
        </p:nvSpPr>
        <p:spPr bwMode="auto">
          <a:xfrm>
            <a:off x="0" y="0"/>
            <a:ext cx="9144000" cy="673100"/>
          </a:xfrm>
          <a:prstGeom prst="rect">
            <a:avLst/>
          </a:prstGeom>
          <a:solidFill>
            <a:srgbClr val="000066"/>
          </a:solidFill>
          <a:ln>
            <a:noFill/>
          </a:ln>
          <a:extLs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tIns="1188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endParaRPr lang="fr-FR" sz="2800" dirty="0">
              <a:solidFill>
                <a:schemeClr val="bg1"/>
              </a:solidFill>
              <a:latin typeface="Calibri" charset="0"/>
            </a:endParaRPr>
          </a:p>
        </p:txBody>
      </p:sp>
      <p:sp>
        <p:nvSpPr>
          <p:cNvPr id="4" name="Rectangle 3"/>
          <p:cNvSpPr/>
          <p:nvPr/>
        </p:nvSpPr>
        <p:spPr>
          <a:xfrm>
            <a:off x="0" y="6005497"/>
            <a:ext cx="9180512" cy="852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Picture 2"/>
          <p:cNvSpPr>
            <a:spLocks noChangeAspect="1" noChangeArrowheads="1"/>
          </p:cNvSpPr>
          <p:nvPr/>
        </p:nvSpPr>
        <p:spPr bwMode="auto">
          <a:xfrm>
            <a:off x="8172450" y="5343525"/>
            <a:ext cx="569913" cy="12001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0" hangingPunct="0"/>
            <a:endParaRPr lang="fr-FR">
              <a:latin typeface="Arial"/>
              <a:cs typeface="Arial"/>
            </a:endParaRPr>
          </a:p>
        </p:txBody>
      </p:sp>
      <p:pic>
        <p:nvPicPr>
          <p:cNvPr id="10" name="Picture 24" descr="Logo Pasteu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82581" y="6124021"/>
            <a:ext cx="1921561" cy="66975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1" name="Image 32" descr="Logo-APHP.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5496" y="6432515"/>
            <a:ext cx="1817350" cy="38786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2" name="Picture 1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630857" y="5549900"/>
            <a:ext cx="526341" cy="13208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 name="Image 12" descr="recherche_financements_anr_logo.jp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228184" y="6272385"/>
            <a:ext cx="1204990" cy="51658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4" name="Image 13"/>
          <p:cNvPicPr>
            <a:picLocks noChangeAspect="1"/>
          </p:cNvPicPr>
          <p:nvPr/>
        </p:nvPicPr>
        <p:blipFill>
          <a:blip r:embed="rId7"/>
          <a:stretch>
            <a:fillRect/>
          </a:stretch>
        </p:blipFill>
        <p:spPr>
          <a:xfrm>
            <a:off x="7612818" y="6005496"/>
            <a:ext cx="885292" cy="852504"/>
          </a:xfrm>
          <a:prstGeom prst="rect">
            <a:avLst/>
          </a:prstGeom>
        </p:spPr>
      </p:pic>
      <p:pic>
        <p:nvPicPr>
          <p:cNvPr id="15" name="Image 14"/>
          <p:cNvPicPr>
            <a:picLocks noChangeAspect="1"/>
          </p:cNvPicPr>
          <p:nvPr/>
        </p:nvPicPr>
        <p:blipFill>
          <a:blip r:embed="rId8"/>
          <a:stretch>
            <a:fillRect/>
          </a:stretch>
        </p:blipFill>
        <p:spPr>
          <a:xfrm>
            <a:off x="3995936" y="6447311"/>
            <a:ext cx="2144690" cy="334361"/>
          </a:xfrm>
          <a:prstGeom prst="rect">
            <a:avLst/>
          </a:prstGeom>
        </p:spPr>
      </p:pic>
      <p:sp>
        <p:nvSpPr>
          <p:cNvPr id="16" name="ZoneTexte 15"/>
          <p:cNvSpPr txBox="1"/>
          <p:nvPr/>
        </p:nvSpPr>
        <p:spPr>
          <a:xfrm>
            <a:off x="3212188" y="112009"/>
            <a:ext cx="4874310" cy="523220"/>
          </a:xfrm>
          <a:prstGeom prst="rect">
            <a:avLst/>
          </a:prstGeom>
          <a:noFill/>
        </p:spPr>
        <p:txBody>
          <a:bodyPr wrap="square" rtlCol="0">
            <a:spAutoFit/>
          </a:bodyPr>
          <a:lstStyle/>
          <a:p>
            <a:r>
              <a:rPr lang="fr-FR" sz="2800" dirty="0" err="1">
                <a:solidFill>
                  <a:srgbClr val="FFFFFF"/>
                </a:solidFill>
                <a:latin typeface="Arial"/>
                <a:cs typeface="Arial"/>
              </a:rPr>
              <a:t>Acknowledgments</a:t>
            </a:r>
            <a:endParaRPr lang="fr-FR" sz="2800" dirty="0">
              <a:solidFill>
                <a:srgbClr val="FFFFFF"/>
              </a:solidFill>
              <a:latin typeface="Arial"/>
              <a:cs typeface="Arial"/>
            </a:endParaRPr>
          </a:p>
        </p:txBody>
      </p:sp>
      <p:sp>
        <p:nvSpPr>
          <p:cNvPr id="19" name="Rectangle 12"/>
          <p:cNvSpPr>
            <a:spLocks noChangeArrowheads="1"/>
          </p:cNvSpPr>
          <p:nvPr/>
        </p:nvSpPr>
        <p:spPr bwMode="auto">
          <a:xfrm>
            <a:off x="158763" y="4716352"/>
            <a:ext cx="4132263" cy="129063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90487" tIns="44450" rIns="90487" bIns="44450">
            <a:spAutoFit/>
          </a:bodyPr>
          <a:lstStyle/>
          <a:p>
            <a:pPr eaLnBrk="0" hangingPunct="0"/>
            <a:endParaRPr lang="fr-FR" sz="1800" dirty="0">
              <a:latin typeface="Arial"/>
              <a:cs typeface="Arial"/>
            </a:endParaRPr>
          </a:p>
          <a:p>
            <a:pPr eaLnBrk="0" hangingPunct="0"/>
            <a:r>
              <a:rPr lang="fr-FR" sz="1800" u="sng" dirty="0">
                <a:latin typeface="Arial"/>
                <a:cs typeface="Arial"/>
              </a:rPr>
              <a:t>Faculté de Médecine, Paris Est Créteil</a:t>
            </a:r>
          </a:p>
          <a:p>
            <a:pPr eaLnBrk="0" hangingPunct="0"/>
            <a:endParaRPr lang="fr-FR" sz="600" dirty="0">
              <a:latin typeface="Arial"/>
              <a:cs typeface="Arial"/>
            </a:endParaRPr>
          </a:p>
          <a:p>
            <a:pPr eaLnBrk="0" hangingPunct="0"/>
            <a:r>
              <a:rPr lang="fr-FR" sz="1800" dirty="0">
                <a:latin typeface="Arial"/>
                <a:cs typeface="Arial"/>
              </a:rPr>
              <a:t>Adeline Henry / Aurélie </a:t>
            </a:r>
            <a:r>
              <a:rPr lang="fr-FR" sz="1800" dirty="0" err="1">
                <a:latin typeface="Arial"/>
                <a:cs typeface="Arial"/>
              </a:rPr>
              <a:t>Guguin</a:t>
            </a:r>
            <a:endParaRPr lang="fr-FR" sz="1800" dirty="0">
              <a:latin typeface="Arial"/>
              <a:cs typeface="Arial"/>
            </a:endParaRPr>
          </a:p>
          <a:p>
            <a:pPr eaLnBrk="0" hangingPunct="0"/>
            <a:endParaRPr lang="fr-FR" sz="1800" dirty="0">
              <a:latin typeface="Arial"/>
              <a:cs typeface="Arial"/>
            </a:endParaRPr>
          </a:p>
        </p:txBody>
      </p:sp>
      <p:sp>
        <p:nvSpPr>
          <p:cNvPr id="20" name="Text Box 2"/>
          <p:cNvSpPr txBox="1">
            <a:spLocks noChangeArrowheads="1"/>
          </p:cNvSpPr>
          <p:nvPr/>
        </p:nvSpPr>
        <p:spPr bwMode="auto">
          <a:xfrm>
            <a:off x="139700" y="731786"/>
            <a:ext cx="7627357" cy="447507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800" b="1" u="sng" dirty="0" err="1">
                <a:latin typeface="Arial"/>
                <a:cs typeface="Arial"/>
              </a:rPr>
              <a:t>Experimental</a:t>
            </a:r>
            <a:r>
              <a:rPr lang="fr-FR" sz="1800" b="1" u="sng" dirty="0">
                <a:latin typeface="Arial"/>
                <a:cs typeface="Arial"/>
              </a:rPr>
              <a:t> </a:t>
            </a:r>
            <a:r>
              <a:rPr lang="fr-FR" sz="1800" b="1" u="sng" dirty="0" err="1">
                <a:latin typeface="Arial"/>
                <a:cs typeface="Arial"/>
              </a:rPr>
              <a:t>Neuropathology</a:t>
            </a:r>
            <a:r>
              <a:rPr lang="fr-FR" sz="1800" b="1" u="sng" dirty="0">
                <a:latin typeface="Arial"/>
                <a:cs typeface="Arial"/>
              </a:rPr>
              <a:t> :</a:t>
            </a:r>
          </a:p>
          <a:p>
            <a:endParaRPr lang="fr-FR" sz="1800" u="sng" dirty="0">
              <a:latin typeface="Arial"/>
              <a:cs typeface="Arial"/>
            </a:endParaRPr>
          </a:p>
          <a:p>
            <a:endParaRPr lang="fr-FR" sz="1000" dirty="0">
              <a:latin typeface="Arial"/>
              <a:cs typeface="Arial"/>
            </a:endParaRPr>
          </a:p>
          <a:p>
            <a:pPr>
              <a:lnSpc>
                <a:spcPct val="60000"/>
              </a:lnSpc>
            </a:pPr>
            <a:r>
              <a:rPr lang="fr-FR" sz="1800" dirty="0">
                <a:latin typeface="Arial"/>
                <a:cs typeface="Arial"/>
              </a:rPr>
              <a:t>Fabrice Chrétien</a:t>
            </a:r>
          </a:p>
          <a:p>
            <a:pPr>
              <a:lnSpc>
                <a:spcPct val="60000"/>
              </a:lnSpc>
            </a:pPr>
            <a:endParaRPr lang="fr-FR" sz="1800" dirty="0">
              <a:latin typeface="Arial"/>
              <a:cs typeface="Arial"/>
            </a:endParaRPr>
          </a:p>
          <a:p>
            <a:pPr>
              <a:lnSpc>
                <a:spcPct val="60000"/>
              </a:lnSpc>
            </a:pPr>
            <a:r>
              <a:rPr lang="fr-FR" sz="1800" dirty="0">
                <a:latin typeface="Arial"/>
                <a:cs typeface="Arial"/>
              </a:rPr>
              <a:t>Patrick </a:t>
            </a:r>
            <a:r>
              <a:rPr lang="fr-FR" sz="1800" dirty="0" err="1">
                <a:latin typeface="Arial"/>
                <a:cs typeface="Arial"/>
              </a:rPr>
              <a:t>Avé</a:t>
            </a:r>
            <a:endParaRPr lang="fr-FR" sz="1800" dirty="0">
              <a:latin typeface="Arial"/>
              <a:cs typeface="Arial"/>
            </a:endParaRPr>
          </a:p>
          <a:p>
            <a:pPr>
              <a:lnSpc>
                <a:spcPct val="60000"/>
              </a:lnSpc>
            </a:pPr>
            <a:endParaRPr lang="fr-FR" sz="1800" dirty="0">
              <a:latin typeface="Arial"/>
              <a:cs typeface="Arial"/>
            </a:endParaRPr>
          </a:p>
          <a:p>
            <a:pPr>
              <a:lnSpc>
                <a:spcPct val="60000"/>
              </a:lnSpc>
            </a:pPr>
            <a:r>
              <a:rPr lang="fr-FR" sz="1800" dirty="0">
                <a:latin typeface="Arial"/>
                <a:cs typeface="Arial"/>
              </a:rPr>
              <a:t>Nathalie </a:t>
            </a:r>
            <a:r>
              <a:rPr lang="fr-FR" sz="1800" dirty="0" err="1">
                <a:latin typeface="Arial"/>
                <a:cs typeface="Arial"/>
              </a:rPr>
              <a:t>Djebara</a:t>
            </a:r>
            <a:endParaRPr lang="fr-FR" sz="1800" dirty="0">
              <a:latin typeface="Arial"/>
              <a:cs typeface="Arial"/>
            </a:endParaRPr>
          </a:p>
          <a:p>
            <a:pPr>
              <a:lnSpc>
                <a:spcPct val="60000"/>
              </a:lnSpc>
            </a:pPr>
            <a:endParaRPr lang="fr-FR" sz="1800" dirty="0">
              <a:latin typeface="Arial"/>
              <a:cs typeface="Arial"/>
            </a:endParaRPr>
          </a:p>
          <a:p>
            <a:pPr>
              <a:lnSpc>
                <a:spcPct val="60000"/>
              </a:lnSpc>
            </a:pPr>
            <a:r>
              <a:rPr lang="fr-FR" sz="1800" dirty="0">
                <a:latin typeface="Arial"/>
                <a:cs typeface="Arial"/>
              </a:rPr>
              <a:t>Laurence </a:t>
            </a:r>
            <a:r>
              <a:rPr lang="fr-FR" sz="1800" dirty="0" err="1">
                <a:latin typeface="Arial"/>
                <a:cs typeface="Arial"/>
              </a:rPr>
              <a:t>Fiette</a:t>
            </a:r>
            <a:endParaRPr lang="fr-FR" sz="1800" dirty="0">
              <a:latin typeface="Arial"/>
              <a:cs typeface="Arial"/>
            </a:endParaRPr>
          </a:p>
          <a:p>
            <a:pPr>
              <a:lnSpc>
                <a:spcPct val="60000"/>
              </a:lnSpc>
            </a:pPr>
            <a:endParaRPr lang="fr-FR" sz="1800" dirty="0">
              <a:latin typeface="Arial"/>
              <a:cs typeface="Arial"/>
            </a:endParaRPr>
          </a:p>
          <a:p>
            <a:pPr>
              <a:lnSpc>
                <a:spcPct val="60000"/>
              </a:lnSpc>
            </a:pPr>
            <a:r>
              <a:rPr lang="fr-FR" sz="1800" dirty="0">
                <a:latin typeface="Arial"/>
                <a:cs typeface="Arial"/>
              </a:rPr>
              <a:t>Patricia Flamant</a:t>
            </a:r>
          </a:p>
          <a:p>
            <a:pPr>
              <a:lnSpc>
                <a:spcPct val="60000"/>
              </a:lnSpc>
            </a:pPr>
            <a:endParaRPr lang="fr-FR" sz="1800" dirty="0">
              <a:latin typeface="Arial"/>
              <a:cs typeface="Arial"/>
            </a:endParaRPr>
          </a:p>
          <a:p>
            <a:pPr>
              <a:lnSpc>
                <a:spcPct val="60000"/>
              </a:lnSpc>
            </a:pPr>
            <a:r>
              <a:rPr lang="fr-FR" sz="1800" dirty="0">
                <a:latin typeface="Arial"/>
                <a:cs typeface="Arial"/>
              </a:rPr>
              <a:t>David Hardy</a:t>
            </a:r>
          </a:p>
          <a:p>
            <a:pPr>
              <a:lnSpc>
                <a:spcPct val="60000"/>
              </a:lnSpc>
            </a:pPr>
            <a:endParaRPr lang="fr-FR" sz="1800" dirty="0">
              <a:latin typeface="Arial"/>
              <a:cs typeface="Arial"/>
            </a:endParaRPr>
          </a:p>
          <a:p>
            <a:pPr>
              <a:lnSpc>
                <a:spcPct val="60000"/>
              </a:lnSpc>
            </a:pPr>
            <a:r>
              <a:rPr lang="fr-FR" sz="1800" dirty="0">
                <a:latin typeface="Arial"/>
                <a:cs typeface="Arial"/>
              </a:rPr>
              <a:t>Grégory </a:t>
            </a:r>
            <a:r>
              <a:rPr lang="fr-FR" sz="1800" dirty="0" err="1">
                <a:latin typeface="Arial"/>
                <a:cs typeface="Arial"/>
              </a:rPr>
              <a:t>Jouvion</a:t>
            </a:r>
            <a:endParaRPr lang="fr-FR" sz="1800" dirty="0">
              <a:latin typeface="Arial"/>
              <a:cs typeface="Arial"/>
            </a:endParaRPr>
          </a:p>
          <a:p>
            <a:pPr>
              <a:lnSpc>
                <a:spcPct val="60000"/>
              </a:lnSpc>
            </a:pPr>
            <a:endParaRPr lang="fr-FR" sz="1800" dirty="0">
              <a:latin typeface="Arial"/>
              <a:cs typeface="Arial"/>
            </a:endParaRPr>
          </a:p>
          <a:p>
            <a:pPr>
              <a:lnSpc>
                <a:spcPct val="60000"/>
              </a:lnSpc>
            </a:pPr>
            <a:r>
              <a:rPr lang="fr-FR" sz="1800" dirty="0" err="1">
                <a:latin typeface="Arial"/>
                <a:cs typeface="Arial"/>
              </a:rPr>
              <a:t>Huot</a:t>
            </a:r>
            <a:r>
              <a:rPr lang="fr-FR" sz="1800" dirty="0">
                <a:latin typeface="Arial"/>
                <a:cs typeface="Arial"/>
              </a:rPr>
              <a:t> </a:t>
            </a:r>
            <a:r>
              <a:rPr lang="fr-FR" sz="1800" dirty="0" err="1">
                <a:latin typeface="Arial"/>
                <a:cs typeface="Arial"/>
              </a:rPr>
              <a:t>Khun</a:t>
            </a:r>
            <a:endParaRPr lang="fr-FR" sz="1800" dirty="0">
              <a:latin typeface="Arial"/>
              <a:cs typeface="Arial"/>
            </a:endParaRPr>
          </a:p>
          <a:p>
            <a:pPr>
              <a:lnSpc>
                <a:spcPct val="60000"/>
              </a:lnSpc>
            </a:pPr>
            <a:endParaRPr lang="fr-FR" sz="1800" dirty="0">
              <a:latin typeface="Arial"/>
              <a:cs typeface="Arial"/>
            </a:endParaRPr>
          </a:p>
          <a:p>
            <a:pPr lvl="0">
              <a:lnSpc>
                <a:spcPct val="60000"/>
              </a:lnSpc>
            </a:pPr>
            <a:r>
              <a:rPr lang="fr-FR" sz="1800" dirty="0">
                <a:solidFill>
                  <a:srgbClr val="000000"/>
                </a:solidFill>
                <a:latin typeface="Arial"/>
                <a:cs typeface="Arial"/>
              </a:rPr>
              <a:t>Claire </a:t>
            </a:r>
            <a:r>
              <a:rPr lang="fr-FR" sz="1800" dirty="0" err="1">
                <a:solidFill>
                  <a:srgbClr val="000000"/>
                </a:solidFill>
                <a:latin typeface="Arial"/>
                <a:cs typeface="Arial"/>
              </a:rPr>
              <a:t>Latroche</a:t>
            </a:r>
            <a:endParaRPr lang="fr-FR" sz="1800" dirty="0">
              <a:solidFill>
                <a:srgbClr val="000000"/>
              </a:solidFill>
              <a:latin typeface="Arial"/>
              <a:cs typeface="Arial"/>
            </a:endParaRPr>
          </a:p>
          <a:p>
            <a:pPr lvl="0">
              <a:lnSpc>
                <a:spcPct val="60000"/>
              </a:lnSpc>
            </a:pPr>
            <a:endParaRPr lang="fr-FR" sz="1800" dirty="0">
              <a:solidFill>
                <a:srgbClr val="000000"/>
              </a:solidFill>
              <a:latin typeface="Arial"/>
              <a:cs typeface="Arial"/>
            </a:endParaRPr>
          </a:p>
          <a:p>
            <a:pPr lvl="0">
              <a:lnSpc>
                <a:spcPct val="60000"/>
              </a:lnSpc>
            </a:pPr>
            <a:r>
              <a:rPr lang="fr-FR" sz="1800" dirty="0">
                <a:solidFill>
                  <a:srgbClr val="000000"/>
                </a:solidFill>
                <a:latin typeface="Arial"/>
                <a:cs typeface="Arial"/>
              </a:rPr>
              <a:t>Sabine </a:t>
            </a:r>
            <a:r>
              <a:rPr lang="fr-FR" sz="1800" dirty="0" err="1">
                <a:solidFill>
                  <a:srgbClr val="000000"/>
                </a:solidFill>
                <a:latin typeface="Arial"/>
                <a:cs typeface="Arial"/>
              </a:rPr>
              <a:t>Maurin</a:t>
            </a:r>
            <a:endParaRPr lang="fr-FR" sz="1800" dirty="0">
              <a:solidFill>
                <a:srgbClr val="000000"/>
              </a:solidFill>
              <a:latin typeface="Arial"/>
              <a:cs typeface="Arial"/>
            </a:endParaRPr>
          </a:p>
          <a:p>
            <a:pPr lvl="0">
              <a:lnSpc>
                <a:spcPct val="60000"/>
              </a:lnSpc>
            </a:pPr>
            <a:endParaRPr lang="fr-FR" sz="1800" dirty="0">
              <a:solidFill>
                <a:srgbClr val="000000"/>
              </a:solidFill>
              <a:latin typeface="Arial"/>
              <a:cs typeface="Arial"/>
            </a:endParaRPr>
          </a:p>
          <a:p>
            <a:pPr>
              <a:lnSpc>
                <a:spcPct val="60000"/>
              </a:lnSpc>
            </a:pPr>
            <a:endParaRPr lang="fr-FR" sz="1800" dirty="0">
              <a:latin typeface="Arial"/>
              <a:cs typeface="Arial"/>
            </a:endParaRPr>
          </a:p>
          <a:p>
            <a:pPr>
              <a:lnSpc>
                <a:spcPct val="60000"/>
              </a:lnSpc>
            </a:pPr>
            <a:endParaRPr lang="fr-FR" sz="1800" dirty="0">
              <a:latin typeface="Arial"/>
              <a:cs typeface="Arial"/>
            </a:endParaRPr>
          </a:p>
        </p:txBody>
      </p:sp>
      <p:sp>
        <p:nvSpPr>
          <p:cNvPr id="21" name="Text Box 2"/>
          <p:cNvSpPr txBox="1">
            <a:spLocks noChangeArrowheads="1"/>
          </p:cNvSpPr>
          <p:nvPr/>
        </p:nvSpPr>
        <p:spPr bwMode="auto">
          <a:xfrm>
            <a:off x="5739915" y="736490"/>
            <a:ext cx="3224936" cy="187743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800" b="1" u="sng" dirty="0">
                <a:latin typeface="Arial"/>
                <a:cs typeface="Arial"/>
              </a:rPr>
              <a:t>Stem </a:t>
            </a:r>
            <a:r>
              <a:rPr lang="fr-FR" sz="1800" b="1" u="sng" dirty="0" err="1">
                <a:latin typeface="Arial"/>
                <a:cs typeface="Arial"/>
              </a:rPr>
              <a:t>cells</a:t>
            </a:r>
            <a:r>
              <a:rPr lang="fr-FR" sz="1800" b="1" u="sng" dirty="0">
                <a:latin typeface="Arial"/>
                <a:cs typeface="Arial"/>
              </a:rPr>
              <a:t> and </a:t>
            </a:r>
            <a:r>
              <a:rPr lang="fr-FR" sz="1800" b="1" u="sng" dirty="0" err="1">
                <a:latin typeface="Arial"/>
                <a:cs typeface="Arial"/>
              </a:rPr>
              <a:t>develpment</a:t>
            </a:r>
            <a:r>
              <a:rPr lang="fr-FR" sz="1800" b="1" u="sng" dirty="0">
                <a:latin typeface="Arial"/>
                <a:cs typeface="Arial"/>
              </a:rPr>
              <a:t>:</a:t>
            </a:r>
          </a:p>
          <a:p>
            <a:endParaRPr lang="fr-FR" sz="600" dirty="0">
              <a:latin typeface="Arial"/>
              <a:cs typeface="Arial"/>
            </a:endParaRPr>
          </a:p>
          <a:p>
            <a:pPr>
              <a:spcBef>
                <a:spcPts val="600"/>
              </a:spcBef>
            </a:pPr>
            <a:r>
              <a:rPr lang="fr-FR" sz="1800" dirty="0" err="1">
                <a:latin typeface="Arial"/>
                <a:cs typeface="Arial"/>
              </a:rPr>
              <a:t>Shahragim</a:t>
            </a:r>
            <a:r>
              <a:rPr lang="fr-FR" sz="1800" dirty="0">
                <a:latin typeface="Arial"/>
                <a:cs typeface="Arial"/>
              </a:rPr>
              <a:t> </a:t>
            </a:r>
            <a:r>
              <a:rPr lang="fr-FR" sz="1800" dirty="0" err="1">
                <a:latin typeface="Arial"/>
                <a:cs typeface="Arial"/>
              </a:rPr>
              <a:t>Tajbakhsh</a:t>
            </a:r>
            <a:endParaRPr lang="fr-FR" sz="1800" dirty="0">
              <a:latin typeface="Arial"/>
              <a:cs typeface="Arial"/>
            </a:endParaRPr>
          </a:p>
          <a:p>
            <a:pPr>
              <a:spcBef>
                <a:spcPts val="600"/>
              </a:spcBef>
            </a:pPr>
            <a:r>
              <a:rPr lang="fr-FR" sz="1800" dirty="0">
                <a:latin typeface="Arial"/>
                <a:cs typeface="Arial"/>
              </a:rPr>
              <a:t>Barbara </a:t>
            </a:r>
            <a:r>
              <a:rPr lang="fr-FR" sz="1800" dirty="0" err="1">
                <a:latin typeface="Arial"/>
                <a:cs typeface="Arial"/>
              </a:rPr>
              <a:t>Gayraud</a:t>
            </a:r>
            <a:r>
              <a:rPr lang="fr-FR" sz="1800" dirty="0">
                <a:latin typeface="Arial"/>
                <a:cs typeface="Arial"/>
              </a:rPr>
              <a:t> Morel</a:t>
            </a:r>
          </a:p>
          <a:p>
            <a:pPr>
              <a:spcBef>
                <a:spcPts val="600"/>
              </a:spcBef>
            </a:pPr>
            <a:endParaRPr lang="fr-FR" sz="1800" dirty="0">
              <a:latin typeface="Arial"/>
              <a:cs typeface="Arial"/>
            </a:endParaRPr>
          </a:p>
          <a:p>
            <a:pPr>
              <a:spcBef>
                <a:spcPts val="600"/>
              </a:spcBef>
            </a:pPr>
            <a:endParaRPr lang="fr-FR" sz="1800" dirty="0">
              <a:latin typeface="Arial"/>
              <a:cs typeface="Arial"/>
            </a:endParaRPr>
          </a:p>
        </p:txBody>
      </p:sp>
      <p:sp>
        <p:nvSpPr>
          <p:cNvPr id="22" name="ZoneTexte 21"/>
          <p:cNvSpPr txBox="1"/>
          <p:nvPr/>
        </p:nvSpPr>
        <p:spPr>
          <a:xfrm>
            <a:off x="2242692" y="1240240"/>
            <a:ext cx="2167466" cy="3785652"/>
          </a:xfrm>
          <a:prstGeom prst="rect">
            <a:avLst/>
          </a:prstGeom>
          <a:noFill/>
        </p:spPr>
        <p:txBody>
          <a:bodyPr wrap="square" rtlCol="0">
            <a:spAutoFit/>
          </a:bodyPr>
          <a:lstStyle/>
          <a:p>
            <a:pPr lvl="0">
              <a:lnSpc>
                <a:spcPct val="60000"/>
              </a:lnSpc>
            </a:pPr>
            <a:endParaRPr lang="fr-FR" sz="1800" dirty="0">
              <a:solidFill>
                <a:srgbClr val="000000"/>
              </a:solidFill>
              <a:latin typeface="Arial"/>
              <a:cs typeface="Arial"/>
            </a:endParaRPr>
          </a:p>
          <a:p>
            <a:pPr lvl="0">
              <a:lnSpc>
                <a:spcPct val="60000"/>
              </a:lnSpc>
            </a:pPr>
            <a:r>
              <a:rPr lang="fr-FR" sz="1800" dirty="0">
                <a:solidFill>
                  <a:srgbClr val="000000"/>
                </a:solidFill>
                <a:latin typeface="Arial"/>
                <a:cs typeface="Arial"/>
              </a:rPr>
              <a:t>Jeanne </a:t>
            </a:r>
            <a:r>
              <a:rPr lang="fr-FR" sz="1800" dirty="0" err="1">
                <a:solidFill>
                  <a:srgbClr val="000000"/>
                </a:solidFill>
                <a:latin typeface="Arial"/>
                <a:cs typeface="Arial"/>
              </a:rPr>
              <a:t>Matondo</a:t>
            </a:r>
            <a:endParaRPr lang="fr-FR" sz="1800" dirty="0">
              <a:solidFill>
                <a:srgbClr val="000000"/>
              </a:solidFill>
              <a:latin typeface="Arial"/>
              <a:cs typeface="Arial"/>
            </a:endParaRPr>
          </a:p>
          <a:p>
            <a:pPr lvl="0">
              <a:lnSpc>
                <a:spcPct val="60000"/>
              </a:lnSpc>
            </a:pPr>
            <a:endParaRPr lang="fr-FR" sz="1800" dirty="0">
              <a:solidFill>
                <a:srgbClr val="000000"/>
              </a:solidFill>
              <a:latin typeface="Arial"/>
              <a:cs typeface="Arial"/>
            </a:endParaRPr>
          </a:p>
          <a:p>
            <a:pPr lvl="0">
              <a:lnSpc>
                <a:spcPct val="60000"/>
              </a:lnSpc>
            </a:pPr>
            <a:r>
              <a:rPr lang="fr-FR" sz="1800" dirty="0">
                <a:solidFill>
                  <a:srgbClr val="000000"/>
                </a:solidFill>
                <a:latin typeface="Arial"/>
                <a:cs typeface="Arial"/>
              </a:rPr>
              <a:t>Aurélien </a:t>
            </a:r>
            <a:r>
              <a:rPr lang="fr-FR" sz="1800" dirty="0" err="1">
                <a:solidFill>
                  <a:srgbClr val="000000"/>
                </a:solidFill>
                <a:latin typeface="Arial"/>
                <a:cs typeface="Arial"/>
              </a:rPr>
              <a:t>Mazeraud</a:t>
            </a:r>
            <a:endParaRPr lang="fr-FR" sz="1800" dirty="0">
              <a:solidFill>
                <a:srgbClr val="000000"/>
              </a:solidFill>
              <a:latin typeface="Arial"/>
              <a:cs typeface="Arial"/>
            </a:endParaRPr>
          </a:p>
          <a:p>
            <a:pPr lvl="0">
              <a:lnSpc>
                <a:spcPct val="60000"/>
              </a:lnSpc>
            </a:pPr>
            <a:endParaRPr lang="fr-FR" sz="1800" dirty="0">
              <a:solidFill>
                <a:srgbClr val="000000"/>
              </a:solidFill>
              <a:latin typeface="Arial"/>
              <a:cs typeface="Arial"/>
            </a:endParaRPr>
          </a:p>
          <a:p>
            <a:pPr lvl="0">
              <a:lnSpc>
                <a:spcPct val="60000"/>
              </a:lnSpc>
            </a:pPr>
            <a:r>
              <a:rPr lang="fr-FR" sz="1800" dirty="0" err="1">
                <a:solidFill>
                  <a:srgbClr val="000000"/>
                </a:solidFill>
                <a:latin typeface="Arial"/>
                <a:cs typeface="Arial"/>
              </a:rPr>
              <a:t>Miryam</a:t>
            </a:r>
            <a:r>
              <a:rPr lang="fr-FR" sz="1800" dirty="0">
                <a:solidFill>
                  <a:srgbClr val="000000"/>
                </a:solidFill>
                <a:latin typeface="Arial"/>
                <a:cs typeface="Arial"/>
              </a:rPr>
              <a:t> </a:t>
            </a:r>
            <a:r>
              <a:rPr lang="fr-FR" sz="1800" dirty="0" err="1">
                <a:solidFill>
                  <a:srgbClr val="000000"/>
                </a:solidFill>
                <a:latin typeface="Arial"/>
                <a:cs typeface="Arial"/>
              </a:rPr>
              <a:t>Mebarki</a:t>
            </a:r>
            <a:endParaRPr lang="fr-FR" sz="1800" dirty="0">
              <a:solidFill>
                <a:srgbClr val="000000"/>
              </a:solidFill>
              <a:latin typeface="Arial"/>
              <a:cs typeface="Arial"/>
            </a:endParaRPr>
          </a:p>
          <a:p>
            <a:pPr lvl="0">
              <a:lnSpc>
                <a:spcPct val="60000"/>
              </a:lnSpc>
            </a:pPr>
            <a:endParaRPr lang="fr-FR" sz="1800" dirty="0">
              <a:solidFill>
                <a:srgbClr val="000000"/>
              </a:solidFill>
              <a:latin typeface="Arial"/>
              <a:cs typeface="Arial"/>
            </a:endParaRPr>
          </a:p>
          <a:p>
            <a:pPr lvl="0">
              <a:lnSpc>
                <a:spcPct val="60000"/>
              </a:lnSpc>
            </a:pPr>
            <a:r>
              <a:rPr lang="fr-FR" sz="1800" dirty="0">
                <a:solidFill>
                  <a:srgbClr val="000000"/>
                </a:solidFill>
                <a:latin typeface="Arial"/>
                <a:cs typeface="Arial"/>
              </a:rPr>
              <a:t>Fanny </a:t>
            </a:r>
            <a:r>
              <a:rPr lang="fr-FR" sz="1800" dirty="0" err="1">
                <a:solidFill>
                  <a:srgbClr val="000000"/>
                </a:solidFill>
                <a:latin typeface="Arial"/>
                <a:cs typeface="Arial"/>
              </a:rPr>
              <a:t>Mérard</a:t>
            </a:r>
            <a:endParaRPr lang="fr-FR" sz="1800" dirty="0">
              <a:solidFill>
                <a:srgbClr val="000000"/>
              </a:solidFill>
              <a:latin typeface="Arial"/>
              <a:cs typeface="Arial"/>
            </a:endParaRPr>
          </a:p>
          <a:p>
            <a:pPr lvl="0">
              <a:lnSpc>
                <a:spcPct val="60000"/>
              </a:lnSpc>
            </a:pPr>
            <a:endParaRPr lang="fr-FR" sz="1800" dirty="0">
              <a:solidFill>
                <a:srgbClr val="000000"/>
              </a:solidFill>
              <a:latin typeface="Arial"/>
              <a:cs typeface="Arial"/>
            </a:endParaRPr>
          </a:p>
          <a:p>
            <a:pPr lvl="0">
              <a:lnSpc>
                <a:spcPct val="60000"/>
              </a:lnSpc>
            </a:pPr>
            <a:r>
              <a:rPr lang="fr-FR" sz="1800" dirty="0">
                <a:solidFill>
                  <a:srgbClr val="000000"/>
                </a:solidFill>
                <a:latin typeface="Arial"/>
                <a:cs typeface="Arial"/>
              </a:rPr>
              <a:t>Virginie </a:t>
            </a:r>
            <a:r>
              <a:rPr lang="fr-FR" sz="1800" dirty="0" err="1">
                <a:solidFill>
                  <a:srgbClr val="000000"/>
                </a:solidFill>
                <a:latin typeface="Arial"/>
                <a:cs typeface="Arial"/>
              </a:rPr>
              <a:t>Piccicuto</a:t>
            </a:r>
            <a:endParaRPr lang="fr-FR" sz="1800" dirty="0">
              <a:solidFill>
                <a:srgbClr val="000000"/>
              </a:solidFill>
              <a:latin typeface="Arial"/>
              <a:cs typeface="Arial"/>
            </a:endParaRPr>
          </a:p>
          <a:p>
            <a:pPr lvl="0">
              <a:lnSpc>
                <a:spcPct val="60000"/>
              </a:lnSpc>
            </a:pPr>
            <a:endParaRPr lang="fr-FR" sz="1800" dirty="0">
              <a:solidFill>
                <a:srgbClr val="000000"/>
              </a:solidFill>
              <a:latin typeface="Arial"/>
              <a:cs typeface="Arial"/>
            </a:endParaRPr>
          </a:p>
          <a:p>
            <a:pPr lvl="0">
              <a:lnSpc>
                <a:spcPct val="60000"/>
              </a:lnSpc>
            </a:pPr>
            <a:r>
              <a:rPr lang="fr-FR" sz="1800" dirty="0">
                <a:solidFill>
                  <a:srgbClr val="000000"/>
                </a:solidFill>
                <a:latin typeface="Arial"/>
                <a:cs typeface="Arial"/>
              </a:rPr>
              <a:t>Pierre Rocheteau</a:t>
            </a:r>
          </a:p>
          <a:p>
            <a:pPr lvl="0">
              <a:lnSpc>
                <a:spcPct val="60000"/>
              </a:lnSpc>
            </a:pPr>
            <a:endParaRPr lang="fr-FR" sz="1800" dirty="0">
              <a:solidFill>
                <a:srgbClr val="000000"/>
              </a:solidFill>
              <a:latin typeface="Arial"/>
              <a:cs typeface="Arial"/>
            </a:endParaRPr>
          </a:p>
          <a:p>
            <a:pPr lvl="0">
              <a:lnSpc>
                <a:spcPct val="60000"/>
              </a:lnSpc>
            </a:pPr>
            <a:r>
              <a:rPr lang="fr-FR" sz="1800" dirty="0">
                <a:solidFill>
                  <a:srgbClr val="000000"/>
                </a:solidFill>
                <a:latin typeface="Arial"/>
                <a:cs typeface="Arial"/>
              </a:rPr>
              <a:t>Tarek </a:t>
            </a:r>
            <a:r>
              <a:rPr lang="fr-FR" sz="1800" dirty="0" err="1">
                <a:solidFill>
                  <a:srgbClr val="000000"/>
                </a:solidFill>
                <a:latin typeface="Arial"/>
                <a:cs typeface="Arial"/>
              </a:rPr>
              <a:t>Sharshar</a:t>
            </a:r>
            <a:endParaRPr lang="fr-FR" sz="1800" dirty="0">
              <a:solidFill>
                <a:srgbClr val="000000"/>
              </a:solidFill>
              <a:latin typeface="Arial"/>
              <a:cs typeface="Arial"/>
            </a:endParaRPr>
          </a:p>
          <a:p>
            <a:pPr lvl="0">
              <a:lnSpc>
                <a:spcPct val="60000"/>
              </a:lnSpc>
            </a:pPr>
            <a:endParaRPr lang="fr-FR" sz="1800" dirty="0">
              <a:solidFill>
                <a:srgbClr val="000000"/>
              </a:solidFill>
              <a:latin typeface="Arial"/>
              <a:cs typeface="Arial"/>
            </a:endParaRPr>
          </a:p>
          <a:p>
            <a:pPr lvl="0">
              <a:lnSpc>
                <a:spcPct val="60000"/>
              </a:lnSpc>
            </a:pPr>
            <a:r>
              <a:rPr lang="fr-FR" sz="1800" dirty="0">
                <a:solidFill>
                  <a:srgbClr val="000000"/>
                </a:solidFill>
                <a:latin typeface="Arial"/>
                <a:cs typeface="Arial"/>
              </a:rPr>
              <a:t>Romain </a:t>
            </a:r>
            <a:r>
              <a:rPr lang="fr-FR" sz="1800" dirty="0" err="1">
                <a:solidFill>
                  <a:srgbClr val="000000"/>
                </a:solidFill>
                <a:latin typeface="Arial"/>
                <a:cs typeface="Arial"/>
              </a:rPr>
              <a:t>Sonneville</a:t>
            </a:r>
            <a:endParaRPr lang="fr-FR" sz="1800" dirty="0">
              <a:solidFill>
                <a:srgbClr val="000000"/>
              </a:solidFill>
              <a:latin typeface="Arial"/>
              <a:cs typeface="Arial"/>
            </a:endParaRPr>
          </a:p>
          <a:p>
            <a:pPr lvl="0">
              <a:lnSpc>
                <a:spcPct val="60000"/>
              </a:lnSpc>
            </a:pPr>
            <a:endParaRPr lang="fr-FR" sz="1800" dirty="0">
              <a:solidFill>
                <a:srgbClr val="000000"/>
              </a:solidFill>
              <a:latin typeface="Arial"/>
              <a:cs typeface="Arial"/>
            </a:endParaRPr>
          </a:p>
          <a:p>
            <a:pPr lvl="0">
              <a:lnSpc>
                <a:spcPct val="60000"/>
              </a:lnSpc>
            </a:pPr>
            <a:r>
              <a:rPr lang="fr-FR" sz="1800" dirty="0" err="1">
                <a:solidFill>
                  <a:srgbClr val="000000"/>
                </a:solidFill>
                <a:latin typeface="Arial"/>
                <a:cs typeface="Arial"/>
              </a:rPr>
              <a:t>Tung</a:t>
            </a:r>
            <a:r>
              <a:rPr lang="fr-FR" sz="1800" dirty="0">
                <a:solidFill>
                  <a:srgbClr val="000000"/>
                </a:solidFill>
                <a:latin typeface="Arial"/>
                <a:cs typeface="Arial"/>
              </a:rPr>
              <a:t> </a:t>
            </a:r>
            <a:r>
              <a:rPr lang="fr-FR" sz="1800" dirty="0" err="1">
                <a:solidFill>
                  <a:srgbClr val="000000"/>
                </a:solidFill>
                <a:latin typeface="Arial"/>
                <a:cs typeface="Arial"/>
              </a:rPr>
              <a:t>Jui</a:t>
            </a:r>
            <a:r>
              <a:rPr lang="fr-FR" sz="1800" dirty="0">
                <a:solidFill>
                  <a:srgbClr val="000000"/>
                </a:solidFill>
                <a:latin typeface="Arial"/>
                <a:cs typeface="Arial"/>
              </a:rPr>
              <a:t> </a:t>
            </a:r>
            <a:r>
              <a:rPr lang="fr-FR" sz="1800" dirty="0" err="1">
                <a:solidFill>
                  <a:srgbClr val="000000"/>
                </a:solidFill>
                <a:latin typeface="Arial"/>
                <a:cs typeface="Arial"/>
              </a:rPr>
              <a:t>Trieu</a:t>
            </a:r>
            <a:endParaRPr lang="fr-FR" sz="1800" dirty="0">
              <a:solidFill>
                <a:srgbClr val="000000"/>
              </a:solidFill>
              <a:latin typeface="Arial"/>
              <a:cs typeface="Arial"/>
            </a:endParaRPr>
          </a:p>
          <a:p>
            <a:pPr lvl="0">
              <a:lnSpc>
                <a:spcPct val="60000"/>
              </a:lnSpc>
            </a:pPr>
            <a:endParaRPr lang="fr-FR" sz="1800" dirty="0">
              <a:solidFill>
                <a:srgbClr val="000000"/>
              </a:solidFill>
              <a:latin typeface="Arial"/>
              <a:cs typeface="Arial"/>
            </a:endParaRPr>
          </a:p>
          <a:p>
            <a:pPr lvl="0">
              <a:lnSpc>
                <a:spcPct val="60000"/>
              </a:lnSpc>
            </a:pPr>
            <a:r>
              <a:rPr lang="fr-FR" sz="1800" dirty="0">
                <a:solidFill>
                  <a:srgbClr val="000000"/>
                </a:solidFill>
                <a:latin typeface="Arial"/>
                <a:cs typeface="Arial"/>
              </a:rPr>
              <a:t>Franck </a:t>
            </a:r>
            <a:r>
              <a:rPr lang="fr-FR" sz="1800" dirty="0" err="1">
                <a:solidFill>
                  <a:srgbClr val="000000"/>
                </a:solidFill>
                <a:latin typeface="Arial"/>
                <a:cs typeface="Arial"/>
              </a:rPr>
              <a:t>Verdonk</a:t>
            </a:r>
            <a:endParaRPr lang="fr-FR" sz="1800" dirty="0">
              <a:solidFill>
                <a:srgbClr val="000000"/>
              </a:solidFill>
              <a:latin typeface="Arial"/>
              <a:cs typeface="Arial"/>
            </a:endParaRPr>
          </a:p>
          <a:p>
            <a:endParaRPr lang="fr-FR" dirty="0"/>
          </a:p>
        </p:txBody>
      </p:sp>
      <p:sp>
        <p:nvSpPr>
          <p:cNvPr id="23" name="Text Box 2"/>
          <p:cNvSpPr txBox="1">
            <a:spLocks noChangeArrowheads="1"/>
          </p:cNvSpPr>
          <p:nvPr/>
        </p:nvSpPr>
        <p:spPr bwMode="auto">
          <a:xfrm>
            <a:off x="5782404" y="2981147"/>
            <a:ext cx="1783699" cy="152349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Arial" charset="0"/>
              </a:defRPr>
            </a:lvl1pPr>
            <a:lvl2pPr marL="37931725" indent="-37474525" eaLnBrk="0" hangingPunct="0">
              <a:defRPr sz="2400">
                <a:solidFill>
                  <a:schemeClr val="tx1"/>
                </a:solidFill>
                <a:latin typeface="Times" charset="0"/>
                <a:ea typeface="Arial" charset="0"/>
                <a:cs typeface="Arial" charset="0"/>
              </a:defRPr>
            </a:lvl2pPr>
            <a:lvl3pPr eaLnBrk="0" hangingPunct="0">
              <a:defRPr sz="2400">
                <a:solidFill>
                  <a:schemeClr val="tx1"/>
                </a:solidFill>
                <a:latin typeface="Times" charset="0"/>
                <a:ea typeface="Arial" charset="0"/>
                <a:cs typeface="Arial" charset="0"/>
              </a:defRPr>
            </a:lvl3pPr>
            <a:lvl4pPr eaLnBrk="0" hangingPunct="0">
              <a:defRPr sz="2400">
                <a:solidFill>
                  <a:schemeClr val="tx1"/>
                </a:solidFill>
                <a:latin typeface="Times" charset="0"/>
                <a:ea typeface="Arial" charset="0"/>
                <a:cs typeface="Arial" charset="0"/>
              </a:defRPr>
            </a:lvl4pPr>
            <a:lvl5pPr eaLnBrk="0" hangingPunct="0">
              <a:defRPr sz="2400">
                <a:solidFill>
                  <a:schemeClr val="tx1"/>
                </a:solidFill>
                <a:latin typeface="Times" charset="0"/>
                <a:ea typeface="Arial" charset="0"/>
                <a:cs typeface="Arial" charset="0"/>
              </a:defRPr>
            </a:lvl5pPr>
            <a:lvl6pPr marL="457200" eaLnBrk="0" fontAlgn="base" hangingPunct="0">
              <a:spcBef>
                <a:spcPct val="0"/>
              </a:spcBef>
              <a:spcAft>
                <a:spcPct val="0"/>
              </a:spcAft>
              <a:defRPr sz="2400">
                <a:solidFill>
                  <a:schemeClr val="tx1"/>
                </a:solidFill>
                <a:latin typeface="Times" charset="0"/>
                <a:ea typeface="Arial" charset="0"/>
                <a:cs typeface="Arial" charset="0"/>
              </a:defRPr>
            </a:lvl6pPr>
            <a:lvl7pPr marL="914400" eaLnBrk="0" fontAlgn="base" hangingPunct="0">
              <a:spcBef>
                <a:spcPct val="0"/>
              </a:spcBef>
              <a:spcAft>
                <a:spcPct val="0"/>
              </a:spcAft>
              <a:defRPr sz="2400">
                <a:solidFill>
                  <a:schemeClr val="tx1"/>
                </a:solidFill>
                <a:latin typeface="Times" charset="0"/>
                <a:ea typeface="Arial" charset="0"/>
                <a:cs typeface="Arial" charset="0"/>
              </a:defRPr>
            </a:lvl7pPr>
            <a:lvl8pPr marL="1371600" eaLnBrk="0" fontAlgn="base" hangingPunct="0">
              <a:spcBef>
                <a:spcPct val="0"/>
              </a:spcBef>
              <a:spcAft>
                <a:spcPct val="0"/>
              </a:spcAft>
              <a:defRPr sz="2400">
                <a:solidFill>
                  <a:schemeClr val="tx1"/>
                </a:solidFill>
                <a:latin typeface="Times" charset="0"/>
                <a:ea typeface="Arial" charset="0"/>
                <a:cs typeface="Arial" charset="0"/>
              </a:defRPr>
            </a:lvl8pPr>
            <a:lvl9pPr marL="1828800" eaLnBrk="0" fontAlgn="base" hangingPunct="0">
              <a:spcBef>
                <a:spcPct val="0"/>
              </a:spcBef>
              <a:spcAft>
                <a:spcPct val="0"/>
              </a:spcAft>
              <a:defRPr sz="2400">
                <a:solidFill>
                  <a:schemeClr val="tx1"/>
                </a:solidFill>
                <a:latin typeface="Times" charset="0"/>
                <a:ea typeface="Arial" charset="0"/>
                <a:cs typeface="Arial" charset="0"/>
              </a:defRPr>
            </a:lvl9pPr>
          </a:lstStyle>
          <a:p>
            <a:r>
              <a:rPr lang="fr-FR" sz="1800" b="1" u="sng" dirty="0">
                <a:latin typeface="Arial"/>
                <a:cs typeface="Arial"/>
              </a:rPr>
              <a:t>labo:</a:t>
            </a:r>
          </a:p>
          <a:p>
            <a:endParaRPr lang="fr-FR" sz="600" dirty="0">
              <a:latin typeface="Arial"/>
              <a:cs typeface="Arial"/>
            </a:endParaRPr>
          </a:p>
          <a:p>
            <a:pPr>
              <a:spcBef>
                <a:spcPts val="600"/>
              </a:spcBef>
            </a:pPr>
            <a:r>
              <a:rPr lang="fr-FR" sz="1800" dirty="0" err="1">
                <a:latin typeface="Arial"/>
                <a:cs typeface="Arial"/>
              </a:rPr>
              <a:t>Miria</a:t>
            </a:r>
            <a:r>
              <a:rPr lang="fr-FR" sz="1800" dirty="0">
                <a:latin typeface="Arial"/>
                <a:cs typeface="Arial"/>
              </a:rPr>
              <a:t> </a:t>
            </a:r>
            <a:r>
              <a:rPr lang="fr-FR" sz="1800" dirty="0" err="1">
                <a:latin typeface="Arial"/>
                <a:cs typeface="Arial"/>
              </a:rPr>
              <a:t>Ricchetti</a:t>
            </a:r>
            <a:endParaRPr lang="fr-FR" sz="1800" dirty="0">
              <a:latin typeface="Arial"/>
              <a:cs typeface="Arial"/>
            </a:endParaRPr>
          </a:p>
          <a:p>
            <a:pPr>
              <a:spcBef>
                <a:spcPts val="600"/>
              </a:spcBef>
            </a:pPr>
            <a:r>
              <a:rPr lang="fr-FR" sz="1800" dirty="0">
                <a:latin typeface="Arial"/>
                <a:cs typeface="Arial"/>
              </a:rPr>
              <a:t>Laurent Chatre</a:t>
            </a:r>
          </a:p>
          <a:p>
            <a:pPr>
              <a:spcBef>
                <a:spcPts val="600"/>
              </a:spcBef>
            </a:pPr>
            <a:endParaRPr lang="fr-FR" sz="1800" dirty="0">
              <a:latin typeface="Arial"/>
              <a:cs typeface="Arial"/>
            </a:endParaRPr>
          </a:p>
        </p:txBody>
      </p:sp>
    </p:spTree>
    <p:extLst>
      <p:ext uri="{BB962C8B-B14F-4D97-AF65-F5344CB8AC3E}">
        <p14:creationId xmlns:p14="http://schemas.microsoft.com/office/powerpoint/2010/main" val="1696289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102"/>
          <p:cNvGrpSpPr/>
          <p:nvPr/>
        </p:nvGrpSpPr>
        <p:grpSpPr>
          <a:xfrm>
            <a:off x="-15873" y="1738318"/>
            <a:ext cx="1437218" cy="1848443"/>
            <a:chOff x="-15873" y="1738318"/>
            <a:chExt cx="1437218" cy="1848443"/>
          </a:xfrm>
        </p:grpSpPr>
        <p:sp>
          <p:nvSpPr>
            <p:cNvPr id="90" name="Forme libre 89"/>
            <p:cNvSpPr/>
            <p:nvPr/>
          </p:nvSpPr>
          <p:spPr>
            <a:xfrm rot="21079795" flipH="1">
              <a:off x="-15873" y="1738318"/>
              <a:ext cx="1437218" cy="1848443"/>
            </a:xfrm>
            <a:custGeom>
              <a:avLst/>
              <a:gdLst>
                <a:gd name="connsiteX0" fmla="*/ 397463 w 2375371"/>
                <a:gd name="connsiteY0" fmla="*/ 2500019 h 2982148"/>
                <a:gd name="connsiteX1" fmla="*/ 270463 w 2375371"/>
                <a:gd name="connsiteY1" fmla="*/ 651463 h 2982148"/>
                <a:gd name="connsiteX2" fmla="*/ 2020241 w 2375371"/>
                <a:gd name="connsiteY2" fmla="*/ 312796 h 2982148"/>
                <a:gd name="connsiteX3" fmla="*/ 2147241 w 2375371"/>
                <a:gd name="connsiteY3" fmla="*/ 2528241 h 2982148"/>
                <a:gd name="connsiteX4" fmla="*/ 651463 w 2375371"/>
                <a:gd name="connsiteY4" fmla="*/ 2965685 h 2982148"/>
                <a:gd name="connsiteX5" fmla="*/ 369241 w 2375371"/>
                <a:gd name="connsiteY5" fmla="*/ 2429463 h 29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371" h="2982148">
                  <a:moveTo>
                    <a:pt x="397463" y="2500019"/>
                  </a:moveTo>
                  <a:cubicBezTo>
                    <a:pt x="198731" y="1758009"/>
                    <a:pt x="0" y="1016000"/>
                    <a:pt x="270463" y="651463"/>
                  </a:cubicBezTo>
                  <a:cubicBezTo>
                    <a:pt x="540926" y="286926"/>
                    <a:pt x="1707445" y="0"/>
                    <a:pt x="2020241" y="312796"/>
                  </a:cubicBezTo>
                  <a:cubicBezTo>
                    <a:pt x="2333037" y="625592"/>
                    <a:pt x="2375371" y="2086093"/>
                    <a:pt x="2147241" y="2528241"/>
                  </a:cubicBezTo>
                  <a:cubicBezTo>
                    <a:pt x="1919111" y="2970389"/>
                    <a:pt x="947796" y="2982148"/>
                    <a:pt x="651463" y="2965685"/>
                  </a:cubicBezTo>
                  <a:cubicBezTo>
                    <a:pt x="355130" y="2949222"/>
                    <a:pt x="369241" y="2429463"/>
                    <a:pt x="369241" y="2429463"/>
                  </a:cubicBezTo>
                </a:path>
              </a:pathLst>
            </a:custGeom>
            <a:gradFill flip="none" rotWithShape="1">
              <a:gsLst>
                <a:gs pos="0">
                  <a:schemeClr val="accent6">
                    <a:lumMod val="20000"/>
                    <a:lumOff val="80000"/>
                  </a:schemeClr>
                </a:gs>
                <a:gs pos="100000">
                  <a:schemeClr val="accent6">
                    <a:lumMod val="60000"/>
                    <a:lumOff val="40000"/>
                  </a:schemeClr>
                </a:gs>
              </a:gsLst>
              <a:path path="circle">
                <a:fillToRect l="50000" t="50000" r="50000" b="50000"/>
              </a:path>
              <a:tileRect/>
            </a:gradFill>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96" name="Forme libre 95"/>
            <p:cNvSpPr/>
            <p:nvPr/>
          </p:nvSpPr>
          <p:spPr>
            <a:xfrm rot="15556785" flipH="1">
              <a:off x="423893" y="2731488"/>
              <a:ext cx="835350" cy="766123"/>
            </a:xfrm>
            <a:custGeom>
              <a:avLst/>
              <a:gdLst>
                <a:gd name="connsiteX0" fmla="*/ 388056 w 846667"/>
                <a:gd name="connsiteY0" fmla="*/ 39982 h 792575"/>
                <a:gd name="connsiteX1" fmla="*/ 105834 w 846667"/>
                <a:gd name="connsiteY1" fmla="*/ 68204 h 792575"/>
                <a:gd name="connsiteX2" fmla="*/ 21167 w 846667"/>
                <a:gd name="connsiteY2" fmla="*/ 449204 h 792575"/>
                <a:gd name="connsiteX3" fmla="*/ 232834 w 846667"/>
                <a:gd name="connsiteY3" fmla="*/ 759649 h 792575"/>
                <a:gd name="connsiteX4" fmla="*/ 754945 w 846667"/>
                <a:gd name="connsiteY4" fmla="*/ 646760 h 792575"/>
                <a:gd name="connsiteX5" fmla="*/ 783167 w 846667"/>
                <a:gd name="connsiteY5" fmla="*/ 308093 h 792575"/>
                <a:gd name="connsiteX6" fmla="*/ 515056 w 846667"/>
                <a:gd name="connsiteY6" fmla="*/ 96426 h 792575"/>
                <a:gd name="connsiteX7" fmla="*/ 388056 w 846667"/>
                <a:gd name="connsiteY7" fmla="*/ 39982 h 7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67" h="792575">
                  <a:moveTo>
                    <a:pt x="388056" y="39982"/>
                  </a:moveTo>
                  <a:cubicBezTo>
                    <a:pt x="319852" y="35278"/>
                    <a:pt x="166982" y="0"/>
                    <a:pt x="105834" y="68204"/>
                  </a:cubicBezTo>
                  <a:cubicBezTo>
                    <a:pt x="44686" y="136408"/>
                    <a:pt x="0" y="333963"/>
                    <a:pt x="21167" y="449204"/>
                  </a:cubicBezTo>
                  <a:cubicBezTo>
                    <a:pt x="42334" y="564445"/>
                    <a:pt x="110538" y="726723"/>
                    <a:pt x="232834" y="759649"/>
                  </a:cubicBezTo>
                  <a:cubicBezTo>
                    <a:pt x="355130" y="792575"/>
                    <a:pt x="663223" y="722019"/>
                    <a:pt x="754945" y="646760"/>
                  </a:cubicBezTo>
                  <a:cubicBezTo>
                    <a:pt x="846667" y="571501"/>
                    <a:pt x="823148" y="399815"/>
                    <a:pt x="783167" y="308093"/>
                  </a:cubicBezTo>
                  <a:cubicBezTo>
                    <a:pt x="743186" y="216371"/>
                    <a:pt x="585611" y="138759"/>
                    <a:pt x="515056" y="96426"/>
                  </a:cubicBezTo>
                  <a:cubicBezTo>
                    <a:pt x="444501" y="54093"/>
                    <a:pt x="456260" y="44686"/>
                    <a:pt x="388056" y="39982"/>
                  </a:cubicBezTo>
                  <a:close/>
                </a:path>
              </a:pathLst>
            </a:custGeom>
            <a:gradFill flip="none" rotWithShape="1">
              <a:gsLst>
                <a:gs pos="30000">
                  <a:schemeClr val="accent6">
                    <a:lumMod val="75000"/>
                  </a:schemeClr>
                </a:gs>
                <a:gs pos="11000">
                  <a:schemeClr val="accent6">
                    <a:lumMod val="5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3" name="Grouper 70"/>
          <p:cNvGrpSpPr/>
          <p:nvPr/>
        </p:nvGrpSpPr>
        <p:grpSpPr>
          <a:xfrm>
            <a:off x="76201" y="3657599"/>
            <a:ext cx="1828800" cy="1447801"/>
            <a:chOff x="-31750" y="3564467"/>
            <a:chExt cx="2048933" cy="1627716"/>
          </a:xfrm>
        </p:grpSpPr>
        <p:sp>
          <p:nvSpPr>
            <p:cNvPr id="72" name="Forme libre 71"/>
            <p:cNvSpPr/>
            <p:nvPr/>
          </p:nvSpPr>
          <p:spPr>
            <a:xfrm>
              <a:off x="-31750" y="3564467"/>
              <a:ext cx="2048933" cy="1627716"/>
            </a:xfrm>
            <a:custGeom>
              <a:avLst/>
              <a:gdLst>
                <a:gd name="connsiteX0" fmla="*/ 555625 w 2048933"/>
                <a:gd name="connsiteY0" fmla="*/ 67733 h 1627716"/>
                <a:gd name="connsiteX1" fmla="*/ 358775 w 2048933"/>
                <a:gd name="connsiteY1" fmla="*/ 29633 h 1627716"/>
                <a:gd name="connsiteX2" fmla="*/ 155575 w 2048933"/>
                <a:gd name="connsiteY2" fmla="*/ 112183 h 1627716"/>
                <a:gd name="connsiteX3" fmla="*/ 142875 w 2048933"/>
                <a:gd name="connsiteY3" fmla="*/ 702733 h 1627716"/>
                <a:gd name="connsiteX4" fmla="*/ 161925 w 2048933"/>
                <a:gd name="connsiteY4" fmla="*/ 1483783 h 1627716"/>
                <a:gd name="connsiteX5" fmla="*/ 1114425 w 2048933"/>
                <a:gd name="connsiteY5" fmla="*/ 1566333 h 1627716"/>
                <a:gd name="connsiteX6" fmla="*/ 1946275 w 2048933"/>
                <a:gd name="connsiteY6" fmla="*/ 1356783 h 1627716"/>
                <a:gd name="connsiteX7" fmla="*/ 1730375 w 2048933"/>
                <a:gd name="connsiteY7" fmla="*/ 563033 h 1627716"/>
                <a:gd name="connsiteX8" fmla="*/ 1050925 w 2048933"/>
                <a:gd name="connsiteY8" fmla="*/ 201083 h 1627716"/>
                <a:gd name="connsiteX9" fmla="*/ 555625 w 2048933"/>
                <a:gd name="connsiteY9" fmla="*/ 67733 h 162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8933" h="1627716">
                  <a:moveTo>
                    <a:pt x="555625" y="67733"/>
                  </a:moveTo>
                  <a:cubicBezTo>
                    <a:pt x="440267" y="39158"/>
                    <a:pt x="425450" y="22225"/>
                    <a:pt x="358775" y="29633"/>
                  </a:cubicBezTo>
                  <a:cubicBezTo>
                    <a:pt x="292100" y="37041"/>
                    <a:pt x="191558" y="0"/>
                    <a:pt x="155575" y="112183"/>
                  </a:cubicBezTo>
                  <a:cubicBezTo>
                    <a:pt x="119592" y="224366"/>
                    <a:pt x="141817" y="474133"/>
                    <a:pt x="142875" y="702733"/>
                  </a:cubicBezTo>
                  <a:cubicBezTo>
                    <a:pt x="143933" y="931333"/>
                    <a:pt x="0" y="1339850"/>
                    <a:pt x="161925" y="1483783"/>
                  </a:cubicBezTo>
                  <a:cubicBezTo>
                    <a:pt x="323850" y="1627716"/>
                    <a:pt x="817033" y="1587500"/>
                    <a:pt x="1114425" y="1566333"/>
                  </a:cubicBezTo>
                  <a:cubicBezTo>
                    <a:pt x="1411817" y="1545166"/>
                    <a:pt x="1843617" y="1524000"/>
                    <a:pt x="1946275" y="1356783"/>
                  </a:cubicBezTo>
                  <a:cubicBezTo>
                    <a:pt x="2048933" y="1189566"/>
                    <a:pt x="1879600" y="755650"/>
                    <a:pt x="1730375" y="563033"/>
                  </a:cubicBezTo>
                  <a:cubicBezTo>
                    <a:pt x="1581150" y="370416"/>
                    <a:pt x="1248833" y="283633"/>
                    <a:pt x="1050925" y="201083"/>
                  </a:cubicBezTo>
                  <a:cubicBezTo>
                    <a:pt x="853017" y="118533"/>
                    <a:pt x="670983" y="96308"/>
                    <a:pt x="555625" y="67733"/>
                  </a:cubicBezTo>
                  <a:close/>
                </a:path>
              </a:pathLst>
            </a:custGeom>
            <a:solidFill>
              <a:schemeClr val="bg1"/>
            </a:solidFill>
            <a:ln>
              <a:solidFill>
                <a:srgbClr val="16164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3" name="Forme libre 72"/>
            <p:cNvSpPr/>
            <p:nvPr/>
          </p:nvSpPr>
          <p:spPr>
            <a:xfrm>
              <a:off x="174625" y="3672417"/>
              <a:ext cx="1704975" cy="1405466"/>
            </a:xfrm>
            <a:custGeom>
              <a:avLst/>
              <a:gdLst>
                <a:gd name="connsiteX0" fmla="*/ 663575 w 1704975"/>
                <a:gd name="connsiteY0" fmla="*/ 124883 h 1405466"/>
                <a:gd name="connsiteX1" fmla="*/ 365125 w 1704975"/>
                <a:gd name="connsiteY1" fmla="*/ 48683 h 1405466"/>
                <a:gd name="connsiteX2" fmla="*/ 111125 w 1704975"/>
                <a:gd name="connsiteY2" fmla="*/ 4233 h 1405466"/>
                <a:gd name="connsiteX3" fmla="*/ 15875 w 1704975"/>
                <a:gd name="connsiteY3" fmla="*/ 74083 h 1405466"/>
                <a:gd name="connsiteX4" fmla="*/ 15875 w 1704975"/>
                <a:gd name="connsiteY4" fmla="*/ 397933 h 1405466"/>
                <a:gd name="connsiteX5" fmla="*/ 34925 w 1704975"/>
                <a:gd name="connsiteY5" fmla="*/ 620183 h 1405466"/>
                <a:gd name="connsiteX6" fmla="*/ 142875 w 1704975"/>
                <a:gd name="connsiteY6" fmla="*/ 950383 h 1405466"/>
                <a:gd name="connsiteX7" fmla="*/ 390525 w 1704975"/>
                <a:gd name="connsiteY7" fmla="*/ 1286933 h 1405466"/>
                <a:gd name="connsiteX8" fmla="*/ 828675 w 1704975"/>
                <a:gd name="connsiteY8" fmla="*/ 1401233 h 1405466"/>
                <a:gd name="connsiteX9" fmla="*/ 1470025 w 1704975"/>
                <a:gd name="connsiteY9" fmla="*/ 1312333 h 1405466"/>
                <a:gd name="connsiteX10" fmla="*/ 1685925 w 1704975"/>
                <a:gd name="connsiteY10" fmla="*/ 1147233 h 1405466"/>
                <a:gd name="connsiteX11" fmla="*/ 1584325 w 1704975"/>
                <a:gd name="connsiteY11" fmla="*/ 734483 h 1405466"/>
                <a:gd name="connsiteX12" fmla="*/ 1349375 w 1704975"/>
                <a:gd name="connsiteY12" fmla="*/ 423333 h 1405466"/>
                <a:gd name="connsiteX13" fmla="*/ 860425 w 1704975"/>
                <a:gd name="connsiteY13" fmla="*/ 182033 h 1405466"/>
                <a:gd name="connsiteX14" fmla="*/ 663575 w 1704975"/>
                <a:gd name="connsiteY14" fmla="*/ 124883 h 14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4975" h="1405466">
                  <a:moveTo>
                    <a:pt x="663575" y="124883"/>
                  </a:moveTo>
                  <a:cubicBezTo>
                    <a:pt x="581025" y="102658"/>
                    <a:pt x="457200" y="68791"/>
                    <a:pt x="365125" y="48683"/>
                  </a:cubicBezTo>
                  <a:cubicBezTo>
                    <a:pt x="273050" y="28575"/>
                    <a:pt x="169333" y="0"/>
                    <a:pt x="111125" y="4233"/>
                  </a:cubicBezTo>
                  <a:cubicBezTo>
                    <a:pt x="52917" y="8466"/>
                    <a:pt x="31750" y="8466"/>
                    <a:pt x="15875" y="74083"/>
                  </a:cubicBezTo>
                  <a:cubicBezTo>
                    <a:pt x="0" y="139700"/>
                    <a:pt x="12700" y="306916"/>
                    <a:pt x="15875" y="397933"/>
                  </a:cubicBezTo>
                  <a:cubicBezTo>
                    <a:pt x="19050" y="488950"/>
                    <a:pt x="13758" y="528108"/>
                    <a:pt x="34925" y="620183"/>
                  </a:cubicBezTo>
                  <a:cubicBezTo>
                    <a:pt x="56092" y="712258"/>
                    <a:pt x="83608" y="839258"/>
                    <a:pt x="142875" y="950383"/>
                  </a:cubicBezTo>
                  <a:cubicBezTo>
                    <a:pt x="202142" y="1061508"/>
                    <a:pt x="276225" y="1211791"/>
                    <a:pt x="390525" y="1286933"/>
                  </a:cubicBezTo>
                  <a:cubicBezTo>
                    <a:pt x="504825" y="1362075"/>
                    <a:pt x="648758" y="1397000"/>
                    <a:pt x="828675" y="1401233"/>
                  </a:cubicBezTo>
                  <a:cubicBezTo>
                    <a:pt x="1008592" y="1405466"/>
                    <a:pt x="1327150" y="1354666"/>
                    <a:pt x="1470025" y="1312333"/>
                  </a:cubicBezTo>
                  <a:cubicBezTo>
                    <a:pt x="1612900" y="1270000"/>
                    <a:pt x="1666875" y="1243541"/>
                    <a:pt x="1685925" y="1147233"/>
                  </a:cubicBezTo>
                  <a:cubicBezTo>
                    <a:pt x="1704975" y="1050925"/>
                    <a:pt x="1640417" y="855133"/>
                    <a:pt x="1584325" y="734483"/>
                  </a:cubicBezTo>
                  <a:cubicBezTo>
                    <a:pt x="1528233" y="613833"/>
                    <a:pt x="1470025" y="515408"/>
                    <a:pt x="1349375" y="423333"/>
                  </a:cubicBezTo>
                  <a:cubicBezTo>
                    <a:pt x="1228725" y="331258"/>
                    <a:pt x="975783" y="231775"/>
                    <a:pt x="860425" y="182033"/>
                  </a:cubicBezTo>
                  <a:cubicBezTo>
                    <a:pt x="745067" y="132291"/>
                    <a:pt x="746125" y="147108"/>
                    <a:pt x="663575" y="124883"/>
                  </a:cubicBezTo>
                  <a:close/>
                </a:path>
              </a:pathLst>
            </a:custGeom>
            <a:gradFill flip="none" rotWithShape="1">
              <a:gsLst>
                <a:gs pos="87000">
                  <a:srgbClr val="FF70A3"/>
                </a:gs>
                <a:gs pos="13000">
                  <a:srgbClr val="FFFFFF"/>
                </a:gs>
              </a:gsLst>
              <a:path path="circle">
                <a:fillToRect l="50000" t="50000" r="50000" b="50000"/>
              </a:path>
              <a:tileRect/>
            </a:gradFill>
            <a:ln>
              <a:solidFill>
                <a:srgbClr val="16164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4" name="Forme libre 73"/>
            <p:cNvSpPr/>
            <p:nvPr/>
          </p:nvSpPr>
          <p:spPr>
            <a:xfrm>
              <a:off x="76200" y="4498975"/>
              <a:ext cx="398992" cy="592667"/>
            </a:xfrm>
            <a:custGeom>
              <a:avLst/>
              <a:gdLst>
                <a:gd name="connsiteX0" fmla="*/ 120650 w 398992"/>
                <a:gd name="connsiteY0" fmla="*/ 47625 h 592667"/>
                <a:gd name="connsiteX1" fmla="*/ 57150 w 398992"/>
                <a:gd name="connsiteY1" fmla="*/ 53975 h 592667"/>
                <a:gd name="connsiteX2" fmla="*/ 25400 w 398992"/>
                <a:gd name="connsiteY2" fmla="*/ 346075 h 592667"/>
                <a:gd name="connsiteX3" fmla="*/ 209550 w 398992"/>
                <a:gd name="connsiteY3" fmla="*/ 561975 h 592667"/>
                <a:gd name="connsiteX4" fmla="*/ 387350 w 398992"/>
                <a:gd name="connsiteY4" fmla="*/ 530225 h 592667"/>
                <a:gd name="connsiteX5" fmla="*/ 279400 w 398992"/>
                <a:gd name="connsiteY5" fmla="*/ 339725 h 592667"/>
                <a:gd name="connsiteX6" fmla="*/ 120650 w 398992"/>
                <a:gd name="connsiteY6" fmla="*/ 47625 h 59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992" h="592667">
                  <a:moveTo>
                    <a:pt x="120650" y="47625"/>
                  </a:moveTo>
                  <a:cubicBezTo>
                    <a:pt x="83608" y="0"/>
                    <a:pt x="73025" y="4233"/>
                    <a:pt x="57150" y="53975"/>
                  </a:cubicBezTo>
                  <a:cubicBezTo>
                    <a:pt x="41275" y="103717"/>
                    <a:pt x="0" y="261408"/>
                    <a:pt x="25400" y="346075"/>
                  </a:cubicBezTo>
                  <a:cubicBezTo>
                    <a:pt x="50800" y="430742"/>
                    <a:pt x="149225" y="531283"/>
                    <a:pt x="209550" y="561975"/>
                  </a:cubicBezTo>
                  <a:cubicBezTo>
                    <a:pt x="269875" y="592667"/>
                    <a:pt x="375708" y="567267"/>
                    <a:pt x="387350" y="530225"/>
                  </a:cubicBezTo>
                  <a:cubicBezTo>
                    <a:pt x="398992" y="493183"/>
                    <a:pt x="322792" y="420158"/>
                    <a:pt x="279400" y="339725"/>
                  </a:cubicBezTo>
                  <a:cubicBezTo>
                    <a:pt x="236008" y="259292"/>
                    <a:pt x="157692" y="95250"/>
                    <a:pt x="120650" y="47625"/>
                  </a:cubicBezTo>
                  <a:close/>
                </a:path>
              </a:pathLst>
            </a:cu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3" name="Text Box 22"/>
          <p:cNvSpPr txBox="1">
            <a:spLocks noChangeAspect="1" noChangeArrowheads="1"/>
          </p:cNvSpPr>
          <p:nvPr/>
        </p:nvSpPr>
        <p:spPr bwMode="auto">
          <a:xfrm>
            <a:off x="0" y="0"/>
            <a:ext cx="9144000" cy="1143000"/>
          </a:xfrm>
          <a:prstGeom prst="rect">
            <a:avLst/>
          </a:prstGeom>
          <a:solidFill>
            <a:schemeClr val="accent2">
              <a:lumMod val="50000"/>
            </a:schemeClr>
          </a:solidFill>
          <a:ln w="9525">
            <a:noFill/>
            <a:miter lim="800000"/>
            <a:headEnd/>
            <a:tailEnd/>
          </a:ln>
        </p:spPr>
        <p:txBody>
          <a:bodyPr tIns="118800">
            <a:prstTxWarp prst="textNoShape">
              <a:avLst/>
            </a:prstTxWarp>
          </a:bodyPr>
          <a:lstStyle/>
          <a:p>
            <a:pPr algn="ctr">
              <a:spcBef>
                <a:spcPts val="0"/>
              </a:spcBef>
            </a:pPr>
            <a:r>
              <a:rPr lang="en-GB" sz="3000" b="1" dirty="0">
                <a:solidFill>
                  <a:schemeClr val="bg1"/>
                </a:solidFill>
                <a:latin typeface="Calibri" charset="0"/>
              </a:rPr>
              <a:t>Integrative analysis of cell-cell interactions</a:t>
            </a:r>
          </a:p>
          <a:p>
            <a:pPr algn="ctr">
              <a:spcBef>
                <a:spcPts val="0"/>
              </a:spcBef>
            </a:pPr>
            <a:r>
              <a:rPr lang="en-GB" sz="3000" b="1" dirty="0">
                <a:solidFill>
                  <a:schemeClr val="bg1"/>
                </a:solidFill>
                <a:latin typeface="Calibri" charset="0"/>
              </a:rPr>
              <a:t>in normal tissues and after an injury</a:t>
            </a:r>
            <a:endParaRPr lang="en-GB" sz="2800" dirty="0">
              <a:solidFill>
                <a:schemeClr val="bg1"/>
              </a:solidFill>
              <a:latin typeface="Calibri" charset="0"/>
            </a:endParaRPr>
          </a:p>
        </p:txBody>
      </p:sp>
      <p:sp>
        <p:nvSpPr>
          <p:cNvPr id="20" name="Forme libre 19"/>
          <p:cNvSpPr/>
          <p:nvPr/>
        </p:nvSpPr>
        <p:spPr>
          <a:xfrm>
            <a:off x="28222" y="3563055"/>
            <a:ext cx="1953684" cy="1639006"/>
          </a:xfrm>
          <a:custGeom>
            <a:avLst/>
            <a:gdLst>
              <a:gd name="connsiteX0" fmla="*/ 903111 w 1953684"/>
              <a:gd name="connsiteY0" fmla="*/ 153812 h 1639006"/>
              <a:gd name="connsiteX1" fmla="*/ 594078 w 1953684"/>
              <a:gd name="connsiteY1" fmla="*/ 86078 h 1639006"/>
              <a:gd name="connsiteX2" fmla="*/ 373945 w 1953684"/>
              <a:gd name="connsiteY2" fmla="*/ 35278 h 1639006"/>
              <a:gd name="connsiteX3" fmla="*/ 132645 w 1953684"/>
              <a:gd name="connsiteY3" fmla="*/ 22578 h 1639006"/>
              <a:gd name="connsiteX4" fmla="*/ 31045 w 1953684"/>
              <a:gd name="connsiteY4" fmla="*/ 170745 h 1639006"/>
              <a:gd name="connsiteX5" fmla="*/ 26811 w 1953684"/>
              <a:gd name="connsiteY5" fmla="*/ 784578 h 1639006"/>
              <a:gd name="connsiteX6" fmla="*/ 26811 w 1953684"/>
              <a:gd name="connsiteY6" fmla="*/ 1411112 h 1639006"/>
              <a:gd name="connsiteX7" fmla="*/ 187678 w 1953684"/>
              <a:gd name="connsiteY7" fmla="*/ 1584678 h 1639006"/>
              <a:gd name="connsiteX8" fmla="*/ 534811 w 1953684"/>
              <a:gd name="connsiteY8" fmla="*/ 1635478 h 1639006"/>
              <a:gd name="connsiteX9" fmla="*/ 1055511 w 1953684"/>
              <a:gd name="connsiteY9" fmla="*/ 1563512 h 1639006"/>
              <a:gd name="connsiteX10" fmla="*/ 1432278 w 1953684"/>
              <a:gd name="connsiteY10" fmla="*/ 1529645 h 1639006"/>
              <a:gd name="connsiteX11" fmla="*/ 1698978 w 1953684"/>
              <a:gd name="connsiteY11" fmla="*/ 1521178 h 1639006"/>
              <a:gd name="connsiteX12" fmla="*/ 1914878 w 1953684"/>
              <a:gd name="connsiteY12" fmla="*/ 1360312 h 1639006"/>
              <a:gd name="connsiteX13" fmla="*/ 1931811 w 1953684"/>
              <a:gd name="connsiteY13" fmla="*/ 1051278 h 1639006"/>
              <a:gd name="connsiteX14" fmla="*/ 1804811 w 1953684"/>
              <a:gd name="connsiteY14" fmla="*/ 682978 h 1639006"/>
              <a:gd name="connsiteX15" fmla="*/ 1639711 w 1953684"/>
              <a:gd name="connsiteY15" fmla="*/ 433212 h 1639006"/>
              <a:gd name="connsiteX16" fmla="*/ 1334911 w 1953684"/>
              <a:gd name="connsiteY16" fmla="*/ 280812 h 1639006"/>
              <a:gd name="connsiteX17" fmla="*/ 903111 w 1953684"/>
              <a:gd name="connsiteY17" fmla="*/ 153812 h 163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3684" h="1639006">
                <a:moveTo>
                  <a:pt x="903111" y="153812"/>
                </a:moveTo>
                <a:cubicBezTo>
                  <a:pt x="779639" y="121356"/>
                  <a:pt x="594078" y="86078"/>
                  <a:pt x="594078" y="86078"/>
                </a:cubicBezTo>
                <a:cubicBezTo>
                  <a:pt x="505884" y="66322"/>
                  <a:pt x="450850" y="45861"/>
                  <a:pt x="373945" y="35278"/>
                </a:cubicBezTo>
                <a:cubicBezTo>
                  <a:pt x="297040" y="24695"/>
                  <a:pt x="189795" y="0"/>
                  <a:pt x="132645" y="22578"/>
                </a:cubicBezTo>
                <a:cubicBezTo>
                  <a:pt x="75495" y="45156"/>
                  <a:pt x="48684" y="43745"/>
                  <a:pt x="31045" y="170745"/>
                </a:cubicBezTo>
                <a:cubicBezTo>
                  <a:pt x="13406" y="297745"/>
                  <a:pt x="27517" y="577850"/>
                  <a:pt x="26811" y="784578"/>
                </a:cubicBezTo>
                <a:cubicBezTo>
                  <a:pt x="26105" y="991306"/>
                  <a:pt x="0" y="1277762"/>
                  <a:pt x="26811" y="1411112"/>
                </a:cubicBezTo>
                <a:cubicBezTo>
                  <a:pt x="53622" y="1544462"/>
                  <a:pt x="103011" y="1547284"/>
                  <a:pt x="187678" y="1584678"/>
                </a:cubicBezTo>
                <a:cubicBezTo>
                  <a:pt x="272345" y="1622072"/>
                  <a:pt x="390172" y="1639006"/>
                  <a:pt x="534811" y="1635478"/>
                </a:cubicBezTo>
                <a:cubicBezTo>
                  <a:pt x="679450" y="1631950"/>
                  <a:pt x="905933" y="1581151"/>
                  <a:pt x="1055511" y="1563512"/>
                </a:cubicBezTo>
                <a:cubicBezTo>
                  <a:pt x="1205089" y="1545873"/>
                  <a:pt x="1325034" y="1536701"/>
                  <a:pt x="1432278" y="1529645"/>
                </a:cubicBezTo>
                <a:cubicBezTo>
                  <a:pt x="1539522" y="1522589"/>
                  <a:pt x="1618545" y="1549400"/>
                  <a:pt x="1698978" y="1521178"/>
                </a:cubicBezTo>
                <a:cubicBezTo>
                  <a:pt x="1779411" y="1492956"/>
                  <a:pt x="1876073" y="1438629"/>
                  <a:pt x="1914878" y="1360312"/>
                </a:cubicBezTo>
                <a:cubicBezTo>
                  <a:pt x="1953684" y="1281995"/>
                  <a:pt x="1950155" y="1164167"/>
                  <a:pt x="1931811" y="1051278"/>
                </a:cubicBezTo>
                <a:cubicBezTo>
                  <a:pt x="1913467" y="938389"/>
                  <a:pt x="1853494" y="785989"/>
                  <a:pt x="1804811" y="682978"/>
                </a:cubicBezTo>
                <a:cubicBezTo>
                  <a:pt x="1756128" y="579967"/>
                  <a:pt x="1718028" y="500240"/>
                  <a:pt x="1639711" y="433212"/>
                </a:cubicBezTo>
                <a:cubicBezTo>
                  <a:pt x="1561394" y="366184"/>
                  <a:pt x="1456972" y="327379"/>
                  <a:pt x="1334911" y="280812"/>
                </a:cubicBezTo>
                <a:cubicBezTo>
                  <a:pt x="1212850" y="234245"/>
                  <a:pt x="1026583" y="186268"/>
                  <a:pt x="903111" y="153812"/>
                </a:cubicBezTo>
                <a:close/>
              </a:path>
            </a:pathLst>
          </a:custGeom>
          <a:noFill/>
          <a:ln w="76200" cap="flat" cmpd="tri"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Forme libre 22"/>
          <p:cNvSpPr/>
          <p:nvPr/>
        </p:nvSpPr>
        <p:spPr>
          <a:xfrm>
            <a:off x="50800" y="1755775"/>
            <a:ext cx="3506258" cy="1768475"/>
          </a:xfrm>
          <a:custGeom>
            <a:avLst/>
            <a:gdLst>
              <a:gd name="connsiteX0" fmla="*/ 0 w 3506258"/>
              <a:gd name="connsiteY0" fmla="*/ 123825 h 1768475"/>
              <a:gd name="connsiteX1" fmla="*/ 336550 w 3506258"/>
              <a:gd name="connsiteY1" fmla="*/ 3175 h 1768475"/>
              <a:gd name="connsiteX2" fmla="*/ 939800 w 3506258"/>
              <a:gd name="connsiteY2" fmla="*/ 104775 h 1768475"/>
              <a:gd name="connsiteX3" fmla="*/ 1257300 w 3506258"/>
              <a:gd name="connsiteY3" fmla="*/ 346075 h 1768475"/>
              <a:gd name="connsiteX4" fmla="*/ 1346200 w 3506258"/>
              <a:gd name="connsiteY4" fmla="*/ 536575 h 1768475"/>
              <a:gd name="connsiteX5" fmla="*/ 1587500 w 3506258"/>
              <a:gd name="connsiteY5" fmla="*/ 409575 h 1768475"/>
              <a:gd name="connsiteX6" fmla="*/ 2197100 w 3506258"/>
              <a:gd name="connsiteY6" fmla="*/ 447675 h 1768475"/>
              <a:gd name="connsiteX7" fmla="*/ 2482850 w 3506258"/>
              <a:gd name="connsiteY7" fmla="*/ 663575 h 1768475"/>
              <a:gd name="connsiteX8" fmla="*/ 2495550 w 3506258"/>
              <a:gd name="connsiteY8" fmla="*/ 892175 h 1768475"/>
              <a:gd name="connsiteX9" fmla="*/ 2603500 w 3506258"/>
              <a:gd name="connsiteY9" fmla="*/ 923925 h 1768475"/>
              <a:gd name="connsiteX10" fmla="*/ 3181350 w 3506258"/>
              <a:gd name="connsiteY10" fmla="*/ 1038225 h 1768475"/>
              <a:gd name="connsiteX11" fmla="*/ 3378200 w 3506258"/>
              <a:gd name="connsiteY11" fmla="*/ 1298575 h 1768475"/>
              <a:gd name="connsiteX12" fmla="*/ 3486150 w 3506258"/>
              <a:gd name="connsiteY12" fmla="*/ 1673225 h 1768475"/>
              <a:gd name="connsiteX13" fmla="*/ 3498850 w 3506258"/>
              <a:gd name="connsiteY13" fmla="*/ 1768475 h 1768475"/>
              <a:gd name="connsiteX14" fmla="*/ 3498850 w 3506258"/>
              <a:gd name="connsiteY14" fmla="*/ 1768475 h 176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6258" h="1768475">
                <a:moveTo>
                  <a:pt x="0" y="123825"/>
                </a:moveTo>
                <a:cubicBezTo>
                  <a:pt x="89958" y="65087"/>
                  <a:pt x="179917" y="6350"/>
                  <a:pt x="336550" y="3175"/>
                </a:cubicBezTo>
                <a:cubicBezTo>
                  <a:pt x="493183" y="0"/>
                  <a:pt x="786342" y="47625"/>
                  <a:pt x="939800" y="104775"/>
                </a:cubicBezTo>
                <a:cubicBezTo>
                  <a:pt x="1093258" y="161925"/>
                  <a:pt x="1189567" y="274108"/>
                  <a:pt x="1257300" y="346075"/>
                </a:cubicBezTo>
                <a:cubicBezTo>
                  <a:pt x="1325033" y="418042"/>
                  <a:pt x="1291167" y="525992"/>
                  <a:pt x="1346200" y="536575"/>
                </a:cubicBezTo>
                <a:cubicBezTo>
                  <a:pt x="1401233" y="547158"/>
                  <a:pt x="1445683" y="424392"/>
                  <a:pt x="1587500" y="409575"/>
                </a:cubicBezTo>
                <a:cubicBezTo>
                  <a:pt x="1729317" y="394758"/>
                  <a:pt x="2047875" y="405342"/>
                  <a:pt x="2197100" y="447675"/>
                </a:cubicBezTo>
                <a:cubicBezTo>
                  <a:pt x="2346325" y="490008"/>
                  <a:pt x="2433108" y="589492"/>
                  <a:pt x="2482850" y="663575"/>
                </a:cubicBezTo>
                <a:cubicBezTo>
                  <a:pt x="2532592" y="737658"/>
                  <a:pt x="2475442" y="848783"/>
                  <a:pt x="2495550" y="892175"/>
                </a:cubicBezTo>
                <a:cubicBezTo>
                  <a:pt x="2515658" y="935567"/>
                  <a:pt x="2489200" y="899583"/>
                  <a:pt x="2603500" y="923925"/>
                </a:cubicBezTo>
                <a:cubicBezTo>
                  <a:pt x="2717800" y="948267"/>
                  <a:pt x="3052233" y="975783"/>
                  <a:pt x="3181350" y="1038225"/>
                </a:cubicBezTo>
                <a:cubicBezTo>
                  <a:pt x="3310467" y="1100667"/>
                  <a:pt x="3327400" y="1192742"/>
                  <a:pt x="3378200" y="1298575"/>
                </a:cubicBezTo>
                <a:cubicBezTo>
                  <a:pt x="3429000" y="1404408"/>
                  <a:pt x="3466042" y="1594908"/>
                  <a:pt x="3486150" y="1673225"/>
                </a:cubicBezTo>
                <a:cubicBezTo>
                  <a:pt x="3506258" y="1751542"/>
                  <a:pt x="3498850" y="1768475"/>
                  <a:pt x="3498850" y="1768475"/>
                </a:cubicBezTo>
                <a:lnTo>
                  <a:pt x="3498850" y="1768475"/>
                </a:lnTo>
              </a:path>
            </a:pathLst>
          </a:custGeom>
          <a:noFill/>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4" name="Forme libre 23"/>
          <p:cNvSpPr/>
          <p:nvPr/>
        </p:nvSpPr>
        <p:spPr>
          <a:xfrm>
            <a:off x="3556000" y="3302000"/>
            <a:ext cx="280458" cy="2946400"/>
          </a:xfrm>
          <a:custGeom>
            <a:avLst/>
            <a:gdLst>
              <a:gd name="connsiteX0" fmla="*/ 50800 w 280458"/>
              <a:gd name="connsiteY0" fmla="*/ 0 h 2946400"/>
              <a:gd name="connsiteX1" fmla="*/ 203200 w 280458"/>
              <a:gd name="connsiteY1" fmla="*/ 425450 h 2946400"/>
              <a:gd name="connsiteX2" fmla="*/ 273050 w 280458"/>
              <a:gd name="connsiteY2" fmla="*/ 908050 h 2946400"/>
              <a:gd name="connsiteX3" fmla="*/ 247650 w 280458"/>
              <a:gd name="connsiteY3" fmla="*/ 1200150 h 2946400"/>
              <a:gd name="connsiteX4" fmla="*/ 254000 w 280458"/>
              <a:gd name="connsiteY4" fmla="*/ 1943100 h 2946400"/>
              <a:gd name="connsiteX5" fmla="*/ 254000 w 280458"/>
              <a:gd name="connsiteY5" fmla="*/ 2336800 h 2946400"/>
              <a:gd name="connsiteX6" fmla="*/ 107950 w 280458"/>
              <a:gd name="connsiteY6" fmla="*/ 2609850 h 2946400"/>
              <a:gd name="connsiteX7" fmla="*/ 0 w 280458"/>
              <a:gd name="connsiteY7" fmla="*/ 2946400 h 29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458" h="2946400">
                <a:moveTo>
                  <a:pt x="50800" y="0"/>
                </a:moveTo>
                <a:cubicBezTo>
                  <a:pt x="108479" y="137054"/>
                  <a:pt x="166158" y="274108"/>
                  <a:pt x="203200" y="425450"/>
                </a:cubicBezTo>
                <a:cubicBezTo>
                  <a:pt x="240242" y="576792"/>
                  <a:pt x="265642" y="778933"/>
                  <a:pt x="273050" y="908050"/>
                </a:cubicBezTo>
                <a:cubicBezTo>
                  <a:pt x="280458" y="1037167"/>
                  <a:pt x="250825" y="1027642"/>
                  <a:pt x="247650" y="1200150"/>
                </a:cubicBezTo>
                <a:cubicBezTo>
                  <a:pt x="244475" y="1372658"/>
                  <a:pt x="252942" y="1753658"/>
                  <a:pt x="254000" y="1943100"/>
                </a:cubicBezTo>
                <a:cubicBezTo>
                  <a:pt x="255058" y="2132542"/>
                  <a:pt x="278342" y="2225675"/>
                  <a:pt x="254000" y="2336800"/>
                </a:cubicBezTo>
                <a:cubicBezTo>
                  <a:pt x="229658" y="2447925"/>
                  <a:pt x="150283" y="2508250"/>
                  <a:pt x="107950" y="2609850"/>
                </a:cubicBezTo>
                <a:cubicBezTo>
                  <a:pt x="65617" y="2711450"/>
                  <a:pt x="0" y="2946400"/>
                  <a:pt x="0" y="294640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5" name="Forme libre 24"/>
          <p:cNvSpPr/>
          <p:nvPr/>
        </p:nvSpPr>
        <p:spPr>
          <a:xfrm>
            <a:off x="3429000" y="5372100"/>
            <a:ext cx="537633" cy="1479550"/>
          </a:xfrm>
          <a:custGeom>
            <a:avLst/>
            <a:gdLst>
              <a:gd name="connsiteX0" fmla="*/ 482600 w 537633"/>
              <a:gd name="connsiteY0" fmla="*/ 0 h 1479550"/>
              <a:gd name="connsiteX1" fmla="*/ 495300 w 537633"/>
              <a:gd name="connsiteY1" fmla="*/ 450850 h 1479550"/>
              <a:gd name="connsiteX2" fmla="*/ 228600 w 537633"/>
              <a:gd name="connsiteY2" fmla="*/ 1035050 h 1479550"/>
              <a:gd name="connsiteX3" fmla="*/ 0 w 537633"/>
              <a:gd name="connsiteY3" fmla="*/ 1479550 h 1479550"/>
              <a:gd name="connsiteX4" fmla="*/ 0 w 537633"/>
              <a:gd name="connsiteY4" fmla="*/ 1479550 h 147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633" h="1479550">
                <a:moveTo>
                  <a:pt x="482600" y="0"/>
                </a:moveTo>
                <a:cubicBezTo>
                  <a:pt x="510116" y="139171"/>
                  <a:pt x="537633" y="278342"/>
                  <a:pt x="495300" y="450850"/>
                </a:cubicBezTo>
                <a:cubicBezTo>
                  <a:pt x="452967" y="623358"/>
                  <a:pt x="311150" y="863600"/>
                  <a:pt x="228600" y="1035050"/>
                </a:cubicBezTo>
                <a:cubicBezTo>
                  <a:pt x="146050" y="1206500"/>
                  <a:pt x="0" y="1479550"/>
                  <a:pt x="0" y="1479550"/>
                </a:cubicBezTo>
                <a:lnTo>
                  <a:pt x="0" y="1479550"/>
                </a:ln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6" name="Forme libre 25"/>
          <p:cNvSpPr/>
          <p:nvPr/>
        </p:nvSpPr>
        <p:spPr>
          <a:xfrm>
            <a:off x="2139950" y="2032000"/>
            <a:ext cx="1842558" cy="2476500"/>
          </a:xfrm>
          <a:custGeom>
            <a:avLst/>
            <a:gdLst>
              <a:gd name="connsiteX0" fmla="*/ 0 w 1842558"/>
              <a:gd name="connsiteY0" fmla="*/ 0 h 2476500"/>
              <a:gd name="connsiteX1" fmla="*/ 558800 w 1842558"/>
              <a:gd name="connsiteY1" fmla="*/ 234950 h 2476500"/>
              <a:gd name="connsiteX2" fmla="*/ 647700 w 1842558"/>
              <a:gd name="connsiteY2" fmla="*/ 495300 h 2476500"/>
              <a:gd name="connsiteX3" fmla="*/ 1123950 w 1842558"/>
              <a:gd name="connsiteY3" fmla="*/ 647700 h 2476500"/>
              <a:gd name="connsiteX4" fmla="*/ 1409700 w 1842558"/>
              <a:gd name="connsiteY4" fmla="*/ 825500 h 2476500"/>
              <a:gd name="connsiteX5" fmla="*/ 1708150 w 1842558"/>
              <a:gd name="connsiteY5" fmla="*/ 1511300 h 2476500"/>
              <a:gd name="connsiteX6" fmla="*/ 1822450 w 1842558"/>
              <a:gd name="connsiteY6" fmla="*/ 2127250 h 2476500"/>
              <a:gd name="connsiteX7" fmla="*/ 1828800 w 1842558"/>
              <a:gd name="connsiteY7" fmla="*/ 247650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2558" h="2476500">
                <a:moveTo>
                  <a:pt x="0" y="0"/>
                </a:moveTo>
                <a:cubicBezTo>
                  <a:pt x="225425" y="76200"/>
                  <a:pt x="450850" y="152400"/>
                  <a:pt x="558800" y="234950"/>
                </a:cubicBezTo>
                <a:cubicBezTo>
                  <a:pt x="666750" y="317500"/>
                  <a:pt x="553509" y="426508"/>
                  <a:pt x="647700" y="495300"/>
                </a:cubicBezTo>
                <a:cubicBezTo>
                  <a:pt x="741891" y="564092"/>
                  <a:pt x="996950" y="592667"/>
                  <a:pt x="1123950" y="647700"/>
                </a:cubicBezTo>
                <a:cubicBezTo>
                  <a:pt x="1250950" y="702733"/>
                  <a:pt x="1312333" y="681567"/>
                  <a:pt x="1409700" y="825500"/>
                </a:cubicBezTo>
                <a:cubicBezTo>
                  <a:pt x="1507067" y="969433"/>
                  <a:pt x="1639358" y="1294342"/>
                  <a:pt x="1708150" y="1511300"/>
                </a:cubicBezTo>
                <a:cubicBezTo>
                  <a:pt x="1776942" y="1728258"/>
                  <a:pt x="1802342" y="1966383"/>
                  <a:pt x="1822450" y="2127250"/>
                </a:cubicBezTo>
                <a:cubicBezTo>
                  <a:pt x="1842558" y="2288117"/>
                  <a:pt x="1828800" y="2476500"/>
                  <a:pt x="1828800" y="247650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7" name="Forme libre 26"/>
          <p:cNvSpPr/>
          <p:nvPr/>
        </p:nvSpPr>
        <p:spPr>
          <a:xfrm>
            <a:off x="76200" y="1552575"/>
            <a:ext cx="3289300" cy="1044575"/>
          </a:xfrm>
          <a:custGeom>
            <a:avLst/>
            <a:gdLst>
              <a:gd name="connsiteX0" fmla="*/ 0 w 3289300"/>
              <a:gd name="connsiteY0" fmla="*/ 28575 h 1044575"/>
              <a:gd name="connsiteX1" fmla="*/ 463550 w 3289300"/>
              <a:gd name="connsiteY1" fmla="*/ 28575 h 1044575"/>
              <a:gd name="connsiteX2" fmla="*/ 1092200 w 3289300"/>
              <a:gd name="connsiteY2" fmla="*/ 200025 h 1044575"/>
              <a:gd name="connsiteX3" fmla="*/ 1441450 w 3289300"/>
              <a:gd name="connsiteY3" fmla="*/ 403225 h 1044575"/>
              <a:gd name="connsiteX4" fmla="*/ 1898650 w 3289300"/>
              <a:gd name="connsiteY4" fmla="*/ 339725 h 1044575"/>
              <a:gd name="connsiteX5" fmla="*/ 2444750 w 3289300"/>
              <a:gd name="connsiteY5" fmla="*/ 466725 h 1044575"/>
              <a:gd name="connsiteX6" fmla="*/ 2813050 w 3289300"/>
              <a:gd name="connsiteY6" fmla="*/ 695325 h 1044575"/>
              <a:gd name="connsiteX7" fmla="*/ 2921000 w 3289300"/>
              <a:gd name="connsiteY7" fmla="*/ 930275 h 1044575"/>
              <a:gd name="connsiteX8" fmla="*/ 3289300 w 3289300"/>
              <a:gd name="connsiteY8" fmla="*/ 1044575 h 1044575"/>
              <a:gd name="connsiteX9" fmla="*/ 3289300 w 3289300"/>
              <a:gd name="connsiteY9" fmla="*/ 1044575 h 104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9300" h="1044575">
                <a:moveTo>
                  <a:pt x="0" y="28575"/>
                </a:moveTo>
                <a:cubicBezTo>
                  <a:pt x="140758" y="14287"/>
                  <a:pt x="281517" y="0"/>
                  <a:pt x="463550" y="28575"/>
                </a:cubicBezTo>
                <a:cubicBezTo>
                  <a:pt x="645583" y="57150"/>
                  <a:pt x="929217" y="137583"/>
                  <a:pt x="1092200" y="200025"/>
                </a:cubicBezTo>
                <a:cubicBezTo>
                  <a:pt x="1255183" y="262467"/>
                  <a:pt x="1307042" y="379942"/>
                  <a:pt x="1441450" y="403225"/>
                </a:cubicBezTo>
                <a:cubicBezTo>
                  <a:pt x="1575858" y="426508"/>
                  <a:pt x="1731433" y="329142"/>
                  <a:pt x="1898650" y="339725"/>
                </a:cubicBezTo>
                <a:cubicBezTo>
                  <a:pt x="2065867" y="350308"/>
                  <a:pt x="2292350" y="407458"/>
                  <a:pt x="2444750" y="466725"/>
                </a:cubicBezTo>
                <a:cubicBezTo>
                  <a:pt x="2597150" y="525992"/>
                  <a:pt x="2733675" y="618067"/>
                  <a:pt x="2813050" y="695325"/>
                </a:cubicBezTo>
                <a:cubicBezTo>
                  <a:pt x="2892425" y="772583"/>
                  <a:pt x="2841625" y="872067"/>
                  <a:pt x="2921000" y="930275"/>
                </a:cubicBezTo>
                <a:cubicBezTo>
                  <a:pt x="3000375" y="988483"/>
                  <a:pt x="3289300" y="1044575"/>
                  <a:pt x="3289300" y="1044575"/>
                </a:cubicBezTo>
                <a:lnTo>
                  <a:pt x="3289300" y="1044575"/>
                </a:ln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4" name="Grouper 38"/>
          <p:cNvGrpSpPr/>
          <p:nvPr/>
        </p:nvGrpSpPr>
        <p:grpSpPr>
          <a:xfrm>
            <a:off x="1447800" y="2590800"/>
            <a:ext cx="2153826" cy="3712163"/>
            <a:chOff x="1447800" y="2590800"/>
            <a:chExt cx="2153826" cy="3712163"/>
          </a:xfrm>
        </p:grpSpPr>
        <p:sp>
          <p:nvSpPr>
            <p:cNvPr id="30" name="Forme libre 29"/>
            <p:cNvSpPr/>
            <p:nvPr/>
          </p:nvSpPr>
          <p:spPr>
            <a:xfrm>
              <a:off x="1828800" y="2590800"/>
              <a:ext cx="512703" cy="500944"/>
            </a:xfrm>
            <a:custGeom>
              <a:avLst/>
              <a:gdLst>
                <a:gd name="connsiteX0" fmla="*/ 439796 w 512703"/>
                <a:gd name="connsiteY0" fmla="*/ 124648 h 500944"/>
                <a:gd name="connsiteX1" fmla="*/ 44685 w 512703"/>
                <a:gd name="connsiteY1" fmla="*/ 54092 h 500944"/>
                <a:gd name="connsiteX2" fmla="*/ 171685 w 512703"/>
                <a:gd name="connsiteY2" fmla="*/ 449203 h 500944"/>
                <a:gd name="connsiteX3" fmla="*/ 468018 w 512703"/>
                <a:gd name="connsiteY3" fmla="*/ 364537 h 500944"/>
                <a:gd name="connsiteX4" fmla="*/ 439796 w 512703"/>
                <a:gd name="connsiteY4" fmla="*/ 124648 h 500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03" h="500944">
                  <a:moveTo>
                    <a:pt x="439796" y="124648"/>
                  </a:moveTo>
                  <a:cubicBezTo>
                    <a:pt x="369241" y="72907"/>
                    <a:pt x="89370" y="0"/>
                    <a:pt x="44685" y="54092"/>
                  </a:cubicBezTo>
                  <a:cubicBezTo>
                    <a:pt x="0" y="108184"/>
                    <a:pt x="101130" y="397462"/>
                    <a:pt x="171685" y="449203"/>
                  </a:cubicBezTo>
                  <a:cubicBezTo>
                    <a:pt x="242240" y="500944"/>
                    <a:pt x="423333" y="413926"/>
                    <a:pt x="468018" y="364537"/>
                  </a:cubicBezTo>
                  <a:cubicBezTo>
                    <a:pt x="512703" y="315148"/>
                    <a:pt x="510351" y="176389"/>
                    <a:pt x="439796" y="124648"/>
                  </a:cubicBezTo>
                  <a:close/>
                </a:path>
              </a:pathLst>
            </a:custGeom>
            <a:solidFill>
              <a:schemeClr val="accent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Forme libre 30"/>
            <p:cNvSpPr/>
            <p:nvPr/>
          </p:nvSpPr>
          <p:spPr>
            <a:xfrm>
              <a:off x="2743200" y="3048000"/>
              <a:ext cx="272815" cy="329259"/>
            </a:xfrm>
            <a:custGeom>
              <a:avLst/>
              <a:gdLst>
                <a:gd name="connsiteX0" fmla="*/ 214019 w 272815"/>
                <a:gd name="connsiteY0" fmla="*/ 39981 h 329259"/>
                <a:gd name="connsiteX1" fmla="*/ 30574 w 272815"/>
                <a:gd name="connsiteY1" fmla="*/ 39981 h 329259"/>
                <a:gd name="connsiteX2" fmla="*/ 30574 w 272815"/>
                <a:gd name="connsiteY2" fmla="*/ 279870 h 329259"/>
                <a:gd name="connsiteX3" fmla="*/ 199908 w 272815"/>
                <a:gd name="connsiteY3" fmla="*/ 308092 h 329259"/>
                <a:gd name="connsiteX4" fmla="*/ 270463 w 272815"/>
                <a:gd name="connsiteY4" fmla="*/ 152870 h 329259"/>
                <a:gd name="connsiteX5" fmla="*/ 214019 w 272815"/>
                <a:gd name="connsiteY5" fmla="*/ 39981 h 32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815" h="329259">
                  <a:moveTo>
                    <a:pt x="214019" y="39981"/>
                  </a:moveTo>
                  <a:cubicBezTo>
                    <a:pt x="174038" y="21166"/>
                    <a:pt x="61148" y="0"/>
                    <a:pt x="30574" y="39981"/>
                  </a:cubicBezTo>
                  <a:cubicBezTo>
                    <a:pt x="0" y="79962"/>
                    <a:pt x="2352" y="235185"/>
                    <a:pt x="30574" y="279870"/>
                  </a:cubicBezTo>
                  <a:cubicBezTo>
                    <a:pt x="58796" y="324555"/>
                    <a:pt x="159927" y="329259"/>
                    <a:pt x="199908" y="308092"/>
                  </a:cubicBezTo>
                  <a:cubicBezTo>
                    <a:pt x="239889" y="286925"/>
                    <a:pt x="268111" y="192852"/>
                    <a:pt x="270463" y="152870"/>
                  </a:cubicBezTo>
                  <a:cubicBezTo>
                    <a:pt x="272815" y="112889"/>
                    <a:pt x="254001" y="58796"/>
                    <a:pt x="214019" y="39981"/>
                  </a:cubicBezTo>
                  <a:close/>
                </a:path>
              </a:pathLst>
            </a:custGeom>
            <a:solidFill>
              <a:schemeClr val="accent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Forme libre 31"/>
            <p:cNvSpPr/>
            <p:nvPr/>
          </p:nvSpPr>
          <p:spPr>
            <a:xfrm>
              <a:off x="2209800" y="3886200"/>
              <a:ext cx="371593" cy="296333"/>
            </a:xfrm>
            <a:custGeom>
              <a:avLst/>
              <a:gdLst>
                <a:gd name="connsiteX0" fmla="*/ 355130 w 371593"/>
                <a:gd name="connsiteY0" fmla="*/ 136407 h 296333"/>
                <a:gd name="connsiteX1" fmla="*/ 87019 w 371593"/>
                <a:gd name="connsiteY1" fmla="*/ 9407 h 296333"/>
                <a:gd name="connsiteX2" fmla="*/ 16463 w 371593"/>
                <a:gd name="connsiteY2" fmla="*/ 192851 h 296333"/>
                <a:gd name="connsiteX3" fmla="*/ 185797 w 371593"/>
                <a:gd name="connsiteY3" fmla="*/ 291629 h 296333"/>
                <a:gd name="connsiteX4" fmla="*/ 355130 w 371593"/>
                <a:gd name="connsiteY4" fmla="*/ 136407 h 296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593" h="296333">
                  <a:moveTo>
                    <a:pt x="355130" y="136407"/>
                  </a:moveTo>
                  <a:cubicBezTo>
                    <a:pt x="338667" y="89370"/>
                    <a:pt x="143463" y="0"/>
                    <a:pt x="87019" y="9407"/>
                  </a:cubicBezTo>
                  <a:cubicBezTo>
                    <a:pt x="30575" y="18814"/>
                    <a:pt x="0" y="145814"/>
                    <a:pt x="16463" y="192851"/>
                  </a:cubicBezTo>
                  <a:cubicBezTo>
                    <a:pt x="32926" y="239888"/>
                    <a:pt x="134056" y="296333"/>
                    <a:pt x="185797" y="291629"/>
                  </a:cubicBezTo>
                  <a:cubicBezTo>
                    <a:pt x="237538" y="286925"/>
                    <a:pt x="371593" y="183444"/>
                    <a:pt x="355130" y="136407"/>
                  </a:cubicBezTo>
                  <a:close/>
                </a:path>
              </a:pathLst>
            </a:custGeom>
            <a:solidFill>
              <a:schemeClr val="accent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Forme libre 32"/>
            <p:cNvSpPr/>
            <p:nvPr/>
          </p:nvSpPr>
          <p:spPr>
            <a:xfrm>
              <a:off x="2743200" y="5562600"/>
              <a:ext cx="376296" cy="378648"/>
            </a:xfrm>
            <a:custGeom>
              <a:avLst/>
              <a:gdLst>
                <a:gd name="connsiteX0" fmla="*/ 145815 w 376296"/>
                <a:gd name="connsiteY0" fmla="*/ 9407 h 378648"/>
                <a:gd name="connsiteX1" fmla="*/ 4704 w 376296"/>
                <a:gd name="connsiteY1" fmla="*/ 136407 h 378648"/>
                <a:gd name="connsiteX2" fmla="*/ 117592 w 376296"/>
                <a:gd name="connsiteY2" fmla="*/ 362185 h 378648"/>
                <a:gd name="connsiteX3" fmla="*/ 343370 w 376296"/>
                <a:gd name="connsiteY3" fmla="*/ 235185 h 378648"/>
                <a:gd name="connsiteX4" fmla="*/ 315148 w 376296"/>
                <a:gd name="connsiteY4" fmla="*/ 79963 h 378648"/>
                <a:gd name="connsiteX5" fmla="*/ 145815 w 376296"/>
                <a:gd name="connsiteY5" fmla="*/ 9407 h 37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296" h="378648">
                  <a:moveTo>
                    <a:pt x="145815" y="9407"/>
                  </a:moveTo>
                  <a:cubicBezTo>
                    <a:pt x="94074" y="18814"/>
                    <a:pt x="9408" y="77611"/>
                    <a:pt x="4704" y="136407"/>
                  </a:cubicBezTo>
                  <a:cubicBezTo>
                    <a:pt x="0" y="195203"/>
                    <a:pt x="61148" y="345722"/>
                    <a:pt x="117592" y="362185"/>
                  </a:cubicBezTo>
                  <a:cubicBezTo>
                    <a:pt x="174036" y="378648"/>
                    <a:pt x="310444" y="282222"/>
                    <a:pt x="343370" y="235185"/>
                  </a:cubicBezTo>
                  <a:cubicBezTo>
                    <a:pt x="376296" y="188148"/>
                    <a:pt x="343370" y="117593"/>
                    <a:pt x="315148" y="79963"/>
                  </a:cubicBezTo>
                  <a:cubicBezTo>
                    <a:pt x="286926" y="42333"/>
                    <a:pt x="197556" y="0"/>
                    <a:pt x="145815" y="9407"/>
                  </a:cubicBezTo>
                  <a:close/>
                </a:path>
              </a:pathLst>
            </a:custGeom>
            <a:solidFill>
              <a:schemeClr val="accent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Forme libre 33"/>
            <p:cNvSpPr/>
            <p:nvPr/>
          </p:nvSpPr>
          <p:spPr>
            <a:xfrm>
              <a:off x="3124200" y="4648200"/>
              <a:ext cx="477426" cy="475073"/>
            </a:xfrm>
            <a:custGeom>
              <a:avLst/>
              <a:gdLst>
                <a:gd name="connsiteX0" fmla="*/ 258704 w 477426"/>
                <a:gd name="connsiteY0" fmla="*/ 25870 h 475073"/>
                <a:gd name="connsiteX1" fmla="*/ 47037 w 477426"/>
                <a:gd name="connsiteY1" fmla="*/ 54092 h 475073"/>
                <a:gd name="connsiteX2" fmla="*/ 61148 w 477426"/>
                <a:gd name="connsiteY2" fmla="*/ 279870 h 475073"/>
                <a:gd name="connsiteX3" fmla="*/ 413926 w 477426"/>
                <a:gd name="connsiteY3" fmla="*/ 463314 h 475073"/>
                <a:gd name="connsiteX4" fmla="*/ 442148 w 477426"/>
                <a:gd name="connsiteY4" fmla="*/ 209314 h 475073"/>
                <a:gd name="connsiteX5" fmla="*/ 258704 w 477426"/>
                <a:gd name="connsiteY5" fmla="*/ 25870 h 47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426" h="475073">
                  <a:moveTo>
                    <a:pt x="258704" y="25870"/>
                  </a:moveTo>
                  <a:cubicBezTo>
                    <a:pt x="192852" y="0"/>
                    <a:pt x="79963" y="11759"/>
                    <a:pt x="47037" y="54092"/>
                  </a:cubicBezTo>
                  <a:cubicBezTo>
                    <a:pt x="14111" y="96425"/>
                    <a:pt x="0" y="211666"/>
                    <a:pt x="61148" y="279870"/>
                  </a:cubicBezTo>
                  <a:cubicBezTo>
                    <a:pt x="122296" y="348074"/>
                    <a:pt x="350426" y="475073"/>
                    <a:pt x="413926" y="463314"/>
                  </a:cubicBezTo>
                  <a:cubicBezTo>
                    <a:pt x="477426" y="451555"/>
                    <a:pt x="463315" y="277518"/>
                    <a:pt x="442148" y="209314"/>
                  </a:cubicBezTo>
                  <a:cubicBezTo>
                    <a:pt x="420981" y="141110"/>
                    <a:pt x="324556" y="51740"/>
                    <a:pt x="258704" y="25870"/>
                  </a:cubicBezTo>
                  <a:close/>
                </a:path>
              </a:pathLst>
            </a:custGeom>
            <a:solidFill>
              <a:schemeClr val="accent5">
                <a:lumMod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Forme libre 34"/>
            <p:cNvSpPr/>
            <p:nvPr/>
          </p:nvSpPr>
          <p:spPr>
            <a:xfrm>
              <a:off x="2057400" y="5029200"/>
              <a:ext cx="265759" cy="293981"/>
            </a:xfrm>
            <a:custGeom>
              <a:avLst/>
              <a:gdLst>
                <a:gd name="connsiteX0" fmla="*/ 188148 w 265759"/>
                <a:gd name="connsiteY0" fmla="*/ 23518 h 293981"/>
                <a:gd name="connsiteX1" fmla="*/ 32926 w 265759"/>
                <a:gd name="connsiteY1" fmla="*/ 37629 h 293981"/>
                <a:gd name="connsiteX2" fmla="*/ 32926 w 265759"/>
                <a:gd name="connsiteY2" fmla="*/ 249295 h 293981"/>
                <a:gd name="connsiteX3" fmla="*/ 230481 w 265759"/>
                <a:gd name="connsiteY3" fmla="*/ 277518 h 293981"/>
                <a:gd name="connsiteX4" fmla="*/ 244592 w 265759"/>
                <a:gd name="connsiteY4" fmla="*/ 150518 h 293981"/>
                <a:gd name="connsiteX5" fmla="*/ 188148 w 265759"/>
                <a:gd name="connsiteY5" fmla="*/ 23518 h 29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759" h="293981">
                  <a:moveTo>
                    <a:pt x="188148" y="23518"/>
                  </a:moveTo>
                  <a:cubicBezTo>
                    <a:pt x="152870" y="4703"/>
                    <a:pt x="58796" y="0"/>
                    <a:pt x="32926" y="37629"/>
                  </a:cubicBezTo>
                  <a:cubicBezTo>
                    <a:pt x="7056" y="75258"/>
                    <a:pt x="0" y="209314"/>
                    <a:pt x="32926" y="249295"/>
                  </a:cubicBezTo>
                  <a:cubicBezTo>
                    <a:pt x="65852" y="289277"/>
                    <a:pt x="195203" y="293981"/>
                    <a:pt x="230481" y="277518"/>
                  </a:cubicBezTo>
                  <a:cubicBezTo>
                    <a:pt x="265759" y="261055"/>
                    <a:pt x="249296" y="192851"/>
                    <a:pt x="244592" y="150518"/>
                  </a:cubicBezTo>
                  <a:cubicBezTo>
                    <a:pt x="239888" y="108185"/>
                    <a:pt x="223426" y="42333"/>
                    <a:pt x="188148" y="23518"/>
                  </a:cubicBezTo>
                  <a:close/>
                </a:path>
              </a:pathLst>
            </a:custGeom>
            <a:solidFill>
              <a:schemeClr val="accent5">
                <a:lumMod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Forme libre 35"/>
            <p:cNvSpPr/>
            <p:nvPr/>
          </p:nvSpPr>
          <p:spPr>
            <a:xfrm>
              <a:off x="1447800" y="3200400"/>
              <a:ext cx="256352" cy="279870"/>
            </a:xfrm>
            <a:custGeom>
              <a:avLst/>
              <a:gdLst>
                <a:gd name="connsiteX0" fmla="*/ 214018 w 256352"/>
                <a:gd name="connsiteY0" fmla="*/ 28222 h 279870"/>
                <a:gd name="connsiteX1" fmla="*/ 30574 w 256352"/>
                <a:gd name="connsiteY1" fmla="*/ 28222 h 279870"/>
                <a:gd name="connsiteX2" fmla="*/ 30574 w 256352"/>
                <a:gd name="connsiteY2" fmla="*/ 197556 h 279870"/>
                <a:gd name="connsiteX3" fmla="*/ 199907 w 256352"/>
                <a:gd name="connsiteY3" fmla="*/ 268111 h 279870"/>
                <a:gd name="connsiteX4" fmla="*/ 256352 w 256352"/>
                <a:gd name="connsiteY4" fmla="*/ 127000 h 279870"/>
                <a:gd name="connsiteX5" fmla="*/ 214018 w 256352"/>
                <a:gd name="connsiteY5" fmla="*/ 28222 h 27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352" h="279870">
                  <a:moveTo>
                    <a:pt x="214018" y="28222"/>
                  </a:moveTo>
                  <a:cubicBezTo>
                    <a:pt x="176388" y="11759"/>
                    <a:pt x="61148" y="0"/>
                    <a:pt x="30574" y="28222"/>
                  </a:cubicBezTo>
                  <a:cubicBezTo>
                    <a:pt x="0" y="56444"/>
                    <a:pt x="2352" y="157575"/>
                    <a:pt x="30574" y="197556"/>
                  </a:cubicBezTo>
                  <a:cubicBezTo>
                    <a:pt x="58796" y="237538"/>
                    <a:pt x="162277" y="279870"/>
                    <a:pt x="199907" y="268111"/>
                  </a:cubicBezTo>
                  <a:cubicBezTo>
                    <a:pt x="237537" y="256352"/>
                    <a:pt x="256352" y="162278"/>
                    <a:pt x="256352" y="127000"/>
                  </a:cubicBezTo>
                  <a:cubicBezTo>
                    <a:pt x="256352" y="91722"/>
                    <a:pt x="251648" y="44685"/>
                    <a:pt x="214018" y="28222"/>
                  </a:cubicBezTo>
                  <a:close/>
                </a:path>
              </a:pathLst>
            </a:custGeom>
            <a:solidFill>
              <a:schemeClr val="accent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7" name="Forme libre 36"/>
            <p:cNvSpPr/>
            <p:nvPr/>
          </p:nvSpPr>
          <p:spPr>
            <a:xfrm>
              <a:off x="2667000" y="4419600"/>
              <a:ext cx="178740" cy="206962"/>
            </a:xfrm>
            <a:custGeom>
              <a:avLst/>
              <a:gdLst>
                <a:gd name="connsiteX0" fmla="*/ 108185 w 178740"/>
                <a:gd name="connsiteY0" fmla="*/ 14111 h 206962"/>
                <a:gd name="connsiteX1" fmla="*/ 23518 w 178740"/>
                <a:gd name="connsiteY1" fmla="*/ 28222 h 206962"/>
                <a:gd name="connsiteX2" fmla="*/ 23518 w 178740"/>
                <a:gd name="connsiteY2" fmla="*/ 183444 h 206962"/>
                <a:gd name="connsiteX3" fmla="*/ 164629 w 178740"/>
                <a:gd name="connsiteY3" fmla="*/ 169333 h 206962"/>
                <a:gd name="connsiteX4" fmla="*/ 108185 w 178740"/>
                <a:gd name="connsiteY4" fmla="*/ 84667 h 206962"/>
                <a:gd name="connsiteX5" fmla="*/ 108185 w 178740"/>
                <a:gd name="connsiteY5" fmla="*/ 14111 h 20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740" h="206962">
                  <a:moveTo>
                    <a:pt x="108185" y="14111"/>
                  </a:moveTo>
                  <a:cubicBezTo>
                    <a:pt x="94074" y="4704"/>
                    <a:pt x="37629" y="0"/>
                    <a:pt x="23518" y="28222"/>
                  </a:cubicBezTo>
                  <a:cubicBezTo>
                    <a:pt x="9407" y="56444"/>
                    <a:pt x="0" y="159926"/>
                    <a:pt x="23518" y="183444"/>
                  </a:cubicBezTo>
                  <a:cubicBezTo>
                    <a:pt x="47036" y="206962"/>
                    <a:pt x="150518" y="185796"/>
                    <a:pt x="164629" y="169333"/>
                  </a:cubicBezTo>
                  <a:cubicBezTo>
                    <a:pt x="178740" y="152870"/>
                    <a:pt x="119944" y="105834"/>
                    <a:pt x="108185" y="84667"/>
                  </a:cubicBezTo>
                  <a:cubicBezTo>
                    <a:pt x="96426" y="63500"/>
                    <a:pt x="122296" y="23518"/>
                    <a:pt x="108185" y="14111"/>
                  </a:cubicBezTo>
                  <a:close/>
                </a:path>
              </a:pathLst>
            </a:custGeom>
            <a:solidFill>
              <a:schemeClr val="accent5">
                <a:lumMod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Forme libre 37"/>
            <p:cNvSpPr/>
            <p:nvPr/>
          </p:nvSpPr>
          <p:spPr>
            <a:xfrm>
              <a:off x="2438400" y="6096000"/>
              <a:ext cx="244592" cy="206963"/>
            </a:xfrm>
            <a:custGeom>
              <a:avLst/>
              <a:gdLst>
                <a:gd name="connsiteX0" fmla="*/ 68203 w 244592"/>
                <a:gd name="connsiteY0" fmla="*/ 11759 h 206963"/>
                <a:gd name="connsiteX1" fmla="*/ 25870 w 244592"/>
                <a:gd name="connsiteY1" fmla="*/ 110537 h 206963"/>
                <a:gd name="connsiteX2" fmla="*/ 223425 w 244592"/>
                <a:gd name="connsiteY2" fmla="*/ 195204 h 206963"/>
                <a:gd name="connsiteX3" fmla="*/ 152870 w 244592"/>
                <a:gd name="connsiteY3" fmla="*/ 39981 h 206963"/>
                <a:gd name="connsiteX4" fmla="*/ 68203 w 244592"/>
                <a:gd name="connsiteY4" fmla="*/ 11759 h 206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592" h="206963">
                  <a:moveTo>
                    <a:pt x="68203" y="11759"/>
                  </a:moveTo>
                  <a:cubicBezTo>
                    <a:pt x="47036" y="23518"/>
                    <a:pt x="0" y="79963"/>
                    <a:pt x="25870" y="110537"/>
                  </a:cubicBezTo>
                  <a:cubicBezTo>
                    <a:pt x="51740" y="141111"/>
                    <a:pt x="202258" y="206963"/>
                    <a:pt x="223425" y="195204"/>
                  </a:cubicBezTo>
                  <a:cubicBezTo>
                    <a:pt x="244592" y="183445"/>
                    <a:pt x="174037" y="68203"/>
                    <a:pt x="152870" y="39981"/>
                  </a:cubicBezTo>
                  <a:cubicBezTo>
                    <a:pt x="131703" y="11759"/>
                    <a:pt x="89370" y="0"/>
                    <a:pt x="68203" y="11759"/>
                  </a:cubicBezTo>
                  <a:close/>
                </a:path>
              </a:pathLst>
            </a:custGeom>
            <a:solidFill>
              <a:schemeClr val="accent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40" name="Forme libre 39"/>
          <p:cNvSpPr/>
          <p:nvPr/>
        </p:nvSpPr>
        <p:spPr>
          <a:xfrm>
            <a:off x="27516" y="3567289"/>
            <a:ext cx="1953684" cy="1639006"/>
          </a:xfrm>
          <a:custGeom>
            <a:avLst/>
            <a:gdLst>
              <a:gd name="connsiteX0" fmla="*/ 903111 w 1953684"/>
              <a:gd name="connsiteY0" fmla="*/ 153812 h 1639006"/>
              <a:gd name="connsiteX1" fmla="*/ 594078 w 1953684"/>
              <a:gd name="connsiteY1" fmla="*/ 86078 h 1639006"/>
              <a:gd name="connsiteX2" fmla="*/ 373945 w 1953684"/>
              <a:gd name="connsiteY2" fmla="*/ 35278 h 1639006"/>
              <a:gd name="connsiteX3" fmla="*/ 132645 w 1953684"/>
              <a:gd name="connsiteY3" fmla="*/ 22578 h 1639006"/>
              <a:gd name="connsiteX4" fmla="*/ 31045 w 1953684"/>
              <a:gd name="connsiteY4" fmla="*/ 170745 h 1639006"/>
              <a:gd name="connsiteX5" fmla="*/ 26811 w 1953684"/>
              <a:gd name="connsiteY5" fmla="*/ 784578 h 1639006"/>
              <a:gd name="connsiteX6" fmla="*/ 26811 w 1953684"/>
              <a:gd name="connsiteY6" fmla="*/ 1411112 h 1639006"/>
              <a:gd name="connsiteX7" fmla="*/ 187678 w 1953684"/>
              <a:gd name="connsiteY7" fmla="*/ 1584678 h 1639006"/>
              <a:gd name="connsiteX8" fmla="*/ 534811 w 1953684"/>
              <a:gd name="connsiteY8" fmla="*/ 1635478 h 1639006"/>
              <a:gd name="connsiteX9" fmla="*/ 1055511 w 1953684"/>
              <a:gd name="connsiteY9" fmla="*/ 1563512 h 1639006"/>
              <a:gd name="connsiteX10" fmla="*/ 1432278 w 1953684"/>
              <a:gd name="connsiteY10" fmla="*/ 1529645 h 1639006"/>
              <a:gd name="connsiteX11" fmla="*/ 1698978 w 1953684"/>
              <a:gd name="connsiteY11" fmla="*/ 1521178 h 1639006"/>
              <a:gd name="connsiteX12" fmla="*/ 1914878 w 1953684"/>
              <a:gd name="connsiteY12" fmla="*/ 1360312 h 1639006"/>
              <a:gd name="connsiteX13" fmla="*/ 1931811 w 1953684"/>
              <a:gd name="connsiteY13" fmla="*/ 1051278 h 1639006"/>
              <a:gd name="connsiteX14" fmla="*/ 1804811 w 1953684"/>
              <a:gd name="connsiteY14" fmla="*/ 682978 h 1639006"/>
              <a:gd name="connsiteX15" fmla="*/ 1639711 w 1953684"/>
              <a:gd name="connsiteY15" fmla="*/ 433212 h 1639006"/>
              <a:gd name="connsiteX16" fmla="*/ 1334911 w 1953684"/>
              <a:gd name="connsiteY16" fmla="*/ 280812 h 1639006"/>
              <a:gd name="connsiteX17" fmla="*/ 903111 w 1953684"/>
              <a:gd name="connsiteY17" fmla="*/ 153812 h 163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3684" h="1639006">
                <a:moveTo>
                  <a:pt x="903111" y="153812"/>
                </a:moveTo>
                <a:cubicBezTo>
                  <a:pt x="779639" y="121356"/>
                  <a:pt x="594078" y="86078"/>
                  <a:pt x="594078" y="86078"/>
                </a:cubicBezTo>
                <a:cubicBezTo>
                  <a:pt x="505884" y="66322"/>
                  <a:pt x="450850" y="45861"/>
                  <a:pt x="373945" y="35278"/>
                </a:cubicBezTo>
                <a:cubicBezTo>
                  <a:pt x="297040" y="24695"/>
                  <a:pt x="189795" y="0"/>
                  <a:pt x="132645" y="22578"/>
                </a:cubicBezTo>
                <a:cubicBezTo>
                  <a:pt x="75495" y="45156"/>
                  <a:pt x="48684" y="43745"/>
                  <a:pt x="31045" y="170745"/>
                </a:cubicBezTo>
                <a:cubicBezTo>
                  <a:pt x="13406" y="297745"/>
                  <a:pt x="27517" y="577850"/>
                  <a:pt x="26811" y="784578"/>
                </a:cubicBezTo>
                <a:cubicBezTo>
                  <a:pt x="26105" y="991306"/>
                  <a:pt x="0" y="1277762"/>
                  <a:pt x="26811" y="1411112"/>
                </a:cubicBezTo>
                <a:cubicBezTo>
                  <a:pt x="53622" y="1544462"/>
                  <a:pt x="103011" y="1547284"/>
                  <a:pt x="187678" y="1584678"/>
                </a:cubicBezTo>
                <a:cubicBezTo>
                  <a:pt x="272345" y="1622072"/>
                  <a:pt x="390172" y="1639006"/>
                  <a:pt x="534811" y="1635478"/>
                </a:cubicBezTo>
                <a:cubicBezTo>
                  <a:pt x="679450" y="1631950"/>
                  <a:pt x="905933" y="1581151"/>
                  <a:pt x="1055511" y="1563512"/>
                </a:cubicBezTo>
                <a:cubicBezTo>
                  <a:pt x="1205089" y="1545873"/>
                  <a:pt x="1325034" y="1536701"/>
                  <a:pt x="1432278" y="1529645"/>
                </a:cubicBezTo>
                <a:cubicBezTo>
                  <a:pt x="1539522" y="1522589"/>
                  <a:pt x="1618545" y="1549400"/>
                  <a:pt x="1698978" y="1521178"/>
                </a:cubicBezTo>
                <a:cubicBezTo>
                  <a:pt x="1779411" y="1492956"/>
                  <a:pt x="1876073" y="1438629"/>
                  <a:pt x="1914878" y="1360312"/>
                </a:cubicBezTo>
                <a:cubicBezTo>
                  <a:pt x="1953684" y="1281995"/>
                  <a:pt x="1950155" y="1164167"/>
                  <a:pt x="1931811" y="1051278"/>
                </a:cubicBezTo>
                <a:cubicBezTo>
                  <a:pt x="1913467" y="938389"/>
                  <a:pt x="1853494" y="785989"/>
                  <a:pt x="1804811" y="682978"/>
                </a:cubicBezTo>
                <a:cubicBezTo>
                  <a:pt x="1756128" y="579967"/>
                  <a:pt x="1718028" y="500240"/>
                  <a:pt x="1639711" y="433212"/>
                </a:cubicBezTo>
                <a:cubicBezTo>
                  <a:pt x="1561394" y="366184"/>
                  <a:pt x="1456972" y="327379"/>
                  <a:pt x="1334911" y="280812"/>
                </a:cubicBezTo>
                <a:cubicBezTo>
                  <a:pt x="1212850" y="234245"/>
                  <a:pt x="1026583" y="186268"/>
                  <a:pt x="903111" y="153812"/>
                </a:cubicBezTo>
                <a:close/>
              </a:path>
            </a:pathLst>
          </a:custGeom>
          <a:noFill/>
          <a:ln w="38100"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5" name="Grouper 40"/>
          <p:cNvGrpSpPr/>
          <p:nvPr/>
        </p:nvGrpSpPr>
        <p:grpSpPr>
          <a:xfrm>
            <a:off x="397933" y="3978275"/>
            <a:ext cx="940859" cy="955675"/>
            <a:chOff x="397933" y="3978275"/>
            <a:chExt cx="940859" cy="955675"/>
          </a:xfrm>
        </p:grpSpPr>
        <p:sp>
          <p:nvSpPr>
            <p:cNvPr id="42" name="Forme libre 41"/>
            <p:cNvSpPr/>
            <p:nvPr/>
          </p:nvSpPr>
          <p:spPr>
            <a:xfrm>
              <a:off x="397933" y="3978275"/>
              <a:ext cx="940859" cy="955675"/>
            </a:xfrm>
            <a:custGeom>
              <a:avLst/>
              <a:gdLst>
                <a:gd name="connsiteX0" fmla="*/ 643467 w 940859"/>
                <a:gd name="connsiteY0" fmla="*/ 60325 h 955675"/>
                <a:gd name="connsiteX1" fmla="*/ 408517 w 940859"/>
                <a:gd name="connsiteY1" fmla="*/ 9525 h 955675"/>
                <a:gd name="connsiteX2" fmla="*/ 103717 w 940859"/>
                <a:gd name="connsiteY2" fmla="*/ 117475 h 955675"/>
                <a:gd name="connsiteX3" fmla="*/ 8467 w 940859"/>
                <a:gd name="connsiteY3" fmla="*/ 415925 h 955675"/>
                <a:gd name="connsiteX4" fmla="*/ 154517 w 940859"/>
                <a:gd name="connsiteY4" fmla="*/ 790575 h 955675"/>
                <a:gd name="connsiteX5" fmla="*/ 459317 w 940859"/>
                <a:gd name="connsiteY5" fmla="*/ 936625 h 955675"/>
                <a:gd name="connsiteX6" fmla="*/ 738717 w 940859"/>
                <a:gd name="connsiteY6" fmla="*/ 904875 h 955675"/>
                <a:gd name="connsiteX7" fmla="*/ 916517 w 940859"/>
                <a:gd name="connsiteY7" fmla="*/ 701675 h 955675"/>
                <a:gd name="connsiteX8" fmla="*/ 884767 w 940859"/>
                <a:gd name="connsiteY8" fmla="*/ 339725 h 955675"/>
                <a:gd name="connsiteX9" fmla="*/ 732367 w 940859"/>
                <a:gd name="connsiteY9" fmla="*/ 130175 h 955675"/>
                <a:gd name="connsiteX10" fmla="*/ 643467 w 940859"/>
                <a:gd name="connsiteY10" fmla="*/ 60325 h 9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0859" h="955675">
                  <a:moveTo>
                    <a:pt x="643467" y="60325"/>
                  </a:moveTo>
                  <a:cubicBezTo>
                    <a:pt x="589492" y="40217"/>
                    <a:pt x="498475" y="0"/>
                    <a:pt x="408517" y="9525"/>
                  </a:cubicBezTo>
                  <a:cubicBezTo>
                    <a:pt x="318559" y="19050"/>
                    <a:pt x="170392" y="49742"/>
                    <a:pt x="103717" y="117475"/>
                  </a:cubicBezTo>
                  <a:cubicBezTo>
                    <a:pt x="37042" y="185208"/>
                    <a:pt x="0" y="303742"/>
                    <a:pt x="8467" y="415925"/>
                  </a:cubicBezTo>
                  <a:cubicBezTo>
                    <a:pt x="16934" y="528108"/>
                    <a:pt x="79375" y="703792"/>
                    <a:pt x="154517" y="790575"/>
                  </a:cubicBezTo>
                  <a:cubicBezTo>
                    <a:pt x="229659" y="877358"/>
                    <a:pt x="361950" y="917575"/>
                    <a:pt x="459317" y="936625"/>
                  </a:cubicBezTo>
                  <a:cubicBezTo>
                    <a:pt x="556684" y="955675"/>
                    <a:pt x="662517" y="944033"/>
                    <a:pt x="738717" y="904875"/>
                  </a:cubicBezTo>
                  <a:cubicBezTo>
                    <a:pt x="814917" y="865717"/>
                    <a:pt x="892175" y="795867"/>
                    <a:pt x="916517" y="701675"/>
                  </a:cubicBezTo>
                  <a:cubicBezTo>
                    <a:pt x="940859" y="607483"/>
                    <a:pt x="915459" y="434975"/>
                    <a:pt x="884767" y="339725"/>
                  </a:cubicBezTo>
                  <a:cubicBezTo>
                    <a:pt x="854075" y="244475"/>
                    <a:pt x="772584" y="175683"/>
                    <a:pt x="732367" y="130175"/>
                  </a:cubicBezTo>
                  <a:cubicBezTo>
                    <a:pt x="692150" y="84667"/>
                    <a:pt x="697442" y="80433"/>
                    <a:pt x="643467" y="60325"/>
                  </a:cubicBezTo>
                  <a:close/>
                </a:path>
              </a:pathLst>
            </a:cu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3" name="Forme libre 42"/>
            <p:cNvSpPr/>
            <p:nvPr/>
          </p:nvSpPr>
          <p:spPr>
            <a:xfrm>
              <a:off x="487892" y="4195233"/>
              <a:ext cx="756708" cy="644525"/>
            </a:xfrm>
            <a:custGeom>
              <a:avLst/>
              <a:gdLst>
                <a:gd name="connsiteX0" fmla="*/ 445558 w 756708"/>
                <a:gd name="connsiteY0" fmla="*/ 122767 h 644525"/>
                <a:gd name="connsiteX1" fmla="*/ 439208 w 756708"/>
                <a:gd name="connsiteY1" fmla="*/ 52917 h 644525"/>
                <a:gd name="connsiteX2" fmla="*/ 540808 w 756708"/>
                <a:gd name="connsiteY2" fmla="*/ 2117 h 644525"/>
                <a:gd name="connsiteX3" fmla="*/ 648758 w 756708"/>
                <a:gd name="connsiteY3" fmla="*/ 65617 h 644525"/>
                <a:gd name="connsiteX4" fmla="*/ 667808 w 756708"/>
                <a:gd name="connsiteY4" fmla="*/ 179917 h 644525"/>
                <a:gd name="connsiteX5" fmla="*/ 636058 w 756708"/>
                <a:gd name="connsiteY5" fmla="*/ 192617 h 644525"/>
                <a:gd name="connsiteX6" fmla="*/ 705908 w 756708"/>
                <a:gd name="connsiteY6" fmla="*/ 243417 h 644525"/>
                <a:gd name="connsiteX7" fmla="*/ 744008 w 756708"/>
                <a:gd name="connsiteY7" fmla="*/ 364067 h 644525"/>
                <a:gd name="connsiteX8" fmla="*/ 744008 w 756708"/>
                <a:gd name="connsiteY8" fmla="*/ 484717 h 644525"/>
                <a:gd name="connsiteX9" fmla="*/ 667808 w 756708"/>
                <a:gd name="connsiteY9" fmla="*/ 586317 h 644525"/>
                <a:gd name="connsiteX10" fmla="*/ 566208 w 756708"/>
                <a:gd name="connsiteY10" fmla="*/ 637117 h 644525"/>
                <a:gd name="connsiteX11" fmla="*/ 439208 w 756708"/>
                <a:gd name="connsiteY11" fmla="*/ 630767 h 644525"/>
                <a:gd name="connsiteX12" fmla="*/ 350308 w 756708"/>
                <a:gd name="connsiteY12" fmla="*/ 573617 h 644525"/>
                <a:gd name="connsiteX13" fmla="*/ 248708 w 756708"/>
                <a:gd name="connsiteY13" fmla="*/ 573617 h 644525"/>
                <a:gd name="connsiteX14" fmla="*/ 166158 w 756708"/>
                <a:gd name="connsiteY14" fmla="*/ 522817 h 644525"/>
                <a:gd name="connsiteX15" fmla="*/ 128058 w 756708"/>
                <a:gd name="connsiteY15" fmla="*/ 491067 h 644525"/>
                <a:gd name="connsiteX16" fmla="*/ 39158 w 756708"/>
                <a:gd name="connsiteY16" fmla="*/ 465667 h 644525"/>
                <a:gd name="connsiteX17" fmla="*/ 13758 w 756708"/>
                <a:gd name="connsiteY17" fmla="*/ 408517 h 644525"/>
                <a:gd name="connsiteX18" fmla="*/ 13758 w 756708"/>
                <a:gd name="connsiteY18" fmla="*/ 313267 h 644525"/>
                <a:gd name="connsiteX19" fmla="*/ 96308 w 756708"/>
                <a:gd name="connsiteY19" fmla="*/ 306917 h 644525"/>
                <a:gd name="connsiteX20" fmla="*/ 185208 w 756708"/>
                <a:gd name="connsiteY20" fmla="*/ 357717 h 644525"/>
                <a:gd name="connsiteX21" fmla="*/ 172508 w 756708"/>
                <a:gd name="connsiteY21" fmla="*/ 446617 h 644525"/>
                <a:gd name="connsiteX22" fmla="*/ 197908 w 756708"/>
                <a:gd name="connsiteY22" fmla="*/ 510117 h 644525"/>
                <a:gd name="connsiteX23" fmla="*/ 236008 w 756708"/>
                <a:gd name="connsiteY23" fmla="*/ 503767 h 644525"/>
                <a:gd name="connsiteX24" fmla="*/ 274108 w 756708"/>
                <a:gd name="connsiteY24" fmla="*/ 446617 h 644525"/>
                <a:gd name="connsiteX25" fmla="*/ 356658 w 756708"/>
                <a:gd name="connsiteY25" fmla="*/ 414867 h 644525"/>
                <a:gd name="connsiteX26" fmla="*/ 445558 w 756708"/>
                <a:gd name="connsiteY26" fmla="*/ 465667 h 644525"/>
                <a:gd name="connsiteX27" fmla="*/ 470958 w 756708"/>
                <a:gd name="connsiteY27" fmla="*/ 510117 h 644525"/>
                <a:gd name="connsiteX28" fmla="*/ 534458 w 756708"/>
                <a:gd name="connsiteY28" fmla="*/ 491067 h 644525"/>
                <a:gd name="connsiteX29" fmla="*/ 521758 w 756708"/>
                <a:gd name="connsiteY29" fmla="*/ 389467 h 644525"/>
                <a:gd name="connsiteX30" fmla="*/ 553508 w 756708"/>
                <a:gd name="connsiteY30" fmla="*/ 256117 h 644525"/>
                <a:gd name="connsiteX31" fmla="*/ 578908 w 756708"/>
                <a:gd name="connsiteY31" fmla="*/ 211667 h 644525"/>
                <a:gd name="connsiteX32" fmla="*/ 547158 w 756708"/>
                <a:gd name="connsiteY32" fmla="*/ 173567 h 644525"/>
                <a:gd name="connsiteX33" fmla="*/ 496358 w 756708"/>
                <a:gd name="connsiteY33" fmla="*/ 167217 h 644525"/>
                <a:gd name="connsiteX34" fmla="*/ 445558 w 756708"/>
                <a:gd name="connsiteY34" fmla="*/ 122767 h 6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56708" h="644525">
                  <a:moveTo>
                    <a:pt x="445558" y="122767"/>
                  </a:moveTo>
                  <a:cubicBezTo>
                    <a:pt x="436033" y="103717"/>
                    <a:pt x="423333" y="73025"/>
                    <a:pt x="439208" y="52917"/>
                  </a:cubicBezTo>
                  <a:cubicBezTo>
                    <a:pt x="455083" y="32809"/>
                    <a:pt x="505883" y="0"/>
                    <a:pt x="540808" y="2117"/>
                  </a:cubicBezTo>
                  <a:cubicBezTo>
                    <a:pt x="575733" y="4234"/>
                    <a:pt x="627591" y="35984"/>
                    <a:pt x="648758" y="65617"/>
                  </a:cubicBezTo>
                  <a:cubicBezTo>
                    <a:pt x="669925" y="95250"/>
                    <a:pt x="669925" y="158750"/>
                    <a:pt x="667808" y="179917"/>
                  </a:cubicBezTo>
                  <a:cubicBezTo>
                    <a:pt x="665691" y="201084"/>
                    <a:pt x="629708" y="182034"/>
                    <a:pt x="636058" y="192617"/>
                  </a:cubicBezTo>
                  <a:cubicBezTo>
                    <a:pt x="642408" y="203200"/>
                    <a:pt x="687916" y="214842"/>
                    <a:pt x="705908" y="243417"/>
                  </a:cubicBezTo>
                  <a:cubicBezTo>
                    <a:pt x="723900" y="271992"/>
                    <a:pt x="737658" y="323850"/>
                    <a:pt x="744008" y="364067"/>
                  </a:cubicBezTo>
                  <a:cubicBezTo>
                    <a:pt x="750358" y="404284"/>
                    <a:pt x="756708" y="447675"/>
                    <a:pt x="744008" y="484717"/>
                  </a:cubicBezTo>
                  <a:cubicBezTo>
                    <a:pt x="731308" y="521759"/>
                    <a:pt x="697441" y="560917"/>
                    <a:pt x="667808" y="586317"/>
                  </a:cubicBezTo>
                  <a:cubicBezTo>
                    <a:pt x="638175" y="611717"/>
                    <a:pt x="604308" y="629709"/>
                    <a:pt x="566208" y="637117"/>
                  </a:cubicBezTo>
                  <a:cubicBezTo>
                    <a:pt x="528108" y="644525"/>
                    <a:pt x="475191" y="641350"/>
                    <a:pt x="439208" y="630767"/>
                  </a:cubicBezTo>
                  <a:cubicBezTo>
                    <a:pt x="403225" y="620184"/>
                    <a:pt x="382058" y="583142"/>
                    <a:pt x="350308" y="573617"/>
                  </a:cubicBezTo>
                  <a:cubicBezTo>
                    <a:pt x="318558" y="564092"/>
                    <a:pt x="279400" y="582084"/>
                    <a:pt x="248708" y="573617"/>
                  </a:cubicBezTo>
                  <a:cubicBezTo>
                    <a:pt x="218016" y="565150"/>
                    <a:pt x="186266" y="536575"/>
                    <a:pt x="166158" y="522817"/>
                  </a:cubicBezTo>
                  <a:cubicBezTo>
                    <a:pt x="146050" y="509059"/>
                    <a:pt x="149225" y="500592"/>
                    <a:pt x="128058" y="491067"/>
                  </a:cubicBezTo>
                  <a:cubicBezTo>
                    <a:pt x="106891" y="481542"/>
                    <a:pt x="58208" y="479425"/>
                    <a:pt x="39158" y="465667"/>
                  </a:cubicBezTo>
                  <a:cubicBezTo>
                    <a:pt x="20108" y="451909"/>
                    <a:pt x="17991" y="433917"/>
                    <a:pt x="13758" y="408517"/>
                  </a:cubicBezTo>
                  <a:cubicBezTo>
                    <a:pt x="9525" y="383117"/>
                    <a:pt x="0" y="330200"/>
                    <a:pt x="13758" y="313267"/>
                  </a:cubicBezTo>
                  <a:cubicBezTo>
                    <a:pt x="27516" y="296334"/>
                    <a:pt x="67733" y="299509"/>
                    <a:pt x="96308" y="306917"/>
                  </a:cubicBezTo>
                  <a:cubicBezTo>
                    <a:pt x="124883" y="314325"/>
                    <a:pt x="172508" y="334434"/>
                    <a:pt x="185208" y="357717"/>
                  </a:cubicBezTo>
                  <a:cubicBezTo>
                    <a:pt x="197908" y="381000"/>
                    <a:pt x="170391" y="421217"/>
                    <a:pt x="172508" y="446617"/>
                  </a:cubicBezTo>
                  <a:cubicBezTo>
                    <a:pt x="174625" y="472017"/>
                    <a:pt x="187325" y="500592"/>
                    <a:pt x="197908" y="510117"/>
                  </a:cubicBezTo>
                  <a:cubicBezTo>
                    <a:pt x="208491" y="519642"/>
                    <a:pt x="223308" y="514350"/>
                    <a:pt x="236008" y="503767"/>
                  </a:cubicBezTo>
                  <a:cubicBezTo>
                    <a:pt x="248708" y="493184"/>
                    <a:pt x="254000" y="461434"/>
                    <a:pt x="274108" y="446617"/>
                  </a:cubicBezTo>
                  <a:cubicBezTo>
                    <a:pt x="294216" y="431800"/>
                    <a:pt x="328083" y="411692"/>
                    <a:pt x="356658" y="414867"/>
                  </a:cubicBezTo>
                  <a:cubicBezTo>
                    <a:pt x="385233" y="418042"/>
                    <a:pt x="426508" y="449792"/>
                    <a:pt x="445558" y="465667"/>
                  </a:cubicBezTo>
                  <a:cubicBezTo>
                    <a:pt x="464608" y="481542"/>
                    <a:pt x="456141" y="505884"/>
                    <a:pt x="470958" y="510117"/>
                  </a:cubicBezTo>
                  <a:cubicBezTo>
                    <a:pt x="485775" y="514350"/>
                    <a:pt x="525991" y="511175"/>
                    <a:pt x="534458" y="491067"/>
                  </a:cubicBezTo>
                  <a:cubicBezTo>
                    <a:pt x="542925" y="470959"/>
                    <a:pt x="518583" y="428625"/>
                    <a:pt x="521758" y="389467"/>
                  </a:cubicBezTo>
                  <a:cubicBezTo>
                    <a:pt x="524933" y="350309"/>
                    <a:pt x="543983" y="285750"/>
                    <a:pt x="553508" y="256117"/>
                  </a:cubicBezTo>
                  <a:cubicBezTo>
                    <a:pt x="563033" y="226484"/>
                    <a:pt x="579966" y="225425"/>
                    <a:pt x="578908" y="211667"/>
                  </a:cubicBezTo>
                  <a:cubicBezTo>
                    <a:pt x="577850" y="197909"/>
                    <a:pt x="560916" y="180975"/>
                    <a:pt x="547158" y="173567"/>
                  </a:cubicBezTo>
                  <a:cubicBezTo>
                    <a:pt x="533400" y="166159"/>
                    <a:pt x="512233" y="176742"/>
                    <a:pt x="496358" y="167217"/>
                  </a:cubicBezTo>
                  <a:cubicBezTo>
                    <a:pt x="480483" y="157692"/>
                    <a:pt x="455083" y="141817"/>
                    <a:pt x="445558" y="122767"/>
                  </a:cubicBezTo>
                  <a:close/>
                </a:path>
              </a:pathLst>
            </a:custGeom>
            <a:solidFill>
              <a:schemeClr val="accent6">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44" name="Ellipse 43"/>
          <p:cNvSpPr/>
          <p:nvPr/>
        </p:nvSpPr>
        <p:spPr>
          <a:xfrm>
            <a:off x="609600" y="41910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5" name="Ellipse 44"/>
          <p:cNvSpPr/>
          <p:nvPr/>
        </p:nvSpPr>
        <p:spPr>
          <a:xfrm>
            <a:off x="685800" y="43434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Ellipse 45"/>
          <p:cNvSpPr/>
          <p:nvPr/>
        </p:nvSpPr>
        <p:spPr>
          <a:xfrm>
            <a:off x="762000" y="41910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7" name="Ellipse 46"/>
          <p:cNvSpPr/>
          <p:nvPr/>
        </p:nvSpPr>
        <p:spPr>
          <a:xfrm>
            <a:off x="533400" y="43434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Ellipse 47"/>
          <p:cNvSpPr/>
          <p:nvPr/>
        </p:nvSpPr>
        <p:spPr>
          <a:xfrm>
            <a:off x="755650" y="40513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9" name="Ellipse 48"/>
          <p:cNvSpPr/>
          <p:nvPr/>
        </p:nvSpPr>
        <p:spPr>
          <a:xfrm>
            <a:off x="844550" y="442595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6" name="Grouper 49"/>
          <p:cNvGrpSpPr/>
          <p:nvPr/>
        </p:nvGrpSpPr>
        <p:grpSpPr>
          <a:xfrm>
            <a:off x="400050" y="3975100"/>
            <a:ext cx="940859" cy="955675"/>
            <a:chOff x="397933" y="3978275"/>
            <a:chExt cx="940859" cy="955675"/>
          </a:xfrm>
        </p:grpSpPr>
        <p:sp>
          <p:nvSpPr>
            <p:cNvPr id="51" name="Forme libre 50"/>
            <p:cNvSpPr/>
            <p:nvPr/>
          </p:nvSpPr>
          <p:spPr>
            <a:xfrm>
              <a:off x="397933" y="3978275"/>
              <a:ext cx="940859" cy="955675"/>
            </a:xfrm>
            <a:custGeom>
              <a:avLst/>
              <a:gdLst>
                <a:gd name="connsiteX0" fmla="*/ 643467 w 940859"/>
                <a:gd name="connsiteY0" fmla="*/ 60325 h 955675"/>
                <a:gd name="connsiteX1" fmla="*/ 408517 w 940859"/>
                <a:gd name="connsiteY1" fmla="*/ 9525 h 955675"/>
                <a:gd name="connsiteX2" fmla="*/ 103717 w 940859"/>
                <a:gd name="connsiteY2" fmla="*/ 117475 h 955675"/>
                <a:gd name="connsiteX3" fmla="*/ 8467 w 940859"/>
                <a:gd name="connsiteY3" fmla="*/ 415925 h 955675"/>
                <a:gd name="connsiteX4" fmla="*/ 154517 w 940859"/>
                <a:gd name="connsiteY4" fmla="*/ 790575 h 955675"/>
                <a:gd name="connsiteX5" fmla="*/ 459317 w 940859"/>
                <a:gd name="connsiteY5" fmla="*/ 936625 h 955675"/>
                <a:gd name="connsiteX6" fmla="*/ 738717 w 940859"/>
                <a:gd name="connsiteY6" fmla="*/ 904875 h 955675"/>
                <a:gd name="connsiteX7" fmla="*/ 916517 w 940859"/>
                <a:gd name="connsiteY7" fmla="*/ 701675 h 955675"/>
                <a:gd name="connsiteX8" fmla="*/ 884767 w 940859"/>
                <a:gd name="connsiteY8" fmla="*/ 339725 h 955675"/>
                <a:gd name="connsiteX9" fmla="*/ 732367 w 940859"/>
                <a:gd name="connsiteY9" fmla="*/ 130175 h 955675"/>
                <a:gd name="connsiteX10" fmla="*/ 643467 w 940859"/>
                <a:gd name="connsiteY10" fmla="*/ 60325 h 9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0859" h="955675">
                  <a:moveTo>
                    <a:pt x="643467" y="60325"/>
                  </a:moveTo>
                  <a:cubicBezTo>
                    <a:pt x="589492" y="40217"/>
                    <a:pt x="498475" y="0"/>
                    <a:pt x="408517" y="9525"/>
                  </a:cubicBezTo>
                  <a:cubicBezTo>
                    <a:pt x="318559" y="19050"/>
                    <a:pt x="170392" y="49742"/>
                    <a:pt x="103717" y="117475"/>
                  </a:cubicBezTo>
                  <a:cubicBezTo>
                    <a:pt x="37042" y="185208"/>
                    <a:pt x="0" y="303742"/>
                    <a:pt x="8467" y="415925"/>
                  </a:cubicBezTo>
                  <a:cubicBezTo>
                    <a:pt x="16934" y="528108"/>
                    <a:pt x="79375" y="703792"/>
                    <a:pt x="154517" y="790575"/>
                  </a:cubicBezTo>
                  <a:cubicBezTo>
                    <a:pt x="229659" y="877358"/>
                    <a:pt x="361950" y="917575"/>
                    <a:pt x="459317" y="936625"/>
                  </a:cubicBezTo>
                  <a:cubicBezTo>
                    <a:pt x="556684" y="955675"/>
                    <a:pt x="662517" y="944033"/>
                    <a:pt x="738717" y="904875"/>
                  </a:cubicBezTo>
                  <a:cubicBezTo>
                    <a:pt x="814917" y="865717"/>
                    <a:pt x="892175" y="795867"/>
                    <a:pt x="916517" y="701675"/>
                  </a:cubicBezTo>
                  <a:cubicBezTo>
                    <a:pt x="940859" y="607483"/>
                    <a:pt x="915459" y="434975"/>
                    <a:pt x="884767" y="339725"/>
                  </a:cubicBezTo>
                  <a:cubicBezTo>
                    <a:pt x="854075" y="244475"/>
                    <a:pt x="772584" y="175683"/>
                    <a:pt x="732367" y="130175"/>
                  </a:cubicBezTo>
                  <a:cubicBezTo>
                    <a:pt x="692150" y="84667"/>
                    <a:pt x="697442" y="80433"/>
                    <a:pt x="643467" y="60325"/>
                  </a:cubicBezTo>
                  <a:close/>
                </a:path>
              </a:pathLst>
            </a:cu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2" name="Forme libre 51"/>
            <p:cNvSpPr/>
            <p:nvPr/>
          </p:nvSpPr>
          <p:spPr>
            <a:xfrm>
              <a:off x="487892" y="4195233"/>
              <a:ext cx="756708" cy="644525"/>
            </a:xfrm>
            <a:custGeom>
              <a:avLst/>
              <a:gdLst>
                <a:gd name="connsiteX0" fmla="*/ 445558 w 756708"/>
                <a:gd name="connsiteY0" fmla="*/ 122767 h 644525"/>
                <a:gd name="connsiteX1" fmla="*/ 439208 w 756708"/>
                <a:gd name="connsiteY1" fmla="*/ 52917 h 644525"/>
                <a:gd name="connsiteX2" fmla="*/ 540808 w 756708"/>
                <a:gd name="connsiteY2" fmla="*/ 2117 h 644525"/>
                <a:gd name="connsiteX3" fmla="*/ 648758 w 756708"/>
                <a:gd name="connsiteY3" fmla="*/ 65617 h 644525"/>
                <a:gd name="connsiteX4" fmla="*/ 667808 w 756708"/>
                <a:gd name="connsiteY4" fmla="*/ 179917 h 644525"/>
                <a:gd name="connsiteX5" fmla="*/ 636058 w 756708"/>
                <a:gd name="connsiteY5" fmla="*/ 192617 h 644525"/>
                <a:gd name="connsiteX6" fmla="*/ 705908 w 756708"/>
                <a:gd name="connsiteY6" fmla="*/ 243417 h 644525"/>
                <a:gd name="connsiteX7" fmla="*/ 744008 w 756708"/>
                <a:gd name="connsiteY7" fmla="*/ 364067 h 644525"/>
                <a:gd name="connsiteX8" fmla="*/ 744008 w 756708"/>
                <a:gd name="connsiteY8" fmla="*/ 484717 h 644525"/>
                <a:gd name="connsiteX9" fmla="*/ 667808 w 756708"/>
                <a:gd name="connsiteY9" fmla="*/ 586317 h 644525"/>
                <a:gd name="connsiteX10" fmla="*/ 566208 w 756708"/>
                <a:gd name="connsiteY10" fmla="*/ 637117 h 644525"/>
                <a:gd name="connsiteX11" fmla="*/ 439208 w 756708"/>
                <a:gd name="connsiteY11" fmla="*/ 630767 h 644525"/>
                <a:gd name="connsiteX12" fmla="*/ 350308 w 756708"/>
                <a:gd name="connsiteY12" fmla="*/ 573617 h 644525"/>
                <a:gd name="connsiteX13" fmla="*/ 248708 w 756708"/>
                <a:gd name="connsiteY13" fmla="*/ 573617 h 644525"/>
                <a:gd name="connsiteX14" fmla="*/ 166158 w 756708"/>
                <a:gd name="connsiteY14" fmla="*/ 522817 h 644525"/>
                <a:gd name="connsiteX15" fmla="*/ 128058 w 756708"/>
                <a:gd name="connsiteY15" fmla="*/ 491067 h 644525"/>
                <a:gd name="connsiteX16" fmla="*/ 39158 w 756708"/>
                <a:gd name="connsiteY16" fmla="*/ 465667 h 644525"/>
                <a:gd name="connsiteX17" fmla="*/ 13758 w 756708"/>
                <a:gd name="connsiteY17" fmla="*/ 408517 h 644525"/>
                <a:gd name="connsiteX18" fmla="*/ 13758 w 756708"/>
                <a:gd name="connsiteY18" fmla="*/ 313267 h 644525"/>
                <a:gd name="connsiteX19" fmla="*/ 96308 w 756708"/>
                <a:gd name="connsiteY19" fmla="*/ 306917 h 644525"/>
                <a:gd name="connsiteX20" fmla="*/ 185208 w 756708"/>
                <a:gd name="connsiteY20" fmla="*/ 357717 h 644525"/>
                <a:gd name="connsiteX21" fmla="*/ 172508 w 756708"/>
                <a:gd name="connsiteY21" fmla="*/ 446617 h 644525"/>
                <a:gd name="connsiteX22" fmla="*/ 197908 w 756708"/>
                <a:gd name="connsiteY22" fmla="*/ 510117 h 644525"/>
                <a:gd name="connsiteX23" fmla="*/ 236008 w 756708"/>
                <a:gd name="connsiteY23" fmla="*/ 503767 h 644525"/>
                <a:gd name="connsiteX24" fmla="*/ 274108 w 756708"/>
                <a:gd name="connsiteY24" fmla="*/ 446617 h 644525"/>
                <a:gd name="connsiteX25" fmla="*/ 356658 w 756708"/>
                <a:gd name="connsiteY25" fmla="*/ 414867 h 644525"/>
                <a:gd name="connsiteX26" fmla="*/ 445558 w 756708"/>
                <a:gd name="connsiteY26" fmla="*/ 465667 h 644525"/>
                <a:gd name="connsiteX27" fmla="*/ 470958 w 756708"/>
                <a:gd name="connsiteY27" fmla="*/ 510117 h 644525"/>
                <a:gd name="connsiteX28" fmla="*/ 534458 w 756708"/>
                <a:gd name="connsiteY28" fmla="*/ 491067 h 644525"/>
                <a:gd name="connsiteX29" fmla="*/ 521758 w 756708"/>
                <a:gd name="connsiteY29" fmla="*/ 389467 h 644525"/>
                <a:gd name="connsiteX30" fmla="*/ 553508 w 756708"/>
                <a:gd name="connsiteY30" fmla="*/ 256117 h 644525"/>
                <a:gd name="connsiteX31" fmla="*/ 578908 w 756708"/>
                <a:gd name="connsiteY31" fmla="*/ 211667 h 644525"/>
                <a:gd name="connsiteX32" fmla="*/ 547158 w 756708"/>
                <a:gd name="connsiteY32" fmla="*/ 173567 h 644525"/>
                <a:gd name="connsiteX33" fmla="*/ 496358 w 756708"/>
                <a:gd name="connsiteY33" fmla="*/ 167217 h 644525"/>
                <a:gd name="connsiteX34" fmla="*/ 445558 w 756708"/>
                <a:gd name="connsiteY34" fmla="*/ 122767 h 6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56708" h="644525">
                  <a:moveTo>
                    <a:pt x="445558" y="122767"/>
                  </a:moveTo>
                  <a:cubicBezTo>
                    <a:pt x="436033" y="103717"/>
                    <a:pt x="423333" y="73025"/>
                    <a:pt x="439208" y="52917"/>
                  </a:cubicBezTo>
                  <a:cubicBezTo>
                    <a:pt x="455083" y="32809"/>
                    <a:pt x="505883" y="0"/>
                    <a:pt x="540808" y="2117"/>
                  </a:cubicBezTo>
                  <a:cubicBezTo>
                    <a:pt x="575733" y="4234"/>
                    <a:pt x="627591" y="35984"/>
                    <a:pt x="648758" y="65617"/>
                  </a:cubicBezTo>
                  <a:cubicBezTo>
                    <a:pt x="669925" y="95250"/>
                    <a:pt x="669925" y="158750"/>
                    <a:pt x="667808" y="179917"/>
                  </a:cubicBezTo>
                  <a:cubicBezTo>
                    <a:pt x="665691" y="201084"/>
                    <a:pt x="629708" y="182034"/>
                    <a:pt x="636058" y="192617"/>
                  </a:cubicBezTo>
                  <a:cubicBezTo>
                    <a:pt x="642408" y="203200"/>
                    <a:pt x="687916" y="214842"/>
                    <a:pt x="705908" y="243417"/>
                  </a:cubicBezTo>
                  <a:cubicBezTo>
                    <a:pt x="723900" y="271992"/>
                    <a:pt x="737658" y="323850"/>
                    <a:pt x="744008" y="364067"/>
                  </a:cubicBezTo>
                  <a:cubicBezTo>
                    <a:pt x="750358" y="404284"/>
                    <a:pt x="756708" y="447675"/>
                    <a:pt x="744008" y="484717"/>
                  </a:cubicBezTo>
                  <a:cubicBezTo>
                    <a:pt x="731308" y="521759"/>
                    <a:pt x="697441" y="560917"/>
                    <a:pt x="667808" y="586317"/>
                  </a:cubicBezTo>
                  <a:cubicBezTo>
                    <a:pt x="638175" y="611717"/>
                    <a:pt x="604308" y="629709"/>
                    <a:pt x="566208" y="637117"/>
                  </a:cubicBezTo>
                  <a:cubicBezTo>
                    <a:pt x="528108" y="644525"/>
                    <a:pt x="475191" y="641350"/>
                    <a:pt x="439208" y="630767"/>
                  </a:cubicBezTo>
                  <a:cubicBezTo>
                    <a:pt x="403225" y="620184"/>
                    <a:pt x="382058" y="583142"/>
                    <a:pt x="350308" y="573617"/>
                  </a:cubicBezTo>
                  <a:cubicBezTo>
                    <a:pt x="318558" y="564092"/>
                    <a:pt x="279400" y="582084"/>
                    <a:pt x="248708" y="573617"/>
                  </a:cubicBezTo>
                  <a:cubicBezTo>
                    <a:pt x="218016" y="565150"/>
                    <a:pt x="186266" y="536575"/>
                    <a:pt x="166158" y="522817"/>
                  </a:cubicBezTo>
                  <a:cubicBezTo>
                    <a:pt x="146050" y="509059"/>
                    <a:pt x="149225" y="500592"/>
                    <a:pt x="128058" y="491067"/>
                  </a:cubicBezTo>
                  <a:cubicBezTo>
                    <a:pt x="106891" y="481542"/>
                    <a:pt x="58208" y="479425"/>
                    <a:pt x="39158" y="465667"/>
                  </a:cubicBezTo>
                  <a:cubicBezTo>
                    <a:pt x="20108" y="451909"/>
                    <a:pt x="17991" y="433917"/>
                    <a:pt x="13758" y="408517"/>
                  </a:cubicBezTo>
                  <a:cubicBezTo>
                    <a:pt x="9525" y="383117"/>
                    <a:pt x="0" y="330200"/>
                    <a:pt x="13758" y="313267"/>
                  </a:cubicBezTo>
                  <a:cubicBezTo>
                    <a:pt x="27516" y="296334"/>
                    <a:pt x="67733" y="299509"/>
                    <a:pt x="96308" y="306917"/>
                  </a:cubicBezTo>
                  <a:cubicBezTo>
                    <a:pt x="124883" y="314325"/>
                    <a:pt x="172508" y="334434"/>
                    <a:pt x="185208" y="357717"/>
                  </a:cubicBezTo>
                  <a:cubicBezTo>
                    <a:pt x="197908" y="381000"/>
                    <a:pt x="170391" y="421217"/>
                    <a:pt x="172508" y="446617"/>
                  </a:cubicBezTo>
                  <a:cubicBezTo>
                    <a:pt x="174625" y="472017"/>
                    <a:pt x="187325" y="500592"/>
                    <a:pt x="197908" y="510117"/>
                  </a:cubicBezTo>
                  <a:cubicBezTo>
                    <a:pt x="208491" y="519642"/>
                    <a:pt x="223308" y="514350"/>
                    <a:pt x="236008" y="503767"/>
                  </a:cubicBezTo>
                  <a:cubicBezTo>
                    <a:pt x="248708" y="493184"/>
                    <a:pt x="254000" y="461434"/>
                    <a:pt x="274108" y="446617"/>
                  </a:cubicBezTo>
                  <a:cubicBezTo>
                    <a:pt x="294216" y="431800"/>
                    <a:pt x="328083" y="411692"/>
                    <a:pt x="356658" y="414867"/>
                  </a:cubicBezTo>
                  <a:cubicBezTo>
                    <a:pt x="385233" y="418042"/>
                    <a:pt x="426508" y="449792"/>
                    <a:pt x="445558" y="465667"/>
                  </a:cubicBezTo>
                  <a:cubicBezTo>
                    <a:pt x="464608" y="481542"/>
                    <a:pt x="456141" y="505884"/>
                    <a:pt x="470958" y="510117"/>
                  </a:cubicBezTo>
                  <a:cubicBezTo>
                    <a:pt x="485775" y="514350"/>
                    <a:pt x="525991" y="511175"/>
                    <a:pt x="534458" y="491067"/>
                  </a:cubicBezTo>
                  <a:cubicBezTo>
                    <a:pt x="542925" y="470959"/>
                    <a:pt x="518583" y="428625"/>
                    <a:pt x="521758" y="389467"/>
                  </a:cubicBezTo>
                  <a:cubicBezTo>
                    <a:pt x="524933" y="350309"/>
                    <a:pt x="543983" y="285750"/>
                    <a:pt x="553508" y="256117"/>
                  </a:cubicBezTo>
                  <a:cubicBezTo>
                    <a:pt x="563033" y="226484"/>
                    <a:pt x="579966" y="225425"/>
                    <a:pt x="578908" y="211667"/>
                  </a:cubicBezTo>
                  <a:cubicBezTo>
                    <a:pt x="577850" y="197909"/>
                    <a:pt x="560916" y="180975"/>
                    <a:pt x="547158" y="173567"/>
                  </a:cubicBezTo>
                  <a:cubicBezTo>
                    <a:pt x="533400" y="166159"/>
                    <a:pt x="512233" y="176742"/>
                    <a:pt x="496358" y="167217"/>
                  </a:cubicBezTo>
                  <a:cubicBezTo>
                    <a:pt x="480483" y="157692"/>
                    <a:pt x="455083" y="141817"/>
                    <a:pt x="445558" y="122767"/>
                  </a:cubicBezTo>
                  <a:close/>
                </a:path>
              </a:pathLst>
            </a:custGeom>
            <a:solidFill>
              <a:schemeClr val="accent6">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53" name="Ellipse 52"/>
          <p:cNvSpPr/>
          <p:nvPr/>
        </p:nvSpPr>
        <p:spPr>
          <a:xfrm>
            <a:off x="611717" y="4187825"/>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4" name="Ellipse 53"/>
          <p:cNvSpPr/>
          <p:nvPr/>
        </p:nvSpPr>
        <p:spPr>
          <a:xfrm>
            <a:off x="687917" y="4340225"/>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5" name="Ellipse 54"/>
          <p:cNvSpPr/>
          <p:nvPr/>
        </p:nvSpPr>
        <p:spPr>
          <a:xfrm>
            <a:off x="764117" y="4187825"/>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6" name="Ellipse 55"/>
          <p:cNvSpPr/>
          <p:nvPr/>
        </p:nvSpPr>
        <p:spPr>
          <a:xfrm>
            <a:off x="535517" y="4340225"/>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7" name="Ellipse 56"/>
          <p:cNvSpPr/>
          <p:nvPr/>
        </p:nvSpPr>
        <p:spPr>
          <a:xfrm>
            <a:off x="757767" y="4048125"/>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8" name="Ellipse 57"/>
          <p:cNvSpPr/>
          <p:nvPr/>
        </p:nvSpPr>
        <p:spPr>
          <a:xfrm>
            <a:off x="846667" y="4422775"/>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7" name="Grouper 58"/>
          <p:cNvGrpSpPr/>
          <p:nvPr/>
        </p:nvGrpSpPr>
        <p:grpSpPr>
          <a:xfrm>
            <a:off x="400050" y="3981450"/>
            <a:ext cx="940859" cy="955675"/>
            <a:chOff x="397933" y="3978275"/>
            <a:chExt cx="940859" cy="955675"/>
          </a:xfrm>
        </p:grpSpPr>
        <p:sp>
          <p:nvSpPr>
            <p:cNvPr id="60" name="Forme libre 59"/>
            <p:cNvSpPr/>
            <p:nvPr/>
          </p:nvSpPr>
          <p:spPr>
            <a:xfrm>
              <a:off x="397933" y="3978275"/>
              <a:ext cx="940859" cy="955675"/>
            </a:xfrm>
            <a:custGeom>
              <a:avLst/>
              <a:gdLst>
                <a:gd name="connsiteX0" fmla="*/ 643467 w 940859"/>
                <a:gd name="connsiteY0" fmla="*/ 60325 h 955675"/>
                <a:gd name="connsiteX1" fmla="*/ 408517 w 940859"/>
                <a:gd name="connsiteY1" fmla="*/ 9525 h 955675"/>
                <a:gd name="connsiteX2" fmla="*/ 103717 w 940859"/>
                <a:gd name="connsiteY2" fmla="*/ 117475 h 955675"/>
                <a:gd name="connsiteX3" fmla="*/ 8467 w 940859"/>
                <a:gd name="connsiteY3" fmla="*/ 415925 h 955675"/>
                <a:gd name="connsiteX4" fmla="*/ 154517 w 940859"/>
                <a:gd name="connsiteY4" fmla="*/ 790575 h 955675"/>
                <a:gd name="connsiteX5" fmla="*/ 459317 w 940859"/>
                <a:gd name="connsiteY5" fmla="*/ 936625 h 955675"/>
                <a:gd name="connsiteX6" fmla="*/ 738717 w 940859"/>
                <a:gd name="connsiteY6" fmla="*/ 904875 h 955675"/>
                <a:gd name="connsiteX7" fmla="*/ 916517 w 940859"/>
                <a:gd name="connsiteY7" fmla="*/ 701675 h 955675"/>
                <a:gd name="connsiteX8" fmla="*/ 884767 w 940859"/>
                <a:gd name="connsiteY8" fmla="*/ 339725 h 955675"/>
                <a:gd name="connsiteX9" fmla="*/ 732367 w 940859"/>
                <a:gd name="connsiteY9" fmla="*/ 130175 h 955675"/>
                <a:gd name="connsiteX10" fmla="*/ 643467 w 940859"/>
                <a:gd name="connsiteY10" fmla="*/ 60325 h 9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0859" h="955675">
                  <a:moveTo>
                    <a:pt x="643467" y="60325"/>
                  </a:moveTo>
                  <a:cubicBezTo>
                    <a:pt x="589492" y="40217"/>
                    <a:pt x="498475" y="0"/>
                    <a:pt x="408517" y="9525"/>
                  </a:cubicBezTo>
                  <a:cubicBezTo>
                    <a:pt x="318559" y="19050"/>
                    <a:pt x="170392" y="49742"/>
                    <a:pt x="103717" y="117475"/>
                  </a:cubicBezTo>
                  <a:cubicBezTo>
                    <a:pt x="37042" y="185208"/>
                    <a:pt x="0" y="303742"/>
                    <a:pt x="8467" y="415925"/>
                  </a:cubicBezTo>
                  <a:cubicBezTo>
                    <a:pt x="16934" y="528108"/>
                    <a:pt x="79375" y="703792"/>
                    <a:pt x="154517" y="790575"/>
                  </a:cubicBezTo>
                  <a:cubicBezTo>
                    <a:pt x="229659" y="877358"/>
                    <a:pt x="361950" y="917575"/>
                    <a:pt x="459317" y="936625"/>
                  </a:cubicBezTo>
                  <a:cubicBezTo>
                    <a:pt x="556684" y="955675"/>
                    <a:pt x="662517" y="944033"/>
                    <a:pt x="738717" y="904875"/>
                  </a:cubicBezTo>
                  <a:cubicBezTo>
                    <a:pt x="814917" y="865717"/>
                    <a:pt x="892175" y="795867"/>
                    <a:pt x="916517" y="701675"/>
                  </a:cubicBezTo>
                  <a:cubicBezTo>
                    <a:pt x="940859" y="607483"/>
                    <a:pt x="915459" y="434975"/>
                    <a:pt x="884767" y="339725"/>
                  </a:cubicBezTo>
                  <a:cubicBezTo>
                    <a:pt x="854075" y="244475"/>
                    <a:pt x="772584" y="175683"/>
                    <a:pt x="732367" y="130175"/>
                  </a:cubicBezTo>
                  <a:cubicBezTo>
                    <a:pt x="692150" y="84667"/>
                    <a:pt x="697442" y="80433"/>
                    <a:pt x="643467" y="60325"/>
                  </a:cubicBezTo>
                  <a:close/>
                </a:path>
              </a:pathLst>
            </a:cu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1" name="Forme libre 60"/>
            <p:cNvSpPr/>
            <p:nvPr/>
          </p:nvSpPr>
          <p:spPr>
            <a:xfrm>
              <a:off x="487892" y="4195233"/>
              <a:ext cx="756708" cy="644525"/>
            </a:xfrm>
            <a:custGeom>
              <a:avLst/>
              <a:gdLst>
                <a:gd name="connsiteX0" fmla="*/ 445558 w 756708"/>
                <a:gd name="connsiteY0" fmla="*/ 122767 h 644525"/>
                <a:gd name="connsiteX1" fmla="*/ 439208 w 756708"/>
                <a:gd name="connsiteY1" fmla="*/ 52917 h 644525"/>
                <a:gd name="connsiteX2" fmla="*/ 540808 w 756708"/>
                <a:gd name="connsiteY2" fmla="*/ 2117 h 644525"/>
                <a:gd name="connsiteX3" fmla="*/ 648758 w 756708"/>
                <a:gd name="connsiteY3" fmla="*/ 65617 h 644525"/>
                <a:gd name="connsiteX4" fmla="*/ 667808 w 756708"/>
                <a:gd name="connsiteY4" fmla="*/ 179917 h 644525"/>
                <a:gd name="connsiteX5" fmla="*/ 636058 w 756708"/>
                <a:gd name="connsiteY5" fmla="*/ 192617 h 644525"/>
                <a:gd name="connsiteX6" fmla="*/ 705908 w 756708"/>
                <a:gd name="connsiteY6" fmla="*/ 243417 h 644525"/>
                <a:gd name="connsiteX7" fmla="*/ 744008 w 756708"/>
                <a:gd name="connsiteY7" fmla="*/ 364067 h 644525"/>
                <a:gd name="connsiteX8" fmla="*/ 744008 w 756708"/>
                <a:gd name="connsiteY8" fmla="*/ 484717 h 644525"/>
                <a:gd name="connsiteX9" fmla="*/ 667808 w 756708"/>
                <a:gd name="connsiteY9" fmla="*/ 586317 h 644525"/>
                <a:gd name="connsiteX10" fmla="*/ 566208 w 756708"/>
                <a:gd name="connsiteY10" fmla="*/ 637117 h 644525"/>
                <a:gd name="connsiteX11" fmla="*/ 439208 w 756708"/>
                <a:gd name="connsiteY11" fmla="*/ 630767 h 644525"/>
                <a:gd name="connsiteX12" fmla="*/ 350308 w 756708"/>
                <a:gd name="connsiteY12" fmla="*/ 573617 h 644525"/>
                <a:gd name="connsiteX13" fmla="*/ 248708 w 756708"/>
                <a:gd name="connsiteY13" fmla="*/ 573617 h 644525"/>
                <a:gd name="connsiteX14" fmla="*/ 166158 w 756708"/>
                <a:gd name="connsiteY14" fmla="*/ 522817 h 644525"/>
                <a:gd name="connsiteX15" fmla="*/ 128058 w 756708"/>
                <a:gd name="connsiteY15" fmla="*/ 491067 h 644525"/>
                <a:gd name="connsiteX16" fmla="*/ 39158 w 756708"/>
                <a:gd name="connsiteY16" fmla="*/ 465667 h 644525"/>
                <a:gd name="connsiteX17" fmla="*/ 13758 w 756708"/>
                <a:gd name="connsiteY17" fmla="*/ 408517 h 644525"/>
                <a:gd name="connsiteX18" fmla="*/ 13758 w 756708"/>
                <a:gd name="connsiteY18" fmla="*/ 313267 h 644525"/>
                <a:gd name="connsiteX19" fmla="*/ 96308 w 756708"/>
                <a:gd name="connsiteY19" fmla="*/ 306917 h 644525"/>
                <a:gd name="connsiteX20" fmla="*/ 185208 w 756708"/>
                <a:gd name="connsiteY20" fmla="*/ 357717 h 644525"/>
                <a:gd name="connsiteX21" fmla="*/ 172508 w 756708"/>
                <a:gd name="connsiteY21" fmla="*/ 446617 h 644525"/>
                <a:gd name="connsiteX22" fmla="*/ 197908 w 756708"/>
                <a:gd name="connsiteY22" fmla="*/ 510117 h 644525"/>
                <a:gd name="connsiteX23" fmla="*/ 236008 w 756708"/>
                <a:gd name="connsiteY23" fmla="*/ 503767 h 644525"/>
                <a:gd name="connsiteX24" fmla="*/ 274108 w 756708"/>
                <a:gd name="connsiteY24" fmla="*/ 446617 h 644525"/>
                <a:gd name="connsiteX25" fmla="*/ 356658 w 756708"/>
                <a:gd name="connsiteY25" fmla="*/ 414867 h 644525"/>
                <a:gd name="connsiteX26" fmla="*/ 445558 w 756708"/>
                <a:gd name="connsiteY26" fmla="*/ 465667 h 644525"/>
                <a:gd name="connsiteX27" fmla="*/ 470958 w 756708"/>
                <a:gd name="connsiteY27" fmla="*/ 510117 h 644525"/>
                <a:gd name="connsiteX28" fmla="*/ 534458 w 756708"/>
                <a:gd name="connsiteY28" fmla="*/ 491067 h 644525"/>
                <a:gd name="connsiteX29" fmla="*/ 521758 w 756708"/>
                <a:gd name="connsiteY29" fmla="*/ 389467 h 644525"/>
                <a:gd name="connsiteX30" fmla="*/ 553508 w 756708"/>
                <a:gd name="connsiteY30" fmla="*/ 256117 h 644525"/>
                <a:gd name="connsiteX31" fmla="*/ 578908 w 756708"/>
                <a:gd name="connsiteY31" fmla="*/ 211667 h 644525"/>
                <a:gd name="connsiteX32" fmla="*/ 547158 w 756708"/>
                <a:gd name="connsiteY32" fmla="*/ 173567 h 644525"/>
                <a:gd name="connsiteX33" fmla="*/ 496358 w 756708"/>
                <a:gd name="connsiteY33" fmla="*/ 167217 h 644525"/>
                <a:gd name="connsiteX34" fmla="*/ 445558 w 756708"/>
                <a:gd name="connsiteY34" fmla="*/ 122767 h 6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56708" h="644525">
                  <a:moveTo>
                    <a:pt x="445558" y="122767"/>
                  </a:moveTo>
                  <a:cubicBezTo>
                    <a:pt x="436033" y="103717"/>
                    <a:pt x="423333" y="73025"/>
                    <a:pt x="439208" y="52917"/>
                  </a:cubicBezTo>
                  <a:cubicBezTo>
                    <a:pt x="455083" y="32809"/>
                    <a:pt x="505883" y="0"/>
                    <a:pt x="540808" y="2117"/>
                  </a:cubicBezTo>
                  <a:cubicBezTo>
                    <a:pt x="575733" y="4234"/>
                    <a:pt x="627591" y="35984"/>
                    <a:pt x="648758" y="65617"/>
                  </a:cubicBezTo>
                  <a:cubicBezTo>
                    <a:pt x="669925" y="95250"/>
                    <a:pt x="669925" y="158750"/>
                    <a:pt x="667808" y="179917"/>
                  </a:cubicBezTo>
                  <a:cubicBezTo>
                    <a:pt x="665691" y="201084"/>
                    <a:pt x="629708" y="182034"/>
                    <a:pt x="636058" y="192617"/>
                  </a:cubicBezTo>
                  <a:cubicBezTo>
                    <a:pt x="642408" y="203200"/>
                    <a:pt x="687916" y="214842"/>
                    <a:pt x="705908" y="243417"/>
                  </a:cubicBezTo>
                  <a:cubicBezTo>
                    <a:pt x="723900" y="271992"/>
                    <a:pt x="737658" y="323850"/>
                    <a:pt x="744008" y="364067"/>
                  </a:cubicBezTo>
                  <a:cubicBezTo>
                    <a:pt x="750358" y="404284"/>
                    <a:pt x="756708" y="447675"/>
                    <a:pt x="744008" y="484717"/>
                  </a:cubicBezTo>
                  <a:cubicBezTo>
                    <a:pt x="731308" y="521759"/>
                    <a:pt x="697441" y="560917"/>
                    <a:pt x="667808" y="586317"/>
                  </a:cubicBezTo>
                  <a:cubicBezTo>
                    <a:pt x="638175" y="611717"/>
                    <a:pt x="604308" y="629709"/>
                    <a:pt x="566208" y="637117"/>
                  </a:cubicBezTo>
                  <a:cubicBezTo>
                    <a:pt x="528108" y="644525"/>
                    <a:pt x="475191" y="641350"/>
                    <a:pt x="439208" y="630767"/>
                  </a:cubicBezTo>
                  <a:cubicBezTo>
                    <a:pt x="403225" y="620184"/>
                    <a:pt x="382058" y="583142"/>
                    <a:pt x="350308" y="573617"/>
                  </a:cubicBezTo>
                  <a:cubicBezTo>
                    <a:pt x="318558" y="564092"/>
                    <a:pt x="279400" y="582084"/>
                    <a:pt x="248708" y="573617"/>
                  </a:cubicBezTo>
                  <a:cubicBezTo>
                    <a:pt x="218016" y="565150"/>
                    <a:pt x="186266" y="536575"/>
                    <a:pt x="166158" y="522817"/>
                  </a:cubicBezTo>
                  <a:cubicBezTo>
                    <a:pt x="146050" y="509059"/>
                    <a:pt x="149225" y="500592"/>
                    <a:pt x="128058" y="491067"/>
                  </a:cubicBezTo>
                  <a:cubicBezTo>
                    <a:pt x="106891" y="481542"/>
                    <a:pt x="58208" y="479425"/>
                    <a:pt x="39158" y="465667"/>
                  </a:cubicBezTo>
                  <a:cubicBezTo>
                    <a:pt x="20108" y="451909"/>
                    <a:pt x="17991" y="433917"/>
                    <a:pt x="13758" y="408517"/>
                  </a:cubicBezTo>
                  <a:cubicBezTo>
                    <a:pt x="9525" y="383117"/>
                    <a:pt x="0" y="330200"/>
                    <a:pt x="13758" y="313267"/>
                  </a:cubicBezTo>
                  <a:cubicBezTo>
                    <a:pt x="27516" y="296334"/>
                    <a:pt x="67733" y="299509"/>
                    <a:pt x="96308" y="306917"/>
                  </a:cubicBezTo>
                  <a:cubicBezTo>
                    <a:pt x="124883" y="314325"/>
                    <a:pt x="172508" y="334434"/>
                    <a:pt x="185208" y="357717"/>
                  </a:cubicBezTo>
                  <a:cubicBezTo>
                    <a:pt x="197908" y="381000"/>
                    <a:pt x="170391" y="421217"/>
                    <a:pt x="172508" y="446617"/>
                  </a:cubicBezTo>
                  <a:cubicBezTo>
                    <a:pt x="174625" y="472017"/>
                    <a:pt x="187325" y="500592"/>
                    <a:pt x="197908" y="510117"/>
                  </a:cubicBezTo>
                  <a:cubicBezTo>
                    <a:pt x="208491" y="519642"/>
                    <a:pt x="223308" y="514350"/>
                    <a:pt x="236008" y="503767"/>
                  </a:cubicBezTo>
                  <a:cubicBezTo>
                    <a:pt x="248708" y="493184"/>
                    <a:pt x="254000" y="461434"/>
                    <a:pt x="274108" y="446617"/>
                  </a:cubicBezTo>
                  <a:cubicBezTo>
                    <a:pt x="294216" y="431800"/>
                    <a:pt x="328083" y="411692"/>
                    <a:pt x="356658" y="414867"/>
                  </a:cubicBezTo>
                  <a:cubicBezTo>
                    <a:pt x="385233" y="418042"/>
                    <a:pt x="426508" y="449792"/>
                    <a:pt x="445558" y="465667"/>
                  </a:cubicBezTo>
                  <a:cubicBezTo>
                    <a:pt x="464608" y="481542"/>
                    <a:pt x="456141" y="505884"/>
                    <a:pt x="470958" y="510117"/>
                  </a:cubicBezTo>
                  <a:cubicBezTo>
                    <a:pt x="485775" y="514350"/>
                    <a:pt x="525991" y="511175"/>
                    <a:pt x="534458" y="491067"/>
                  </a:cubicBezTo>
                  <a:cubicBezTo>
                    <a:pt x="542925" y="470959"/>
                    <a:pt x="518583" y="428625"/>
                    <a:pt x="521758" y="389467"/>
                  </a:cubicBezTo>
                  <a:cubicBezTo>
                    <a:pt x="524933" y="350309"/>
                    <a:pt x="543983" y="285750"/>
                    <a:pt x="553508" y="256117"/>
                  </a:cubicBezTo>
                  <a:cubicBezTo>
                    <a:pt x="563033" y="226484"/>
                    <a:pt x="579966" y="225425"/>
                    <a:pt x="578908" y="211667"/>
                  </a:cubicBezTo>
                  <a:cubicBezTo>
                    <a:pt x="577850" y="197909"/>
                    <a:pt x="560916" y="180975"/>
                    <a:pt x="547158" y="173567"/>
                  </a:cubicBezTo>
                  <a:cubicBezTo>
                    <a:pt x="533400" y="166159"/>
                    <a:pt x="512233" y="176742"/>
                    <a:pt x="496358" y="167217"/>
                  </a:cubicBezTo>
                  <a:cubicBezTo>
                    <a:pt x="480483" y="157692"/>
                    <a:pt x="455083" y="141817"/>
                    <a:pt x="445558" y="122767"/>
                  </a:cubicBezTo>
                  <a:close/>
                </a:path>
              </a:pathLst>
            </a:custGeom>
            <a:solidFill>
              <a:schemeClr val="accent6">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62" name="Ellipse 61"/>
          <p:cNvSpPr/>
          <p:nvPr/>
        </p:nvSpPr>
        <p:spPr>
          <a:xfrm>
            <a:off x="611717" y="4194175"/>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3" name="Ellipse 62"/>
          <p:cNvSpPr/>
          <p:nvPr/>
        </p:nvSpPr>
        <p:spPr>
          <a:xfrm>
            <a:off x="687917" y="4346575"/>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4" name="Ellipse 63"/>
          <p:cNvSpPr/>
          <p:nvPr/>
        </p:nvSpPr>
        <p:spPr>
          <a:xfrm>
            <a:off x="764117" y="4194175"/>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5" name="Ellipse 64"/>
          <p:cNvSpPr/>
          <p:nvPr/>
        </p:nvSpPr>
        <p:spPr>
          <a:xfrm>
            <a:off x="535517" y="4346575"/>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Ellipse 65"/>
          <p:cNvSpPr/>
          <p:nvPr/>
        </p:nvSpPr>
        <p:spPr>
          <a:xfrm>
            <a:off x="757767" y="4054475"/>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7" name="Ellipse 66"/>
          <p:cNvSpPr/>
          <p:nvPr/>
        </p:nvSpPr>
        <p:spPr>
          <a:xfrm>
            <a:off x="846667" y="4429125"/>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8" name="Grouper 67"/>
          <p:cNvGrpSpPr/>
          <p:nvPr/>
        </p:nvGrpSpPr>
        <p:grpSpPr>
          <a:xfrm>
            <a:off x="5181600" y="1371600"/>
            <a:ext cx="3810000" cy="3366911"/>
            <a:chOff x="5181600" y="1371600"/>
            <a:chExt cx="3810000" cy="3366911"/>
          </a:xfrm>
        </p:grpSpPr>
        <p:sp>
          <p:nvSpPr>
            <p:cNvPr id="69" name="ZoneTexte 68"/>
            <p:cNvSpPr txBox="1"/>
            <p:nvPr/>
          </p:nvSpPr>
          <p:spPr>
            <a:xfrm>
              <a:off x="5181600" y="2707186"/>
              <a:ext cx="3810000" cy="2031325"/>
            </a:xfrm>
            <a:prstGeom prst="rect">
              <a:avLst/>
            </a:prstGeom>
            <a:solidFill>
              <a:schemeClr val="accent6">
                <a:lumMod val="60000"/>
                <a:lumOff val="40000"/>
              </a:schemeClr>
            </a:solidFill>
            <a:ln>
              <a:solidFill>
                <a:schemeClr val="tx1"/>
              </a:solidFill>
            </a:ln>
          </p:spPr>
          <p:txBody>
            <a:bodyPr wrap="square" rtlCol="0">
              <a:spAutoFit/>
            </a:bodyPr>
            <a:lstStyle/>
            <a:p>
              <a:pPr algn="ctr"/>
              <a:r>
                <a:rPr lang="en-GB" sz="1800" b="1" dirty="0">
                  <a:solidFill>
                    <a:srgbClr val="FFFFFF"/>
                  </a:solidFill>
                  <a:latin typeface="Calibri"/>
                  <a:cs typeface="Calibri"/>
                </a:rPr>
                <a:t>ACUTE POST-INJURY PHASE</a:t>
              </a:r>
            </a:p>
            <a:p>
              <a:endParaRPr lang="en-GB" sz="1800" dirty="0">
                <a:solidFill>
                  <a:srgbClr val="FFFFFF"/>
                </a:solidFill>
                <a:latin typeface="Calibri"/>
                <a:cs typeface="Calibri"/>
              </a:endParaRPr>
            </a:p>
            <a:p>
              <a:pPr>
                <a:buFont typeface="Arial"/>
                <a:buChar char="•"/>
              </a:pPr>
              <a:r>
                <a:rPr lang="en-GB" sz="1800" dirty="0">
                  <a:solidFill>
                    <a:srgbClr val="FFFFFF"/>
                  </a:solidFill>
                  <a:latin typeface="Calibri"/>
                  <a:cs typeface="Calibri"/>
                </a:rPr>
                <a:t> Protective barrier crossing/alteration</a:t>
              </a:r>
            </a:p>
            <a:p>
              <a:pPr>
                <a:buFont typeface="Arial"/>
                <a:buChar char="•"/>
              </a:pPr>
              <a:r>
                <a:rPr lang="en-GB" sz="1800" dirty="0">
                  <a:solidFill>
                    <a:srgbClr val="FFFFFF"/>
                  </a:solidFill>
                  <a:latin typeface="Calibri"/>
                  <a:cs typeface="Calibri"/>
                </a:rPr>
                <a:t> Early tissue response:</a:t>
              </a:r>
            </a:p>
            <a:p>
              <a:pPr marL="800100" lvl="1" indent="-342900">
                <a:buFont typeface="Arial"/>
                <a:buChar char="•"/>
              </a:pPr>
              <a:r>
                <a:rPr lang="en-GB" sz="1800" dirty="0">
                  <a:solidFill>
                    <a:srgbClr val="FFFFFF"/>
                  </a:solidFill>
                  <a:latin typeface="Calibri"/>
                  <a:cs typeface="Calibri"/>
                </a:rPr>
                <a:t>Cell damage</a:t>
              </a:r>
            </a:p>
            <a:p>
              <a:pPr marL="800100" lvl="1" indent="-342900">
                <a:buFont typeface="Arial"/>
                <a:buChar char="•"/>
              </a:pPr>
              <a:r>
                <a:rPr lang="en-GB" sz="1800" dirty="0">
                  <a:solidFill>
                    <a:srgbClr val="FFFFFF"/>
                  </a:solidFill>
                  <a:latin typeface="Calibri"/>
                  <a:cs typeface="Calibri"/>
                </a:rPr>
                <a:t>Inflammation</a:t>
              </a:r>
            </a:p>
            <a:p>
              <a:pPr>
                <a:buFont typeface="Arial"/>
                <a:buChar char="•"/>
              </a:pPr>
              <a:r>
                <a:rPr lang="en-GB" sz="1800" dirty="0">
                  <a:solidFill>
                    <a:srgbClr val="FFFFFF"/>
                  </a:solidFill>
                  <a:latin typeface="Calibri"/>
                  <a:cs typeface="Calibri"/>
                </a:rPr>
                <a:t> Role of blood vessels/perfusion</a:t>
              </a:r>
            </a:p>
          </p:txBody>
        </p:sp>
        <p:sp>
          <p:nvSpPr>
            <p:cNvPr id="70" name="ZoneTexte 69"/>
            <p:cNvSpPr txBox="1"/>
            <p:nvPr/>
          </p:nvSpPr>
          <p:spPr>
            <a:xfrm>
              <a:off x="5181600" y="1371600"/>
              <a:ext cx="3810000" cy="1200329"/>
            </a:xfrm>
            <a:prstGeom prst="rect">
              <a:avLst/>
            </a:prstGeom>
            <a:solidFill>
              <a:srgbClr val="E6E6E6"/>
            </a:solidFill>
            <a:ln>
              <a:solidFill>
                <a:srgbClr val="000000"/>
              </a:solidFill>
            </a:ln>
          </p:spPr>
          <p:txBody>
            <a:bodyPr wrap="square" rtlCol="0">
              <a:spAutoFit/>
            </a:bodyPr>
            <a:lstStyle/>
            <a:p>
              <a:pPr algn="ctr"/>
              <a:r>
                <a:rPr lang="en-GB" sz="1800" b="1" dirty="0">
                  <a:solidFill>
                    <a:srgbClr val="7F7F7F"/>
                  </a:solidFill>
                  <a:latin typeface="Calibri"/>
                  <a:cs typeface="Calibri"/>
                </a:rPr>
                <a:t>NORMAL TISSUE - HOMEOSTASIS</a:t>
              </a:r>
            </a:p>
            <a:p>
              <a:endParaRPr lang="en-GB" sz="1800" dirty="0">
                <a:solidFill>
                  <a:srgbClr val="7F7F7F"/>
                </a:solidFill>
                <a:latin typeface="Calibri"/>
                <a:cs typeface="Calibri"/>
              </a:endParaRPr>
            </a:p>
            <a:p>
              <a:pPr>
                <a:buFont typeface="Arial"/>
                <a:buChar char="•"/>
              </a:pPr>
              <a:r>
                <a:rPr lang="en-GB" sz="1800" dirty="0">
                  <a:solidFill>
                    <a:srgbClr val="7F7F7F"/>
                  </a:solidFill>
                  <a:latin typeface="Calibri"/>
                  <a:cs typeface="Calibri"/>
                </a:rPr>
                <a:t> Barrier structure</a:t>
              </a:r>
            </a:p>
            <a:p>
              <a:pPr>
                <a:buFont typeface="Arial"/>
                <a:buChar char="•"/>
              </a:pPr>
              <a:r>
                <a:rPr lang="en-GB" sz="1800" dirty="0">
                  <a:solidFill>
                    <a:srgbClr val="7F7F7F"/>
                  </a:solidFill>
                  <a:latin typeface="Calibri"/>
                  <a:cs typeface="Calibri"/>
                </a:rPr>
                <a:t> Stem cell niche organisation</a:t>
              </a:r>
            </a:p>
          </p:txBody>
        </p:sp>
      </p:grpSp>
      <p:grpSp>
        <p:nvGrpSpPr>
          <p:cNvPr id="9" name="Grouper 80"/>
          <p:cNvGrpSpPr/>
          <p:nvPr/>
        </p:nvGrpSpPr>
        <p:grpSpPr>
          <a:xfrm>
            <a:off x="397933" y="3978275"/>
            <a:ext cx="940859" cy="955675"/>
            <a:chOff x="397933" y="3978275"/>
            <a:chExt cx="940859" cy="955675"/>
          </a:xfrm>
        </p:grpSpPr>
        <p:sp>
          <p:nvSpPr>
            <p:cNvPr id="82" name="Forme libre 81"/>
            <p:cNvSpPr/>
            <p:nvPr/>
          </p:nvSpPr>
          <p:spPr>
            <a:xfrm>
              <a:off x="397933" y="3978275"/>
              <a:ext cx="940859" cy="955675"/>
            </a:xfrm>
            <a:custGeom>
              <a:avLst/>
              <a:gdLst>
                <a:gd name="connsiteX0" fmla="*/ 643467 w 940859"/>
                <a:gd name="connsiteY0" fmla="*/ 60325 h 955675"/>
                <a:gd name="connsiteX1" fmla="*/ 408517 w 940859"/>
                <a:gd name="connsiteY1" fmla="*/ 9525 h 955675"/>
                <a:gd name="connsiteX2" fmla="*/ 103717 w 940859"/>
                <a:gd name="connsiteY2" fmla="*/ 117475 h 955675"/>
                <a:gd name="connsiteX3" fmla="*/ 8467 w 940859"/>
                <a:gd name="connsiteY3" fmla="*/ 415925 h 955675"/>
                <a:gd name="connsiteX4" fmla="*/ 154517 w 940859"/>
                <a:gd name="connsiteY4" fmla="*/ 790575 h 955675"/>
                <a:gd name="connsiteX5" fmla="*/ 459317 w 940859"/>
                <a:gd name="connsiteY5" fmla="*/ 936625 h 955675"/>
                <a:gd name="connsiteX6" fmla="*/ 738717 w 940859"/>
                <a:gd name="connsiteY6" fmla="*/ 904875 h 955675"/>
                <a:gd name="connsiteX7" fmla="*/ 916517 w 940859"/>
                <a:gd name="connsiteY7" fmla="*/ 701675 h 955675"/>
                <a:gd name="connsiteX8" fmla="*/ 884767 w 940859"/>
                <a:gd name="connsiteY8" fmla="*/ 339725 h 955675"/>
                <a:gd name="connsiteX9" fmla="*/ 732367 w 940859"/>
                <a:gd name="connsiteY9" fmla="*/ 130175 h 955675"/>
                <a:gd name="connsiteX10" fmla="*/ 643467 w 940859"/>
                <a:gd name="connsiteY10" fmla="*/ 60325 h 9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0859" h="955675">
                  <a:moveTo>
                    <a:pt x="643467" y="60325"/>
                  </a:moveTo>
                  <a:cubicBezTo>
                    <a:pt x="589492" y="40217"/>
                    <a:pt x="498475" y="0"/>
                    <a:pt x="408517" y="9525"/>
                  </a:cubicBezTo>
                  <a:cubicBezTo>
                    <a:pt x="318559" y="19050"/>
                    <a:pt x="170392" y="49742"/>
                    <a:pt x="103717" y="117475"/>
                  </a:cubicBezTo>
                  <a:cubicBezTo>
                    <a:pt x="37042" y="185208"/>
                    <a:pt x="0" y="303742"/>
                    <a:pt x="8467" y="415925"/>
                  </a:cubicBezTo>
                  <a:cubicBezTo>
                    <a:pt x="16934" y="528108"/>
                    <a:pt x="79375" y="703792"/>
                    <a:pt x="154517" y="790575"/>
                  </a:cubicBezTo>
                  <a:cubicBezTo>
                    <a:pt x="229659" y="877358"/>
                    <a:pt x="361950" y="917575"/>
                    <a:pt x="459317" y="936625"/>
                  </a:cubicBezTo>
                  <a:cubicBezTo>
                    <a:pt x="556684" y="955675"/>
                    <a:pt x="662517" y="944033"/>
                    <a:pt x="738717" y="904875"/>
                  </a:cubicBezTo>
                  <a:cubicBezTo>
                    <a:pt x="814917" y="865717"/>
                    <a:pt x="892175" y="795867"/>
                    <a:pt x="916517" y="701675"/>
                  </a:cubicBezTo>
                  <a:cubicBezTo>
                    <a:pt x="940859" y="607483"/>
                    <a:pt x="915459" y="434975"/>
                    <a:pt x="884767" y="339725"/>
                  </a:cubicBezTo>
                  <a:cubicBezTo>
                    <a:pt x="854075" y="244475"/>
                    <a:pt x="772584" y="175683"/>
                    <a:pt x="732367" y="130175"/>
                  </a:cubicBezTo>
                  <a:cubicBezTo>
                    <a:pt x="692150" y="84667"/>
                    <a:pt x="697442" y="80433"/>
                    <a:pt x="643467" y="60325"/>
                  </a:cubicBezTo>
                  <a:close/>
                </a:path>
              </a:pathLst>
            </a:cu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3" name="Forme libre 82"/>
            <p:cNvSpPr/>
            <p:nvPr/>
          </p:nvSpPr>
          <p:spPr>
            <a:xfrm>
              <a:off x="487892" y="4195233"/>
              <a:ext cx="756708" cy="644525"/>
            </a:xfrm>
            <a:custGeom>
              <a:avLst/>
              <a:gdLst>
                <a:gd name="connsiteX0" fmla="*/ 445558 w 756708"/>
                <a:gd name="connsiteY0" fmla="*/ 122767 h 644525"/>
                <a:gd name="connsiteX1" fmla="*/ 439208 w 756708"/>
                <a:gd name="connsiteY1" fmla="*/ 52917 h 644525"/>
                <a:gd name="connsiteX2" fmla="*/ 540808 w 756708"/>
                <a:gd name="connsiteY2" fmla="*/ 2117 h 644525"/>
                <a:gd name="connsiteX3" fmla="*/ 648758 w 756708"/>
                <a:gd name="connsiteY3" fmla="*/ 65617 h 644525"/>
                <a:gd name="connsiteX4" fmla="*/ 667808 w 756708"/>
                <a:gd name="connsiteY4" fmla="*/ 179917 h 644525"/>
                <a:gd name="connsiteX5" fmla="*/ 636058 w 756708"/>
                <a:gd name="connsiteY5" fmla="*/ 192617 h 644525"/>
                <a:gd name="connsiteX6" fmla="*/ 705908 w 756708"/>
                <a:gd name="connsiteY6" fmla="*/ 243417 h 644525"/>
                <a:gd name="connsiteX7" fmla="*/ 744008 w 756708"/>
                <a:gd name="connsiteY7" fmla="*/ 364067 h 644525"/>
                <a:gd name="connsiteX8" fmla="*/ 744008 w 756708"/>
                <a:gd name="connsiteY8" fmla="*/ 484717 h 644525"/>
                <a:gd name="connsiteX9" fmla="*/ 667808 w 756708"/>
                <a:gd name="connsiteY9" fmla="*/ 586317 h 644525"/>
                <a:gd name="connsiteX10" fmla="*/ 566208 w 756708"/>
                <a:gd name="connsiteY10" fmla="*/ 637117 h 644525"/>
                <a:gd name="connsiteX11" fmla="*/ 439208 w 756708"/>
                <a:gd name="connsiteY11" fmla="*/ 630767 h 644525"/>
                <a:gd name="connsiteX12" fmla="*/ 350308 w 756708"/>
                <a:gd name="connsiteY12" fmla="*/ 573617 h 644525"/>
                <a:gd name="connsiteX13" fmla="*/ 248708 w 756708"/>
                <a:gd name="connsiteY13" fmla="*/ 573617 h 644525"/>
                <a:gd name="connsiteX14" fmla="*/ 166158 w 756708"/>
                <a:gd name="connsiteY14" fmla="*/ 522817 h 644525"/>
                <a:gd name="connsiteX15" fmla="*/ 128058 w 756708"/>
                <a:gd name="connsiteY15" fmla="*/ 491067 h 644525"/>
                <a:gd name="connsiteX16" fmla="*/ 39158 w 756708"/>
                <a:gd name="connsiteY16" fmla="*/ 465667 h 644525"/>
                <a:gd name="connsiteX17" fmla="*/ 13758 w 756708"/>
                <a:gd name="connsiteY17" fmla="*/ 408517 h 644525"/>
                <a:gd name="connsiteX18" fmla="*/ 13758 w 756708"/>
                <a:gd name="connsiteY18" fmla="*/ 313267 h 644525"/>
                <a:gd name="connsiteX19" fmla="*/ 96308 w 756708"/>
                <a:gd name="connsiteY19" fmla="*/ 306917 h 644525"/>
                <a:gd name="connsiteX20" fmla="*/ 185208 w 756708"/>
                <a:gd name="connsiteY20" fmla="*/ 357717 h 644525"/>
                <a:gd name="connsiteX21" fmla="*/ 172508 w 756708"/>
                <a:gd name="connsiteY21" fmla="*/ 446617 h 644525"/>
                <a:gd name="connsiteX22" fmla="*/ 197908 w 756708"/>
                <a:gd name="connsiteY22" fmla="*/ 510117 h 644525"/>
                <a:gd name="connsiteX23" fmla="*/ 236008 w 756708"/>
                <a:gd name="connsiteY23" fmla="*/ 503767 h 644525"/>
                <a:gd name="connsiteX24" fmla="*/ 274108 w 756708"/>
                <a:gd name="connsiteY24" fmla="*/ 446617 h 644525"/>
                <a:gd name="connsiteX25" fmla="*/ 356658 w 756708"/>
                <a:gd name="connsiteY25" fmla="*/ 414867 h 644525"/>
                <a:gd name="connsiteX26" fmla="*/ 445558 w 756708"/>
                <a:gd name="connsiteY26" fmla="*/ 465667 h 644525"/>
                <a:gd name="connsiteX27" fmla="*/ 470958 w 756708"/>
                <a:gd name="connsiteY27" fmla="*/ 510117 h 644525"/>
                <a:gd name="connsiteX28" fmla="*/ 534458 w 756708"/>
                <a:gd name="connsiteY28" fmla="*/ 491067 h 644525"/>
                <a:gd name="connsiteX29" fmla="*/ 521758 w 756708"/>
                <a:gd name="connsiteY29" fmla="*/ 389467 h 644525"/>
                <a:gd name="connsiteX30" fmla="*/ 553508 w 756708"/>
                <a:gd name="connsiteY30" fmla="*/ 256117 h 644525"/>
                <a:gd name="connsiteX31" fmla="*/ 578908 w 756708"/>
                <a:gd name="connsiteY31" fmla="*/ 211667 h 644525"/>
                <a:gd name="connsiteX32" fmla="*/ 547158 w 756708"/>
                <a:gd name="connsiteY32" fmla="*/ 173567 h 644525"/>
                <a:gd name="connsiteX33" fmla="*/ 496358 w 756708"/>
                <a:gd name="connsiteY33" fmla="*/ 167217 h 644525"/>
                <a:gd name="connsiteX34" fmla="*/ 445558 w 756708"/>
                <a:gd name="connsiteY34" fmla="*/ 122767 h 6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56708" h="644525">
                  <a:moveTo>
                    <a:pt x="445558" y="122767"/>
                  </a:moveTo>
                  <a:cubicBezTo>
                    <a:pt x="436033" y="103717"/>
                    <a:pt x="423333" y="73025"/>
                    <a:pt x="439208" y="52917"/>
                  </a:cubicBezTo>
                  <a:cubicBezTo>
                    <a:pt x="455083" y="32809"/>
                    <a:pt x="505883" y="0"/>
                    <a:pt x="540808" y="2117"/>
                  </a:cubicBezTo>
                  <a:cubicBezTo>
                    <a:pt x="575733" y="4234"/>
                    <a:pt x="627591" y="35984"/>
                    <a:pt x="648758" y="65617"/>
                  </a:cubicBezTo>
                  <a:cubicBezTo>
                    <a:pt x="669925" y="95250"/>
                    <a:pt x="669925" y="158750"/>
                    <a:pt x="667808" y="179917"/>
                  </a:cubicBezTo>
                  <a:cubicBezTo>
                    <a:pt x="665691" y="201084"/>
                    <a:pt x="629708" y="182034"/>
                    <a:pt x="636058" y="192617"/>
                  </a:cubicBezTo>
                  <a:cubicBezTo>
                    <a:pt x="642408" y="203200"/>
                    <a:pt x="687916" y="214842"/>
                    <a:pt x="705908" y="243417"/>
                  </a:cubicBezTo>
                  <a:cubicBezTo>
                    <a:pt x="723900" y="271992"/>
                    <a:pt x="737658" y="323850"/>
                    <a:pt x="744008" y="364067"/>
                  </a:cubicBezTo>
                  <a:cubicBezTo>
                    <a:pt x="750358" y="404284"/>
                    <a:pt x="756708" y="447675"/>
                    <a:pt x="744008" y="484717"/>
                  </a:cubicBezTo>
                  <a:cubicBezTo>
                    <a:pt x="731308" y="521759"/>
                    <a:pt x="697441" y="560917"/>
                    <a:pt x="667808" y="586317"/>
                  </a:cubicBezTo>
                  <a:cubicBezTo>
                    <a:pt x="638175" y="611717"/>
                    <a:pt x="604308" y="629709"/>
                    <a:pt x="566208" y="637117"/>
                  </a:cubicBezTo>
                  <a:cubicBezTo>
                    <a:pt x="528108" y="644525"/>
                    <a:pt x="475191" y="641350"/>
                    <a:pt x="439208" y="630767"/>
                  </a:cubicBezTo>
                  <a:cubicBezTo>
                    <a:pt x="403225" y="620184"/>
                    <a:pt x="382058" y="583142"/>
                    <a:pt x="350308" y="573617"/>
                  </a:cubicBezTo>
                  <a:cubicBezTo>
                    <a:pt x="318558" y="564092"/>
                    <a:pt x="279400" y="582084"/>
                    <a:pt x="248708" y="573617"/>
                  </a:cubicBezTo>
                  <a:cubicBezTo>
                    <a:pt x="218016" y="565150"/>
                    <a:pt x="186266" y="536575"/>
                    <a:pt x="166158" y="522817"/>
                  </a:cubicBezTo>
                  <a:cubicBezTo>
                    <a:pt x="146050" y="509059"/>
                    <a:pt x="149225" y="500592"/>
                    <a:pt x="128058" y="491067"/>
                  </a:cubicBezTo>
                  <a:cubicBezTo>
                    <a:pt x="106891" y="481542"/>
                    <a:pt x="58208" y="479425"/>
                    <a:pt x="39158" y="465667"/>
                  </a:cubicBezTo>
                  <a:cubicBezTo>
                    <a:pt x="20108" y="451909"/>
                    <a:pt x="17991" y="433917"/>
                    <a:pt x="13758" y="408517"/>
                  </a:cubicBezTo>
                  <a:cubicBezTo>
                    <a:pt x="9525" y="383117"/>
                    <a:pt x="0" y="330200"/>
                    <a:pt x="13758" y="313267"/>
                  </a:cubicBezTo>
                  <a:cubicBezTo>
                    <a:pt x="27516" y="296334"/>
                    <a:pt x="67733" y="299509"/>
                    <a:pt x="96308" y="306917"/>
                  </a:cubicBezTo>
                  <a:cubicBezTo>
                    <a:pt x="124883" y="314325"/>
                    <a:pt x="172508" y="334434"/>
                    <a:pt x="185208" y="357717"/>
                  </a:cubicBezTo>
                  <a:cubicBezTo>
                    <a:pt x="197908" y="381000"/>
                    <a:pt x="170391" y="421217"/>
                    <a:pt x="172508" y="446617"/>
                  </a:cubicBezTo>
                  <a:cubicBezTo>
                    <a:pt x="174625" y="472017"/>
                    <a:pt x="187325" y="500592"/>
                    <a:pt x="197908" y="510117"/>
                  </a:cubicBezTo>
                  <a:cubicBezTo>
                    <a:pt x="208491" y="519642"/>
                    <a:pt x="223308" y="514350"/>
                    <a:pt x="236008" y="503767"/>
                  </a:cubicBezTo>
                  <a:cubicBezTo>
                    <a:pt x="248708" y="493184"/>
                    <a:pt x="254000" y="461434"/>
                    <a:pt x="274108" y="446617"/>
                  </a:cubicBezTo>
                  <a:cubicBezTo>
                    <a:pt x="294216" y="431800"/>
                    <a:pt x="328083" y="411692"/>
                    <a:pt x="356658" y="414867"/>
                  </a:cubicBezTo>
                  <a:cubicBezTo>
                    <a:pt x="385233" y="418042"/>
                    <a:pt x="426508" y="449792"/>
                    <a:pt x="445558" y="465667"/>
                  </a:cubicBezTo>
                  <a:cubicBezTo>
                    <a:pt x="464608" y="481542"/>
                    <a:pt x="456141" y="505884"/>
                    <a:pt x="470958" y="510117"/>
                  </a:cubicBezTo>
                  <a:cubicBezTo>
                    <a:pt x="485775" y="514350"/>
                    <a:pt x="525991" y="511175"/>
                    <a:pt x="534458" y="491067"/>
                  </a:cubicBezTo>
                  <a:cubicBezTo>
                    <a:pt x="542925" y="470959"/>
                    <a:pt x="518583" y="428625"/>
                    <a:pt x="521758" y="389467"/>
                  </a:cubicBezTo>
                  <a:cubicBezTo>
                    <a:pt x="524933" y="350309"/>
                    <a:pt x="543983" y="285750"/>
                    <a:pt x="553508" y="256117"/>
                  </a:cubicBezTo>
                  <a:cubicBezTo>
                    <a:pt x="563033" y="226484"/>
                    <a:pt x="579966" y="225425"/>
                    <a:pt x="578908" y="211667"/>
                  </a:cubicBezTo>
                  <a:cubicBezTo>
                    <a:pt x="577850" y="197909"/>
                    <a:pt x="560916" y="180975"/>
                    <a:pt x="547158" y="173567"/>
                  </a:cubicBezTo>
                  <a:cubicBezTo>
                    <a:pt x="533400" y="166159"/>
                    <a:pt x="512233" y="176742"/>
                    <a:pt x="496358" y="167217"/>
                  </a:cubicBezTo>
                  <a:cubicBezTo>
                    <a:pt x="480483" y="157692"/>
                    <a:pt x="455083" y="141817"/>
                    <a:pt x="445558" y="122767"/>
                  </a:cubicBezTo>
                  <a:close/>
                </a:path>
              </a:pathLst>
            </a:custGeom>
            <a:solidFill>
              <a:schemeClr val="accent6">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84" name="Ellipse 83"/>
          <p:cNvSpPr/>
          <p:nvPr/>
        </p:nvSpPr>
        <p:spPr>
          <a:xfrm>
            <a:off x="609600" y="41910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5" name="Ellipse 84"/>
          <p:cNvSpPr/>
          <p:nvPr/>
        </p:nvSpPr>
        <p:spPr>
          <a:xfrm>
            <a:off x="685800" y="43434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6" name="Ellipse 85"/>
          <p:cNvSpPr/>
          <p:nvPr/>
        </p:nvSpPr>
        <p:spPr>
          <a:xfrm>
            <a:off x="762000" y="41910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7" name="Ellipse 86"/>
          <p:cNvSpPr/>
          <p:nvPr/>
        </p:nvSpPr>
        <p:spPr>
          <a:xfrm>
            <a:off x="533400" y="43434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8" name="Ellipse 87"/>
          <p:cNvSpPr/>
          <p:nvPr/>
        </p:nvSpPr>
        <p:spPr>
          <a:xfrm>
            <a:off x="755650" y="40513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9" name="Ellipse 88"/>
          <p:cNvSpPr/>
          <p:nvPr/>
        </p:nvSpPr>
        <p:spPr>
          <a:xfrm>
            <a:off x="844550" y="442595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0" name="Grouper 101"/>
          <p:cNvGrpSpPr/>
          <p:nvPr/>
        </p:nvGrpSpPr>
        <p:grpSpPr>
          <a:xfrm>
            <a:off x="1205039" y="2121149"/>
            <a:ext cx="2506889" cy="4751086"/>
            <a:chOff x="1205039" y="2121149"/>
            <a:chExt cx="2506889" cy="4751086"/>
          </a:xfrm>
        </p:grpSpPr>
        <p:sp>
          <p:nvSpPr>
            <p:cNvPr id="91" name="Forme libre 90"/>
            <p:cNvSpPr/>
            <p:nvPr/>
          </p:nvSpPr>
          <p:spPr>
            <a:xfrm flipV="1">
              <a:off x="2187179" y="2784591"/>
              <a:ext cx="1253411" cy="1685087"/>
            </a:xfrm>
            <a:custGeom>
              <a:avLst/>
              <a:gdLst>
                <a:gd name="connsiteX0" fmla="*/ 397463 w 2375371"/>
                <a:gd name="connsiteY0" fmla="*/ 2500019 h 2982148"/>
                <a:gd name="connsiteX1" fmla="*/ 270463 w 2375371"/>
                <a:gd name="connsiteY1" fmla="*/ 651463 h 2982148"/>
                <a:gd name="connsiteX2" fmla="*/ 2020241 w 2375371"/>
                <a:gd name="connsiteY2" fmla="*/ 312796 h 2982148"/>
                <a:gd name="connsiteX3" fmla="*/ 2147241 w 2375371"/>
                <a:gd name="connsiteY3" fmla="*/ 2528241 h 2982148"/>
                <a:gd name="connsiteX4" fmla="*/ 651463 w 2375371"/>
                <a:gd name="connsiteY4" fmla="*/ 2965685 h 2982148"/>
                <a:gd name="connsiteX5" fmla="*/ 369241 w 2375371"/>
                <a:gd name="connsiteY5" fmla="*/ 2429463 h 29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371" h="2982148">
                  <a:moveTo>
                    <a:pt x="397463" y="2500019"/>
                  </a:moveTo>
                  <a:cubicBezTo>
                    <a:pt x="198731" y="1758009"/>
                    <a:pt x="0" y="1016000"/>
                    <a:pt x="270463" y="651463"/>
                  </a:cubicBezTo>
                  <a:cubicBezTo>
                    <a:pt x="540926" y="286926"/>
                    <a:pt x="1707445" y="0"/>
                    <a:pt x="2020241" y="312796"/>
                  </a:cubicBezTo>
                  <a:cubicBezTo>
                    <a:pt x="2333037" y="625592"/>
                    <a:pt x="2375371" y="2086093"/>
                    <a:pt x="2147241" y="2528241"/>
                  </a:cubicBezTo>
                  <a:cubicBezTo>
                    <a:pt x="1919111" y="2970389"/>
                    <a:pt x="947796" y="2982148"/>
                    <a:pt x="651463" y="2965685"/>
                  </a:cubicBezTo>
                  <a:cubicBezTo>
                    <a:pt x="355130" y="2949222"/>
                    <a:pt x="369241" y="2429463"/>
                    <a:pt x="369241" y="2429463"/>
                  </a:cubicBezTo>
                </a:path>
              </a:pathLst>
            </a:custGeom>
            <a:gradFill flip="none" rotWithShape="1">
              <a:gsLst>
                <a:gs pos="0">
                  <a:schemeClr val="accent6">
                    <a:lumMod val="20000"/>
                    <a:lumOff val="80000"/>
                  </a:schemeClr>
                </a:gs>
                <a:gs pos="78000">
                  <a:schemeClr val="accent6">
                    <a:lumMod val="60000"/>
                    <a:lumOff val="40000"/>
                  </a:schemeClr>
                </a:gs>
              </a:gsLst>
              <a:path path="circle">
                <a:fillToRect l="50000" t="50000" r="50000" b="50000"/>
              </a:path>
              <a:tileRect/>
            </a:gradFill>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92" name="Forme libre 91"/>
            <p:cNvSpPr/>
            <p:nvPr/>
          </p:nvSpPr>
          <p:spPr>
            <a:xfrm rot="966016">
              <a:off x="1988489" y="5174156"/>
              <a:ext cx="1509056" cy="1698079"/>
            </a:xfrm>
            <a:custGeom>
              <a:avLst/>
              <a:gdLst>
                <a:gd name="connsiteX0" fmla="*/ 397463 w 2375371"/>
                <a:gd name="connsiteY0" fmla="*/ 2500019 h 2982148"/>
                <a:gd name="connsiteX1" fmla="*/ 270463 w 2375371"/>
                <a:gd name="connsiteY1" fmla="*/ 651463 h 2982148"/>
                <a:gd name="connsiteX2" fmla="*/ 2020241 w 2375371"/>
                <a:gd name="connsiteY2" fmla="*/ 312796 h 2982148"/>
                <a:gd name="connsiteX3" fmla="*/ 2147241 w 2375371"/>
                <a:gd name="connsiteY3" fmla="*/ 2528241 h 2982148"/>
                <a:gd name="connsiteX4" fmla="*/ 651463 w 2375371"/>
                <a:gd name="connsiteY4" fmla="*/ 2965685 h 2982148"/>
                <a:gd name="connsiteX5" fmla="*/ 369241 w 2375371"/>
                <a:gd name="connsiteY5" fmla="*/ 2429463 h 29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371" h="2982148">
                  <a:moveTo>
                    <a:pt x="397463" y="2500019"/>
                  </a:moveTo>
                  <a:cubicBezTo>
                    <a:pt x="198731" y="1758009"/>
                    <a:pt x="0" y="1016000"/>
                    <a:pt x="270463" y="651463"/>
                  </a:cubicBezTo>
                  <a:cubicBezTo>
                    <a:pt x="540926" y="286926"/>
                    <a:pt x="1707445" y="0"/>
                    <a:pt x="2020241" y="312796"/>
                  </a:cubicBezTo>
                  <a:cubicBezTo>
                    <a:pt x="2333037" y="625592"/>
                    <a:pt x="2375371" y="2086093"/>
                    <a:pt x="2147241" y="2528241"/>
                  </a:cubicBezTo>
                  <a:cubicBezTo>
                    <a:pt x="1919111" y="2970389"/>
                    <a:pt x="947796" y="2982148"/>
                    <a:pt x="651463" y="2965685"/>
                  </a:cubicBezTo>
                  <a:cubicBezTo>
                    <a:pt x="355130" y="2949222"/>
                    <a:pt x="369241" y="2429463"/>
                    <a:pt x="369241" y="2429463"/>
                  </a:cubicBezTo>
                </a:path>
              </a:pathLst>
            </a:custGeom>
            <a:gradFill flip="none" rotWithShape="1">
              <a:gsLst>
                <a:gs pos="0">
                  <a:schemeClr val="accent6">
                    <a:lumMod val="20000"/>
                    <a:lumOff val="80000"/>
                  </a:schemeClr>
                </a:gs>
                <a:gs pos="100000">
                  <a:schemeClr val="accent6">
                    <a:lumMod val="60000"/>
                    <a:lumOff val="40000"/>
                  </a:schemeClr>
                </a:gs>
              </a:gsLst>
              <a:path path="circle">
                <a:fillToRect l="50000" t="50000" r="50000" b="50000"/>
              </a:path>
              <a:tileRect/>
            </a:gradFill>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93" name="Forme libre 92"/>
            <p:cNvSpPr/>
            <p:nvPr/>
          </p:nvSpPr>
          <p:spPr>
            <a:xfrm rot="790376">
              <a:off x="1205039" y="2121149"/>
              <a:ext cx="1236056" cy="1670052"/>
            </a:xfrm>
            <a:custGeom>
              <a:avLst/>
              <a:gdLst>
                <a:gd name="connsiteX0" fmla="*/ 397463 w 2375371"/>
                <a:gd name="connsiteY0" fmla="*/ 2500019 h 2982148"/>
                <a:gd name="connsiteX1" fmla="*/ 270463 w 2375371"/>
                <a:gd name="connsiteY1" fmla="*/ 651463 h 2982148"/>
                <a:gd name="connsiteX2" fmla="*/ 2020241 w 2375371"/>
                <a:gd name="connsiteY2" fmla="*/ 312796 h 2982148"/>
                <a:gd name="connsiteX3" fmla="*/ 2147241 w 2375371"/>
                <a:gd name="connsiteY3" fmla="*/ 2528241 h 2982148"/>
                <a:gd name="connsiteX4" fmla="*/ 651463 w 2375371"/>
                <a:gd name="connsiteY4" fmla="*/ 2965685 h 2982148"/>
                <a:gd name="connsiteX5" fmla="*/ 369241 w 2375371"/>
                <a:gd name="connsiteY5" fmla="*/ 2429463 h 29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371" h="2982148">
                  <a:moveTo>
                    <a:pt x="397463" y="2500019"/>
                  </a:moveTo>
                  <a:cubicBezTo>
                    <a:pt x="198731" y="1758009"/>
                    <a:pt x="0" y="1016000"/>
                    <a:pt x="270463" y="651463"/>
                  </a:cubicBezTo>
                  <a:cubicBezTo>
                    <a:pt x="540926" y="286926"/>
                    <a:pt x="1707445" y="0"/>
                    <a:pt x="2020241" y="312796"/>
                  </a:cubicBezTo>
                  <a:cubicBezTo>
                    <a:pt x="2333037" y="625592"/>
                    <a:pt x="2375371" y="2086093"/>
                    <a:pt x="2147241" y="2528241"/>
                  </a:cubicBezTo>
                  <a:cubicBezTo>
                    <a:pt x="1919111" y="2970389"/>
                    <a:pt x="947796" y="2982148"/>
                    <a:pt x="651463" y="2965685"/>
                  </a:cubicBezTo>
                  <a:cubicBezTo>
                    <a:pt x="355130" y="2949222"/>
                    <a:pt x="369241" y="2429463"/>
                    <a:pt x="369241" y="2429463"/>
                  </a:cubicBezTo>
                </a:path>
              </a:pathLst>
            </a:custGeom>
            <a:gradFill flip="none" rotWithShape="1">
              <a:gsLst>
                <a:gs pos="0">
                  <a:schemeClr val="accent6">
                    <a:lumMod val="40000"/>
                    <a:lumOff val="60000"/>
                  </a:schemeClr>
                </a:gs>
                <a:gs pos="56000">
                  <a:schemeClr val="accent6">
                    <a:lumMod val="60000"/>
                    <a:lumOff val="40000"/>
                  </a:schemeClr>
                </a:gs>
              </a:gsLst>
              <a:path path="circle">
                <a:fillToRect l="50000" t="50000" r="50000" b="50000"/>
              </a:path>
              <a:tileRect/>
            </a:gradFill>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94" name="Forme libre 93"/>
            <p:cNvSpPr/>
            <p:nvPr/>
          </p:nvSpPr>
          <p:spPr>
            <a:xfrm flipH="1">
              <a:off x="2468048" y="3547079"/>
              <a:ext cx="818410" cy="781981"/>
            </a:xfrm>
            <a:custGeom>
              <a:avLst/>
              <a:gdLst>
                <a:gd name="connsiteX0" fmla="*/ 388056 w 846667"/>
                <a:gd name="connsiteY0" fmla="*/ 39982 h 792575"/>
                <a:gd name="connsiteX1" fmla="*/ 105834 w 846667"/>
                <a:gd name="connsiteY1" fmla="*/ 68204 h 792575"/>
                <a:gd name="connsiteX2" fmla="*/ 21167 w 846667"/>
                <a:gd name="connsiteY2" fmla="*/ 449204 h 792575"/>
                <a:gd name="connsiteX3" fmla="*/ 232834 w 846667"/>
                <a:gd name="connsiteY3" fmla="*/ 759649 h 792575"/>
                <a:gd name="connsiteX4" fmla="*/ 754945 w 846667"/>
                <a:gd name="connsiteY4" fmla="*/ 646760 h 792575"/>
                <a:gd name="connsiteX5" fmla="*/ 783167 w 846667"/>
                <a:gd name="connsiteY5" fmla="*/ 308093 h 792575"/>
                <a:gd name="connsiteX6" fmla="*/ 515056 w 846667"/>
                <a:gd name="connsiteY6" fmla="*/ 96426 h 792575"/>
                <a:gd name="connsiteX7" fmla="*/ 388056 w 846667"/>
                <a:gd name="connsiteY7" fmla="*/ 39982 h 7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67" h="792575">
                  <a:moveTo>
                    <a:pt x="388056" y="39982"/>
                  </a:moveTo>
                  <a:cubicBezTo>
                    <a:pt x="319852" y="35278"/>
                    <a:pt x="166982" y="0"/>
                    <a:pt x="105834" y="68204"/>
                  </a:cubicBezTo>
                  <a:cubicBezTo>
                    <a:pt x="44686" y="136408"/>
                    <a:pt x="0" y="333963"/>
                    <a:pt x="21167" y="449204"/>
                  </a:cubicBezTo>
                  <a:cubicBezTo>
                    <a:pt x="42334" y="564445"/>
                    <a:pt x="110538" y="726723"/>
                    <a:pt x="232834" y="759649"/>
                  </a:cubicBezTo>
                  <a:cubicBezTo>
                    <a:pt x="355130" y="792575"/>
                    <a:pt x="663223" y="722019"/>
                    <a:pt x="754945" y="646760"/>
                  </a:cubicBezTo>
                  <a:cubicBezTo>
                    <a:pt x="846667" y="571501"/>
                    <a:pt x="823148" y="399815"/>
                    <a:pt x="783167" y="308093"/>
                  </a:cubicBezTo>
                  <a:cubicBezTo>
                    <a:pt x="743186" y="216371"/>
                    <a:pt x="585611" y="138759"/>
                    <a:pt x="515056" y="96426"/>
                  </a:cubicBezTo>
                  <a:cubicBezTo>
                    <a:pt x="444501" y="54093"/>
                    <a:pt x="456260" y="44686"/>
                    <a:pt x="388056" y="39982"/>
                  </a:cubicBezTo>
                  <a:close/>
                </a:path>
              </a:pathLst>
            </a:custGeom>
            <a:gradFill flip="none" rotWithShape="1">
              <a:gsLst>
                <a:gs pos="30000">
                  <a:schemeClr val="accent6">
                    <a:lumMod val="75000"/>
                  </a:schemeClr>
                </a:gs>
                <a:gs pos="11000">
                  <a:schemeClr val="accent6">
                    <a:lumMod val="5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5" name="Forme libre 94"/>
            <p:cNvSpPr/>
            <p:nvPr/>
          </p:nvSpPr>
          <p:spPr>
            <a:xfrm rot="17273541" flipH="1">
              <a:off x="1257089" y="2857869"/>
              <a:ext cx="835350" cy="766123"/>
            </a:xfrm>
            <a:custGeom>
              <a:avLst/>
              <a:gdLst>
                <a:gd name="connsiteX0" fmla="*/ 388056 w 846667"/>
                <a:gd name="connsiteY0" fmla="*/ 39982 h 792575"/>
                <a:gd name="connsiteX1" fmla="*/ 105834 w 846667"/>
                <a:gd name="connsiteY1" fmla="*/ 68204 h 792575"/>
                <a:gd name="connsiteX2" fmla="*/ 21167 w 846667"/>
                <a:gd name="connsiteY2" fmla="*/ 449204 h 792575"/>
                <a:gd name="connsiteX3" fmla="*/ 232834 w 846667"/>
                <a:gd name="connsiteY3" fmla="*/ 759649 h 792575"/>
                <a:gd name="connsiteX4" fmla="*/ 754945 w 846667"/>
                <a:gd name="connsiteY4" fmla="*/ 646760 h 792575"/>
                <a:gd name="connsiteX5" fmla="*/ 783167 w 846667"/>
                <a:gd name="connsiteY5" fmla="*/ 308093 h 792575"/>
                <a:gd name="connsiteX6" fmla="*/ 515056 w 846667"/>
                <a:gd name="connsiteY6" fmla="*/ 96426 h 792575"/>
                <a:gd name="connsiteX7" fmla="*/ 388056 w 846667"/>
                <a:gd name="connsiteY7" fmla="*/ 39982 h 7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67" h="792575">
                  <a:moveTo>
                    <a:pt x="388056" y="39982"/>
                  </a:moveTo>
                  <a:cubicBezTo>
                    <a:pt x="319852" y="35278"/>
                    <a:pt x="166982" y="0"/>
                    <a:pt x="105834" y="68204"/>
                  </a:cubicBezTo>
                  <a:cubicBezTo>
                    <a:pt x="44686" y="136408"/>
                    <a:pt x="0" y="333963"/>
                    <a:pt x="21167" y="449204"/>
                  </a:cubicBezTo>
                  <a:cubicBezTo>
                    <a:pt x="42334" y="564445"/>
                    <a:pt x="110538" y="726723"/>
                    <a:pt x="232834" y="759649"/>
                  </a:cubicBezTo>
                  <a:cubicBezTo>
                    <a:pt x="355130" y="792575"/>
                    <a:pt x="663223" y="722019"/>
                    <a:pt x="754945" y="646760"/>
                  </a:cubicBezTo>
                  <a:cubicBezTo>
                    <a:pt x="846667" y="571501"/>
                    <a:pt x="823148" y="399815"/>
                    <a:pt x="783167" y="308093"/>
                  </a:cubicBezTo>
                  <a:cubicBezTo>
                    <a:pt x="743186" y="216371"/>
                    <a:pt x="585611" y="138759"/>
                    <a:pt x="515056" y="96426"/>
                  </a:cubicBezTo>
                  <a:cubicBezTo>
                    <a:pt x="444501" y="54093"/>
                    <a:pt x="456260" y="44686"/>
                    <a:pt x="388056" y="39982"/>
                  </a:cubicBezTo>
                  <a:close/>
                </a:path>
              </a:pathLst>
            </a:custGeom>
            <a:gradFill flip="none" rotWithShape="1">
              <a:gsLst>
                <a:gs pos="30000">
                  <a:schemeClr val="accent6">
                    <a:lumMod val="75000"/>
                  </a:schemeClr>
                </a:gs>
                <a:gs pos="11000">
                  <a:schemeClr val="accent6">
                    <a:lumMod val="5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7" name="Forme libre 96"/>
            <p:cNvSpPr/>
            <p:nvPr/>
          </p:nvSpPr>
          <p:spPr>
            <a:xfrm rot="17273541" flipH="1">
              <a:off x="2044343" y="5957654"/>
              <a:ext cx="835350" cy="766123"/>
            </a:xfrm>
            <a:custGeom>
              <a:avLst/>
              <a:gdLst>
                <a:gd name="connsiteX0" fmla="*/ 388056 w 846667"/>
                <a:gd name="connsiteY0" fmla="*/ 39982 h 792575"/>
                <a:gd name="connsiteX1" fmla="*/ 105834 w 846667"/>
                <a:gd name="connsiteY1" fmla="*/ 68204 h 792575"/>
                <a:gd name="connsiteX2" fmla="*/ 21167 w 846667"/>
                <a:gd name="connsiteY2" fmla="*/ 449204 h 792575"/>
                <a:gd name="connsiteX3" fmla="*/ 232834 w 846667"/>
                <a:gd name="connsiteY3" fmla="*/ 759649 h 792575"/>
                <a:gd name="connsiteX4" fmla="*/ 754945 w 846667"/>
                <a:gd name="connsiteY4" fmla="*/ 646760 h 792575"/>
                <a:gd name="connsiteX5" fmla="*/ 783167 w 846667"/>
                <a:gd name="connsiteY5" fmla="*/ 308093 h 792575"/>
                <a:gd name="connsiteX6" fmla="*/ 515056 w 846667"/>
                <a:gd name="connsiteY6" fmla="*/ 96426 h 792575"/>
                <a:gd name="connsiteX7" fmla="*/ 388056 w 846667"/>
                <a:gd name="connsiteY7" fmla="*/ 39982 h 7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67" h="792575">
                  <a:moveTo>
                    <a:pt x="388056" y="39982"/>
                  </a:moveTo>
                  <a:cubicBezTo>
                    <a:pt x="319852" y="35278"/>
                    <a:pt x="166982" y="0"/>
                    <a:pt x="105834" y="68204"/>
                  </a:cubicBezTo>
                  <a:cubicBezTo>
                    <a:pt x="44686" y="136408"/>
                    <a:pt x="0" y="333963"/>
                    <a:pt x="21167" y="449204"/>
                  </a:cubicBezTo>
                  <a:cubicBezTo>
                    <a:pt x="42334" y="564445"/>
                    <a:pt x="110538" y="726723"/>
                    <a:pt x="232834" y="759649"/>
                  </a:cubicBezTo>
                  <a:cubicBezTo>
                    <a:pt x="355130" y="792575"/>
                    <a:pt x="663223" y="722019"/>
                    <a:pt x="754945" y="646760"/>
                  </a:cubicBezTo>
                  <a:cubicBezTo>
                    <a:pt x="846667" y="571501"/>
                    <a:pt x="823148" y="399815"/>
                    <a:pt x="783167" y="308093"/>
                  </a:cubicBezTo>
                  <a:cubicBezTo>
                    <a:pt x="743186" y="216371"/>
                    <a:pt x="585611" y="138759"/>
                    <a:pt x="515056" y="96426"/>
                  </a:cubicBezTo>
                  <a:cubicBezTo>
                    <a:pt x="444501" y="54093"/>
                    <a:pt x="456260" y="44686"/>
                    <a:pt x="388056" y="39982"/>
                  </a:cubicBezTo>
                  <a:close/>
                </a:path>
              </a:pathLst>
            </a:custGeom>
            <a:gradFill flip="none" rotWithShape="1">
              <a:gsLst>
                <a:gs pos="30000">
                  <a:schemeClr val="accent6">
                    <a:lumMod val="75000"/>
                  </a:schemeClr>
                </a:gs>
                <a:gs pos="11000">
                  <a:schemeClr val="accent6">
                    <a:lumMod val="5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8" name="Forme libre 97"/>
            <p:cNvSpPr/>
            <p:nvPr/>
          </p:nvSpPr>
          <p:spPr>
            <a:xfrm>
              <a:off x="1399116" y="3609622"/>
              <a:ext cx="2312812" cy="2085623"/>
            </a:xfrm>
            <a:custGeom>
              <a:avLst/>
              <a:gdLst>
                <a:gd name="connsiteX0" fmla="*/ 776817 w 2312812"/>
                <a:gd name="connsiteY0" fmla="*/ 98778 h 2085623"/>
                <a:gd name="connsiteX1" fmla="*/ 628651 w 2312812"/>
                <a:gd name="connsiteY1" fmla="*/ 174978 h 2085623"/>
                <a:gd name="connsiteX2" fmla="*/ 408517 w 2312812"/>
                <a:gd name="connsiteY2" fmla="*/ 200378 h 2085623"/>
                <a:gd name="connsiteX3" fmla="*/ 158751 w 2312812"/>
                <a:gd name="connsiteY3" fmla="*/ 174978 h 2085623"/>
                <a:gd name="connsiteX4" fmla="*/ 65617 w 2312812"/>
                <a:gd name="connsiteY4" fmla="*/ 166511 h 2085623"/>
                <a:gd name="connsiteX5" fmla="*/ 27517 w 2312812"/>
                <a:gd name="connsiteY5" fmla="*/ 196145 h 2085623"/>
                <a:gd name="connsiteX6" fmla="*/ 230717 w 2312812"/>
                <a:gd name="connsiteY6" fmla="*/ 285045 h 2085623"/>
                <a:gd name="connsiteX7" fmla="*/ 391584 w 2312812"/>
                <a:gd name="connsiteY7" fmla="*/ 428978 h 2085623"/>
                <a:gd name="connsiteX8" fmla="*/ 527051 w 2312812"/>
                <a:gd name="connsiteY8" fmla="*/ 708378 h 2085623"/>
                <a:gd name="connsiteX9" fmla="*/ 624417 w 2312812"/>
                <a:gd name="connsiteY9" fmla="*/ 979311 h 2085623"/>
                <a:gd name="connsiteX10" fmla="*/ 632884 w 2312812"/>
                <a:gd name="connsiteY10" fmla="*/ 1220611 h 2085623"/>
                <a:gd name="connsiteX11" fmla="*/ 582084 w 2312812"/>
                <a:gd name="connsiteY11" fmla="*/ 1389945 h 2085623"/>
                <a:gd name="connsiteX12" fmla="*/ 459317 w 2312812"/>
                <a:gd name="connsiteY12" fmla="*/ 1483078 h 2085623"/>
                <a:gd name="connsiteX13" fmla="*/ 323851 w 2312812"/>
                <a:gd name="connsiteY13" fmla="*/ 1533878 h 2085623"/>
                <a:gd name="connsiteX14" fmla="*/ 230717 w 2312812"/>
                <a:gd name="connsiteY14" fmla="*/ 1538111 h 2085623"/>
                <a:gd name="connsiteX15" fmla="*/ 150284 w 2312812"/>
                <a:gd name="connsiteY15" fmla="*/ 1555045 h 2085623"/>
                <a:gd name="connsiteX16" fmla="*/ 273051 w 2312812"/>
                <a:gd name="connsiteY16" fmla="*/ 1627011 h 2085623"/>
                <a:gd name="connsiteX17" fmla="*/ 459317 w 2312812"/>
                <a:gd name="connsiteY17" fmla="*/ 1762478 h 2085623"/>
                <a:gd name="connsiteX18" fmla="*/ 569384 w 2312812"/>
                <a:gd name="connsiteY18" fmla="*/ 1948745 h 2085623"/>
                <a:gd name="connsiteX19" fmla="*/ 603251 w 2312812"/>
                <a:gd name="connsiteY19" fmla="*/ 2075745 h 2085623"/>
                <a:gd name="connsiteX20" fmla="*/ 721784 w 2312812"/>
                <a:gd name="connsiteY20" fmla="*/ 2008011 h 2085623"/>
                <a:gd name="connsiteX21" fmla="*/ 802217 w 2312812"/>
                <a:gd name="connsiteY21" fmla="*/ 1825978 h 2085623"/>
                <a:gd name="connsiteX22" fmla="*/ 946151 w 2312812"/>
                <a:gd name="connsiteY22" fmla="*/ 1715911 h 2085623"/>
                <a:gd name="connsiteX23" fmla="*/ 1242484 w 2312812"/>
                <a:gd name="connsiteY23" fmla="*/ 1665111 h 2085623"/>
                <a:gd name="connsiteX24" fmla="*/ 1547284 w 2312812"/>
                <a:gd name="connsiteY24" fmla="*/ 1673578 h 2085623"/>
                <a:gd name="connsiteX25" fmla="*/ 1860551 w 2312812"/>
                <a:gd name="connsiteY25" fmla="*/ 1728611 h 2085623"/>
                <a:gd name="connsiteX26" fmla="*/ 2059517 w 2312812"/>
                <a:gd name="connsiteY26" fmla="*/ 1868311 h 2085623"/>
                <a:gd name="connsiteX27" fmla="*/ 2135717 w 2312812"/>
                <a:gd name="connsiteY27" fmla="*/ 2037645 h 2085623"/>
                <a:gd name="connsiteX28" fmla="*/ 2258484 w 2312812"/>
                <a:gd name="connsiteY28" fmla="*/ 1940278 h 2085623"/>
                <a:gd name="connsiteX29" fmla="*/ 2241551 w 2312812"/>
                <a:gd name="connsiteY29" fmla="*/ 1301045 h 2085623"/>
                <a:gd name="connsiteX30" fmla="*/ 2271184 w 2312812"/>
                <a:gd name="connsiteY30" fmla="*/ 691445 h 2085623"/>
                <a:gd name="connsiteX31" fmla="*/ 2300817 w 2312812"/>
                <a:gd name="connsiteY31" fmla="*/ 475545 h 2085623"/>
                <a:gd name="connsiteX32" fmla="*/ 2199217 w 2312812"/>
                <a:gd name="connsiteY32" fmla="*/ 183445 h 2085623"/>
                <a:gd name="connsiteX33" fmla="*/ 2186517 w 2312812"/>
                <a:gd name="connsiteY33" fmla="*/ 60678 h 2085623"/>
                <a:gd name="connsiteX34" fmla="*/ 2084917 w 2312812"/>
                <a:gd name="connsiteY34" fmla="*/ 9878 h 2085623"/>
                <a:gd name="connsiteX35" fmla="*/ 2034117 w 2312812"/>
                <a:gd name="connsiteY35" fmla="*/ 119945 h 2085623"/>
                <a:gd name="connsiteX36" fmla="*/ 2004484 w 2312812"/>
                <a:gd name="connsiteY36" fmla="*/ 450145 h 2085623"/>
                <a:gd name="connsiteX37" fmla="*/ 1940984 w 2312812"/>
                <a:gd name="connsiteY37" fmla="*/ 666045 h 2085623"/>
                <a:gd name="connsiteX38" fmla="*/ 1830917 w 2312812"/>
                <a:gd name="connsiteY38" fmla="*/ 767645 h 2085623"/>
                <a:gd name="connsiteX39" fmla="*/ 1619251 w 2312812"/>
                <a:gd name="connsiteY39" fmla="*/ 818445 h 2085623"/>
                <a:gd name="connsiteX40" fmla="*/ 1242484 w 2312812"/>
                <a:gd name="connsiteY40" fmla="*/ 759178 h 2085623"/>
                <a:gd name="connsiteX41" fmla="*/ 1001184 w 2312812"/>
                <a:gd name="connsiteY41" fmla="*/ 640645 h 2085623"/>
                <a:gd name="connsiteX42" fmla="*/ 865717 w 2312812"/>
                <a:gd name="connsiteY42" fmla="*/ 488245 h 2085623"/>
                <a:gd name="connsiteX43" fmla="*/ 810684 w 2312812"/>
                <a:gd name="connsiteY43" fmla="*/ 272345 h 2085623"/>
                <a:gd name="connsiteX44" fmla="*/ 814917 w 2312812"/>
                <a:gd name="connsiteY44" fmla="*/ 166511 h 2085623"/>
                <a:gd name="connsiteX45" fmla="*/ 827617 w 2312812"/>
                <a:gd name="connsiteY45" fmla="*/ 90311 h 2085623"/>
                <a:gd name="connsiteX46" fmla="*/ 776817 w 2312812"/>
                <a:gd name="connsiteY46" fmla="*/ 98778 h 208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312812" h="2085623">
                  <a:moveTo>
                    <a:pt x="776817" y="98778"/>
                  </a:moveTo>
                  <a:cubicBezTo>
                    <a:pt x="743656" y="112889"/>
                    <a:pt x="690034" y="158045"/>
                    <a:pt x="628651" y="174978"/>
                  </a:cubicBezTo>
                  <a:cubicBezTo>
                    <a:pt x="567268" y="191911"/>
                    <a:pt x="486834" y="200378"/>
                    <a:pt x="408517" y="200378"/>
                  </a:cubicBezTo>
                  <a:cubicBezTo>
                    <a:pt x="330200" y="200378"/>
                    <a:pt x="158751" y="174978"/>
                    <a:pt x="158751" y="174978"/>
                  </a:cubicBezTo>
                  <a:cubicBezTo>
                    <a:pt x="101601" y="169333"/>
                    <a:pt x="87489" y="162983"/>
                    <a:pt x="65617" y="166511"/>
                  </a:cubicBezTo>
                  <a:cubicBezTo>
                    <a:pt x="43745" y="170039"/>
                    <a:pt x="0" y="176389"/>
                    <a:pt x="27517" y="196145"/>
                  </a:cubicBezTo>
                  <a:cubicBezTo>
                    <a:pt x="55034" y="215901"/>
                    <a:pt x="170039" y="246239"/>
                    <a:pt x="230717" y="285045"/>
                  </a:cubicBezTo>
                  <a:cubicBezTo>
                    <a:pt x="291395" y="323851"/>
                    <a:pt x="342195" y="358423"/>
                    <a:pt x="391584" y="428978"/>
                  </a:cubicBezTo>
                  <a:cubicBezTo>
                    <a:pt x="440973" y="499533"/>
                    <a:pt x="488246" y="616656"/>
                    <a:pt x="527051" y="708378"/>
                  </a:cubicBezTo>
                  <a:cubicBezTo>
                    <a:pt x="565856" y="800100"/>
                    <a:pt x="606778" y="893939"/>
                    <a:pt x="624417" y="979311"/>
                  </a:cubicBezTo>
                  <a:cubicBezTo>
                    <a:pt x="642056" y="1064683"/>
                    <a:pt x="639940" y="1152172"/>
                    <a:pt x="632884" y="1220611"/>
                  </a:cubicBezTo>
                  <a:cubicBezTo>
                    <a:pt x="625829" y="1289050"/>
                    <a:pt x="611012" y="1346201"/>
                    <a:pt x="582084" y="1389945"/>
                  </a:cubicBezTo>
                  <a:cubicBezTo>
                    <a:pt x="553156" y="1433689"/>
                    <a:pt x="502356" y="1459089"/>
                    <a:pt x="459317" y="1483078"/>
                  </a:cubicBezTo>
                  <a:cubicBezTo>
                    <a:pt x="416278" y="1507067"/>
                    <a:pt x="361951" y="1524706"/>
                    <a:pt x="323851" y="1533878"/>
                  </a:cubicBezTo>
                  <a:cubicBezTo>
                    <a:pt x="285751" y="1543050"/>
                    <a:pt x="259645" y="1534583"/>
                    <a:pt x="230717" y="1538111"/>
                  </a:cubicBezTo>
                  <a:cubicBezTo>
                    <a:pt x="201789" y="1541639"/>
                    <a:pt x="143228" y="1540228"/>
                    <a:pt x="150284" y="1555045"/>
                  </a:cubicBezTo>
                  <a:cubicBezTo>
                    <a:pt x="157340" y="1569862"/>
                    <a:pt x="221546" y="1592439"/>
                    <a:pt x="273051" y="1627011"/>
                  </a:cubicBezTo>
                  <a:cubicBezTo>
                    <a:pt x="324556" y="1661583"/>
                    <a:pt x="409928" y="1708856"/>
                    <a:pt x="459317" y="1762478"/>
                  </a:cubicBezTo>
                  <a:cubicBezTo>
                    <a:pt x="508706" y="1816100"/>
                    <a:pt x="545395" y="1896534"/>
                    <a:pt x="569384" y="1948745"/>
                  </a:cubicBezTo>
                  <a:cubicBezTo>
                    <a:pt x="593373" y="2000956"/>
                    <a:pt x="577851" y="2065867"/>
                    <a:pt x="603251" y="2075745"/>
                  </a:cubicBezTo>
                  <a:cubicBezTo>
                    <a:pt x="628651" y="2085623"/>
                    <a:pt x="688623" y="2049639"/>
                    <a:pt x="721784" y="2008011"/>
                  </a:cubicBezTo>
                  <a:cubicBezTo>
                    <a:pt x="754945" y="1966383"/>
                    <a:pt x="764823" y="1874661"/>
                    <a:pt x="802217" y="1825978"/>
                  </a:cubicBezTo>
                  <a:cubicBezTo>
                    <a:pt x="839612" y="1777295"/>
                    <a:pt x="872773" y="1742722"/>
                    <a:pt x="946151" y="1715911"/>
                  </a:cubicBezTo>
                  <a:cubicBezTo>
                    <a:pt x="1019529" y="1689100"/>
                    <a:pt x="1142295" y="1672167"/>
                    <a:pt x="1242484" y="1665111"/>
                  </a:cubicBezTo>
                  <a:cubicBezTo>
                    <a:pt x="1342673" y="1658055"/>
                    <a:pt x="1444273" y="1662995"/>
                    <a:pt x="1547284" y="1673578"/>
                  </a:cubicBezTo>
                  <a:cubicBezTo>
                    <a:pt x="1650295" y="1684161"/>
                    <a:pt x="1775179" y="1696156"/>
                    <a:pt x="1860551" y="1728611"/>
                  </a:cubicBezTo>
                  <a:cubicBezTo>
                    <a:pt x="1945923" y="1761066"/>
                    <a:pt x="2013656" y="1816805"/>
                    <a:pt x="2059517" y="1868311"/>
                  </a:cubicBezTo>
                  <a:cubicBezTo>
                    <a:pt x="2105378" y="1919817"/>
                    <a:pt x="2102556" y="2025651"/>
                    <a:pt x="2135717" y="2037645"/>
                  </a:cubicBezTo>
                  <a:cubicBezTo>
                    <a:pt x="2168878" y="2049639"/>
                    <a:pt x="2240845" y="2063045"/>
                    <a:pt x="2258484" y="1940278"/>
                  </a:cubicBezTo>
                  <a:cubicBezTo>
                    <a:pt x="2276123" y="1817511"/>
                    <a:pt x="2239434" y="1509184"/>
                    <a:pt x="2241551" y="1301045"/>
                  </a:cubicBezTo>
                  <a:cubicBezTo>
                    <a:pt x="2243668" y="1092906"/>
                    <a:pt x="2261306" y="829028"/>
                    <a:pt x="2271184" y="691445"/>
                  </a:cubicBezTo>
                  <a:cubicBezTo>
                    <a:pt x="2281062" y="553862"/>
                    <a:pt x="2312812" y="560212"/>
                    <a:pt x="2300817" y="475545"/>
                  </a:cubicBezTo>
                  <a:cubicBezTo>
                    <a:pt x="2288823" y="390878"/>
                    <a:pt x="2218267" y="252589"/>
                    <a:pt x="2199217" y="183445"/>
                  </a:cubicBezTo>
                  <a:cubicBezTo>
                    <a:pt x="2180167" y="114301"/>
                    <a:pt x="2205567" y="89606"/>
                    <a:pt x="2186517" y="60678"/>
                  </a:cubicBezTo>
                  <a:cubicBezTo>
                    <a:pt x="2167467" y="31750"/>
                    <a:pt x="2110317" y="0"/>
                    <a:pt x="2084917" y="9878"/>
                  </a:cubicBezTo>
                  <a:cubicBezTo>
                    <a:pt x="2059517" y="19756"/>
                    <a:pt x="2047522" y="46567"/>
                    <a:pt x="2034117" y="119945"/>
                  </a:cubicBezTo>
                  <a:cubicBezTo>
                    <a:pt x="2020712" y="193323"/>
                    <a:pt x="2020006" y="359128"/>
                    <a:pt x="2004484" y="450145"/>
                  </a:cubicBezTo>
                  <a:cubicBezTo>
                    <a:pt x="1988962" y="541162"/>
                    <a:pt x="1969912" y="613128"/>
                    <a:pt x="1940984" y="666045"/>
                  </a:cubicBezTo>
                  <a:cubicBezTo>
                    <a:pt x="1912056" y="718962"/>
                    <a:pt x="1884539" y="742245"/>
                    <a:pt x="1830917" y="767645"/>
                  </a:cubicBezTo>
                  <a:cubicBezTo>
                    <a:pt x="1777295" y="793045"/>
                    <a:pt x="1717323" y="819856"/>
                    <a:pt x="1619251" y="818445"/>
                  </a:cubicBezTo>
                  <a:cubicBezTo>
                    <a:pt x="1521179" y="817034"/>
                    <a:pt x="1345495" y="788811"/>
                    <a:pt x="1242484" y="759178"/>
                  </a:cubicBezTo>
                  <a:cubicBezTo>
                    <a:pt x="1139473" y="729545"/>
                    <a:pt x="1063978" y="685800"/>
                    <a:pt x="1001184" y="640645"/>
                  </a:cubicBezTo>
                  <a:cubicBezTo>
                    <a:pt x="938390" y="595490"/>
                    <a:pt x="897467" y="549628"/>
                    <a:pt x="865717" y="488245"/>
                  </a:cubicBezTo>
                  <a:cubicBezTo>
                    <a:pt x="833967" y="426862"/>
                    <a:pt x="819151" y="325967"/>
                    <a:pt x="810684" y="272345"/>
                  </a:cubicBezTo>
                  <a:cubicBezTo>
                    <a:pt x="802217" y="218723"/>
                    <a:pt x="812095" y="196850"/>
                    <a:pt x="814917" y="166511"/>
                  </a:cubicBezTo>
                  <a:cubicBezTo>
                    <a:pt x="817739" y="136172"/>
                    <a:pt x="833261" y="101600"/>
                    <a:pt x="827617" y="90311"/>
                  </a:cubicBezTo>
                  <a:cubicBezTo>
                    <a:pt x="821973" y="79022"/>
                    <a:pt x="809978" y="84667"/>
                    <a:pt x="776817" y="98778"/>
                  </a:cubicBezTo>
                  <a:close/>
                </a:path>
              </a:pathLst>
            </a:custGeom>
            <a:gradFill flip="none" rotWithShape="1">
              <a:gsLst>
                <a:gs pos="0">
                  <a:schemeClr val="accent1"/>
                </a:gs>
                <a:gs pos="100000">
                  <a:schemeClr val="accent1">
                    <a:lumMod val="50000"/>
                  </a:schemeClr>
                </a:gs>
              </a:gsLst>
              <a:path path="circl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9" name="Forme libre 98"/>
            <p:cNvSpPr/>
            <p:nvPr/>
          </p:nvSpPr>
          <p:spPr>
            <a:xfrm flipH="1">
              <a:off x="2082370" y="4419600"/>
              <a:ext cx="927530" cy="842312"/>
            </a:xfrm>
            <a:custGeom>
              <a:avLst/>
              <a:gdLst>
                <a:gd name="connsiteX0" fmla="*/ 592666 w 959555"/>
                <a:gd name="connsiteY0" fmla="*/ 11759 h 853723"/>
                <a:gd name="connsiteX1" fmla="*/ 141111 w 959555"/>
                <a:gd name="connsiteY1" fmla="*/ 223426 h 853723"/>
                <a:gd name="connsiteX2" fmla="*/ 42333 w 959555"/>
                <a:gd name="connsiteY2" fmla="*/ 660870 h 853723"/>
                <a:gd name="connsiteX3" fmla="*/ 395111 w 959555"/>
                <a:gd name="connsiteY3" fmla="*/ 773759 h 853723"/>
                <a:gd name="connsiteX4" fmla="*/ 691444 w 959555"/>
                <a:gd name="connsiteY4" fmla="*/ 816093 h 853723"/>
                <a:gd name="connsiteX5" fmla="*/ 874889 w 959555"/>
                <a:gd name="connsiteY5" fmla="*/ 547982 h 853723"/>
                <a:gd name="connsiteX6" fmla="*/ 917222 w 959555"/>
                <a:gd name="connsiteY6" fmla="*/ 152870 h 853723"/>
                <a:gd name="connsiteX7" fmla="*/ 592666 w 959555"/>
                <a:gd name="connsiteY7" fmla="*/ 11759 h 85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555" h="853723">
                  <a:moveTo>
                    <a:pt x="592666" y="11759"/>
                  </a:moveTo>
                  <a:cubicBezTo>
                    <a:pt x="463314" y="23518"/>
                    <a:pt x="232833" y="115241"/>
                    <a:pt x="141111" y="223426"/>
                  </a:cubicBezTo>
                  <a:cubicBezTo>
                    <a:pt x="49389" y="331611"/>
                    <a:pt x="0" y="569148"/>
                    <a:pt x="42333" y="660870"/>
                  </a:cubicBezTo>
                  <a:cubicBezTo>
                    <a:pt x="84666" y="752592"/>
                    <a:pt x="286926" y="747889"/>
                    <a:pt x="395111" y="773759"/>
                  </a:cubicBezTo>
                  <a:cubicBezTo>
                    <a:pt x="503296" y="799629"/>
                    <a:pt x="611481" y="853723"/>
                    <a:pt x="691444" y="816093"/>
                  </a:cubicBezTo>
                  <a:cubicBezTo>
                    <a:pt x="771407" y="778463"/>
                    <a:pt x="837259" y="658519"/>
                    <a:pt x="874889" y="547982"/>
                  </a:cubicBezTo>
                  <a:cubicBezTo>
                    <a:pt x="912519" y="437445"/>
                    <a:pt x="959555" y="244592"/>
                    <a:pt x="917222" y="152870"/>
                  </a:cubicBezTo>
                  <a:cubicBezTo>
                    <a:pt x="874889" y="61148"/>
                    <a:pt x="722018" y="0"/>
                    <a:pt x="592666" y="11759"/>
                  </a:cubicBezTo>
                  <a:close/>
                </a:path>
              </a:pathLst>
            </a:custGeom>
            <a:gradFill flip="none" rotWithShape="1">
              <a:gsLst>
                <a:gs pos="100000">
                  <a:schemeClr val="accent5">
                    <a:lumMod val="10000"/>
                  </a:schemeClr>
                </a:gs>
                <a:gs pos="3000">
                  <a:schemeClr val="accent5">
                    <a:lumMod val="25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79" name="Forme libre 78"/>
          <p:cNvSpPr/>
          <p:nvPr/>
        </p:nvSpPr>
        <p:spPr>
          <a:xfrm rot="21168293">
            <a:off x="615112" y="5188671"/>
            <a:ext cx="1312596" cy="1162011"/>
          </a:xfrm>
          <a:custGeom>
            <a:avLst/>
            <a:gdLst>
              <a:gd name="connsiteX0" fmla="*/ 1274233 w 1853141"/>
              <a:gd name="connsiteY0" fmla="*/ 50800 h 1740958"/>
              <a:gd name="connsiteX1" fmla="*/ 467783 w 1853141"/>
              <a:gd name="connsiteY1" fmla="*/ 133350 h 1740958"/>
              <a:gd name="connsiteX2" fmla="*/ 118533 w 1853141"/>
              <a:gd name="connsiteY2" fmla="*/ 558800 h 1740958"/>
              <a:gd name="connsiteX3" fmla="*/ 35983 w 1853141"/>
              <a:gd name="connsiteY3" fmla="*/ 1333500 h 1740958"/>
              <a:gd name="connsiteX4" fmla="*/ 334433 w 1853141"/>
              <a:gd name="connsiteY4" fmla="*/ 1676400 h 1740958"/>
              <a:gd name="connsiteX5" fmla="*/ 1134533 w 1853141"/>
              <a:gd name="connsiteY5" fmla="*/ 1701800 h 1740958"/>
              <a:gd name="connsiteX6" fmla="*/ 1655233 w 1853141"/>
              <a:gd name="connsiteY6" fmla="*/ 1441450 h 1740958"/>
              <a:gd name="connsiteX7" fmla="*/ 1813983 w 1853141"/>
              <a:gd name="connsiteY7" fmla="*/ 908050 h 1740958"/>
              <a:gd name="connsiteX8" fmla="*/ 1769533 w 1853141"/>
              <a:gd name="connsiteY8" fmla="*/ 438150 h 1740958"/>
              <a:gd name="connsiteX9" fmla="*/ 1274233 w 1853141"/>
              <a:gd name="connsiteY9" fmla="*/ 50800 h 174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3141" h="1740958">
                <a:moveTo>
                  <a:pt x="1274233" y="50800"/>
                </a:moveTo>
                <a:cubicBezTo>
                  <a:pt x="1057275" y="0"/>
                  <a:pt x="660400" y="48683"/>
                  <a:pt x="467783" y="133350"/>
                </a:cubicBezTo>
                <a:cubicBezTo>
                  <a:pt x="275166" y="218017"/>
                  <a:pt x="190500" y="358775"/>
                  <a:pt x="118533" y="558800"/>
                </a:cubicBezTo>
                <a:cubicBezTo>
                  <a:pt x="46566" y="758825"/>
                  <a:pt x="0" y="1147233"/>
                  <a:pt x="35983" y="1333500"/>
                </a:cubicBezTo>
                <a:cubicBezTo>
                  <a:pt x="71966" y="1519767"/>
                  <a:pt x="151341" y="1615017"/>
                  <a:pt x="334433" y="1676400"/>
                </a:cubicBezTo>
                <a:cubicBezTo>
                  <a:pt x="517525" y="1737783"/>
                  <a:pt x="914400" y="1740958"/>
                  <a:pt x="1134533" y="1701800"/>
                </a:cubicBezTo>
                <a:cubicBezTo>
                  <a:pt x="1354666" y="1662642"/>
                  <a:pt x="1541991" y="1573742"/>
                  <a:pt x="1655233" y="1441450"/>
                </a:cubicBezTo>
                <a:cubicBezTo>
                  <a:pt x="1768475" y="1309158"/>
                  <a:pt x="1794933" y="1075267"/>
                  <a:pt x="1813983" y="908050"/>
                </a:cubicBezTo>
                <a:cubicBezTo>
                  <a:pt x="1833033" y="740833"/>
                  <a:pt x="1853141" y="579967"/>
                  <a:pt x="1769533" y="438150"/>
                </a:cubicBezTo>
                <a:cubicBezTo>
                  <a:pt x="1685925" y="296333"/>
                  <a:pt x="1491191" y="101600"/>
                  <a:pt x="1274233" y="50800"/>
                </a:cubicBezTo>
                <a:close/>
              </a:path>
            </a:pathLst>
          </a:custGeom>
          <a:solidFill>
            <a:schemeClr val="bg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0" name="Forme libre 79"/>
          <p:cNvSpPr/>
          <p:nvPr/>
        </p:nvSpPr>
        <p:spPr>
          <a:xfrm>
            <a:off x="739248" y="5265545"/>
            <a:ext cx="1137529" cy="1039383"/>
          </a:xfrm>
          <a:custGeom>
            <a:avLst/>
            <a:gdLst>
              <a:gd name="connsiteX0" fmla="*/ 789517 w 1464734"/>
              <a:gd name="connsiteY0" fmla="*/ 38100 h 1489075"/>
              <a:gd name="connsiteX1" fmla="*/ 281517 w 1464734"/>
              <a:gd name="connsiteY1" fmla="*/ 177800 h 1489075"/>
              <a:gd name="connsiteX2" fmla="*/ 27517 w 1464734"/>
              <a:gd name="connsiteY2" fmla="*/ 774700 h 1489075"/>
              <a:gd name="connsiteX3" fmla="*/ 116417 w 1464734"/>
              <a:gd name="connsiteY3" fmla="*/ 1339850 h 1489075"/>
              <a:gd name="connsiteX4" fmla="*/ 560917 w 1464734"/>
              <a:gd name="connsiteY4" fmla="*/ 1485900 h 1489075"/>
              <a:gd name="connsiteX5" fmla="*/ 1132417 w 1464734"/>
              <a:gd name="connsiteY5" fmla="*/ 1320800 h 1489075"/>
              <a:gd name="connsiteX6" fmla="*/ 1361017 w 1464734"/>
              <a:gd name="connsiteY6" fmla="*/ 996950 h 1489075"/>
              <a:gd name="connsiteX7" fmla="*/ 1411817 w 1464734"/>
              <a:gd name="connsiteY7" fmla="*/ 463550 h 1489075"/>
              <a:gd name="connsiteX8" fmla="*/ 1043517 w 1464734"/>
              <a:gd name="connsiteY8" fmla="*/ 69850 h 1489075"/>
              <a:gd name="connsiteX9" fmla="*/ 789517 w 1464734"/>
              <a:gd name="connsiteY9" fmla="*/ 38100 h 148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4734" h="1489075">
                <a:moveTo>
                  <a:pt x="789517" y="38100"/>
                </a:moveTo>
                <a:cubicBezTo>
                  <a:pt x="662517" y="56092"/>
                  <a:pt x="408517" y="55033"/>
                  <a:pt x="281517" y="177800"/>
                </a:cubicBezTo>
                <a:cubicBezTo>
                  <a:pt x="154517" y="300567"/>
                  <a:pt x="55034" y="581025"/>
                  <a:pt x="27517" y="774700"/>
                </a:cubicBezTo>
                <a:cubicBezTo>
                  <a:pt x="0" y="968375"/>
                  <a:pt x="27517" y="1221317"/>
                  <a:pt x="116417" y="1339850"/>
                </a:cubicBezTo>
                <a:cubicBezTo>
                  <a:pt x="205317" y="1458383"/>
                  <a:pt x="391584" y="1489075"/>
                  <a:pt x="560917" y="1485900"/>
                </a:cubicBezTo>
                <a:cubicBezTo>
                  <a:pt x="730250" y="1482725"/>
                  <a:pt x="999067" y="1402292"/>
                  <a:pt x="1132417" y="1320800"/>
                </a:cubicBezTo>
                <a:cubicBezTo>
                  <a:pt x="1265767" y="1239308"/>
                  <a:pt x="1314450" y="1139825"/>
                  <a:pt x="1361017" y="996950"/>
                </a:cubicBezTo>
                <a:cubicBezTo>
                  <a:pt x="1407584" y="854075"/>
                  <a:pt x="1464734" y="618067"/>
                  <a:pt x="1411817" y="463550"/>
                </a:cubicBezTo>
                <a:cubicBezTo>
                  <a:pt x="1358900" y="309033"/>
                  <a:pt x="1148292" y="139700"/>
                  <a:pt x="1043517" y="69850"/>
                </a:cubicBezTo>
                <a:cubicBezTo>
                  <a:pt x="938742" y="0"/>
                  <a:pt x="916517" y="20108"/>
                  <a:pt x="789517" y="38100"/>
                </a:cubicBezTo>
                <a:close/>
              </a:path>
            </a:pathLst>
          </a:custGeom>
          <a:gradFill flip="none" rotWithShape="1">
            <a:gsLst>
              <a:gs pos="100000">
                <a:schemeClr val="tx1">
                  <a:lumMod val="95000"/>
                  <a:lumOff val="5000"/>
                </a:schemeClr>
              </a:gs>
              <a:gs pos="0">
                <a:schemeClr val="tx1">
                  <a:lumMod val="65000"/>
                  <a:lumOff val="35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6" name="Forme libre 105"/>
          <p:cNvSpPr/>
          <p:nvPr/>
        </p:nvSpPr>
        <p:spPr>
          <a:xfrm>
            <a:off x="31750" y="5480050"/>
            <a:ext cx="1924050" cy="1016000"/>
          </a:xfrm>
          <a:custGeom>
            <a:avLst/>
            <a:gdLst>
              <a:gd name="connsiteX0" fmla="*/ 1924050 w 1924050"/>
              <a:gd name="connsiteY0" fmla="*/ 355600 h 1016000"/>
              <a:gd name="connsiteX1" fmla="*/ 1885950 w 1924050"/>
              <a:gd name="connsiteY1" fmla="*/ 590550 h 1016000"/>
              <a:gd name="connsiteX2" fmla="*/ 1708150 w 1924050"/>
              <a:gd name="connsiteY2" fmla="*/ 838200 h 1016000"/>
              <a:gd name="connsiteX3" fmla="*/ 1130300 w 1924050"/>
              <a:gd name="connsiteY3" fmla="*/ 971550 h 1016000"/>
              <a:gd name="connsiteX4" fmla="*/ 762000 w 1924050"/>
              <a:gd name="connsiteY4" fmla="*/ 958850 h 1016000"/>
              <a:gd name="connsiteX5" fmla="*/ 546100 w 1924050"/>
              <a:gd name="connsiteY5" fmla="*/ 628650 h 1016000"/>
              <a:gd name="connsiteX6" fmla="*/ 508000 w 1924050"/>
              <a:gd name="connsiteY6" fmla="*/ 361950 h 1016000"/>
              <a:gd name="connsiteX7" fmla="*/ 266700 w 1924050"/>
              <a:gd name="connsiteY7" fmla="*/ 165100 h 1016000"/>
              <a:gd name="connsiteX8" fmla="*/ 0 w 1924050"/>
              <a:gd name="connsiteY8" fmla="*/ 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4050" h="1016000">
                <a:moveTo>
                  <a:pt x="1924050" y="355600"/>
                </a:moveTo>
                <a:cubicBezTo>
                  <a:pt x="1922991" y="432858"/>
                  <a:pt x="1921933" y="510117"/>
                  <a:pt x="1885950" y="590550"/>
                </a:cubicBezTo>
                <a:cubicBezTo>
                  <a:pt x="1849967" y="670983"/>
                  <a:pt x="1834092" y="774700"/>
                  <a:pt x="1708150" y="838200"/>
                </a:cubicBezTo>
                <a:cubicBezTo>
                  <a:pt x="1582208" y="901700"/>
                  <a:pt x="1287992" y="951442"/>
                  <a:pt x="1130300" y="971550"/>
                </a:cubicBezTo>
                <a:cubicBezTo>
                  <a:pt x="972608" y="991658"/>
                  <a:pt x="859367" y="1016000"/>
                  <a:pt x="762000" y="958850"/>
                </a:cubicBezTo>
                <a:cubicBezTo>
                  <a:pt x="664633" y="901700"/>
                  <a:pt x="588433" y="728133"/>
                  <a:pt x="546100" y="628650"/>
                </a:cubicBezTo>
                <a:cubicBezTo>
                  <a:pt x="503767" y="529167"/>
                  <a:pt x="554567" y="439208"/>
                  <a:pt x="508000" y="361950"/>
                </a:cubicBezTo>
                <a:cubicBezTo>
                  <a:pt x="461433" y="284692"/>
                  <a:pt x="351367" y="225425"/>
                  <a:pt x="266700" y="165100"/>
                </a:cubicBezTo>
                <a:cubicBezTo>
                  <a:pt x="182033" y="104775"/>
                  <a:pt x="0" y="0"/>
                  <a:pt x="0" y="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07" name="Forme libre 106"/>
          <p:cNvSpPr/>
          <p:nvPr/>
        </p:nvSpPr>
        <p:spPr>
          <a:xfrm>
            <a:off x="50800" y="5810250"/>
            <a:ext cx="1974850" cy="1001183"/>
          </a:xfrm>
          <a:custGeom>
            <a:avLst/>
            <a:gdLst>
              <a:gd name="connsiteX0" fmla="*/ 0 w 1974850"/>
              <a:gd name="connsiteY0" fmla="*/ 0 h 1001183"/>
              <a:gd name="connsiteX1" fmla="*/ 190500 w 1974850"/>
              <a:gd name="connsiteY1" fmla="*/ 311150 h 1001183"/>
              <a:gd name="connsiteX2" fmla="*/ 120650 w 1974850"/>
              <a:gd name="connsiteY2" fmla="*/ 565150 h 1001183"/>
              <a:gd name="connsiteX3" fmla="*/ 584200 w 1974850"/>
              <a:gd name="connsiteY3" fmla="*/ 946150 h 1001183"/>
              <a:gd name="connsiteX4" fmla="*/ 1047750 w 1974850"/>
              <a:gd name="connsiteY4" fmla="*/ 895350 h 1001183"/>
              <a:gd name="connsiteX5" fmla="*/ 1504950 w 1974850"/>
              <a:gd name="connsiteY5" fmla="*/ 927100 h 1001183"/>
              <a:gd name="connsiteX6" fmla="*/ 1974850 w 1974850"/>
              <a:gd name="connsiteY6" fmla="*/ 952500 h 100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4850" h="1001183">
                <a:moveTo>
                  <a:pt x="0" y="0"/>
                </a:moveTo>
                <a:cubicBezTo>
                  <a:pt x="85196" y="108479"/>
                  <a:pt x="170392" y="216958"/>
                  <a:pt x="190500" y="311150"/>
                </a:cubicBezTo>
                <a:cubicBezTo>
                  <a:pt x="210608" y="405342"/>
                  <a:pt x="55033" y="459317"/>
                  <a:pt x="120650" y="565150"/>
                </a:cubicBezTo>
                <a:cubicBezTo>
                  <a:pt x="186267" y="670983"/>
                  <a:pt x="429683" y="891117"/>
                  <a:pt x="584200" y="946150"/>
                </a:cubicBezTo>
                <a:cubicBezTo>
                  <a:pt x="738717" y="1001183"/>
                  <a:pt x="894292" y="898525"/>
                  <a:pt x="1047750" y="895350"/>
                </a:cubicBezTo>
                <a:cubicBezTo>
                  <a:pt x="1201208" y="892175"/>
                  <a:pt x="1504950" y="927100"/>
                  <a:pt x="1504950" y="927100"/>
                </a:cubicBezTo>
                <a:lnTo>
                  <a:pt x="1974850" y="952500"/>
                </a:ln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08" name="Forme libre 107"/>
          <p:cNvSpPr/>
          <p:nvPr/>
        </p:nvSpPr>
        <p:spPr>
          <a:xfrm>
            <a:off x="806450" y="6146800"/>
            <a:ext cx="1244600" cy="495300"/>
          </a:xfrm>
          <a:custGeom>
            <a:avLst/>
            <a:gdLst>
              <a:gd name="connsiteX0" fmla="*/ 1244600 w 1244600"/>
              <a:gd name="connsiteY0" fmla="*/ 0 h 495300"/>
              <a:gd name="connsiteX1" fmla="*/ 1085850 w 1244600"/>
              <a:gd name="connsiteY1" fmla="*/ 304800 h 495300"/>
              <a:gd name="connsiteX2" fmla="*/ 838200 w 1244600"/>
              <a:gd name="connsiteY2" fmla="*/ 444500 h 495300"/>
              <a:gd name="connsiteX3" fmla="*/ 463550 w 1244600"/>
              <a:gd name="connsiteY3" fmla="*/ 425450 h 495300"/>
              <a:gd name="connsiteX4" fmla="*/ 0 w 12446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600" h="495300">
                <a:moveTo>
                  <a:pt x="1244600" y="0"/>
                </a:moveTo>
                <a:cubicBezTo>
                  <a:pt x="1199091" y="115358"/>
                  <a:pt x="1153583" y="230717"/>
                  <a:pt x="1085850" y="304800"/>
                </a:cubicBezTo>
                <a:cubicBezTo>
                  <a:pt x="1018117" y="378883"/>
                  <a:pt x="941917" y="424392"/>
                  <a:pt x="838200" y="444500"/>
                </a:cubicBezTo>
                <a:cubicBezTo>
                  <a:pt x="734483" y="464608"/>
                  <a:pt x="603250" y="416983"/>
                  <a:pt x="463550" y="425450"/>
                </a:cubicBezTo>
                <a:cubicBezTo>
                  <a:pt x="323850" y="433917"/>
                  <a:pt x="0" y="495300"/>
                  <a:pt x="0" y="49530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09" name="Forme libre 108"/>
          <p:cNvSpPr/>
          <p:nvPr/>
        </p:nvSpPr>
        <p:spPr>
          <a:xfrm>
            <a:off x="44450" y="5619750"/>
            <a:ext cx="603250" cy="984250"/>
          </a:xfrm>
          <a:custGeom>
            <a:avLst/>
            <a:gdLst>
              <a:gd name="connsiteX0" fmla="*/ 0 w 603250"/>
              <a:gd name="connsiteY0" fmla="*/ 0 h 984250"/>
              <a:gd name="connsiteX1" fmla="*/ 241300 w 603250"/>
              <a:gd name="connsiteY1" fmla="*/ 260350 h 984250"/>
              <a:gd name="connsiteX2" fmla="*/ 349250 w 603250"/>
              <a:gd name="connsiteY2" fmla="*/ 609600 h 984250"/>
              <a:gd name="connsiteX3" fmla="*/ 444500 w 603250"/>
              <a:gd name="connsiteY3" fmla="*/ 869950 h 984250"/>
              <a:gd name="connsiteX4" fmla="*/ 603250 w 603250"/>
              <a:gd name="connsiteY4" fmla="*/ 984250 h 984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250" h="984250">
                <a:moveTo>
                  <a:pt x="0" y="0"/>
                </a:moveTo>
                <a:cubicBezTo>
                  <a:pt x="91546" y="79375"/>
                  <a:pt x="183092" y="158750"/>
                  <a:pt x="241300" y="260350"/>
                </a:cubicBezTo>
                <a:cubicBezTo>
                  <a:pt x="299508" y="361950"/>
                  <a:pt x="315383" y="508000"/>
                  <a:pt x="349250" y="609600"/>
                </a:cubicBezTo>
                <a:cubicBezTo>
                  <a:pt x="383117" y="711200"/>
                  <a:pt x="402167" y="807508"/>
                  <a:pt x="444500" y="869950"/>
                </a:cubicBezTo>
                <a:cubicBezTo>
                  <a:pt x="486833" y="932392"/>
                  <a:pt x="603250" y="984250"/>
                  <a:pt x="603250" y="98425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10" name="Forme libre 109"/>
          <p:cNvSpPr/>
          <p:nvPr/>
        </p:nvSpPr>
        <p:spPr>
          <a:xfrm>
            <a:off x="12700" y="6343650"/>
            <a:ext cx="285750" cy="488950"/>
          </a:xfrm>
          <a:custGeom>
            <a:avLst/>
            <a:gdLst>
              <a:gd name="connsiteX0" fmla="*/ 0 w 285750"/>
              <a:gd name="connsiteY0" fmla="*/ 0 h 488950"/>
              <a:gd name="connsiteX1" fmla="*/ 63500 w 285750"/>
              <a:gd name="connsiteY1" fmla="*/ 266700 h 488950"/>
              <a:gd name="connsiteX2" fmla="*/ 285750 w 285750"/>
              <a:gd name="connsiteY2" fmla="*/ 488950 h 488950"/>
            </a:gdLst>
            <a:ahLst/>
            <a:cxnLst>
              <a:cxn ang="0">
                <a:pos x="connsiteX0" y="connsiteY0"/>
              </a:cxn>
              <a:cxn ang="0">
                <a:pos x="connsiteX1" y="connsiteY1"/>
              </a:cxn>
              <a:cxn ang="0">
                <a:pos x="connsiteX2" y="connsiteY2"/>
              </a:cxn>
            </a:cxnLst>
            <a:rect l="l" t="t" r="r" b="b"/>
            <a:pathLst>
              <a:path w="285750" h="488950">
                <a:moveTo>
                  <a:pt x="0" y="0"/>
                </a:moveTo>
                <a:cubicBezTo>
                  <a:pt x="7937" y="92604"/>
                  <a:pt x="15875" y="185208"/>
                  <a:pt x="63500" y="266700"/>
                </a:cubicBezTo>
                <a:cubicBezTo>
                  <a:pt x="111125" y="348192"/>
                  <a:pt x="285750" y="488950"/>
                  <a:pt x="285750" y="48895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11" name="Grouper 112"/>
          <p:cNvGrpSpPr/>
          <p:nvPr/>
        </p:nvGrpSpPr>
        <p:grpSpPr>
          <a:xfrm>
            <a:off x="330200" y="3898900"/>
            <a:ext cx="1273175" cy="1078441"/>
            <a:chOff x="334433" y="3904192"/>
            <a:chExt cx="1273175" cy="1078441"/>
          </a:xfrm>
        </p:grpSpPr>
        <p:sp>
          <p:nvSpPr>
            <p:cNvPr id="111" name="Forme libre 110"/>
            <p:cNvSpPr/>
            <p:nvPr/>
          </p:nvSpPr>
          <p:spPr>
            <a:xfrm>
              <a:off x="334433" y="3904192"/>
              <a:ext cx="1273175" cy="1078441"/>
            </a:xfrm>
            <a:custGeom>
              <a:avLst/>
              <a:gdLst>
                <a:gd name="connsiteX0" fmla="*/ 1081617 w 1273175"/>
                <a:gd name="connsiteY0" fmla="*/ 255058 h 1078441"/>
                <a:gd name="connsiteX1" fmla="*/ 878417 w 1273175"/>
                <a:gd name="connsiteY1" fmla="*/ 121708 h 1078441"/>
                <a:gd name="connsiteX2" fmla="*/ 630767 w 1273175"/>
                <a:gd name="connsiteY2" fmla="*/ 13758 h 1078441"/>
                <a:gd name="connsiteX3" fmla="*/ 325967 w 1273175"/>
                <a:gd name="connsiteY3" fmla="*/ 39158 h 1078441"/>
                <a:gd name="connsiteX4" fmla="*/ 84667 w 1273175"/>
                <a:gd name="connsiteY4" fmla="*/ 216958 h 1078441"/>
                <a:gd name="connsiteX5" fmla="*/ 21167 w 1273175"/>
                <a:gd name="connsiteY5" fmla="*/ 553508 h 1078441"/>
                <a:gd name="connsiteX6" fmla="*/ 211667 w 1273175"/>
                <a:gd name="connsiteY6" fmla="*/ 909108 h 1078441"/>
                <a:gd name="connsiteX7" fmla="*/ 408517 w 1273175"/>
                <a:gd name="connsiteY7" fmla="*/ 1029758 h 1078441"/>
                <a:gd name="connsiteX8" fmla="*/ 783167 w 1273175"/>
                <a:gd name="connsiteY8" fmla="*/ 1067858 h 1078441"/>
                <a:gd name="connsiteX9" fmla="*/ 1087967 w 1273175"/>
                <a:gd name="connsiteY9" fmla="*/ 1010708 h 1078441"/>
                <a:gd name="connsiteX10" fmla="*/ 1272117 w 1273175"/>
                <a:gd name="connsiteY10" fmla="*/ 661458 h 1078441"/>
                <a:gd name="connsiteX11" fmla="*/ 1081617 w 1273175"/>
                <a:gd name="connsiteY11" fmla="*/ 255058 h 107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3175" h="1078441">
                  <a:moveTo>
                    <a:pt x="1081617" y="255058"/>
                  </a:moveTo>
                  <a:cubicBezTo>
                    <a:pt x="1016000" y="165100"/>
                    <a:pt x="953558" y="161925"/>
                    <a:pt x="878417" y="121708"/>
                  </a:cubicBezTo>
                  <a:cubicBezTo>
                    <a:pt x="803276" y="81491"/>
                    <a:pt x="722842" y="27516"/>
                    <a:pt x="630767" y="13758"/>
                  </a:cubicBezTo>
                  <a:cubicBezTo>
                    <a:pt x="538692" y="0"/>
                    <a:pt x="416984" y="5291"/>
                    <a:pt x="325967" y="39158"/>
                  </a:cubicBezTo>
                  <a:cubicBezTo>
                    <a:pt x="234950" y="73025"/>
                    <a:pt x="135467" y="131233"/>
                    <a:pt x="84667" y="216958"/>
                  </a:cubicBezTo>
                  <a:cubicBezTo>
                    <a:pt x="33867" y="302683"/>
                    <a:pt x="0" y="438150"/>
                    <a:pt x="21167" y="553508"/>
                  </a:cubicBezTo>
                  <a:cubicBezTo>
                    <a:pt x="42334" y="668866"/>
                    <a:pt x="147109" y="829733"/>
                    <a:pt x="211667" y="909108"/>
                  </a:cubicBezTo>
                  <a:cubicBezTo>
                    <a:pt x="276225" y="988483"/>
                    <a:pt x="313267" y="1003300"/>
                    <a:pt x="408517" y="1029758"/>
                  </a:cubicBezTo>
                  <a:cubicBezTo>
                    <a:pt x="503767" y="1056216"/>
                    <a:pt x="669925" y="1071033"/>
                    <a:pt x="783167" y="1067858"/>
                  </a:cubicBezTo>
                  <a:cubicBezTo>
                    <a:pt x="896409" y="1064683"/>
                    <a:pt x="1006475" y="1078441"/>
                    <a:pt x="1087967" y="1010708"/>
                  </a:cubicBezTo>
                  <a:cubicBezTo>
                    <a:pt x="1169459" y="942975"/>
                    <a:pt x="1271059" y="786341"/>
                    <a:pt x="1272117" y="661458"/>
                  </a:cubicBezTo>
                  <a:cubicBezTo>
                    <a:pt x="1273175" y="536575"/>
                    <a:pt x="1147234" y="345016"/>
                    <a:pt x="1081617" y="255058"/>
                  </a:cubicBezTo>
                  <a:close/>
                </a:path>
              </a:pathLst>
            </a:custGeom>
            <a:gradFill flip="none" rotWithShape="1">
              <a:gsLst>
                <a:gs pos="100000">
                  <a:schemeClr val="bg2">
                    <a:lumMod val="20000"/>
                    <a:lumOff val="80000"/>
                  </a:schemeClr>
                </a:gs>
                <a:gs pos="0">
                  <a:srgbClr val="000000"/>
                </a:gs>
              </a:gsLst>
              <a:path path="circl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2" name="Forme libre 111"/>
            <p:cNvSpPr/>
            <p:nvPr/>
          </p:nvSpPr>
          <p:spPr>
            <a:xfrm>
              <a:off x="612775" y="4011083"/>
              <a:ext cx="921808" cy="946150"/>
            </a:xfrm>
            <a:custGeom>
              <a:avLst/>
              <a:gdLst>
                <a:gd name="connsiteX0" fmla="*/ 644525 w 921808"/>
                <a:gd name="connsiteY0" fmla="*/ 97367 h 946150"/>
                <a:gd name="connsiteX1" fmla="*/ 460375 w 921808"/>
                <a:gd name="connsiteY1" fmla="*/ 2117 h 946150"/>
                <a:gd name="connsiteX2" fmla="*/ 168275 w 921808"/>
                <a:gd name="connsiteY2" fmla="*/ 84667 h 946150"/>
                <a:gd name="connsiteX3" fmla="*/ 34925 w 921808"/>
                <a:gd name="connsiteY3" fmla="*/ 395817 h 946150"/>
                <a:gd name="connsiteX4" fmla="*/ 85725 w 921808"/>
                <a:gd name="connsiteY4" fmla="*/ 751417 h 946150"/>
                <a:gd name="connsiteX5" fmla="*/ 549275 w 921808"/>
                <a:gd name="connsiteY5" fmla="*/ 922867 h 946150"/>
                <a:gd name="connsiteX6" fmla="*/ 879475 w 921808"/>
                <a:gd name="connsiteY6" fmla="*/ 611717 h 946150"/>
                <a:gd name="connsiteX7" fmla="*/ 803275 w 921808"/>
                <a:gd name="connsiteY7" fmla="*/ 262467 h 946150"/>
                <a:gd name="connsiteX8" fmla="*/ 644525 w 921808"/>
                <a:gd name="connsiteY8" fmla="*/ 97367 h 94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808" h="946150">
                  <a:moveTo>
                    <a:pt x="644525" y="97367"/>
                  </a:moveTo>
                  <a:cubicBezTo>
                    <a:pt x="587375" y="53975"/>
                    <a:pt x="539750" y="4234"/>
                    <a:pt x="460375" y="2117"/>
                  </a:cubicBezTo>
                  <a:cubicBezTo>
                    <a:pt x="381000" y="0"/>
                    <a:pt x="239183" y="19050"/>
                    <a:pt x="168275" y="84667"/>
                  </a:cubicBezTo>
                  <a:cubicBezTo>
                    <a:pt x="97367" y="150284"/>
                    <a:pt x="48683" y="284692"/>
                    <a:pt x="34925" y="395817"/>
                  </a:cubicBezTo>
                  <a:cubicBezTo>
                    <a:pt x="21167" y="506942"/>
                    <a:pt x="0" y="663575"/>
                    <a:pt x="85725" y="751417"/>
                  </a:cubicBezTo>
                  <a:cubicBezTo>
                    <a:pt x="171450" y="839259"/>
                    <a:pt x="416983" y="946150"/>
                    <a:pt x="549275" y="922867"/>
                  </a:cubicBezTo>
                  <a:cubicBezTo>
                    <a:pt x="681567" y="899584"/>
                    <a:pt x="837142" y="721784"/>
                    <a:pt x="879475" y="611717"/>
                  </a:cubicBezTo>
                  <a:cubicBezTo>
                    <a:pt x="921808" y="501650"/>
                    <a:pt x="841375" y="346075"/>
                    <a:pt x="803275" y="262467"/>
                  </a:cubicBezTo>
                  <a:cubicBezTo>
                    <a:pt x="765175" y="178859"/>
                    <a:pt x="701675" y="140759"/>
                    <a:pt x="644525" y="97367"/>
                  </a:cubicBezTo>
                  <a:close/>
                </a:path>
              </a:pathLst>
            </a:custGeom>
            <a:gradFill flip="none" rotWithShape="1">
              <a:gsLst>
                <a:gs pos="42000">
                  <a:schemeClr val="accent6">
                    <a:lumMod val="50000"/>
                  </a:schemeClr>
                </a:gs>
                <a:gs pos="0">
                  <a:schemeClr val="tx1"/>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0"/>
                                        </p:tgtEl>
                                      </p:cBhvr>
                                    </p:animEffect>
                                    <p:set>
                                      <p:cBhvr>
                                        <p:cTn id="7" dur="1" fill="hold">
                                          <p:stCondLst>
                                            <p:cond delay="999"/>
                                          </p:stCondLst>
                                        </p:cTn>
                                        <p:tgtEl>
                                          <p:spTgt spid="20"/>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1000"/>
                                        <p:tgtEl>
                                          <p:spTgt spid="10"/>
                                        </p:tgtEl>
                                      </p:cBhvr>
                                    </p:animEffect>
                                    <p:set>
                                      <p:cBhvr>
                                        <p:cTn id="11" dur="1" fill="hold">
                                          <p:stCondLst>
                                            <p:cond delay="999"/>
                                          </p:stCondLst>
                                        </p:cTn>
                                        <p:tgtEl>
                                          <p:spTgt spid="10"/>
                                        </p:tgtEl>
                                        <p:attrNameLst>
                                          <p:attrName>style.visibility</p:attrName>
                                        </p:attrNameLst>
                                      </p:cBhvr>
                                      <p:to>
                                        <p:strVal val="hidden"/>
                                      </p:to>
                                    </p:se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 0 L 0.09166 -0.18888 " pathEditMode="relative" ptsTypes="AA">
                                      <p:cBhvr>
                                        <p:cTn id="22" dur="1000" fill="hold"/>
                                        <p:tgtEl>
                                          <p:spTgt spid="48"/>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09166 -0.18888 " pathEditMode="relative" ptsTypes="AA">
                                      <p:cBhvr>
                                        <p:cTn id="24" dur="1000" fill="hold"/>
                                        <p:tgtEl>
                                          <p:spTgt spid="46"/>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 0 L 0.09166 -0.18888 " pathEditMode="relative" ptsTypes="AA">
                                      <p:cBhvr>
                                        <p:cTn id="26" dur="1000" fill="hold"/>
                                        <p:tgtEl>
                                          <p:spTgt spid="44"/>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0 0 L 0.09166 -0.18888 " pathEditMode="relative" ptsTypes="AA">
                                      <p:cBhvr>
                                        <p:cTn id="28" dur="1000" fill="hold"/>
                                        <p:tgtEl>
                                          <p:spTgt spid="47"/>
                                        </p:tgtEl>
                                        <p:attrNameLst>
                                          <p:attrName>ppt_x</p:attrName>
                                          <p:attrName>ppt_y</p:attrName>
                                        </p:attrNameLst>
                                      </p:cBhvr>
                                    </p:animMotion>
                                  </p:childTnLst>
                                </p:cTn>
                              </p:par>
                              <p:par>
                                <p:cTn id="29" presetID="0" presetClass="path" presetSubtype="0" accel="50000" decel="50000" fill="hold" grpId="0" nodeType="withEffect">
                                  <p:stCondLst>
                                    <p:cond delay="0"/>
                                  </p:stCondLst>
                                  <p:childTnLst>
                                    <p:animMotion origin="layout" path="M 0 0 L 0.09166 -0.18888 " pathEditMode="relative" ptsTypes="AA">
                                      <p:cBhvr>
                                        <p:cTn id="30" dur="1000" fill="hold"/>
                                        <p:tgtEl>
                                          <p:spTgt spid="45"/>
                                        </p:tgtEl>
                                        <p:attrNameLst>
                                          <p:attrName>ppt_x</p:attrName>
                                          <p:attrName>ppt_y</p:attrName>
                                        </p:attrNameLst>
                                      </p:cBhvr>
                                    </p:animMotion>
                                  </p:childTnLst>
                                </p:cTn>
                              </p:par>
                              <p:par>
                                <p:cTn id="31" presetID="0" presetClass="path" presetSubtype="0" accel="50000" decel="50000" fill="hold" grpId="0" nodeType="withEffect">
                                  <p:stCondLst>
                                    <p:cond delay="0"/>
                                  </p:stCondLst>
                                  <p:childTnLst>
                                    <p:animMotion origin="layout" path="M 0 0 L 0.09166 -0.18888 " pathEditMode="relative" ptsTypes="AA">
                                      <p:cBhvr>
                                        <p:cTn id="32" dur="1000" fill="hold"/>
                                        <p:tgtEl>
                                          <p:spTgt spid="49"/>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0.00417 -0.00417 L 0.09323 -0.18773 " pathEditMode="relative" rAng="0" ptsTypes="AA">
                                      <p:cBhvr>
                                        <p:cTn id="34" dur="1000" fill="hold"/>
                                        <p:tgtEl>
                                          <p:spTgt spid="5"/>
                                        </p:tgtEl>
                                        <p:attrNameLst>
                                          <p:attrName>ppt_x</p:attrName>
                                          <p:attrName>ppt_y</p:attrName>
                                        </p:attrNameLst>
                                      </p:cBhvr>
                                      <p:rCtr x="4400" y="-9200"/>
                                    </p:animMotion>
                                  </p:childTnLst>
                                </p:cTn>
                              </p:par>
                            </p:childTnLst>
                          </p:cTn>
                        </p:par>
                        <p:par>
                          <p:cTn id="35" fill="hold">
                            <p:stCondLst>
                              <p:cond delay="1000"/>
                            </p:stCondLst>
                            <p:childTnLst>
                              <p:par>
                                <p:cTn id="36" presetID="0" presetClass="path" presetSubtype="0" accel="50000" decel="50000" fill="hold" grpId="1" nodeType="afterEffect">
                                  <p:stCondLst>
                                    <p:cond delay="0"/>
                                  </p:stCondLst>
                                  <p:childTnLst>
                                    <p:animMotion origin="layout" path="M 0.09167 -0.1889 L 0.16667 -0.22223 " pathEditMode="relative" ptsTypes="AA">
                                      <p:cBhvr>
                                        <p:cTn id="37" dur="1000" fill="hold"/>
                                        <p:tgtEl>
                                          <p:spTgt spid="44"/>
                                        </p:tgtEl>
                                        <p:attrNameLst>
                                          <p:attrName>ppt_x</p:attrName>
                                          <p:attrName>ppt_y</p:attrName>
                                        </p:attrNameLst>
                                      </p:cBhvr>
                                    </p:animMotion>
                                  </p:childTnLst>
                                </p:cTn>
                              </p:par>
                              <p:par>
                                <p:cTn id="38" presetID="0" presetClass="path" presetSubtype="0" accel="50000" decel="50000" fill="hold" grpId="1" nodeType="withEffect">
                                  <p:stCondLst>
                                    <p:cond delay="0"/>
                                  </p:stCondLst>
                                  <p:childTnLst>
                                    <p:animMotion origin="layout" path="M 0.09166 -0.18889 L 0.09652 -0.26297 " pathEditMode="relative" rAng="0" ptsTypes="AA">
                                      <p:cBhvr>
                                        <p:cTn id="39" dur="1000" fill="hold"/>
                                        <p:tgtEl>
                                          <p:spTgt spid="48"/>
                                        </p:tgtEl>
                                        <p:attrNameLst>
                                          <p:attrName>ppt_x</p:attrName>
                                          <p:attrName>ppt_y</p:attrName>
                                        </p:attrNameLst>
                                      </p:cBhvr>
                                      <p:rCtr x="200" y="-3700"/>
                                    </p:animMotion>
                                  </p:childTnLst>
                                </p:cTn>
                              </p:par>
                              <p:par>
                                <p:cTn id="40" presetID="0" presetClass="path" presetSubtype="0" accel="50000" decel="50000" fill="hold" grpId="1" nodeType="withEffect">
                                  <p:stCondLst>
                                    <p:cond delay="0"/>
                                  </p:stCondLst>
                                  <p:childTnLst>
                                    <p:animMotion origin="layout" path="M 0.09167 -0.18889 L 0.17917 -0.19445 " pathEditMode="relative" rAng="0" ptsTypes="AA">
                                      <p:cBhvr>
                                        <p:cTn id="41" dur="1000" fill="hold"/>
                                        <p:tgtEl>
                                          <p:spTgt spid="46"/>
                                        </p:tgtEl>
                                        <p:attrNameLst>
                                          <p:attrName>ppt_x</p:attrName>
                                          <p:attrName>ppt_y</p:attrName>
                                        </p:attrNameLst>
                                      </p:cBhvr>
                                      <p:rCtr x="4400" y="-300"/>
                                    </p:animMotion>
                                  </p:childTnLst>
                                </p:cTn>
                              </p:par>
                              <p:par>
                                <p:cTn id="42" presetID="0" presetClass="path" presetSubtype="0" accel="50000" decel="50000" fill="hold" grpId="1" nodeType="withEffect">
                                  <p:stCondLst>
                                    <p:cond delay="0"/>
                                  </p:stCondLst>
                                  <p:childTnLst>
                                    <p:animMotion origin="layout" path="M 0.09167 -0.18889 L 0.18681 -0.16204 " pathEditMode="relative" rAng="0" ptsTypes="AA">
                                      <p:cBhvr>
                                        <p:cTn id="43" dur="1000" fill="hold"/>
                                        <p:tgtEl>
                                          <p:spTgt spid="49"/>
                                        </p:tgtEl>
                                        <p:attrNameLst>
                                          <p:attrName>ppt_x</p:attrName>
                                          <p:attrName>ppt_y</p:attrName>
                                        </p:attrNameLst>
                                      </p:cBhvr>
                                      <p:rCtr x="4800" y="1300"/>
                                    </p:animMotion>
                                  </p:childTnLst>
                                </p:cTn>
                              </p:par>
                              <p:par>
                                <p:cTn id="44" presetID="0" presetClass="path" presetSubtype="0" accel="50000" decel="50000" fill="hold" grpId="1" nodeType="withEffect">
                                  <p:stCondLst>
                                    <p:cond delay="0"/>
                                  </p:stCondLst>
                                  <p:childTnLst>
                                    <p:animMotion origin="layout" path="M 0.09167 -0.18889 L 0.20417 -0.19444 " pathEditMode="relative" rAng="0" ptsTypes="AA">
                                      <p:cBhvr>
                                        <p:cTn id="45" dur="1000" fill="hold"/>
                                        <p:tgtEl>
                                          <p:spTgt spid="45"/>
                                        </p:tgtEl>
                                        <p:attrNameLst>
                                          <p:attrName>ppt_x</p:attrName>
                                          <p:attrName>ppt_y</p:attrName>
                                        </p:attrNameLst>
                                      </p:cBhvr>
                                      <p:rCtr x="5600" y="-300"/>
                                    </p:animMotion>
                                  </p:childTnLst>
                                </p:cTn>
                              </p:par>
                              <p:par>
                                <p:cTn id="46" presetID="0" presetClass="path" presetSubtype="0" accel="50000" decel="50000" fill="hold" grpId="1" nodeType="withEffect">
                                  <p:stCondLst>
                                    <p:cond delay="0"/>
                                  </p:stCondLst>
                                  <p:childTnLst>
                                    <p:animMotion origin="layout" path="M 0.09167 -0.18889 L 0.1 -0.31112 " pathEditMode="relative" ptsTypes="AA">
                                      <p:cBhvr>
                                        <p:cTn id="47" dur="1000" fill="hold"/>
                                        <p:tgtEl>
                                          <p:spTgt spid="47"/>
                                        </p:tgtEl>
                                        <p:attrNameLst>
                                          <p:attrName>ppt_x</p:attrName>
                                          <p:attrName>ppt_y</p:attrName>
                                        </p:attrNameLst>
                                      </p:cBhvr>
                                    </p:animMotion>
                                  </p:childTnLst>
                                </p:cTn>
                              </p:par>
                              <p:par>
                                <p:cTn id="48" presetID="0" presetClass="path" presetSubtype="0" accel="50000" decel="50000" fill="hold" grpId="0" nodeType="withEffect">
                                  <p:stCondLst>
                                    <p:cond delay="0"/>
                                  </p:stCondLst>
                                  <p:childTnLst>
                                    <p:animMotion origin="layout" path="M 0 0 L 0.26666 -0.04445 " pathEditMode="relative" ptsTypes="AA">
                                      <p:cBhvr>
                                        <p:cTn id="49" dur="1000" fill="hold"/>
                                        <p:tgtEl>
                                          <p:spTgt spid="58"/>
                                        </p:tgtEl>
                                        <p:attrNameLst>
                                          <p:attrName>ppt_x</p:attrName>
                                          <p:attrName>ppt_y</p:attrName>
                                        </p:attrNameLst>
                                      </p:cBhvr>
                                    </p:animMotion>
                                  </p:childTnLst>
                                </p:cTn>
                              </p:par>
                              <p:par>
                                <p:cTn id="50" presetID="0" presetClass="path" presetSubtype="0" accel="50000" decel="50000" fill="hold" grpId="0" nodeType="withEffect">
                                  <p:stCondLst>
                                    <p:cond delay="0"/>
                                  </p:stCondLst>
                                  <p:childTnLst>
                                    <p:animMotion origin="layout" path="M 0 0 L 0.26666 -0.04445 " pathEditMode="relative" ptsTypes="AA">
                                      <p:cBhvr>
                                        <p:cTn id="51" dur="1000" fill="hold"/>
                                        <p:tgtEl>
                                          <p:spTgt spid="54"/>
                                        </p:tgtEl>
                                        <p:attrNameLst>
                                          <p:attrName>ppt_x</p:attrName>
                                          <p:attrName>ppt_y</p:attrName>
                                        </p:attrNameLst>
                                      </p:cBhvr>
                                    </p:animMotion>
                                  </p:childTnLst>
                                </p:cTn>
                              </p:par>
                              <p:par>
                                <p:cTn id="52" presetID="0" presetClass="path" presetSubtype="0" accel="50000" decel="50000" fill="hold" grpId="0" nodeType="withEffect">
                                  <p:stCondLst>
                                    <p:cond delay="0"/>
                                  </p:stCondLst>
                                  <p:childTnLst>
                                    <p:animMotion origin="layout" path="M 0 0 L 0.26666 -0.04445 " pathEditMode="relative" ptsTypes="AA">
                                      <p:cBhvr>
                                        <p:cTn id="53" dur="1000" fill="hold"/>
                                        <p:tgtEl>
                                          <p:spTgt spid="56"/>
                                        </p:tgtEl>
                                        <p:attrNameLst>
                                          <p:attrName>ppt_x</p:attrName>
                                          <p:attrName>ppt_y</p:attrName>
                                        </p:attrNameLst>
                                      </p:cBhvr>
                                    </p:animMotion>
                                  </p:childTnLst>
                                </p:cTn>
                              </p:par>
                              <p:par>
                                <p:cTn id="54" presetID="0" presetClass="path" presetSubtype="0" accel="50000" decel="50000" fill="hold" grpId="0" nodeType="withEffect">
                                  <p:stCondLst>
                                    <p:cond delay="0"/>
                                  </p:stCondLst>
                                  <p:childTnLst>
                                    <p:animMotion origin="layout" path="M 0 0 L 0.26666 -0.04445 " pathEditMode="relative" ptsTypes="AA">
                                      <p:cBhvr>
                                        <p:cTn id="55" dur="1000" fill="hold"/>
                                        <p:tgtEl>
                                          <p:spTgt spid="53"/>
                                        </p:tgtEl>
                                        <p:attrNameLst>
                                          <p:attrName>ppt_x</p:attrName>
                                          <p:attrName>ppt_y</p:attrName>
                                        </p:attrNameLst>
                                      </p:cBhvr>
                                    </p:animMotion>
                                  </p:childTnLst>
                                </p:cTn>
                              </p:par>
                              <p:par>
                                <p:cTn id="56" presetID="0" presetClass="path" presetSubtype="0" accel="50000" decel="50000" fill="hold" grpId="0" nodeType="withEffect">
                                  <p:stCondLst>
                                    <p:cond delay="0"/>
                                  </p:stCondLst>
                                  <p:childTnLst>
                                    <p:animMotion origin="layout" path="M 0 0 L 0.26666 -0.04445 " pathEditMode="relative" ptsTypes="AA">
                                      <p:cBhvr>
                                        <p:cTn id="57" dur="1000" fill="hold"/>
                                        <p:tgtEl>
                                          <p:spTgt spid="57"/>
                                        </p:tgtEl>
                                        <p:attrNameLst>
                                          <p:attrName>ppt_x</p:attrName>
                                          <p:attrName>ppt_y</p:attrName>
                                        </p:attrNameLst>
                                      </p:cBhvr>
                                    </p:animMotion>
                                  </p:childTnLst>
                                </p:cTn>
                              </p:par>
                              <p:par>
                                <p:cTn id="58" presetID="0" presetClass="path" presetSubtype="0" accel="50000" decel="50000" fill="hold" grpId="0" nodeType="withEffect">
                                  <p:stCondLst>
                                    <p:cond delay="0"/>
                                  </p:stCondLst>
                                  <p:childTnLst>
                                    <p:animMotion origin="layout" path="M 0 0 L 0.26666 -0.04445 " pathEditMode="relative" ptsTypes="AA">
                                      <p:cBhvr>
                                        <p:cTn id="59" dur="1000" fill="hold"/>
                                        <p:tgtEl>
                                          <p:spTgt spid="55"/>
                                        </p:tgtEl>
                                        <p:attrNameLst>
                                          <p:attrName>ppt_x</p:attrName>
                                          <p:attrName>ppt_y</p:attrName>
                                        </p:attrNameLst>
                                      </p:cBhvr>
                                    </p:animMotion>
                                  </p:childTnLst>
                                </p:cTn>
                              </p:par>
                              <p:par>
                                <p:cTn id="60" presetID="0" presetClass="path" presetSubtype="0" accel="50000" decel="50000" fill="hold" nodeType="withEffect">
                                  <p:stCondLst>
                                    <p:cond delay="0"/>
                                  </p:stCondLst>
                                  <p:childTnLst>
                                    <p:animMotion origin="layout" path="M 0 0 L 0.26666 -0.04445 " pathEditMode="relative" ptsTypes="AA">
                                      <p:cBhvr>
                                        <p:cTn id="61" dur="1000" fill="hold"/>
                                        <p:tgtEl>
                                          <p:spTgt spid="6"/>
                                        </p:tgtEl>
                                        <p:attrNameLst>
                                          <p:attrName>ppt_x</p:attrName>
                                          <p:attrName>ppt_y</p:attrName>
                                        </p:attrNameLst>
                                      </p:cBhvr>
                                    </p:animMotion>
                                  </p:childTnLst>
                                </p:cTn>
                              </p:par>
                            </p:childTnLst>
                          </p:cTn>
                        </p:par>
                        <p:par>
                          <p:cTn id="62" fill="hold">
                            <p:stCondLst>
                              <p:cond delay="2000"/>
                            </p:stCondLst>
                            <p:childTnLst>
                              <p:par>
                                <p:cTn id="63" presetID="0" presetClass="path" presetSubtype="0" accel="50000" decel="50000" fill="hold" grpId="1" nodeType="afterEffect">
                                  <p:stCondLst>
                                    <p:cond delay="0"/>
                                  </p:stCondLst>
                                  <p:childTnLst>
                                    <p:animMotion origin="layout" path="M 0.26666 -0.04444 L 0.3 0.06667 " pathEditMode="relative" ptsTypes="AA">
                                      <p:cBhvr>
                                        <p:cTn id="64" dur="1000" fill="hold"/>
                                        <p:tgtEl>
                                          <p:spTgt spid="58"/>
                                        </p:tgtEl>
                                        <p:attrNameLst>
                                          <p:attrName>ppt_x</p:attrName>
                                          <p:attrName>ppt_y</p:attrName>
                                        </p:attrNameLst>
                                      </p:cBhvr>
                                    </p:animMotion>
                                  </p:childTnLst>
                                </p:cTn>
                              </p:par>
                              <p:par>
                                <p:cTn id="65" presetID="0" presetClass="path" presetSubtype="0" accel="50000" decel="50000" fill="hold" grpId="1" nodeType="withEffect">
                                  <p:stCondLst>
                                    <p:cond delay="0"/>
                                  </p:stCondLst>
                                  <p:childTnLst>
                                    <p:animMotion origin="layout" path="M 0.26667 -0.04445 L 0.25 0.08888 " pathEditMode="relative" ptsTypes="AA">
                                      <p:cBhvr>
                                        <p:cTn id="66" dur="1000" fill="hold"/>
                                        <p:tgtEl>
                                          <p:spTgt spid="54"/>
                                        </p:tgtEl>
                                        <p:attrNameLst>
                                          <p:attrName>ppt_x</p:attrName>
                                          <p:attrName>ppt_y</p:attrName>
                                        </p:attrNameLst>
                                      </p:cBhvr>
                                    </p:animMotion>
                                  </p:childTnLst>
                                </p:cTn>
                              </p:par>
                              <p:par>
                                <p:cTn id="67" presetID="0" presetClass="path" presetSubtype="0" accel="50000" decel="50000" fill="hold" grpId="1" nodeType="withEffect">
                                  <p:stCondLst>
                                    <p:cond delay="0"/>
                                  </p:stCondLst>
                                  <p:childTnLst>
                                    <p:animMotion origin="layout" path="M 0.26667 -0.04445 L 0.2 0.01111 " pathEditMode="relative" ptsTypes="AA">
                                      <p:cBhvr>
                                        <p:cTn id="68" dur="1000" fill="hold"/>
                                        <p:tgtEl>
                                          <p:spTgt spid="56"/>
                                        </p:tgtEl>
                                        <p:attrNameLst>
                                          <p:attrName>ppt_x</p:attrName>
                                          <p:attrName>ppt_y</p:attrName>
                                        </p:attrNameLst>
                                      </p:cBhvr>
                                    </p:animMotion>
                                  </p:childTnLst>
                                </p:cTn>
                              </p:par>
                              <p:par>
                                <p:cTn id="69" presetID="0" presetClass="path" presetSubtype="0" accel="50000" decel="50000" fill="hold" grpId="1" nodeType="withEffect">
                                  <p:stCondLst>
                                    <p:cond delay="0"/>
                                  </p:stCondLst>
                                  <p:childTnLst>
                                    <p:animMotion origin="layout" path="M 0.26666 -0.04445 L 0.275 -0.15556 " pathEditMode="relative" rAng="0" ptsTypes="AA">
                                      <p:cBhvr>
                                        <p:cTn id="70" dur="1000" fill="hold"/>
                                        <p:tgtEl>
                                          <p:spTgt spid="57"/>
                                        </p:tgtEl>
                                        <p:attrNameLst>
                                          <p:attrName>ppt_x</p:attrName>
                                          <p:attrName>ppt_y</p:attrName>
                                        </p:attrNameLst>
                                      </p:cBhvr>
                                      <p:rCtr x="400" y="-5600"/>
                                    </p:animMotion>
                                  </p:childTnLst>
                                </p:cTn>
                              </p:par>
                              <p:par>
                                <p:cTn id="71" presetID="0" presetClass="path" presetSubtype="0" accel="50000" decel="50000" fill="hold" grpId="1" nodeType="withEffect">
                                  <p:stCondLst>
                                    <p:cond delay="0"/>
                                  </p:stCondLst>
                                  <p:childTnLst>
                                    <p:animMotion origin="layout" path="M 0.26667 -0.04444 L 0.21667 -0.16666 " pathEditMode="relative" rAng="0" ptsTypes="AA">
                                      <p:cBhvr>
                                        <p:cTn id="72" dur="1000" fill="hold"/>
                                        <p:tgtEl>
                                          <p:spTgt spid="55"/>
                                        </p:tgtEl>
                                        <p:attrNameLst>
                                          <p:attrName>ppt_x</p:attrName>
                                          <p:attrName>ppt_y</p:attrName>
                                        </p:attrNameLst>
                                      </p:cBhvr>
                                      <p:rCtr x="-2500" y="-6100"/>
                                    </p:animMotion>
                                  </p:childTnLst>
                                </p:cTn>
                              </p:par>
                              <p:par>
                                <p:cTn id="73" presetID="0" presetClass="path" presetSubtype="0" accel="50000" decel="50000" fill="hold" grpId="1" nodeType="withEffect">
                                  <p:stCondLst>
                                    <p:cond delay="0"/>
                                  </p:stCondLst>
                                  <p:childTnLst>
                                    <p:animMotion origin="layout" path="M 0.26666 -0.04444 L 0.19166 -0.08889 " pathEditMode="relative" ptsTypes="AA">
                                      <p:cBhvr>
                                        <p:cTn id="74" dur="1000" fill="hold"/>
                                        <p:tgtEl>
                                          <p:spTgt spid="53"/>
                                        </p:tgtEl>
                                        <p:attrNameLst>
                                          <p:attrName>ppt_x</p:attrName>
                                          <p:attrName>ppt_y</p:attrName>
                                        </p:attrNameLst>
                                      </p:cBhvr>
                                    </p:animMotion>
                                  </p:childTnLst>
                                </p:cTn>
                              </p:par>
                              <p:par>
                                <p:cTn id="75" presetID="0" presetClass="path" presetSubtype="0" accel="50000" decel="50000" fill="hold" grpId="0" nodeType="withEffect">
                                  <p:stCondLst>
                                    <p:cond delay="0"/>
                                  </p:stCondLst>
                                  <p:childTnLst>
                                    <p:animMotion origin="layout" path="M 0 0 L 0.25 0.25555 " pathEditMode="relative" ptsTypes="AA">
                                      <p:cBhvr>
                                        <p:cTn id="76" dur="1000" fill="hold"/>
                                        <p:tgtEl>
                                          <p:spTgt spid="67"/>
                                        </p:tgtEl>
                                        <p:attrNameLst>
                                          <p:attrName>ppt_x</p:attrName>
                                          <p:attrName>ppt_y</p:attrName>
                                        </p:attrNameLst>
                                      </p:cBhvr>
                                    </p:animMotion>
                                  </p:childTnLst>
                                </p:cTn>
                              </p:par>
                              <p:par>
                                <p:cTn id="77" presetID="0" presetClass="path" presetSubtype="0" accel="50000" decel="50000" fill="hold" grpId="0" nodeType="withEffect">
                                  <p:stCondLst>
                                    <p:cond delay="0"/>
                                  </p:stCondLst>
                                  <p:childTnLst>
                                    <p:animMotion origin="layout" path="M 0 0 L 0.25 0.25555 " pathEditMode="relative" ptsTypes="AA">
                                      <p:cBhvr>
                                        <p:cTn id="78" dur="1000" fill="hold"/>
                                        <p:tgtEl>
                                          <p:spTgt spid="63"/>
                                        </p:tgtEl>
                                        <p:attrNameLst>
                                          <p:attrName>ppt_x</p:attrName>
                                          <p:attrName>ppt_y</p:attrName>
                                        </p:attrNameLst>
                                      </p:cBhvr>
                                    </p:animMotion>
                                  </p:childTnLst>
                                </p:cTn>
                              </p:par>
                              <p:par>
                                <p:cTn id="79" presetID="0" presetClass="path" presetSubtype="0" accel="50000" decel="50000" fill="hold" grpId="0" nodeType="withEffect">
                                  <p:stCondLst>
                                    <p:cond delay="0"/>
                                  </p:stCondLst>
                                  <p:childTnLst>
                                    <p:animMotion origin="layout" path="M 0 0 L 0.25 0.25555 " pathEditMode="relative" ptsTypes="AA">
                                      <p:cBhvr>
                                        <p:cTn id="80" dur="1000" fill="hold"/>
                                        <p:tgtEl>
                                          <p:spTgt spid="65"/>
                                        </p:tgtEl>
                                        <p:attrNameLst>
                                          <p:attrName>ppt_x</p:attrName>
                                          <p:attrName>ppt_y</p:attrName>
                                        </p:attrNameLst>
                                      </p:cBhvr>
                                    </p:animMotion>
                                  </p:childTnLst>
                                </p:cTn>
                              </p:par>
                              <p:par>
                                <p:cTn id="81" presetID="0" presetClass="path" presetSubtype="0" accel="50000" decel="50000" fill="hold" grpId="0" nodeType="withEffect">
                                  <p:stCondLst>
                                    <p:cond delay="0"/>
                                  </p:stCondLst>
                                  <p:childTnLst>
                                    <p:animMotion origin="layout" path="M 0 0 L 0.25 0.25555 " pathEditMode="relative" ptsTypes="AA">
                                      <p:cBhvr>
                                        <p:cTn id="82" dur="1000" fill="hold"/>
                                        <p:tgtEl>
                                          <p:spTgt spid="62"/>
                                        </p:tgtEl>
                                        <p:attrNameLst>
                                          <p:attrName>ppt_x</p:attrName>
                                          <p:attrName>ppt_y</p:attrName>
                                        </p:attrNameLst>
                                      </p:cBhvr>
                                    </p:animMotion>
                                  </p:childTnLst>
                                </p:cTn>
                              </p:par>
                              <p:par>
                                <p:cTn id="83" presetID="0" presetClass="path" presetSubtype="0" accel="50000" decel="50000" fill="hold" grpId="0" nodeType="withEffect">
                                  <p:stCondLst>
                                    <p:cond delay="0"/>
                                  </p:stCondLst>
                                  <p:childTnLst>
                                    <p:animMotion origin="layout" path="M 0 0 L 0.25 0.25555 " pathEditMode="relative" ptsTypes="AA">
                                      <p:cBhvr>
                                        <p:cTn id="84" dur="1000" fill="hold"/>
                                        <p:tgtEl>
                                          <p:spTgt spid="64"/>
                                        </p:tgtEl>
                                        <p:attrNameLst>
                                          <p:attrName>ppt_x</p:attrName>
                                          <p:attrName>ppt_y</p:attrName>
                                        </p:attrNameLst>
                                      </p:cBhvr>
                                    </p:animMotion>
                                  </p:childTnLst>
                                </p:cTn>
                              </p:par>
                              <p:par>
                                <p:cTn id="85" presetID="0" presetClass="path" presetSubtype="0" accel="50000" decel="50000" fill="hold" grpId="0" nodeType="withEffect">
                                  <p:stCondLst>
                                    <p:cond delay="0"/>
                                  </p:stCondLst>
                                  <p:childTnLst>
                                    <p:animMotion origin="layout" path="M 0 0 L 0.25 0.25555 " pathEditMode="relative" ptsTypes="AA">
                                      <p:cBhvr>
                                        <p:cTn id="86" dur="1000" fill="hold"/>
                                        <p:tgtEl>
                                          <p:spTgt spid="66"/>
                                        </p:tgtEl>
                                        <p:attrNameLst>
                                          <p:attrName>ppt_x</p:attrName>
                                          <p:attrName>ppt_y</p:attrName>
                                        </p:attrNameLst>
                                      </p:cBhvr>
                                    </p:animMotion>
                                  </p:childTnLst>
                                </p:cTn>
                              </p:par>
                              <p:par>
                                <p:cTn id="87" presetID="0" presetClass="path" presetSubtype="0" accel="50000" decel="50000" fill="hold" nodeType="withEffect">
                                  <p:stCondLst>
                                    <p:cond delay="0"/>
                                  </p:stCondLst>
                                  <p:childTnLst>
                                    <p:animMotion origin="layout" path="M 0 0 L 0.25 0.25555 " pathEditMode="relative" ptsTypes="AA">
                                      <p:cBhvr>
                                        <p:cTn id="88" dur="1000" fill="hold"/>
                                        <p:tgtEl>
                                          <p:spTgt spid="7"/>
                                        </p:tgtEl>
                                        <p:attrNameLst>
                                          <p:attrName>ppt_x</p:attrName>
                                          <p:attrName>ppt_y</p:attrName>
                                        </p:attrNameLst>
                                      </p:cBhvr>
                                    </p:animMotion>
                                  </p:childTnLst>
                                </p:cTn>
                              </p:par>
                            </p:childTnLst>
                          </p:cTn>
                        </p:par>
                        <p:par>
                          <p:cTn id="89" fill="hold">
                            <p:stCondLst>
                              <p:cond delay="3000"/>
                            </p:stCondLst>
                            <p:childTnLst>
                              <p:par>
                                <p:cTn id="90" presetID="0" presetClass="path" presetSubtype="0" accel="50000" decel="50000" fill="hold" grpId="1" nodeType="afterEffect">
                                  <p:stCondLst>
                                    <p:cond delay="0"/>
                                  </p:stCondLst>
                                  <p:childTnLst>
                                    <p:animMotion origin="layout" path="M 0.25 0.25555 L 0.19167 0.11111 " pathEditMode="relative" ptsTypes="AA">
                                      <p:cBhvr>
                                        <p:cTn id="91" dur="1000" fill="hold"/>
                                        <p:tgtEl>
                                          <p:spTgt spid="66"/>
                                        </p:tgtEl>
                                        <p:attrNameLst>
                                          <p:attrName>ppt_x</p:attrName>
                                          <p:attrName>ppt_y</p:attrName>
                                        </p:attrNameLst>
                                      </p:cBhvr>
                                    </p:animMotion>
                                  </p:childTnLst>
                                </p:cTn>
                              </p:par>
                              <p:par>
                                <p:cTn id="92" presetID="0" presetClass="path" presetSubtype="0" accel="50000" decel="50000" fill="hold" grpId="1" nodeType="withEffect">
                                  <p:stCondLst>
                                    <p:cond delay="0"/>
                                  </p:stCondLst>
                                  <p:childTnLst>
                                    <p:animMotion origin="layout" path="M 0.25 0.25556 L 0.175 0.13334 " pathEditMode="relative" rAng="0" ptsTypes="AA">
                                      <p:cBhvr>
                                        <p:cTn id="93" dur="1000" fill="hold"/>
                                        <p:tgtEl>
                                          <p:spTgt spid="64"/>
                                        </p:tgtEl>
                                        <p:attrNameLst>
                                          <p:attrName>ppt_x</p:attrName>
                                          <p:attrName>ppt_y</p:attrName>
                                        </p:attrNameLst>
                                      </p:cBhvr>
                                      <p:rCtr x="-3800" y="-6100"/>
                                    </p:animMotion>
                                  </p:childTnLst>
                                </p:cTn>
                              </p:par>
                              <p:par>
                                <p:cTn id="94" presetID="0" presetClass="path" presetSubtype="0" accel="50000" decel="50000" fill="hold" grpId="1" nodeType="withEffect">
                                  <p:stCondLst>
                                    <p:cond delay="0"/>
                                  </p:stCondLst>
                                  <p:childTnLst>
                                    <p:animMotion origin="layout" path="M 0.25 0.25556 L 0.175 0.14445 " pathEditMode="relative" rAng="0" ptsTypes="AA">
                                      <p:cBhvr>
                                        <p:cTn id="95" dur="1000" fill="hold"/>
                                        <p:tgtEl>
                                          <p:spTgt spid="62"/>
                                        </p:tgtEl>
                                        <p:attrNameLst>
                                          <p:attrName>ppt_x</p:attrName>
                                          <p:attrName>ppt_y</p:attrName>
                                        </p:attrNameLst>
                                      </p:cBhvr>
                                      <p:rCtr x="-3800" y="-5600"/>
                                    </p:animMotion>
                                  </p:childTnLst>
                                </p:cTn>
                              </p:par>
                              <p:par>
                                <p:cTn id="96" presetID="0" presetClass="path" presetSubtype="0" accel="50000" decel="50000" fill="hold" grpId="1" nodeType="withEffect">
                                  <p:stCondLst>
                                    <p:cond delay="0"/>
                                  </p:stCondLst>
                                  <p:childTnLst>
                                    <p:animMotion origin="layout" path="M 0.25 0.25555 L 0.26666 0.09999 " pathEditMode="relative" ptsTypes="AA">
                                      <p:cBhvr>
                                        <p:cTn id="97" dur="1000" fill="hold"/>
                                        <p:tgtEl>
                                          <p:spTgt spid="67"/>
                                        </p:tgtEl>
                                        <p:attrNameLst>
                                          <p:attrName>ppt_x</p:attrName>
                                          <p:attrName>ppt_y</p:attrName>
                                        </p:attrNameLst>
                                      </p:cBhvr>
                                    </p:animMotion>
                                  </p:childTnLst>
                                </p:cTn>
                              </p:par>
                              <p:par>
                                <p:cTn id="98" presetID="0" presetClass="path" presetSubtype="0" accel="50000" decel="50000" fill="hold" grpId="1" nodeType="withEffect">
                                  <p:stCondLst>
                                    <p:cond delay="0"/>
                                  </p:stCondLst>
                                  <p:childTnLst>
                                    <p:animMotion origin="layout" path="M 0.25 0.25556 L 0.18333 0.17778 " pathEditMode="relative" ptsTypes="AA">
                                      <p:cBhvr>
                                        <p:cTn id="99" dur="1000" fill="hold"/>
                                        <p:tgtEl>
                                          <p:spTgt spid="63"/>
                                        </p:tgtEl>
                                        <p:attrNameLst>
                                          <p:attrName>ppt_x</p:attrName>
                                          <p:attrName>ppt_y</p:attrName>
                                        </p:attrNameLst>
                                      </p:cBhvr>
                                    </p:animMotion>
                                  </p:childTnLst>
                                </p:cTn>
                              </p:par>
                              <p:par>
                                <p:cTn id="100" presetID="0" presetClass="path" presetSubtype="0" accel="50000" decel="50000" fill="hold" grpId="1" nodeType="withEffect">
                                  <p:stCondLst>
                                    <p:cond delay="0"/>
                                  </p:stCondLst>
                                  <p:childTnLst>
                                    <p:animMotion origin="layout" path="M 0.25 0.25556 L 0.16667 0.17778 " pathEditMode="relative" ptsTypes="AA">
                                      <p:cBhvr>
                                        <p:cTn id="101" dur="1000" fill="hold"/>
                                        <p:tgtEl>
                                          <p:spTgt spid="65"/>
                                        </p:tgtEl>
                                        <p:attrNameLst>
                                          <p:attrName>ppt_x</p:attrName>
                                          <p:attrName>ppt_y</p:attrName>
                                        </p:attrNameLst>
                                      </p:cBhvr>
                                    </p:animMotion>
                                  </p:childTnLst>
                                </p:cTn>
                              </p:par>
                            </p:childTnLst>
                          </p:cTn>
                        </p:par>
                        <p:par>
                          <p:cTn id="102" fill="hold">
                            <p:stCondLst>
                              <p:cond delay="4000"/>
                            </p:stCondLst>
                            <p:childTnLst>
                              <p:par>
                                <p:cTn id="103" presetID="1" presetClass="entr" presetSubtype="0" fill="hold" nodeType="afterEffect">
                                  <p:stCondLst>
                                    <p:cond delay="0"/>
                                  </p:stCondLst>
                                  <p:childTnLst>
                                    <p:set>
                                      <p:cBhvr>
                                        <p:cTn id="104" dur="1" fill="hold">
                                          <p:stCondLst>
                                            <p:cond delay="0"/>
                                          </p:stCondLst>
                                        </p:cTn>
                                        <p:tgtEl>
                                          <p:spTgt spid="8"/>
                                        </p:tgtEl>
                                        <p:attrNameLst>
                                          <p:attrName>style.visibility</p:attrName>
                                        </p:attrNameLst>
                                      </p:cBhvr>
                                      <p:to>
                                        <p:strVal val="visible"/>
                                      </p:to>
                                    </p:set>
                                  </p:childTnLst>
                                </p:cTn>
                              </p:par>
                            </p:childTnLst>
                          </p:cTn>
                        </p:par>
                        <p:par>
                          <p:cTn id="105" fill="hold">
                            <p:stCondLst>
                              <p:cond delay="4000"/>
                            </p:stCondLst>
                            <p:childTnLst>
                              <p:par>
                                <p:cTn id="106" presetID="10" presetClass="entr" presetSubtype="0" fill="hold" nodeType="afterEffect">
                                  <p:stCondLst>
                                    <p:cond delay="0"/>
                                  </p:stCondLst>
                                  <p:childTnLst>
                                    <p:set>
                                      <p:cBhvr>
                                        <p:cTn id="107" dur="1" fill="hold">
                                          <p:stCondLst>
                                            <p:cond delay="0"/>
                                          </p:stCondLst>
                                        </p:cTn>
                                        <p:tgtEl>
                                          <p:spTgt spid="11"/>
                                        </p:tgtEl>
                                        <p:attrNameLst>
                                          <p:attrName>style.visibility</p:attrName>
                                        </p:attrNameLst>
                                      </p:cBhvr>
                                      <p:to>
                                        <p:strVal val="visible"/>
                                      </p:to>
                                    </p:set>
                                    <p:animEffect transition="in" filter="fade">
                                      <p:cBhvr>
                                        <p:cTn id="108" dur="1000"/>
                                        <p:tgtEl>
                                          <p:spTgt spid="11"/>
                                        </p:tgtEl>
                                      </p:cBhvr>
                                    </p:animEffect>
                                  </p:childTnLst>
                                </p:cTn>
                              </p:par>
                            </p:childTnLst>
                          </p:cTn>
                        </p:par>
                        <p:par>
                          <p:cTn id="109" fill="hold">
                            <p:stCondLst>
                              <p:cond delay="5000"/>
                            </p:stCondLst>
                            <p:childTnLst>
                              <p:par>
                                <p:cTn id="110" presetID="0" presetClass="path" presetSubtype="0" accel="50000" decel="50000" fill="hold" nodeType="afterEffect">
                                  <p:stCondLst>
                                    <p:cond delay="0"/>
                                  </p:stCondLst>
                                  <p:childTnLst>
                                    <p:animMotion origin="layout" path="M 8.33333E-7 -7.40741E-7 L 0.2026 0.09745 " pathEditMode="relative" rAng="0" ptsTypes="AA">
                                      <p:cBhvr>
                                        <p:cTn id="111" dur="1000" fill="hold"/>
                                        <p:tgtEl>
                                          <p:spTgt spid="11"/>
                                        </p:tgtEl>
                                        <p:attrNameLst>
                                          <p:attrName>ppt_x</p:attrName>
                                          <p:attrName>ppt_y</p:attrName>
                                        </p:attrNameLst>
                                      </p:cBhvr>
                                      <p:rCtr x="10100" y="4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0" grpId="0"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2"/>
          <p:cNvSpPr txBox="1">
            <a:spLocks noChangeAspect="1" noChangeArrowheads="1"/>
          </p:cNvSpPr>
          <p:nvPr/>
        </p:nvSpPr>
        <p:spPr bwMode="auto">
          <a:xfrm>
            <a:off x="0" y="0"/>
            <a:ext cx="9144000" cy="1143000"/>
          </a:xfrm>
          <a:prstGeom prst="rect">
            <a:avLst/>
          </a:prstGeom>
          <a:solidFill>
            <a:schemeClr val="accent2">
              <a:lumMod val="50000"/>
            </a:schemeClr>
          </a:solidFill>
          <a:ln w="9525">
            <a:noFill/>
            <a:miter lim="800000"/>
            <a:headEnd/>
            <a:tailEnd/>
          </a:ln>
        </p:spPr>
        <p:txBody>
          <a:bodyPr tIns="118800">
            <a:prstTxWarp prst="textNoShape">
              <a:avLst/>
            </a:prstTxWarp>
          </a:bodyPr>
          <a:lstStyle/>
          <a:p>
            <a:pPr algn="ctr">
              <a:spcBef>
                <a:spcPts val="0"/>
              </a:spcBef>
            </a:pPr>
            <a:r>
              <a:rPr lang="en-GB" sz="3000" b="1" dirty="0">
                <a:solidFill>
                  <a:schemeClr val="bg1"/>
                </a:solidFill>
                <a:latin typeface="Calibri" charset="0"/>
              </a:rPr>
              <a:t>Integrative analysis of cell-cell interactions</a:t>
            </a:r>
          </a:p>
          <a:p>
            <a:pPr algn="ctr">
              <a:spcBef>
                <a:spcPts val="0"/>
              </a:spcBef>
            </a:pPr>
            <a:r>
              <a:rPr lang="en-GB" sz="3000" b="1" dirty="0">
                <a:solidFill>
                  <a:schemeClr val="bg1"/>
                </a:solidFill>
                <a:latin typeface="Calibri" charset="0"/>
              </a:rPr>
              <a:t>in normal tissues and after an injury</a:t>
            </a:r>
            <a:endParaRPr lang="en-GB" sz="2800" dirty="0">
              <a:solidFill>
                <a:schemeClr val="bg1"/>
              </a:solidFill>
              <a:latin typeface="Calibri" charset="0"/>
            </a:endParaRPr>
          </a:p>
        </p:txBody>
      </p:sp>
      <p:sp>
        <p:nvSpPr>
          <p:cNvPr id="43" name="ZoneTexte 42"/>
          <p:cNvSpPr txBox="1"/>
          <p:nvPr/>
        </p:nvSpPr>
        <p:spPr>
          <a:xfrm>
            <a:off x="5181600" y="2707186"/>
            <a:ext cx="3810000" cy="2031325"/>
          </a:xfrm>
          <a:prstGeom prst="rect">
            <a:avLst/>
          </a:prstGeom>
          <a:solidFill>
            <a:srgbClr val="E6E6E6"/>
          </a:solidFill>
          <a:ln>
            <a:solidFill>
              <a:schemeClr val="tx1"/>
            </a:solidFill>
          </a:ln>
        </p:spPr>
        <p:txBody>
          <a:bodyPr wrap="square" rtlCol="0">
            <a:spAutoFit/>
          </a:bodyPr>
          <a:lstStyle/>
          <a:p>
            <a:pPr algn="ctr"/>
            <a:r>
              <a:rPr lang="en-GB" sz="1800" b="1" dirty="0">
                <a:solidFill>
                  <a:srgbClr val="7F7F7F"/>
                </a:solidFill>
                <a:latin typeface="Calibri"/>
                <a:cs typeface="Calibri"/>
              </a:rPr>
              <a:t>ACUTE POST-INJURY PHASE</a:t>
            </a:r>
          </a:p>
          <a:p>
            <a:endParaRPr lang="en-GB" sz="1800" dirty="0">
              <a:solidFill>
                <a:srgbClr val="7F7F7F"/>
              </a:solidFill>
              <a:latin typeface="Calibri"/>
              <a:cs typeface="Calibri"/>
            </a:endParaRPr>
          </a:p>
          <a:p>
            <a:pPr>
              <a:buFont typeface="Arial"/>
              <a:buChar char="•"/>
            </a:pPr>
            <a:r>
              <a:rPr lang="en-GB" sz="1800" dirty="0">
                <a:solidFill>
                  <a:srgbClr val="7F7F7F"/>
                </a:solidFill>
                <a:latin typeface="Calibri"/>
                <a:cs typeface="Calibri"/>
              </a:rPr>
              <a:t> Protective barrier crossing/alteration</a:t>
            </a:r>
          </a:p>
          <a:p>
            <a:pPr>
              <a:buFont typeface="Arial"/>
              <a:buChar char="•"/>
            </a:pPr>
            <a:r>
              <a:rPr lang="en-GB" sz="1800" dirty="0">
                <a:solidFill>
                  <a:srgbClr val="7F7F7F"/>
                </a:solidFill>
                <a:latin typeface="Calibri"/>
                <a:cs typeface="Calibri"/>
              </a:rPr>
              <a:t> Early tissue response:</a:t>
            </a:r>
          </a:p>
          <a:p>
            <a:pPr marL="800100" lvl="1" indent="-342900">
              <a:buFont typeface="Arial"/>
              <a:buChar char="•"/>
            </a:pPr>
            <a:r>
              <a:rPr lang="en-GB" sz="1800" dirty="0">
                <a:solidFill>
                  <a:srgbClr val="7F7F7F"/>
                </a:solidFill>
                <a:latin typeface="Calibri"/>
                <a:cs typeface="Calibri"/>
              </a:rPr>
              <a:t>Cell damage</a:t>
            </a:r>
          </a:p>
          <a:p>
            <a:pPr marL="800100" lvl="1" indent="-342900">
              <a:buFont typeface="Arial"/>
              <a:buChar char="•"/>
            </a:pPr>
            <a:r>
              <a:rPr lang="en-GB" sz="1800" dirty="0">
                <a:solidFill>
                  <a:srgbClr val="7F7F7F"/>
                </a:solidFill>
                <a:latin typeface="Calibri"/>
                <a:cs typeface="Calibri"/>
              </a:rPr>
              <a:t>Inflammation</a:t>
            </a:r>
          </a:p>
          <a:p>
            <a:pPr>
              <a:buFont typeface="Arial"/>
              <a:buChar char="•"/>
            </a:pPr>
            <a:r>
              <a:rPr lang="en-GB" sz="1800" dirty="0">
                <a:solidFill>
                  <a:srgbClr val="7F7F7F"/>
                </a:solidFill>
                <a:latin typeface="Calibri"/>
                <a:cs typeface="Calibri"/>
              </a:rPr>
              <a:t> Role of blood vessels/perfusion</a:t>
            </a:r>
          </a:p>
        </p:txBody>
      </p:sp>
      <p:sp>
        <p:nvSpPr>
          <p:cNvPr id="44" name="ZoneTexte 43"/>
          <p:cNvSpPr txBox="1"/>
          <p:nvPr/>
        </p:nvSpPr>
        <p:spPr>
          <a:xfrm>
            <a:off x="5181600" y="1371600"/>
            <a:ext cx="3810000" cy="1200329"/>
          </a:xfrm>
          <a:prstGeom prst="rect">
            <a:avLst/>
          </a:prstGeom>
          <a:solidFill>
            <a:srgbClr val="E6E6E6"/>
          </a:solidFill>
          <a:ln>
            <a:solidFill>
              <a:srgbClr val="000000"/>
            </a:solidFill>
          </a:ln>
        </p:spPr>
        <p:txBody>
          <a:bodyPr wrap="square" rtlCol="0">
            <a:spAutoFit/>
          </a:bodyPr>
          <a:lstStyle/>
          <a:p>
            <a:pPr algn="ctr"/>
            <a:r>
              <a:rPr lang="en-GB" sz="1800" b="1" dirty="0">
                <a:solidFill>
                  <a:srgbClr val="7F7F7F"/>
                </a:solidFill>
                <a:latin typeface="Calibri"/>
                <a:cs typeface="Calibri"/>
              </a:rPr>
              <a:t>NORMAL TISSUE - HOMEOSTASIS</a:t>
            </a:r>
          </a:p>
          <a:p>
            <a:endParaRPr lang="en-GB" sz="1800" dirty="0">
              <a:solidFill>
                <a:srgbClr val="7F7F7F"/>
              </a:solidFill>
              <a:latin typeface="Calibri"/>
              <a:cs typeface="Calibri"/>
            </a:endParaRPr>
          </a:p>
          <a:p>
            <a:pPr>
              <a:buFont typeface="Arial"/>
              <a:buChar char="•"/>
            </a:pPr>
            <a:r>
              <a:rPr lang="en-GB" sz="1800" dirty="0">
                <a:solidFill>
                  <a:srgbClr val="7F7F7F"/>
                </a:solidFill>
                <a:latin typeface="Calibri"/>
                <a:cs typeface="Calibri"/>
              </a:rPr>
              <a:t> Barrier structure</a:t>
            </a:r>
          </a:p>
          <a:p>
            <a:pPr>
              <a:buFont typeface="Arial"/>
              <a:buChar char="•"/>
            </a:pPr>
            <a:r>
              <a:rPr lang="en-GB" sz="1800" dirty="0">
                <a:solidFill>
                  <a:srgbClr val="7F7F7F"/>
                </a:solidFill>
                <a:latin typeface="Calibri"/>
                <a:cs typeface="Calibri"/>
              </a:rPr>
              <a:t> Stem cell niche organisation</a:t>
            </a:r>
          </a:p>
        </p:txBody>
      </p:sp>
      <p:sp>
        <p:nvSpPr>
          <p:cNvPr id="45" name="ZoneTexte 44"/>
          <p:cNvSpPr txBox="1"/>
          <p:nvPr/>
        </p:nvSpPr>
        <p:spPr>
          <a:xfrm>
            <a:off x="5181600" y="4875073"/>
            <a:ext cx="3810000" cy="1754326"/>
          </a:xfrm>
          <a:prstGeom prst="rect">
            <a:avLst/>
          </a:prstGeom>
          <a:solidFill>
            <a:schemeClr val="accent6">
              <a:lumMod val="60000"/>
              <a:lumOff val="40000"/>
            </a:schemeClr>
          </a:solidFill>
          <a:ln>
            <a:solidFill>
              <a:schemeClr val="tx1"/>
            </a:solidFill>
          </a:ln>
        </p:spPr>
        <p:txBody>
          <a:bodyPr wrap="square" rtlCol="0">
            <a:spAutoFit/>
          </a:bodyPr>
          <a:lstStyle/>
          <a:p>
            <a:pPr algn="ctr"/>
            <a:r>
              <a:rPr lang="en-GB" sz="1800" b="1" dirty="0">
                <a:solidFill>
                  <a:srgbClr val="FFFFFF"/>
                </a:solidFill>
                <a:latin typeface="Calibri"/>
                <a:cs typeface="Calibri"/>
              </a:rPr>
              <a:t>CHRONIC POST-INJURY PHASE</a:t>
            </a:r>
          </a:p>
          <a:p>
            <a:endParaRPr lang="en-GB" sz="1800" dirty="0">
              <a:solidFill>
                <a:srgbClr val="FFFFFF"/>
              </a:solidFill>
              <a:latin typeface="Calibri"/>
              <a:cs typeface="Calibri"/>
            </a:endParaRPr>
          </a:p>
          <a:p>
            <a:pPr>
              <a:buFont typeface="Arial"/>
              <a:buChar char="•"/>
            </a:pPr>
            <a:r>
              <a:rPr lang="en-GB" sz="1800" dirty="0">
                <a:solidFill>
                  <a:srgbClr val="FFFFFF"/>
                </a:solidFill>
                <a:latin typeface="Calibri"/>
                <a:cs typeface="Calibri"/>
              </a:rPr>
              <a:t> Chronic inflammation</a:t>
            </a:r>
          </a:p>
          <a:p>
            <a:pPr>
              <a:buFont typeface="Arial"/>
              <a:buChar char="•"/>
            </a:pPr>
            <a:r>
              <a:rPr lang="en-GB" sz="1800" dirty="0">
                <a:solidFill>
                  <a:srgbClr val="FFFFFF"/>
                </a:solidFill>
                <a:latin typeface="Calibri"/>
                <a:cs typeface="Calibri"/>
              </a:rPr>
              <a:t> Tissue regeneration</a:t>
            </a:r>
          </a:p>
          <a:p>
            <a:pPr>
              <a:buFont typeface="Arial"/>
              <a:buChar char="•"/>
            </a:pPr>
            <a:r>
              <a:rPr lang="en-GB" sz="1800" dirty="0">
                <a:solidFill>
                  <a:srgbClr val="FFFFFF"/>
                </a:solidFill>
                <a:latin typeface="Calibri"/>
                <a:cs typeface="Calibri"/>
              </a:rPr>
              <a:t> Functional recovery</a:t>
            </a:r>
          </a:p>
          <a:p>
            <a:pPr>
              <a:buFont typeface="Arial"/>
              <a:buChar char="•"/>
            </a:pPr>
            <a:r>
              <a:rPr lang="en-GB" sz="1800" dirty="0">
                <a:solidFill>
                  <a:srgbClr val="FFFFFF"/>
                </a:solidFill>
                <a:latin typeface="Calibri"/>
                <a:cs typeface="Calibri"/>
              </a:rPr>
              <a:t> Fibrosis/Scar</a:t>
            </a:r>
          </a:p>
        </p:txBody>
      </p:sp>
      <p:grpSp>
        <p:nvGrpSpPr>
          <p:cNvPr id="2" name="Grouper 45"/>
          <p:cNvGrpSpPr/>
          <p:nvPr/>
        </p:nvGrpSpPr>
        <p:grpSpPr>
          <a:xfrm>
            <a:off x="76201" y="3657599"/>
            <a:ext cx="1828800" cy="1447801"/>
            <a:chOff x="-31750" y="3564467"/>
            <a:chExt cx="2048933" cy="1627716"/>
          </a:xfrm>
        </p:grpSpPr>
        <p:sp>
          <p:nvSpPr>
            <p:cNvPr id="47" name="Forme libre 46"/>
            <p:cNvSpPr/>
            <p:nvPr/>
          </p:nvSpPr>
          <p:spPr>
            <a:xfrm>
              <a:off x="-31750" y="3564467"/>
              <a:ext cx="2048933" cy="1627716"/>
            </a:xfrm>
            <a:custGeom>
              <a:avLst/>
              <a:gdLst>
                <a:gd name="connsiteX0" fmla="*/ 555625 w 2048933"/>
                <a:gd name="connsiteY0" fmla="*/ 67733 h 1627716"/>
                <a:gd name="connsiteX1" fmla="*/ 358775 w 2048933"/>
                <a:gd name="connsiteY1" fmla="*/ 29633 h 1627716"/>
                <a:gd name="connsiteX2" fmla="*/ 155575 w 2048933"/>
                <a:gd name="connsiteY2" fmla="*/ 112183 h 1627716"/>
                <a:gd name="connsiteX3" fmla="*/ 142875 w 2048933"/>
                <a:gd name="connsiteY3" fmla="*/ 702733 h 1627716"/>
                <a:gd name="connsiteX4" fmla="*/ 161925 w 2048933"/>
                <a:gd name="connsiteY4" fmla="*/ 1483783 h 1627716"/>
                <a:gd name="connsiteX5" fmla="*/ 1114425 w 2048933"/>
                <a:gd name="connsiteY5" fmla="*/ 1566333 h 1627716"/>
                <a:gd name="connsiteX6" fmla="*/ 1946275 w 2048933"/>
                <a:gd name="connsiteY6" fmla="*/ 1356783 h 1627716"/>
                <a:gd name="connsiteX7" fmla="*/ 1730375 w 2048933"/>
                <a:gd name="connsiteY7" fmla="*/ 563033 h 1627716"/>
                <a:gd name="connsiteX8" fmla="*/ 1050925 w 2048933"/>
                <a:gd name="connsiteY8" fmla="*/ 201083 h 1627716"/>
                <a:gd name="connsiteX9" fmla="*/ 555625 w 2048933"/>
                <a:gd name="connsiteY9" fmla="*/ 67733 h 162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8933" h="1627716">
                  <a:moveTo>
                    <a:pt x="555625" y="67733"/>
                  </a:moveTo>
                  <a:cubicBezTo>
                    <a:pt x="440267" y="39158"/>
                    <a:pt x="425450" y="22225"/>
                    <a:pt x="358775" y="29633"/>
                  </a:cubicBezTo>
                  <a:cubicBezTo>
                    <a:pt x="292100" y="37041"/>
                    <a:pt x="191558" y="0"/>
                    <a:pt x="155575" y="112183"/>
                  </a:cubicBezTo>
                  <a:cubicBezTo>
                    <a:pt x="119592" y="224366"/>
                    <a:pt x="141817" y="474133"/>
                    <a:pt x="142875" y="702733"/>
                  </a:cubicBezTo>
                  <a:cubicBezTo>
                    <a:pt x="143933" y="931333"/>
                    <a:pt x="0" y="1339850"/>
                    <a:pt x="161925" y="1483783"/>
                  </a:cubicBezTo>
                  <a:cubicBezTo>
                    <a:pt x="323850" y="1627716"/>
                    <a:pt x="817033" y="1587500"/>
                    <a:pt x="1114425" y="1566333"/>
                  </a:cubicBezTo>
                  <a:cubicBezTo>
                    <a:pt x="1411817" y="1545166"/>
                    <a:pt x="1843617" y="1524000"/>
                    <a:pt x="1946275" y="1356783"/>
                  </a:cubicBezTo>
                  <a:cubicBezTo>
                    <a:pt x="2048933" y="1189566"/>
                    <a:pt x="1879600" y="755650"/>
                    <a:pt x="1730375" y="563033"/>
                  </a:cubicBezTo>
                  <a:cubicBezTo>
                    <a:pt x="1581150" y="370416"/>
                    <a:pt x="1248833" y="283633"/>
                    <a:pt x="1050925" y="201083"/>
                  </a:cubicBezTo>
                  <a:cubicBezTo>
                    <a:pt x="853017" y="118533"/>
                    <a:pt x="670983" y="96308"/>
                    <a:pt x="555625" y="67733"/>
                  </a:cubicBezTo>
                  <a:close/>
                </a:path>
              </a:pathLst>
            </a:custGeom>
            <a:solidFill>
              <a:schemeClr val="bg1"/>
            </a:solidFill>
            <a:ln>
              <a:solidFill>
                <a:srgbClr val="16164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Forme libre 47"/>
            <p:cNvSpPr/>
            <p:nvPr/>
          </p:nvSpPr>
          <p:spPr>
            <a:xfrm>
              <a:off x="174625" y="3672417"/>
              <a:ext cx="1704975" cy="1405466"/>
            </a:xfrm>
            <a:custGeom>
              <a:avLst/>
              <a:gdLst>
                <a:gd name="connsiteX0" fmla="*/ 663575 w 1704975"/>
                <a:gd name="connsiteY0" fmla="*/ 124883 h 1405466"/>
                <a:gd name="connsiteX1" fmla="*/ 365125 w 1704975"/>
                <a:gd name="connsiteY1" fmla="*/ 48683 h 1405466"/>
                <a:gd name="connsiteX2" fmla="*/ 111125 w 1704975"/>
                <a:gd name="connsiteY2" fmla="*/ 4233 h 1405466"/>
                <a:gd name="connsiteX3" fmla="*/ 15875 w 1704975"/>
                <a:gd name="connsiteY3" fmla="*/ 74083 h 1405466"/>
                <a:gd name="connsiteX4" fmla="*/ 15875 w 1704975"/>
                <a:gd name="connsiteY4" fmla="*/ 397933 h 1405466"/>
                <a:gd name="connsiteX5" fmla="*/ 34925 w 1704975"/>
                <a:gd name="connsiteY5" fmla="*/ 620183 h 1405466"/>
                <a:gd name="connsiteX6" fmla="*/ 142875 w 1704975"/>
                <a:gd name="connsiteY6" fmla="*/ 950383 h 1405466"/>
                <a:gd name="connsiteX7" fmla="*/ 390525 w 1704975"/>
                <a:gd name="connsiteY7" fmla="*/ 1286933 h 1405466"/>
                <a:gd name="connsiteX8" fmla="*/ 828675 w 1704975"/>
                <a:gd name="connsiteY8" fmla="*/ 1401233 h 1405466"/>
                <a:gd name="connsiteX9" fmla="*/ 1470025 w 1704975"/>
                <a:gd name="connsiteY9" fmla="*/ 1312333 h 1405466"/>
                <a:gd name="connsiteX10" fmla="*/ 1685925 w 1704975"/>
                <a:gd name="connsiteY10" fmla="*/ 1147233 h 1405466"/>
                <a:gd name="connsiteX11" fmla="*/ 1584325 w 1704975"/>
                <a:gd name="connsiteY11" fmla="*/ 734483 h 1405466"/>
                <a:gd name="connsiteX12" fmla="*/ 1349375 w 1704975"/>
                <a:gd name="connsiteY12" fmla="*/ 423333 h 1405466"/>
                <a:gd name="connsiteX13" fmla="*/ 860425 w 1704975"/>
                <a:gd name="connsiteY13" fmla="*/ 182033 h 1405466"/>
                <a:gd name="connsiteX14" fmla="*/ 663575 w 1704975"/>
                <a:gd name="connsiteY14" fmla="*/ 124883 h 14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4975" h="1405466">
                  <a:moveTo>
                    <a:pt x="663575" y="124883"/>
                  </a:moveTo>
                  <a:cubicBezTo>
                    <a:pt x="581025" y="102658"/>
                    <a:pt x="457200" y="68791"/>
                    <a:pt x="365125" y="48683"/>
                  </a:cubicBezTo>
                  <a:cubicBezTo>
                    <a:pt x="273050" y="28575"/>
                    <a:pt x="169333" y="0"/>
                    <a:pt x="111125" y="4233"/>
                  </a:cubicBezTo>
                  <a:cubicBezTo>
                    <a:pt x="52917" y="8466"/>
                    <a:pt x="31750" y="8466"/>
                    <a:pt x="15875" y="74083"/>
                  </a:cubicBezTo>
                  <a:cubicBezTo>
                    <a:pt x="0" y="139700"/>
                    <a:pt x="12700" y="306916"/>
                    <a:pt x="15875" y="397933"/>
                  </a:cubicBezTo>
                  <a:cubicBezTo>
                    <a:pt x="19050" y="488950"/>
                    <a:pt x="13758" y="528108"/>
                    <a:pt x="34925" y="620183"/>
                  </a:cubicBezTo>
                  <a:cubicBezTo>
                    <a:pt x="56092" y="712258"/>
                    <a:pt x="83608" y="839258"/>
                    <a:pt x="142875" y="950383"/>
                  </a:cubicBezTo>
                  <a:cubicBezTo>
                    <a:pt x="202142" y="1061508"/>
                    <a:pt x="276225" y="1211791"/>
                    <a:pt x="390525" y="1286933"/>
                  </a:cubicBezTo>
                  <a:cubicBezTo>
                    <a:pt x="504825" y="1362075"/>
                    <a:pt x="648758" y="1397000"/>
                    <a:pt x="828675" y="1401233"/>
                  </a:cubicBezTo>
                  <a:cubicBezTo>
                    <a:pt x="1008592" y="1405466"/>
                    <a:pt x="1327150" y="1354666"/>
                    <a:pt x="1470025" y="1312333"/>
                  </a:cubicBezTo>
                  <a:cubicBezTo>
                    <a:pt x="1612900" y="1270000"/>
                    <a:pt x="1666875" y="1243541"/>
                    <a:pt x="1685925" y="1147233"/>
                  </a:cubicBezTo>
                  <a:cubicBezTo>
                    <a:pt x="1704975" y="1050925"/>
                    <a:pt x="1640417" y="855133"/>
                    <a:pt x="1584325" y="734483"/>
                  </a:cubicBezTo>
                  <a:cubicBezTo>
                    <a:pt x="1528233" y="613833"/>
                    <a:pt x="1470025" y="515408"/>
                    <a:pt x="1349375" y="423333"/>
                  </a:cubicBezTo>
                  <a:cubicBezTo>
                    <a:pt x="1228725" y="331258"/>
                    <a:pt x="975783" y="231775"/>
                    <a:pt x="860425" y="182033"/>
                  </a:cubicBezTo>
                  <a:cubicBezTo>
                    <a:pt x="745067" y="132291"/>
                    <a:pt x="746125" y="147108"/>
                    <a:pt x="663575" y="124883"/>
                  </a:cubicBezTo>
                  <a:close/>
                </a:path>
              </a:pathLst>
            </a:custGeom>
            <a:gradFill flip="none" rotWithShape="1">
              <a:gsLst>
                <a:gs pos="87000">
                  <a:srgbClr val="FF70A3"/>
                </a:gs>
                <a:gs pos="13000">
                  <a:srgbClr val="FFFFFF"/>
                </a:gs>
              </a:gsLst>
              <a:path path="circle">
                <a:fillToRect l="50000" t="50000" r="50000" b="50000"/>
              </a:path>
              <a:tileRect/>
            </a:gradFill>
            <a:ln>
              <a:solidFill>
                <a:srgbClr val="16164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9" name="Forme libre 48"/>
            <p:cNvSpPr/>
            <p:nvPr/>
          </p:nvSpPr>
          <p:spPr>
            <a:xfrm>
              <a:off x="76200" y="4498975"/>
              <a:ext cx="398992" cy="592667"/>
            </a:xfrm>
            <a:custGeom>
              <a:avLst/>
              <a:gdLst>
                <a:gd name="connsiteX0" fmla="*/ 120650 w 398992"/>
                <a:gd name="connsiteY0" fmla="*/ 47625 h 592667"/>
                <a:gd name="connsiteX1" fmla="*/ 57150 w 398992"/>
                <a:gd name="connsiteY1" fmla="*/ 53975 h 592667"/>
                <a:gd name="connsiteX2" fmla="*/ 25400 w 398992"/>
                <a:gd name="connsiteY2" fmla="*/ 346075 h 592667"/>
                <a:gd name="connsiteX3" fmla="*/ 209550 w 398992"/>
                <a:gd name="connsiteY3" fmla="*/ 561975 h 592667"/>
                <a:gd name="connsiteX4" fmla="*/ 387350 w 398992"/>
                <a:gd name="connsiteY4" fmla="*/ 530225 h 592667"/>
                <a:gd name="connsiteX5" fmla="*/ 279400 w 398992"/>
                <a:gd name="connsiteY5" fmla="*/ 339725 h 592667"/>
                <a:gd name="connsiteX6" fmla="*/ 120650 w 398992"/>
                <a:gd name="connsiteY6" fmla="*/ 47625 h 59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992" h="592667">
                  <a:moveTo>
                    <a:pt x="120650" y="47625"/>
                  </a:moveTo>
                  <a:cubicBezTo>
                    <a:pt x="83608" y="0"/>
                    <a:pt x="73025" y="4233"/>
                    <a:pt x="57150" y="53975"/>
                  </a:cubicBezTo>
                  <a:cubicBezTo>
                    <a:pt x="41275" y="103717"/>
                    <a:pt x="0" y="261408"/>
                    <a:pt x="25400" y="346075"/>
                  </a:cubicBezTo>
                  <a:cubicBezTo>
                    <a:pt x="50800" y="430742"/>
                    <a:pt x="149225" y="531283"/>
                    <a:pt x="209550" y="561975"/>
                  </a:cubicBezTo>
                  <a:cubicBezTo>
                    <a:pt x="269875" y="592667"/>
                    <a:pt x="375708" y="567267"/>
                    <a:pt x="387350" y="530225"/>
                  </a:cubicBezTo>
                  <a:cubicBezTo>
                    <a:pt x="398992" y="493183"/>
                    <a:pt x="322792" y="420158"/>
                    <a:pt x="279400" y="339725"/>
                  </a:cubicBezTo>
                  <a:cubicBezTo>
                    <a:pt x="236008" y="259292"/>
                    <a:pt x="157692" y="95250"/>
                    <a:pt x="120650" y="47625"/>
                  </a:cubicBezTo>
                  <a:close/>
                </a:path>
              </a:pathLst>
            </a:cu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50" name="Forme libre 49"/>
          <p:cNvSpPr/>
          <p:nvPr/>
        </p:nvSpPr>
        <p:spPr>
          <a:xfrm>
            <a:off x="50800" y="1755775"/>
            <a:ext cx="3506258" cy="1768475"/>
          </a:xfrm>
          <a:custGeom>
            <a:avLst/>
            <a:gdLst>
              <a:gd name="connsiteX0" fmla="*/ 0 w 3506258"/>
              <a:gd name="connsiteY0" fmla="*/ 123825 h 1768475"/>
              <a:gd name="connsiteX1" fmla="*/ 336550 w 3506258"/>
              <a:gd name="connsiteY1" fmla="*/ 3175 h 1768475"/>
              <a:gd name="connsiteX2" fmla="*/ 939800 w 3506258"/>
              <a:gd name="connsiteY2" fmla="*/ 104775 h 1768475"/>
              <a:gd name="connsiteX3" fmla="*/ 1257300 w 3506258"/>
              <a:gd name="connsiteY3" fmla="*/ 346075 h 1768475"/>
              <a:gd name="connsiteX4" fmla="*/ 1346200 w 3506258"/>
              <a:gd name="connsiteY4" fmla="*/ 536575 h 1768475"/>
              <a:gd name="connsiteX5" fmla="*/ 1587500 w 3506258"/>
              <a:gd name="connsiteY5" fmla="*/ 409575 h 1768475"/>
              <a:gd name="connsiteX6" fmla="*/ 2197100 w 3506258"/>
              <a:gd name="connsiteY6" fmla="*/ 447675 h 1768475"/>
              <a:gd name="connsiteX7" fmla="*/ 2482850 w 3506258"/>
              <a:gd name="connsiteY7" fmla="*/ 663575 h 1768475"/>
              <a:gd name="connsiteX8" fmla="*/ 2495550 w 3506258"/>
              <a:gd name="connsiteY8" fmla="*/ 892175 h 1768475"/>
              <a:gd name="connsiteX9" fmla="*/ 2603500 w 3506258"/>
              <a:gd name="connsiteY9" fmla="*/ 923925 h 1768475"/>
              <a:gd name="connsiteX10" fmla="*/ 3181350 w 3506258"/>
              <a:gd name="connsiteY10" fmla="*/ 1038225 h 1768475"/>
              <a:gd name="connsiteX11" fmla="*/ 3378200 w 3506258"/>
              <a:gd name="connsiteY11" fmla="*/ 1298575 h 1768475"/>
              <a:gd name="connsiteX12" fmla="*/ 3486150 w 3506258"/>
              <a:gd name="connsiteY12" fmla="*/ 1673225 h 1768475"/>
              <a:gd name="connsiteX13" fmla="*/ 3498850 w 3506258"/>
              <a:gd name="connsiteY13" fmla="*/ 1768475 h 1768475"/>
              <a:gd name="connsiteX14" fmla="*/ 3498850 w 3506258"/>
              <a:gd name="connsiteY14" fmla="*/ 1768475 h 176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6258" h="1768475">
                <a:moveTo>
                  <a:pt x="0" y="123825"/>
                </a:moveTo>
                <a:cubicBezTo>
                  <a:pt x="89958" y="65087"/>
                  <a:pt x="179917" y="6350"/>
                  <a:pt x="336550" y="3175"/>
                </a:cubicBezTo>
                <a:cubicBezTo>
                  <a:pt x="493183" y="0"/>
                  <a:pt x="786342" y="47625"/>
                  <a:pt x="939800" y="104775"/>
                </a:cubicBezTo>
                <a:cubicBezTo>
                  <a:pt x="1093258" y="161925"/>
                  <a:pt x="1189567" y="274108"/>
                  <a:pt x="1257300" y="346075"/>
                </a:cubicBezTo>
                <a:cubicBezTo>
                  <a:pt x="1325033" y="418042"/>
                  <a:pt x="1291167" y="525992"/>
                  <a:pt x="1346200" y="536575"/>
                </a:cubicBezTo>
                <a:cubicBezTo>
                  <a:pt x="1401233" y="547158"/>
                  <a:pt x="1445683" y="424392"/>
                  <a:pt x="1587500" y="409575"/>
                </a:cubicBezTo>
                <a:cubicBezTo>
                  <a:pt x="1729317" y="394758"/>
                  <a:pt x="2047875" y="405342"/>
                  <a:pt x="2197100" y="447675"/>
                </a:cubicBezTo>
                <a:cubicBezTo>
                  <a:pt x="2346325" y="490008"/>
                  <a:pt x="2433108" y="589492"/>
                  <a:pt x="2482850" y="663575"/>
                </a:cubicBezTo>
                <a:cubicBezTo>
                  <a:pt x="2532592" y="737658"/>
                  <a:pt x="2475442" y="848783"/>
                  <a:pt x="2495550" y="892175"/>
                </a:cubicBezTo>
                <a:cubicBezTo>
                  <a:pt x="2515658" y="935567"/>
                  <a:pt x="2489200" y="899583"/>
                  <a:pt x="2603500" y="923925"/>
                </a:cubicBezTo>
                <a:cubicBezTo>
                  <a:pt x="2717800" y="948267"/>
                  <a:pt x="3052233" y="975783"/>
                  <a:pt x="3181350" y="1038225"/>
                </a:cubicBezTo>
                <a:cubicBezTo>
                  <a:pt x="3310467" y="1100667"/>
                  <a:pt x="3327400" y="1192742"/>
                  <a:pt x="3378200" y="1298575"/>
                </a:cubicBezTo>
                <a:cubicBezTo>
                  <a:pt x="3429000" y="1404408"/>
                  <a:pt x="3466042" y="1594908"/>
                  <a:pt x="3486150" y="1673225"/>
                </a:cubicBezTo>
                <a:cubicBezTo>
                  <a:pt x="3506258" y="1751542"/>
                  <a:pt x="3498850" y="1768475"/>
                  <a:pt x="3498850" y="1768475"/>
                </a:cubicBezTo>
                <a:lnTo>
                  <a:pt x="3498850" y="1768475"/>
                </a:lnTo>
              </a:path>
            </a:pathLst>
          </a:custGeom>
          <a:noFill/>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1" name="Forme libre 50"/>
          <p:cNvSpPr/>
          <p:nvPr/>
        </p:nvSpPr>
        <p:spPr>
          <a:xfrm>
            <a:off x="3556000" y="3302000"/>
            <a:ext cx="280458" cy="2946400"/>
          </a:xfrm>
          <a:custGeom>
            <a:avLst/>
            <a:gdLst>
              <a:gd name="connsiteX0" fmla="*/ 50800 w 280458"/>
              <a:gd name="connsiteY0" fmla="*/ 0 h 2946400"/>
              <a:gd name="connsiteX1" fmla="*/ 203200 w 280458"/>
              <a:gd name="connsiteY1" fmla="*/ 425450 h 2946400"/>
              <a:gd name="connsiteX2" fmla="*/ 273050 w 280458"/>
              <a:gd name="connsiteY2" fmla="*/ 908050 h 2946400"/>
              <a:gd name="connsiteX3" fmla="*/ 247650 w 280458"/>
              <a:gd name="connsiteY3" fmla="*/ 1200150 h 2946400"/>
              <a:gd name="connsiteX4" fmla="*/ 254000 w 280458"/>
              <a:gd name="connsiteY4" fmla="*/ 1943100 h 2946400"/>
              <a:gd name="connsiteX5" fmla="*/ 254000 w 280458"/>
              <a:gd name="connsiteY5" fmla="*/ 2336800 h 2946400"/>
              <a:gd name="connsiteX6" fmla="*/ 107950 w 280458"/>
              <a:gd name="connsiteY6" fmla="*/ 2609850 h 2946400"/>
              <a:gd name="connsiteX7" fmla="*/ 0 w 280458"/>
              <a:gd name="connsiteY7" fmla="*/ 2946400 h 29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458" h="2946400">
                <a:moveTo>
                  <a:pt x="50800" y="0"/>
                </a:moveTo>
                <a:cubicBezTo>
                  <a:pt x="108479" y="137054"/>
                  <a:pt x="166158" y="274108"/>
                  <a:pt x="203200" y="425450"/>
                </a:cubicBezTo>
                <a:cubicBezTo>
                  <a:pt x="240242" y="576792"/>
                  <a:pt x="265642" y="778933"/>
                  <a:pt x="273050" y="908050"/>
                </a:cubicBezTo>
                <a:cubicBezTo>
                  <a:pt x="280458" y="1037167"/>
                  <a:pt x="250825" y="1027642"/>
                  <a:pt x="247650" y="1200150"/>
                </a:cubicBezTo>
                <a:cubicBezTo>
                  <a:pt x="244475" y="1372658"/>
                  <a:pt x="252942" y="1753658"/>
                  <a:pt x="254000" y="1943100"/>
                </a:cubicBezTo>
                <a:cubicBezTo>
                  <a:pt x="255058" y="2132542"/>
                  <a:pt x="278342" y="2225675"/>
                  <a:pt x="254000" y="2336800"/>
                </a:cubicBezTo>
                <a:cubicBezTo>
                  <a:pt x="229658" y="2447925"/>
                  <a:pt x="150283" y="2508250"/>
                  <a:pt x="107950" y="2609850"/>
                </a:cubicBezTo>
                <a:cubicBezTo>
                  <a:pt x="65617" y="2711450"/>
                  <a:pt x="0" y="2946400"/>
                  <a:pt x="0" y="294640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2" name="Forme libre 51"/>
          <p:cNvSpPr/>
          <p:nvPr/>
        </p:nvSpPr>
        <p:spPr>
          <a:xfrm>
            <a:off x="3429000" y="5372100"/>
            <a:ext cx="537633" cy="1479550"/>
          </a:xfrm>
          <a:custGeom>
            <a:avLst/>
            <a:gdLst>
              <a:gd name="connsiteX0" fmla="*/ 482600 w 537633"/>
              <a:gd name="connsiteY0" fmla="*/ 0 h 1479550"/>
              <a:gd name="connsiteX1" fmla="*/ 495300 w 537633"/>
              <a:gd name="connsiteY1" fmla="*/ 450850 h 1479550"/>
              <a:gd name="connsiteX2" fmla="*/ 228600 w 537633"/>
              <a:gd name="connsiteY2" fmla="*/ 1035050 h 1479550"/>
              <a:gd name="connsiteX3" fmla="*/ 0 w 537633"/>
              <a:gd name="connsiteY3" fmla="*/ 1479550 h 1479550"/>
              <a:gd name="connsiteX4" fmla="*/ 0 w 537633"/>
              <a:gd name="connsiteY4" fmla="*/ 1479550 h 147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633" h="1479550">
                <a:moveTo>
                  <a:pt x="482600" y="0"/>
                </a:moveTo>
                <a:cubicBezTo>
                  <a:pt x="510116" y="139171"/>
                  <a:pt x="537633" y="278342"/>
                  <a:pt x="495300" y="450850"/>
                </a:cubicBezTo>
                <a:cubicBezTo>
                  <a:pt x="452967" y="623358"/>
                  <a:pt x="311150" y="863600"/>
                  <a:pt x="228600" y="1035050"/>
                </a:cubicBezTo>
                <a:cubicBezTo>
                  <a:pt x="146050" y="1206500"/>
                  <a:pt x="0" y="1479550"/>
                  <a:pt x="0" y="1479550"/>
                </a:cubicBezTo>
                <a:lnTo>
                  <a:pt x="0" y="1479550"/>
                </a:ln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3" name="Forme libre 52"/>
          <p:cNvSpPr/>
          <p:nvPr/>
        </p:nvSpPr>
        <p:spPr>
          <a:xfrm>
            <a:off x="2139950" y="2032000"/>
            <a:ext cx="1842558" cy="2476500"/>
          </a:xfrm>
          <a:custGeom>
            <a:avLst/>
            <a:gdLst>
              <a:gd name="connsiteX0" fmla="*/ 0 w 1842558"/>
              <a:gd name="connsiteY0" fmla="*/ 0 h 2476500"/>
              <a:gd name="connsiteX1" fmla="*/ 558800 w 1842558"/>
              <a:gd name="connsiteY1" fmla="*/ 234950 h 2476500"/>
              <a:gd name="connsiteX2" fmla="*/ 647700 w 1842558"/>
              <a:gd name="connsiteY2" fmla="*/ 495300 h 2476500"/>
              <a:gd name="connsiteX3" fmla="*/ 1123950 w 1842558"/>
              <a:gd name="connsiteY3" fmla="*/ 647700 h 2476500"/>
              <a:gd name="connsiteX4" fmla="*/ 1409700 w 1842558"/>
              <a:gd name="connsiteY4" fmla="*/ 825500 h 2476500"/>
              <a:gd name="connsiteX5" fmla="*/ 1708150 w 1842558"/>
              <a:gd name="connsiteY5" fmla="*/ 1511300 h 2476500"/>
              <a:gd name="connsiteX6" fmla="*/ 1822450 w 1842558"/>
              <a:gd name="connsiteY6" fmla="*/ 2127250 h 2476500"/>
              <a:gd name="connsiteX7" fmla="*/ 1828800 w 1842558"/>
              <a:gd name="connsiteY7" fmla="*/ 247650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2558" h="2476500">
                <a:moveTo>
                  <a:pt x="0" y="0"/>
                </a:moveTo>
                <a:cubicBezTo>
                  <a:pt x="225425" y="76200"/>
                  <a:pt x="450850" y="152400"/>
                  <a:pt x="558800" y="234950"/>
                </a:cubicBezTo>
                <a:cubicBezTo>
                  <a:pt x="666750" y="317500"/>
                  <a:pt x="553509" y="426508"/>
                  <a:pt x="647700" y="495300"/>
                </a:cubicBezTo>
                <a:cubicBezTo>
                  <a:pt x="741891" y="564092"/>
                  <a:pt x="996950" y="592667"/>
                  <a:pt x="1123950" y="647700"/>
                </a:cubicBezTo>
                <a:cubicBezTo>
                  <a:pt x="1250950" y="702733"/>
                  <a:pt x="1312333" y="681567"/>
                  <a:pt x="1409700" y="825500"/>
                </a:cubicBezTo>
                <a:cubicBezTo>
                  <a:pt x="1507067" y="969433"/>
                  <a:pt x="1639358" y="1294342"/>
                  <a:pt x="1708150" y="1511300"/>
                </a:cubicBezTo>
                <a:cubicBezTo>
                  <a:pt x="1776942" y="1728258"/>
                  <a:pt x="1802342" y="1966383"/>
                  <a:pt x="1822450" y="2127250"/>
                </a:cubicBezTo>
                <a:cubicBezTo>
                  <a:pt x="1842558" y="2288117"/>
                  <a:pt x="1828800" y="2476500"/>
                  <a:pt x="1828800" y="247650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4" name="Forme libre 53"/>
          <p:cNvSpPr/>
          <p:nvPr/>
        </p:nvSpPr>
        <p:spPr>
          <a:xfrm>
            <a:off x="76200" y="1552575"/>
            <a:ext cx="3289300" cy="1044575"/>
          </a:xfrm>
          <a:custGeom>
            <a:avLst/>
            <a:gdLst>
              <a:gd name="connsiteX0" fmla="*/ 0 w 3289300"/>
              <a:gd name="connsiteY0" fmla="*/ 28575 h 1044575"/>
              <a:gd name="connsiteX1" fmla="*/ 463550 w 3289300"/>
              <a:gd name="connsiteY1" fmla="*/ 28575 h 1044575"/>
              <a:gd name="connsiteX2" fmla="*/ 1092200 w 3289300"/>
              <a:gd name="connsiteY2" fmla="*/ 200025 h 1044575"/>
              <a:gd name="connsiteX3" fmla="*/ 1441450 w 3289300"/>
              <a:gd name="connsiteY3" fmla="*/ 403225 h 1044575"/>
              <a:gd name="connsiteX4" fmla="*/ 1898650 w 3289300"/>
              <a:gd name="connsiteY4" fmla="*/ 339725 h 1044575"/>
              <a:gd name="connsiteX5" fmla="*/ 2444750 w 3289300"/>
              <a:gd name="connsiteY5" fmla="*/ 466725 h 1044575"/>
              <a:gd name="connsiteX6" fmla="*/ 2813050 w 3289300"/>
              <a:gd name="connsiteY6" fmla="*/ 695325 h 1044575"/>
              <a:gd name="connsiteX7" fmla="*/ 2921000 w 3289300"/>
              <a:gd name="connsiteY7" fmla="*/ 930275 h 1044575"/>
              <a:gd name="connsiteX8" fmla="*/ 3289300 w 3289300"/>
              <a:gd name="connsiteY8" fmla="*/ 1044575 h 1044575"/>
              <a:gd name="connsiteX9" fmla="*/ 3289300 w 3289300"/>
              <a:gd name="connsiteY9" fmla="*/ 1044575 h 104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9300" h="1044575">
                <a:moveTo>
                  <a:pt x="0" y="28575"/>
                </a:moveTo>
                <a:cubicBezTo>
                  <a:pt x="140758" y="14287"/>
                  <a:pt x="281517" y="0"/>
                  <a:pt x="463550" y="28575"/>
                </a:cubicBezTo>
                <a:cubicBezTo>
                  <a:pt x="645583" y="57150"/>
                  <a:pt x="929217" y="137583"/>
                  <a:pt x="1092200" y="200025"/>
                </a:cubicBezTo>
                <a:cubicBezTo>
                  <a:pt x="1255183" y="262467"/>
                  <a:pt x="1307042" y="379942"/>
                  <a:pt x="1441450" y="403225"/>
                </a:cubicBezTo>
                <a:cubicBezTo>
                  <a:pt x="1575858" y="426508"/>
                  <a:pt x="1731433" y="329142"/>
                  <a:pt x="1898650" y="339725"/>
                </a:cubicBezTo>
                <a:cubicBezTo>
                  <a:pt x="2065867" y="350308"/>
                  <a:pt x="2292350" y="407458"/>
                  <a:pt x="2444750" y="466725"/>
                </a:cubicBezTo>
                <a:cubicBezTo>
                  <a:pt x="2597150" y="525992"/>
                  <a:pt x="2733675" y="618067"/>
                  <a:pt x="2813050" y="695325"/>
                </a:cubicBezTo>
                <a:cubicBezTo>
                  <a:pt x="2892425" y="772583"/>
                  <a:pt x="2841625" y="872067"/>
                  <a:pt x="2921000" y="930275"/>
                </a:cubicBezTo>
                <a:cubicBezTo>
                  <a:pt x="3000375" y="988483"/>
                  <a:pt x="3289300" y="1044575"/>
                  <a:pt x="3289300" y="1044575"/>
                </a:cubicBezTo>
                <a:lnTo>
                  <a:pt x="3289300" y="1044575"/>
                </a:ln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3" name="Grouper 55"/>
          <p:cNvGrpSpPr/>
          <p:nvPr/>
        </p:nvGrpSpPr>
        <p:grpSpPr>
          <a:xfrm>
            <a:off x="397933" y="3978275"/>
            <a:ext cx="940859" cy="955675"/>
            <a:chOff x="397933" y="3978275"/>
            <a:chExt cx="940859" cy="955675"/>
          </a:xfrm>
        </p:grpSpPr>
        <p:sp>
          <p:nvSpPr>
            <p:cNvPr id="57" name="Forme libre 56"/>
            <p:cNvSpPr/>
            <p:nvPr/>
          </p:nvSpPr>
          <p:spPr>
            <a:xfrm>
              <a:off x="397933" y="3978275"/>
              <a:ext cx="940859" cy="955675"/>
            </a:xfrm>
            <a:custGeom>
              <a:avLst/>
              <a:gdLst>
                <a:gd name="connsiteX0" fmla="*/ 643467 w 940859"/>
                <a:gd name="connsiteY0" fmla="*/ 60325 h 955675"/>
                <a:gd name="connsiteX1" fmla="*/ 408517 w 940859"/>
                <a:gd name="connsiteY1" fmla="*/ 9525 h 955675"/>
                <a:gd name="connsiteX2" fmla="*/ 103717 w 940859"/>
                <a:gd name="connsiteY2" fmla="*/ 117475 h 955675"/>
                <a:gd name="connsiteX3" fmla="*/ 8467 w 940859"/>
                <a:gd name="connsiteY3" fmla="*/ 415925 h 955675"/>
                <a:gd name="connsiteX4" fmla="*/ 154517 w 940859"/>
                <a:gd name="connsiteY4" fmla="*/ 790575 h 955675"/>
                <a:gd name="connsiteX5" fmla="*/ 459317 w 940859"/>
                <a:gd name="connsiteY5" fmla="*/ 936625 h 955675"/>
                <a:gd name="connsiteX6" fmla="*/ 738717 w 940859"/>
                <a:gd name="connsiteY6" fmla="*/ 904875 h 955675"/>
                <a:gd name="connsiteX7" fmla="*/ 916517 w 940859"/>
                <a:gd name="connsiteY7" fmla="*/ 701675 h 955675"/>
                <a:gd name="connsiteX8" fmla="*/ 884767 w 940859"/>
                <a:gd name="connsiteY8" fmla="*/ 339725 h 955675"/>
                <a:gd name="connsiteX9" fmla="*/ 732367 w 940859"/>
                <a:gd name="connsiteY9" fmla="*/ 130175 h 955675"/>
                <a:gd name="connsiteX10" fmla="*/ 643467 w 940859"/>
                <a:gd name="connsiteY10" fmla="*/ 60325 h 9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0859" h="955675">
                  <a:moveTo>
                    <a:pt x="643467" y="60325"/>
                  </a:moveTo>
                  <a:cubicBezTo>
                    <a:pt x="589492" y="40217"/>
                    <a:pt x="498475" y="0"/>
                    <a:pt x="408517" y="9525"/>
                  </a:cubicBezTo>
                  <a:cubicBezTo>
                    <a:pt x="318559" y="19050"/>
                    <a:pt x="170392" y="49742"/>
                    <a:pt x="103717" y="117475"/>
                  </a:cubicBezTo>
                  <a:cubicBezTo>
                    <a:pt x="37042" y="185208"/>
                    <a:pt x="0" y="303742"/>
                    <a:pt x="8467" y="415925"/>
                  </a:cubicBezTo>
                  <a:cubicBezTo>
                    <a:pt x="16934" y="528108"/>
                    <a:pt x="79375" y="703792"/>
                    <a:pt x="154517" y="790575"/>
                  </a:cubicBezTo>
                  <a:cubicBezTo>
                    <a:pt x="229659" y="877358"/>
                    <a:pt x="361950" y="917575"/>
                    <a:pt x="459317" y="936625"/>
                  </a:cubicBezTo>
                  <a:cubicBezTo>
                    <a:pt x="556684" y="955675"/>
                    <a:pt x="662517" y="944033"/>
                    <a:pt x="738717" y="904875"/>
                  </a:cubicBezTo>
                  <a:cubicBezTo>
                    <a:pt x="814917" y="865717"/>
                    <a:pt x="892175" y="795867"/>
                    <a:pt x="916517" y="701675"/>
                  </a:cubicBezTo>
                  <a:cubicBezTo>
                    <a:pt x="940859" y="607483"/>
                    <a:pt x="915459" y="434975"/>
                    <a:pt x="884767" y="339725"/>
                  </a:cubicBezTo>
                  <a:cubicBezTo>
                    <a:pt x="854075" y="244475"/>
                    <a:pt x="772584" y="175683"/>
                    <a:pt x="732367" y="130175"/>
                  </a:cubicBezTo>
                  <a:cubicBezTo>
                    <a:pt x="692150" y="84667"/>
                    <a:pt x="697442" y="80433"/>
                    <a:pt x="643467" y="60325"/>
                  </a:cubicBezTo>
                  <a:close/>
                </a:path>
              </a:pathLst>
            </a:cu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8" name="Forme libre 57"/>
            <p:cNvSpPr/>
            <p:nvPr/>
          </p:nvSpPr>
          <p:spPr>
            <a:xfrm>
              <a:off x="487892" y="4195233"/>
              <a:ext cx="756708" cy="644525"/>
            </a:xfrm>
            <a:custGeom>
              <a:avLst/>
              <a:gdLst>
                <a:gd name="connsiteX0" fmla="*/ 445558 w 756708"/>
                <a:gd name="connsiteY0" fmla="*/ 122767 h 644525"/>
                <a:gd name="connsiteX1" fmla="*/ 439208 w 756708"/>
                <a:gd name="connsiteY1" fmla="*/ 52917 h 644525"/>
                <a:gd name="connsiteX2" fmla="*/ 540808 w 756708"/>
                <a:gd name="connsiteY2" fmla="*/ 2117 h 644525"/>
                <a:gd name="connsiteX3" fmla="*/ 648758 w 756708"/>
                <a:gd name="connsiteY3" fmla="*/ 65617 h 644525"/>
                <a:gd name="connsiteX4" fmla="*/ 667808 w 756708"/>
                <a:gd name="connsiteY4" fmla="*/ 179917 h 644525"/>
                <a:gd name="connsiteX5" fmla="*/ 636058 w 756708"/>
                <a:gd name="connsiteY5" fmla="*/ 192617 h 644525"/>
                <a:gd name="connsiteX6" fmla="*/ 705908 w 756708"/>
                <a:gd name="connsiteY6" fmla="*/ 243417 h 644525"/>
                <a:gd name="connsiteX7" fmla="*/ 744008 w 756708"/>
                <a:gd name="connsiteY7" fmla="*/ 364067 h 644525"/>
                <a:gd name="connsiteX8" fmla="*/ 744008 w 756708"/>
                <a:gd name="connsiteY8" fmla="*/ 484717 h 644525"/>
                <a:gd name="connsiteX9" fmla="*/ 667808 w 756708"/>
                <a:gd name="connsiteY9" fmla="*/ 586317 h 644525"/>
                <a:gd name="connsiteX10" fmla="*/ 566208 w 756708"/>
                <a:gd name="connsiteY10" fmla="*/ 637117 h 644525"/>
                <a:gd name="connsiteX11" fmla="*/ 439208 w 756708"/>
                <a:gd name="connsiteY11" fmla="*/ 630767 h 644525"/>
                <a:gd name="connsiteX12" fmla="*/ 350308 w 756708"/>
                <a:gd name="connsiteY12" fmla="*/ 573617 h 644525"/>
                <a:gd name="connsiteX13" fmla="*/ 248708 w 756708"/>
                <a:gd name="connsiteY13" fmla="*/ 573617 h 644525"/>
                <a:gd name="connsiteX14" fmla="*/ 166158 w 756708"/>
                <a:gd name="connsiteY14" fmla="*/ 522817 h 644525"/>
                <a:gd name="connsiteX15" fmla="*/ 128058 w 756708"/>
                <a:gd name="connsiteY15" fmla="*/ 491067 h 644525"/>
                <a:gd name="connsiteX16" fmla="*/ 39158 w 756708"/>
                <a:gd name="connsiteY16" fmla="*/ 465667 h 644525"/>
                <a:gd name="connsiteX17" fmla="*/ 13758 w 756708"/>
                <a:gd name="connsiteY17" fmla="*/ 408517 h 644525"/>
                <a:gd name="connsiteX18" fmla="*/ 13758 w 756708"/>
                <a:gd name="connsiteY18" fmla="*/ 313267 h 644525"/>
                <a:gd name="connsiteX19" fmla="*/ 96308 w 756708"/>
                <a:gd name="connsiteY19" fmla="*/ 306917 h 644525"/>
                <a:gd name="connsiteX20" fmla="*/ 185208 w 756708"/>
                <a:gd name="connsiteY20" fmla="*/ 357717 h 644525"/>
                <a:gd name="connsiteX21" fmla="*/ 172508 w 756708"/>
                <a:gd name="connsiteY21" fmla="*/ 446617 h 644525"/>
                <a:gd name="connsiteX22" fmla="*/ 197908 w 756708"/>
                <a:gd name="connsiteY22" fmla="*/ 510117 h 644525"/>
                <a:gd name="connsiteX23" fmla="*/ 236008 w 756708"/>
                <a:gd name="connsiteY23" fmla="*/ 503767 h 644525"/>
                <a:gd name="connsiteX24" fmla="*/ 274108 w 756708"/>
                <a:gd name="connsiteY24" fmla="*/ 446617 h 644525"/>
                <a:gd name="connsiteX25" fmla="*/ 356658 w 756708"/>
                <a:gd name="connsiteY25" fmla="*/ 414867 h 644525"/>
                <a:gd name="connsiteX26" fmla="*/ 445558 w 756708"/>
                <a:gd name="connsiteY26" fmla="*/ 465667 h 644525"/>
                <a:gd name="connsiteX27" fmla="*/ 470958 w 756708"/>
                <a:gd name="connsiteY27" fmla="*/ 510117 h 644525"/>
                <a:gd name="connsiteX28" fmla="*/ 534458 w 756708"/>
                <a:gd name="connsiteY28" fmla="*/ 491067 h 644525"/>
                <a:gd name="connsiteX29" fmla="*/ 521758 w 756708"/>
                <a:gd name="connsiteY29" fmla="*/ 389467 h 644525"/>
                <a:gd name="connsiteX30" fmla="*/ 553508 w 756708"/>
                <a:gd name="connsiteY30" fmla="*/ 256117 h 644525"/>
                <a:gd name="connsiteX31" fmla="*/ 578908 w 756708"/>
                <a:gd name="connsiteY31" fmla="*/ 211667 h 644525"/>
                <a:gd name="connsiteX32" fmla="*/ 547158 w 756708"/>
                <a:gd name="connsiteY32" fmla="*/ 173567 h 644525"/>
                <a:gd name="connsiteX33" fmla="*/ 496358 w 756708"/>
                <a:gd name="connsiteY33" fmla="*/ 167217 h 644525"/>
                <a:gd name="connsiteX34" fmla="*/ 445558 w 756708"/>
                <a:gd name="connsiteY34" fmla="*/ 122767 h 6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56708" h="644525">
                  <a:moveTo>
                    <a:pt x="445558" y="122767"/>
                  </a:moveTo>
                  <a:cubicBezTo>
                    <a:pt x="436033" y="103717"/>
                    <a:pt x="423333" y="73025"/>
                    <a:pt x="439208" y="52917"/>
                  </a:cubicBezTo>
                  <a:cubicBezTo>
                    <a:pt x="455083" y="32809"/>
                    <a:pt x="505883" y="0"/>
                    <a:pt x="540808" y="2117"/>
                  </a:cubicBezTo>
                  <a:cubicBezTo>
                    <a:pt x="575733" y="4234"/>
                    <a:pt x="627591" y="35984"/>
                    <a:pt x="648758" y="65617"/>
                  </a:cubicBezTo>
                  <a:cubicBezTo>
                    <a:pt x="669925" y="95250"/>
                    <a:pt x="669925" y="158750"/>
                    <a:pt x="667808" y="179917"/>
                  </a:cubicBezTo>
                  <a:cubicBezTo>
                    <a:pt x="665691" y="201084"/>
                    <a:pt x="629708" y="182034"/>
                    <a:pt x="636058" y="192617"/>
                  </a:cubicBezTo>
                  <a:cubicBezTo>
                    <a:pt x="642408" y="203200"/>
                    <a:pt x="687916" y="214842"/>
                    <a:pt x="705908" y="243417"/>
                  </a:cubicBezTo>
                  <a:cubicBezTo>
                    <a:pt x="723900" y="271992"/>
                    <a:pt x="737658" y="323850"/>
                    <a:pt x="744008" y="364067"/>
                  </a:cubicBezTo>
                  <a:cubicBezTo>
                    <a:pt x="750358" y="404284"/>
                    <a:pt x="756708" y="447675"/>
                    <a:pt x="744008" y="484717"/>
                  </a:cubicBezTo>
                  <a:cubicBezTo>
                    <a:pt x="731308" y="521759"/>
                    <a:pt x="697441" y="560917"/>
                    <a:pt x="667808" y="586317"/>
                  </a:cubicBezTo>
                  <a:cubicBezTo>
                    <a:pt x="638175" y="611717"/>
                    <a:pt x="604308" y="629709"/>
                    <a:pt x="566208" y="637117"/>
                  </a:cubicBezTo>
                  <a:cubicBezTo>
                    <a:pt x="528108" y="644525"/>
                    <a:pt x="475191" y="641350"/>
                    <a:pt x="439208" y="630767"/>
                  </a:cubicBezTo>
                  <a:cubicBezTo>
                    <a:pt x="403225" y="620184"/>
                    <a:pt x="382058" y="583142"/>
                    <a:pt x="350308" y="573617"/>
                  </a:cubicBezTo>
                  <a:cubicBezTo>
                    <a:pt x="318558" y="564092"/>
                    <a:pt x="279400" y="582084"/>
                    <a:pt x="248708" y="573617"/>
                  </a:cubicBezTo>
                  <a:cubicBezTo>
                    <a:pt x="218016" y="565150"/>
                    <a:pt x="186266" y="536575"/>
                    <a:pt x="166158" y="522817"/>
                  </a:cubicBezTo>
                  <a:cubicBezTo>
                    <a:pt x="146050" y="509059"/>
                    <a:pt x="149225" y="500592"/>
                    <a:pt x="128058" y="491067"/>
                  </a:cubicBezTo>
                  <a:cubicBezTo>
                    <a:pt x="106891" y="481542"/>
                    <a:pt x="58208" y="479425"/>
                    <a:pt x="39158" y="465667"/>
                  </a:cubicBezTo>
                  <a:cubicBezTo>
                    <a:pt x="20108" y="451909"/>
                    <a:pt x="17991" y="433917"/>
                    <a:pt x="13758" y="408517"/>
                  </a:cubicBezTo>
                  <a:cubicBezTo>
                    <a:pt x="9525" y="383117"/>
                    <a:pt x="0" y="330200"/>
                    <a:pt x="13758" y="313267"/>
                  </a:cubicBezTo>
                  <a:cubicBezTo>
                    <a:pt x="27516" y="296334"/>
                    <a:pt x="67733" y="299509"/>
                    <a:pt x="96308" y="306917"/>
                  </a:cubicBezTo>
                  <a:cubicBezTo>
                    <a:pt x="124883" y="314325"/>
                    <a:pt x="172508" y="334434"/>
                    <a:pt x="185208" y="357717"/>
                  </a:cubicBezTo>
                  <a:cubicBezTo>
                    <a:pt x="197908" y="381000"/>
                    <a:pt x="170391" y="421217"/>
                    <a:pt x="172508" y="446617"/>
                  </a:cubicBezTo>
                  <a:cubicBezTo>
                    <a:pt x="174625" y="472017"/>
                    <a:pt x="187325" y="500592"/>
                    <a:pt x="197908" y="510117"/>
                  </a:cubicBezTo>
                  <a:cubicBezTo>
                    <a:pt x="208491" y="519642"/>
                    <a:pt x="223308" y="514350"/>
                    <a:pt x="236008" y="503767"/>
                  </a:cubicBezTo>
                  <a:cubicBezTo>
                    <a:pt x="248708" y="493184"/>
                    <a:pt x="254000" y="461434"/>
                    <a:pt x="274108" y="446617"/>
                  </a:cubicBezTo>
                  <a:cubicBezTo>
                    <a:pt x="294216" y="431800"/>
                    <a:pt x="328083" y="411692"/>
                    <a:pt x="356658" y="414867"/>
                  </a:cubicBezTo>
                  <a:cubicBezTo>
                    <a:pt x="385233" y="418042"/>
                    <a:pt x="426508" y="449792"/>
                    <a:pt x="445558" y="465667"/>
                  </a:cubicBezTo>
                  <a:cubicBezTo>
                    <a:pt x="464608" y="481542"/>
                    <a:pt x="456141" y="505884"/>
                    <a:pt x="470958" y="510117"/>
                  </a:cubicBezTo>
                  <a:cubicBezTo>
                    <a:pt x="485775" y="514350"/>
                    <a:pt x="525991" y="511175"/>
                    <a:pt x="534458" y="491067"/>
                  </a:cubicBezTo>
                  <a:cubicBezTo>
                    <a:pt x="542925" y="470959"/>
                    <a:pt x="518583" y="428625"/>
                    <a:pt x="521758" y="389467"/>
                  </a:cubicBezTo>
                  <a:cubicBezTo>
                    <a:pt x="524933" y="350309"/>
                    <a:pt x="543983" y="285750"/>
                    <a:pt x="553508" y="256117"/>
                  </a:cubicBezTo>
                  <a:cubicBezTo>
                    <a:pt x="563033" y="226484"/>
                    <a:pt x="579966" y="225425"/>
                    <a:pt x="578908" y="211667"/>
                  </a:cubicBezTo>
                  <a:cubicBezTo>
                    <a:pt x="577850" y="197909"/>
                    <a:pt x="560916" y="180975"/>
                    <a:pt x="547158" y="173567"/>
                  </a:cubicBezTo>
                  <a:cubicBezTo>
                    <a:pt x="533400" y="166159"/>
                    <a:pt x="512233" y="176742"/>
                    <a:pt x="496358" y="167217"/>
                  </a:cubicBezTo>
                  <a:cubicBezTo>
                    <a:pt x="480483" y="157692"/>
                    <a:pt x="455083" y="141817"/>
                    <a:pt x="445558" y="122767"/>
                  </a:cubicBezTo>
                  <a:close/>
                </a:path>
              </a:pathLst>
            </a:custGeom>
            <a:solidFill>
              <a:schemeClr val="accent6">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59" name="Ellipse 58"/>
          <p:cNvSpPr/>
          <p:nvPr/>
        </p:nvSpPr>
        <p:spPr>
          <a:xfrm>
            <a:off x="609600" y="41910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0" name="Ellipse 59"/>
          <p:cNvSpPr/>
          <p:nvPr/>
        </p:nvSpPr>
        <p:spPr>
          <a:xfrm>
            <a:off x="685800" y="43434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1" name="Ellipse 60"/>
          <p:cNvSpPr/>
          <p:nvPr/>
        </p:nvSpPr>
        <p:spPr>
          <a:xfrm>
            <a:off x="762000" y="41910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2" name="Ellipse 61"/>
          <p:cNvSpPr/>
          <p:nvPr/>
        </p:nvSpPr>
        <p:spPr>
          <a:xfrm>
            <a:off x="533400" y="43434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3" name="Ellipse 62"/>
          <p:cNvSpPr/>
          <p:nvPr/>
        </p:nvSpPr>
        <p:spPr>
          <a:xfrm>
            <a:off x="755650" y="40513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4" name="Ellipse 63"/>
          <p:cNvSpPr/>
          <p:nvPr/>
        </p:nvSpPr>
        <p:spPr>
          <a:xfrm>
            <a:off x="844550" y="442595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5" name="Forme libre 64"/>
          <p:cNvSpPr/>
          <p:nvPr/>
        </p:nvSpPr>
        <p:spPr>
          <a:xfrm rot="21079795" flipH="1">
            <a:off x="-15873" y="1738318"/>
            <a:ext cx="1437218" cy="1848443"/>
          </a:xfrm>
          <a:custGeom>
            <a:avLst/>
            <a:gdLst>
              <a:gd name="connsiteX0" fmla="*/ 397463 w 2375371"/>
              <a:gd name="connsiteY0" fmla="*/ 2500019 h 2982148"/>
              <a:gd name="connsiteX1" fmla="*/ 270463 w 2375371"/>
              <a:gd name="connsiteY1" fmla="*/ 651463 h 2982148"/>
              <a:gd name="connsiteX2" fmla="*/ 2020241 w 2375371"/>
              <a:gd name="connsiteY2" fmla="*/ 312796 h 2982148"/>
              <a:gd name="connsiteX3" fmla="*/ 2147241 w 2375371"/>
              <a:gd name="connsiteY3" fmla="*/ 2528241 h 2982148"/>
              <a:gd name="connsiteX4" fmla="*/ 651463 w 2375371"/>
              <a:gd name="connsiteY4" fmla="*/ 2965685 h 2982148"/>
              <a:gd name="connsiteX5" fmla="*/ 369241 w 2375371"/>
              <a:gd name="connsiteY5" fmla="*/ 2429463 h 29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371" h="2982148">
                <a:moveTo>
                  <a:pt x="397463" y="2500019"/>
                </a:moveTo>
                <a:cubicBezTo>
                  <a:pt x="198731" y="1758009"/>
                  <a:pt x="0" y="1016000"/>
                  <a:pt x="270463" y="651463"/>
                </a:cubicBezTo>
                <a:cubicBezTo>
                  <a:pt x="540926" y="286926"/>
                  <a:pt x="1707445" y="0"/>
                  <a:pt x="2020241" y="312796"/>
                </a:cubicBezTo>
                <a:cubicBezTo>
                  <a:pt x="2333037" y="625592"/>
                  <a:pt x="2375371" y="2086093"/>
                  <a:pt x="2147241" y="2528241"/>
                </a:cubicBezTo>
                <a:cubicBezTo>
                  <a:pt x="1919111" y="2970389"/>
                  <a:pt x="947796" y="2982148"/>
                  <a:pt x="651463" y="2965685"/>
                </a:cubicBezTo>
                <a:cubicBezTo>
                  <a:pt x="355130" y="2949222"/>
                  <a:pt x="369241" y="2429463"/>
                  <a:pt x="369241" y="2429463"/>
                </a:cubicBezTo>
              </a:path>
            </a:pathLst>
          </a:custGeom>
          <a:gradFill flip="none" rotWithShape="1">
            <a:gsLst>
              <a:gs pos="0">
                <a:schemeClr val="accent6">
                  <a:lumMod val="20000"/>
                  <a:lumOff val="80000"/>
                </a:schemeClr>
              </a:gs>
              <a:gs pos="100000">
                <a:schemeClr val="accent6">
                  <a:lumMod val="60000"/>
                  <a:lumOff val="40000"/>
                </a:schemeClr>
              </a:gs>
            </a:gsLst>
            <a:path path="circle">
              <a:fillToRect l="50000" t="50000" r="50000" b="50000"/>
            </a:path>
            <a:tileRect/>
          </a:gradFill>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4" name="Grouper 77"/>
          <p:cNvGrpSpPr/>
          <p:nvPr/>
        </p:nvGrpSpPr>
        <p:grpSpPr>
          <a:xfrm>
            <a:off x="2187179" y="2784591"/>
            <a:ext cx="1253411" cy="1685087"/>
            <a:chOff x="2187179" y="2784591"/>
            <a:chExt cx="1253411" cy="1685087"/>
          </a:xfrm>
        </p:grpSpPr>
        <p:sp>
          <p:nvSpPr>
            <p:cNvPr id="66" name="Forme libre 65"/>
            <p:cNvSpPr/>
            <p:nvPr/>
          </p:nvSpPr>
          <p:spPr>
            <a:xfrm flipV="1">
              <a:off x="2187179" y="2784591"/>
              <a:ext cx="1253411" cy="1685087"/>
            </a:xfrm>
            <a:custGeom>
              <a:avLst/>
              <a:gdLst>
                <a:gd name="connsiteX0" fmla="*/ 397463 w 2375371"/>
                <a:gd name="connsiteY0" fmla="*/ 2500019 h 2982148"/>
                <a:gd name="connsiteX1" fmla="*/ 270463 w 2375371"/>
                <a:gd name="connsiteY1" fmla="*/ 651463 h 2982148"/>
                <a:gd name="connsiteX2" fmla="*/ 2020241 w 2375371"/>
                <a:gd name="connsiteY2" fmla="*/ 312796 h 2982148"/>
                <a:gd name="connsiteX3" fmla="*/ 2147241 w 2375371"/>
                <a:gd name="connsiteY3" fmla="*/ 2528241 h 2982148"/>
                <a:gd name="connsiteX4" fmla="*/ 651463 w 2375371"/>
                <a:gd name="connsiteY4" fmla="*/ 2965685 h 2982148"/>
                <a:gd name="connsiteX5" fmla="*/ 369241 w 2375371"/>
                <a:gd name="connsiteY5" fmla="*/ 2429463 h 29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371" h="2982148">
                  <a:moveTo>
                    <a:pt x="397463" y="2500019"/>
                  </a:moveTo>
                  <a:cubicBezTo>
                    <a:pt x="198731" y="1758009"/>
                    <a:pt x="0" y="1016000"/>
                    <a:pt x="270463" y="651463"/>
                  </a:cubicBezTo>
                  <a:cubicBezTo>
                    <a:pt x="540926" y="286926"/>
                    <a:pt x="1707445" y="0"/>
                    <a:pt x="2020241" y="312796"/>
                  </a:cubicBezTo>
                  <a:cubicBezTo>
                    <a:pt x="2333037" y="625592"/>
                    <a:pt x="2375371" y="2086093"/>
                    <a:pt x="2147241" y="2528241"/>
                  </a:cubicBezTo>
                  <a:cubicBezTo>
                    <a:pt x="1919111" y="2970389"/>
                    <a:pt x="947796" y="2982148"/>
                    <a:pt x="651463" y="2965685"/>
                  </a:cubicBezTo>
                  <a:cubicBezTo>
                    <a:pt x="355130" y="2949222"/>
                    <a:pt x="369241" y="2429463"/>
                    <a:pt x="369241" y="2429463"/>
                  </a:cubicBezTo>
                </a:path>
              </a:pathLst>
            </a:custGeom>
            <a:gradFill flip="none" rotWithShape="1">
              <a:gsLst>
                <a:gs pos="0">
                  <a:schemeClr val="accent6">
                    <a:lumMod val="20000"/>
                    <a:lumOff val="80000"/>
                  </a:schemeClr>
                </a:gs>
                <a:gs pos="78000">
                  <a:schemeClr val="accent6">
                    <a:lumMod val="60000"/>
                    <a:lumOff val="40000"/>
                  </a:schemeClr>
                </a:gs>
              </a:gsLst>
              <a:path path="circle">
                <a:fillToRect l="50000" t="50000" r="50000" b="50000"/>
              </a:path>
              <a:tileRect/>
            </a:gradFill>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9" name="Forme libre 68"/>
            <p:cNvSpPr/>
            <p:nvPr/>
          </p:nvSpPr>
          <p:spPr>
            <a:xfrm flipH="1">
              <a:off x="2468048" y="3547079"/>
              <a:ext cx="818410" cy="781981"/>
            </a:xfrm>
            <a:custGeom>
              <a:avLst/>
              <a:gdLst>
                <a:gd name="connsiteX0" fmla="*/ 388056 w 846667"/>
                <a:gd name="connsiteY0" fmla="*/ 39982 h 792575"/>
                <a:gd name="connsiteX1" fmla="*/ 105834 w 846667"/>
                <a:gd name="connsiteY1" fmla="*/ 68204 h 792575"/>
                <a:gd name="connsiteX2" fmla="*/ 21167 w 846667"/>
                <a:gd name="connsiteY2" fmla="*/ 449204 h 792575"/>
                <a:gd name="connsiteX3" fmla="*/ 232834 w 846667"/>
                <a:gd name="connsiteY3" fmla="*/ 759649 h 792575"/>
                <a:gd name="connsiteX4" fmla="*/ 754945 w 846667"/>
                <a:gd name="connsiteY4" fmla="*/ 646760 h 792575"/>
                <a:gd name="connsiteX5" fmla="*/ 783167 w 846667"/>
                <a:gd name="connsiteY5" fmla="*/ 308093 h 792575"/>
                <a:gd name="connsiteX6" fmla="*/ 515056 w 846667"/>
                <a:gd name="connsiteY6" fmla="*/ 96426 h 792575"/>
                <a:gd name="connsiteX7" fmla="*/ 388056 w 846667"/>
                <a:gd name="connsiteY7" fmla="*/ 39982 h 7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67" h="792575">
                  <a:moveTo>
                    <a:pt x="388056" y="39982"/>
                  </a:moveTo>
                  <a:cubicBezTo>
                    <a:pt x="319852" y="35278"/>
                    <a:pt x="166982" y="0"/>
                    <a:pt x="105834" y="68204"/>
                  </a:cubicBezTo>
                  <a:cubicBezTo>
                    <a:pt x="44686" y="136408"/>
                    <a:pt x="0" y="333963"/>
                    <a:pt x="21167" y="449204"/>
                  </a:cubicBezTo>
                  <a:cubicBezTo>
                    <a:pt x="42334" y="564445"/>
                    <a:pt x="110538" y="726723"/>
                    <a:pt x="232834" y="759649"/>
                  </a:cubicBezTo>
                  <a:cubicBezTo>
                    <a:pt x="355130" y="792575"/>
                    <a:pt x="663223" y="722019"/>
                    <a:pt x="754945" y="646760"/>
                  </a:cubicBezTo>
                  <a:cubicBezTo>
                    <a:pt x="846667" y="571501"/>
                    <a:pt x="823148" y="399815"/>
                    <a:pt x="783167" y="308093"/>
                  </a:cubicBezTo>
                  <a:cubicBezTo>
                    <a:pt x="743186" y="216371"/>
                    <a:pt x="585611" y="138759"/>
                    <a:pt x="515056" y="96426"/>
                  </a:cubicBezTo>
                  <a:cubicBezTo>
                    <a:pt x="444501" y="54093"/>
                    <a:pt x="456260" y="44686"/>
                    <a:pt x="388056" y="39982"/>
                  </a:cubicBezTo>
                  <a:close/>
                </a:path>
              </a:pathLst>
            </a:custGeom>
            <a:gradFill flip="none" rotWithShape="1">
              <a:gsLst>
                <a:gs pos="30000">
                  <a:schemeClr val="accent6">
                    <a:lumMod val="75000"/>
                  </a:schemeClr>
                </a:gs>
                <a:gs pos="11000">
                  <a:schemeClr val="accent6">
                    <a:lumMod val="5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5" name="Grouper 76"/>
          <p:cNvGrpSpPr/>
          <p:nvPr/>
        </p:nvGrpSpPr>
        <p:grpSpPr>
          <a:xfrm>
            <a:off x="1205039" y="2121149"/>
            <a:ext cx="1236056" cy="1670052"/>
            <a:chOff x="1205039" y="2121149"/>
            <a:chExt cx="1236056" cy="1670052"/>
          </a:xfrm>
        </p:grpSpPr>
        <p:sp>
          <p:nvSpPr>
            <p:cNvPr id="68" name="Forme libre 67"/>
            <p:cNvSpPr/>
            <p:nvPr/>
          </p:nvSpPr>
          <p:spPr>
            <a:xfrm rot="790376">
              <a:off x="1205039" y="2121149"/>
              <a:ext cx="1236056" cy="1670052"/>
            </a:xfrm>
            <a:custGeom>
              <a:avLst/>
              <a:gdLst>
                <a:gd name="connsiteX0" fmla="*/ 397463 w 2375371"/>
                <a:gd name="connsiteY0" fmla="*/ 2500019 h 2982148"/>
                <a:gd name="connsiteX1" fmla="*/ 270463 w 2375371"/>
                <a:gd name="connsiteY1" fmla="*/ 651463 h 2982148"/>
                <a:gd name="connsiteX2" fmla="*/ 2020241 w 2375371"/>
                <a:gd name="connsiteY2" fmla="*/ 312796 h 2982148"/>
                <a:gd name="connsiteX3" fmla="*/ 2147241 w 2375371"/>
                <a:gd name="connsiteY3" fmla="*/ 2528241 h 2982148"/>
                <a:gd name="connsiteX4" fmla="*/ 651463 w 2375371"/>
                <a:gd name="connsiteY4" fmla="*/ 2965685 h 2982148"/>
                <a:gd name="connsiteX5" fmla="*/ 369241 w 2375371"/>
                <a:gd name="connsiteY5" fmla="*/ 2429463 h 29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371" h="2982148">
                  <a:moveTo>
                    <a:pt x="397463" y="2500019"/>
                  </a:moveTo>
                  <a:cubicBezTo>
                    <a:pt x="198731" y="1758009"/>
                    <a:pt x="0" y="1016000"/>
                    <a:pt x="270463" y="651463"/>
                  </a:cubicBezTo>
                  <a:cubicBezTo>
                    <a:pt x="540926" y="286926"/>
                    <a:pt x="1707445" y="0"/>
                    <a:pt x="2020241" y="312796"/>
                  </a:cubicBezTo>
                  <a:cubicBezTo>
                    <a:pt x="2333037" y="625592"/>
                    <a:pt x="2375371" y="2086093"/>
                    <a:pt x="2147241" y="2528241"/>
                  </a:cubicBezTo>
                  <a:cubicBezTo>
                    <a:pt x="1919111" y="2970389"/>
                    <a:pt x="947796" y="2982148"/>
                    <a:pt x="651463" y="2965685"/>
                  </a:cubicBezTo>
                  <a:cubicBezTo>
                    <a:pt x="355130" y="2949222"/>
                    <a:pt x="369241" y="2429463"/>
                    <a:pt x="369241" y="2429463"/>
                  </a:cubicBezTo>
                </a:path>
              </a:pathLst>
            </a:custGeom>
            <a:gradFill flip="none" rotWithShape="1">
              <a:gsLst>
                <a:gs pos="0">
                  <a:schemeClr val="accent6">
                    <a:lumMod val="40000"/>
                    <a:lumOff val="60000"/>
                  </a:schemeClr>
                </a:gs>
                <a:gs pos="56000">
                  <a:schemeClr val="accent6">
                    <a:lumMod val="60000"/>
                    <a:lumOff val="40000"/>
                  </a:schemeClr>
                </a:gs>
              </a:gsLst>
              <a:path path="circle">
                <a:fillToRect l="50000" t="50000" r="50000" b="50000"/>
              </a:path>
              <a:tileRect/>
            </a:gradFill>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0" name="Forme libre 69"/>
            <p:cNvSpPr/>
            <p:nvPr/>
          </p:nvSpPr>
          <p:spPr>
            <a:xfrm rot="17273541" flipH="1">
              <a:off x="1257089" y="2857869"/>
              <a:ext cx="835350" cy="766123"/>
            </a:xfrm>
            <a:custGeom>
              <a:avLst/>
              <a:gdLst>
                <a:gd name="connsiteX0" fmla="*/ 388056 w 846667"/>
                <a:gd name="connsiteY0" fmla="*/ 39982 h 792575"/>
                <a:gd name="connsiteX1" fmla="*/ 105834 w 846667"/>
                <a:gd name="connsiteY1" fmla="*/ 68204 h 792575"/>
                <a:gd name="connsiteX2" fmla="*/ 21167 w 846667"/>
                <a:gd name="connsiteY2" fmla="*/ 449204 h 792575"/>
                <a:gd name="connsiteX3" fmla="*/ 232834 w 846667"/>
                <a:gd name="connsiteY3" fmla="*/ 759649 h 792575"/>
                <a:gd name="connsiteX4" fmla="*/ 754945 w 846667"/>
                <a:gd name="connsiteY4" fmla="*/ 646760 h 792575"/>
                <a:gd name="connsiteX5" fmla="*/ 783167 w 846667"/>
                <a:gd name="connsiteY5" fmla="*/ 308093 h 792575"/>
                <a:gd name="connsiteX6" fmla="*/ 515056 w 846667"/>
                <a:gd name="connsiteY6" fmla="*/ 96426 h 792575"/>
                <a:gd name="connsiteX7" fmla="*/ 388056 w 846667"/>
                <a:gd name="connsiteY7" fmla="*/ 39982 h 7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67" h="792575">
                  <a:moveTo>
                    <a:pt x="388056" y="39982"/>
                  </a:moveTo>
                  <a:cubicBezTo>
                    <a:pt x="319852" y="35278"/>
                    <a:pt x="166982" y="0"/>
                    <a:pt x="105834" y="68204"/>
                  </a:cubicBezTo>
                  <a:cubicBezTo>
                    <a:pt x="44686" y="136408"/>
                    <a:pt x="0" y="333963"/>
                    <a:pt x="21167" y="449204"/>
                  </a:cubicBezTo>
                  <a:cubicBezTo>
                    <a:pt x="42334" y="564445"/>
                    <a:pt x="110538" y="726723"/>
                    <a:pt x="232834" y="759649"/>
                  </a:cubicBezTo>
                  <a:cubicBezTo>
                    <a:pt x="355130" y="792575"/>
                    <a:pt x="663223" y="722019"/>
                    <a:pt x="754945" y="646760"/>
                  </a:cubicBezTo>
                  <a:cubicBezTo>
                    <a:pt x="846667" y="571501"/>
                    <a:pt x="823148" y="399815"/>
                    <a:pt x="783167" y="308093"/>
                  </a:cubicBezTo>
                  <a:cubicBezTo>
                    <a:pt x="743186" y="216371"/>
                    <a:pt x="585611" y="138759"/>
                    <a:pt x="515056" y="96426"/>
                  </a:cubicBezTo>
                  <a:cubicBezTo>
                    <a:pt x="444501" y="54093"/>
                    <a:pt x="456260" y="44686"/>
                    <a:pt x="388056" y="39982"/>
                  </a:cubicBezTo>
                  <a:close/>
                </a:path>
              </a:pathLst>
            </a:custGeom>
            <a:gradFill flip="none" rotWithShape="1">
              <a:gsLst>
                <a:gs pos="30000">
                  <a:schemeClr val="accent6">
                    <a:lumMod val="75000"/>
                  </a:schemeClr>
                </a:gs>
                <a:gs pos="11000">
                  <a:schemeClr val="accent6">
                    <a:lumMod val="5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71" name="Forme libre 70"/>
          <p:cNvSpPr/>
          <p:nvPr/>
        </p:nvSpPr>
        <p:spPr>
          <a:xfrm rot="15556785" flipH="1">
            <a:off x="423893" y="2731488"/>
            <a:ext cx="835350" cy="766123"/>
          </a:xfrm>
          <a:custGeom>
            <a:avLst/>
            <a:gdLst>
              <a:gd name="connsiteX0" fmla="*/ 388056 w 846667"/>
              <a:gd name="connsiteY0" fmla="*/ 39982 h 792575"/>
              <a:gd name="connsiteX1" fmla="*/ 105834 w 846667"/>
              <a:gd name="connsiteY1" fmla="*/ 68204 h 792575"/>
              <a:gd name="connsiteX2" fmla="*/ 21167 w 846667"/>
              <a:gd name="connsiteY2" fmla="*/ 449204 h 792575"/>
              <a:gd name="connsiteX3" fmla="*/ 232834 w 846667"/>
              <a:gd name="connsiteY3" fmla="*/ 759649 h 792575"/>
              <a:gd name="connsiteX4" fmla="*/ 754945 w 846667"/>
              <a:gd name="connsiteY4" fmla="*/ 646760 h 792575"/>
              <a:gd name="connsiteX5" fmla="*/ 783167 w 846667"/>
              <a:gd name="connsiteY5" fmla="*/ 308093 h 792575"/>
              <a:gd name="connsiteX6" fmla="*/ 515056 w 846667"/>
              <a:gd name="connsiteY6" fmla="*/ 96426 h 792575"/>
              <a:gd name="connsiteX7" fmla="*/ 388056 w 846667"/>
              <a:gd name="connsiteY7" fmla="*/ 39982 h 7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67" h="792575">
                <a:moveTo>
                  <a:pt x="388056" y="39982"/>
                </a:moveTo>
                <a:cubicBezTo>
                  <a:pt x="319852" y="35278"/>
                  <a:pt x="166982" y="0"/>
                  <a:pt x="105834" y="68204"/>
                </a:cubicBezTo>
                <a:cubicBezTo>
                  <a:pt x="44686" y="136408"/>
                  <a:pt x="0" y="333963"/>
                  <a:pt x="21167" y="449204"/>
                </a:cubicBezTo>
                <a:cubicBezTo>
                  <a:pt x="42334" y="564445"/>
                  <a:pt x="110538" y="726723"/>
                  <a:pt x="232834" y="759649"/>
                </a:cubicBezTo>
                <a:cubicBezTo>
                  <a:pt x="355130" y="792575"/>
                  <a:pt x="663223" y="722019"/>
                  <a:pt x="754945" y="646760"/>
                </a:cubicBezTo>
                <a:cubicBezTo>
                  <a:pt x="846667" y="571501"/>
                  <a:pt x="823148" y="399815"/>
                  <a:pt x="783167" y="308093"/>
                </a:cubicBezTo>
                <a:cubicBezTo>
                  <a:pt x="743186" y="216371"/>
                  <a:pt x="585611" y="138759"/>
                  <a:pt x="515056" y="96426"/>
                </a:cubicBezTo>
                <a:cubicBezTo>
                  <a:pt x="444501" y="54093"/>
                  <a:pt x="456260" y="44686"/>
                  <a:pt x="388056" y="39982"/>
                </a:cubicBezTo>
                <a:close/>
              </a:path>
            </a:pathLst>
          </a:custGeom>
          <a:gradFill flip="none" rotWithShape="1">
            <a:gsLst>
              <a:gs pos="30000">
                <a:schemeClr val="accent6">
                  <a:lumMod val="75000"/>
                </a:schemeClr>
              </a:gs>
              <a:gs pos="11000">
                <a:schemeClr val="accent6">
                  <a:lumMod val="5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6" name="Grouper 79"/>
          <p:cNvGrpSpPr/>
          <p:nvPr/>
        </p:nvGrpSpPr>
        <p:grpSpPr>
          <a:xfrm>
            <a:off x="1988489" y="5174156"/>
            <a:ext cx="1509056" cy="1698079"/>
            <a:chOff x="1988489" y="5174156"/>
            <a:chExt cx="1509056" cy="1698079"/>
          </a:xfrm>
        </p:grpSpPr>
        <p:sp>
          <p:nvSpPr>
            <p:cNvPr id="67" name="Forme libre 66"/>
            <p:cNvSpPr/>
            <p:nvPr/>
          </p:nvSpPr>
          <p:spPr>
            <a:xfrm rot="966016">
              <a:off x="1988489" y="5174156"/>
              <a:ext cx="1509056" cy="1698079"/>
            </a:xfrm>
            <a:custGeom>
              <a:avLst/>
              <a:gdLst>
                <a:gd name="connsiteX0" fmla="*/ 397463 w 2375371"/>
                <a:gd name="connsiteY0" fmla="*/ 2500019 h 2982148"/>
                <a:gd name="connsiteX1" fmla="*/ 270463 w 2375371"/>
                <a:gd name="connsiteY1" fmla="*/ 651463 h 2982148"/>
                <a:gd name="connsiteX2" fmla="*/ 2020241 w 2375371"/>
                <a:gd name="connsiteY2" fmla="*/ 312796 h 2982148"/>
                <a:gd name="connsiteX3" fmla="*/ 2147241 w 2375371"/>
                <a:gd name="connsiteY3" fmla="*/ 2528241 h 2982148"/>
                <a:gd name="connsiteX4" fmla="*/ 651463 w 2375371"/>
                <a:gd name="connsiteY4" fmla="*/ 2965685 h 2982148"/>
                <a:gd name="connsiteX5" fmla="*/ 369241 w 2375371"/>
                <a:gd name="connsiteY5" fmla="*/ 2429463 h 29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371" h="2982148">
                  <a:moveTo>
                    <a:pt x="397463" y="2500019"/>
                  </a:moveTo>
                  <a:cubicBezTo>
                    <a:pt x="198731" y="1758009"/>
                    <a:pt x="0" y="1016000"/>
                    <a:pt x="270463" y="651463"/>
                  </a:cubicBezTo>
                  <a:cubicBezTo>
                    <a:pt x="540926" y="286926"/>
                    <a:pt x="1707445" y="0"/>
                    <a:pt x="2020241" y="312796"/>
                  </a:cubicBezTo>
                  <a:cubicBezTo>
                    <a:pt x="2333037" y="625592"/>
                    <a:pt x="2375371" y="2086093"/>
                    <a:pt x="2147241" y="2528241"/>
                  </a:cubicBezTo>
                  <a:cubicBezTo>
                    <a:pt x="1919111" y="2970389"/>
                    <a:pt x="947796" y="2982148"/>
                    <a:pt x="651463" y="2965685"/>
                  </a:cubicBezTo>
                  <a:cubicBezTo>
                    <a:pt x="355130" y="2949222"/>
                    <a:pt x="369241" y="2429463"/>
                    <a:pt x="369241" y="2429463"/>
                  </a:cubicBezTo>
                </a:path>
              </a:pathLst>
            </a:custGeom>
            <a:gradFill flip="none" rotWithShape="1">
              <a:gsLst>
                <a:gs pos="0">
                  <a:schemeClr val="accent6">
                    <a:lumMod val="20000"/>
                    <a:lumOff val="80000"/>
                  </a:schemeClr>
                </a:gs>
                <a:gs pos="100000">
                  <a:schemeClr val="accent6">
                    <a:lumMod val="60000"/>
                    <a:lumOff val="40000"/>
                  </a:schemeClr>
                </a:gs>
              </a:gsLst>
              <a:path path="circle">
                <a:fillToRect l="50000" t="50000" r="50000" b="50000"/>
              </a:path>
              <a:tileRect/>
            </a:gradFill>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2" name="Forme libre 71"/>
            <p:cNvSpPr/>
            <p:nvPr/>
          </p:nvSpPr>
          <p:spPr>
            <a:xfrm rot="17273541" flipH="1">
              <a:off x="2044343" y="5957654"/>
              <a:ext cx="835350" cy="766123"/>
            </a:xfrm>
            <a:custGeom>
              <a:avLst/>
              <a:gdLst>
                <a:gd name="connsiteX0" fmla="*/ 388056 w 846667"/>
                <a:gd name="connsiteY0" fmla="*/ 39982 h 792575"/>
                <a:gd name="connsiteX1" fmla="*/ 105834 w 846667"/>
                <a:gd name="connsiteY1" fmla="*/ 68204 h 792575"/>
                <a:gd name="connsiteX2" fmla="*/ 21167 w 846667"/>
                <a:gd name="connsiteY2" fmla="*/ 449204 h 792575"/>
                <a:gd name="connsiteX3" fmla="*/ 232834 w 846667"/>
                <a:gd name="connsiteY3" fmla="*/ 759649 h 792575"/>
                <a:gd name="connsiteX4" fmla="*/ 754945 w 846667"/>
                <a:gd name="connsiteY4" fmla="*/ 646760 h 792575"/>
                <a:gd name="connsiteX5" fmla="*/ 783167 w 846667"/>
                <a:gd name="connsiteY5" fmla="*/ 308093 h 792575"/>
                <a:gd name="connsiteX6" fmla="*/ 515056 w 846667"/>
                <a:gd name="connsiteY6" fmla="*/ 96426 h 792575"/>
                <a:gd name="connsiteX7" fmla="*/ 388056 w 846667"/>
                <a:gd name="connsiteY7" fmla="*/ 39982 h 7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67" h="792575">
                  <a:moveTo>
                    <a:pt x="388056" y="39982"/>
                  </a:moveTo>
                  <a:cubicBezTo>
                    <a:pt x="319852" y="35278"/>
                    <a:pt x="166982" y="0"/>
                    <a:pt x="105834" y="68204"/>
                  </a:cubicBezTo>
                  <a:cubicBezTo>
                    <a:pt x="44686" y="136408"/>
                    <a:pt x="0" y="333963"/>
                    <a:pt x="21167" y="449204"/>
                  </a:cubicBezTo>
                  <a:cubicBezTo>
                    <a:pt x="42334" y="564445"/>
                    <a:pt x="110538" y="726723"/>
                    <a:pt x="232834" y="759649"/>
                  </a:cubicBezTo>
                  <a:cubicBezTo>
                    <a:pt x="355130" y="792575"/>
                    <a:pt x="663223" y="722019"/>
                    <a:pt x="754945" y="646760"/>
                  </a:cubicBezTo>
                  <a:cubicBezTo>
                    <a:pt x="846667" y="571501"/>
                    <a:pt x="823148" y="399815"/>
                    <a:pt x="783167" y="308093"/>
                  </a:cubicBezTo>
                  <a:cubicBezTo>
                    <a:pt x="743186" y="216371"/>
                    <a:pt x="585611" y="138759"/>
                    <a:pt x="515056" y="96426"/>
                  </a:cubicBezTo>
                  <a:cubicBezTo>
                    <a:pt x="444501" y="54093"/>
                    <a:pt x="456260" y="44686"/>
                    <a:pt x="388056" y="39982"/>
                  </a:cubicBezTo>
                  <a:close/>
                </a:path>
              </a:pathLst>
            </a:custGeom>
            <a:gradFill flip="none" rotWithShape="1">
              <a:gsLst>
                <a:gs pos="30000">
                  <a:schemeClr val="accent6">
                    <a:lumMod val="75000"/>
                  </a:schemeClr>
                </a:gs>
                <a:gs pos="11000">
                  <a:schemeClr val="accent6">
                    <a:lumMod val="5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7" name="Grouper 78"/>
          <p:cNvGrpSpPr/>
          <p:nvPr/>
        </p:nvGrpSpPr>
        <p:grpSpPr>
          <a:xfrm>
            <a:off x="1399116" y="3609622"/>
            <a:ext cx="2312812" cy="2085623"/>
            <a:chOff x="1399116" y="3609622"/>
            <a:chExt cx="2312812" cy="2085623"/>
          </a:xfrm>
        </p:grpSpPr>
        <p:sp>
          <p:nvSpPr>
            <p:cNvPr id="73" name="Forme libre 72"/>
            <p:cNvSpPr/>
            <p:nvPr/>
          </p:nvSpPr>
          <p:spPr>
            <a:xfrm>
              <a:off x="1399116" y="3609622"/>
              <a:ext cx="2312812" cy="2085623"/>
            </a:xfrm>
            <a:custGeom>
              <a:avLst/>
              <a:gdLst>
                <a:gd name="connsiteX0" fmla="*/ 776817 w 2312812"/>
                <a:gd name="connsiteY0" fmla="*/ 98778 h 2085623"/>
                <a:gd name="connsiteX1" fmla="*/ 628651 w 2312812"/>
                <a:gd name="connsiteY1" fmla="*/ 174978 h 2085623"/>
                <a:gd name="connsiteX2" fmla="*/ 408517 w 2312812"/>
                <a:gd name="connsiteY2" fmla="*/ 200378 h 2085623"/>
                <a:gd name="connsiteX3" fmla="*/ 158751 w 2312812"/>
                <a:gd name="connsiteY3" fmla="*/ 174978 h 2085623"/>
                <a:gd name="connsiteX4" fmla="*/ 65617 w 2312812"/>
                <a:gd name="connsiteY4" fmla="*/ 166511 h 2085623"/>
                <a:gd name="connsiteX5" fmla="*/ 27517 w 2312812"/>
                <a:gd name="connsiteY5" fmla="*/ 196145 h 2085623"/>
                <a:gd name="connsiteX6" fmla="*/ 230717 w 2312812"/>
                <a:gd name="connsiteY6" fmla="*/ 285045 h 2085623"/>
                <a:gd name="connsiteX7" fmla="*/ 391584 w 2312812"/>
                <a:gd name="connsiteY7" fmla="*/ 428978 h 2085623"/>
                <a:gd name="connsiteX8" fmla="*/ 527051 w 2312812"/>
                <a:gd name="connsiteY8" fmla="*/ 708378 h 2085623"/>
                <a:gd name="connsiteX9" fmla="*/ 624417 w 2312812"/>
                <a:gd name="connsiteY9" fmla="*/ 979311 h 2085623"/>
                <a:gd name="connsiteX10" fmla="*/ 632884 w 2312812"/>
                <a:gd name="connsiteY10" fmla="*/ 1220611 h 2085623"/>
                <a:gd name="connsiteX11" fmla="*/ 582084 w 2312812"/>
                <a:gd name="connsiteY11" fmla="*/ 1389945 h 2085623"/>
                <a:gd name="connsiteX12" fmla="*/ 459317 w 2312812"/>
                <a:gd name="connsiteY12" fmla="*/ 1483078 h 2085623"/>
                <a:gd name="connsiteX13" fmla="*/ 323851 w 2312812"/>
                <a:gd name="connsiteY13" fmla="*/ 1533878 h 2085623"/>
                <a:gd name="connsiteX14" fmla="*/ 230717 w 2312812"/>
                <a:gd name="connsiteY14" fmla="*/ 1538111 h 2085623"/>
                <a:gd name="connsiteX15" fmla="*/ 150284 w 2312812"/>
                <a:gd name="connsiteY15" fmla="*/ 1555045 h 2085623"/>
                <a:gd name="connsiteX16" fmla="*/ 273051 w 2312812"/>
                <a:gd name="connsiteY16" fmla="*/ 1627011 h 2085623"/>
                <a:gd name="connsiteX17" fmla="*/ 459317 w 2312812"/>
                <a:gd name="connsiteY17" fmla="*/ 1762478 h 2085623"/>
                <a:gd name="connsiteX18" fmla="*/ 569384 w 2312812"/>
                <a:gd name="connsiteY18" fmla="*/ 1948745 h 2085623"/>
                <a:gd name="connsiteX19" fmla="*/ 603251 w 2312812"/>
                <a:gd name="connsiteY19" fmla="*/ 2075745 h 2085623"/>
                <a:gd name="connsiteX20" fmla="*/ 721784 w 2312812"/>
                <a:gd name="connsiteY20" fmla="*/ 2008011 h 2085623"/>
                <a:gd name="connsiteX21" fmla="*/ 802217 w 2312812"/>
                <a:gd name="connsiteY21" fmla="*/ 1825978 h 2085623"/>
                <a:gd name="connsiteX22" fmla="*/ 946151 w 2312812"/>
                <a:gd name="connsiteY22" fmla="*/ 1715911 h 2085623"/>
                <a:gd name="connsiteX23" fmla="*/ 1242484 w 2312812"/>
                <a:gd name="connsiteY23" fmla="*/ 1665111 h 2085623"/>
                <a:gd name="connsiteX24" fmla="*/ 1547284 w 2312812"/>
                <a:gd name="connsiteY24" fmla="*/ 1673578 h 2085623"/>
                <a:gd name="connsiteX25" fmla="*/ 1860551 w 2312812"/>
                <a:gd name="connsiteY25" fmla="*/ 1728611 h 2085623"/>
                <a:gd name="connsiteX26" fmla="*/ 2059517 w 2312812"/>
                <a:gd name="connsiteY26" fmla="*/ 1868311 h 2085623"/>
                <a:gd name="connsiteX27" fmla="*/ 2135717 w 2312812"/>
                <a:gd name="connsiteY27" fmla="*/ 2037645 h 2085623"/>
                <a:gd name="connsiteX28" fmla="*/ 2258484 w 2312812"/>
                <a:gd name="connsiteY28" fmla="*/ 1940278 h 2085623"/>
                <a:gd name="connsiteX29" fmla="*/ 2241551 w 2312812"/>
                <a:gd name="connsiteY29" fmla="*/ 1301045 h 2085623"/>
                <a:gd name="connsiteX30" fmla="*/ 2271184 w 2312812"/>
                <a:gd name="connsiteY30" fmla="*/ 691445 h 2085623"/>
                <a:gd name="connsiteX31" fmla="*/ 2300817 w 2312812"/>
                <a:gd name="connsiteY31" fmla="*/ 475545 h 2085623"/>
                <a:gd name="connsiteX32" fmla="*/ 2199217 w 2312812"/>
                <a:gd name="connsiteY32" fmla="*/ 183445 h 2085623"/>
                <a:gd name="connsiteX33" fmla="*/ 2186517 w 2312812"/>
                <a:gd name="connsiteY33" fmla="*/ 60678 h 2085623"/>
                <a:gd name="connsiteX34" fmla="*/ 2084917 w 2312812"/>
                <a:gd name="connsiteY34" fmla="*/ 9878 h 2085623"/>
                <a:gd name="connsiteX35" fmla="*/ 2034117 w 2312812"/>
                <a:gd name="connsiteY35" fmla="*/ 119945 h 2085623"/>
                <a:gd name="connsiteX36" fmla="*/ 2004484 w 2312812"/>
                <a:gd name="connsiteY36" fmla="*/ 450145 h 2085623"/>
                <a:gd name="connsiteX37" fmla="*/ 1940984 w 2312812"/>
                <a:gd name="connsiteY37" fmla="*/ 666045 h 2085623"/>
                <a:gd name="connsiteX38" fmla="*/ 1830917 w 2312812"/>
                <a:gd name="connsiteY38" fmla="*/ 767645 h 2085623"/>
                <a:gd name="connsiteX39" fmla="*/ 1619251 w 2312812"/>
                <a:gd name="connsiteY39" fmla="*/ 818445 h 2085623"/>
                <a:gd name="connsiteX40" fmla="*/ 1242484 w 2312812"/>
                <a:gd name="connsiteY40" fmla="*/ 759178 h 2085623"/>
                <a:gd name="connsiteX41" fmla="*/ 1001184 w 2312812"/>
                <a:gd name="connsiteY41" fmla="*/ 640645 h 2085623"/>
                <a:gd name="connsiteX42" fmla="*/ 865717 w 2312812"/>
                <a:gd name="connsiteY42" fmla="*/ 488245 h 2085623"/>
                <a:gd name="connsiteX43" fmla="*/ 810684 w 2312812"/>
                <a:gd name="connsiteY43" fmla="*/ 272345 h 2085623"/>
                <a:gd name="connsiteX44" fmla="*/ 814917 w 2312812"/>
                <a:gd name="connsiteY44" fmla="*/ 166511 h 2085623"/>
                <a:gd name="connsiteX45" fmla="*/ 827617 w 2312812"/>
                <a:gd name="connsiteY45" fmla="*/ 90311 h 2085623"/>
                <a:gd name="connsiteX46" fmla="*/ 776817 w 2312812"/>
                <a:gd name="connsiteY46" fmla="*/ 98778 h 208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312812" h="2085623">
                  <a:moveTo>
                    <a:pt x="776817" y="98778"/>
                  </a:moveTo>
                  <a:cubicBezTo>
                    <a:pt x="743656" y="112889"/>
                    <a:pt x="690034" y="158045"/>
                    <a:pt x="628651" y="174978"/>
                  </a:cubicBezTo>
                  <a:cubicBezTo>
                    <a:pt x="567268" y="191911"/>
                    <a:pt x="486834" y="200378"/>
                    <a:pt x="408517" y="200378"/>
                  </a:cubicBezTo>
                  <a:cubicBezTo>
                    <a:pt x="330200" y="200378"/>
                    <a:pt x="158751" y="174978"/>
                    <a:pt x="158751" y="174978"/>
                  </a:cubicBezTo>
                  <a:cubicBezTo>
                    <a:pt x="101601" y="169333"/>
                    <a:pt x="87489" y="162983"/>
                    <a:pt x="65617" y="166511"/>
                  </a:cubicBezTo>
                  <a:cubicBezTo>
                    <a:pt x="43745" y="170039"/>
                    <a:pt x="0" y="176389"/>
                    <a:pt x="27517" y="196145"/>
                  </a:cubicBezTo>
                  <a:cubicBezTo>
                    <a:pt x="55034" y="215901"/>
                    <a:pt x="170039" y="246239"/>
                    <a:pt x="230717" y="285045"/>
                  </a:cubicBezTo>
                  <a:cubicBezTo>
                    <a:pt x="291395" y="323851"/>
                    <a:pt x="342195" y="358423"/>
                    <a:pt x="391584" y="428978"/>
                  </a:cubicBezTo>
                  <a:cubicBezTo>
                    <a:pt x="440973" y="499533"/>
                    <a:pt x="488246" y="616656"/>
                    <a:pt x="527051" y="708378"/>
                  </a:cubicBezTo>
                  <a:cubicBezTo>
                    <a:pt x="565856" y="800100"/>
                    <a:pt x="606778" y="893939"/>
                    <a:pt x="624417" y="979311"/>
                  </a:cubicBezTo>
                  <a:cubicBezTo>
                    <a:pt x="642056" y="1064683"/>
                    <a:pt x="639940" y="1152172"/>
                    <a:pt x="632884" y="1220611"/>
                  </a:cubicBezTo>
                  <a:cubicBezTo>
                    <a:pt x="625829" y="1289050"/>
                    <a:pt x="611012" y="1346201"/>
                    <a:pt x="582084" y="1389945"/>
                  </a:cubicBezTo>
                  <a:cubicBezTo>
                    <a:pt x="553156" y="1433689"/>
                    <a:pt x="502356" y="1459089"/>
                    <a:pt x="459317" y="1483078"/>
                  </a:cubicBezTo>
                  <a:cubicBezTo>
                    <a:pt x="416278" y="1507067"/>
                    <a:pt x="361951" y="1524706"/>
                    <a:pt x="323851" y="1533878"/>
                  </a:cubicBezTo>
                  <a:cubicBezTo>
                    <a:pt x="285751" y="1543050"/>
                    <a:pt x="259645" y="1534583"/>
                    <a:pt x="230717" y="1538111"/>
                  </a:cubicBezTo>
                  <a:cubicBezTo>
                    <a:pt x="201789" y="1541639"/>
                    <a:pt x="143228" y="1540228"/>
                    <a:pt x="150284" y="1555045"/>
                  </a:cubicBezTo>
                  <a:cubicBezTo>
                    <a:pt x="157340" y="1569862"/>
                    <a:pt x="221546" y="1592439"/>
                    <a:pt x="273051" y="1627011"/>
                  </a:cubicBezTo>
                  <a:cubicBezTo>
                    <a:pt x="324556" y="1661583"/>
                    <a:pt x="409928" y="1708856"/>
                    <a:pt x="459317" y="1762478"/>
                  </a:cubicBezTo>
                  <a:cubicBezTo>
                    <a:pt x="508706" y="1816100"/>
                    <a:pt x="545395" y="1896534"/>
                    <a:pt x="569384" y="1948745"/>
                  </a:cubicBezTo>
                  <a:cubicBezTo>
                    <a:pt x="593373" y="2000956"/>
                    <a:pt x="577851" y="2065867"/>
                    <a:pt x="603251" y="2075745"/>
                  </a:cubicBezTo>
                  <a:cubicBezTo>
                    <a:pt x="628651" y="2085623"/>
                    <a:pt x="688623" y="2049639"/>
                    <a:pt x="721784" y="2008011"/>
                  </a:cubicBezTo>
                  <a:cubicBezTo>
                    <a:pt x="754945" y="1966383"/>
                    <a:pt x="764823" y="1874661"/>
                    <a:pt x="802217" y="1825978"/>
                  </a:cubicBezTo>
                  <a:cubicBezTo>
                    <a:pt x="839612" y="1777295"/>
                    <a:pt x="872773" y="1742722"/>
                    <a:pt x="946151" y="1715911"/>
                  </a:cubicBezTo>
                  <a:cubicBezTo>
                    <a:pt x="1019529" y="1689100"/>
                    <a:pt x="1142295" y="1672167"/>
                    <a:pt x="1242484" y="1665111"/>
                  </a:cubicBezTo>
                  <a:cubicBezTo>
                    <a:pt x="1342673" y="1658055"/>
                    <a:pt x="1444273" y="1662995"/>
                    <a:pt x="1547284" y="1673578"/>
                  </a:cubicBezTo>
                  <a:cubicBezTo>
                    <a:pt x="1650295" y="1684161"/>
                    <a:pt x="1775179" y="1696156"/>
                    <a:pt x="1860551" y="1728611"/>
                  </a:cubicBezTo>
                  <a:cubicBezTo>
                    <a:pt x="1945923" y="1761066"/>
                    <a:pt x="2013656" y="1816805"/>
                    <a:pt x="2059517" y="1868311"/>
                  </a:cubicBezTo>
                  <a:cubicBezTo>
                    <a:pt x="2105378" y="1919817"/>
                    <a:pt x="2102556" y="2025651"/>
                    <a:pt x="2135717" y="2037645"/>
                  </a:cubicBezTo>
                  <a:cubicBezTo>
                    <a:pt x="2168878" y="2049639"/>
                    <a:pt x="2240845" y="2063045"/>
                    <a:pt x="2258484" y="1940278"/>
                  </a:cubicBezTo>
                  <a:cubicBezTo>
                    <a:pt x="2276123" y="1817511"/>
                    <a:pt x="2239434" y="1509184"/>
                    <a:pt x="2241551" y="1301045"/>
                  </a:cubicBezTo>
                  <a:cubicBezTo>
                    <a:pt x="2243668" y="1092906"/>
                    <a:pt x="2261306" y="829028"/>
                    <a:pt x="2271184" y="691445"/>
                  </a:cubicBezTo>
                  <a:cubicBezTo>
                    <a:pt x="2281062" y="553862"/>
                    <a:pt x="2312812" y="560212"/>
                    <a:pt x="2300817" y="475545"/>
                  </a:cubicBezTo>
                  <a:cubicBezTo>
                    <a:pt x="2288823" y="390878"/>
                    <a:pt x="2218267" y="252589"/>
                    <a:pt x="2199217" y="183445"/>
                  </a:cubicBezTo>
                  <a:cubicBezTo>
                    <a:pt x="2180167" y="114301"/>
                    <a:pt x="2205567" y="89606"/>
                    <a:pt x="2186517" y="60678"/>
                  </a:cubicBezTo>
                  <a:cubicBezTo>
                    <a:pt x="2167467" y="31750"/>
                    <a:pt x="2110317" y="0"/>
                    <a:pt x="2084917" y="9878"/>
                  </a:cubicBezTo>
                  <a:cubicBezTo>
                    <a:pt x="2059517" y="19756"/>
                    <a:pt x="2047522" y="46567"/>
                    <a:pt x="2034117" y="119945"/>
                  </a:cubicBezTo>
                  <a:cubicBezTo>
                    <a:pt x="2020712" y="193323"/>
                    <a:pt x="2020006" y="359128"/>
                    <a:pt x="2004484" y="450145"/>
                  </a:cubicBezTo>
                  <a:cubicBezTo>
                    <a:pt x="1988962" y="541162"/>
                    <a:pt x="1969912" y="613128"/>
                    <a:pt x="1940984" y="666045"/>
                  </a:cubicBezTo>
                  <a:cubicBezTo>
                    <a:pt x="1912056" y="718962"/>
                    <a:pt x="1884539" y="742245"/>
                    <a:pt x="1830917" y="767645"/>
                  </a:cubicBezTo>
                  <a:cubicBezTo>
                    <a:pt x="1777295" y="793045"/>
                    <a:pt x="1717323" y="819856"/>
                    <a:pt x="1619251" y="818445"/>
                  </a:cubicBezTo>
                  <a:cubicBezTo>
                    <a:pt x="1521179" y="817034"/>
                    <a:pt x="1345495" y="788811"/>
                    <a:pt x="1242484" y="759178"/>
                  </a:cubicBezTo>
                  <a:cubicBezTo>
                    <a:pt x="1139473" y="729545"/>
                    <a:pt x="1063978" y="685800"/>
                    <a:pt x="1001184" y="640645"/>
                  </a:cubicBezTo>
                  <a:cubicBezTo>
                    <a:pt x="938390" y="595490"/>
                    <a:pt x="897467" y="549628"/>
                    <a:pt x="865717" y="488245"/>
                  </a:cubicBezTo>
                  <a:cubicBezTo>
                    <a:pt x="833967" y="426862"/>
                    <a:pt x="819151" y="325967"/>
                    <a:pt x="810684" y="272345"/>
                  </a:cubicBezTo>
                  <a:cubicBezTo>
                    <a:pt x="802217" y="218723"/>
                    <a:pt x="812095" y="196850"/>
                    <a:pt x="814917" y="166511"/>
                  </a:cubicBezTo>
                  <a:cubicBezTo>
                    <a:pt x="817739" y="136172"/>
                    <a:pt x="833261" y="101600"/>
                    <a:pt x="827617" y="90311"/>
                  </a:cubicBezTo>
                  <a:cubicBezTo>
                    <a:pt x="821973" y="79022"/>
                    <a:pt x="809978" y="84667"/>
                    <a:pt x="776817" y="98778"/>
                  </a:cubicBezTo>
                  <a:close/>
                </a:path>
              </a:pathLst>
            </a:custGeom>
            <a:gradFill flip="none" rotWithShape="1">
              <a:gsLst>
                <a:gs pos="0">
                  <a:schemeClr val="accent1"/>
                </a:gs>
                <a:gs pos="100000">
                  <a:schemeClr val="accent1">
                    <a:lumMod val="50000"/>
                  </a:schemeClr>
                </a:gs>
              </a:gsLst>
              <a:path path="circl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4" name="Forme libre 73"/>
            <p:cNvSpPr/>
            <p:nvPr/>
          </p:nvSpPr>
          <p:spPr>
            <a:xfrm flipH="1">
              <a:off x="2082370" y="4419600"/>
              <a:ext cx="927530" cy="842312"/>
            </a:xfrm>
            <a:custGeom>
              <a:avLst/>
              <a:gdLst>
                <a:gd name="connsiteX0" fmla="*/ 592666 w 959555"/>
                <a:gd name="connsiteY0" fmla="*/ 11759 h 853723"/>
                <a:gd name="connsiteX1" fmla="*/ 141111 w 959555"/>
                <a:gd name="connsiteY1" fmla="*/ 223426 h 853723"/>
                <a:gd name="connsiteX2" fmla="*/ 42333 w 959555"/>
                <a:gd name="connsiteY2" fmla="*/ 660870 h 853723"/>
                <a:gd name="connsiteX3" fmla="*/ 395111 w 959555"/>
                <a:gd name="connsiteY3" fmla="*/ 773759 h 853723"/>
                <a:gd name="connsiteX4" fmla="*/ 691444 w 959555"/>
                <a:gd name="connsiteY4" fmla="*/ 816093 h 853723"/>
                <a:gd name="connsiteX5" fmla="*/ 874889 w 959555"/>
                <a:gd name="connsiteY5" fmla="*/ 547982 h 853723"/>
                <a:gd name="connsiteX6" fmla="*/ 917222 w 959555"/>
                <a:gd name="connsiteY6" fmla="*/ 152870 h 853723"/>
                <a:gd name="connsiteX7" fmla="*/ 592666 w 959555"/>
                <a:gd name="connsiteY7" fmla="*/ 11759 h 85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555" h="853723">
                  <a:moveTo>
                    <a:pt x="592666" y="11759"/>
                  </a:moveTo>
                  <a:cubicBezTo>
                    <a:pt x="463314" y="23518"/>
                    <a:pt x="232833" y="115241"/>
                    <a:pt x="141111" y="223426"/>
                  </a:cubicBezTo>
                  <a:cubicBezTo>
                    <a:pt x="49389" y="331611"/>
                    <a:pt x="0" y="569148"/>
                    <a:pt x="42333" y="660870"/>
                  </a:cubicBezTo>
                  <a:cubicBezTo>
                    <a:pt x="84666" y="752592"/>
                    <a:pt x="286926" y="747889"/>
                    <a:pt x="395111" y="773759"/>
                  </a:cubicBezTo>
                  <a:cubicBezTo>
                    <a:pt x="503296" y="799629"/>
                    <a:pt x="611481" y="853723"/>
                    <a:pt x="691444" y="816093"/>
                  </a:cubicBezTo>
                  <a:cubicBezTo>
                    <a:pt x="771407" y="778463"/>
                    <a:pt x="837259" y="658519"/>
                    <a:pt x="874889" y="547982"/>
                  </a:cubicBezTo>
                  <a:cubicBezTo>
                    <a:pt x="912519" y="437445"/>
                    <a:pt x="959555" y="244592"/>
                    <a:pt x="917222" y="152870"/>
                  </a:cubicBezTo>
                  <a:cubicBezTo>
                    <a:pt x="874889" y="61148"/>
                    <a:pt x="722018" y="0"/>
                    <a:pt x="592666" y="11759"/>
                  </a:cubicBezTo>
                  <a:close/>
                </a:path>
              </a:pathLst>
            </a:custGeom>
            <a:gradFill flip="none" rotWithShape="1">
              <a:gsLst>
                <a:gs pos="100000">
                  <a:schemeClr val="accent5">
                    <a:lumMod val="10000"/>
                  </a:schemeClr>
                </a:gs>
                <a:gs pos="3000">
                  <a:schemeClr val="accent5">
                    <a:lumMod val="25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81" name="Forme libre 80"/>
          <p:cNvSpPr/>
          <p:nvPr/>
        </p:nvSpPr>
        <p:spPr>
          <a:xfrm>
            <a:off x="28222" y="3563055"/>
            <a:ext cx="1953684" cy="1639006"/>
          </a:xfrm>
          <a:custGeom>
            <a:avLst/>
            <a:gdLst>
              <a:gd name="connsiteX0" fmla="*/ 903111 w 1953684"/>
              <a:gd name="connsiteY0" fmla="*/ 153812 h 1639006"/>
              <a:gd name="connsiteX1" fmla="*/ 594078 w 1953684"/>
              <a:gd name="connsiteY1" fmla="*/ 86078 h 1639006"/>
              <a:gd name="connsiteX2" fmla="*/ 373945 w 1953684"/>
              <a:gd name="connsiteY2" fmla="*/ 35278 h 1639006"/>
              <a:gd name="connsiteX3" fmla="*/ 132645 w 1953684"/>
              <a:gd name="connsiteY3" fmla="*/ 22578 h 1639006"/>
              <a:gd name="connsiteX4" fmla="*/ 31045 w 1953684"/>
              <a:gd name="connsiteY4" fmla="*/ 170745 h 1639006"/>
              <a:gd name="connsiteX5" fmla="*/ 26811 w 1953684"/>
              <a:gd name="connsiteY5" fmla="*/ 784578 h 1639006"/>
              <a:gd name="connsiteX6" fmla="*/ 26811 w 1953684"/>
              <a:gd name="connsiteY6" fmla="*/ 1411112 h 1639006"/>
              <a:gd name="connsiteX7" fmla="*/ 187678 w 1953684"/>
              <a:gd name="connsiteY7" fmla="*/ 1584678 h 1639006"/>
              <a:gd name="connsiteX8" fmla="*/ 534811 w 1953684"/>
              <a:gd name="connsiteY8" fmla="*/ 1635478 h 1639006"/>
              <a:gd name="connsiteX9" fmla="*/ 1055511 w 1953684"/>
              <a:gd name="connsiteY9" fmla="*/ 1563512 h 1639006"/>
              <a:gd name="connsiteX10" fmla="*/ 1432278 w 1953684"/>
              <a:gd name="connsiteY10" fmla="*/ 1529645 h 1639006"/>
              <a:gd name="connsiteX11" fmla="*/ 1698978 w 1953684"/>
              <a:gd name="connsiteY11" fmla="*/ 1521178 h 1639006"/>
              <a:gd name="connsiteX12" fmla="*/ 1914878 w 1953684"/>
              <a:gd name="connsiteY12" fmla="*/ 1360312 h 1639006"/>
              <a:gd name="connsiteX13" fmla="*/ 1931811 w 1953684"/>
              <a:gd name="connsiteY13" fmla="*/ 1051278 h 1639006"/>
              <a:gd name="connsiteX14" fmla="*/ 1804811 w 1953684"/>
              <a:gd name="connsiteY14" fmla="*/ 682978 h 1639006"/>
              <a:gd name="connsiteX15" fmla="*/ 1639711 w 1953684"/>
              <a:gd name="connsiteY15" fmla="*/ 433212 h 1639006"/>
              <a:gd name="connsiteX16" fmla="*/ 1334911 w 1953684"/>
              <a:gd name="connsiteY16" fmla="*/ 280812 h 1639006"/>
              <a:gd name="connsiteX17" fmla="*/ 903111 w 1953684"/>
              <a:gd name="connsiteY17" fmla="*/ 153812 h 163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3684" h="1639006">
                <a:moveTo>
                  <a:pt x="903111" y="153812"/>
                </a:moveTo>
                <a:cubicBezTo>
                  <a:pt x="779639" y="121356"/>
                  <a:pt x="594078" y="86078"/>
                  <a:pt x="594078" y="86078"/>
                </a:cubicBezTo>
                <a:cubicBezTo>
                  <a:pt x="505884" y="66322"/>
                  <a:pt x="450850" y="45861"/>
                  <a:pt x="373945" y="35278"/>
                </a:cubicBezTo>
                <a:cubicBezTo>
                  <a:pt x="297040" y="24695"/>
                  <a:pt x="189795" y="0"/>
                  <a:pt x="132645" y="22578"/>
                </a:cubicBezTo>
                <a:cubicBezTo>
                  <a:pt x="75495" y="45156"/>
                  <a:pt x="48684" y="43745"/>
                  <a:pt x="31045" y="170745"/>
                </a:cubicBezTo>
                <a:cubicBezTo>
                  <a:pt x="13406" y="297745"/>
                  <a:pt x="27517" y="577850"/>
                  <a:pt x="26811" y="784578"/>
                </a:cubicBezTo>
                <a:cubicBezTo>
                  <a:pt x="26105" y="991306"/>
                  <a:pt x="0" y="1277762"/>
                  <a:pt x="26811" y="1411112"/>
                </a:cubicBezTo>
                <a:cubicBezTo>
                  <a:pt x="53622" y="1544462"/>
                  <a:pt x="103011" y="1547284"/>
                  <a:pt x="187678" y="1584678"/>
                </a:cubicBezTo>
                <a:cubicBezTo>
                  <a:pt x="272345" y="1622072"/>
                  <a:pt x="390172" y="1639006"/>
                  <a:pt x="534811" y="1635478"/>
                </a:cubicBezTo>
                <a:cubicBezTo>
                  <a:pt x="679450" y="1631950"/>
                  <a:pt x="905933" y="1581151"/>
                  <a:pt x="1055511" y="1563512"/>
                </a:cubicBezTo>
                <a:cubicBezTo>
                  <a:pt x="1205089" y="1545873"/>
                  <a:pt x="1325034" y="1536701"/>
                  <a:pt x="1432278" y="1529645"/>
                </a:cubicBezTo>
                <a:cubicBezTo>
                  <a:pt x="1539522" y="1522589"/>
                  <a:pt x="1618545" y="1549400"/>
                  <a:pt x="1698978" y="1521178"/>
                </a:cubicBezTo>
                <a:cubicBezTo>
                  <a:pt x="1779411" y="1492956"/>
                  <a:pt x="1876073" y="1438629"/>
                  <a:pt x="1914878" y="1360312"/>
                </a:cubicBezTo>
                <a:cubicBezTo>
                  <a:pt x="1953684" y="1281995"/>
                  <a:pt x="1950155" y="1164167"/>
                  <a:pt x="1931811" y="1051278"/>
                </a:cubicBezTo>
                <a:cubicBezTo>
                  <a:pt x="1913467" y="938389"/>
                  <a:pt x="1853494" y="785989"/>
                  <a:pt x="1804811" y="682978"/>
                </a:cubicBezTo>
                <a:cubicBezTo>
                  <a:pt x="1756128" y="579967"/>
                  <a:pt x="1718028" y="500240"/>
                  <a:pt x="1639711" y="433212"/>
                </a:cubicBezTo>
                <a:cubicBezTo>
                  <a:pt x="1561394" y="366184"/>
                  <a:pt x="1456972" y="327379"/>
                  <a:pt x="1334911" y="280812"/>
                </a:cubicBezTo>
                <a:cubicBezTo>
                  <a:pt x="1212850" y="234245"/>
                  <a:pt x="1026583" y="186268"/>
                  <a:pt x="903111" y="153812"/>
                </a:cubicBezTo>
                <a:close/>
              </a:path>
            </a:pathLst>
          </a:custGeom>
          <a:noFill/>
          <a:ln w="76200" cap="flat" cmpd="tri"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2" name="Forme libre 41"/>
          <p:cNvSpPr/>
          <p:nvPr/>
        </p:nvSpPr>
        <p:spPr>
          <a:xfrm rot="21168293">
            <a:off x="615112" y="5188671"/>
            <a:ext cx="1312596" cy="1162011"/>
          </a:xfrm>
          <a:custGeom>
            <a:avLst/>
            <a:gdLst>
              <a:gd name="connsiteX0" fmla="*/ 1274233 w 1853141"/>
              <a:gd name="connsiteY0" fmla="*/ 50800 h 1740958"/>
              <a:gd name="connsiteX1" fmla="*/ 467783 w 1853141"/>
              <a:gd name="connsiteY1" fmla="*/ 133350 h 1740958"/>
              <a:gd name="connsiteX2" fmla="*/ 118533 w 1853141"/>
              <a:gd name="connsiteY2" fmla="*/ 558800 h 1740958"/>
              <a:gd name="connsiteX3" fmla="*/ 35983 w 1853141"/>
              <a:gd name="connsiteY3" fmla="*/ 1333500 h 1740958"/>
              <a:gd name="connsiteX4" fmla="*/ 334433 w 1853141"/>
              <a:gd name="connsiteY4" fmla="*/ 1676400 h 1740958"/>
              <a:gd name="connsiteX5" fmla="*/ 1134533 w 1853141"/>
              <a:gd name="connsiteY5" fmla="*/ 1701800 h 1740958"/>
              <a:gd name="connsiteX6" fmla="*/ 1655233 w 1853141"/>
              <a:gd name="connsiteY6" fmla="*/ 1441450 h 1740958"/>
              <a:gd name="connsiteX7" fmla="*/ 1813983 w 1853141"/>
              <a:gd name="connsiteY7" fmla="*/ 908050 h 1740958"/>
              <a:gd name="connsiteX8" fmla="*/ 1769533 w 1853141"/>
              <a:gd name="connsiteY8" fmla="*/ 438150 h 1740958"/>
              <a:gd name="connsiteX9" fmla="*/ 1274233 w 1853141"/>
              <a:gd name="connsiteY9" fmla="*/ 50800 h 174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3141" h="1740958">
                <a:moveTo>
                  <a:pt x="1274233" y="50800"/>
                </a:moveTo>
                <a:cubicBezTo>
                  <a:pt x="1057275" y="0"/>
                  <a:pt x="660400" y="48683"/>
                  <a:pt x="467783" y="133350"/>
                </a:cubicBezTo>
                <a:cubicBezTo>
                  <a:pt x="275166" y="218017"/>
                  <a:pt x="190500" y="358775"/>
                  <a:pt x="118533" y="558800"/>
                </a:cubicBezTo>
                <a:cubicBezTo>
                  <a:pt x="46566" y="758825"/>
                  <a:pt x="0" y="1147233"/>
                  <a:pt x="35983" y="1333500"/>
                </a:cubicBezTo>
                <a:cubicBezTo>
                  <a:pt x="71966" y="1519767"/>
                  <a:pt x="151341" y="1615017"/>
                  <a:pt x="334433" y="1676400"/>
                </a:cubicBezTo>
                <a:cubicBezTo>
                  <a:pt x="517525" y="1737783"/>
                  <a:pt x="914400" y="1740958"/>
                  <a:pt x="1134533" y="1701800"/>
                </a:cubicBezTo>
                <a:cubicBezTo>
                  <a:pt x="1354666" y="1662642"/>
                  <a:pt x="1541991" y="1573742"/>
                  <a:pt x="1655233" y="1441450"/>
                </a:cubicBezTo>
                <a:cubicBezTo>
                  <a:pt x="1768475" y="1309158"/>
                  <a:pt x="1794933" y="1075267"/>
                  <a:pt x="1813983" y="908050"/>
                </a:cubicBezTo>
                <a:cubicBezTo>
                  <a:pt x="1833033" y="740833"/>
                  <a:pt x="1853141" y="579967"/>
                  <a:pt x="1769533" y="438150"/>
                </a:cubicBezTo>
                <a:cubicBezTo>
                  <a:pt x="1685925" y="296333"/>
                  <a:pt x="1491191" y="101600"/>
                  <a:pt x="1274233" y="50800"/>
                </a:cubicBezTo>
                <a:close/>
              </a:path>
            </a:pathLst>
          </a:custGeom>
          <a:solidFill>
            <a:schemeClr val="bg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2" name="Forme libre 81"/>
          <p:cNvSpPr/>
          <p:nvPr/>
        </p:nvSpPr>
        <p:spPr>
          <a:xfrm>
            <a:off x="739248" y="5265545"/>
            <a:ext cx="1137529" cy="1039383"/>
          </a:xfrm>
          <a:custGeom>
            <a:avLst/>
            <a:gdLst>
              <a:gd name="connsiteX0" fmla="*/ 789517 w 1464734"/>
              <a:gd name="connsiteY0" fmla="*/ 38100 h 1489075"/>
              <a:gd name="connsiteX1" fmla="*/ 281517 w 1464734"/>
              <a:gd name="connsiteY1" fmla="*/ 177800 h 1489075"/>
              <a:gd name="connsiteX2" fmla="*/ 27517 w 1464734"/>
              <a:gd name="connsiteY2" fmla="*/ 774700 h 1489075"/>
              <a:gd name="connsiteX3" fmla="*/ 116417 w 1464734"/>
              <a:gd name="connsiteY3" fmla="*/ 1339850 h 1489075"/>
              <a:gd name="connsiteX4" fmla="*/ 560917 w 1464734"/>
              <a:gd name="connsiteY4" fmla="*/ 1485900 h 1489075"/>
              <a:gd name="connsiteX5" fmla="*/ 1132417 w 1464734"/>
              <a:gd name="connsiteY5" fmla="*/ 1320800 h 1489075"/>
              <a:gd name="connsiteX6" fmla="*/ 1361017 w 1464734"/>
              <a:gd name="connsiteY6" fmla="*/ 996950 h 1489075"/>
              <a:gd name="connsiteX7" fmla="*/ 1411817 w 1464734"/>
              <a:gd name="connsiteY7" fmla="*/ 463550 h 1489075"/>
              <a:gd name="connsiteX8" fmla="*/ 1043517 w 1464734"/>
              <a:gd name="connsiteY8" fmla="*/ 69850 h 1489075"/>
              <a:gd name="connsiteX9" fmla="*/ 789517 w 1464734"/>
              <a:gd name="connsiteY9" fmla="*/ 38100 h 148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4734" h="1489075">
                <a:moveTo>
                  <a:pt x="789517" y="38100"/>
                </a:moveTo>
                <a:cubicBezTo>
                  <a:pt x="662517" y="56092"/>
                  <a:pt x="408517" y="55033"/>
                  <a:pt x="281517" y="177800"/>
                </a:cubicBezTo>
                <a:cubicBezTo>
                  <a:pt x="154517" y="300567"/>
                  <a:pt x="55034" y="581025"/>
                  <a:pt x="27517" y="774700"/>
                </a:cubicBezTo>
                <a:cubicBezTo>
                  <a:pt x="0" y="968375"/>
                  <a:pt x="27517" y="1221317"/>
                  <a:pt x="116417" y="1339850"/>
                </a:cubicBezTo>
                <a:cubicBezTo>
                  <a:pt x="205317" y="1458383"/>
                  <a:pt x="391584" y="1489075"/>
                  <a:pt x="560917" y="1485900"/>
                </a:cubicBezTo>
                <a:cubicBezTo>
                  <a:pt x="730250" y="1482725"/>
                  <a:pt x="999067" y="1402292"/>
                  <a:pt x="1132417" y="1320800"/>
                </a:cubicBezTo>
                <a:cubicBezTo>
                  <a:pt x="1265767" y="1239308"/>
                  <a:pt x="1314450" y="1139825"/>
                  <a:pt x="1361017" y="996950"/>
                </a:cubicBezTo>
                <a:cubicBezTo>
                  <a:pt x="1407584" y="854075"/>
                  <a:pt x="1464734" y="618067"/>
                  <a:pt x="1411817" y="463550"/>
                </a:cubicBezTo>
                <a:cubicBezTo>
                  <a:pt x="1358900" y="309033"/>
                  <a:pt x="1148292" y="139700"/>
                  <a:pt x="1043517" y="69850"/>
                </a:cubicBezTo>
                <a:cubicBezTo>
                  <a:pt x="938742" y="0"/>
                  <a:pt x="916517" y="20108"/>
                  <a:pt x="789517" y="38100"/>
                </a:cubicBezTo>
                <a:close/>
              </a:path>
            </a:pathLst>
          </a:custGeom>
          <a:gradFill flip="none" rotWithShape="1">
            <a:gsLst>
              <a:gs pos="100000">
                <a:schemeClr val="tx1">
                  <a:lumMod val="95000"/>
                  <a:lumOff val="5000"/>
                </a:schemeClr>
              </a:gs>
              <a:gs pos="0">
                <a:schemeClr val="tx1">
                  <a:lumMod val="65000"/>
                  <a:lumOff val="35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4" name="Forme libre 83"/>
          <p:cNvSpPr/>
          <p:nvPr/>
        </p:nvSpPr>
        <p:spPr>
          <a:xfrm>
            <a:off x="31750" y="5480050"/>
            <a:ext cx="1924050" cy="1016000"/>
          </a:xfrm>
          <a:custGeom>
            <a:avLst/>
            <a:gdLst>
              <a:gd name="connsiteX0" fmla="*/ 1924050 w 1924050"/>
              <a:gd name="connsiteY0" fmla="*/ 355600 h 1016000"/>
              <a:gd name="connsiteX1" fmla="*/ 1885950 w 1924050"/>
              <a:gd name="connsiteY1" fmla="*/ 590550 h 1016000"/>
              <a:gd name="connsiteX2" fmla="*/ 1708150 w 1924050"/>
              <a:gd name="connsiteY2" fmla="*/ 838200 h 1016000"/>
              <a:gd name="connsiteX3" fmla="*/ 1130300 w 1924050"/>
              <a:gd name="connsiteY3" fmla="*/ 971550 h 1016000"/>
              <a:gd name="connsiteX4" fmla="*/ 762000 w 1924050"/>
              <a:gd name="connsiteY4" fmla="*/ 958850 h 1016000"/>
              <a:gd name="connsiteX5" fmla="*/ 546100 w 1924050"/>
              <a:gd name="connsiteY5" fmla="*/ 628650 h 1016000"/>
              <a:gd name="connsiteX6" fmla="*/ 508000 w 1924050"/>
              <a:gd name="connsiteY6" fmla="*/ 361950 h 1016000"/>
              <a:gd name="connsiteX7" fmla="*/ 266700 w 1924050"/>
              <a:gd name="connsiteY7" fmla="*/ 165100 h 1016000"/>
              <a:gd name="connsiteX8" fmla="*/ 0 w 1924050"/>
              <a:gd name="connsiteY8" fmla="*/ 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4050" h="1016000">
                <a:moveTo>
                  <a:pt x="1924050" y="355600"/>
                </a:moveTo>
                <a:cubicBezTo>
                  <a:pt x="1922991" y="432858"/>
                  <a:pt x="1921933" y="510117"/>
                  <a:pt x="1885950" y="590550"/>
                </a:cubicBezTo>
                <a:cubicBezTo>
                  <a:pt x="1849967" y="670983"/>
                  <a:pt x="1834092" y="774700"/>
                  <a:pt x="1708150" y="838200"/>
                </a:cubicBezTo>
                <a:cubicBezTo>
                  <a:pt x="1582208" y="901700"/>
                  <a:pt x="1287992" y="951442"/>
                  <a:pt x="1130300" y="971550"/>
                </a:cubicBezTo>
                <a:cubicBezTo>
                  <a:pt x="972608" y="991658"/>
                  <a:pt x="859367" y="1016000"/>
                  <a:pt x="762000" y="958850"/>
                </a:cubicBezTo>
                <a:cubicBezTo>
                  <a:pt x="664633" y="901700"/>
                  <a:pt x="588433" y="728133"/>
                  <a:pt x="546100" y="628650"/>
                </a:cubicBezTo>
                <a:cubicBezTo>
                  <a:pt x="503767" y="529167"/>
                  <a:pt x="554567" y="439208"/>
                  <a:pt x="508000" y="361950"/>
                </a:cubicBezTo>
                <a:cubicBezTo>
                  <a:pt x="461433" y="284692"/>
                  <a:pt x="351367" y="225425"/>
                  <a:pt x="266700" y="165100"/>
                </a:cubicBezTo>
                <a:cubicBezTo>
                  <a:pt x="182033" y="104775"/>
                  <a:pt x="0" y="0"/>
                  <a:pt x="0" y="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5" name="Forme libre 84"/>
          <p:cNvSpPr/>
          <p:nvPr/>
        </p:nvSpPr>
        <p:spPr>
          <a:xfrm>
            <a:off x="50800" y="5810250"/>
            <a:ext cx="1974850" cy="1001183"/>
          </a:xfrm>
          <a:custGeom>
            <a:avLst/>
            <a:gdLst>
              <a:gd name="connsiteX0" fmla="*/ 0 w 1974850"/>
              <a:gd name="connsiteY0" fmla="*/ 0 h 1001183"/>
              <a:gd name="connsiteX1" fmla="*/ 190500 w 1974850"/>
              <a:gd name="connsiteY1" fmla="*/ 311150 h 1001183"/>
              <a:gd name="connsiteX2" fmla="*/ 120650 w 1974850"/>
              <a:gd name="connsiteY2" fmla="*/ 565150 h 1001183"/>
              <a:gd name="connsiteX3" fmla="*/ 584200 w 1974850"/>
              <a:gd name="connsiteY3" fmla="*/ 946150 h 1001183"/>
              <a:gd name="connsiteX4" fmla="*/ 1047750 w 1974850"/>
              <a:gd name="connsiteY4" fmla="*/ 895350 h 1001183"/>
              <a:gd name="connsiteX5" fmla="*/ 1504950 w 1974850"/>
              <a:gd name="connsiteY5" fmla="*/ 927100 h 1001183"/>
              <a:gd name="connsiteX6" fmla="*/ 1974850 w 1974850"/>
              <a:gd name="connsiteY6" fmla="*/ 952500 h 100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4850" h="1001183">
                <a:moveTo>
                  <a:pt x="0" y="0"/>
                </a:moveTo>
                <a:cubicBezTo>
                  <a:pt x="85196" y="108479"/>
                  <a:pt x="170392" y="216958"/>
                  <a:pt x="190500" y="311150"/>
                </a:cubicBezTo>
                <a:cubicBezTo>
                  <a:pt x="210608" y="405342"/>
                  <a:pt x="55033" y="459317"/>
                  <a:pt x="120650" y="565150"/>
                </a:cubicBezTo>
                <a:cubicBezTo>
                  <a:pt x="186267" y="670983"/>
                  <a:pt x="429683" y="891117"/>
                  <a:pt x="584200" y="946150"/>
                </a:cubicBezTo>
                <a:cubicBezTo>
                  <a:pt x="738717" y="1001183"/>
                  <a:pt x="894292" y="898525"/>
                  <a:pt x="1047750" y="895350"/>
                </a:cubicBezTo>
                <a:cubicBezTo>
                  <a:pt x="1201208" y="892175"/>
                  <a:pt x="1504950" y="927100"/>
                  <a:pt x="1504950" y="927100"/>
                </a:cubicBezTo>
                <a:lnTo>
                  <a:pt x="1974850" y="952500"/>
                </a:ln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6" name="Forme libre 85"/>
          <p:cNvSpPr/>
          <p:nvPr/>
        </p:nvSpPr>
        <p:spPr>
          <a:xfrm>
            <a:off x="806450" y="6146800"/>
            <a:ext cx="1244600" cy="495300"/>
          </a:xfrm>
          <a:custGeom>
            <a:avLst/>
            <a:gdLst>
              <a:gd name="connsiteX0" fmla="*/ 1244600 w 1244600"/>
              <a:gd name="connsiteY0" fmla="*/ 0 h 495300"/>
              <a:gd name="connsiteX1" fmla="*/ 1085850 w 1244600"/>
              <a:gd name="connsiteY1" fmla="*/ 304800 h 495300"/>
              <a:gd name="connsiteX2" fmla="*/ 838200 w 1244600"/>
              <a:gd name="connsiteY2" fmla="*/ 444500 h 495300"/>
              <a:gd name="connsiteX3" fmla="*/ 463550 w 1244600"/>
              <a:gd name="connsiteY3" fmla="*/ 425450 h 495300"/>
              <a:gd name="connsiteX4" fmla="*/ 0 w 12446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600" h="495300">
                <a:moveTo>
                  <a:pt x="1244600" y="0"/>
                </a:moveTo>
                <a:cubicBezTo>
                  <a:pt x="1199091" y="115358"/>
                  <a:pt x="1153583" y="230717"/>
                  <a:pt x="1085850" y="304800"/>
                </a:cubicBezTo>
                <a:cubicBezTo>
                  <a:pt x="1018117" y="378883"/>
                  <a:pt x="941917" y="424392"/>
                  <a:pt x="838200" y="444500"/>
                </a:cubicBezTo>
                <a:cubicBezTo>
                  <a:pt x="734483" y="464608"/>
                  <a:pt x="603250" y="416983"/>
                  <a:pt x="463550" y="425450"/>
                </a:cubicBezTo>
                <a:cubicBezTo>
                  <a:pt x="323850" y="433917"/>
                  <a:pt x="0" y="495300"/>
                  <a:pt x="0" y="49530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7" name="Forme libre 86"/>
          <p:cNvSpPr/>
          <p:nvPr/>
        </p:nvSpPr>
        <p:spPr>
          <a:xfrm>
            <a:off x="44450" y="5619750"/>
            <a:ext cx="603250" cy="984250"/>
          </a:xfrm>
          <a:custGeom>
            <a:avLst/>
            <a:gdLst>
              <a:gd name="connsiteX0" fmla="*/ 0 w 603250"/>
              <a:gd name="connsiteY0" fmla="*/ 0 h 984250"/>
              <a:gd name="connsiteX1" fmla="*/ 241300 w 603250"/>
              <a:gd name="connsiteY1" fmla="*/ 260350 h 984250"/>
              <a:gd name="connsiteX2" fmla="*/ 349250 w 603250"/>
              <a:gd name="connsiteY2" fmla="*/ 609600 h 984250"/>
              <a:gd name="connsiteX3" fmla="*/ 444500 w 603250"/>
              <a:gd name="connsiteY3" fmla="*/ 869950 h 984250"/>
              <a:gd name="connsiteX4" fmla="*/ 603250 w 603250"/>
              <a:gd name="connsiteY4" fmla="*/ 984250 h 984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250" h="984250">
                <a:moveTo>
                  <a:pt x="0" y="0"/>
                </a:moveTo>
                <a:cubicBezTo>
                  <a:pt x="91546" y="79375"/>
                  <a:pt x="183092" y="158750"/>
                  <a:pt x="241300" y="260350"/>
                </a:cubicBezTo>
                <a:cubicBezTo>
                  <a:pt x="299508" y="361950"/>
                  <a:pt x="315383" y="508000"/>
                  <a:pt x="349250" y="609600"/>
                </a:cubicBezTo>
                <a:cubicBezTo>
                  <a:pt x="383117" y="711200"/>
                  <a:pt x="402167" y="807508"/>
                  <a:pt x="444500" y="869950"/>
                </a:cubicBezTo>
                <a:cubicBezTo>
                  <a:pt x="486833" y="932392"/>
                  <a:pt x="603250" y="984250"/>
                  <a:pt x="603250" y="98425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8" name="Forme libre 87"/>
          <p:cNvSpPr/>
          <p:nvPr/>
        </p:nvSpPr>
        <p:spPr>
          <a:xfrm>
            <a:off x="12700" y="6343650"/>
            <a:ext cx="285750" cy="488950"/>
          </a:xfrm>
          <a:custGeom>
            <a:avLst/>
            <a:gdLst>
              <a:gd name="connsiteX0" fmla="*/ 0 w 285750"/>
              <a:gd name="connsiteY0" fmla="*/ 0 h 488950"/>
              <a:gd name="connsiteX1" fmla="*/ 63500 w 285750"/>
              <a:gd name="connsiteY1" fmla="*/ 266700 h 488950"/>
              <a:gd name="connsiteX2" fmla="*/ 285750 w 285750"/>
              <a:gd name="connsiteY2" fmla="*/ 488950 h 488950"/>
            </a:gdLst>
            <a:ahLst/>
            <a:cxnLst>
              <a:cxn ang="0">
                <a:pos x="connsiteX0" y="connsiteY0"/>
              </a:cxn>
              <a:cxn ang="0">
                <a:pos x="connsiteX1" y="connsiteY1"/>
              </a:cxn>
              <a:cxn ang="0">
                <a:pos x="connsiteX2" y="connsiteY2"/>
              </a:cxn>
            </a:cxnLst>
            <a:rect l="l" t="t" r="r" b="b"/>
            <a:pathLst>
              <a:path w="285750" h="488950">
                <a:moveTo>
                  <a:pt x="0" y="0"/>
                </a:moveTo>
                <a:cubicBezTo>
                  <a:pt x="7937" y="92604"/>
                  <a:pt x="15875" y="185208"/>
                  <a:pt x="63500" y="266700"/>
                </a:cubicBezTo>
                <a:cubicBezTo>
                  <a:pt x="111125" y="348192"/>
                  <a:pt x="285750" y="488950"/>
                  <a:pt x="285750" y="48895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58"/>
          <p:cNvGrpSpPr/>
          <p:nvPr/>
        </p:nvGrpSpPr>
        <p:grpSpPr>
          <a:xfrm>
            <a:off x="76201" y="3657599"/>
            <a:ext cx="1828800" cy="1447801"/>
            <a:chOff x="-31750" y="3564467"/>
            <a:chExt cx="2048933" cy="1627716"/>
          </a:xfrm>
        </p:grpSpPr>
        <p:sp>
          <p:nvSpPr>
            <p:cNvPr id="60" name="Forme libre 59"/>
            <p:cNvSpPr/>
            <p:nvPr/>
          </p:nvSpPr>
          <p:spPr>
            <a:xfrm>
              <a:off x="-31750" y="3564467"/>
              <a:ext cx="2048933" cy="1627716"/>
            </a:xfrm>
            <a:custGeom>
              <a:avLst/>
              <a:gdLst>
                <a:gd name="connsiteX0" fmla="*/ 555625 w 2048933"/>
                <a:gd name="connsiteY0" fmla="*/ 67733 h 1627716"/>
                <a:gd name="connsiteX1" fmla="*/ 358775 w 2048933"/>
                <a:gd name="connsiteY1" fmla="*/ 29633 h 1627716"/>
                <a:gd name="connsiteX2" fmla="*/ 155575 w 2048933"/>
                <a:gd name="connsiteY2" fmla="*/ 112183 h 1627716"/>
                <a:gd name="connsiteX3" fmla="*/ 142875 w 2048933"/>
                <a:gd name="connsiteY3" fmla="*/ 702733 h 1627716"/>
                <a:gd name="connsiteX4" fmla="*/ 161925 w 2048933"/>
                <a:gd name="connsiteY4" fmla="*/ 1483783 h 1627716"/>
                <a:gd name="connsiteX5" fmla="*/ 1114425 w 2048933"/>
                <a:gd name="connsiteY5" fmla="*/ 1566333 h 1627716"/>
                <a:gd name="connsiteX6" fmla="*/ 1946275 w 2048933"/>
                <a:gd name="connsiteY6" fmla="*/ 1356783 h 1627716"/>
                <a:gd name="connsiteX7" fmla="*/ 1730375 w 2048933"/>
                <a:gd name="connsiteY7" fmla="*/ 563033 h 1627716"/>
                <a:gd name="connsiteX8" fmla="*/ 1050925 w 2048933"/>
                <a:gd name="connsiteY8" fmla="*/ 201083 h 1627716"/>
                <a:gd name="connsiteX9" fmla="*/ 555625 w 2048933"/>
                <a:gd name="connsiteY9" fmla="*/ 67733 h 162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8933" h="1627716">
                  <a:moveTo>
                    <a:pt x="555625" y="67733"/>
                  </a:moveTo>
                  <a:cubicBezTo>
                    <a:pt x="440267" y="39158"/>
                    <a:pt x="425450" y="22225"/>
                    <a:pt x="358775" y="29633"/>
                  </a:cubicBezTo>
                  <a:cubicBezTo>
                    <a:pt x="292100" y="37041"/>
                    <a:pt x="191558" y="0"/>
                    <a:pt x="155575" y="112183"/>
                  </a:cubicBezTo>
                  <a:cubicBezTo>
                    <a:pt x="119592" y="224366"/>
                    <a:pt x="141817" y="474133"/>
                    <a:pt x="142875" y="702733"/>
                  </a:cubicBezTo>
                  <a:cubicBezTo>
                    <a:pt x="143933" y="931333"/>
                    <a:pt x="0" y="1339850"/>
                    <a:pt x="161925" y="1483783"/>
                  </a:cubicBezTo>
                  <a:cubicBezTo>
                    <a:pt x="323850" y="1627716"/>
                    <a:pt x="817033" y="1587500"/>
                    <a:pt x="1114425" y="1566333"/>
                  </a:cubicBezTo>
                  <a:cubicBezTo>
                    <a:pt x="1411817" y="1545166"/>
                    <a:pt x="1843617" y="1524000"/>
                    <a:pt x="1946275" y="1356783"/>
                  </a:cubicBezTo>
                  <a:cubicBezTo>
                    <a:pt x="2048933" y="1189566"/>
                    <a:pt x="1879600" y="755650"/>
                    <a:pt x="1730375" y="563033"/>
                  </a:cubicBezTo>
                  <a:cubicBezTo>
                    <a:pt x="1581150" y="370416"/>
                    <a:pt x="1248833" y="283633"/>
                    <a:pt x="1050925" y="201083"/>
                  </a:cubicBezTo>
                  <a:cubicBezTo>
                    <a:pt x="853017" y="118533"/>
                    <a:pt x="670983" y="96308"/>
                    <a:pt x="555625" y="67733"/>
                  </a:cubicBezTo>
                  <a:close/>
                </a:path>
              </a:pathLst>
            </a:custGeom>
            <a:solidFill>
              <a:schemeClr val="bg1"/>
            </a:solidFill>
            <a:ln>
              <a:solidFill>
                <a:srgbClr val="16164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3" name="Forme libre 62"/>
            <p:cNvSpPr/>
            <p:nvPr/>
          </p:nvSpPr>
          <p:spPr>
            <a:xfrm>
              <a:off x="174625" y="3672417"/>
              <a:ext cx="1704975" cy="1405466"/>
            </a:xfrm>
            <a:custGeom>
              <a:avLst/>
              <a:gdLst>
                <a:gd name="connsiteX0" fmla="*/ 663575 w 1704975"/>
                <a:gd name="connsiteY0" fmla="*/ 124883 h 1405466"/>
                <a:gd name="connsiteX1" fmla="*/ 365125 w 1704975"/>
                <a:gd name="connsiteY1" fmla="*/ 48683 h 1405466"/>
                <a:gd name="connsiteX2" fmla="*/ 111125 w 1704975"/>
                <a:gd name="connsiteY2" fmla="*/ 4233 h 1405466"/>
                <a:gd name="connsiteX3" fmla="*/ 15875 w 1704975"/>
                <a:gd name="connsiteY3" fmla="*/ 74083 h 1405466"/>
                <a:gd name="connsiteX4" fmla="*/ 15875 w 1704975"/>
                <a:gd name="connsiteY4" fmla="*/ 397933 h 1405466"/>
                <a:gd name="connsiteX5" fmla="*/ 34925 w 1704975"/>
                <a:gd name="connsiteY5" fmla="*/ 620183 h 1405466"/>
                <a:gd name="connsiteX6" fmla="*/ 142875 w 1704975"/>
                <a:gd name="connsiteY6" fmla="*/ 950383 h 1405466"/>
                <a:gd name="connsiteX7" fmla="*/ 390525 w 1704975"/>
                <a:gd name="connsiteY7" fmla="*/ 1286933 h 1405466"/>
                <a:gd name="connsiteX8" fmla="*/ 828675 w 1704975"/>
                <a:gd name="connsiteY8" fmla="*/ 1401233 h 1405466"/>
                <a:gd name="connsiteX9" fmla="*/ 1470025 w 1704975"/>
                <a:gd name="connsiteY9" fmla="*/ 1312333 h 1405466"/>
                <a:gd name="connsiteX10" fmla="*/ 1685925 w 1704975"/>
                <a:gd name="connsiteY10" fmla="*/ 1147233 h 1405466"/>
                <a:gd name="connsiteX11" fmla="*/ 1584325 w 1704975"/>
                <a:gd name="connsiteY11" fmla="*/ 734483 h 1405466"/>
                <a:gd name="connsiteX12" fmla="*/ 1349375 w 1704975"/>
                <a:gd name="connsiteY12" fmla="*/ 423333 h 1405466"/>
                <a:gd name="connsiteX13" fmla="*/ 860425 w 1704975"/>
                <a:gd name="connsiteY13" fmla="*/ 182033 h 1405466"/>
                <a:gd name="connsiteX14" fmla="*/ 663575 w 1704975"/>
                <a:gd name="connsiteY14" fmla="*/ 124883 h 14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4975" h="1405466">
                  <a:moveTo>
                    <a:pt x="663575" y="124883"/>
                  </a:moveTo>
                  <a:cubicBezTo>
                    <a:pt x="581025" y="102658"/>
                    <a:pt x="457200" y="68791"/>
                    <a:pt x="365125" y="48683"/>
                  </a:cubicBezTo>
                  <a:cubicBezTo>
                    <a:pt x="273050" y="28575"/>
                    <a:pt x="169333" y="0"/>
                    <a:pt x="111125" y="4233"/>
                  </a:cubicBezTo>
                  <a:cubicBezTo>
                    <a:pt x="52917" y="8466"/>
                    <a:pt x="31750" y="8466"/>
                    <a:pt x="15875" y="74083"/>
                  </a:cubicBezTo>
                  <a:cubicBezTo>
                    <a:pt x="0" y="139700"/>
                    <a:pt x="12700" y="306916"/>
                    <a:pt x="15875" y="397933"/>
                  </a:cubicBezTo>
                  <a:cubicBezTo>
                    <a:pt x="19050" y="488950"/>
                    <a:pt x="13758" y="528108"/>
                    <a:pt x="34925" y="620183"/>
                  </a:cubicBezTo>
                  <a:cubicBezTo>
                    <a:pt x="56092" y="712258"/>
                    <a:pt x="83608" y="839258"/>
                    <a:pt x="142875" y="950383"/>
                  </a:cubicBezTo>
                  <a:cubicBezTo>
                    <a:pt x="202142" y="1061508"/>
                    <a:pt x="276225" y="1211791"/>
                    <a:pt x="390525" y="1286933"/>
                  </a:cubicBezTo>
                  <a:cubicBezTo>
                    <a:pt x="504825" y="1362075"/>
                    <a:pt x="648758" y="1397000"/>
                    <a:pt x="828675" y="1401233"/>
                  </a:cubicBezTo>
                  <a:cubicBezTo>
                    <a:pt x="1008592" y="1405466"/>
                    <a:pt x="1327150" y="1354666"/>
                    <a:pt x="1470025" y="1312333"/>
                  </a:cubicBezTo>
                  <a:cubicBezTo>
                    <a:pt x="1612900" y="1270000"/>
                    <a:pt x="1666875" y="1243541"/>
                    <a:pt x="1685925" y="1147233"/>
                  </a:cubicBezTo>
                  <a:cubicBezTo>
                    <a:pt x="1704975" y="1050925"/>
                    <a:pt x="1640417" y="855133"/>
                    <a:pt x="1584325" y="734483"/>
                  </a:cubicBezTo>
                  <a:cubicBezTo>
                    <a:pt x="1528233" y="613833"/>
                    <a:pt x="1470025" y="515408"/>
                    <a:pt x="1349375" y="423333"/>
                  </a:cubicBezTo>
                  <a:cubicBezTo>
                    <a:pt x="1228725" y="331258"/>
                    <a:pt x="975783" y="231775"/>
                    <a:pt x="860425" y="182033"/>
                  </a:cubicBezTo>
                  <a:cubicBezTo>
                    <a:pt x="745067" y="132291"/>
                    <a:pt x="746125" y="147108"/>
                    <a:pt x="663575" y="124883"/>
                  </a:cubicBezTo>
                  <a:close/>
                </a:path>
              </a:pathLst>
            </a:custGeom>
            <a:gradFill flip="none" rotWithShape="1">
              <a:gsLst>
                <a:gs pos="87000">
                  <a:srgbClr val="FF70A3"/>
                </a:gs>
                <a:gs pos="13000">
                  <a:srgbClr val="FFFFFF"/>
                </a:gs>
              </a:gsLst>
              <a:path path="circle">
                <a:fillToRect l="50000" t="50000" r="50000" b="50000"/>
              </a:path>
              <a:tileRect/>
            </a:gradFill>
            <a:ln>
              <a:solidFill>
                <a:srgbClr val="16164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4" name="Forme libre 63"/>
            <p:cNvSpPr/>
            <p:nvPr/>
          </p:nvSpPr>
          <p:spPr>
            <a:xfrm>
              <a:off x="76200" y="4498975"/>
              <a:ext cx="398992" cy="592667"/>
            </a:xfrm>
            <a:custGeom>
              <a:avLst/>
              <a:gdLst>
                <a:gd name="connsiteX0" fmla="*/ 120650 w 398992"/>
                <a:gd name="connsiteY0" fmla="*/ 47625 h 592667"/>
                <a:gd name="connsiteX1" fmla="*/ 57150 w 398992"/>
                <a:gd name="connsiteY1" fmla="*/ 53975 h 592667"/>
                <a:gd name="connsiteX2" fmla="*/ 25400 w 398992"/>
                <a:gd name="connsiteY2" fmla="*/ 346075 h 592667"/>
                <a:gd name="connsiteX3" fmla="*/ 209550 w 398992"/>
                <a:gd name="connsiteY3" fmla="*/ 561975 h 592667"/>
                <a:gd name="connsiteX4" fmla="*/ 387350 w 398992"/>
                <a:gd name="connsiteY4" fmla="*/ 530225 h 592667"/>
                <a:gd name="connsiteX5" fmla="*/ 279400 w 398992"/>
                <a:gd name="connsiteY5" fmla="*/ 339725 h 592667"/>
                <a:gd name="connsiteX6" fmla="*/ 120650 w 398992"/>
                <a:gd name="connsiteY6" fmla="*/ 47625 h 59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992" h="592667">
                  <a:moveTo>
                    <a:pt x="120650" y="47625"/>
                  </a:moveTo>
                  <a:cubicBezTo>
                    <a:pt x="83608" y="0"/>
                    <a:pt x="73025" y="4233"/>
                    <a:pt x="57150" y="53975"/>
                  </a:cubicBezTo>
                  <a:cubicBezTo>
                    <a:pt x="41275" y="103717"/>
                    <a:pt x="0" y="261408"/>
                    <a:pt x="25400" y="346075"/>
                  </a:cubicBezTo>
                  <a:cubicBezTo>
                    <a:pt x="50800" y="430742"/>
                    <a:pt x="149225" y="531283"/>
                    <a:pt x="209550" y="561975"/>
                  </a:cubicBezTo>
                  <a:cubicBezTo>
                    <a:pt x="269875" y="592667"/>
                    <a:pt x="375708" y="567267"/>
                    <a:pt x="387350" y="530225"/>
                  </a:cubicBezTo>
                  <a:cubicBezTo>
                    <a:pt x="398992" y="493183"/>
                    <a:pt x="322792" y="420158"/>
                    <a:pt x="279400" y="339725"/>
                  </a:cubicBezTo>
                  <a:cubicBezTo>
                    <a:pt x="236008" y="259292"/>
                    <a:pt x="157692" y="95250"/>
                    <a:pt x="120650" y="47625"/>
                  </a:cubicBezTo>
                  <a:close/>
                </a:path>
              </a:pathLst>
            </a:cu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3" name="Grouper 64"/>
          <p:cNvGrpSpPr/>
          <p:nvPr/>
        </p:nvGrpSpPr>
        <p:grpSpPr>
          <a:xfrm>
            <a:off x="397933" y="3978275"/>
            <a:ext cx="940859" cy="955675"/>
            <a:chOff x="397933" y="3978275"/>
            <a:chExt cx="940859" cy="955675"/>
          </a:xfrm>
        </p:grpSpPr>
        <p:sp>
          <p:nvSpPr>
            <p:cNvPr id="66" name="Forme libre 65"/>
            <p:cNvSpPr/>
            <p:nvPr/>
          </p:nvSpPr>
          <p:spPr>
            <a:xfrm>
              <a:off x="397933" y="3978275"/>
              <a:ext cx="940859" cy="955675"/>
            </a:xfrm>
            <a:custGeom>
              <a:avLst/>
              <a:gdLst>
                <a:gd name="connsiteX0" fmla="*/ 643467 w 940859"/>
                <a:gd name="connsiteY0" fmla="*/ 60325 h 955675"/>
                <a:gd name="connsiteX1" fmla="*/ 408517 w 940859"/>
                <a:gd name="connsiteY1" fmla="*/ 9525 h 955675"/>
                <a:gd name="connsiteX2" fmla="*/ 103717 w 940859"/>
                <a:gd name="connsiteY2" fmla="*/ 117475 h 955675"/>
                <a:gd name="connsiteX3" fmla="*/ 8467 w 940859"/>
                <a:gd name="connsiteY3" fmla="*/ 415925 h 955675"/>
                <a:gd name="connsiteX4" fmla="*/ 154517 w 940859"/>
                <a:gd name="connsiteY4" fmla="*/ 790575 h 955675"/>
                <a:gd name="connsiteX5" fmla="*/ 459317 w 940859"/>
                <a:gd name="connsiteY5" fmla="*/ 936625 h 955675"/>
                <a:gd name="connsiteX6" fmla="*/ 738717 w 940859"/>
                <a:gd name="connsiteY6" fmla="*/ 904875 h 955675"/>
                <a:gd name="connsiteX7" fmla="*/ 916517 w 940859"/>
                <a:gd name="connsiteY7" fmla="*/ 701675 h 955675"/>
                <a:gd name="connsiteX8" fmla="*/ 884767 w 940859"/>
                <a:gd name="connsiteY8" fmla="*/ 339725 h 955675"/>
                <a:gd name="connsiteX9" fmla="*/ 732367 w 940859"/>
                <a:gd name="connsiteY9" fmla="*/ 130175 h 955675"/>
                <a:gd name="connsiteX10" fmla="*/ 643467 w 940859"/>
                <a:gd name="connsiteY10" fmla="*/ 60325 h 95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0859" h="955675">
                  <a:moveTo>
                    <a:pt x="643467" y="60325"/>
                  </a:moveTo>
                  <a:cubicBezTo>
                    <a:pt x="589492" y="40217"/>
                    <a:pt x="498475" y="0"/>
                    <a:pt x="408517" y="9525"/>
                  </a:cubicBezTo>
                  <a:cubicBezTo>
                    <a:pt x="318559" y="19050"/>
                    <a:pt x="170392" y="49742"/>
                    <a:pt x="103717" y="117475"/>
                  </a:cubicBezTo>
                  <a:cubicBezTo>
                    <a:pt x="37042" y="185208"/>
                    <a:pt x="0" y="303742"/>
                    <a:pt x="8467" y="415925"/>
                  </a:cubicBezTo>
                  <a:cubicBezTo>
                    <a:pt x="16934" y="528108"/>
                    <a:pt x="79375" y="703792"/>
                    <a:pt x="154517" y="790575"/>
                  </a:cubicBezTo>
                  <a:cubicBezTo>
                    <a:pt x="229659" y="877358"/>
                    <a:pt x="361950" y="917575"/>
                    <a:pt x="459317" y="936625"/>
                  </a:cubicBezTo>
                  <a:cubicBezTo>
                    <a:pt x="556684" y="955675"/>
                    <a:pt x="662517" y="944033"/>
                    <a:pt x="738717" y="904875"/>
                  </a:cubicBezTo>
                  <a:cubicBezTo>
                    <a:pt x="814917" y="865717"/>
                    <a:pt x="892175" y="795867"/>
                    <a:pt x="916517" y="701675"/>
                  </a:cubicBezTo>
                  <a:cubicBezTo>
                    <a:pt x="940859" y="607483"/>
                    <a:pt x="915459" y="434975"/>
                    <a:pt x="884767" y="339725"/>
                  </a:cubicBezTo>
                  <a:cubicBezTo>
                    <a:pt x="854075" y="244475"/>
                    <a:pt x="772584" y="175683"/>
                    <a:pt x="732367" y="130175"/>
                  </a:cubicBezTo>
                  <a:cubicBezTo>
                    <a:pt x="692150" y="84667"/>
                    <a:pt x="697442" y="80433"/>
                    <a:pt x="643467" y="60325"/>
                  </a:cubicBezTo>
                  <a:close/>
                </a:path>
              </a:pathLst>
            </a:cu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7" name="Forme libre 66"/>
            <p:cNvSpPr/>
            <p:nvPr/>
          </p:nvSpPr>
          <p:spPr>
            <a:xfrm>
              <a:off x="487892" y="4195233"/>
              <a:ext cx="756708" cy="644525"/>
            </a:xfrm>
            <a:custGeom>
              <a:avLst/>
              <a:gdLst>
                <a:gd name="connsiteX0" fmla="*/ 445558 w 756708"/>
                <a:gd name="connsiteY0" fmla="*/ 122767 h 644525"/>
                <a:gd name="connsiteX1" fmla="*/ 439208 w 756708"/>
                <a:gd name="connsiteY1" fmla="*/ 52917 h 644525"/>
                <a:gd name="connsiteX2" fmla="*/ 540808 w 756708"/>
                <a:gd name="connsiteY2" fmla="*/ 2117 h 644525"/>
                <a:gd name="connsiteX3" fmla="*/ 648758 w 756708"/>
                <a:gd name="connsiteY3" fmla="*/ 65617 h 644525"/>
                <a:gd name="connsiteX4" fmla="*/ 667808 w 756708"/>
                <a:gd name="connsiteY4" fmla="*/ 179917 h 644525"/>
                <a:gd name="connsiteX5" fmla="*/ 636058 w 756708"/>
                <a:gd name="connsiteY5" fmla="*/ 192617 h 644525"/>
                <a:gd name="connsiteX6" fmla="*/ 705908 w 756708"/>
                <a:gd name="connsiteY6" fmla="*/ 243417 h 644525"/>
                <a:gd name="connsiteX7" fmla="*/ 744008 w 756708"/>
                <a:gd name="connsiteY7" fmla="*/ 364067 h 644525"/>
                <a:gd name="connsiteX8" fmla="*/ 744008 w 756708"/>
                <a:gd name="connsiteY8" fmla="*/ 484717 h 644525"/>
                <a:gd name="connsiteX9" fmla="*/ 667808 w 756708"/>
                <a:gd name="connsiteY9" fmla="*/ 586317 h 644525"/>
                <a:gd name="connsiteX10" fmla="*/ 566208 w 756708"/>
                <a:gd name="connsiteY10" fmla="*/ 637117 h 644525"/>
                <a:gd name="connsiteX11" fmla="*/ 439208 w 756708"/>
                <a:gd name="connsiteY11" fmla="*/ 630767 h 644525"/>
                <a:gd name="connsiteX12" fmla="*/ 350308 w 756708"/>
                <a:gd name="connsiteY12" fmla="*/ 573617 h 644525"/>
                <a:gd name="connsiteX13" fmla="*/ 248708 w 756708"/>
                <a:gd name="connsiteY13" fmla="*/ 573617 h 644525"/>
                <a:gd name="connsiteX14" fmla="*/ 166158 w 756708"/>
                <a:gd name="connsiteY14" fmla="*/ 522817 h 644525"/>
                <a:gd name="connsiteX15" fmla="*/ 128058 w 756708"/>
                <a:gd name="connsiteY15" fmla="*/ 491067 h 644525"/>
                <a:gd name="connsiteX16" fmla="*/ 39158 w 756708"/>
                <a:gd name="connsiteY16" fmla="*/ 465667 h 644525"/>
                <a:gd name="connsiteX17" fmla="*/ 13758 w 756708"/>
                <a:gd name="connsiteY17" fmla="*/ 408517 h 644525"/>
                <a:gd name="connsiteX18" fmla="*/ 13758 w 756708"/>
                <a:gd name="connsiteY18" fmla="*/ 313267 h 644525"/>
                <a:gd name="connsiteX19" fmla="*/ 96308 w 756708"/>
                <a:gd name="connsiteY19" fmla="*/ 306917 h 644525"/>
                <a:gd name="connsiteX20" fmla="*/ 185208 w 756708"/>
                <a:gd name="connsiteY20" fmla="*/ 357717 h 644525"/>
                <a:gd name="connsiteX21" fmla="*/ 172508 w 756708"/>
                <a:gd name="connsiteY21" fmla="*/ 446617 h 644525"/>
                <a:gd name="connsiteX22" fmla="*/ 197908 w 756708"/>
                <a:gd name="connsiteY22" fmla="*/ 510117 h 644525"/>
                <a:gd name="connsiteX23" fmla="*/ 236008 w 756708"/>
                <a:gd name="connsiteY23" fmla="*/ 503767 h 644525"/>
                <a:gd name="connsiteX24" fmla="*/ 274108 w 756708"/>
                <a:gd name="connsiteY24" fmla="*/ 446617 h 644525"/>
                <a:gd name="connsiteX25" fmla="*/ 356658 w 756708"/>
                <a:gd name="connsiteY25" fmla="*/ 414867 h 644525"/>
                <a:gd name="connsiteX26" fmla="*/ 445558 w 756708"/>
                <a:gd name="connsiteY26" fmla="*/ 465667 h 644525"/>
                <a:gd name="connsiteX27" fmla="*/ 470958 w 756708"/>
                <a:gd name="connsiteY27" fmla="*/ 510117 h 644525"/>
                <a:gd name="connsiteX28" fmla="*/ 534458 w 756708"/>
                <a:gd name="connsiteY28" fmla="*/ 491067 h 644525"/>
                <a:gd name="connsiteX29" fmla="*/ 521758 w 756708"/>
                <a:gd name="connsiteY29" fmla="*/ 389467 h 644525"/>
                <a:gd name="connsiteX30" fmla="*/ 553508 w 756708"/>
                <a:gd name="connsiteY30" fmla="*/ 256117 h 644525"/>
                <a:gd name="connsiteX31" fmla="*/ 578908 w 756708"/>
                <a:gd name="connsiteY31" fmla="*/ 211667 h 644525"/>
                <a:gd name="connsiteX32" fmla="*/ 547158 w 756708"/>
                <a:gd name="connsiteY32" fmla="*/ 173567 h 644525"/>
                <a:gd name="connsiteX33" fmla="*/ 496358 w 756708"/>
                <a:gd name="connsiteY33" fmla="*/ 167217 h 644525"/>
                <a:gd name="connsiteX34" fmla="*/ 445558 w 756708"/>
                <a:gd name="connsiteY34" fmla="*/ 122767 h 6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56708" h="644525">
                  <a:moveTo>
                    <a:pt x="445558" y="122767"/>
                  </a:moveTo>
                  <a:cubicBezTo>
                    <a:pt x="436033" y="103717"/>
                    <a:pt x="423333" y="73025"/>
                    <a:pt x="439208" y="52917"/>
                  </a:cubicBezTo>
                  <a:cubicBezTo>
                    <a:pt x="455083" y="32809"/>
                    <a:pt x="505883" y="0"/>
                    <a:pt x="540808" y="2117"/>
                  </a:cubicBezTo>
                  <a:cubicBezTo>
                    <a:pt x="575733" y="4234"/>
                    <a:pt x="627591" y="35984"/>
                    <a:pt x="648758" y="65617"/>
                  </a:cubicBezTo>
                  <a:cubicBezTo>
                    <a:pt x="669925" y="95250"/>
                    <a:pt x="669925" y="158750"/>
                    <a:pt x="667808" y="179917"/>
                  </a:cubicBezTo>
                  <a:cubicBezTo>
                    <a:pt x="665691" y="201084"/>
                    <a:pt x="629708" y="182034"/>
                    <a:pt x="636058" y="192617"/>
                  </a:cubicBezTo>
                  <a:cubicBezTo>
                    <a:pt x="642408" y="203200"/>
                    <a:pt x="687916" y="214842"/>
                    <a:pt x="705908" y="243417"/>
                  </a:cubicBezTo>
                  <a:cubicBezTo>
                    <a:pt x="723900" y="271992"/>
                    <a:pt x="737658" y="323850"/>
                    <a:pt x="744008" y="364067"/>
                  </a:cubicBezTo>
                  <a:cubicBezTo>
                    <a:pt x="750358" y="404284"/>
                    <a:pt x="756708" y="447675"/>
                    <a:pt x="744008" y="484717"/>
                  </a:cubicBezTo>
                  <a:cubicBezTo>
                    <a:pt x="731308" y="521759"/>
                    <a:pt x="697441" y="560917"/>
                    <a:pt x="667808" y="586317"/>
                  </a:cubicBezTo>
                  <a:cubicBezTo>
                    <a:pt x="638175" y="611717"/>
                    <a:pt x="604308" y="629709"/>
                    <a:pt x="566208" y="637117"/>
                  </a:cubicBezTo>
                  <a:cubicBezTo>
                    <a:pt x="528108" y="644525"/>
                    <a:pt x="475191" y="641350"/>
                    <a:pt x="439208" y="630767"/>
                  </a:cubicBezTo>
                  <a:cubicBezTo>
                    <a:pt x="403225" y="620184"/>
                    <a:pt x="382058" y="583142"/>
                    <a:pt x="350308" y="573617"/>
                  </a:cubicBezTo>
                  <a:cubicBezTo>
                    <a:pt x="318558" y="564092"/>
                    <a:pt x="279400" y="582084"/>
                    <a:pt x="248708" y="573617"/>
                  </a:cubicBezTo>
                  <a:cubicBezTo>
                    <a:pt x="218016" y="565150"/>
                    <a:pt x="186266" y="536575"/>
                    <a:pt x="166158" y="522817"/>
                  </a:cubicBezTo>
                  <a:cubicBezTo>
                    <a:pt x="146050" y="509059"/>
                    <a:pt x="149225" y="500592"/>
                    <a:pt x="128058" y="491067"/>
                  </a:cubicBezTo>
                  <a:cubicBezTo>
                    <a:pt x="106891" y="481542"/>
                    <a:pt x="58208" y="479425"/>
                    <a:pt x="39158" y="465667"/>
                  </a:cubicBezTo>
                  <a:cubicBezTo>
                    <a:pt x="20108" y="451909"/>
                    <a:pt x="17991" y="433917"/>
                    <a:pt x="13758" y="408517"/>
                  </a:cubicBezTo>
                  <a:cubicBezTo>
                    <a:pt x="9525" y="383117"/>
                    <a:pt x="0" y="330200"/>
                    <a:pt x="13758" y="313267"/>
                  </a:cubicBezTo>
                  <a:cubicBezTo>
                    <a:pt x="27516" y="296334"/>
                    <a:pt x="67733" y="299509"/>
                    <a:pt x="96308" y="306917"/>
                  </a:cubicBezTo>
                  <a:cubicBezTo>
                    <a:pt x="124883" y="314325"/>
                    <a:pt x="172508" y="334434"/>
                    <a:pt x="185208" y="357717"/>
                  </a:cubicBezTo>
                  <a:cubicBezTo>
                    <a:pt x="197908" y="381000"/>
                    <a:pt x="170391" y="421217"/>
                    <a:pt x="172508" y="446617"/>
                  </a:cubicBezTo>
                  <a:cubicBezTo>
                    <a:pt x="174625" y="472017"/>
                    <a:pt x="187325" y="500592"/>
                    <a:pt x="197908" y="510117"/>
                  </a:cubicBezTo>
                  <a:cubicBezTo>
                    <a:pt x="208491" y="519642"/>
                    <a:pt x="223308" y="514350"/>
                    <a:pt x="236008" y="503767"/>
                  </a:cubicBezTo>
                  <a:cubicBezTo>
                    <a:pt x="248708" y="493184"/>
                    <a:pt x="254000" y="461434"/>
                    <a:pt x="274108" y="446617"/>
                  </a:cubicBezTo>
                  <a:cubicBezTo>
                    <a:pt x="294216" y="431800"/>
                    <a:pt x="328083" y="411692"/>
                    <a:pt x="356658" y="414867"/>
                  </a:cubicBezTo>
                  <a:cubicBezTo>
                    <a:pt x="385233" y="418042"/>
                    <a:pt x="426508" y="449792"/>
                    <a:pt x="445558" y="465667"/>
                  </a:cubicBezTo>
                  <a:cubicBezTo>
                    <a:pt x="464608" y="481542"/>
                    <a:pt x="456141" y="505884"/>
                    <a:pt x="470958" y="510117"/>
                  </a:cubicBezTo>
                  <a:cubicBezTo>
                    <a:pt x="485775" y="514350"/>
                    <a:pt x="525991" y="511175"/>
                    <a:pt x="534458" y="491067"/>
                  </a:cubicBezTo>
                  <a:cubicBezTo>
                    <a:pt x="542925" y="470959"/>
                    <a:pt x="518583" y="428625"/>
                    <a:pt x="521758" y="389467"/>
                  </a:cubicBezTo>
                  <a:cubicBezTo>
                    <a:pt x="524933" y="350309"/>
                    <a:pt x="543983" y="285750"/>
                    <a:pt x="553508" y="256117"/>
                  </a:cubicBezTo>
                  <a:cubicBezTo>
                    <a:pt x="563033" y="226484"/>
                    <a:pt x="579966" y="225425"/>
                    <a:pt x="578908" y="211667"/>
                  </a:cubicBezTo>
                  <a:cubicBezTo>
                    <a:pt x="577850" y="197909"/>
                    <a:pt x="560916" y="180975"/>
                    <a:pt x="547158" y="173567"/>
                  </a:cubicBezTo>
                  <a:cubicBezTo>
                    <a:pt x="533400" y="166159"/>
                    <a:pt x="512233" y="176742"/>
                    <a:pt x="496358" y="167217"/>
                  </a:cubicBezTo>
                  <a:cubicBezTo>
                    <a:pt x="480483" y="157692"/>
                    <a:pt x="455083" y="141817"/>
                    <a:pt x="445558" y="122767"/>
                  </a:cubicBezTo>
                  <a:close/>
                </a:path>
              </a:pathLst>
            </a:custGeom>
            <a:solidFill>
              <a:schemeClr val="accent6">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68" name="Ellipse 67"/>
          <p:cNvSpPr/>
          <p:nvPr/>
        </p:nvSpPr>
        <p:spPr>
          <a:xfrm>
            <a:off x="609600" y="41910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9" name="Ellipse 68"/>
          <p:cNvSpPr/>
          <p:nvPr/>
        </p:nvSpPr>
        <p:spPr>
          <a:xfrm>
            <a:off x="685800" y="43434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0" name="Ellipse 69"/>
          <p:cNvSpPr/>
          <p:nvPr/>
        </p:nvSpPr>
        <p:spPr>
          <a:xfrm>
            <a:off x="762000" y="41910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1" name="Ellipse 70"/>
          <p:cNvSpPr/>
          <p:nvPr/>
        </p:nvSpPr>
        <p:spPr>
          <a:xfrm>
            <a:off x="533400" y="43434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2" name="Ellipse 71"/>
          <p:cNvSpPr/>
          <p:nvPr/>
        </p:nvSpPr>
        <p:spPr>
          <a:xfrm>
            <a:off x="755650" y="40513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3" name="Ellipse 72"/>
          <p:cNvSpPr/>
          <p:nvPr/>
        </p:nvSpPr>
        <p:spPr>
          <a:xfrm>
            <a:off x="844550" y="442595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4" name="Forme libre 73"/>
          <p:cNvSpPr/>
          <p:nvPr/>
        </p:nvSpPr>
        <p:spPr>
          <a:xfrm rot="21079795" flipH="1">
            <a:off x="-15873" y="1738318"/>
            <a:ext cx="1437218" cy="1848443"/>
          </a:xfrm>
          <a:custGeom>
            <a:avLst/>
            <a:gdLst>
              <a:gd name="connsiteX0" fmla="*/ 397463 w 2375371"/>
              <a:gd name="connsiteY0" fmla="*/ 2500019 h 2982148"/>
              <a:gd name="connsiteX1" fmla="*/ 270463 w 2375371"/>
              <a:gd name="connsiteY1" fmla="*/ 651463 h 2982148"/>
              <a:gd name="connsiteX2" fmla="*/ 2020241 w 2375371"/>
              <a:gd name="connsiteY2" fmla="*/ 312796 h 2982148"/>
              <a:gd name="connsiteX3" fmla="*/ 2147241 w 2375371"/>
              <a:gd name="connsiteY3" fmla="*/ 2528241 h 2982148"/>
              <a:gd name="connsiteX4" fmla="*/ 651463 w 2375371"/>
              <a:gd name="connsiteY4" fmla="*/ 2965685 h 2982148"/>
              <a:gd name="connsiteX5" fmla="*/ 369241 w 2375371"/>
              <a:gd name="connsiteY5" fmla="*/ 2429463 h 29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371" h="2982148">
                <a:moveTo>
                  <a:pt x="397463" y="2500019"/>
                </a:moveTo>
                <a:cubicBezTo>
                  <a:pt x="198731" y="1758009"/>
                  <a:pt x="0" y="1016000"/>
                  <a:pt x="270463" y="651463"/>
                </a:cubicBezTo>
                <a:cubicBezTo>
                  <a:pt x="540926" y="286926"/>
                  <a:pt x="1707445" y="0"/>
                  <a:pt x="2020241" y="312796"/>
                </a:cubicBezTo>
                <a:cubicBezTo>
                  <a:pt x="2333037" y="625592"/>
                  <a:pt x="2375371" y="2086093"/>
                  <a:pt x="2147241" y="2528241"/>
                </a:cubicBezTo>
                <a:cubicBezTo>
                  <a:pt x="1919111" y="2970389"/>
                  <a:pt x="947796" y="2982148"/>
                  <a:pt x="651463" y="2965685"/>
                </a:cubicBezTo>
                <a:cubicBezTo>
                  <a:pt x="355130" y="2949222"/>
                  <a:pt x="369241" y="2429463"/>
                  <a:pt x="369241" y="2429463"/>
                </a:cubicBezTo>
              </a:path>
            </a:pathLst>
          </a:custGeom>
          <a:gradFill flip="none" rotWithShape="1">
            <a:gsLst>
              <a:gs pos="0">
                <a:schemeClr val="accent6">
                  <a:lumMod val="20000"/>
                  <a:lumOff val="80000"/>
                </a:schemeClr>
              </a:gs>
              <a:gs pos="100000">
                <a:schemeClr val="accent6">
                  <a:lumMod val="60000"/>
                  <a:lumOff val="40000"/>
                </a:schemeClr>
              </a:gs>
            </a:gsLst>
            <a:path path="circle">
              <a:fillToRect l="50000" t="50000" r="50000" b="50000"/>
            </a:path>
            <a:tileRect/>
          </a:gradFill>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4" name="Grouper 74"/>
          <p:cNvGrpSpPr/>
          <p:nvPr/>
        </p:nvGrpSpPr>
        <p:grpSpPr>
          <a:xfrm>
            <a:off x="2187179" y="2784591"/>
            <a:ext cx="1253411" cy="1685087"/>
            <a:chOff x="2187179" y="2784591"/>
            <a:chExt cx="1253411" cy="1685087"/>
          </a:xfrm>
        </p:grpSpPr>
        <p:sp>
          <p:nvSpPr>
            <p:cNvPr id="76" name="Forme libre 75"/>
            <p:cNvSpPr/>
            <p:nvPr/>
          </p:nvSpPr>
          <p:spPr>
            <a:xfrm flipV="1">
              <a:off x="2187179" y="2784591"/>
              <a:ext cx="1253411" cy="1685087"/>
            </a:xfrm>
            <a:custGeom>
              <a:avLst/>
              <a:gdLst>
                <a:gd name="connsiteX0" fmla="*/ 397463 w 2375371"/>
                <a:gd name="connsiteY0" fmla="*/ 2500019 h 2982148"/>
                <a:gd name="connsiteX1" fmla="*/ 270463 w 2375371"/>
                <a:gd name="connsiteY1" fmla="*/ 651463 h 2982148"/>
                <a:gd name="connsiteX2" fmla="*/ 2020241 w 2375371"/>
                <a:gd name="connsiteY2" fmla="*/ 312796 h 2982148"/>
                <a:gd name="connsiteX3" fmla="*/ 2147241 w 2375371"/>
                <a:gd name="connsiteY3" fmla="*/ 2528241 h 2982148"/>
                <a:gd name="connsiteX4" fmla="*/ 651463 w 2375371"/>
                <a:gd name="connsiteY4" fmla="*/ 2965685 h 2982148"/>
                <a:gd name="connsiteX5" fmla="*/ 369241 w 2375371"/>
                <a:gd name="connsiteY5" fmla="*/ 2429463 h 29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371" h="2982148">
                  <a:moveTo>
                    <a:pt x="397463" y="2500019"/>
                  </a:moveTo>
                  <a:cubicBezTo>
                    <a:pt x="198731" y="1758009"/>
                    <a:pt x="0" y="1016000"/>
                    <a:pt x="270463" y="651463"/>
                  </a:cubicBezTo>
                  <a:cubicBezTo>
                    <a:pt x="540926" y="286926"/>
                    <a:pt x="1707445" y="0"/>
                    <a:pt x="2020241" y="312796"/>
                  </a:cubicBezTo>
                  <a:cubicBezTo>
                    <a:pt x="2333037" y="625592"/>
                    <a:pt x="2375371" y="2086093"/>
                    <a:pt x="2147241" y="2528241"/>
                  </a:cubicBezTo>
                  <a:cubicBezTo>
                    <a:pt x="1919111" y="2970389"/>
                    <a:pt x="947796" y="2982148"/>
                    <a:pt x="651463" y="2965685"/>
                  </a:cubicBezTo>
                  <a:cubicBezTo>
                    <a:pt x="355130" y="2949222"/>
                    <a:pt x="369241" y="2429463"/>
                    <a:pt x="369241" y="2429463"/>
                  </a:cubicBezTo>
                </a:path>
              </a:pathLst>
            </a:custGeom>
            <a:gradFill flip="none" rotWithShape="1">
              <a:gsLst>
                <a:gs pos="0">
                  <a:schemeClr val="accent6">
                    <a:lumMod val="20000"/>
                    <a:lumOff val="80000"/>
                  </a:schemeClr>
                </a:gs>
                <a:gs pos="78000">
                  <a:schemeClr val="accent6">
                    <a:lumMod val="60000"/>
                    <a:lumOff val="40000"/>
                  </a:schemeClr>
                </a:gs>
              </a:gsLst>
              <a:path path="circle">
                <a:fillToRect l="50000" t="50000" r="50000" b="50000"/>
              </a:path>
              <a:tileRect/>
            </a:gradFill>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7" name="Forme libre 76"/>
            <p:cNvSpPr/>
            <p:nvPr/>
          </p:nvSpPr>
          <p:spPr>
            <a:xfrm flipH="1">
              <a:off x="2468048" y="3547079"/>
              <a:ext cx="818410" cy="781981"/>
            </a:xfrm>
            <a:custGeom>
              <a:avLst/>
              <a:gdLst>
                <a:gd name="connsiteX0" fmla="*/ 388056 w 846667"/>
                <a:gd name="connsiteY0" fmla="*/ 39982 h 792575"/>
                <a:gd name="connsiteX1" fmla="*/ 105834 w 846667"/>
                <a:gd name="connsiteY1" fmla="*/ 68204 h 792575"/>
                <a:gd name="connsiteX2" fmla="*/ 21167 w 846667"/>
                <a:gd name="connsiteY2" fmla="*/ 449204 h 792575"/>
                <a:gd name="connsiteX3" fmla="*/ 232834 w 846667"/>
                <a:gd name="connsiteY3" fmla="*/ 759649 h 792575"/>
                <a:gd name="connsiteX4" fmla="*/ 754945 w 846667"/>
                <a:gd name="connsiteY4" fmla="*/ 646760 h 792575"/>
                <a:gd name="connsiteX5" fmla="*/ 783167 w 846667"/>
                <a:gd name="connsiteY5" fmla="*/ 308093 h 792575"/>
                <a:gd name="connsiteX6" fmla="*/ 515056 w 846667"/>
                <a:gd name="connsiteY6" fmla="*/ 96426 h 792575"/>
                <a:gd name="connsiteX7" fmla="*/ 388056 w 846667"/>
                <a:gd name="connsiteY7" fmla="*/ 39982 h 7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67" h="792575">
                  <a:moveTo>
                    <a:pt x="388056" y="39982"/>
                  </a:moveTo>
                  <a:cubicBezTo>
                    <a:pt x="319852" y="35278"/>
                    <a:pt x="166982" y="0"/>
                    <a:pt x="105834" y="68204"/>
                  </a:cubicBezTo>
                  <a:cubicBezTo>
                    <a:pt x="44686" y="136408"/>
                    <a:pt x="0" y="333963"/>
                    <a:pt x="21167" y="449204"/>
                  </a:cubicBezTo>
                  <a:cubicBezTo>
                    <a:pt x="42334" y="564445"/>
                    <a:pt x="110538" y="726723"/>
                    <a:pt x="232834" y="759649"/>
                  </a:cubicBezTo>
                  <a:cubicBezTo>
                    <a:pt x="355130" y="792575"/>
                    <a:pt x="663223" y="722019"/>
                    <a:pt x="754945" y="646760"/>
                  </a:cubicBezTo>
                  <a:cubicBezTo>
                    <a:pt x="846667" y="571501"/>
                    <a:pt x="823148" y="399815"/>
                    <a:pt x="783167" y="308093"/>
                  </a:cubicBezTo>
                  <a:cubicBezTo>
                    <a:pt x="743186" y="216371"/>
                    <a:pt x="585611" y="138759"/>
                    <a:pt x="515056" y="96426"/>
                  </a:cubicBezTo>
                  <a:cubicBezTo>
                    <a:pt x="444501" y="54093"/>
                    <a:pt x="456260" y="44686"/>
                    <a:pt x="388056" y="39982"/>
                  </a:cubicBezTo>
                  <a:close/>
                </a:path>
              </a:pathLst>
            </a:custGeom>
            <a:gradFill flip="none" rotWithShape="1">
              <a:gsLst>
                <a:gs pos="30000">
                  <a:schemeClr val="accent6">
                    <a:lumMod val="75000"/>
                  </a:schemeClr>
                </a:gs>
                <a:gs pos="11000">
                  <a:schemeClr val="accent6">
                    <a:lumMod val="5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5" name="Grouper 77"/>
          <p:cNvGrpSpPr/>
          <p:nvPr/>
        </p:nvGrpSpPr>
        <p:grpSpPr>
          <a:xfrm>
            <a:off x="1205039" y="2121149"/>
            <a:ext cx="1236056" cy="1670052"/>
            <a:chOff x="1205039" y="2121149"/>
            <a:chExt cx="1236056" cy="1670052"/>
          </a:xfrm>
        </p:grpSpPr>
        <p:sp>
          <p:nvSpPr>
            <p:cNvPr id="79" name="Forme libre 78"/>
            <p:cNvSpPr/>
            <p:nvPr/>
          </p:nvSpPr>
          <p:spPr>
            <a:xfrm rot="790376">
              <a:off x="1205039" y="2121149"/>
              <a:ext cx="1236056" cy="1670052"/>
            </a:xfrm>
            <a:custGeom>
              <a:avLst/>
              <a:gdLst>
                <a:gd name="connsiteX0" fmla="*/ 397463 w 2375371"/>
                <a:gd name="connsiteY0" fmla="*/ 2500019 h 2982148"/>
                <a:gd name="connsiteX1" fmla="*/ 270463 w 2375371"/>
                <a:gd name="connsiteY1" fmla="*/ 651463 h 2982148"/>
                <a:gd name="connsiteX2" fmla="*/ 2020241 w 2375371"/>
                <a:gd name="connsiteY2" fmla="*/ 312796 h 2982148"/>
                <a:gd name="connsiteX3" fmla="*/ 2147241 w 2375371"/>
                <a:gd name="connsiteY3" fmla="*/ 2528241 h 2982148"/>
                <a:gd name="connsiteX4" fmla="*/ 651463 w 2375371"/>
                <a:gd name="connsiteY4" fmla="*/ 2965685 h 2982148"/>
                <a:gd name="connsiteX5" fmla="*/ 369241 w 2375371"/>
                <a:gd name="connsiteY5" fmla="*/ 2429463 h 29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371" h="2982148">
                  <a:moveTo>
                    <a:pt x="397463" y="2500019"/>
                  </a:moveTo>
                  <a:cubicBezTo>
                    <a:pt x="198731" y="1758009"/>
                    <a:pt x="0" y="1016000"/>
                    <a:pt x="270463" y="651463"/>
                  </a:cubicBezTo>
                  <a:cubicBezTo>
                    <a:pt x="540926" y="286926"/>
                    <a:pt x="1707445" y="0"/>
                    <a:pt x="2020241" y="312796"/>
                  </a:cubicBezTo>
                  <a:cubicBezTo>
                    <a:pt x="2333037" y="625592"/>
                    <a:pt x="2375371" y="2086093"/>
                    <a:pt x="2147241" y="2528241"/>
                  </a:cubicBezTo>
                  <a:cubicBezTo>
                    <a:pt x="1919111" y="2970389"/>
                    <a:pt x="947796" y="2982148"/>
                    <a:pt x="651463" y="2965685"/>
                  </a:cubicBezTo>
                  <a:cubicBezTo>
                    <a:pt x="355130" y="2949222"/>
                    <a:pt x="369241" y="2429463"/>
                    <a:pt x="369241" y="2429463"/>
                  </a:cubicBezTo>
                </a:path>
              </a:pathLst>
            </a:custGeom>
            <a:gradFill flip="none" rotWithShape="1">
              <a:gsLst>
                <a:gs pos="0">
                  <a:schemeClr val="accent6">
                    <a:lumMod val="40000"/>
                    <a:lumOff val="60000"/>
                  </a:schemeClr>
                </a:gs>
                <a:gs pos="56000">
                  <a:schemeClr val="accent6">
                    <a:lumMod val="60000"/>
                    <a:lumOff val="40000"/>
                  </a:schemeClr>
                </a:gs>
              </a:gsLst>
              <a:path path="circle">
                <a:fillToRect l="50000" t="50000" r="50000" b="50000"/>
              </a:path>
              <a:tileRect/>
            </a:gradFill>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0" name="Forme libre 79"/>
            <p:cNvSpPr/>
            <p:nvPr/>
          </p:nvSpPr>
          <p:spPr>
            <a:xfrm rot="17273541" flipH="1">
              <a:off x="1257089" y="2857869"/>
              <a:ext cx="835350" cy="766123"/>
            </a:xfrm>
            <a:custGeom>
              <a:avLst/>
              <a:gdLst>
                <a:gd name="connsiteX0" fmla="*/ 388056 w 846667"/>
                <a:gd name="connsiteY0" fmla="*/ 39982 h 792575"/>
                <a:gd name="connsiteX1" fmla="*/ 105834 w 846667"/>
                <a:gd name="connsiteY1" fmla="*/ 68204 h 792575"/>
                <a:gd name="connsiteX2" fmla="*/ 21167 w 846667"/>
                <a:gd name="connsiteY2" fmla="*/ 449204 h 792575"/>
                <a:gd name="connsiteX3" fmla="*/ 232834 w 846667"/>
                <a:gd name="connsiteY3" fmla="*/ 759649 h 792575"/>
                <a:gd name="connsiteX4" fmla="*/ 754945 w 846667"/>
                <a:gd name="connsiteY4" fmla="*/ 646760 h 792575"/>
                <a:gd name="connsiteX5" fmla="*/ 783167 w 846667"/>
                <a:gd name="connsiteY5" fmla="*/ 308093 h 792575"/>
                <a:gd name="connsiteX6" fmla="*/ 515056 w 846667"/>
                <a:gd name="connsiteY6" fmla="*/ 96426 h 792575"/>
                <a:gd name="connsiteX7" fmla="*/ 388056 w 846667"/>
                <a:gd name="connsiteY7" fmla="*/ 39982 h 7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67" h="792575">
                  <a:moveTo>
                    <a:pt x="388056" y="39982"/>
                  </a:moveTo>
                  <a:cubicBezTo>
                    <a:pt x="319852" y="35278"/>
                    <a:pt x="166982" y="0"/>
                    <a:pt x="105834" y="68204"/>
                  </a:cubicBezTo>
                  <a:cubicBezTo>
                    <a:pt x="44686" y="136408"/>
                    <a:pt x="0" y="333963"/>
                    <a:pt x="21167" y="449204"/>
                  </a:cubicBezTo>
                  <a:cubicBezTo>
                    <a:pt x="42334" y="564445"/>
                    <a:pt x="110538" y="726723"/>
                    <a:pt x="232834" y="759649"/>
                  </a:cubicBezTo>
                  <a:cubicBezTo>
                    <a:pt x="355130" y="792575"/>
                    <a:pt x="663223" y="722019"/>
                    <a:pt x="754945" y="646760"/>
                  </a:cubicBezTo>
                  <a:cubicBezTo>
                    <a:pt x="846667" y="571501"/>
                    <a:pt x="823148" y="399815"/>
                    <a:pt x="783167" y="308093"/>
                  </a:cubicBezTo>
                  <a:cubicBezTo>
                    <a:pt x="743186" y="216371"/>
                    <a:pt x="585611" y="138759"/>
                    <a:pt x="515056" y="96426"/>
                  </a:cubicBezTo>
                  <a:cubicBezTo>
                    <a:pt x="444501" y="54093"/>
                    <a:pt x="456260" y="44686"/>
                    <a:pt x="388056" y="39982"/>
                  </a:cubicBezTo>
                  <a:close/>
                </a:path>
              </a:pathLst>
            </a:custGeom>
            <a:gradFill flip="none" rotWithShape="1">
              <a:gsLst>
                <a:gs pos="30000">
                  <a:schemeClr val="accent6">
                    <a:lumMod val="75000"/>
                  </a:schemeClr>
                </a:gs>
                <a:gs pos="11000">
                  <a:schemeClr val="accent6">
                    <a:lumMod val="5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81" name="Forme libre 80"/>
          <p:cNvSpPr/>
          <p:nvPr/>
        </p:nvSpPr>
        <p:spPr>
          <a:xfrm rot="15556785" flipH="1">
            <a:off x="423893" y="2731488"/>
            <a:ext cx="835350" cy="766123"/>
          </a:xfrm>
          <a:custGeom>
            <a:avLst/>
            <a:gdLst>
              <a:gd name="connsiteX0" fmla="*/ 388056 w 846667"/>
              <a:gd name="connsiteY0" fmla="*/ 39982 h 792575"/>
              <a:gd name="connsiteX1" fmla="*/ 105834 w 846667"/>
              <a:gd name="connsiteY1" fmla="*/ 68204 h 792575"/>
              <a:gd name="connsiteX2" fmla="*/ 21167 w 846667"/>
              <a:gd name="connsiteY2" fmla="*/ 449204 h 792575"/>
              <a:gd name="connsiteX3" fmla="*/ 232834 w 846667"/>
              <a:gd name="connsiteY3" fmla="*/ 759649 h 792575"/>
              <a:gd name="connsiteX4" fmla="*/ 754945 w 846667"/>
              <a:gd name="connsiteY4" fmla="*/ 646760 h 792575"/>
              <a:gd name="connsiteX5" fmla="*/ 783167 w 846667"/>
              <a:gd name="connsiteY5" fmla="*/ 308093 h 792575"/>
              <a:gd name="connsiteX6" fmla="*/ 515056 w 846667"/>
              <a:gd name="connsiteY6" fmla="*/ 96426 h 792575"/>
              <a:gd name="connsiteX7" fmla="*/ 388056 w 846667"/>
              <a:gd name="connsiteY7" fmla="*/ 39982 h 7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67" h="792575">
                <a:moveTo>
                  <a:pt x="388056" y="39982"/>
                </a:moveTo>
                <a:cubicBezTo>
                  <a:pt x="319852" y="35278"/>
                  <a:pt x="166982" y="0"/>
                  <a:pt x="105834" y="68204"/>
                </a:cubicBezTo>
                <a:cubicBezTo>
                  <a:pt x="44686" y="136408"/>
                  <a:pt x="0" y="333963"/>
                  <a:pt x="21167" y="449204"/>
                </a:cubicBezTo>
                <a:cubicBezTo>
                  <a:pt x="42334" y="564445"/>
                  <a:pt x="110538" y="726723"/>
                  <a:pt x="232834" y="759649"/>
                </a:cubicBezTo>
                <a:cubicBezTo>
                  <a:pt x="355130" y="792575"/>
                  <a:pt x="663223" y="722019"/>
                  <a:pt x="754945" y="646760"/>
                </a:cubicBezTo>
                <a:cubicBezTo>
                  <a:pt x="846667" y="571501"/>
                  <a:pt x="823148" y="399815"/>
                  <a:pt x="783167" y="308093"/>
                </a:cubicBezTo>
                <a:cubicBezTo>
                  <a:pt x="743186" y="216371"/>
                  <a:pt x="585611" y="138759"/>
                  <a:pt x="515056" y="96426"/>
                </a:cubicBezTo>
                <a:cubicBezTo>
                  <a:pt x="444501" y="54093"/>
                  <a:pt x="456260" y="44686"/>
                  <a:pt x="388056" y="39982"/>
                </a:cubicBezTo>
                <a:close/>
              </a:path>
            </a:pathLst>
          </a:custGeom>
          <a:gradFill flip="none" rotWithShape="1">
            <a:gsLst>
              <a:gs pos="30000">
                <a:schemeClr val="accent6">
                  <a:lumMod val="75000"/>
                </a:schemeClr>
              </a:gs>
              <a:gs pos="11000">
                <a:schemeClr val="accent6">
                  <a:lumMod val="5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6" name="Grouper 81"/>
          <p:cNvGrpSpPr/>
          <p:nvPr/>
        </p:nvGrpSpPr>
        <p:grpSpPr>
          <a:xfrm>
            <a:off x="1988489" y="5174156"/>
            <a:ext cx="1509056" cy="1698079"/>
            <a:chOff x="1988489" y="5174156"/>
            <a:chExt cx="1509056" cy="1698079"/>
          </a:xfrm>
        </p:grpSpPr>
        <p:sp>
          <p:nvSpPr>
            <p:cNvPr id="83" name="Forme libre 82"/>
            <p:cNvSpPr/>
            <p:nvPr/>
          </p:nvSpPr>
          <p:spPr>
            <a:xfrm rot="966016">
              <a:off x="1988489" y="5174156"/>
              <a:ext cx="1509056" cy="1698079"/>
            </a:xfrm>
            <a:custGeom>
              <a:avLst/>
              <a:gdLst>
                <a:gd name="connsiteX0" fmla="*/ 397463 w 2375371"/>
                <a:gd name="connsiteY0" fmla="*/ 2500019 h 2982148"/>
                <a:gd name="connsiteX1" fmla="*/ 270463 w 2375371"/>
                <a:gd name="connsiteY1" fmla="*/ 651463 h 2982148"/>
                <a:gd name="connsiteX2" fmla="*/ 2020241 w 2375371"/>
                <a:gd name="connsiteY2" fmla="*/ 312796 h 2982148"/>
                <a:gd name="connsiteX3" fmla="*/ 2147241 w 2375371"/>
                <a:gd name="connsiteY3" fmla="*/ 2528241 h 2982148"/>
                <a:gd name="connsiteX4" fmla="*/ 651463 w 2375371"/>
                <a:gd name="connsiteY4" fmla="*/ 2965685 h 2982148"/>
                <a:gd name="connsiteX5" fmla="*/ 369241 w 2375371"/>
                <a:gd name="connsiteY5" fmla="*/ 2429463 h 298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371" h="2982148">
                  <a:moveTo>
                    <a:pt x="397463" y="2500019"/>
                  </a:moveTo>
                  <a:cubicBezTo>
                    <a:pt x="198731" y="1758009"/>
                    <a:pt x="0" y="1016000"/>
                    <a:pt x="270463" y="651463"/>
                  </a:cubicBezTo>
                  <a:cubicBezTo>
                    <a:pt x="540926" y="286926"/>
                    <a:pt x="1707445" y="0"/>
                    <a:pt x="2020241" y="312796"/>
                  </a:cubicBezTo>
                  <a:cubicBezTo>
                    <a:pt x="2333037" y="625592"/>
                    <a:pt x="2375371" y="2086093"/>
                    <a:pt x="2147241" y="2528241"/>
                  </a:cubicBezTo>
                  <a:cubicBezTo>
                    <a:pt x="1919111" y="2970389"/>
                    <a:pt x="947796" y="2982148"/>
                    <a:pt x="651463" y="2965685"/>
                  </a:cubicBezTo>
                  <a:cubicBezTo>
                    <a:pt x="355130" y="2949222"/>
                    <a:pt x="369241" y="2429463"/>
                    <a:pt x="369241" y="2429463"/>
                  </a:cubicBezTo>
                </a:path>
              </a:pathLst>
            </a:custGeom>
            <a:gradFill flip="none" rotWithShape="1">
              <a:gsLst>
                <a:gs pos="0">
                  <a:schemeClr val="accent6">
                    <a:lumMod val="20000"/>
                    <a:lumOff val="80000"/>
                  </a:schemeClr>
                </a:gs>
                <a:gs pos="100000">
                  <a:schemeClr val="accent6">
                    <a:lumMod val="60000"/>
                    <a:lumOff val="40000"/>
                  </a:schemeClr>
                </a:gs>
              </a:gsLst>
              <a:path path="circle">
                <a:fillToRect l="50000" t="50000" r="50000" b="50000"/>
              </a:path>
              <a:tileRect/>
            </a:gradFill>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4" name="Forme libre 83"/>
            <p:cNvSpPr/>
            <p:nvPr/>
          </p:nvSpPr>
          <p:spPr>
            <a:xfrm rot="17273541" flipH="1">
              <a:off x="2044343" y="5957654"/>
              <a:ext cx="835350" cy="766123"/>
            </a:xfrm>
            <a:custGeom>
              <a:avLst/>
              <a:gdLst>
                <a:gd name="connsiteX0" fmla="*/ 388056 w 846667"/>
                <a:gd name="connsiteY0" fmla="*/ 39982 h 792575"/>
                <a:gd name="connsiteX1" fmla="*/ 105834 w 846667"/>
                <a:gd name="connsiteY1" fmla="*/ 68204 h 792575"/>
                <a:gd name="connsiteX2" fmla="*/ 21167 w 846667"/>
                <a:gd name="connsiteY2" fmla="*/ 449204 h 792575"/>
                <a:gd name="connsiteX3" fmla="*/ 232834 w 846667"/>
                <a:gd name="connsiteY3" fmla="*/ 759649 h 792575"/>
                <a:gd name="connsiteX4" fmla="*/ 754945 w 846667"/>
                <a:gd name="connsiteY4" fmla="*/ 646760 h 792575"/>
                <a:gd name="connsiteX5" fmla="*/ 783167 w 846667"/>
                <a:gd name="connsiteY5" fmla="*/ 308093 h 792575"/>
                <a:gd name="connsiteX6" fmla="*/ 515056 w 846667"/>
                <a:gd name="connsiteY6" fmla="*/ 96426 h 792575"/>
                <a:gd name="connsiteX7" fmla="*/ 388056 w 846667"/>
                <a:gd name="connsiteY7" fmla="*/ 39982 h 79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667" h="792575">
                  <a:moveTo>
                    <a:pt x="388056" y="39982"/>
                  </a:moveTo>
                  <a:cubicBezTo>
                    <a:pt x="319852" y="35278"/>
                    <a:pt x="166982" y="0"/>
                    <a:pt x="105834" y="68204"/>
                  </a:cubicBezTo>
                  <a:cubicBezTo>
                    <a:pt x="44686" y="136408"/>
                    <a:pt x="0" y="333963"/>
                    <a:pt x="21167" y="449204"/>
                  </a:cubicBezTo>
                  <a:cubicBezTo>
                    <a:pt x="42334" y="564445"/>
                    <a:pt x="110538" y="726723"/>
                    <a:pt x="232834" y="759649"/>
                  </a:cubicBezTo>
                  <a:cubicBezTo>
                    <a:pt x="355130" y="792575"/>
                    <a:pt x="663223" y="722019"/>
                    <a:pt x="754945" y="646760"/>
                  </a:cubicBezTo>
                  <a:cubicBezTo>
                    <a:pt x="846667" y="571501"/>
                    <a:pt x="823148" y="399815"/>
                    <a:pt x="783167" y="308093"/>
                  </a:cubicBezTo>
                  <a:cubicBezTo>
                    <a:pt x="743186" y="216371"/>
                    <a:pt x="585611" y="138759"/>
                    <a:pt x="515056" y="96426"/>
                  </a:cubicBezTo>
                  <a:cubicBezTo>
                    <a:pt x="444501" y="54093"/>
                    <a:pt x="456260" y="44686"/>
                    <a:pt x="388056" y="39982"/>
                  </a:cubicBezTo>
                  <a:close/>
                </a:path>
              </a:pathLst>
            </a:custGeom>
            <a:gradFill flip="none" rotWithShape="1">
              <a:gsLst>
                <a:gs pos="30000">
                  <a:schemeClr val="accent6">
                    <a:lumMod val="75000"/>
                  </a:schemeClr>
                </a:gs>
                <a:gs pos="11000">
                  <a:schemeClr val="accent6">
                    <a:lumMod val="50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7" name="Grouper 84"/>
          <p:cNvGrpSpPr/>
          <p:nvPr/>
        </p:nvGrpSpPr>
        <p:grpSpPr>
          <a:xfrm>
            <a:off x="1399116" y="3609622"/>
            <a:ext cx="2312812" cy="2085623"/>
            <a:chOff x="1399116" y="3609622"/>
            <a:chExt cx="2312812" cy="2085623"/>
          </a:xfrm>
        </p:grpSpPr>
        <p:sp>
          <p:nvSpPr>
            <p:cNvPr id="86" name="Forme libre 85"/>
            <p:cNvSpPr/>
            <p:nvPr/>
          </p:nvSpPr>
          <p:spPr>
            <a:xfrm>
              <a:off x="1399116" y="3609622"/>
              <a:ext cx="2312812" cy="2085623"/>
            </a:xfrm>
            <a:custGeom>
              <a:avLst/>
              <a:gdLst>
                <a:gd name="connsiteX0" fmla="*/ 776817 w 2312812"/>
                <a:gd name="connsiteY0" fmla="*/ 98778 h 2085623"/>
                <a:gd name="connsiteX1" fmla="*/ 628651 w 2312812"/>
                <a:gd name="connsiteY1" fmla="*/ 174978 h 2085623"/>
                <a:gd name="connsiteX2" fmla="*/ 408517 w 2312812"/>
                <a:gd name="connsiteY2" fmla="*/ 200378 h 2085623"/>
                <a:gd name="connsiteX3" fmla="*/ 158751 w 2312812"/>
                <a:gd name="connsiteY3" fmla="*/ 174978 h 2085623"/>
                <a:gd name="connsiteX4" fmla="*/ 65617 w 2312812"/>
                <a:gd name="connsiteY4" fmla="*/ 166511 h 2085623"/>
                <a:gd name="connsiteX5" fmla="*/ 27517 w 2312812"/>
                <a:gd name="connsiteY5" fmla="*/ 196145 h 2085623"/>
                <a:gd name="connsiteX6" fmla="*/ 230717 w 2312812"/>
                <a:gd name="connsiteY6" fmla="*/ 285045 h 2085623"/>
                <a:gd name="connsiteX7" fmla="*/ 391584 w 2312812"/>
                <a:gd name="connsiteY7" fmla="*/ 428978 h 2085623"/>
                <a:gd name="connsiteX8" fmla="*/ 527051 w 2312812"/>
                <a:gd name="connsiteY8" fmla="*/ 708378 h 2085623"/>
                <a:gd name="connsiteX9" fmla="*/ 624417 w 2312812"/>
                <a:gd name="connsiteY9" fmla="*/ 979311 h 2085623"/>
                <a:gd name="connsiteX10" fmla="*/ 632884 w 2312812"/>
                <a:gd name="connsiteY10" fmla="*/ 1220611 h 2085623"/>
                <a:gd name="connsiteX11" fmla="*/ 582084 w 2312812"/>
                <a:gd name="connsiteY11" fmla="*/ 1389945 h 2085623"/>
                <a:gd name="connsiteX12" fmla="*/ 459317 w 2312812"/>
                <a:gd name="connsiteY12" fmla="*/ 1483078 h 2085623"/>
                <a:gd name="connsiteX13" fmla="*/ 323851 w 2312812"/>
                <a:gd name="connsiteY13" fmla="*/ 1533878 h 2085623"/>
                <a:gd name="connsiteX14" fmla="*/ 230717 w 2312812"/>
                <a:gd name="connsiteY14" fmla="*/ 1538111 h 2085623"/>
                <a:gd name="connsiteX15" fmla="*/ 150284 w 2312812"/>
                <a:gd name="connsiteY15" fmla="*/ 1555045 h 2085623"/>
                <a:gd name="connsiteX16" fmla="*/ 273051 w 2312812"/>
                <a:gd name="connsiteY16" fmla="*/ 1627011 h 2085623"/>
                <a:gd name="connsiteX17" fmla="*/ 459317 w 2312812"/>
                <a:gd name="connsiteY17" fmla="*/ 1762478 h 2085623"/>
                <a:gd name="connsiteX18" fmla="*/ 569384 w 2312812"/>
                <a:gd name="connsiteY18" fmla="*/ 1948745 h 2085623"/>
                <a:gd name="connsiteX19" fmla="*/ 603251 w 2312812"/>
                <a:gd name="connsiteY19" fmla="*/ 2075745 h 2085623"/>
                <a:gd name="connsiteX20" fmla="*/ 721784 w 2312812"/>
                <a:gd name="connsiteY20" fmla="*/ 2008011 h 2085623"/>
                <a:gd name="connsiteX21" fmla="*/ 802217 w 2312812"/>
                <a:gd name="connsiteY21" fmla="*/ 1825978 h 2085623"/>
                <a:gd name="connsiteX22" fmla="*/ 946151 w 2312812"/>
                <a:gd name="connsiteY22" fmla="*/ 1715911 h 2085623"/>
                <a:gd name="connsiteX23" fmla="*/ 1242484 w 2312812"/>
                <a:gd name="connsiteY23" fmla="*/ 1665111 h 2085623"/>
                <a:gd name="connsiteX24" fmla="*/ 1547284 w 2312812"/>
                <a:gd name="connsiteY24" fmla="*/ 1673578 h 2085623"/>
                <a:gd name="connsiteX25" fmla="*/ 1860551 w 2312812"/>
                <a:gd name="connsiteY25" fmla="*/ 1728611 h 2085623"/>
                <a:gd name="connsiteX26" fmla="*/ 2059517 w 2312812"/>
                <a:gd name="connsiteY26" fmla="*/ 1868311 h 2085623"/>
                <a:gd name="connsiteX27" fmla="*/ 2135717 w 2312812"/>
                <a:gd name="connsiteY27" fmla="*/ 2037645 h 2085623"/>
                <a:gd name="connsiteX28" fmla="*/ 2258484 w 2312812"/>
                <a:gd name="connsiteY28" fmla="*/ 1940278 h 2085623"/>
                <a:gd name="connsiteX29" fmla="*/ 2241551 w 2312812"/>
                <a:gd name="connsiteY29" fmla="*/ 1301045 h 2085623"/>
                <a:gd name="connsiteX30" fmla="*/ 2271184 w 2312812"/>
                <a:gd name="connsiteY30" fmla="*/ 691445 h 2085623"/>
                <a:gd name="connsiteX31" fmla="*/ 2300817 w 2312812"/>
                <a:gd name="connsiteY31" fmla="*/ 475545 h 2085623"/>
                <a:gd name="connsiteX32" fmla="*/ 2199217 w 2312812"/>
                <a:gd name="connsiteY32" fmla="*/ 183445 h 2085623"/>
                <a:gd name="connsiteX33" fmla="*/ 2186517 w 2312812"/>
                <a:gd name="connsiteY33" fmla="*/ 60678 h 2085623"/>
                <a:gd name="connsiteX34" fmla="*/ 2084917 w 2312812"/>
                <a:gd name="connsiteY34" fmla="*/ 9878 h 2085623"/>
                <a:gd name="connsiteX35" fmla="*/ 2034117 w 2312812"/>
                <a:gd name="connsiteY35" fmla="*/ 119945 h 2085623"/>
                <a:gd name="connsiteX36" fmla="*/ 2004484 w 2312812"/>
                <a:gd name="connsiteY36" fmla="*/ 450145 h 2085623"/>
                <a:gd name="connsiteX37" fmla="*/ 1940984 w 2312812"/>
                <a:gd name="connsiteY37" fmla="*/ 666045 h 2085623"/>
                <a:gd name="connsiteX38" fmla="*/ 1830917 w 2312812"/>
                <a:gd name="connsiteY38" fmla="*/ 767645 h 2085623"/>
                <a:gd name="connsiteX39" fmla="*/ 1619251 w 2312812"/>
                <a:gd name="connsiteY39" fmla="*/ 818445 h 2085623"/>
                <a:gd name="connsiteX40" fmla="*/ 1242484 w 2312812"/>
                <a:gd name="connsiteY40" fmla="*/ 759178 h 2085623"/>
                <a:gd name="connsiteX41" fmla="*/ 1001184 w 2312812"/>
                <a:gd name="connsiteY41" fmla="*/ 640645 h 2085623"/>
                <a:gd name="connsiteX42" fmla="*/ 865717 w 2312812"/>
                <a:gd name="connsiteY42" fmla="*/ 488245 h 2085623"/>
                <a:gd name="connsiteX43" fmla="*/ 810684 w 2312812"/>
                <a:gd name="connsiteY43" fmla="*/ 272345 h 2085623"/>
                <a:gd name="connsiteX44" fmla="*/ 814917 w 2312812"/>
                <a:gd name="connsiteY44" fmla="*/ 166511 h 2085623"/>
                <a:gd name="connsiteX45" fmla="*/ 827617 w 2312812"/>
                <a:gd name="connsiteY45" fmla="*/ 90311 h 2085623"/>
                <a:gd name="connsiteX46" fmla="*/ 776817 w 2312812"/>
                <a:gd name="connsiteY46" fmla="*/ 98778 h 208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312812" h="2085623">
                  <a:moveTo>
                    <a:pt x="776817" y="98778"/>
                  </a:moveTo>
                  <a:cubicBezTo>
                    <a:pt x="743656" y="112889"/>
                    <a:pt x="690034" y="158045"/>
                    <a:pt x="628651" y="174978"/>
                  </a:cubicBezTo>
                  <a:cubicBezTo>
                    <a:pt x="567268" y="191911"/>
                    <a:pt x="486834" y="200378"/>
                    <a:pt x="408517" y="200378"/>
                  </a:cubicBezTo>
                  <a:cubicBezTo>
                    <a:pt x="330200" y="200378"/>
                    <a:pt x="158751" y="174978"/>
                    <a:pt x="158751" y="174978"/>
                  </a:cubicBezTo>
                  <a:cubicBezTo>
                    <a:pt x="101601" y="169333"/>
                    <a:pt x="87489" y="162983"/>
                    <a:pt x="65617" y="166511"/>
                  </a:cubicBezTo>
                  <a:cubicBezTo>
                    <a:pt x="43745" y="170039"/>
                    <a:pt x="0" y="176389"/>
                    <a:pt x="27517" y="196145"/>
                  </a:cubicBezTo>
                  <a:cubicBezTo>
                    <a:pt x="55034" y="215901"/>
                    <a:pt x="170039" y="246239"/>
                    <a:pt x="230717" y="285045"/>
                  </a:cubicBezTo>
                  <a:cubicBezTo>
                    <a:pt x="291395" y="323851"/>
                    <a:pt x="342195" y="358423"/>
                    <a:pt x="391584" y="428978"/>
                  </a:cubicBezTo>
                  <a:cubicBezTo>
                    <a:pt x="440973" y="499533"/>
                    <a:pt x="488246" y="616656"/>
                    <a:pt x="527051" y="708378"/>
                  </a:cubicBezTo>
                  <a:cubicBezTo>
                    <a:pt x="565856" y="800100"/>
                    <a:pt x="606778" y="893939"/>
                    <a:pt x="624417" y="979311"/>
                  </a:cubicBezTo>
                  <a:cubicBezTo>
                    <a:pt x="642056" y="1064683"/>
                    <a:pt x="639940" y="1152172"/>
                    <a:pt x="632884" y="1220611"/>
                  </a:cubicBezTo>
                  <a:cubicBezTo>
                    <a:pt x="625829" y="1289050"/>
                    <a:pt x="611012" y="1346201"/>
                    <a:pt x="582084" y="1389945"/>
                  </a:cubicBezTo>
                  <a:cubicBezTo>
                    <a:pt x="553156" y="1433689"/>
                    <a:pt x="502356" y="1459089"/>
                    <a:pt x="459317" y="1483078"/>
                  </a:cubicBezTo>
                  <a:cubicBezTo>
                    <a:pt x="416278" y="1507067"/>
                    <a:pt x="361951" y="1524706"/>
                    <a:pt x="323851" y="1533878"/>
                  </a:cubicBezTo>
                  <a:cubicBezTo>
                    <a:pt x="285751" y="1543050"/>
                    <a:pt x="259645" y="1534583"/>
                    <a:pt x="230717" y="1538111"/>
                  </a:cubicBezTo>
                  <a:cubicBezTo>
                    <a:pt x="201789" y="1541639"/>
                    <a:pt x="143228" y="1540228"/>
                    <a:pt x="150284" y="1555045"/>
                  </a:cubicBezTo>
                  <a:cubicBezTo>
                    <a:pt x="157340" y="1569862"/>
                    <a:pt x="221546" y="1592439"/>
                    <a:pt x="273051" y="1627011"/>
                  </a:cubicBezTo>
                  <a:cubicBezTo>
                    <a:pt x="324556" y="1661583"/>
                    <a:pt x="409928" y="1708856"/>
                    <a:pt x="459317" y="1762478"/>
                  </a:cubicBezTo>
                  <a:cubicBezTo>
                    <a:pt x="508706" y="1816100"/>
                    <a:pt x="545395" y="1896534"/>
                    <a:pt x="569384" y="1948745"/>
                  </a:cubicBezTo>
                  <a:cubicBezTo>
                    <a:pt x="593373" y="2000956"/>
                    <a:pt x="577851" y="2065867"/>
                    <a:pt x="603251" y="2075745"/>
                  </a:cubicBezTo>
                  <a:cubicBezTo>
                    <a:pt x="628651" y="2085623"/>
                    <a:pt x="688623" y="2049639"/>
                    <a:pt x="721784" y="2008011"/>
                  </a:cubicBezTo>
                  <a:cubicBezTo>
                    <a:pt x="754945" y="1966383"/>
                    <a:pt x="764823" y="1874661"/>
                    <a:pt x="802217" y="1825978"/>
                  </a:cubicBezTo>
                  <a:cubicBezTo>
                    <a:pt x="839612" y="1777295"/>
                    <a:pt x="872773" y="1742722"/>
                    <a:pt x="946151" y="1715911"/>
                  </a:cubicBezTo>
                  <a:cubicBezTo>
                    <a:pt x="1019529" y="1689100"/>
                    <a:pt x="1142295" y="1672167"/>
                    <a:pt x="1242484" y="1665111"/>
                  </a:cubicBezTo>
                  <a:cubicBezTo>
                    <a:pt x="1342673" y="1658055"/>
                    <a:pt x="1444273" y="1662995"/>
                    <a:pt x="1547284" y="1673578"/>
                  </a:cubicBezTo>
                  <a:cubicBezTo>
                    <a:pt x="1650295" y="1684161"/>
                    <a:pt x="1775179" y="1696156"/>
                    <a:pt x="1860551" y="1728611"/>
                  </a:cubicBezTo>
                  <a:cubicBezTo>
                    <a:pt x="1945923" y="1761066"/>
                    <a:pt x="2013656" y="1816805"/>
                    <a:pt x="2059517" y="1868311"/>
                  </a:cubicBezTo>
                  <a:cubicBezTo>
                    <a:pt x="2105378" y="1919817"/>
                    <a:pt x="2102556" y="2025651"/>
                    <a:pt x="2135717" y="2037645"/>
                  </a:cubicBezTo>
                  <a:cubicBezTo>
                    <a:pt x="2168878" y="2049639"/>
                    <a:pt x="2240845" y="2063045"/>
                    <a:pt x="2258484" y="1940278"/>
                  </a:cubicBezTo>
                  <a:cubicBezTo>
                    <a:pt x="2276123" y="1817511"/>
                    <a:pt x="2239434" y="1509184"/>
                    <a:pt x="2241551" y="1301045"/>
                  </a:cubicBezTo>
                  <a:cubicBezTo>
                    <a:pt x="2243668" y="1092906"/>
                    <a:pt x="2261306" y="829028"/>
                    <a:pt x="2271184" y="691445"/>
                  </a:cubicBezTo>
                  <a:cubicBezTo>
                    <a:pt x="2281062" y="553862"/>
                    <a:pt x="2312812" y="560212"/>
                    <a:pt x="2300817" y="475545"/>
                  </a:cubicBezTo>
                  <a:cubicBezTo>
                    <a:pt x="2288823" y="390878"/>
                    <a:pt x="2218267" y="252589"/>
                    <a:pt x="2199217" y="183445"/>
                  </a:cubicBezTo>
                  <a:cubicBezTo>
                    <a:pt x="2180167" y="114301"/>
                    <a:pt x="2205567" y="89606"/>
                    <a:pt x="2186517" y="60678"/>
                  </a:cubicBezTo>
                  <a:cubicBezTo>
                    <a:pt x="2167467" y="31750"/>
                    <a:pt x="2110317" y="0"/>
                    <a:pt x="2084917" y="9878"/>
                  </a:cubicBezTo>
                  <a:cubicBezTo>
                    <a:pt x="2059517" y="19756"/>
                    <a:pt x="2047522" y="46567"/>
                    <a:pt x="2034117" y="119945"/>
                  </a:cubicBezTo>
                  <a:cubicBezTo>
                    <a:pt x="2020712" y="193323"/>
                    <a:pt x="2020006" y="359128"/>
                    <a:pt x="2004484" y="450145"/>
                  </a:cubicBezTo>
                  <a:cubicBezTo>
                    <a:pt x="1988962" y="541162"/>
                    <a:pt x="1969912" y="613128"/>
                    <a:pt x="1940984" y="666045"/>
                  </a:cubicBezTo>
                  <a:cubicBezTo>
                    <a:pt x="1912056" y="718962"/>
                    <a:pt x="1884539" y="742245"/>
                    <a:pt x="1830917" y="767645"/>
                  </a:cubicBezTo>
                  <a:cubicBezTo>
                    <a:pt x="1777295" y="793045"/>
                    <a:pt x="1717323" y="819856"/>
                    <a:pt x="1619251" y="818445"/>
                  </a:cubicBezTo>
                  <a:cubicBezTo>
                    <a:pt x="1521179" y="817034"/>
                    <a:pt x="1345495" y="788811"/>
                    <a:pt x="1242484" y="759178"/>
                  </a:cubicBezTo>
                  <a:cubicBezTo>
                    <a:pt x="1139473" y="729545"/>
                    <a:pt x="1063978" y="685800"/>
                    <a:pt x="1001184" y="640645"/>
                  </a:cubicBezTo>
                  <a:cubicBezTo>
                    <a:pt x="938390" y="595490"/>
                    <a:pt x="897467" y="549628"/>
                    <a:pt x="865717" y="488245"/>
                  </a:cubicBezTo>
                  <a:cubicBezTo>
                    <a:pt x="833967" y="426862"/>
                    <a:pt x="819151" y="325967"/>
                    <a:pt x="810684" y="272345"/>
                  </a:cubicBezTo>
                  <a:cubicBezTo>
                    <a:pt x="802217" y="218723"/>
                    <a:pt x="812095" y="196850"/>
                    <a:pt x="814917" y="166511"/>
                  </a:cubicBezTo>
                  <a:cubicBezTo>
                    <a:pt x="817739" y="136172"/>
                    <a:pt x="833261" y="101600"/>
                    <a:pt x="827617" y="90311"/>
                  </a:cubicBezTo>
                  <a:cubicBezTo>
                    <a:pt x="821973" y="79022"/>
                    <a:pt x="809978" y="84667"/>
                    <a:pt x="776817" y="98778"/>
                  </a:cubicBezTo>
                  <a:close/>
                </a:path>
              </a:pathLst>
            </a:custGeom>
            <a:gradFill flip="none" rotWithShape="1">
              <a:gsLst>
                <a:gs pos="0">
                  <a:schemeClr val="accent1"/>
                </a:gs>
                <a:gs pos="100000">
                  <a:schemeClr val="accent1">
                    <a:lumMod val="50000"/>
                  </a:schemeClr>
                </a:gs>
              </a:gsLst>
              <a:path path="circl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7" name="Forme libre 86"/>
            <p:cNvSpPr/>
            <p:nvPr/>
          </p:nvSpPr>
          <p:spPr>
            <a:xfrm flipH="1">
              <a:off x="2082370" y="4419600"/>
              <a:ext cx="927530" cy="842312"/>
            </a:xfrm>
            <a:custGeom>
              <a:avLst/>
              <a:gdLst>
                <a:gd name="connsiteX0" fmla="*/ 592666 w 959555"/>
                <a:gd name="connsiteY0" fmla="*/ 11759 h 853723"/>
                <a:gd name="connsiteX1" fmla="*/ 141111 w 959555"/>
                <a:gd name="connsiteY1" fmla="*/ 223426 h 853723"/>
                <a:gd name="connsiteX2" fmla="*/ 42333 w 959555"/>
                <a:gd name="connsiteY2" fmla="*/ 660870 h 853723"/>
                <a:gd name="connsiteX3" fmla="*/ 395111 w 959555"/>
                <a:gd name="connsiteY3" fmla="*/ 773759 h 853723"/>
                <a:gd name="connsiteX4" fmla="*/ 691444 w 959555"/>
                <a:gd name="connsiteY4" fmla="*/ 816093 h 853723"/>
                <a:gd name="connsiteX5" fmla="*/ 874889 w 959555"/>
                <a:gd name="connsiteY5" fmla="*/ 547982 h 853723"/>
                <a:gd name="connsiteX6" fmla="*/ 917222 w 959555"/>
                <a:gd name="connsiteY6" fmla="*/ 152870 h 853723"/>
                <a:gd name="connsiteX7" fmla="*/ 592666 w 959555"/>
                <a:gd name="connsiteY7" fmla="*/ 11759 h 85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555" h="853723">
                  <a:moveTo>
                    <a:pt x="592666" y="11759"/>
                  </a:moveTo>
                  <a:cubicBezTo>
                    <a:pt x="463314" y="23518"/>
                    <a:pt x="232833" y="115241"/>
                    <a:pt x="141111" y="223426"/>
                  </a:cubicBezTo>
                  <a:cubicBezTo>
                    <a:pt x="49389" y="331611"/>
                    <a:pt x="0" y="569148"/>
                    <a:pt x="42333" y="660870"/>
                  </a:cubicBezTo>
                  <a:cubicBezTo>
                    <a:pt x="84666" y="752592"/>
                    <a:pt x="286926" y="747889"/>
                    <a:pt x="395111" y="773759"/>
                  </a:cubicBezTo>
                  <a:cubicBezTo>
                    <a:pt x="503296" y="799629"/>
                    <a:pt x="611481" y="853723"/>
                    <a:pt x="691444" y="816093"/>
                  </a:cubicBezTo>
                  <a:cubicBezTo>
                    <a:pt x="771407" y="778463"/>
                    <a:pt x="837259" y="658519"/>
                    <a:pt x="874889" y="547982"/>
                  </a:cubicBezTo>
                  <a:cubicBezTo>
                    <a:pt x="912519" y="437445"/>
                    <a:pt x="959555" y="244592"/>
                    <a:pt x="917222" y="152870"/>
                  </a:cubicBezTo>
                  <a:cubicBezTo>
                    <a:pt x="874889" y="61148"/>
                    <a:pt x="722018" y="0"/>
                    <a:pt x="592666" y="11759"/>
                  </a:cubicBezTo>
                  <a:close/>
                </a:path>
              </a:pathLst>
            </a:custGeom>
            <a:gradFill flip="none" rotWithShape="1">
              <a:gsLst>
                <a:gs pos="100000">
                  <a:schemeClr val="accent5">
                    <a:lumMod val="10000"/>
                  </a:schemeClr>
                </a:gs>
                <a:gs pos="3000">
                  <a:schemeClr val="accent5">
                    <a:lumMod val="25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5" name="Text Box 22"/>
          <p:cNvSpPr txBox="1">
            <a:spLocks noChangeAspect="1" noChangeArrowheads="1"/>
          </p:cNvSpPr>
          <p:nvPr/>
        </p:nvSpPr>
        <p:spPr bwMode="auto">
          <a:xfrm>
            <a:off x="0" y="0"/>
            <a:ext cx="9144000" cy="1143000"/>
          </a:xfrm>
          <a:prstGeom prst="rect">
            <a:avLst/>
          </a:prstGeom>
          <a:solidFill>
            <a:schemeClr val="accent2">
              <a:lumMod val="50000"/>
            </a:schemeClr>
          </a:solidFill>
          <a:ln w="9525">
            <a:noFill/>
            <a:miter lim="800000"/>
            <a:headEnd/>
            <a:tailEnd/>
          </a:ln>
        </p:spPr>
        <p:txBody>
          <a:bodyPr tIns="118800">
            <a:prstTxWarp prst="textNoShape">
              <a:avLst/>
            </a:prstTxWarp>
          </a:bodyPr>
          <a:lstStyle/>
          <a:p>
            <a:pPr algn="ctr">
              <a:spcBef>
                <a:spcPts val="0"/>
              </a:spcBef>
            </a:pPr>
            <a:r>
              <a:rPr lang="en-GB" sz="3000" b="1" dirty="0">
                <a:solidFill>
                  <a:schemeClr val="bg1"/>
                </a:solidFill>
                <a:latin typeface="Calibri" charset="0"/>
              </a:rPr>
              <a:t>Integrative analysis of cell-cell interactions</a:t>
            </a:r>
          </a:p>
          <a:p>
            <a:pPr algn="ctr">
              <a:spcBef>
                <a:spcPts val="0"/>
              </a:spcBef>
            </a:pPr>
            <a:r>
              <a:rPr lang="en-GB" sz="3000" b="1" dirty="0">
                <a:solidFill>
                  <a:schemeClr val="bg1"/>
                </a:solidFill>
                <a:latin typeface="Calibri" charset="0"/>
              </a:rPr>
              <a:t>in normal tissues and after an injury</a:t>
            </a:r>
            <a:endParaRPr lang="en-GB" sz="2800" dirty="0">
              <a:solidFill>
                <a:schemeClr val="bg1"/>
              </a:solidFill>
              <a:latin typeface="Calibri" charset="0"/>
            </a:endParaRPr>
          </a:p>
        </p:txBody>
      </p:sp>
      <p:sp>
        <p:nvSpPr>
          <p:cNvPr id="26" name="Forme libre 25"/>
          <p:cNvSpPr/>
          <p:nvPr/>
        </p:nvSpPr>
        <p:spPr>
          <a:xfrm>
            <a:off x="50800" y="1755775"/>
            <a:ext cx="3506258" cy="1768475"/>
          </a:xfrm>
          <a:custGeom>
            <a:avLst/>
            <a:gdLst>
              <a:gd name="connsiteX0" fmla="*/ 0 w 3506258"/>
              <a:gd name="connsiteY0" fmla="*/ 123825 h 1768475"/>
              <a:gd name="connsiteX1" fmla="*/ 336550 w 3506258"/>
              <a:gd name="connsiteY1" fmla="*/ 3175 h 1768475"/>
              <a:gd name="connsiteX2" fmla="*/ 939800 w 3506258"/>
              <a:gd name="connsiteY2" fmla="*/ 104775 h 1768475"/>
              <a:gd name="connsiteX3" fmla="*/ 1257300 w 3506258"/>
              <a:gd name="connsiteY3" fmla="*/ 346075 h 1768475"/>
              <a:gd name="connsiteX4" fmla="*/ 1346200 w 3506258"/>
              <a:gd name="connsiteY4" fmla="*/ 536575 h 1768475"/>
              <a:gd name="connsiteX5" fmla="*/ 1587500 w 3506258"/>
              <a:gd name="connsiteY5" fmla="*/ 409575 h 1768475"/>
              <a:gd name="connsiteX6" fmla="*/ 2197100 w 3506258"/>
              <a:gd name="connsiteY6" fmla="*/ 447675 h 1768475"/>
              <a:gd name="connsiteX7" fmla="*/ 2482850 w 3506258"/>
              <a:gd name="connsiteY7" fmla="*/ 663575 h 1768475"/>
              <a:gd name="connsiteX8" fmla="*/ 2495550 w 3506258"/>
              <a:gd name="connsiteY8" fmla="*/ 892175 h 1768475"/>
              <a:gd name="connsiteX9" fmla="*/ 2603500 w 3506258"/>
              <a:gd name="connsiteY9" fmla="*/ 923925 h 1768475"/>
              <a:gd name="connsiteX10" fmla="*/ 3181350 w 3506258"/>
              <a:gd name="connsiteY10" fmla="*/ 1038225 h 1768475"/>
              <a:gd name="connsiteX11" fmla="*/ 3378200 w 3506258"/>
              <a:gd name="connsiteY11" fmla="*/ 1298575 h 1768475"/>
              <a:gd name="connsiteX12" fmla="*/ 3486150 w 3506258"/>
              <a:gd name="connsiteY12" fmla="*/ 1673225 h 1768475"/>
              <a:gd name="connsiteX13" fmla="*/ 3498850 w 3506258"/>
              <a:gd name="connsiteY13" fmla="*/ 1768475 h 1768475"/>
              <a:gd name="connsiteX14" fmla="*/ 3498850 w 3506258"/>
              <a:gd name="connsiteY14" fmla="*/ 1768475 h 176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6258" h="1768475">
                <a:moveTo>
                  <a:pt x="0" y="123825"/>
                </a:moveTo>
                <a:cubicBezTo>
                  <a:pt x="89958" y="65087"/>
                  <a:pt x="179917" y="6350"/>
                  <a:pt x="336550" y="3175"/>
                </a:cubicBezTo>
                <a:cubicBezTo>
                  <a:pt x="493183" y="0"/>
                  <a:pt x="786342" y="47625"/>
                  <a:pt x="939800" y="104775"/>
                </a:cubicBezTo>
                <a:cubicBezTo>
                  <a:pt x="1093258" y="161925"/>
                  <a:pt x="1189567" y="274108"/>
                  <a:pt x="1257300" y="346075"/>
                </a:cubicBezTo>
                <a:cubicBezTo>
                  <a:pt x="1325033" y="418042"/>
                  <a:pt x="1291167" y="525992"/>
                  <a:pt x="1346200" y="536575"/>
                </a:cubicBezTo>
                <a:cubicBezTo>
                  <a:pt x="1401233" y="547158"/>
                  <a:pt x="1445683" y="424392"/>
                  <a:pt x="1587500" y="409575"/>
                </a:cubicBezTo>
                <a:cubicBezTo>
                  <a:pt x="1729317" y="394758"/>
                  <a:pt x="2047875" y="405342"/>
                  <a:pt x="2197100" y="447675"/>
                </a:cubicBezTo>
                <a:cubicBezTo>
                  <a:pt x="2346325" y="490008"/>
                  <a:pt x="2433108" y="589492"/>
                  <a:pt x="2482850" y="663575"/>
                </a:cubicBezTo>
                <a:cubicBezTo>
                  <a:pt x="2532592" y="737658"/>
                  <a:pt x="2475442" y="848783"/>
                  <a:pt x="2495550" y="892175"/>
                </a:cubicBezTo>
                <a:cubicBezTo>
                  <a:pt x="2515658" y="935567"/>
                  <a:pt x="2489200" y="899583"/>
                  <a:pt x="2603500" y="923925"/>
                </a:cubicBezTo>
                <a:cubicBezTo>
                  <a:pt x="2717800" y="948267"/>
                  <a:pt x="3052233" y="975783"/>
                  <a:pt x="3181350" y="1038225"/>
                </a:cubicBezTo>
                <a:cubicBezTo>
                  <a:pt x="3310467" y="1100667"/>
                  <a:pt x="3327400" y="1192742"/>
                  <a:pt x="3378200" y="1298575"/>
                </a:cubicBezTo>
                <a:cubicBezTo>
                  <a:pt x="3429000" y="1404408"/>
                  <a:pt x="3466042" y="1594908"/>
                  <a:pt x="3486150" y="1673225"/>
                </a:cubicBezTo>
                <a:cubicBezTo>
                  <a:pt x="3506258" y="1751542"/>
                  <a:pt x="3498850" y="1768475"/>
                  <a:pt x="3498850" y="1768475"/>
                </a:cubicBezTo>
                <a:lnTo>
                  <a:pt x="3498850" y="1768475"/>
                </a:lnTo>
              </a:path>
            </a:pathLst>
          </a:custGeom>
          <a:noFill/>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7" name="Forme libre 26"/>
          <p:cNvSpPr/>
          <p:nvPr/>
        </p:nvSpPr>
        <p:spPr>
          <a:xfrm>
            <a:off x="3556000" y="3302000"/>
            <a:ext cx="280458" cy="2946400"/>
          </a:xfrm>
          <a:custGeom>
            <a:avLst/>
            <a:gdLst>
              <a:gd name="connsiteX0" fmla="*/ 50800 w 280458"/>
              <a:gd name="connsiteY0" fmla="*/ 0 h 2946400"/>
              <a:gd name="connsiteX1" fmla="*/ 203200 w 280458"/>
              <a:gd name="connsiteY1" fmla="*/ 425450 h 2946400"/>
              <a:gd name="connsiteX2" fmla="*/ 273050 w 280458"/>
              <a:gd name="connsiteY2" fmla="*/ 908050 h 2946400"/>
              <a:gd name="connsiteX3" fmla="*/ 247650 w 280458"/>
              <a:gd name="connsiteY3" fmla="*/ 1200150 h 2946400"/>
              <a:gd name="connsiteX4" fmla="*/ 254000 w 280458"/>
              <a:gd name="connsiteY4" fmla="*/ 1943100 h 2946400"/>
              <a:gd name="connsiteX5" fmla="*/ 254000 w 280458"/>
              <a:gd name="connsiteY5" fmla="*/ 2336800 h 2946400"/>
              <a:gd name="connsiteX6" fmla="*/ 107950 w 280458"/>
              <a:gd name="connsiteY6" fmla="*/ 2609850 h 2946400"/>
              <a:gd name="connsiteX7" fmla="*/ 0 w 280458"/>
              <a:gd name="connsiteY7" fmla="*/ 2946400 h 29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458" h="2946400">
                <a:moveTo>
                  <a:pt x="50800" y="0"/>
                </a:moveTo>
                <a:cubicBezTo>
                  <a:pt x="108479" y="137054"/>
                  <a:pt x="166158" y="274108"/>
                  <a:pt x="203200" y="425450"/>
                </a:cubicBezTo>
                <a:cubicBezTo>
                  <a:pt x="240242" y="576792"/>
                  <a:pt x="265642" y="778933"/>
                  <a:pt x="273050" y="908050"/>
                </a:cubicBezTo>
                <a:cubicBezTo>
                  <a:pt x="280458" y="1037167"/>
                  <a:pt x="250825" y="1027642"/>
                  <a:pt x="247650" y="1200150"/>
                </a:cubicBezTo>
                <a:cubicBezTo>
                  <a:pt x="244475" y="1372658"/>
                  <a:pt x="252942" y="1753658"/>
                  <a:pt x="254000" y="1943100"/>
                </a:cubicBezTo>
                <a:cubicBezTo>
                  <a:pt x="255058" y="2132542"/>
                  <a:pt x="278342" y="2225675"/>
                  <a:pt x="254000" y="2336800"/>
                </a:cubicBezTo>
                <a:cubicBezTo>
                  <a:pt x="229658" y="2447925"/>
                  <a:pt x="150283" y="2508250"/>
                  <a:pt x="107950" y="2609850"/>
                </a:cubicBezTo>
                <a:cubicBezTo>
                  <a:pt x="65617" y="2711450"/>
                  <a:pt x="0" y="2946400"/>
                  <a:pt x="0" y="294640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8" name="Forme libre 27"/>
          <p:cNvSpPr/>
          <p:nvPr/>
        </p:nvSpPr>
        <p:spPr>
          <a:xfrm>
            <a:off x="3429000" y="5372100"/>
            <a:ext cx="537633" cy="1479550"/>
          </a:xfrm>
          <a:custGeom>
            <a:avLst/>
            <a:gdLst>
              <a:gd name="connsiteX0" fmla="*/ 482600 w 537633"/>
              <a:gd name="connsiteY0" fmla="*/ 0 h 1479550"/>
              <a:gd name="connsiteX1" fmla="*/ 495300 w 537633"/>
              <a:gd name="connsiteY1" fmla="*/ 450850 h 1479550"/>
              <a:gd name="connsiteX2" fmla="*/ 228600 w 537633"/>
              <a:gd name="connsiteY2" fmla="*/ 1035050 h 1479550"/>
              <a:gd name="connsiteX3" fmla="*/ 0 w 537633"/>
              <a:gd name="connsiteY3" fmla="*/ 1479550 h 1479550"/>
              <a:gd name="connsiteX4" fmla="*/ 0 w 537633"/>
              <a:gd name="connsiteY4" fmla="*/ 1479550 h 147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633" h="1479550">
                <a:moveTo>
                  <a:pt x="482600" y="0"/>
                </a:moveTo>
                <a:cubicBezTo>
                  <a:pt x="510116" y="139171"/>
                  <a:pt x="537633" y="278342"/>
                  <a:pt x="495300" y="450850"/>
                </a:cubicBezTo>
                <a:cubicBezTo>
                  <a:pt x="452967" y="623358"/>
                  <a:pt x="311150" y="863600"/>
                  <a:pt x="228600" y="1035050"/>
                </a:cubicBezTo>
                <a:cubicBezTo>
                  <a:pt x="146050" y="1206500"/>
                  <a:pt x="0" y="1479550"/>
                  <a:pt x="0" y="1479550"/>
                </a:cubicBezTo>
                <a:lnTo>
                  <a:pt x="0" y="1479550"/>
                </a:ln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9" name="Forme libre 28"/>
          <p:cNvSpPr/>
          <p:nvPr/>
        </p:nvSpPr>
        <p:spPr>
          <a:xfrm>
            <a:off x="2139950" y="2032000"/>
            <a:ext cx="1842558" cy="2476500"/>
          </a:xfrm>
          <a:custGeom>
            <a:avLst/>
            <a:gdLst>
              <a:gd name="connsiteX0" fmla="*/ 0 w 1842558"/>
              <a:gd name="connsiteY0" fmla="*/ 0 h 2476500"/>
              <a:gd name="connsiteX1" fmla="*/ 558800 w 1842558"/>
              <a:gd name="connsiteY1" fmla="*/ 234950 h 2476500"/>
              <a:gd name="connsiteX2" fmla="*/ 647700 w 1842558"/>
              <a:gd name="connsiteY2" fmla="*/ 495300 h 2476500"/>
              <a:gd name="connsiteX3" fmla="*/ 1123950 w 1842558"/>
              <a:gd name="connsiteY3" fmla="*/ 647700 h 2476500"/>
              <a:gd name="connsiteX4" fmla="*/ 1409700 w 1842558"/>
              <a:gd name="connsiteY4" fmla="*/ 825500 h 2476500"/>
              <a:gd name="connsiteX5" fmla="*/ 1708150 w 1842558"/>
              <a:gd name="connsiteY5" fmla="*/ 1511300 h 2476500"/>
              <a:gd name="connsiteX6" fmla="*/ 1822450 w 1842558"/>
              <a:gd name="connsiteY6" fmla="*/ 2127250 h 2476500"/>
              <a:gd name="connsiteX7" fmla="*/ 1828800 w 1842558"/>
              <a:gd name="connsiteY7" fmla="*/ 247650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2558" h="2476500">
                <a:moveTo>
                  <a:pt x="0" y="0"/>
                </a:moveTo>
                <a:cubicBezTo>
                  <a:pt x="225425" y="76200"/>
                  <a:pt x="450850" y="152400"/>
                  <a:pt x="558800" y="234950"/>
                </a:cubicBezTo>
                <a:cubicBezTo>
                  <a:pt x="666750" y="317500"/>
                  <a:pt x="553509" y="426508"/>
                  <a:pt x="647700" y="495300"/>
                </a:cubicBezTo>
                <a:cubicBezTo>
                  <a:pt x="741891" y="564092"/>
                  <a:pt x="996950" y="592667"/>
                  <a:pt x="1123950" y="647700"/>
                </a:cubicBezTo>
                <a:cubicBezTo>
                  <a:pt x="1250950" y="702733"/>
                  <a:pt x="1312333" y="681567"/>
                  <a:pt x="1409700" y="825500"/>
                </a:cubicBezTo>
                <a:cubicBezTo>
                  <a:pt x="1507067" y="969433"/>
                  <a:pt x="1639358" y="1294342"/>
                  <a:pt x="1708150" y="1511300"/>
                </a:cubicBezTo>
                <a:cubicBezTo>
                  <a:pt x="1776942" y="1728258"/>
                  <a:pt x="1802342" y="1966383"/>
                  <a:pt x="1822450" y="2127250"/>
                </a:cubicBezTo>
                <a:cubicBezTo>
                  <a:pt x="1842558" y="2288117"/>
                  <a:pt x="1828800" y="2476500"/>
                  <a:pt x="1828800" y="247650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0" name="Forme libre 29"/>
          <p:cNvSpPr/>
          <p:nvPr/>
        </p:nvSpPr>
        <p:spPr>
          <a:xfrm>
            <a:off x="76200" y="1552575"/>
            <a:ext cx="3289300" cy="1044575"/>
          </a:xfrm>
          <a:custGeom>
            <a:avLst/>
            <a:gdLst>
              <a:gd name="connsiteX0" fmla="*/ 0 w 3289300"/>
              <a:gd name="connsiteY0" fmla="*/ 28575 h 1044575"/>
              <a:gd name="connsiteX1" fmla="*/ 463550 w 3289300"/>
              <a:gd name="connsiteY1" fmla="*/ 28575 h 1044575"/>
              <a:gd name="connsiteX2" fmla="*/ 1092200 w 3289300"/>
              <a:gd name="connsiteY2" fmla="*/ 200025 h 1044575"/>
              <a:gd name="connsiteX3" fmla="*/ 1441450 w 3289300"/>
              <a:gd name="connsiteY3" fmla="*/ 403225 h 1044575"/>
              <a:gd name="connsiteX4" fmla="*/ 1898650 w 3289300"/>
              <a:gd name="connsiteY4" fmla="*/ 339725 h 1044575"/>
              <a:gd name="connsiteX5" fmla="*/ 2444750 w 3289300"/>
              <a:gd name="connsiteY5" fmla="*/ 466725 h 1044575"/>
              <a:gd name="connsiteX6" fmla="*/ 2813050 w 3289300"/>
              <a:gd name="connsiteY6" fmla="*/ 695325 h 1044575"/>
              <a:gd name="connsiteX7" fmla="*/ 2921000 w 3289300"/>
              <a:gd name="connsiteY7" fmla="*/ 930275 h 1044575"/>
              <a:gd name="connsiteX8" fmla="*/ 3289300 w 3289300"/>
              <a:gd name="connsiteY8" fmla="*/ 1044575 h 1044575"/>
              <a:gd name="connsiteX9" fmla="*/ 3289300 w 3289300"/>
              <a:gd name="connsiteY9" fmla="*/ 1044575 h 104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9300" h="1044575">
                <a:moveTo>
                  <a:pt x="0" y="28575"/>
                </a:moveTo>
                <a:cubicBezTo>
                  <a:pt x="140758" y="14287"/>
                  <a:pt x="281517" y="0"/>
                  <a:pt x="463550" y="28575"/>
                </a:cubicBezTo>
                <a:cubicBezTo>
                  <a:pt x="645583" y="57150"/>
                  <a:pt x="929217" y="137583"/>
                  <a:pt x="1092200" y="200025"/>
                </a:cubicBezTo>
                <a:cubicBezTo>
                  <a:pt x="1255183" y="262467"/>
                  <a:pt x="1307042" y="379942"/>
                  <a:pt x="1441450" y="403225"/>
                </a:cubicBezTo>
                <a:cubicBezTo>
                  <a:pt x="1575858" y="426508"/>
                  <a:pt x="1731433" y="329142"/>
                  <a:pt x="1898650" y="339725"/>
                </a:cubicBezTo>
                <a:cubicBezTo>
                  <a:pt x="2065867" y="350308"/>
                  <a:pt x="2292350" y="407458"/>
                  <a:pt x="2444750" y="466725"/>
                </a:cubicBezTo>
                <a:cubicBezTo>
                  <a:pt x="2597150" y="525992"/>
                  <a:pt x="2733675" y="618067"/>
                  <a:pt x="2813050" y="695325"/>
                </a:cubicBezTo>
                <a:cubicBezTo>
                  <a:pt x="2892425" y="772583"/>
                  <a:pt x="2841625" y="872067"/>
                  <a:pt x="2921000" y="930275"/>
                </a:cubicBezTo>
                <a:cubicBezTo>
                  <a:pt x="3000375" y="988483"/>
                  <a:pt x="3289300" y="1044575"/>
                  <a:pt x="3289300" y="1044575"/>
                </a:cubicBezTo>
                <a:lnTo>
                  <a:pt x="3289300" y="1044575"/>
                </a:ln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1" name="ZoneTexte 40"/>
          <p:cNvSpPr txBox="1"/>
          <p:nvPr/>
        </p:nvSpPr>
        <p:spPr>
          <a:xfrm>
            <a:off x="5181600" y="2707186"/>
            <a:ext cx="3810000" cy="2031325"/>
          </a:xfrm>
          <a:prstGeom prst="rect">
            <a:avLst/>
          </a:prstGeom>
          <a:solidFill>
            <a:srgbClr val="E6E6E6"/>
          </a:solidFill>
          <a:ln>
            <a:solidFill>
              <a:schemeClr val="tx1"/>
            </a:solidFill>
          </a:ln>
        </p:spPr>
        <p:txBody>
          <a:bodyPr wrap="square" rtlCol="0">
            <a:spAutoFit/>
          </a:bodyPr>
          <a:lstStyle/>
          <a:p>
            <a:pPr algn="ctr"/>
            <a:r>
              <a:rPr lang="en-GB" sz="1800" b="1" dirty="0">
                <a:solidFill>
                  <a:srgbClr val="7F7F7F"/>
                </a:solidFill>
                <a:latin typeface="Calibri"/>
                <a:cs typeface="Calibri"/>
              </a:rPr>
              <a:t>ACUTE POST-INJURY PHASE</a:t>
            </a:r>
          </a:p>
          <a:p>
            <a:endParaRPr lang="en-GB" sz="1800" dirty="0">
              <a:solidFill>
                <a:srgbClr val="7F7F7F"/>
              </a:solidFill>
              <a:latin typeface="Calibri"/>
              <a:cs typeface="Calibri"/>
            </a:endParaRPr>
          </a:p>
          <a:p>
            <a:pPr>
              <a:buFont typeface="Arial"/>
              <a:buChar char="•"/>
            </a:pPr>
            <a:r>
              <a:rPr lang="en-GB" sz="1800" dirty="0">
                <a:solidFill>
                  <a:srgbClr val="7F7F7F"/>
                </a:solidFill>
                <a:latin typeface="Calibri"/>
                <a:cs typeface="Calibri"/>
              </a:rPr>
              <a:t> Protective barrier crossing/alteration</a:t>
            </a:r>
          </a:p>
          <a:p>
            <a:pPr>
              <a:buFont typeface="Arial"/>
              <a:buChar char="•"/>
            </a:pPr>
            <a:r>
              <a:rPr lang="en-GB" sz="1800" dirty="0">
                <a:solidFill>
                  <a:srgbClr val="7F7F7F"/>
                </a:solidFill>
                <a:latin typeface="Calibri"/>
                <a:cs typeface="Calibri"/>
              </a:rPr>
              <a:t> Early tissue response:</a:t>
            </a:r>
          </a:p>
          <a:p>
            <a:pPr marL="800100" lvl="1" indent="-342900">
              <a:buFont typeface="Arial"/>
              <a:buChar char="•"/>
            </a:pPr>
            <a:r>
              <a:rPr lang="en-GB" sz="1800" dirty="0">
                <a:solidFill>
                  <a:srgbClr val="7F7F7F"/>
                </a:solidFill>
                <a:latin typeface="Calibri"/>
                <a:cs typeface="Calibri"/>
              </a:rPr>
              <a:t>Cell damage</a:t>
            </a:r>
          </a:p>
          <a:p>
            <a:pPr marL="800100" lvl="1" indent="-342900">
              <a:buFont typeface="Arial"/>
              <a:buChar char="•"/>
            </a:pPr>
            <a:r>
              <a:rPr lang="en-GB" sz="1800" dirty="0">
                <a:solidFill>
                  <a:srgbClr val="7F7F7F"/>
                </a:solidFill>
                <a:latin typeface="Calibri"/>
                <a:cs typeface="Calibri"/>
              </a:rPr>
              <a:t>Inflammation</a:t>
            </a:r>
          </a:p>
          <a:p>
            <a:pPr>
              <a:buFont typeface="Arial"/>
              <a:buChar char="•"/>
            </a:pPr>
            <a:r>
              <a:rPr lang="en-GB" sz="1800" dirty="0">
                <a:solidFill>
                  <a:srgbClr val="7F7F7F"/>
                </a:solidFill>
                <a:latin typeface="Calibri"/>
                <a:cs typeface="Calibri"/>
              </a:rPr>
              <a:t> Role of blood vessels/perfusion</a:t>
            </a:r>
          </a:p>
        </p:txBody>
      </p:sp>
      <p:sp>
        <p:nvSpPr>
          <p:cNvPr id="42" name="ZoneTexte 41"/>
          <p:cNvSpPr txBox="1"/>
          <p:nvPr/>
        </p:nvSpPr>
        <p:spPr>
          <a:xfrm>
            <a:off x="5181600" y="1371600"/>
            <a:ext cx="3810000" cy="1200329"/>
          </a:xfrm>
          <a:prstGeom prst="rect">
            <a:avLst/>
          </a:prstGeom>
          <a:solidFill>
            <a:srgbClr val="E6E6E6"/>
          </a:solidFill>
          <a:ln>
            <a:solidFill>
              <a:srgbClr val="000000"/>
            </a:solidFill>
          </a:ln>
        </p:spPr>
        <p:txBody>
          <a:bodyPr wrap="square" rtlCol="0">
            <a:spAutoFit/>
          </a:bodyPr>
          <a:lstStyle/>
          <a:p>
            <a:pPr algn="ctr"/>
            <a:r>
              <a:rPr lang="en-GB" sz="1800" b="1" dirty="0">
                <a:solidFill>
                  <a:srgbClr val="7F7F7F"/>
                </a:solidFill>
                <a:latin typeface="Calibri"/>
                <a:cs typeface="Calibri"/>
              </a:rPr>
              <a:t>NORMAL TISSUE - HOMEOSTASIS</a:t>
            </a:r>
          </a:p>
          <a:p>
            <a:endParaRPr lang="en-GB" sz="1800" dirty="0">
              <a:solidFill>
                <a:srgbClr val="7F7F7F"/>
              </a:solidFill>
              <a:latin typeface="Calibri"/>
              <a:cs typeface="Calibri"/>
            </a:endParaRPr>
          </a:p>
          <a:p>
            <a:pPr>
              <a:buFont typeface="Arial"/>
              <a:buChar char="•"/>
            </a:pPr>
            <a:r>
              <a:rPr lang="en-GB" sz="1800" dirty="0">
                <a:solidFill>
                  <a:srgbClr val="7F7F7F"/>
                </a:solidFill>
                <a:latin typeface="Calibri"/>
                <a:cs typeface="Calibri"/>
              </a:rPr>
              <a:t> Barrier structure</a:t>
            </a:r>
          </a:p>
          <a:p>
            <a:pPr>
              <a:buFont typeface="Arial"/>
              <a:buChar char="•"/>
            </a:pPr>
            <a:r>
              <a:rPr lang="en-GB" sz="1800" dirty="0">
                <a:solidFill>
                  <a:srgbClr val="7F7F7F"/>
                </a:solidFill>
                <a:latin typeface="Calibri"/>
                <a:cs typeface="Calibri"/>
              </a:rPr>
              <a:t> Stem cell niche organisation</a:t>
            </a:r>
          </a:p>
        </p:txBody>
      </p:sp>
      <p:sp>
        <p:nvSpPr>
          <p:cNvPr id="43" name="ZoneTexte 42"/>
          <p:cNvSpPr txBox="1"/>
          <p:nvPr/>
        </p:nvSpPr>
        <p:spPr>
          <a:xfrm>
            <a:off x="5181600" y="4875073"/>
            <a:ext cx="3810000" cy="1754326"/>
          </a:xfrm>
          <a:prstGeom prst="rect">
            <a:avLst/>
          </a:prstGeom>
          <a:solidFill>
            <a:schemeClr val="accent6">
              <a:lumMod val="60000"/>
              <a:lumOff val="40000"/>
            </a:schemeClr>
          </a:solidFill>
          <a:ln>
            <a:solidFill>
              <a:schemeClr val="tx1"/>
            </a:solidFill>
          </a:ln>
        </p:spPr>
        <p:txBody>
          <a:bodyPr wrap="square" rtlCol="0">
            <a:spAutoFit/>
          </a:bodyPr>
          <a:lstStyle/>
          <a:p>
            <a:pPr algn="ctr"/>
            <a:r>
              <a:rPr lang="en-GB" sz="1800" b="1" dirty="0">
                <a:solidFill>
                  <a:srgbClr val="FFFFFF"/>
                </a:solidFill>
                <a:latin typeface="Calibri"/>
                <a:cs typeface="Calibri"/>
              </a:rPr>
              <a:t>CHRONIC POST-INJURY PHASE</a:t>
            </a:r>
          </a:p>
          <a:p>
            <a:endParaRPr lang="en-GB" sz="1800" dirty="0">
              <a:solidFill>
                <a:srgbClr val="FFFFFF"/>
              </a:solidFill>
              <a:latin typeface="Calibri"/>
              <a:cs typeface="Calibri"/>
            </a:endParaRPr>
          </a:p>
          <a:p>
            <a:pPr>
              <a:buFont typeface="Arial"/>
              <a:buChar char="•"/>
            </a:pPr>
            <a:r>
              <a:rPr lang="en-GB" sz="1800" dirty="0">
                <a:solidFill>
                  <a:srgbClr val="FFFFFF"/>
                </a:solidFill>
                <a:latin typeface="Calibri"/>
                <a:cs typeface="Calibri"/>
              </a:rPr>
              <a:t> Chronic inflammation</a:t>
            </a:r>
          </a:p>
          <a:p>
            <a:pPr>
              <a:buFont typeface="Arial"/>
              <a:buChar char="•"/>
            </a:pPr>
            <a:r>
              <a:rPr lang="en-GB" sz="1800" dirty="0">
                <a:solidFill>
                  <a:srgbClr val="FFFFFF"/>
                </a:solidFill>
                <a:latin typeface="Calibri"/>
                <a:cs typeface="Calibri"/>
              </a:rPr>
              <a:t> Tissue regeneration</a:t>
            </a:r>
          </a:p>
          <a:p>
            <a:pPr>
              <a:buFont typeface="Arial"/>
              <a:buChar char="•"/>
            </a:pPr>
            <a:r>
              <a:rPr lang="en-GB" sz="1800" dirty="0">
                <a:solidFill>
                  <a:srgbClr val="FFFFFF"/>
                </a:solidFill>
                <a:latin typeface="Calibri"/>
                <a:cs typeface="Calibri"/>
              </a:rPr>
              <a:t> Functional recovery</a:t>
            </a:r>
          </a:p>
          <a:p>
            <a:pPr>
              <a:buFont typeface="Arial"/>
              <a:buChar char="•"/>
            </a:pPr>
            <a:r>
              <a:rPr lang="en-GB" sz="1800" dirty="0">
                <a:solidFill>
                  <a:srgbClr val="FFFFFF"/>
                </a:solidFill>
                <a:latin typeface="Calibri"/>
                <a:cs typeface="Calibri"/>
              </a:rPr>
              <a:t> Fibrosis/Scar</a:t>
            </a:r>
          </a:p>
        </p:txBody>
      </p:sp>
      <p:sp>
        <p:nvSpPr>
          <p:cNvPr id="90" name="Forme libre 89"/>
          <p:cNvSpPr/>
          <p:nvPr/>
        </p:nvSpPr>
        <p:spPr>
          <a:xfrm>
            <a:off x="28222" y="3563055"/>
            <a:ext cx="1953684" cy="1639006"/>
          </a:xfrm>
          <a:custGeom>
            <a:avLst/>
            <a:gdLst>
              <a:gd name="connsiteX0" fmla="*/ 903111 w 1953684"/>
              <a:gd name="connsiteY0" fmla="*/ 153812 h 1639006"/>
              <a:gd name="connsiteX1" fmla="*/ 594078 w 1953684"/>
              <a:gd name="connsiteY1" fmla="*/ 86078 h 1639006"/>
              <a:gd name="connsiteX2" fmla="*/ 373945 w 1953684"/>
              <a:gd name="connsiteY2" fmla="*/ 35278 h 1639006"/>
              <a:gd name="connsiteX3" fmla="*/ 132645 w 1953684"/>
              <a:gd name="connsiteY3" fmla="*/ 22578 h 1639006"/>
              <a:gd name="connsiteX4" fmla="*/ 31045 w 1953684"/>
              <a:gd name="connsiteY4" fmla="*/ 170745 h 1639006"/>
              <a:gd name="connsiteX5" fmla="*/ 26811 w 1953684"/>
              <a:gd name="connsiteY5" fmla="*/ 784578 h 1639006"/>
              <a:gd name="connsiteX6" fmla="*/ 26811 w 1953684"/>
              <a:gd name="connsiteY6" fmla="*/ 1411112 h 1639006"/>
              <a:gd name="connsiteX7" fmla="*/ 187678 w 1953684"/>
              <a:gd name="connsiteY7" fmla="*/ 1584678 h 1639006"/>
              <a:gd name="connsiteX8" fmla="*/ 534811 w 1953684"/>
              <a:gd name="connsiteY8" fmla="*/ 1635478 h 1639006"/>
              <a:gd name="connsiteX9" fmla="*/ 1055511 w 1953684"/>
              <a:gd name="connsiteY9" fmla="*/ 1563512 h 1639006"/>
              <a:gd name="connsiteX10" fmla="*/ 1432278 w 1953684"/>
              <a:gd name="connsiteY10" fmla="*/ 1529645 h 1639006"/>
              <a:gd name="connsiteX11" fmla="*/ 1698978 w 1953684"/>
              <a:gd name="connsiteY11" fmla="*/ 1521178 h 1639006"/>
              <a:gd name="connsiteX12" fmla="*/ 1914878 w 1953684"/>
              <a:gd name="connsiteY12" fmla="*/ 1360312 h 1639006"/>
              <a:gd name="connsiteX13" fmla="*/ 1931811 w 1953684"/>
              <a:gd name="connsiteY13" fmla="*/ 1051278 h 1639006"/>
              <a:gd name="connsiteX14" fmla="*/ 1804811 w 1953684"/>
              <a:gd name="connsiteY14" fmla="*/ 682978 h 1639006"/>
              <a:gd name="connsiteX15" fmla="*/ 1639711 w 1953684"/>
              <a:gd name="connsiteY15" fmla="*/ 433212 h 1639006"/>
              <a:gd name="connsiteX16" fmla="*/ 1334911 w 1953684"/>
              <a:gd name="connsiteY16" fmla="*/ 280812 h 1639006"/>
              <a:gd name="connsiteX17" fmla="*/ 903111 w 1953684"/>
              <a:gd name="connsiteY17" fmla="*/ 153812 h 163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3684" h="1639006">
                <a:moveTo>
                  <a:pt x="903111" y="153812"/>
                </a:moveTo>
                <a:cubicBezTo>
                  <a:pt x="779639" y="121356"/>
                  <a:pt x="594078" y="86078"/>
                  <a:pt x="594078" y="86078"/>
                </a:cubicBezTo>
                <a:cubicBezTo>
                  <a:pt x="505884" y="66322"/>
                  <a:pt x="450850" y="45861"/>
                  <a:pt x="373945" y="35278"/>
                </a:cubicBezTo>
                <a:cubicBezTo>
                  <a:pt x="297040" y="24695"/>
                  <a:pt x="189795" y="0"/>
                  <a:pt x="132645" y="22578"/>
                </a:cubicBezTo>
                <a:cubicBezTo>
                  <a:pt x="75495" y="45156"/>
                  <a:pt x="48684" y="43745"/>
                  <a:pt x="31045" y="170745"/>
                </a:cubicBezTo>
                <a:cubicBezTo>
                  <a:pt x="13406" y="297745"/>
                  <a:pt x="27517" y="577850"/>
                  <a:pt x="26811" y="784578"/>
                </a:cubicBezTo>
                <a:cubicBezTo>
                  <a:pt x="26105" y="991306"/>
                  <a:pt x="0" y="1277762"/>
                  <a:pt x="26811" y="1411112"/>
                </a:cubicBezTo>
                <a:cubicBezTo>
                  <a:pt x="53622" y="1544462"/>
                  <a:pt x="103011" y="1547284"/>
                  <a:pt x="187678" y="1584678"/>
                </a:cubicBezTo>
                <a:cubicBezTo>
                  <a:pt x="272345" y="1622072"/>
                  <a:pt x="390172" y="1639006"/>
                  <a:pt x="534811" y="1635478"/>
                </a:cubicBezTo>
                <a:cubicBezTo>
                  <a:pt x="679450" y="1631950"/>
                  <a:pt x="905933" y="1581151"/>
                  <a:pt x="1055511" y="1563512"/>
                </a:cubicBezTo>
                <a:cubicBezTo>
                  <a:pt x="1205089" y="1545873"/>
                  <a:pt x="1325034" y="1536701"/>
                  <a:pt x="1432278" y="1529645"/>
                </a:cubicBezTo>
                <a:cubicBezTo>
                  <a:pt x="1539522" y="1522589"/>
                  <a:pt x="1618545" y="1549400"/>
                  <a:pt x="1698978" y="1521178"/>
                </a:cubicBezTo>
                <a:cubicBezTo>
                  <a:pt x="1779411" y="1492956"/>
                  <a:pt x="1876073" y="1438629"/>
                  <a:pt x="1914878" y="1360312"/>
                </a:cubicBezTo>
                <a:cubicBezTo>
                  <a:pt x="1953684" y="1281995"/>
                  <a:pt x="1950155" y="1164167"/>
                  <a:pt x="1931811" y="1051278"/>
                </a:cubicBezTo>
                <a:cubicBezTo>
                  <a:pt x="1913467" y="938389"/>
                  <a:pt x="1853494" y="785989"/>
                  <a:pt x="1804811" y="682978"/>
                </a:cubicBezTo>
                <a:cubicBezTo>
                  <a:pt x="1756128" y="579967"/>
                  <a:pt x="1718028" y="500240"/>
                  <a:pt x="1639711" y="433212"/>
                </a:cubicBezTo>
                <a:cubicBezTo>
                  <a:pt x="1561394" y="366184"/>
                  <a:pt x="1456972" y="327379"/>
                  <a:pt x="1334911" y="280812"/>
                </a:cubicBezTo>
                <a:cubicBezTo>
                  <a:pt x="1212850" y="234245"/>
                  <a:pt x="1026583" y="186268"/>
                  <a:pt x="903111" y="153812"/>
                </a:cubicBezTo>
                <a:close/>
              </a:path>
            </a:pathLst>
          </a:custGeom>
          <a:noFill/>
          <a:ln w="76200" cap="flat" cmpd="tri"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8" name="Grouper 94"/>
          <p:cNvGrpSpPr/>
          <p:nvPr/>
        </p:nvGrpSpPr>
        <p:grpSpPr>
          <a:xfrm>
            <a:off x="1320800" y="2411942"/>
            <a:ext cx="2203450" cy="4382558"/>
            <a:chOff x="1320800" y="2411942"/>
            <a:chExt cx="2203450" cy="4382558"/>
          </a:xfrm>
        </p:grpSpPr>
        <p:grpSp>
          <p:nvGrpSpPr>
            <p:cNvPr id="9" name="Grouper 61"/>
            <p:cNvGrpSpPr/>
            <p:nvPr/>
          </p:nvGrpSpPr>
          <p:grpSpPr>
            <a:xfrm>
              <a:off x="1320800" y="2411942"/>
              <a:ext cx="2203450" cy="4382558"/>
              <a:chOff x="1320800" y="2411942"/>
              <a:chExt cx="2203450" cy="4382558"/>
            </a:xfrm>
          </p:grpSpPr>
          <p:sp>
            <p:nvSpPr>
              <p:cNvPr id="50" name="Forme libre 49"/>
              <p:cNvSpPr/>
              <p:nvPr/>
            </p:nvSpPr>
            <p:spPr>
              <a:xfrm>
                <a:off x="1384300" y="2411942"/>
                <a:ext cx="2139950" cy="1575858"/>
              </a:xfrm>
              <a:custGeom>
                <a:avLst/>
                <a:gdLst>
                  <a:gd name="connsiteX0" fmla="*/ 0 w 2139950"/>
                  <a:gd name="connsiteY0" fmla="*/ 102658 h 1575858"/>
                  <a:gd name="connsiteX1" fmla="*/ 292100 w 2139950"/>
                  <a:gd name="connsiteY1" fmla="*/ 7408 h 1575858"/>
                  <a:gd name="connsiteX2" fmla="*/ 755650 w 2139950"/>
                  <a:gd name="connsiteY2" fmla="*/ 58208 h 1575858"/>
                  <a:gd name="connsiteX3" fmla="*/ 990600 w 2139950"/>
                  <a:gd name="connsiteY3" fmla="*/ 318558 h 1575858"/>
                  <a:gd name="connsiteX4" fmla="*/ 1130300 w 2139950"/>
                  <a:gd name="connsiteY4" fmla="*/ 445558 h 1575858"/>
                  <a:gd name="connsiteX5" fmla="*/ 1517650 w 2139950"/>
                  <a:gd name="connsiteY5" fmla="*/ 477308 h 1575858"/>
                  <a:gd name="connsiteX6" fmla="*/ 1924050 w 2139950"/>
                  <a:gd name="connsiteY6" fmla="*/ 978958 h 1575858"/>
                  <a:gd name="connsiteX7" fmla="*/ 2139950 w 2139950"/>
                  <a:gd name="connsiteY7" fmla="*/ 1575858 h 1575858"/>
                  <a:gd name="connsiteX8" fmla="*/ 2139950 w 2139950"/>
                  <a:gd name="connsiteY8" fmla="*/ 1575858 h 157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9950" h="1575858">
                    <a:moveTo>
                      <a:pt x="0" y="102658"/>
                    </a:moveTo>
                    <a:cubicBezTo>
                      <a:pt x="83079" y="58737"/>
                      <a:pt x="166158" y="14816"/>
                      <a:pt x="292100" y="7408"/>
                    </a:cubicBezTo>
                    <a:cubicBezTo>
                      <a:pt x="418042" y="0"/>
                      <a:pt x="639233" y="6350"/>
                      <a:pt x="755650" y="58208"/>
                    </a:cubicBezTo>
                    <a:cubicBezTo>
                      <a:pt x="872067" y="110066"/>
                      <a:pt x="928158" y="254000"/>
                      <a:pt x="990600" y="318558"/>
                    </a:cubicBezTo>
                    <a:cubicBezTo>
                      <a:pt x="1053042" y="383116"/>
                      <a:pt x="1042458" y="419100"/>
                      <a:pt x="1130300" y="445558"/>
                    </a:cubicBezTo>
                    <a:cubicBezTo>
                      <a:pt x="1218142" y="472016"/>
                      <a:pt x="1385358" y="388408"/>
                      <a:pt x="1517650" y="477308"/>
                    </a:cubicBezTo>
                    <a:cubicBezTo>
                      <a:pt x="1649942" y="566208"/>
                      <a:pt x="1820333" y="795866"/>
                      <a:pt x="1924050" y="978958"/>
                    </a:cubicBezTo>
                    <a:cubicBezTo>
                      <a:pt x="2027767" y="1162050"/>
                      <a:pt x="2139950" y="1575858"/>
                      <a:pt x="2139950" y="1575858"/>
                    </a:cubicBezTo>
                    <a:lnTo>
                      <a:pt x="2139950" y="1575858"/>
                    </a:ln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10" name="Grouper 60"/>
              <p:cNvGrpSpPr/>
              <p:nvPr/>
            </p:nvGrpSpPr>
            <p:grpSpPr>
              <a:xfrm>
                <a:off x="1320800" y="2643717"/>
                <a:ext cx="2197100" cy="4150783"/>
                <a:chOff x="1320800" y="2643717"/>
                <a:chExt cx="2197100" cy="4150783"/>
              </a:xfrm>
            </p:grpSpPr>
            <p:sp>
              <p:nvSpPr>
                <p:cNvPr id="51" name="Forme libre 50"/>
                <p:cNvSpPr/>
                <p:nvPr/>
              </p:nvSpPr>
              <p:spPr>
                <a:xfrm>
                  <a:off x="1358900" y="2643717"/>
                  <a:ext cx="2159000" cy="2182283"/>
                </a:xfrm>
                <a:custGeom>
                  <a:avLst/>
                  <a:gdLst>
                    <a:gd name="connsiteX0" fmla="*/ 0 w 2159000"/>
                    <a:gd name="connsiteY0" fmla="*/ 55033 h 2182283"/>
                    <a:gd name="connsiteX1" fmla="*/ 209550 w 2159000"/>
                    <a:gd name="connsiteY1" fmla="*/ 42333 h 2182283"/>
                    <a:gd name="connsiteX2" fmla="*/ 584200 w 2159000"/>
                    <a:gd name="connsiteY2" fmla="*/ 48683 h 2182283"/>
                    <a:gd name="connsiteX3" fmla="*/ 965200 w 2159000"/>
                    <a:gd name="connsiteY3" fmla="*/ 334433 h 2182283"/>
                    <a:gd name="connsiteX4" fmla="*/ 1200150 w 2159000"/>
                    <a:gd name="connsiteY4" fmla="*/ 461433 h 2182283"/>
                    <a:gd name="connsiteX5" fmla="*/ 1530350 w 2159000"/>
                    <a:gd name="connsiteY5" fmla="*/ 639233 h 2182283"/>
                    <a:gd name="connsiteX6" fmla="*/ 1746250 w 2159000"/>
                    <a:gd name="connsiteY6" fmla="*/ 1096433 h 2182283"/>
                    <a:gd name="connsiteX7" fmla="*/ 1993900 w 2159000"/>
                    <a:gd name="connsiteY7" fmla="*/ 1502833 h 2182283"/>
                    <a:gd name="connsiteX8" fmla="*/ 2127250 w 2159000"/>
                    <a:gd name="connsiteY8" fmla="*/ 1940983 h 2182283"/>
                    <a:gd name="connsiteX9" fmla="*/ 2159000 w 2159000"/>
                    <a:gd name="connsiteY9" fmla="*/ 2182283 h 218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9000" h="2182283">
                      <a:moveTo>
                        <a:pt x="0" y="55033"/>
                      </a:moveTo>
                      <a:cubicBezTo>
                        <a:pt x="56091" y="49212"/>
                        <a:pt x="209550" y="42333"/>
                        <a:pt x="209550" y="42333"/>
                      </a:cubicBezTo>
                      <a:cubicBezTo>
                        <a:pt x="306917" y="41275"/>
                        <a:pt x="458258" y="0"/>
                        <a:pt x="584200" y="48683"/>
                      </a:cubicBezTo>
                      <a:cubicBezTo>
                        <a:pt x="710142" y="97366"/>
                        <a:pt x="862542" y="265641"/>
                        <a:pt x="965200" y="334433"/>
                      </a:cubicBezTo>
                      <a:cubicBezTo>
                        <a:pt x="1067858" y="403225"/>
                        <a:pt x="1200150" y="461433"/>
                        <a:pt x="1200150" y="461433"/>
                      </a:cubicBezTo>
                      <a:cubicBezTo>
                        <a:pt x="1294342" y="512233"/>
                        <a:pt x="1439333" y="533400"/>
                        <a:pt x="1530350" y="639233"/>
                      </a:cubicBezTo>
                      <a:cubicBezTo>
                        <a:pt x="1621367" y="745066"/>
                        <a:pt x="1668992" y="952500"/>
                        <a:pt x="1746250" y="1096433"/>
                      </a:cubicBezTo>
                      <a:cubicBezTo>
                        <a:pt x="1823508" y="1240366"/>
                        <a:pt x="1930400" y="1362075"/>
                        <a:pt x="1993900" y="1502833"/>
                      </a:cubicBezTo>
                      <a:cubicBezTo>
                        <a:pt x="2057400" y="1643591"/>
                        <a:pt x="2099733" y="1827741"/>
                        <a:pt x="2127250" y="1940983"/>
                      </a:cubicBezTo>
                      <a:cubicBezTo>
                        <a:pt x="2154767" y="2054225"/>
                        <a:pt x="2159000" y="2182283"/>
                        <a:pt x="2159000" y="2182283"/>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2" name="Forme libre 51"/>
                <p:cNvSpPr/>
                <p:nvPr/>
              </p:nvSpPr>
              <p:spPr>
                <a:xfrm>
                  <a:off x="1422400" y="3041650"/>
                  <a:ext cx="1784350" cy="1663700"/>
                </a:xfrm>
                <a:custGeom>
                  <a:avLst/>
                  <a:gdLst>
                    <a:gd name="connsiteX0" fmla="*/ 0 w 1784350"/>
                    <a:gd name="connsiteY0" fmla="*/ 0 h 1663700"/>
                    <a:gd name="connsiteX1" fmla="*/ 254000 w 1784350"/>
                    <a:gd name="connsiteY1" fmla="*/ 57150 h 1663700"/>
                    <a:gd name="connsiteX2" fmla="*/ 717550 w 1784350"/>
                    <a:gd name="connsiteY2" fmla="*/ 266700 h 1663700"/>
                    <a:gd name="connsiteX3" fmla="*/ 920750 w 1784350"/>
                    <a:gd name="connsiteY3" fmla="*/ 603250 h 1663700"/>
                    <a:gd name="connsiteX4" fmla="*/ 1212850 w 1784350"/>
                    <a:gd name="connsiteY4" fmla="*/ 774700 h 1663700"/>
                    <a:gd name="connsiteX5" fmla="*/ 1574800 w 1784350"/>
                    <a:gd name="connsiteY5" fmla="*/ 1117600 h 1663700"/>
                    <a:gd name="connsiteX6" fmla="*/ 1784350 w 1784350"/>
                    <a:gd name="connsiteY6" fmla="*/ 1663700 h 16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350" h="1663700">
                      <a:moveTo>
                        <a:pt x="0" y="0"/>
                      </a:moveTo>
                      <a:cubicBezTo>
                        <a:pt x="67204" y="6350"/>
                        <a:pt x="134409" y="12700"/>
                        <a:pt x="254000" y="57150"/>
                      </a:cubicBezTo>
                      <a:cubicBezTo>
                        <a:pt x="373591" y="101600"/>
                        <a:pt x="606425" y="175683"/>
                        <a:pt x="717550" y="266700"/>
                      </a:cubicBezTo>
                      <a:cubicBezTo>
                        <a:pt x="828675" y="357717"/>
                        <a:pt x="838200" y="518583"/>
                        <a:pt x="920750" y="603250"/>
                      </a:cubicBezTo>
                      <a:cubicBezTo>
                        <a:pt x="1003300" y="687917"/>
                        <a:pt x="1103842" y="688975"/>
                        <a:pt x="1212850" y="774700"/>
                      </a:cubicBezTo>
                      <a:cubicBezTo>
                        <a:pt x="1321858" y="860425"/>
                        <a:pt x="1479550" y="969433"/>
                        <a:pt x="1574800" y="1117600"/>
                      </a:cubicBezTo>
                      <a:cubicBezTo>
                        <a:pt x="1670050" y="1265767"/>
                        <a:pt x="1740958" y="1529292"/>
                        <a:pt x="1784350" y="166370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3" name="Forme libre 52"/>
                <p:cNvSpPr/>
                <p:nvPr/>
              </p:nvSpPr>
              <p:spPr>
                <a:xfrm>
                  <a:off x="1422400" y="3365500"/>
                  <a:ext cx="1460500" cy="2025650"/>
                </a:xfrm>
                <a:custGeom>
                  <a:avLst/>
                  <a:gdLst>
                    <a:gd name="connsiteX0" fmla="*/ 0 w 1460500"/>
                    <a:gd name="connsiteY0" fmla="*/ 0 h 2025650"/>
                    <a:gd name="connsiteX1" fmla="*/ 298450 w 1460500"/>
                    <a:gd name="connsiteY1" fmla="*/ 114300 h 2025650"/>
                    <a:gd name="connsiteX2" fmla="*/ 876300 w 1460500"/>
                    <a:gd name="connsiteY2" fmla="*/ 488950 h 2025650"/>
                    <a:gd name="connsiteX3" fmla="*/ 1085850 w 1460500"/>
                    <a:gd name="connsiteY3" fmla="*/ 1092200 h 2025650"/>
                    <a:gd name="connsiteX4" fmla="*/ 1358900 w 1460500"/>
                    <a:gd name="connsiteY4" fmla="*/ 1695450 h 2025650"/>
                    <a:gd name="connsiteX5" fmla="*/ 1460500 w 1460500"/>
                    <a:gd name="connsiteY5" fmla="*/ 2025650 h 2025650"/>
                    <a:gd name="connsiteX6" fmla="*/ 1460500 w 1460500"/>
                    <a:gd name="connsiteY6" fmla="*/ 2025650 h 2025650"/>
                    <a:gd name="connsiteX7" fmla="*/ 1460500 w 1460500"/>
                    <a:gd name="connsiteY7" fmla="*/ 2025650 h 2025650"/>
                    <a:gd name="connsiteX8" fmla="*/ 1460500 w 1460500"/>
                    <a:gd name="connsiteY8"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0500" h="2025650">
                      <a:moveTo>
                        <a:pt x="0" y="0"/>
                      </a:moveTo>
                      <a:cubicBezTo>
                        <a:pt x="76200" y="16404"/>
                        <a:pt x="152400" y="32808"/>
                        <a:pt x="298450" y="114300"/>
                      </a:cubicBezTo>
                      <a:cubicBezTo>
                        <a:pt x="444500" y="195792"/>
                        <a:pt x="745067" y="325967"/>
                        <a:pt x="876300" y="488950"/>
                      </a:cubicBezTo>
                      <a:cubicBezTo>
                        <a:pt x="1007533" y="651933"/>
                        <a:pt x="1005417" y="891117"/>
                        <a:pt x="1085850" y="1092200"/>
                      </a:cubicBezTo>
                      <a:cubicBezTo>
                        <a:pt x="1166283" y="1293283"/>
                        <a:pt x="1296458" y="1539875"/>
                        <a:pt x="1358900" y="1695450"/>
                      </a:cubicBezTo>
                      <a:cubicBezTo>
                        <a:pt x="1421342" y="1851025"/>
                        <a:pt x="1460500" y="2025650"/>
                        <a:pt x="1460500" y="2025650"/>
                      </a:cubicBezTo>
                      <a:lnTo>
                        <a:pt x="1460500" y="2025650"/>
                      </a:lnTo>
                      <a:lnTo>
                        <a:pt x="1460500" y="2025650"/>
                      </a:lnTo>
                      <a:lnTo>
                        <a:pt x="1460500" y="2025650"/>
                      </a:ln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4" name="Forme libre 53"/>
                <p:cNvSpPr/>
                <p:nvPr/>
              </p:nvSpPr>
              <p:spPr>
                <a:xfrm>
                  <a:off x="1320800" y="3622675"/>
                  <a:ext cx="1028700" cy="1857375"/>
                </a:xfrm>
                <a:custGeom>
                  <a:avLst/>
                  <a:gdLst>
                    <a:gd name="connsiteX0" fmla="*/ 0 w 1028700"/>
                    <a:gd name="connsiteY0" fmla="*/ 34925 h 1857375"/>
                    <a:gd name="connsiteX1" fmla="*/ 228600 w 1028700"/>
                    <a:gd name="connsiteY1" fmla="*/ 73025 h 1857375"/>
                    <a:gd name="connsiteX2" fmla="*/ 723900 w 1028700"/>
                    <a:gd name="connsiteY2" fmla="*/ 473075 h 1857375"/>
                    <a:gd name="connsiteX3" fmla="*/ 863600 w 1028700"/>
                    <a:gd name="connsiteY3" fmla="*/ 1095375 h 1857375"/>
                    <a:gd name="connsiteX4" fmla="*/ 927100 w 1028700"/>
                    <a:gd name="connsiteY4" fmla="*/ 1622425 h 1857375"/>
                    <a:gd name="connsiteX5" fmla="*/ 1028700 w 1028700"/>
                    <a:gd name="connsiteY5" fmla="*/ 1857375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8700" h="1857375">
                      <a:moveTo>
                        <a:pt x="0" y="34925"/>
                      </a:moveTo>
                      <a:cubicBezTo>
                        <a:pt x="53975" y="17462"/>
                        <a:pt x="107950" y="0"/>
                        <a:pt x="228600" y="73025"/>
                      </a:cubicBezTo>
                      <a:cubicBezTo>
                        <a:pt x="349250" y="146050"/>
                        <a:pt x="618067" y="302683"/>
                        <a:pt x="723900" y="473075"/>
                      </a:cubicBezTo>
                      <a:cubicBezTo>
                        <a:pt x="829733" y="643467"/>
                        <a:pt x="829733" y="903817"/>
                        <a:pt x="863600" y="1095375"/>
                      </a:cubicBezTo>
                      <a:cubicBezTo>
                        <a:pt x="897467" y="1286933"/>
                        <a:pt x="899583" y="1495425"/>
                        <a:pt x="927100" y="1622425"/>
                      </a:cubicBezTo>
                      <a:cubicBezTo>
                        <a:pt x="954617" y="1749425"/>
                        <a:pt x="1028700" y="1857375"/>
                        <a:pt x="1028700" y="1857375"/>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5" name="Forme libre 54"/>
                <p:cNvSpPr/>
                <p:nvPr/>
              </p:nvSpPr>
              <p:spPr>
                <a:xfrm>
                  <a:off x="2355850" y="4489450"/>
                  <a:ext cx="321733" cy="2235200"/>
                </a:xfrm>
                <a:custGeom>
                  <a:avLst/>
                  <a:gdLst>
                    <a:gd name="connsiteX0" fmla="*/ 0 w 321733"/>
                    <a:gd name="connsiteY0" fmla="*/ 0 h 2235200"/>
                    <a:gd name="connsiteX1" fmla="*/ 127000 w 321733"/>
                    <a:gd name="connsiteY1" fmla="*/ 488950 h 2235200"/>
                    <a:gd name="connsiteX2" fmla="*/ 127000 w 321733"/>
                    <a:gd name="connsiteY2" fmla="*/ 717550 h 2235200"/>
                    <a:gd name="connsiteX3" fmla="*/ 146050 w 321733"/>
                    <a:gd name="connsiteY3" fmla="*/ 1003300 h 2235200"/>
                    <a:gd name="connsiteX4" fmla="*/ 215900 w 321733"/>
                    <a:gd name="connsiteY4" fmla="*/ 1244600 h 2235200"/>
                    <a:gd name="connsiteX5" fmla="*/ 317500 w 321733"/>
                    <a:gd name="connsiteY5" fmla="*/ 1663700 h 2235200"/>
                    <a:gd name="connsiteX6" fmla="*/ 241300 w 321733"/>
                    <a:gd name="connsiteY6" fmla="*/ 2235200 h 2235200"/>
                    <a:gd name="connsiteX7" fmla="*/ 241300 w 321733"/>
                    <a:gd name="connsiteY7" fmla="*/ 223520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733" h="2235200">
                      <a:moveTo>
                        <a:pt x="0" y="0"/>
                      </a:moveTo>
                      <a:cubicBezTo>
                        <a:pt x="52916" y="184679"/>
                        <a:pt x="105833" y="369358"/>
                        <a:pt x="127000" y="488950"/>
                      </a:cubicBezTo>
                      <a:cubicBezTo>
                        <a:pt x="148167" y="608542"/>
                        <a:pt x="123825" y="631825"/>
                        <a:pt x="127000" y="717550"/>
                      </a:cubicBezTo>
                      <a:cubicBezTo>
                        <a:pt x="130175" y="803275"/>
                        <a:pt x="131233" y="915458"/>
                        <a:pt x="146050" y="1003300"/>
                      </a:cubicBezTo>
                      <a:cubicBezTo>
                        <a:pt x="160867" y="1091142"/>
                        <a:pt x="187325" y="1134533"/>
                        <a:pt x="215900" y="1244600"/>
                      </a:cubicBezTo>
                      <a:cubicBezTo>
                        <a:pt x="244475" y="1354667"/>
                        <a:pt x="313267" y="1498600"/>
                        <a:pt x="317500" y="1663700"/>
                      </a:cubicBezTo>
                      <a:cubicBezTo>
                        <a:pt x="321733" y="1828800"/>
                        <a:pt x="241300" y="2235200"/>
                        <a:pt x="241300" y="2235200"/>
                      </a:cubicBezTo>
                      <a:lnTo>
                        <a:pt x="241300" y="2235200"/>
                      </a:ln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7" name="Forme libre 56"/>
                <p:cNvSpPr/>
                <p:nvPr/>
              </p:nvSpPr>
              <p:spPr>
                <a:xfrm>
                  <a:off x="2908300" y="4521200"/>
                  <a:ext cx="240242" cy="2241550"/>
                </a:xfrm>
                <a:custGeom>
                  <a:avLst/>
                  <a:gdLst>
                    <a:gd name="connsiteX0" fmla="*/ 0 w 240242"/>
                    <a:gd name="connsiteY0" fmla="*/ 0 h 2241550"/>
                    <a:gd name="connsiteX1" fmla="*/ 184150 w 240242"/>
                    <a:gd name="connsiteY1" fmla="*/ 431800 h 2241550"/>
                    <a:gd name="connsiteX2" fmla="*/ 228600 w 240242"/>
                    <a:gd name="connsiteY2" fmla="*/ 1149350 h 2241550"/>
                    <a:gd name="connsiteX3" fmla="*/ 114300 w 240242"/>
                    <a:gd name="connsiteY3" fmla="*/ 1917700 h 2241550"/>
                    <a:gd name="connsiteX4" fmla="*/ 82550 w 240242"/>
                    <a:gd name="connsiteY4" fmla="*/ 2241550 h 224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42" h="2241550">
                      <a:moveTo>
                        <a:pt x="0" y="0"/>
                      </a:moveTo>
                      <a:cubicBezTo>
                        <a:pt x="73025" y="120121"/>
                        <a:pt x="146050" y="240242"/>
                        <a:pt x="184150" y="431800"/>
                      </a:cubicBezTo>
                      <a:cubicBezTo>
                        <a:pt x="222250" y="623358"/>
                        <a:pt x="240242" y="901700"/>
                        <a:pt x="228600" y="1149350"/>
                      </a:cubicBezTo>
                      <a:cubicBezTo>
                        <a:pt x="216958" y="1397000"/>
                        <a:pt x="138642" y="1735667"/>
                        <a:pt x="114300" y="1917700"/>
                      </a:cubicBezTo>
                      <a:cubicBezTo>
                        <a:pt x="89958" y="2099733"/>
                        <a:pt x="82550" y="2241550"/>
                        <a:pt x="82550" y="224155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8" name="Forme libre 57"/>
                <p:cNvSpPr/>
                <p:nvPr/>
              </p:nvSpPr>
              <p:spPr>
                <a:xfrm>
                  <a:off x="3232150" y="4813300"/>
                  <a:ext cx="211667" cy="1962150"/>
                </a:xfrm>
                <a:custGeom>
                  <a:avLst/>
                  <a:gdLst>
                    <a:gd name="connsiteX0" fmla="*/ 133350 w 211667"/>
                    <a:gd name="connsiteY0" fmla="*/ 0 h 1962150"/>
                    <a:gd name="connsiteX1" fmla="*/ 209550 w 211667"/>
                    <a:gd name="connsiteY1" fmla="*/ 565150 h 1962150"/>
                    <a:gd name="connsiteX2" fmla="*/ 146050 w 211667"/>
                    <a:gd name="connsiteY2" fmla="*/ 1250950 h 1962150"/>
                    <a:gd name="connsiteX3" fmla="*/ 0 w 211667"/>
                    <a:gd name="connsiteY3" fmla="*/ 1962150 h 1962150"/>
                  </a:gdLst>
                  <a:ahLst/>
                  <a:cxnLst>
                    <a:cxn ang="0">
                      <a:pos x="connsiteX0" y="connsiteY0"/>
                    </a:cxn>
                    <a:cxn ang="0">
                      <a:pos x="connsiteX1" y="connsiteY1"/>
                    </a:cxn>
                    <a:cxn ang="0">
                      <a:pos x="connsiteX2" y="connsiteY2"/>
                    </a:cxn>
                    <a:cxn ang="0">
                      <a:pos x="connsiteX3" y="connsiteY3"/>
                    </a:cxn>
                  </a:cxnLst>
                  <a:rect l="l" t="t" r="r" b="b"/>
                  <a:pathLst>
                    <a:path w="211667" h="1962150">
                      <a:moveTo>
                        <a:pt x="133350" y="0"/>
                      </a:moveTo>
                      <a:cubicBezTo>
                        <a:pt x="170391" y="178329"/>
                        <a:pt x="207433" y="356658"/>
                        <a:pt x="209550" y="565150"/>
                      </a:cubicBezTo>
                      <a:cubicBezTo>
                        <a:pt x="211667" y="773642"/>
                        <a:pt x="180975" y="1018117"/>
                        <a:pt x="146050" y="1250950"/>
                      </a:cubicBezTo>
                      <a:cubicBezTo>
                        <a:pt x="111125" y="1483783"/>
                        <a:pt x="0" y="1962150"/>
                        <a:pt x="0" y="196215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6" name="Forme libre 55"/>
                <p:cNvSpPr/>
                <p:nvPr/>
              </p:nvSpPr>
              <p:spPr>
                <a:xfrm>
                  <a:off x="2025650" y="5073650"/>
                  <a:ext cx="257175" cy="1720850"/>
                </a:xfrm>
                <a:custGeom>
                  <a:avLst/>
                  <a:gdLst>
                    <a:gd name="connsiteX0" fmla="*/ 31750 w 257175"/>
                    <a:gd name="connsiteY0" fmla="*/ 0 h 1720850"/>
                    <a:gd name="connsiteX1" fmla="*/ 50800 w 257175"/>
                    <a:gd name="connsiteY1" fmla="*/ 419100 h 1720850"/>
                    <a:gd name="connsiteX2" fmla="*/ 203200 w 257175"/>
                    <a:gd name="connsiteY2" fmla="*/ 793750 h 1720850"/>
                    <a:gd name="connsiteX3" fmla="*/ 254000 w 257175"/>
                    <a:gd name="connsiteY3" fmla="*/ 1231900 h 1720850"/>
                    <a:gd name="connsiteX4" fmla="*/ 184150 w 257175"/>
                    <a:gd name="connsiteY4" fmla="*/ 1549400 h 1720850"/>
                    <a:gd name="connsiteX5" fmla="*/ 0 w 257175"/>
                    <a:gd name="connsiteY5" fmla="*/ 1720850 h 172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75" h="1720850">
                      <a:moveTo>
                        <a:pt x="31750" y="0"/>
                      </a:moveTo>
                      <a:cubicBezTo>
                        <a:pt x="26987" y="143404"/>
                        <a:pt x="22225" y="286808"/>
                        <a:pt x="50800" y="419100"/>
                      </a:cubicBezTo>
                      <a:cubicBezTo>
                        <a:pt x="79375" y="551392"/>
                        <a:pt x="169333" y="658283"/>
                        <a:pt x="203200" y="793750"/>
                      </a:cubicBezTo>
                      <a:cubicBezTo>
                        <a:pt x="237067" y="929217"/>
                        <a:pt x="257175" y="1105958"/>
                        <a:pt x="254000" y="1231900"/>
                      </a:cubicBezTo>
                      <a:cubicBezTo>
                        <a:pt x="250825" y="1357842"/>
                        <a:pt x="226483" y="1467908"/>
                        <a:pt x="184150" y="1549400"/>
                      </a:cubicBezTo>
                      <a:cubicBezTo>
                        <a:pt x="141817" y="1630892"/>
                        <a:pt x="0" y="1720850"/>
                        <a:pt x="0" y="172085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grpSp>
        <p:grpSp>
          <p:nvGrpSpPr>
            <p:cNvPr id="11" name="Grouper 93"/>
            <p:cNvGrpSpPr/>
            <p:nvPr/>
          </p:nvGrpSpPr>
          <p:grpSpPr>
            <a:xfrm>
              <a:off x="1911350" y="2996142"/>
              <a:ext cx="1609725" cy="2422525"/>
              <a:chOff x="1911350" y="2996142"/>
              <a:chExt cx="1609725" cy="2422525"/>
            </a:xfrm>
          </p:grpSpPr>
          <p:sp>
            <p:nvSpPr>
              <p:cNvPr id="92" name="Forme libre 91"/>
              <p:cNvSpPr/>
              <p:nvPr/>
            </p:nvSpPr>
            <p:spPr>
              <a:xfrm>
                <a:off x="1911350" y="2996142"/>
                <a:ext cx="1609725" cy="2422525"/>
              </a:xfrm>
              <a:custGeom>
                <a:avLst/>
                <a:gdLst>
                  <a:gd name="connsiteX0" fmla="*/ 63500 w 1609725"/>
                  <a:gd name="connsiteY0" fmla="*/ 20108 h 2422525"/>
                  <a:gd name="connsiteX1" fmla="*/ 463550 w 1609725"/>
                  <a:gd name="connsiteY1" fmla="*/ 223308 h 2422525"/>
                  <a:gd name="connsiteX2" fmla="*/ 876300 w 1609725"/>
                  <a:gd name="connsiteY2" fmla="*/ 648758 h 2422525"/>
                  <a:gd name="connsiteX3" fmla="*/ 1244600 w 1609725"/>
                  <a:gd name="connsiteY3" fmla="*/ 1099608 h 2422525"/>
                  <a:gd name="connsiteX4" fmla="*/ 1568450 w 1609725"/>
                  <a:gd name="connsiteY4" fmla="*/ 1690158 h 2422525"/>
                  <a:gd name="connsiteX5" fmla="*/ 1492250 w 1609725"/>
                  <a:gd name="connsiteY5" fmla="*/ 2306108 h 2422525"/>
                  <a:gd name="connsiteX6" fmla="*/ 1466850 w 1609725"/>
                  <a:gd name="connsiteY6" fmla="*/ 2388658 h 2422525"/>
                  <a:gd name="connsiteX7" fmla="*/ 1390650 w 1609725"/>
                  <a:gd name="connsiteY7" fmla="*/ 2356908 h 2422525"/>
                  <a:gd name="connsiteX8" fmla="*/ 1384300 w 1609725"/>
                  <a:gd name="connsiteY8" fmla="*/ 2191808 h 2422525"/>
                  <a:gd name="connsiteX9" fmla="*/ 1390650 w 1609725"/>
                  <a:gd name="connsiteY9" fmla="*/ 1994958 h 2422525"/>
                  <a:gd name="connsiteX10" fmla="*/ 1270000 w 1609725"/>
                  <a:gd name="connsiteY10" fmla="*/ 1798108 h 2422525"/>
                  <a:gd name="connsiteX11" fmla="*/ 1022350 w 1609725"/>
                  <a:gd name="connsiteY11" fmla="*/ 1683808 h 2422525"/>
                  <a:gd name="connsiteX12" fmla="*/ 692150 w 1609725"/>
                  <a:gd name="connsiteY12" fmla="*/ 1372658 h 2422525"/>
                  <a:gd name="connsiteX13" fmla="*/ 527050 w 1609725"/>
                  <a:gd name="connsiteY13" fmla="*/ 845608 h 2422525"/>
                  <a:gd name="connsiteX14" fmla="*/ 488950 w 1609725"/>
                  <a:gd name="connsiteY14" fmla="*/ 572558 h 2422525"/>
                  <a:gd name="connsiteX15" fmla="*/ 393700 w 1609725"/>
                  <a:gd name="connsiteY15" fmla="*/ 318558 h 2422525"/>
                  <a:gd name="connsiteX16" fmla="*/ 241300 w 1609725"/>
                  <a:gd name="connsiteY16" fmla="*/ 210608 h 2422525"/>
                  <a:gd name="connsiteX17" fmla="*/ 82550 w 1609725"/>
                  <a:gd name="connsiteY17" fmla="*/ 102658 h 2422525"/>
                  <a:gd name="connsiteX18" fmla="*/ 63500 w 1609725"/>
                  <a:gd name="connsiteY18" fmla="*/ 20108 h 242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725" h="2422525">
                    <a:moveTo>
                      <a:pt x="63500" y="20108"/>
                    </a:moveTo>
                    <a:cubicBezTo>
                      <a:pt x="127000" y="40216"/>
                      <a:pt x="328083" y="118533"/>
                      <a:pt x="463550" y="223308"/>
                    </a:cubicBezTo>
                    <a:cubicBezTo>
                      <a:pt x="599017" y="328083"/>
                      <a:pt x="746125" y="502708"/>
                      <a:pt x="876300" y="648758"/>
                    </a:cubicBezTo>
                    <a:cubicBezTo>
                      <a:pt x="1006475" y="794808"/>
                      <a:pt x="1129242" y="926041"/>
                      <a:pt x="1244600" y="1099608"/>
                    </a:cubicBezTo>
                    <a:cubicBezTo>
                      <a:pt x="1359958" y="1273175"/>
                      <a:pt x="1527175" y="1489075"/>
                      <a:pt x="1568450" y="1690158"/>
                    </a:cubicBezTo>
                    <a:cubicBezTo>
                      <a:pt x="1609725" y="1891241"/>
                      <a:pt x="1509183" y="2189691"/>
                      <a:pt x="1492250" y="2306108"/>
                    </a:cubicBezTo>
                    <a:cubicBezTo>
                      <a:pt x="1475317" y="2422525"/>
                      <a:pt x="1483783" y="2380191"/>
                      <a:pt x="1466850" y="2388658"/>
                    </a:cubicBezTo>
                    <a:cubicBezTo>
                      <a:pt x="1449917" y="2397125"/>
                      <a:pt x="1404408" y="2389716"/>
                      <a:pt x="1390650" y="2356908"/>
                    </a:cubicBezTo>
                    <a:cubicBezTo>
                      <a:pt x="1376892" y="2324100"/>
                      <a:pt x="1384300" y="2252133"/>
                      <a:pt x="1384300" y="2191808"/>
                    </a:cubicBezTo>
                    <a:cubicBezTo>
                      <a:pt x="1384300" y="2131483"/>
                      <a:pt x="1409700" y="2060575"/>
                      <a:pt x="1390650" y="1994958"/>
                    </a:cubicBezTo>
                    <a:cubicBezTo>
                      <a:pt x="1371600" y="1929341"/>
                      <a:pt x="1331383" y="1849966"/>
                      <a:pt x="1270000" y="1798108"/>
                    </a:cubicBezTo>
                    <a:cubicBezTo>
                      <a:pt x="1208617" y="1746250"/>
                      <a:pt x="1118658" y="1754716"/>
                      <a:pt x="1022350" y="1683808"/>
                    </a:cubicBezTo>
                    <a:cubicBezTo>
                      <a:pt x="926042" y="1612900"/>
                      <a:pt x="774700" y="1512358"/>
                      <a:pt x="692150" y="1372658"/>
                    </a:cubicBezTo>
                    <a:cubicBezTo>
                      <a:pt x="609600" y="1232958"/>
                      <a:pt x="560917" y="978958"/>
                      <a:pt x="527050" y="845608"/>
                    </a:cubicBezTo>
                    <a:cubicBezTo>
                      <a:pt x="493183" y="712258"/>
                      <a:pt x="511175" y="660400"/>
                      <a:pt x="488950" y="572558"/>
                    </a:cubicBezTo>
                    <a:cubicBezTo>
                      <a:pt x="466725" y="484716"/>
                      <a:pt x="434975" y="378883"/>
                      <a:pt x="393700" y="318558"/>
                    </a:cubicBezTo>
                    <a:cubicBezTo>
                      <a:pt x="352425" y="258233"/>
                      <a:pt x="293158" y="246591"/>
                      <a:pt x="241300" y="210608"/>
                    </a:cubicBezTo>
                    <a:cubicBezTo>
                      <a:pt x="189442" y="174625"/>
                      <a:pt x="115358" y="134408"/>
                      <a:pt x="82550" y="102658"/>
                    </a:cubicBezTo>
                    <a:cubicBezTo>
                      <a:pt x="49742" y="70908"/>
                      <a:pt x="0" y="0"/>
                      <a:pt x="63500" y="20108"/>
                    </a:cubicBezTo>
                    <a:close/>
                  </a:path>
                </a:pathLst>
              </a:custGeom>
              <a:gradFill flip="none" rotWithShape="1">
                <a:gsLst>
                  <a:gs pos="59000">
                    <a:srgbClr val="FFB062"/>
                  </a:gs>
                  <a:gs pos="0">
                    <a:srgbClr val="FFFFFF"/>
                  </a:gs>
                </a:gsLst>
                <a:path path="circl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3" name="Forme libre 92"/>
              <p:cNvSpPr/>
              <p:nvPr/>
            </p:nvSpPr>
            <p:spPr>
              <a:xfrm>
                <a:off x="2531533" y="3753908"/>
                <a:ext cx="719667" cy="872067"/>
              </a:xfrm>
              <a:custGeom>
                <a:avLst/>
                <a:gdLst>
                  <a:gd name="connsiteX0" fmla="*/ 230717 w 719667"/>
                  <a:gd name="connsiteY0" fmla="*/ 43392 h 872067"/>
                  <a:gd name="connsiteX1" fmla="*/ 84667 w 719667"/>
                  <a:gd name="connsiteY1" fmla="*/ 24342 h 872067"/>
                  <a:gd name="connsiteX2" fmla="*/ 21167 w 719667"/>
                  <a:gd name="connsiteY2" fmla="*/ 189442 h 872067"/>
                  <a:gd name="connsiteX3" fmla="*/ 211667 w 719667"/>
                  <a:gd name="connsiteY3" fmla="*/ 545042 h 872067"/>
                  <a:gd name="connsiteX4" fmla="*/ 529167 w 719667"/>
                  <a:gd name="connsiteY4" fmla="*/ 830792 h 872067"/>
                  <a:gd name="connsiteX5" fmla="*/ 700617 w 719667"/>
                  <a:gd name="connsiteY5" fmla="*/ 792692 h 872067"/>
                  <a:gd name="connsiteX6" fmla="*/ 643467 w 719667"/>
                  <a:gd name="connsiteY6" fmla="*/ 621242 h 872067"/>
                  <a:gd name="connsiteX7" fmla="*/ 364067 w 719667"/>
                  <a:gd name="connsiteY7" fmla="*/ 265642 h 872067"/>
                  <a:gd name="connsiteX8" fmla="*/ 230717 w 719667"/>
                  <a:gd name="connsiteY8" fmla="*/ 43392 h 8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667" h="872067">
                    <a:moveTo>
                      <a:pt x="230717" y="43392"/>
                    </a:moveTo>
                    <a:cubicBezTo>
                      <a:pt x="184150" y="3175"/>
                      <a:pt x="119592" y="0"/>
                      <a:pt x="84667" y="24342"/>
                    </a:cubicBezTo>
                    <a:cubicBezTo>
                      <a:pt x="49742" y="48684"/>
                      <a:pt x="0" y="102659"/>
                      <a:pt x="21167" y="189442"/>
                    </a:cubicBezTo>
                    <a:cubicBezTo>
                      <a:pt x="42334" y="276225"/>
                      <a:pt x="127000" y="438150"/>
                      <a:pt x="211667" y="545042"/>
                    </a:cubicBezTo>
                    <a:cubicBezTo>
                      <a:pt x="296334" y="651934"/>
                      <a:pt x="447675" y="789517"/>
                      <a:pt x="529167" y="830792"/>
                    </a:cubicBezTo>
                    <a:cubicBezTo>
                      <a:pt x="610659" y="872067"/>
                      <a:pt x="681567" y="827617"/>
                      <a:pt x="700617" y="792692"/>
                    </a:cubicBezTo>
                    <a:cubicBezTo>
                      <a:pt x="719667" y="757767"/>
                      <a:pt x="699559" y="709084"/>
                      <a:pt x="643467" y="621242"/>
                    </a:cubicBezTo>
                    <a:cubicBezTo>
                      <a:pt x="587375" y="533400"/>
                      <a:pt x="432859" y="357717"/>
                      <a:pt x="364067" y="265642"/>
                    </a:cubicBezTo>
                    <a:cubicBezTo>
                      <a:pt x="295275" y="173567"/>
                      <a:pt x="277284" y="83609"/>
                      <a:pt x="230717" y="43392"/>
                    </a:cubicBezTo>
                    <a:close/>
                  </a:path>
                </a:pathLst>
              </a:custGeom>
              <a:gradFill flip="none" rotWithShape="1">
                <a:gsLst>
                  <a:gs pos="26000">
                    <a:schemeClr val="accent6">
                      <a:lumMod val="50000"/>
                    </a:schemeClr>
                  </a:gs>
                  <a:gs pos="0">
                    <a:schemeClr val="tx1"/>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sp>
        <p:nvSpPr>
          <p:cNvPr id="91" name="Forme libre 90"/>
          <p:cNvSpPr/>
          <p:nvPr/>
        </p:nvSpPr>
        <p:spPr>
          <a:xfrm rot="21168293">
            <a:off x="615112" y="5188671"/>
            <a:ext cx="1312596" cy="1162011"/>
          </a:xfrm>
          <a:custGeom>
            <a:avLst/>
            <a:gdLst>
              <a:gd name="connsiteX0" fmla="*/ 1274233 w 1853141"/>
              <a:gd name="connsiteY0" fmla="*/ 50800 h 1740958"/>
              <a:gd name="connsiteX1" fmla="*/ 467783 w 1853141"/>
              <a:gd name="connsiteY1" fmla="*/ 133350 h 1740958"/>
              <a:gd name="connsiteX2" fmla="*/ 118533 w 1853141"/>
              <a:gd name="connsiteY2" fmla="*/ 558800 h 1740958"/>
              <a:gd name="connsiteX3" fmla="*/ 35983 w 1853141"/>
              <a:gd name="connsiteY3" fmla="*/ 1333500 h 1740958"/>
              <a:gd name="connsiteX4" fmla="*/ 334433 w 1853141"/>
              <a:gd name="connsiteY4" fmla="*/ 1676400 h 1740958"/>
              <a:gd name="connsiteX5" fmla="*/ 1134533 w 1853141"/>
              <a:gd name="connsiteY5" fmla="*/ 1701800 h 1740958"/>
              <a:gd name="connsiteX6" fmla="*/ 1655233 w 1853141"/>
              <a:gd name="connsiteY6" fmla="*/ 1441450 h 1740958"/>
              <a:gd name="connsiteX7" fmla="*/ 1813983 w 1853141"/>
              <a:gd name="connsiteY7" fmla="*/ 908050 h 1740958"/>
              <a:gd name="connsiteX8" fmla="*/ 1769533 w 1853141"/>
              <a:gd name="connsiteY8" fmla="*/ 438150 h 1740958"/>
              <a:gd name="connsiteX9" fmla="*/ 1274233 w 1853141"/>
              <a:gd name="connsiteY9" fmla="*/ 50800 h 174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3141" h="1740958">
                <a:moveTo>
                  <a:pt x="1274233" y="50800"/>
                </a:moveTo>
                <a:cubicBezTo>
                  <a:pt x="1057275" y="0"/>
                  <a:pt x="660400" y="48683"/>
                  <a:pt x="467783" y="133350"/>
                </a:cubicBezTo>
                <a:cubicBezTo>
                  <a:pt x="275166" y="218017"/>
                  <a:pt x="190500" y="358775"/>
                  <a:pt x="118533" y="558800"/>
                </a:cubicBezTo>
                <a:cubicBezTo>
                  <a:pt x="46566" y="758825"/>
                  <a:pt x="0" y="1147233"/>
                  <a:pt x="35983" y="1333500"/>
                </a:cubicBezTo>
                <a:cubicBezTo>
                  <a:pt x="71966" y="1519767"/>
                  <a:pt x="151341" y="1615017"/>
                  <a:pt x="334433" y="1676400"/>
                </a:cubicBezTo>
                <a:cubicBezTo>
                  <a:pt x="517525" y="1737783"/>
                  <a:pt x="914400" y="1740958"/>
                  <a:pt x="1134533" y="1701800"/>
                </a:cubicBezTo>
                <a:cubicBezTo>
                  <a:pt x="1354666" y="1662642"/>
                  <a:pt x="1541991" y="1573742"/>
                  <a:pt x="1655233" y="1441450"/>
                </a:cubicBezTo>
                <a:cubicBezTo>
                  <a:pt x="1768475" y="1309158"/>
                  <a:pt x="1794933" y="1075267"/>
                  <a:pt x="1813983" y="908050"/>
                </a:cubicBezTo>
                <a:cubicBezTo>
                  <a:pt x="1833033" y="740833"/>
                  <a:pt x="1853141" y="579967"/>
                  <a:pt x="1769533" y="438150"/>
                </a:cubicBezTo>
                <a:cubicBezTo>
                  <a:pt x="1685925" y="296333"/>
                  <a:pt x="1491191" y="101600"/>
                  <a:pt x="1274233" y="50800"/>
                </a:cubicBezTo>
                <a:close/>
              </a:path>
            </a:pathLst>
          </a:custGeom>
          <a:solidFill>
            <a:schemeClr val="bg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6" name="Forme libre 95"/>
          <p:cNvSpPr/>
          <p:nvPr/>
        </p:nvSpPr>
        <p:spPr>
          <a:xfrm>
            <a:off x="739248" y="5265545"/>
            <a:ext cx="1137529" cy="1039383"/>
          </a:xfrm>
          <a:custGeom>
            <a:avLst/>
            <a:gdLst>
              <a:gd name="connsiteX0" fmla="*/ 789517 w 1464734"/>
              <a:gd name="connsiteY0" fmla="*/ 38100 h 1489075"/>
              <a:gd name="connsiteX1" fmla="*/ 281517 w 1464734"/>
              <a:gd name="connsiteY1" fmla="*/ 177800 h 1489075"/>
              <a:gd name="connsiteX2" fmla="*/ 27517 w 1464734"/>
              <a:gd name="connsiteY2" fmla="*/ 774700 h 1489075"/>
              <a:gd name="connsiteX3" fmla="*/ 116417 w 1464734"/>
              <a:gd name="connsiteY3" fmla="*/ 1339850 h 1489075"/>
              <a:gd name="connsiteX4" fmla="*/ 560917 w 1464734"/>
              <a:gd name="connsiteY4" fmla="*/ 1485900 h 1489075"/>
              <a:gd name="connsiteX5" fmla="*/ 1132417 w 1464734"/>
              <a:gd name="connsiteY5" fmla="*/ 1320800 h 1489075"/>
              <a:gd name="connsiteX6" fmla="*/ 1361017 w 1464734"/>
              <a:gd name="connsiteY6" fmla="*/ 996950 h 1489075"/>
              <a:gd name="connsiteX7" fmla="*/ 1411817 w 1464734"/>
              <a:gd name="connsiteY7" fmla="*/ 463550 h 1489075"/>
              <a:gd name="connsiteX8" fmla="*/ 1043517 w 1464734"/>
              <a:gd name="connsiteY8" fmla="*/ 69850 h 1489075"/>
              <a:gd name="connsiteX9" fmla="*/ 789517 w 1464734"/>
              <a:gd name="connsiteY9" fmla="*/ 38100 h 148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4734" h="1489075">
                <a:moveTo>
                  <a:pt x="789517" y="38100"/>
                </a:moveTo>
                <a:cubicBezTo>
                  <a:pt x="662517" y="56092"/>
                  <a:pt x="408517" y="55033"/>
                  <a:pt x="281517" y="177800"/>
                </a:cubicBezTo>
                <a:cubicBezTo>
                  <a:pt x="154517" y="300567"/>
                  <a:pt x="55034" y="581025"/>
                  <a:pt x="27517" y="774700"/>
                </a:cubicBezTo>
                <a:cubicBezTo>
                  <a:pt x="0" y="968375"/>
                  <a:pt x="27517" y="1221317"/>
                  <a:pt x="116417" y="1339850"/>
                </a:cubicBezTo>
                <a:cubicBezTo>
                  <a:pt x="205317" y="1458383"/>
                  <a:pt x="391584" y="1489075"/>
                  <a:pt x="560917" y="1485900"/>
                </a:cubicBezTo>
                <a:cubicBezTo>
                  <a:pt x="730250" y="1482725"/>
                  <a:pt x="999067" y="1402292"/>
                  <a:pt x="1132417" y="1320800"/>
                </a:cubicBezTo>
                <a:cubicBezTo>
                  <a:pt x="1265767" y="1239308"/>
                  <a:pt x="1314450" y="1139825"/>
                  <a:pt x="1361017" y="996950"/>
                </a:cubicBezTo>
                <a:cubicBezTo>
                  <a:pt x="1407584" y="854075"/>
                  <a:pt x="1464734" y="618067"/>
                  <a:pt x="1411817" y="463550"/>
                </a:cubicBezTo>
                <a:cubicBezTo>
                  <a:pt x="1358900" y="309033"/>
                  <a:pt x="1148292" y="139700"/>
                  <a:pt x="1043517" y="69850"/>
                </a:cubicBezTo>
                <a:cubicBezTo>
                  <a:pt x="938742" y="0"/>
                  <a:pt x="916517" y="20108"/>
                  <a:pt x="789517" y="38100"/>
                </a:cubicBezTo>
                <a:close/>
              </a:path>
            </a:pathLst>
          </a:custGeom>
          <a:gradFill flip="none" rotWithShape="1">
            <a:gsLst>
              <a:gs pos="100000">
                <a:schemeClr val="tx1">
                  <a:lumMod val="95000"/>
                  <a:lumOff val="5000"/>
                </a:schemeClr>
              </a:gs>
              <a:gs pos="0">
                <a:schemeClr val="tx1">
                  <a:lumMod val="65000"/>
                  <a:lumOff val="35000"/>
                </a:schemeClr>
              </a:gs>
            </a:gsLst>
            <a:path path="circle">
              <a:fillToRect l="50000" t="50000" r="50000" b="50000"/>
            </a:path>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8" name="Forme libre 97"/>
          <p:cNvSpPr/>
          <p:nvPr/>
        </p:nvSpPr>
        <p:spPr>
          <a:xfrm>
            <a:off x="31750" y="5480050"/>
            <a:ext cx="1924050" cy="1016000"/>
          </a:xfrm>
          <a:custGeom>
            <a:avLst/>
            <a:gdLst>
              <a:gd name="connsiteX0" fmla="*/ 1924050 w 1924050"/>
              <a:gd name="connsiteY0" fmla="*/ 355600 h 1016000"/>
              <a:gd name="connsiteX1" fmla="*/ 1885950 w 1924050"/>
              <a:gd name="connsiteY1" fmla="*/ 590550 h 1016000"/>
              <a:gd name="connsiteX2" fmla="*/ 1708150 w 1924050"/>
              <a:gd name="connsiteY2" fmla="*/ 838200 h 1016000"/>
              <a:gd name="connsiteX3" fmla="*/ 1130300 w 1924050"/>
              <a:gd name="connsiteY3" fmla="*/ 971550 h 1016000"/>
              <a:gd name="connsiteX4" fmla="*/ 762000 w 1924050"/>
              <a:gd name="connsiteY4" fmla="*/ 958850 h 1016000"/>
              <a:gd name="connsiteX5" fmla="*/ 546100 w 1924050"/>
              <a:gd name="connsiteY5" fmla="*/ 628650 h 1016000"/>
              <a:gd name="connsiteX6" fmla="*/ 508000 w 1924050"/>
              <a:gd name="connsiteY6" fmla="*/ 361950 h 1016000"/>
              <a:gd name="connsiteX7" fmla="*/ 266700 w 1924050"/>
              <a:gd name="connsiteY7" fmla="*/ 165100 h 1016000"/>
              <a:gd name="connsiteX8" fmla="*/ 0 w 1924050"/>
              <a:gd name="connsiteY8" fmla="*/ 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4050" h="1016000">
                <a:moveTo>
                  <a:pt x="1924050" y="355600"/>
                </a:moveTo>
                <a:cubicBezTo>
                  <a:pt x="1922991" y="432858"/>
                  <a:pt x="1921933" y="510117"/>
                  <a:pt x="1885950" y="590550"/>
                </a:cubicBezTo>
                <a:cubicBezTo>
                  <a:pt x="1849967" y="670983"/>
                  <a:pt x="1834092" y="774700"/>
                  <a:pt x="1708150" y="838200"/>
                </a:cubicBezTo>
                <a:cubicBezTo>
                  <a:pt x="1582208" y="901700"/>
                  <a:pt x="1287992" y="951442"/>
                  <a:pt x="1130300" y="971550"/>
                </a:cubicBezTo>
                <a:cubicBezTo>
                  <a:pt x="972608" y="991658"/>
                  <a:pt x="859367" y="1016000"/>
                  <a:pt x="762000" y="958850"/>
                </a:cubicBezTo>
                <a:cubicBezTo>
                  <a:pt x="664633" y="901700"/>
                  <a:pt x="588433" y="728133"/>
                  <a:pt x="546100" y="628650"/>
                </a:cubicBezTo>
                <a:cubicBezTo>
                  <a:pt x="503767" y="529167"/>
                  <a:pt x="554567" y="439208"/>
                  <a:pt x="508000" y="361950"/>
                </a:cubicBezTo>
                <a:cubicBezTo>
                  <a:pt x="461433" y="284692"/>
                  <a:pt x="351367" y="225425"/>
                  <a:pt x="266700" y="165100"/>
                </a:cubicBezTo>
                <a:cubicBezTo>
                  <a:pt x="182033" y="104775"/>
                  <a:pt x="0" y="0"/>
                  <a:pt x="0" y="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99" name="Forme libre 98"/>
          <p:cNvSpPr/>
          <p:nvPr/>
        </p:nvSpPr>
        <p:spPr>
          <a:xfrm>
            <a:off x="50800" y="5810250"/>
            <a:ext cx="1974850" cy="1001183"/>
          </a:xfrm>
          <a:custGeom>
            <a:avLst/>
            <a:gdLst>
              <a:gd name="connsiteX0" fmla="*/ 0 w 1974850"/>
              <a:gd name="connsiteY0" fmla="*/ 0 h 1001183"/>
              <a:gd name="connsiteX1" fmla="*/ 190500 w 1974850"/>
              <a:gd name="connsiteY1" fmla="*/ 311150 h 1001183"/>
              <a:gd name="connsiteX2" fmla="*/ 120650 w 1974850"/>
              <a:gd name="connsiteY2" fmla="*/ 565150 h 1001183"/>
              <a:gd name="connsiteX3" fmla="*/ 584200 w 1974850"/>
              <a:gd name="connsiteY3" fmla="*/ 946150 h 1001183"/>
              <a:gd name="connsiteX4" fmla="*/ 1047750 w 1974850"/>
              <a:gd name="connsiteY4" fmla="*/ 895350 h 1001183"/>
              <a:gd name="connsiteX5" fmla="*/ 1504950 w 1974850"/>
              <a:gd name="connsiteY5" fmla="*/ 927100 h 1001183"/>
              <a:gd name="connsiteX6" fmla="*/ 1974850 w 1974850"/>
              <a:gd name="connsiteY6" fmla="*/ 952500 h 100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4850" h="1001183">
                <a:moveTo>
                  <a:pt x="0" y="0"/>
                </a:moveTo>
                <a:cubicBezTo>
                  <a:pt x="85196" y="108479"/>
                  <a:pt x="170392" y="216958"/>
                  <a:pt x="190500" y="311150"/>
                </a:cubicBezTo>
                <a:cubicBezTo>
                  <a:pt x="210608" y="405342"/>
                  <a:pt x="55033" y="459317"/>
                  <a:pt x="120650" y="565150"/>
                </a:cubicBezTo>
                <a:cubicBezTo>
                  <a:pt x="186267" y="670983"/>
                  <a:pt x="429683" y="891117"/>
                  <a:pt x="584200" y="946150"/>
                </a:cubicBezTo>
                <a:cubicBezTo>
                  <a:pt x="738717" y="1001183"/>
                  <a:pt x="894292" y="898525"/>
                  <a:pt x="1047750" y="895350"/>
                </a:cubicBezTo>
                <a:cubicBezTo>
                  <a:pt x="1201208" y="892175"/>
                  <a:pt x="1504950" y="927100"/>
                  <a:pt x="1504950" y="927100"/>
                </a:cubicBezTo>
                <a:lnTo>
                  <a:pt x="1974850" y="952500"/>
                </a:ln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00" name="Forme libre 99"/>
          <p:cNvSpPr/>
          <p:nvPr/>
        </p:nvSpPr>
        <p:spPr>
          <a:xfrm>
            <a:off x="806450" y="6146800"/>
            <a:ext cx="1244600" cy="495300"/>
          </a:xfrm>
          <a:custGeom>
            <a:avLst/>
            <a:gdLst>
              <a:gd name="connsiteX0" fmla="*/ 1244600 w 1244600"/>
              <a:gd name="connsiteY0" fmla="*/ 0 h 495300"/>
              <a:gd name="connsiteX1" fmla="*/ 1085850 w 1244600"/>
              <a:gd name="connsiteY1" fmla="*/ 304800 h 495300"/>
              <a:gd name="connsiteX2" fmla="*/ 838200 w 1244600"/>
              <a:gd name="connsiteY2" fmla="*/ 444500 h 495300"/>
              <a:gd name="connsiteX3" fmla="*/ 463550 w 1244600"/>
              <a:gd name="connsiteY3" fmla="*/ 425450 h 495300"/>
              <a:gd name="connsiteX4" fmla="*/ 0 w 12446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600" h="495300">
                <a:moveTo>
                  <a:pt x="1244600" y="0"/>
                </a:moveTo>
                <a:cubicBezTo>
                  <a:pt x="1199091" y="115358"/>
                  <a:pt x="1153583" y="230717"/>
                  <a:pt x="1085850" y="304800"/>
                </a:cubicBezTo>
                <a:cubicBezTo>
                  <a:pt x="1018117" y="378883"/>
                  <a:pt x="941917" y="424392"/>
                  <a:pt x="838200" y="444500"/>
                </a:cubicBezTo>
                <a:cubicBezTo>
                  <a:pt x="734483" y="464608"/>
                  <a:pt x="603250" y="416983"/>
                  <a:pt x="463550" y="425450"/>
                </a:cubicBezTo>
                <a:cubicBezTo>
                  <a:pt x="323850" y="433917"/>
                  <a:pt x="0" y="495300"/>
                  <a:pt x="0" y="49530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01" name="Forme libre 100"/>
          <p:cNvSpPr/>
          <p:nvPr/>
        </p:nvSpPr>
        <p:spPr>
          <a:xfrm>
            <a:off x="44450" y="5619750"/>
            <a:ext cx="603250" cy="984250"/>
          </a:xfrm>
          <a:custGeom>
            <a:avLst/>
            <a:gdLst>
              <a:gd name="connsiteX0" fmla="*/ 0 w 603250"/>
              <a:gd name="connsiteY0" fmla="*/ 0 h 984250"/>
              <a:gd name="connsiteX1" fmla="*/ 241300 w 603250"/>
              <a:gd name="connsiteY1" fmla="*/ 260350 h 984250"/>
              <a:gd name="connsiteX2" fmla="*/ 349250 w 603250"/>
              <a:gd name="connsiteY2" fmla="*/ 609600 h 984250"/>
              <a:gd name="connsiteX3" fmla="*/ 444500 w 603250"/>
              <a:gd name="connsiteY3" fmla="*/ 869950 h 984250"/>
              <a:gd name="connsiteX4" fmla="*/ 603250 w 603250"/>
              <a:gd name="connsiteY4" fmla="*/ 984250 h 984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250" h="984250">
                <a:moveTo>
                  <a:pt x="0" y="0"/>
                </a:moveTo>
                <a:cubicBezTo>
                  <a:pt x="91546" y="79375"/>
                  <a:pt x="183092" y="158750"/>
                  <a:pt x="241300" y="260350"/>
                </a:cubicBezTo>
                <a:cubicBezTo>
                  <a:pt x="299508" y="361950"/>
                  <a:pt x="315383" y="508000"/>
                  <a:pt x="349250" y="609600"/>
                </a:cubicBezTo>
                <a:cubicBezTo>
                  <a:pt x="383117" y="711200"/>
                  <a:pt x="402167" y="807508"/>
                  <a:pt x="444500" y="869950"/>
                </a:cubicBezTo>
                <a:cubicBezTo>
                  <a:pt x="486833" y="932392"/>
                  <a:pt x="603250" y="984250"/>
                  <a:pt x="603250" y="98425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02" name="Forme libre 101"/>
          <p:cNvSpPr/>
          <p:nvPr/>
        </p:nvSpPr>
        <p:spPr>
          <a:xfrm>
            <a:off x="12700" y="6343650"/>
            <a:ext cx="285750" cy="488950"/>
          </a:xfrm>
          <a:custGeom>
            <a:avLst/>
            <a:gdLst>
              <a:gd name="connsiteX0" fmla="*/ 0 w 285750"/>
              <a:gd name="connsiteY0" fmla="*/ 0 h 488950"/>
              <a:gd name="connsiteX1" fmla="*/ 63500 w 285750"/>
              <a:gd name="connsiteY1" fmla="*/ 266700 h 488950"/>
              <a:gd name="connsiteX2" fmla="*/ 285750 w 285750"/>
              <a:gd name="connsiteY2" fmla="*/ 488950 h 488950"/>
            </a:gdLst>
            <a:ahLst/>
            <a:cxnLst>
              <a:cxn ang="0">
                <a:pos x="connsiteX0" y="connsiteY0"/>
              </a:cxn>
              <a:cxn ang="0">
                <a:pos x="connsiteX1" y="connsiteY1"/>
              </a:cxn>
              <a:cxn ang="0">
                <a:pos x="connsiteX2" y="connsiteY2"/>
              </a:cxn>
            </a:cxnLst>
            <a:rect l="l" t="t" r="r" b="b"/>
            <a:pathLst>
              <a:path w="285750" h="488950">
                <a:moveTo>
                  <a:pt x="0" y="0"/>
                </a:moveTo>
                <a:cubicBezTo>
                  <a:pt x="7937" y="92604"/>
                  <a:pt x="15875" y="185208"/>
                  <a:pt x="63500" y="266700"/>
                </a:cubicBezTo>
                <a:cubicBezTo>
                  <a:pt x="111125" y="348192"/>
                  <a:pt x="285750" y="488950"/>
                  <a:pt x="285750" y="488950"/>
                </a:cubicBezTo>
              </a:path>
            </a:pathLst>
          </a:custGeom>
          <a:ln w="38100" cap="flat" cmpd="dbl" algn="ctr">
            <a:solidFill>
              <a:srgbClr val="FFB06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7"/>
                                        </p:tgtEl>
                                      </p:cBhvr>
                                    </p:animEffect>
                                    <p:set>
                                      <p:cBhvr>
                                        <p:cTn id="16" dur="1" fill="hold">
                                          <p:stCondLst>
                                            <p:cond delay="999"/>
                                          </p:stCondLst>
                                        </p:cTn>
                                        <p:tgtEl>
                                          <p:spTgt spid="7"/>
                                        </p:tgtEl>
                                        <p:attrNameLst>
                                          <p:attrName>style.visibility</p:attrName>
                                        </p:attrNameLst>
                                      </p:cBhvr>
                                      <p:to>
                                        <p:strVal val="hidden"/>
                                      </p:to>
                                    </p:se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45987"/>
          <a:stretch/>
        </p:blipFill>
        <p:spPr>
          <a:xfrm>
            <a:off x="4755444" y="155223"/>
            <a:ext cx="4332110" cy="6345020"/>
          </a:xfrm>
          <a:prstGeom prst="rect">
            <a:avLst/>
          </a:prstGeom>
        </p:spPr>
      </p:pic>
      <p:pic>
        <p:nvPicPr>
          <p:cNvPr id="3" name="Image 2"/>
          <p:cNvPicPr>
            <a:picLocks noChangeAspect="1"/>
          </p:cNvPicPr>
          <p:nvPr/>
        </p:nvPicPr>
        <p:blipFill rotWithShape="1">
          <a:blip r:embed="rId2"/>
          <a:srcRect r="54167"/>
          <a:stretch/>
        </p:blipFill>
        <p:spPr>
          <a:xfrm>
            <a:off x="112888" y="343648"/>
            <a:ext cx="4557889" cy="6345020"/>
          </a:xfrm>
          <a:prstGeom prst="rect">
            <a:avLst/>
          </a:prstGeom>
        </p:spPr>
      </p:pic>
    </p:spTree>
    <p:extLst>
      <p:ext uri="{BB962C8B-B14F-4D97-AF65-F5344CB8AC3E}">
        <p14:creationId xmlns:p14="http://schemas.microsoft.com/office/powerpoint/2010/main" val="4007246269"/>
      </p:ext>
    </p:extLst>
  </p:cSld>
  <p:clrMapOvr>
    <a:masterClrMapping/>
  </p:clrMapOvr>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spPr>
      <a:bodyPr/>
      <a:lstStyle/>
    </a:lnDef>
  </a:objectDefaults>
  <a:extraClrSchemeLst>
    <a:extraClrScheme>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32060</TotalTime>
  <Words>4555</Words>
  <Application>Microsoft Macintosh PowerPoint</Application>
  <PresentationFormat>Affichage à l'écran (4:3)</PresentationFormat>
  <Paragraphs>1011</Paragraphs>
  <Slides>54</Slides>
  <Notes>41</Notes>
  <HiddenSlides>0</HiddenSlides>
  <MMClips>3</MMClips>
  <ScaleCrop>false</ScaleCrop>
  <HeadingPairs>
    <vt:vector size="8" baseType="variant">
      <vt:variant>
        <vt:lpstr>Polices utilisées</vt:lpstr>
      </vt:variant>
      <vt:variant>
        <vt:i4>12</vt:i4>
      </vt:variant>
      <vt:variant>
        <vt:lpstr>Thème</vt:lpstr>
      </vt:variant>
      <vt:variant>
        <vt:i4>2</vt:i4>
      </vt:variant>
      <vt:variant>
        <vt:lpstr>Serveurs OLE incorporés</vt:lpstr>
      </vt:variant>
      <vt:variant>
        <vt:i4>1</vt:i4>
      </vt:variant>
      <vt:variant>
        <vt:lpstr>Titres des diapositives</vt:lpstr>
      </vt:variant>
      <vt:variant>
        <vt:i4>54</vt:i4>
      </vt:variant>
    </vt:vector>
  </HeadingPairs>
  <TitlesOfParts>
    <vt:vector size="69" baseType="lpstr">
      <vt:lpstr>ＭＳ Ｐゴシック</vt:lpstr>
      <vt:lpstr>Arial</vt:lpstr>
      <vt:lpstr>Arial Rounded MT Bold</vt:lpstr>
      <vt:lpstr>Calibri</vt:lpstr>
      <vt:lpstr>Courier New</vt:lpstr>
      <vt:lpstr>Eurostile</vt:lpstr>
      <vt:lpstr>Geneva</vt:lpstr>
      <vt:lpstr>Monotype Sorts</vt:lpstr>
      <vt:lpstr>msgothic</vt:lpstr>
      <vt:lpstr>Sabon-Roman</vt:lpstr>
      <vt:lpstr>Times</vt:lpstr>
      <vt:lpstr>Wingdings</vt:lpstr>
      <vt:lpstr>Nouvelle présentation</vt:lpstr>
      <vt:lpstr>Thème Office</vt:lpstr>
      <vt:lpstr>Image</vt:lpstr>
      <vt:lpstr>The Microenvironment of muscle stem cells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Pasteur</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Aucun titre de diapositive</dc:title>
  <dc:creator>gmd</dc:creator>
  <cp:lastModifiedBy>Utilisateur Microsoft Office</cp:lastModifiedBy>
  <cp:revision>2272</cp:revision>
  <cp:lastPrinted>2012-10-29T10:44:13Z</cp:lastPrinted>
  <dcterms:created xsi:type="dcterms:W3CDTF">2013-02-08T11:45:28Z</dcterms:created>
  <dcterms:modified xsi:type="dcterms:W3CDTF">2019-03-05T14:53:52Z</dcterms:modified>
</cp:coreProperties>
</file>