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697" r:id="rId2"/>
    <p:sldId id="670" r:id="rId3"/>
    <p:sldId id="699" r:id="rId4"/>
    <p:sldId id="700" r:id="rId5"/>
    <p:sldId id="701" r:id="rId6"/>
    <p:sldId id="684" r:id="rId7"/>
    <p:sldId id="672" r:id="rId8"/>
    <p:sldId id="671" r:id="rId9"/>
    <p:sldId id="673" r:id="rId10"/>
    <p:sldId id="698" r:id="rId11"/>
    <p:sldId id="675" r:id="rId12"/>
    <p:sldId id="676" r:id="rId13"/>
    <p:sldId id="677" r:id="rId14"/>
    <p:sldId id="685" r:id="rId15"/>
    <p:sldId id="703" r:id="rId16"/>
    <p:sldId id="687" r:id="rId17"/>
    <p:sldId id="686" r:id="rId18"/>
    <p:sldId id="678" r:id="rId19"/>
    <p:sldId id="602" r:id="rId20"/>
    <p:sldId id="680" r:id="rId21"/>
    <p:sldId id="688" r:id="rId22"/>
    <p:sldId id="691" r:id="rId23"/>
    <p:sldId id="690" r:id="rId24"/>
    <p:sldId id="679" r:id="rId25"/>
    <p:sldId id="682" r:id="rId26"/>
    <p:sldId id="689" r:id="rId27"/>
    <p:sldId id="649" r:id="rId28"/>
    <p:sldId id="704" r:id="rId29"/>
    <p:sldId id="617" r:id="rId30"/>
    <p:sldId id="695" r:id="rId31"/>
    <p:sldId id="626" r:id="rId32"/>
    <p:sldId id="625" r:id="rId33"/>
    <p:sldId id="705" r:id="rId34"/>
    <p:sldId id="706" r:id="rId35"/>
    <p:sldId id="647" r:id="rId36"/>
    <p:sldId id="696" r:id="rId37"/>
    <p:sldId id="635" r:id="rId38"/>
    <p:sldId id="707" r:id="rId39"/>
    <p:sldId id="708" r:id="rId40"/>
    <p:sldId id="668" r:id="rId41"/>
    <p:sldId id="606" r:id="rId42"/>
    <p:sldId id="709" r:id="rId43"/>
    <p:sldId id="669" r:id="rId44"/>
    <p:sldId id="710" r:id="rId45"/>
    <p:sldId id="702" r:id="rId4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666"/>
    <a:srgbClr val="171717"/>
    <a:srgbClr val="141414"/>
    <a:srgbClr val="CB2349"/>
    <a:srgbClr val="8C1832"/>
    <a:srgbClr val="800040"/>
    <a:srgbClr val="39679C"/>
    <a:srgbClr val="3A5DCA"/>
    <a:srgbClr val="4195C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22071" autoAdjust="0"/>
    <p:restoredTop sz="99822" autoAdjust="0"/>
  </p:normalViewPr>
  <p:slideViewPr>
    <p:cSldViewPr snapToGrid="0" snapToObjects="1">
      <p:cViewPr>
        <p:scale>
          <a:sx n="100" d="100"/>
          <a:sy n="100" d="100"/>
        </p:scale>
        <p:origin x="-1800" y="-224"/>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7"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751265031813421"/>
          <c:y val="0.028277660223262"/>
          <c:w val="0.915721939990745"/>
          <c:h val="0.907916810309127"/>
        </c:manualLayout>
      </c:layout>
      <c:lineChart>
        <c:grouping val="standard"/>
        <c:varyColors val="0"/>
        <c:ser>
          <c:idx val="0"/>
          <c:order val="0"/>
          <c:tx>
            <c:strRef>
              <c:f>Sheet1!$A$3</c:f>
              <c:strCache>
                <c:ptCount val="1"/>
                <c:pt idx="0">
                  <c:v>People newly infected with HIV globally</c:v>
                </c:pt>
              </c:strCache>
            </c:strRef>
          </c:tx>
          <c:spPr>
            <a:ln w="44450">
              <a:solidFill>
                <a:srgbClr val="2893DC"/>
              </a:solidFill>
            </a:ln>
            <a:effectLst>
              <a:outerShdw blurRad="50800" dist="38100" dir="2700000" algn="tl" rotWithShape="0">
                <a:prstClr val="black">
                  <a:alpha val="40000"/>
                </a:prstClr>
              </a:outerShdw>
            </a:effectLst>
          </c:spPr>
          <c:marker>
            <c:symbol val="none"/>
          </c:marker>
          <c:cat>
            <c:numRef>
              <c:f>Sheet1!$B$2:$AA$2</c:f>
              <c:numCache>
                <c:formatCode>General</c:formatCode>
                <c:ptCount val="26"/>
                <c:pt idx="0">
                  <c:v>1990.0</c:v>
                </c:pt>
                <c:pt idx="1">
                  <c:v>1991.0</c:v>
                </c:pt>
                <c:pt idx="2">
                  <c:v>1992.0</c:v>
                </c:pt>
                <c:pt idx="3">
                  <c:v>1993.0</c:v>
                </c:pt>
                <c:pt idx="4">
                  <c:v>1994.0</c:v>
                </c:pt>
                <c:pt idx="5">
                  <c:v>1995.0</c:v>
                </c:pt>
                <c:pt idx="6">
                  <c:v>1996.0</c:v>
                </c:pt>
                <c:pt idx="7">
                  <c:v>1997.0</c:v>
                </c:pt>
                <c:pt idx="8">
                  <c:v>1998.0</c:v>
                </c:pt>
                <c:pt idx="9">
                  <c:v>2000.0</c:v>
                </c:pt>
                <c:pt idx="10">
                  <c:v>2001.0</c:v>
                </c:pt>
                <c:pt idx="11">
                  <c:v>2002.0</c:v>
                </c:pt>
                <c:pt idx="12">
                  <c:v>2003.0</c:v>
                </c:pt>
                <c:pt idx="13">
                  <c:v>2004.0</c:v>
                </c:pt>
                <c:pt idx="14">
                  <c:v>2005.0</c:v>
                </c:pt>
                <c:pt idx="15">
                  <c:v>2006.0</c:v>
                </c:pt>
                <c:pt idx="16">
                  <c:v>2007.0</c:v>
                </c:pt>
                <c:pt idx="17">
                  <c:v>2008.0</c:v>
                </c:pt>
                <c:pt idx="18">
                  <c:v>2009.0</c:v>
                </c:pt>
                <c:pt idx="19">
                  <c:v>2010.0</c:v>
                </c:pt>
                <c:pt idx="20">
                  <c:v>2011.0</c:v>
                </c:pt>
                <c:pt idx="21">
                  <c:v>2012.0</c:v>
                </c:pt>
                <c:pt idx="22">
                  <c:v>2013.0</c:v>
                </c:pt>
                <c:pt idx="23">
                  <c:v>2014.0</c:v>
                </c:pt>
                <c:pt idx="24">
                  <c:v>2015.0</c:v>
                </c:pt>
                <c:pt idx="25">
                  <c:v>2016.0</c:v>
                </c:pt>
              </c:numCache>
            </c:numRef>
          </c:cat>
          <c:val>
            <c:numRef>
              <c:f>Sheet1!$B$3:$AA$3</c:f>
              <c:numCache>
                <c:formatCode>General</c:formatCode>
                <c:ptCount val="26"/>
                <c:pt idx="0">
                  <c:v>1.92722E6</c:v>
                </c:pt>
                <c:pt idx="1">
                  <c:v>2.20384E6</c:v>
                </c:pt>
                <c:pt idx="2">
                  <c:v>2.46457E6</c:v>
                </c:pt>
                <c:pt idx="3">
                  <c:v>2.68979E6</c:v>
                </c:pt>
                <c:pt idx="4">
                  <c:v>2.96563E6</c:v>
                </c:pt>
                <c:pt idx="5">
                  <c:v>3.1251E6</c:v>
                </c:pt>
                <c:pt idx="6">
                  <c:v>3.182595E6</c:v>
                </c:pt>
                <c:pt idx="7">
                  <c:v>3.24009E6</c:v>
                </c:pt>
                <c:pt idx="8">
                  <c:v>3.19565E6</c:v>
                </c:pt>
                <c:pt idx="9">
                  <c:v>2.99119E6</c:v>
                </c:pt>
                <c:pt idx="10">
                  <c:v>2.87521E6</c:v>
                </c:pt>
                <c:pt idx="11">
                  <c:v>2.77433E6</c:v>
                </c:pt>
                <c:pt idx="12">
                  <c:v>2.68199E6</c:v>
                </c:pt>
                <c:pt idx="13">
                  <c:v>2.58009E6</c:v>
                </c:pt>
                <c:pt idx="14">
                  <c:v>2.51402E6</c:v>
                </c:pt>
                <c:pt idx="15">
                  <c:v>2.438E6</c:v>
                </c:pt>
                <c:pt idx="16">
                  <c:v>2.36303E6</c:v>
                </c:pt>
                <c:pt idx="17">
                  <c:v>2.29123E6</c:v>
                </c:pt>
                <c:pt idx="18">
                  <c:v>2.22112E6</c:v>
                </c:pt>
                <c:pt idx="19">
                  <c:v>2.15237E6</c:v>
                </c:pt>
                <c:pt idx="20">
                  <c:v>2.09841E6</c:v>
                </c:pt>
                <c:pt idx="21">
                  <c:v>2.05272E6</c:v>
                </c:pt>
                <c:pt idx="22">
                  <c:v>1.9906E6</c:v>
                </c:pt>
                <c:pt idx="23">
                  <c:v>1.92333E6</c:v>
                </c:pt>
                <c:pt idx="24">
                  <c:v>1.87817E6</c:v>
                </c:pt>
                <c:pt idx="25">
                  <c:v>1.81666E6</c:v>
                </c:pt>
              </c:numCache>
            </c:numRef>
          </c:val>
          <c:smooth val="0"/>
        </c:ser>
        <c:ser>
          <c:idx val="1"/>
          <c:order val="1"/>
          <c:tx>
            <c:strRef>
              <c:f>Sheet1!$A$4</c:f>
              <c:strCache>
                <c:ptCount val="1"/>
                <c:pt idx="0">
                  <c:v>low</c:v>
                </c:pt>
              </c:strCache>
            </c:strRef>
          </c:tx>
          <c:spPr>
            <a:ln>
              <a:solidFill>
                <a:srgbClr val="1E7FB8"/>
              </a:solidFill>
              <a:prstDash val="sysDash"/>
            </a:ln>
          </c:spPr>
          <c:marker>
            <c:symbol val="none"/>
          </c:marker>
          <c:cat>
            <c:numRef>
              <c:f>Sheet1!$B$2:$AA$2</c:f>
              <c:numCache>
                <c:formatCode>General</c:formatCode>
                <c:ptCount val="26"/>
                <c:pt idx="0">
                  <c:v>1990.0</c:v>
                </c:pt>
                <c:pt idx="1">
                  <c:v>1991.0</c:v>
                </c:pt>
                <c:pt idx="2">
                  <c:v>1992.0</c:v>
                </c:pt>
                <c:pt idx="3">
                  <c:v>1993.0</c:v>
                </c:pt>
                <c:pt idx="4">
                  <c:v>1994.0</c:v>
                </c:pt>
                <c:pt idx="5">
                  <c:v>1995.0</c:v>
                </c:pt>
                <c:pt idx="6">
                  <c:v>1996.0</c:v>
                </c:pt>
                <c:pt idx="7">
                  <c:v>1997.0</c:v>
                </c:pt>
                <c:pt idx="8">
                  <c:v>1998.0</c:v>
                </c:pt>
                <c:pt idx="9">
                  <c:v>2000.0</c:v>
                </c:pt>
                <c:pt idx="10">
                  <c:v>2001.0</c:v>
                </c:pt>
                <c:pt idx="11">
                  <c:v>2002.0</c:v>
                </c:pt>
                <c:pt idx="12">
                  <c:v>2003.0</c:v>
                </c:pt>
                <c:pt idx="13">
                  <c:v>2004.0</c:v>
                </c:pt>
                <c:pt idx="14">
                  <c:v>2005.0</c:v>
                </c:pt>
                <c:pt idx="15">
                  <c:v>2006.0</c:v>
                </c:pt>
                <c:pt idx="16">
                  <c:v>2007.0</c:v>
                </c:pt>
                <c:pt idx="17">
                  <c:v>2008.0</c:v>
                </c:pt>
                <c:pt idx="18">
                  <c:v>2009.0</c:v>
                </c:pt>
                <c:pt idx="19">
                  <c:v>2010.0</c:v>
                </c:pt>
                <c:pt idx="20">
                  <c:v>2011.0</c:v>
                </c:pt>
                <c:pt idx="21">
                  <c:v>2012.0</c:v>
                </c:pt>
                <c:pt idx="22">
                  <c:v>2013.0</c:v>
                </c:pt>
                <c:pt idx="23">
                  <c:v>2014.0</c:v>
                </c:pt>
                <c:pt idx="24">
                  <c:v>2015.0</c:v>
                </c:pt>
                <c:pt idx="25">
                  <c:v>2016.0</c:v>
                </c:pt>
              </c:numCache>
            </c:numRef>
          </c:cat>
          <c:val>
            <c:numRef>
              <c:f>Sheet1!$B$4:$AA$4</c:f>
              <c:numCache>
                <c:formatCode>General</c:formatCode>
                <c:ptCount val="26"/>
                <c:pt idx="0">
                  <c:v>1.58301E6</c:v>
                </c:pt>
                <c:pt idx="1">
                  <c:v>1.83706E6</c:v>
                </c:pt>
                <c:pt idx="2">
                  <c:v>2.07084E6</c:v>
                </c:pt>
                <c:pt idx="3">
                  <c:v>2.28351E6</c:v>
                </c:pt>
                <c:pt idx="4">
                  <c:v>2.52546E6</c:v>
                </c:pt>
                <c:pt idx="5">
                  <c:v>2.64106E6</c:v>
                </c:pt>
                <c:pt idx="6">
                  <c:v>2.68979E6</c:v>
                </c:pt>
                <c:pt idx="7">
                  <c:v>2.73852E6</c:v>
                </c:pt>
                <c:pt idx="8">
                  <c:v>2.73049E6</c:v>
                </c:pt>
                <c:pt idx="9">
                  <c:v>2.60189E6</c:v>
                </c:pt>
                <c:pt idx="10">
                  <c:v>2.53258E6</c:v>
                </c:pt>
                <c:pt idx="11">
                  <c:v>2.44713E6</c:v>
                </c:pt>
                <c:pt idx="12">
                  <c:v>2.37331E6</c:v>
                </c:pt>
                <c:pt idx="13">
                  <c:v>2.29427E6</c:v>
                </c:pt>
                <c:pt idx="14">
                  <c:v>2.23656E6</c:v>
                </c:pt>
                <c:pt idx="15">
                  <c:v>2.17162E6</c:v>
                </c:pt>
                <c:pt idx="16">
                  <c:v>2.1088E6</c:v>
                </c:pt>
                <c:pt idx="17">
                  <c:v>2.03632E6</c:v>
                </c:pt>
                <c:pt idx="18">
                  <c:v>1.96729E6</c:v>
                </c:pt>
                <c:pt idx="19">
                  <c:v>1.9002E6</c:v>
                </c:pt>
                <c:pt idx="20">
                  <c:v>1.84065E6</c:v>
                </c:pt>
                <c:pt idx="21">
                  <c:v>1.79453E6</c:v>
                </c:pt>
                <c:pt idx="22">
                  <c:v>1.73844E6</c:v>
                </c:pt>
                <c:pt idx="23">
                  <c:v>1.6633E6</c:v>
                </c:pt>
                <c:pt idx="24">
                  <c:v>1.61478E6</c:v>
                </c:pt>
                <c:pt idx="25">
                  <c:v>1.55285E6</c:v>
                </c:pt>
              </c:numCache>
            </c:numRef>
          </c:val>
          <c:smooth val="0"/>
        </c:ser>
        <c:ser>
          <c:idx val="2"/>
          <c:order val="2"/>
          <c:tx>
            <c:strRef>
              <c:f>Sheet1!$A$5</c:f>
              <c:strCache>
                <c:ptCount val="1"/>
                <c:pt idx="0">
                  <c:v>high</c:v>
                </c:pt>
              </c:strCache>
            </c:strRef>
          </c:tx>
          <c:spPr>
            <a:ln>
              <a:solidFill>
                <a:srgbClr val="1E7FB8"/>
              </a:solidFill>
              <a:prstDash val="sysDash"/>
            </a:ln>
          </c:spPr>
          <c:marker>
            <c:symbol val="none"/>
          </c:marker>
          <c:cat>
            <c:numRef>
              <c:f>Sheet1!$B$2:$AA$2</c:f>
              <c:numCache>
                <c:formatCode>General</c:formatCode>
                <c:ptCount val="26"/>
                <c:pt idx="0">
                  <c:v>1990.0</c:v>
                </c:pt>
                <c:pt idx="1">
                  <c:v>1991.0</c:v>
                </c:pt>
                <c:pt idx="2">
                  <c:v>1992.0</c:v>
                </c:pt>
                <c:pt idx="3">
                  <c:v>1993.0</c:v>
                </c:pt>
                <c:pt idx="4">
                  <c:v>1994.0</c:v>
                </c:pt>
                <c:pt idx="5">
                  <c:v>1995.0</c:v>
                </c:pt>
                <c:pt idx="6">
                  <c:v>1996.0</c:v>
                </c:pt>
                <c:pt idx="7">
                  <c:v>1997.0</c:v>
                </c:pt>
                <c:pt idx="8">
                  <c:v>1998.0</c:v>
                </c:pt>
                <c:pt idx="9">
                  <c:v>2000.0</c:v>
                </c:pt>
                <c:pt idx="10">
                  <c:v>2001.0</c:v>
                </c:pt>
                <c:pt idx="11">
                  <c:v>2002.0</c:v>
                </c:pt>
                <c:pt idx="12">
                  <c:v>2003.0</c:v>
                </c:pt>
                <c:pt idx="13">
                  <c:v>2004.0</c:v>
                </c:pt>
                <c:pt idx="14">
                  <c:v>2005.0</c:v>
                </c:pt>
                <c:pt idx="15">
                  <c:v>2006.0</c:v>
                </c:pt>
                <c:pt idx="16">
                  <c:v>2007.0</c:v>
                </c:pt>
                <c:pt idx="17">
                  <c:v>2008.0</c:v>
                </c:pt>
                <c:pt idx="18">
                  <c:v>2009.0</c:v>
                </c:pt>
                <c:pt idx="19">
                  <c:v>2010.0</c:v>
                </c:pt>
                <c:pt idx="20">
                  <c:v>2011.0</c:v>
                </c:pt>
                <c:pt idx="21">
                  <c:v>2012.0</c:v>
                </c:pt>
                <c:pt idx="22">
                  <c:v>2013.0</c:v>
                </c:pt>
                <c:pt idx="23">
                  <c:v>2014.0</c:v>
                </c:pt>
                <c:pt idx="24">
                  <c:v>2015.0</c:v>
                </c:pt>
                <c:pt idx="25">
                  <c:v>2016.0</c:v>
                </c:pt>
              </c:numCache>
            </c:numRef>
          </c:cat>
          <c:val>
            <c:numRef>
              <c:f>Sheet1!$B$5:$AA$5</c:f>
              <c:numCache>
                <c:formatCode>General</c:formatCode>
                <c:ptCount val="26"/>
                <c:pt idx="0">
                  <c:v>2.29833E6</c:v>
                </c:pt>
                <c:pt idx="1">
                  <c:v>2.59936E6</c:v>
                </c:pt>
                <c:pt idx="2">
                  <c:v>2.88222E6</c:v>
                </c:pt>
                <c:pt idx="3">
                  <c:v>3.15711E6</c:v>
                </c:pt>
                <c:pt idx="4">
                  <c:v>3.48777E6</c:v>
                </c:pt>
                <c:pt idx="5">
                  <c:v>3.66983E6</c:v>
                </c:pt>
                <c:pt idx="6">
                  <c:v>3.724615E6</c:v>
                </c:pt>
                <c:pt idx="7">
                  <c:v>3.7794E6</c:v>
                </c:pt>
                <c:pt idx="8">
                  <c:v>3.7007E6</c:v>
                </c:pt>
                <c:pt idx="9">
                  <c:v>3.3783E6</c:v>
                </c:pt>
                <c:pt idx="10">
                  <c:v>3.22209E6</c:v>
                </c:pt>
                <c:pt idx="11">
                  <c:v>3.10457E6</c:v>
                </c:pt>
                <c:pt idx="12">
                  <c:v>2.98163E6</c:v>
                </c:pt>
                <c:pt idx="13">
                  <c:v>2.87227E6</c:v>
                </c:pt>
                <c:pt idx="14">
                  <c:v>2.79525E6</c:v>
                </c:pt>
                <c:pt idx="15">
                  <c:v>2.70188E6</c:v>
                </c:pt>
                <c:pt idx="16">
                  <c:v>2.62105E6</c:v>
                </c:pt>
                <c:pt idx="17">
                  <c:v>2.54546E6</c:v>
                </c:pt>
                <c:pt idx="18">
                  <c:v>2.47759E6</c:v>
                </c:pt>
                <c:pt idx="19">
                  <c:v>2.41251E6</c:v>
                </c:pt>
                <c:pt idx="20">
                  <c:v>2.35204E6</c:v>
                </c:pt>
                <c:pt idx="21">
                  <c:v>2.31311E6</c:v>
                </c:pt>
                <c:pt idx="22">
                  <c:v>2.26045E6</c:v>
                </c:pt>
                <c:pt idx="23">
                  <c:v>2.19317E6</c:v>
                </c:pt>
                <c:pt idx="24">
                  <c:v>2.16064E6</c:v>
                </c:pt>
                <c:pt idx="25">
                  <c:v>2.10024E6</c:v>
                </c:pt>
              </c:numCache>
            </c:numRef>
          </c:val>
          <c:smooth val="0"/>
        </c:ser>
        <c:ser>
          <c:idx val="3"/>
          <c:order val="3"/>
          <c:tx>
            <c:strRef>
              <c:f>Sheet1!$A$6</c:f>
              <c:strCache>
                <c:ptCount val="1"/>
                <c:pt idx="0">
                  <c:v>People dying from HIV related causes globally</c:v>
                </c:pt>
              </c:strCache>
            </c:strRef>
          </c:tx>
          <c:spPr>
            <a:ln w="44450">
              <a:solidFill>
                <a:srgbClr val="C00000"/>
              </a:solidFill>
            </a:ln>
            <a:effectLst>
              <a:outerShdw blurRad="50800" dist="38100" dir="2700000" algn="tl" rotWithShape="0">
                <a:prstClr val="black">
                  <a:alpha val="40000"/>
                </a:prstClr>
              </a:outerShdw>
            </a:effectLst>
          </c:spPr>
          <c:marker>
            <c:symbol val="none"/>
          </c:marker>
          <c:cat>
            <c:numRef>
              <c:f>Sheet1!$B$2:$AA$2</c:f>
              <c:numCache>
                <c:formatCode>General</c:formatCode>
                <c:ptCount val="26"/>
                <c:pt idx="0">
                  <c:v>1990.0</c:v>
                </c:pt>
                <c:pt idx="1">
                  <c:v>1991.0</c:v>
                </c:pt>
                <c:pt idx="2">
                  <c:v>1992.0</c:v>
                </c:pt>
                <c:pt idx="3">
                  <c:v>1993.0</c:v>
                </c:pt>
                <c:pt idx="4">
                  <c:v>1994.0</c:v>
                </c:pt>
                <c:pt idx="5">
                  <c:v>1995.0</c:v>
                </c:pt>
                <c:pt idx="6">
                  <c:v>1996.0</c:v>
                </c:pt>
                <c:pt idx="7">
                  <c:v>1997.0</c:v>
                </c:pt>
                <c:pt idx="8">
                  <c:v>1998.0</c:v>
                </c:pt>
                <c:pt idx="9">
                  <c:v>2000.0</c:v>
                </c:pt>
                <c:pt idx="10">
                  <c:v>2001.0</c:v>
                </c:pt>
                <c:pt idx="11">
                  <c:v>2002.0</c:v>
                </c:pt>
                <c:pt idx="12">
                  <c:v>2003.0</c:v>
                </c:pt>
                <c:pt idx="13">
                  <c:v>2004.0</c:v>
                </c:pt>
                <c:pt idx="14">
                  <c:v>2005.0</c:v>
                </c:pt>
                <c:pt idx="15">
                  <c:v>2006.0</c:v>
                </c:pt>
                <c:pt idx="16">
                  <c:v>2007.0</c:v>
                </c:pt>
                <c:pt idx="17">
                  <c:v>2008.0</c:v>
                </c:pt>
                <c:pt idx="18">
                  <c:v>2009.0</c:v>
                </c:pt>
                <c:pt idx="19">
                  <c:v>2010.0</c:v>
                </c:pt>
                <c:pt idx="20">
                  <c:v>2011.0</c:v>
                </c:pt>
                <c:pt idx="21">
                  <c:v>2012.0</c:v>
                </c:pt>
                <c:pt idx="22">
                  <c:v>2013.0</c:v>
                </c:pt>
                <c:pt idx="23">
                  <c:v>2014.0</c:v>
                </c:pt>
                <c:pt idx="24">
                  <c:v>2015.0</c:v>
                </c:pt>
                <c:pt idx="25">
                  <c:v>2016.0</c:v>
                </c:pt>
              </c:numCache>
            </c:numRef>
          </c:cat>
          <c:val>
            <c:numRef>
              <c:f>Sheet1!$B$6:$AA$6</c:f>
              <c:numCache>
                <c:formatCode>General</c:formatCode>
                <c:ptCount val="26"/>
                <c:pt idx="0">
                  <c:v>311838.0</c:v>
                </c:pt>
                <c:pt idx="1">
                  <c:v>393259.0</c:v>
                </c:pt>
                <c:pt idx="2">
                  <c:v>486084.0</c:v>
                </c:pt>
                <c:pt idx="3">
                  <c:v>590504.0</c:v>
                </c:pt>
                <c:pt idx="4">
                  <c:v>707015.0</c:v>
                </c:pt>
                <c:pt idx="5">
                  <c:v>835680.0</c:v>
                </c:pt>
                <c:pt idx="6">
                  <c:v>954005.0</c:v>
                </c:pt>
                <c:pt idx="7">
                  <c:v>1.07233E6</c:v>
                </c:pt>
                <c:pt idx="8">
                  <c:v>1.20733E6</c:v>
                </c:pt>
                <c:pt idx="9">
                  <c:v>1.5012E6</c:v>
                </c:pt>
                <c:pt idx="10">
                  <c:v>1.63286E6</c:v>
                </c:pt>
                <c:pt idx="11">
                  <c:v>1.75431E6</c:v>
                </c:pt>
                <c:pt idx="12">
                  <c:v>1.86023E6</c:v>
                </c:pt>
                <c:pt idx="13">
                  <c:v>1.93299E6</c:v>
                </c:pt>
                <c:pt idx="14">
                  <c:v>1.94224E6</c:v>
                </c:pt>
                <c:pt idx="15">
                  <c:v>1.90096E6</c:v>
                </c:pt>
                <c:pt idx="16">
                  <c:v>1.82105E6</c:v>
                </c:pt>
                <c:pt idx="17">
                  <c:v>1.69626E6</c:v>
                </c:pt>
                <c:pt idx="18">
                  <c:v>1.57811E6</c:v>
                </c:pt>
                <c:pt idx="19">
                  <c:v>1.4751E6</c:v>
                </c:pt>
                <c:pt idx="20">
                  <c:v>1.38807E6</c:v>
                </c:pt>
                <c:pt idx="21">
                  <c:v>1.30149E6</c:v>
                </c:pt>
                <c:pt idx="22">
                  <c:v>1.21026E6</c:v>
                </c:pt>
                <c:pt idx="23">
                  <c:v>1.12891E6</c:v>
                </c:pt>
                <c:pt idx="24">
                  <c:v>1.0602E6</c:v>
                </c:pt>
                <c:pt idx="25">
                  <c:v>1.00877E6</c:v>
                </c:pt>
              </c:numCache>
            </c:numRef>
          </c:val>
          <c:smooth val="0"/>
        </c:ser>
        <c:ser>
          <c:idx val="4"/>
          <c:order val="4"/>
          <c:tx>
            <c:strRef>
              <c:f>Sheet1!$A$7</c:f>
              <c:strCache>
                <c:ptCount val="1"/>
                <c:pt idx="0">
                  <c:v>low</c:v>
                </c:pt>
              </c:strCache>
            </c:strRef>
          </c:tx>
          <c:spPr>
            <a:ln>
              <a:solidFill>
                <a:srgbClr val="C00000"/>
              </a:solidFill>
              <a:prstDash val="sysDash"/>
            </a:ln>
          </c:spPr>
          <c:marker>
            <c:symbol val="none"/>
          </c:marker>
          <c:cat>
            <c:numRef>
              <c:f>Sheet1!$B$2:$AA$2</c:f>
              <c:numCache>
                <c:formatCode>General</c:formatCode>
                <c:ptCount val="26"/>
                <c:pt idx="0">
                  <c:v>1990.0</c:v>
                </c:pt>
                <c:pt idx="1">
                  <c:v>1991.0</c:v>
                </c:pt>
                <c:pt idx="2">
                  <c:v>1992.0</c:v>
                </c:pt>
                <c:pt idx="3">
                  <c:v>1993.0</c:v>
                </c:pt>
                <c:pt idx="4">
                  <c:v>1994.0</c:v>
                </c:pt>
                <c:pt idx="5">
                  <c:v>1995.0</c:v>
                </c:pt>
                <c:pt idx="6">
                  <c:v>1996.0</c:v>
                </c:pt>
                <c:pt idx="7">
                  <c:v>1997.0</c:v>
                </c:pt>
                <c:pt idx="8">
                  <c:v>1998.0</c:v>
                </c:pt>
                <c:pt idx="9">
                  <c:v>2000.0</c:v>
                </c:pt>
                <c:pt idx="10">
                  <c:v>2001.0</c:v>
                </c:pt>
                <c:pt idx="11">
                  <c:v>2002.0</c:v>
                </c:pt>
                <c:pt idx="12">
                  <c:v>2003.0</c:v>
                </c:pt>
                <c:pt idx="13">
                  <c:v>2004.0</c:v>
                </c:pt>
                <c:pt idx="14">
                  <c:v>2005.0</c:v>
                </c:pt>
                <c:pt idx="15">
                  <c:v>2006.0</c:v>
                </c:pt>
                <c:pt idx="16">
                  <c:v>2007.0</c:v>
                </c:pt>
                <c:pt idx="17">
                  <c:v>2008.0</c:v>
                </c:pt>
                <c:pt idx="18">
                  <c:v>2009.0</c:v>
                </c:pt>
                <c:pt idx="19">
                  <c:v>2010.0</c:v>
                </c:pt>
                <c:pt idx="20">
                  <c:v>2011.0</c:v>
                </c:pt>
                <c:pt idx="21">
                  <c:v>2012.0</c:v>
                </c:pt>
                <c:pt idx="22">
                  <c:v>2013.0</c:v>
                </c:pt>
                <c:pt idx="23">
                  <c:v>2014.0</c:v>
                </c:pt>
                <c:pt idx="24">
                  <c:v>2015.0</c:v>
                </c:pt>
                <c:pt idx="25">
                  <c:v>2016.0</c:v>
                </c:pt>
              </c:numCache>
            </c:numRef>
          </c:cat>
          <c:val>
            <c:numRef>
              <c:f>Sheet1!$B$7:$AA$7</c:f>
              <c:numCache>
                <c:formatCode>General</c:formatCode>
                <c:ptCount val="26"/>
                <c:pt idx="0">
                  <c:v>222869.0</c:v>
                </c:pt>
                <c:pt idx="1">
                  <c:v>282527.0</c:v>
                </c:pt>
                <c:pt idx="2">
                  <c:v>352436.0</c:v>
                </c:pt>
                <c:pt idx="3">
                  <c:v>433891.0</c:v>
                </c:pt>
                <c:pt idx="4">
                  <c:v>530436.0</c:v>
                </c:pt>
                <c:pt idx="5">
                  <c:v>637565.0</c:v>
                </c:pt>
                <c:pt idx="6">
                  <c:v>735339.0</c:v>
                </c:pt>
                <c:pt idx="7">
                  <c:v>833113.0</c:v>
                </c:pt>
                <c:pt idx="8">
                  <c:v>952555.0</c:v>
                </c:pt>
                <c:pt idx="9">
                  <c:v>1.20994E6</c:v>
                </c:pt>
                <c:pt idx="10">
                  <c:v>1.33112E6</c:v>
                </c:pt>
                <c:pt idx="11">
                  <c:v>1.45065E6</c:v>
                </c:pt>
                <c:pt idx="12">
                  <c:v>1.55925E6</c:v>
                </c:pt>
                <c:pt idx="13">
                  <c:v>1.64027E6</c:v>
                </c:pt>
                <c:pt idx="14">
                  <c:v>1.66951E6</c:v>
                </c:pt>
                <c:pt idx="15">
                  <c:v>1.64791E6</c:v>
                </c:pt>
                <c:pt idx="16">
                  <c:v>1.59224E6</c:v>
                </c:pt>
                <c:pt idx="17">
                  <c:v>1.4782E6</c:v>
                </c:pt>
                <c:pt idx="18">
                  <c:v>1.36927E6</c:v>
                </c:pt>
                <c:pt idx="19">
                  <c:v>1.26667E6</c:v>
                </c:pt>
                <c:pt idx="20">
                  <c:v>1.19013E6</c:v>
                </c:pt>
                <c:pt idx="21">
                  <c:v>1.10513E6</c:v>
                </c:pt>
                <c:pt idx="22">
                  <c:v>1.01739E6</c:v>
                </c:pt>
                <c:pt idx="23">
                  <c:v>943765.0</c:v>
                </c:pt>
                <c:pt idx="24">
                  <c:v>878513.0</c:v>
                </c:pt>
                <c:pt idx="25">
                  <c:v>830007.0</c:v>
                </c:pt>
              </c:numCache>
            </c:numRef>
          </c:val>
          <c:smooth val="0"/>
        </c:ser>
        <c:ser>
          <c:idx val="5"/>
          <c:order val="5"/>
          <c:tx>
            <c:strRef>
              <c:f>Sheet1!$A$8</c:f>
              <c:strCache>
                <c:ptCount val="1"/>
                <c:pt idx="0">
                  <c:v>high</c:v>
                </c:pt>
              </c:strCache>
            </c:strRef>
          </c:tx>
          <c:spPr>
            <a:ln>
              <a:solidFill>
                <a:srgbClr val="C00000"/>
              </a:solidFill>
              <a:prstDash val="sysDash"/>
            </a:ln>
          </c:spPr>
          <c:marker>
            <c:symbol val="none"/>
          </c:marker>
          <c:cat>
            <c:numRef>
              <c:f>Sheet1!$B$2:$AA$2</c:f>
              <c:numCache>
                <c:formatCode>General</c:formatCode>
                <c:ptCount val="26"/>
                <c:pt idx="0">
                  <c:v>1990.0</c:v>
                </c:pt>
                <c:pt idx="1">
                  <c:v>1991.0</c:v>
                </c:pt>
                <c:pt idx="2">
                  <c:v>1992.0</c:v>
                </c:pt>
                <c:pt idx="3">
                  <c:v>1993.0</c:v>
                </c:pt>
                <c:pt idx="4">
                  <c:v>1994.0</c:v>
                </c:pt>
                <c:pt idx="5">
                  <c:v>1995.0</c:v>
                </c:pt>
                <c:pt idx="6">
                  <c:v>1996.0</c:v>
                </c:pt>
                <c:pt idx="7">
                  <c:v>1997.0</c:v>
                </c:pt>
                <c:pt idx="8">
                  <c:v>1998.0</c:v>
                </c:pt>
                <c:pt idx="9">
                  <c:v>2000.0</c:v>
                </c:pt>
                <c:pt idx="10">
                  <c:v>2001.0</c:v>
                </c:pt>
                <c:pt idx="11">
                  <c:v>2002.0</c:v>
                </c:pt>
                <c:pt idx="12">
                  <c:v>2003.0</c:v>
                </c:pt>
                <c:pt idx="13">
                  <c:v>2004.0</c:v>
                </c:pt>
                <c:pt idx="14">
                  <c:v>2005.0</c:v>
                </c:pt>
                <c:pt idx="15">
                  <c:v>2006.0</c:v>
                </c:pt>
                <c:pt idx="16">
                  <c:v>2007.0</c:v>
                </c:pt>
                <c:pt idx="17">
                  <c:v>2008.0</c:v>
                </c:pt>
                <c:pt idx="18">
                  <c:v>2009.0</c:v>
                </c:pt>
                <c:pt idx="19">
                  <c:v>2010.0</c:v>
                </c:pt>
                <c:pt idx="20">
                  <c:v>2011.0</c:v>
                </c:pt>
                <c:pt idx="21">
                  <c:v>2012.0</c:v>
                </c:pt>
                <c:pt idx="22">
                  <c:v>2013.0</c:v>
                </c:pt>
                <c:pt idx="23">
                  <c:v>2014.0</c:v>
                </c:pt>
                <c:pt idx="24">
                  <c:v>2015.0</c:v>
                </c:pt>
                <c:pt idx="25">
                  <c:v>2016.0</c:v>
                </c:pt>
              </c:numCache>
            </c:numRef>
          </c:cat>
          <c:val>
            <c:numRef>
              <c:f>Sheet1!$B$8:$AA$8</c:f>
              <c:numCache>
                <c:formatCode>General</c:formatCode>
                <c:ptCount val="26"/>
                <c:pt idx="0">
                  <c:v>430486.0</c:v>
                </c:pt>
                <c:pt idx="1">
                  <c:v>536423.0</c:v>
                </c:pt>
                <c:pt idx="2">
                  <c:v>651886.0</c:v>
                </c:pt>
                <c:pt idx="3">
                  <c:v>779755.0</c:v>
                </c:pt>
                <c:pt idx="4">
                  <c:v>921635.0</c:v>
                </c:pt>
                <c:pt idx="5">
                  <c:v>1.07729E6</c:v>
                </c:pt>
                <c:pt idx="6">
                  <c:v>1.214035E6</c:v>
                </c:pt>
                <c:pt idx="7">
                  <c:v>1.35078E6</c:v>
                </c:pt>
                <c:pt idx="8">
                  <c:v>1.505E6</c:v>
                </c:pt>
                <c:pt idx="9">
                  <c:v>1.81082E6</c:v>
                </c:pt>
                <c:pt idx="10">
                  <c:v>1.94438E6</c:v>
                </c:pt>
                <c:pt idx="11">
                  <c:v>2.06803E6</c:v>
                </c:pt>
                <c:pt idx="12">
                  <c:v>2.16466E6</c:v>
                </c:pt>
                <c:pt idx="13">
                  <c:v>2.21523E6</c:v>
                </c:pt>
                <c:pt idx="14">
                  <c:v>2.1944E6</c:v>
                </c:pt>
                <c:pt idx="15">
                  <c:v>2.13175E6</c:v>
                </c:pt>
                <c:pt idx="16">
                  <c:v>2.04016E6</c:v>
                </c:pt>
                <c:pt idx="17">
                  <c:v>1.89741E6</c:v>
                </c:pt>
                <c:pt idx="18">
                  <c:v>1.77076E6</c:v>
                </c:pt>
                <c:pt idx="19">
                  <c:v>1.665E6</c:v>
                </c:pt>
                <c:pt idx="20">
                  <c:v>1.57775E6</c:v>
                </c:pt>
                <c:pt idx="21">
                  <c:v>1.49038E6</c:v>
                </c:pt>
                <c:pt idx="22">
                  <c:v>1.40404E6</c:v>
                </c:pt>
                <c:pt idx="23">
                  <c:v>1.32581E6</c:v>
                </c:pt>
                <c:pt idx="24">
                  <c:v>1.25696E6</c:v>
                </c:pt>
                <c:pt idx="25">
                  <c:v>1.20418E6</c:v>
                </c:pt>
              </c:numCache>
            </c:numRef>
          </c:val>
          <c:smooth val="0"/>
        </c:ser>
        <c:dLbls>
          <c:showLegendKey val="0"/>
          <c:showVal val="0"/>
          <c:showCatName val="0"/>
          <c:showSerName val="0"/>
          <c:showPercent val="0"/>
          <c:showBubbleSize val="0"/>
        </c:dLbls>
        <c:marker val="1"/>
        <c:smooth val="0"/>
        <c:axId val="-2108033288"/>
        <c:axId val="-2108029992"/>
      </c:lineChart>
      <c:catAx>
        <c:axId val="-2108033288"/>
        <c:scaling>
          <c:orientation val="minMax"/>
        </c:scaling>
        <c:delete val="0"/>
        <c:axPos val="b"/>
        <c:numFmt formatCode="General" sourceLinked="1"/>
        <c:majorTickMark val="out"/>
        <c:minorTickMark val="none"/>
        <c:tickLblPos val="nextTo"/>
        <c:txPr>
          <a:bodyPr/>
          <a:lstStyle/>
          <a:p>
            <a:pPr>
              <a:defRPr b="1"/>
            </a:pPr>
            <a:endParaRPr lang="fr-FR"/>
          </a:p>
        </c:txPr>
        <c:crossAx val="-2108029992"/>
        <c:crosses val="autoZero"/>
        <c:auto val="1"/>
        <c:lblAlgn val="ctr"/>
        <c:lblOffset val="100"/>
        <c:noMultiLvlLbl val="0"/>
      </c:catAx>
      <c:valAx>
        <c:axId val="-2108029992"/>
        <c:scaling>
          <c:orientation val="minMax"/>
        </c:scaling>
        <c:delete val="0"/>
        <c:axPos val="l"/>
        <c:majorGridlines/>
        <c:numFmt formatCode="#\ ###\ ##0" sourceLinked="0"/>
        <c:majorTickMark val="out"/>
        <c:minorTickMark val="none"/>
        <c:tickLblPos val="nextTo"/>
        <c:txPr>
          <a:bodyPr/>
          <a:lstStyle/>
          <a:p>
            <a:pPr>
              <a:defRPr sz="1200" b="1"/>
            </a:pPr>
            <a:endParaRPr lang="fr-FR"/>
          </a:p>
        </c:txPr>
        <c:crossAx val="-2108033288"/>
        <c:crosses val="autoZero"/>
        <c:crossBetween val="between"/>
      </c:valAx>
      <c:spPr>
        <a:noFill/>
        <a:ln w="25400">
          <a:noFill/>
        </a:ln>
      </c:spPr>
    </c:plotArea>
    <c:legend>
      <c:legendPos val="r"/>
      <c:legendEntry>
        <c:idx val="0"/>
        <c:txPr>
          <a:bodyPr/>
          <a:lstStyle/>
          <a:p>
            <a:pPr>
              <a:defRPr sz="1800" b="1">
                <a:solidFill>
                  <a:schemeClr val="accent5">
                    <a:lumMod val="75000"/>
                  </a:schemeClr>
                </a:solidFill>
              </a:defRPr>
            </a:pPr>
            <a:endParaRPr lang="fr-FR"/>
          </a:p>
        </c:txPr>
      </c:legendEntry>
      <c:legendEntry>
        <c:idx val="1"/>
        <c:delete val="1"/>
      </c:legendEntry>
      <c:legendEntry>
        <c:idx val="2"/>
        <c:delete val="1"/>
      </c:legendEntry>
      <c:legendEntry>
        <c:idx val="3"/>
        <c:txPr>
          <a:bodyPr/>
          <a:lstStyle/>
          <a:p>
            <a:pPr>
              <a:defRPr sz="1800" b="1">
                <a:solidFill>
                  <a:srgbClr val="FF0000"/>
                </a:solidFill>
              </a:defRPr>
            </a:pPr>
            <a:endParaRPr lang="fr-FR"/>
          </a:p>
        </c:txPr>
      </c:legendEntry>
      <c:legendEntry>
        <c:idx val="4"/>
        <c:delete val="1"/>
      </c:legendEntry>
      <c:legendEntry>
        <c:idx val="5"/>
        <c:delete val="1"/>
      </c:legendEntry>
      <c:layout>
        <c:manualLayout>
          <c:xMode val="edge"/>
          <c:yMode val="edge"/>
          <c:x val="0.444946436485986"/>
          <c:y val="0.142570664727671"/>
          <c:w val="0.552665252382395"/>
          <c:h val="0.646981625947281"/>
        </c:manualLayout>
      </c:layout>
      <c:overlay val="0"/>
      <c:txPr>
        <a:bodyPr/>
        <a:lstStyle/>
        <a:p>
          <a:pPr>
            <a:defRPr sz="1800"/>
          </a:pPr>
          <a:endParaRPr lang="fr-FR"/>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0EAD38-EB59-444D-8042-731001196104}" type="datetimeFigureOut">
              <a:rPr lang="fr-FR" smtClean="0"/>
              <a:pPr/>
              <a:t>13/12/17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1F1284-E4C8-7445-AAE5-BA50DD276E3D}" type="slidenum">
              <a:rPr lang="fr-FR" smtClean="0"/>
              <a:pPr/>
              <a:t>‹#›</a:t>
            </a:fld>
            <a:endParaRPr lang="fr-FR"/>
          </a:p>
        </p:txBody>
      </p:sp>
    </p:spTree>
    <p:extLst>
      <p:ext uri="{BB962C8B-B14F-4D97-AF65-F5344CB8AC3E}">
        <p14:creationId xmlns:p14="http://schemas.microsoft.com/office/powerpoint/2010/main" val="25202499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A424B25-0579-3D42-9B34-A6A774CF388E}" type="slidenum">
              <a:rPr lang="fr-FR" sz="1200"/>
              <a:pPr/>
              <a:t>1</a:t>
            </a:fld>
            <a:endParaRPr lang="fr-FR" sz="1200"/>
          </a:p>
        </p:txBody>
      </p:sp>
      <p:sp>
        <p:nvSpPr>
          <p:cNvPr id="15363" name="Rectangle 2"/>
          <p:cNvSpPr>
            <a:spLocks noGrp="1" noRot="1" noChangeAspect="1" noChangeArrowheads="1"/>
          </p:cNvSpPr>
          <p:nvPr>
            <p:ph type="sldImg"/>
          </p:nvPr>
        </p:nvSpPr>
        <p:spPr>
          <a:xfrm>
            <a:off x="1143000" y="685800"/>
            <a:ext cx="4572000" cy="34290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1"/>
          <p:cNvSpPr>
            <a:spLocks noGrp="1" noChangeArrowheads="1"/>
          </p:cNvSpPr>
          <p:nvPr>
            <p:ph type="sldNum" sz="quarter"/>
          </p:nvPr>
        </p:nvSpPr>
        <p:spPr>
          <a:noFill/>
        </p:spPr>
        <p:txBody>
          <a:bodyPr/>
          <a:lstStyle/>
          <a:p>
            <a:fld id="{890D4F31-7127-4FA3-B4C1-093B2FD19181}" type="slidenum">
              <a:rPr lang="en-GB"/>
              <a:pPr/>
              <a:t>20</a:t>
            </a:fld>
            <a:endParaRPr lang="en-GB"/>
          </a:p>
        </p:txBody>
      </p:sp>
      <p:sp>
        <p:nvSpPr>
          <p:cNvPr id="17411" name="Rectangle 1"/>
          <p:cNvSpPr>
            <a:spLocks noGrp="1" noRot="1" noChangeAspect="1" noChangeArrowheads="1"/>
          </p:cNvSpPr>
          <p:nvPr>
            <p:ph type="sldImg"/>
          </p:nvPr>
        </p:nvSpPr>
        <p:spPr>
          <a:xfrm>
            <a:off x="1143000" y="695325"/>
            <a:ext cx="4572000" cy="3429000"/>
          </a:xfrm>
          <a:solidFill>
            <a:srgbClr val="FFFFFF"/>
          </a:solidFill>
          <a:ln>
            <a:solidFill>
              <a:srgbClr val="000000"/>
            </a:solidFill>
            <a:miter lim="800000"/>
          </a:ln>
        </p:spPr>
      </p:sp>
      <p:sp>
        <p:nvSpPr>
          <p:cNvPr id="17412" name="Text Box 2"/>
          <p:cNvSpPr>
            <a:spLocks noGrp="1" noChangeArrowheads="1"/>
          </p:cNvSpPr>
          <p:nvPr>
            <p:ph type="body" idx="1"/>
          </p:nvPr>
        </p:nvSpPr>
        <p:spPr>
          <a:xfrm>
            <a:off x="685512" y="4276704"/>
            <a:ext cx="5488417" cy="4170804"/>
          </a:xfrm>
          <a:noFill/>
          <a:ln/>
        </p:spPr>
        <p:txBody>
          <a:bodyPr anchor="ctr" anchorCtr="1"/>
          <a:lstStyle/>
          <a:p>
            <a:pPr>
              <a:spcBef>
                <a:spcPts val="428"/>
              </a:spcBef>
              <a:tabLst>
                <a:tab pos="0" algn="l"/>
                <a:tab pos="427271" algn="l"/>
                <a:tab pos="857325" algn="l"/>
                <a:tab pos="1287380" algn="l"/>
                <a:tab pos="1717433" algn="l"/>
                <a:tab pos="2147488" algn="l"/>
                <a:tab pos="2577542" algn="l"/>
                <a:tab pos="3007596" algn="l"/>
                <a:tab pos="3437650" algn="l"/>
                <a:tab pos="3866313" algn="l"/>
                <a:tab pos="4296367" algn="l"/>
                <a:tab pos="4726421" algn="l"/>
                <a:tab pos="5156476" algn="l"/>
                <a:tab pos="5586530" algn="l"/>
                <a:tab pos="6016584" algn="l"/>
                <a:tab pos="6446638" algn="l"/>
                <a:tab pos="6876693" algn="l"/>
                <a:tab pos="7306747" algn="l"/>
                <a:tab pos="7736801" algn="l"/>
                <a:tab pos="8165464" algn="l"/>
                <a:tab pos="8595517" algn="l"/>
              </a:tabLst>
            </a:pPr>
            <a:endParaRPr lang="fr-CH" dirty="0">
              <a:latin typeface="Times New Roman" pitchFamily="-72" charset="0"/>
              <a:ea typeface="Microsoft YaHei" charset="0"/>
              <a:cs typeface="Microsoft YaHe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6D1F1-F6FF-F14E-B895-1D3815FDA87F}" type="slidenum">
              <a:rPr lang="fr-FR"/>
              <a:pPr/>
              <a:t>21</a:t>
            </a:fld>
            <a:endParaRPr lang="fr-FR"/>
          </a:p>
        </p:txBody>
      </p:sp>
      <p:sp>
        <p:nvSpPr>
          <p:cNvPr id="171010" name="Rectangle 2"/>
          <p:cNvSpPr>
            <a:spLocks noGrp="1" noRot="1" noChangeAspect="1" noChangeArrowheads="1" noTextEdit="1"/>
          </p:cNvSpPr>
          <p:nvPr>
            <p:ph type="sldImg"/>
          </p:nvPr>
        </p:nvSpPr>
        <p:spPr>
          <a:xfrm>
            <a:off x="2143125" y="685800"/>
            <a:ext cx="2571750" cy="3429000"/>
          </a:xfrm>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xfrm>
            <a:off x="2143125" y="685800"/>
            <a:ext cx="2571750" cy="3429000"/>
          </a:xfrm>
          <a:ln/>
        </p:spPr>
      </p:sp>
      <p:sp>
        <p:nvSpPr>
          <p:cNvPr id="19459"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fld id="{B08817CD-A7E2-8C4E-A769-CFD425758E5F}" type="slidenum">
              <a:rPr lang="en-US" sz="1200" b="0">
                <a:latin typeface="Calibri" charset="0"/>
              </a:rPr>
              <a:pPr eaLnBrk="1" hangingPunct="1"/>
              <a:t>22</a:t>
            </a:fld>
            <a:endParaRPr lang="en-US" sz="1200" b="0">
              <a:latin typeface="Calibri" charset="0"/>
            </a:endParaRPr>
          </a:p>
        </p:txBody>
      </p:sp>
      <p:sp>
        <p:nvSpPr>
          <p:cNvPr id="19460" name="Espace réservé de la date 1"/>
          <p:cNvSpPr>
            <a:spLocks noGrp="1"/>
          </p:cNvSpPr>
          <p:nvPr>
            <p:ph type="dt" sz="quarter" idx="1"/>
          </p:nvPr>
        </p:nvSpPr>
        <p:spPr>
          <a:xfrm>
            <a:off x="5834065" y="1"/>
            <a:ext cx="1023937" cy="295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fr-FR" sz="1000" b="0">
                <a:latin typeface="Arial" charset="0"/>
              </a:rPr>
              <a:t>05/03/12</a:t>
            </a:r>
          </a:p>
        </p:txBody>
      </p:sp>
      <p:sp>
        <p:nvSpPr>
          <p:cNvPr id="19461" name="Espace réservé du pied de page 2"/>
          <p:cNvSpPr>
            <a:spLocks noGrp="1"/>
          </p:cNvSpPr>
          <p:nvPr>
            <p:ph type="ftr" sz="quarter" idx="4"/>
          </p:nvPr>
        </p:nvSpPr>
        <p:spPr>
          <a:xfrm>
            <a:off x="2" y="8845549"/>
            <a:ext cx="3573463" cy="2984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r>
              <a:rPr lang="fr-FR" sz="1000" b="0">
                <a:latin typeface="Arial" charset="0"/>
              </a:rPr>
              <a:t>AERES Evaluation - Unit of regulation of retroviral infection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43125" y="685800"/>
            <a:ext cx="2571750" cy="3429000"/>
          </a:xfrm>
        </p:spPr>
      </p:sp>
      <p:sp>
        <p:nvSpPr>
          <p:cNvPr id="3" name="Espace réservé des commentaires 2"/>
          <p:cNvSpPr>
            <a:spLocks noGrp="1"/>
          </p:cNvSpPr>
          <p:nvPr>
            <p:ph type="body" idx="1"/>
          </p:nvPr>
        </p:nvSpPr>
        <p:spPr/>
        <p:txBody>
          <a:bodyPr/>
          <a:lstStyle/>
          <a:p>
            <a:r>
              <a:rPr lang="fr-FR" dirty="0" err="1" smtClean="0"/>
              <a:t>Today</a:t>
            </a:r>
            <a:r>
              <a:rPr lang="fr-FR" dirty="0" smtClean="0"/>
              <a:t> </a:t>
            </a:r>
            <a:r>
              <a:rPr lang="fr-FR" dirty="0" err="1" smtClean="0"/>
              <a:t>it</a:t>
            </a:r>
            <a:r>
              <a:rPr lang="fr-FR" dirty="0" smtClean="0"/>
              <a:t> </a:t>
            </a:r>
            <a:r>
              <a:rPr lang="fr-FR" dirty="0" err="1" smtClean="0"/>
              <a:t>is</a:t>
            </a:r>
            <a:r>
              <a:rPr lang="fr-FR" dirty="0" smtClean="0"/>
              <a:t> </a:t>
            </a:r>
            <a:r>
              <a:rPr lang="fr-FR" dirty="0" err="1" smtClean="0"/>
              <a:t>considered</a:t>
            </a:r>
            <a:r>
              <a:rPr lang="fr-FR" dirty="0" smtClean="0"/>
              <a:t> </a:t>
            </a:r>
            <a:r>
              <a:rPr lang="fr-FR" dirty="0" err="1" smtClean="0"/>
              <a:t>that</a:t>
            </a:r>
            <a:r>
              <a:rPr lang="fr-FR" dirty="0" smtClean="0"/>
              <a:t> </a:t>
            </a:r>
            <a:r>
              <a:rPr lang="fr-FR" dirty="0" err="1" smtClean="0"/>
              <a:t>chronic</a:t>
            </a:r>
            <a:r>
              <a:rPr lang="fr-FR" dirty="0" smtClean="0"/>
              <a:t> inflammation in</a:t>
            </a:r>
            <a:r>
              <a:rPr lang="fr-FR" baseline="0" dirty="0" smtClean="0"/>
              <a:t> HIV infection </a:t>
            </a:r>
            <a:r>
              <a:rPr lang="fr-FR" baseline="0" dirty="0" err="1" smtClean="0"/>
              <a:t>is</a:t>
            </a:r>
            <a:r>
              <a:rPr lang="fr-FR" baseline="0" dirty="0" smtClean="0"/>
              <a:t> the major driver of CD4+ </a:t>
            </a:r>
            <a:r>
              <a:rPr lang="fr-FR" baseline="0" dirty="0" err="1" smtClean="0"/>
              <a:t>T</a:t>
            </a:r>
            <a:r>
              <a:rPr lang="fr-FR" baseline="0" dirty="0" smtClean="0"/>
              <a:t> </a:t>
            </a:r>
            <a:r>
              <a:rPr lang="fr-FR" baseline="0" dirty="0" err="1" smtClean="0"/>
              <a:t>cell</a:t>
            </a:r>
            <a:r>
              <a:rPr lang="fr-FR" baseline="0" dirty="0" smtClean="0"/>
              <a:t> </a:t>
            </a:r>
            <a:r>
              <a:rPr lang="fr-FR" baseline="0" dirty="0" err="1" smtClean="0"/>
              <a:t>depletion</a:t>
            </a:r>
            <a:endParaRPr lang="fr-FR" baseline="0" dirty="0" smtClean="0"/>
          </a:p>
          <a:p>
            <a:r>
              <a:rPr lang="fr-FR" baseline="0" dirty="0" err="1" smtClean="0"/>
              <a:t>Severla</a:t>
            </a:r>
            <a:r>
              <a:rPr lang="fr-FR" baseline="0" dirty="0" smtClean="0"/>
              <a:t> </a:t>
            </a:r>
            <a:r>
              <a:rPr lang="fr-FR" baseline="0" dirty="0" err="1" smtClean="0"/>
              <a:t>mecanism</a:t>
            </a:r>
            <a:r>
              <a:rPr lang="fr-FR" baseline="0" dirty="0" smtClean="0"/>
              <a:t> have been </a:t>
            </a:r>
            <a:r>
              <a:rPr lang="fr-FR" baseline="0" dirty="0" err="1" smtClean="0"/>
              <a:t>suggested</a:t>
            </a:r>
            <a:r>
              <a:rPr lang="fr-FR" baseline="0" dirty="0" smtClean="0"/>
              <a:t>, </a:t>
            </a:r>
            <a:r>
              <a:rPr lang="fr-FR" baseline="0" dirty="0" err="1" smtClean="0"/>
              <a:t>which</a:t>
            </a:r>
            <a:r>
              <a:rPr lang="fr-FR" baseline="0" dirty="0" smtClean="0"/>
              <a:t> are not </a:t>
            </a:r>
            <a:r>
              <a:rPr lang="fr-FR" baseline="0" dirty="0" err="1" smtClean="0"/>
              <a:t>mutually</a:t>
            </a:r>
            <a:r>
              <a:rPr lang="fr-FR" baseline="0" dirty="0" smtClean="0"/>
              <a:t> exclusive</a:t>
            </a:r>
          </a:p>
          <a:p>
            <a:r>
              <a:rPr lang="fr-FR" baseline="0" dirty="0" smtClean="0"/>
              <a:t>For </a:t>
            </a:r>
            <a:r>
              <a:rPr lang="fr-FR" baseline="0" dirty="0" err="1" smtClean="0"/>
              <a:t>example</a:t>
            </a:r>
            <a:r>
              <a:rPr lang="fr-FR" baseline="0" dirty="0" smtClean="0"/>
              <a:t>: Tissue damage: in </a:t>
            </a:r>
            <a:r>
              <a:rPr lang="fr-FR" baseline="0" dirty="0" err="1" smtClean="0"/>
              <a:t>particular</a:t>
            </a:r>
            <a:r>
              <a:rPr lang="fr-FR" baseline="0" dirty="0" smtClean="0"/>
              <a:t> </a:t>
            </a:r>
            <a:r>
              <a:rPr lang="fr-FR" baseline="0" dirty="0" err="1" smtClean="0"/>
              <a:t>fibrosis</a:t>
            </a:r>
            <a:r>
              <a:rPr lang="fr-FR" baseline="0" dirty="0" smtClean="0"/>
              <a:t> in </a:t>
            </a:r>
            <a:r>
              <a:rPr lang="fr-FR" baseline="0" dirty="0" err="1" smtClean="0"/>
              <a:t>lymph</a:t>
            </a:r>
            <a:r>
              <a:rPr lang="fr-FR" baseline="0" dirty="0" smtClean="0"/>
              <a:t> </a:t>
            </a:r>
            <a:r>
              <a:rPr lang="fr-FR" baseline="0" dirty="0" err="1" smtClean="0"/>
              <a:t>nodes</a:t>
            </a:r>
            <a:r>
              <a:rPr lang="fr-FR" baseline="0" dirty="0" smtClean="0"/>
              <a:t> as a </a:t>
            </a:r>
            <a:r>
              <a:rPr lang="fr-FR" baseline="0" dirty="0" err="1" smtClean="0"/>
              <a:t>consequence</a:t>
            </a:r>
            <a:r>
              <a:rPr lang="fr-FR" baseline="0" dirty="0" smtClean="0"/>
              <a:t> of excessive </a:t>
            </a:r>
            <a:r>
              <a:rPr lang="fr-FR" baseline="0" dirty="0" err="1" smtClean="0"/>
              <a:t>TGFb</a:t>
            </a:r>
            <a:r>
              <a:rPr lang="fr-FR" baseline="0" dirty="0" smtClean="0"/>
              <a:t> production and </a:t>
            </a:r>
            <a:r>
              <a:rPr lang="fr-FR" baseline="0" dirty="0" err="1" smtClean="0"/>
              <a:t>collagen</a:t>
            </a:r>
            <a:r>
              <a:rPr lang="fr-FR" baseline="0" dirty="0" smtClean="0"/>
              <a:t> </a:t>
            </a:r>
            <a:r>
              <a:rPr lang="fr-FR" baseline="0" dirty="0" err="1" smtClean="0"/>
              <a:t>deposition</a:t>
            </a:r>
            <a:endParaRPr lang="fr-FR" baseline="0" dirty="0" smtClean="0"/>
          </a:p>
          <a:p>
            <a:r>
              <a:rPr lang="fr-FR" baseline="0" dirty="0" smtClean="0"/>
              <a:t>And up-</a:t>
            </a:r>
            <a:r>
              <a:rPr lang="fr-FR" baseline="0" dirty="0" err="1" smtClean="0"/>
              <a:t>regulation</a:t>
            </a:r>
            <a:r>
              <a:rPr lang="fr-FR" baseline="0" dirty="0" smtClean="0"/>
              <a:t> of exhaustion markers on HIV </a:t>
            </a:r>
            <a:r>
              <a:rPr lang="fr-FR" baseline="0" dirty="0" err="1" smtClean="0"/>
              <a:t>specific</a:t>
            </a:r>
            <a:r>
              <a:rPr lang="fr-FR" baseline="0" dirty="0" smtClean="0"/>
              <a:t> </a:t>
            </a:r>
            <a:r>
              <a:rPr lang="fr-FR" baseline="0" dirty="0" err="1" smtClean="0"/>
              <a:t>T</a:t>
            </a:r>
            <a:r>
              <a:rPr lang="fr-FR" baseline="0" dirty="0" smtClean="0"/>
              <a:t> </a:t>
            </a:r>
            <a:r>
              <a:rPr lang="fr-FR" baseline="0" dirty="0" err="1" smtClean="0"/>
              <a:t>cells</a:t>
            </a:r>
            <a:endParaRPr lang="fr-FR" dirty="0"/>
          </a:p>
        </p:txBody>
      </p:sp>
      <p:sp>
        <p:nvSpPr>
          <p:cNvPr id="4" name="Espace réservé du numéro de diapositive 3"/>
          <p:cNvSpPr>
            <a:spLocks noGrp="1"/>
          </p:cNvSpPr>
          <p:nvPr>
            <p:ph type="sldNum" sz="quarter" idx="10"/>
          </p:nvPr>
        </p:nvSpPr>
        <p:spPr/>
        <p:txBody>
          <a:bodyPr/>
          <a:lstStyle/>
          <a:p>
            <a:fld id="{031DC894-096F-404D-BC98-23C0862EACC4}" type="slidenum">
              <a:rPr lang="fr-FR" smtClean="0"/>
              <a:t>23</a:t>
            </a:fld>
            <a:endParaRPr lang="fr-FR"/>
          </a:p>
        </p:txBody>
      </p:sp>
    </p:spTree>
    <p:extLst>
      <p:ext uri="{BB962C8B-B14F-4D97-AF65-F5344CB8AC3E}">
        <p14:creationId xmlns:p14="http://schemas.microsoft.com/office/powerpoint/2010/main" val="3233392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1"/>
          <p:cNvSpPr>
            <a:spLocks noGrp="1" noChangeArrowheads="1"/>
          </p:cNvSpPr>
          <p:nvPr>
            <p:ph type="sldNum" sz="quarter"/>
          </p:nvPr>
        </p:nvSpPr>
        <p:spPr>
          <a:noFill/>
        </p:spPr>
        <p:txBody>
          <a:bodyPr/>
          <a:lstStyle/>
          <a:p>
            <a:fld id="{890D4F31-7127-4FA3-B4C1-093B2FD19181}" type="slidenum">
              <a:rPr lang="en-GB">
                <a:solidFill>
                  <a:prstClr val="black"/>
                </a:solidFill>
                <a:latin typeface="Calibri"/>
              </a:rPr>
              <a:pPr/>
              <a:t>24</a:t>
            </a:fld>
            <a:endParaRPr lang="en-GB">
              <a:solidFill>
                <a:prstClr val="black"/>
              </a:solidFill>
              <a:latin typeface="Calibri"/>
            </a:endParaRPr>
          </a:p>
        </p:txBody>
      </p:sp>
      <p:sp>
        <p:nvSpPr>
          <p:cNvPr id="17411" name="Rectangle 1"/>
          <p:cNvSpPr>
            <a:spLocks noGrp="1" noRot="1" noChangeAspect="1" noChangeArrowheads="1"/>
          </p:cNvSpPr>
          <p:nvPr>
            <p:ph type="sldImg"/>
          </p:nvPr>
        </p:nvSpPr>
        <p:spPr>
          <a:xfrm>
            <a:off x="1143000" y="695325"/>
            <a:ext cx="4572000" cy="3429000"/>
          </a:xfrm>
          <a:solidFill>
            <a:srgbClr val="FFFFFF"/>
          </a:solidFill>
          <a:ln>
            <a:solidFill>
              <a:srgbClr val="000000"/>
            </a:solidFill>
            <a:miter lim="800000"/>
          </a:ln>
        </p:spPr>
      </p:sp>
      <p:sp>
        <p:nvSpPr>
          <p:cNvPr id="17412" name="Text Box 2"/>
          <p:cNvSpPr>
            <a:spLocks noGrp="1" noChangeArrowheads="1"/>
          </p:cNvSpPr>
          <p:nvPr>
            <p:ph type="body" idx="1"/>
          </p:nvPr>
        </p:nvSpPr>
        <p:spPr>
          <a:xfrm>
            <a:off x="685512" y="4276704"/>
            <a:ext cx="5488417" cy="4170804"/>
          </a:xfrm>
          <a:noFill/>
          <a:ln/>
        </p:spPr>
        <p:txBody>
          <a:bodyPr anchor="ctr" anchorCtr="1"/>
          <a:lstStyle/>
          <a:p>
            <a:pPr>
              <a:spcBef>
                <a:spcPts val="428"/>
              </a:spcBef>
              <a:tabLst>
                <a:tab pos="0" algn="l"/>
                <a:tab pos="427271" algn="l"/>
                <a:tab pos="857325" algn="l"/>
                <a:tab pos="1287380" algn="l"/>
                <a:tab pos="1717433" algn="l"/>
                <a:tab pos="2147488" algn="l"/>
                <a:tab pos="2577542" algn="l"/>
                <a:tab pos="3007596" algn="l"/>
                <a:tab pos="3437650" algn="l"/>
                <a:tab pos="3866313" algn="l"/>
                <a:tab pos="4296367" algn="l"/>
                <a:tab pos="4726421" algn="l"/>
                <a:tab pos="5156476" algn="l"/>
                <a:tab pos="5586530" algn="l"/>
                <a:tab pos="6016584" algn="l"/>
                <a:tab pos="6446638" algn="l"/>
                <a:tab pos="6876693" algn="l"/>
                <a:tab pos="7306747" algn="l"/>
                <a:tab pos="7736801" algn="l"/>
                <a:tab pos="8165464" algn="l"/>
                <a:tab pos="8595517" algn="l"/>
              </a:tabLst>
            </a:pPr>
            <a:endParaRPr lang="fr-CH" dirty="0">
              <a:latin typeface="Times New Roman" pitchFamily="-72" charset="0"/>
              <a:ea typeface="Microsoft YaHei" charset="0"/>
              <a:cs typeface="Microsoft YaHe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26A16021-7066-9F40-9FC2-AC4BB24A5DF9}" type="slidenum">
              <a:rPr lang="fr-FR" sz="1200"/>
              <a:pPr/>
              <a:t>25</a:t>
            </a:fld>
            <a:endParaRPr lang="fr-FR" sz="1200"/>
          </a:p>
        </p:txBody>
      </p:sp>
      <p:sp>
        <p:nvSpPr>
          <p:cNvPr id="624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80629BE6-C771-9E4E-8A9D-5960031C0B72}" type="slidenum">
              <a:rPr lang="fr-FR" sz="1200"/>
              <a:pPr algn="r"/>
              <a:t>25</a:t>
            </a:fld>
            <a:endParaRPr lang="fr-FR" sz="1200"/>
          </a:p>
        </p:txBody>
      </p:sp>
      <p:sp>
        <p:nvSpPr>
          <p:cNvPr id="62468" name="Rectangle 2"/>
          <p:cNvSpPr>
            <a:spLocks noGrp="1" noRot="1" noChangeAspect="1" noChangeArrowheads="1"/>
          </p:cNvSpPr>
          <p:nvPr>
            <p:ph type="sldImg"/>
          </p:nvPr>
        </p:nvSpPr>
        <p:spPr>
          <a:xfrm>
            <a:off x="1143000" y="685800"/>
            <a:ext cx="4572000" cy="3429000"/>
          </a:xfrm>
          <a:solidFill>
            <a:srgbClr val="FFFFFF"/>
          </a:solidFill>
          <a:ln/>
        </p:spPr>
      </p:sp>
      <p:sp>
        <p:nvSpPr>
          <p:cNvPr id="6246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2143125" y="685800"/>
            <a:ext cx="25717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a typeface="MS PGothic" charset="0"/>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1200">
                <a:solidFill>
                  <a:schemeClr val="tx1"/>
                </a:solidFill>
                <a:latin typeface="Calibri" charset="0"/>
                <a:ea typeface="MS PGothic" charset="0"/>
                <a:cs typeface="MS PGothic" charset="0"/>
              </a:defRPr>
            </a:lvl1pPr>
            <a:lvl2pPr marL="742950" indent="-285750" defTabSz="457200">
              <a:defRPr sz="1200">
                <a:solidFill>
                  <a:schemeClr val="tx1"/>
                </a:solidFill>
                <a:latin typeface="Calibri" charset="0"/>
                <a:ea typeface="MS PGothic" charset="0"/>
                <a:cs typeface="MS PGothic" charset="0"/>
              </a:defRPr>
            </a:lvl2pPr>
            <a:lvl3pPr marL="1143000" indent="-228600" defTabSz="457200">
              <a:defRPr sz="1200">
                <a:solidFill>
                  <a:schemeClr val="tx1"/>
                </a:solidFill>
                <a:latin typeface="Calibri" charset="0"/>
                <a:ea typeface="MS PGothic" charset="0"/>
                <a:cs typeface="MS PGothic" charset="0"/>
              </a:defRPr>
            </a:lvl3pPr>
            <a:lvl4pPr marL="1600200" indent="-228600" defTabSz="457200">
              <a:defRPr sz="1200">
                <a:solidFill>
                  <a:schemeClr val="tx1"/>
                </a:solidFill>
                <a:latin typeface="Calibri" charset="0"/>
                <a:ea typeface="MS PGothic" charset="0"/>
                <a:cs typeface="MS PGothic" charset="0"/>
              </a:defRPr>
            </a:lvl4pPr>
            <a:lvl5pPr marL="2057400" indent="-228600" defTabSz="457200">
              <a:defRPr sz="1200">
                <a:solidFill>
                  <a:schemeClr val="tx1"/>
                </a:solidFill>
                <a:latin typeface="Calibri" charset="0"/>
                <a:ea typeface="MS PGothic" charset="0"/>
                <a:cs typeface="MS PGothic" charset="0"/>
              </a:defRPr>
            </a:lvl5pPr>
            <a:lvl6pPr marL="2514600" indent="-228600" defTabSz="4572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defTabSz="4572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defTabSz="4572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defTabSz="4572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33E5F3BF-87B0-6546-B786-1A4218B9AFE7}" type="slidenum">
              <a:rPr lang="en-US">
                <a:solidFill>
                  <a:prstClr val="black"/>
                </a:solidFill>
                <a:latin typeface="Arial" charset="0"/>
              </a:rPr>
              <a:pPr/>
              <a:t>26</a:t>
            </a:fld>
            <a:endParaRPr lang="en-US">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301F1284-E4C8-7445-AAE5-BA50DD276E3D}" type="slidenum">
              <a:rPr lang="fr-FR" smtClean="0"/>
              <a:pPr/>
              <a:t>29</a:t>
            </a:fld>
            <a:endParaRPr lang="fr-FR"/>
          </a:p>
        </p:txBody>
      </p:sp>
    </p:spTree>
    <p:extLst>
      <p:ext uri="{BB962C8B-B14F-4D97-AF65-F5344CB8AC3E}">
        <p14:creationId xmlns:p14="http://schemas.microsoft.com/office/powerpoint/2010/main" val="333421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9860C54A-F003-534C-A914-12E01923FAC8}" type="slidenum">
              <a:rPr lang="en-US" smtClean="0"/>
              <a:pPr>
                <a:defRPr/>
              </a:pPr>
              <a:t>30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09846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5"/>
          <p:cNvSpPr>
            <a:spLocks noGrp="1" noChangeArrowheads="1"/>
          </p:cNvSpPr>
          <p:nvPr>
            <p:ph type="sldNum" sz="quarter" idx="5"/>
          </p:nvPr>
        </p:nvSpPr>
        <p:spPr>
          <a:noFill/>
          <a:ln>
            <a:miter lim="800000"/>
            <a:headEnd/>
            <a:tailEnd/>
          </a:ln>
        </p:spPr>
        <p:txBody>
          <a:bodyPr/>
          <a:lstStyle/>
          <a:p>
            <a:pPr defTabSz="893462"/>
            <a:fld id="{E04731AE-CBDA-E34D-9CCC-D2241D6A8455}" type="slidenum">
              <a:rPr lang="en-US">
                <a:solidFill>
                  <a:srgbClr val="000000"/>
                </a:solidFill>
                <a:latin typeface="Calibri"/>
              </a:rPr>
              <a:pPr defTabSz="893462"/>
              <a:t>35</a:t>
            </a:fld>
            <a:endParaRPr lang="en-US" dirty="0">
              <a:solidFill>
                <a:srgbClr val="000000"/>
              </a:solidFill>
              <a:latin typeface="Calibri"/>
            </a:endParaRPr>
          </a:p>
        </p:txBody>
      </p:sp>
      <p:sp>
        <p:nvSpPr>
          <p:cNvPr id="771075" name="Rectangle 2"/>
          <p:cNvSpPr>
            <a:spLocks noGrp="1" noRot="1" noChangeAspect="1" noChangeArrowheads="1" noTextEdit="1"/>
          </p:cNvSpPr>
          <p:nvPr>
            <p:ph type="sldImg"/>
          </p:nvPr>
        </p:nvSpPr>
        <p:spPr>
          <a:xfrm>
            <a:off x="1143000" y="685800"/>
            <a:ext cx="4573588" cy="3429000"/>
          </a:xfrm>
          <a:ln/>
        </p:spPr>
      </p:sp>
      <p:sp>
        <p:nvSpPr>
          <p:cNvPr id="771076" name="Rectangle 3"/>
          <p:cNvSpPr>
            <a:spLocks noGrp="1" noChangeArrowheads="1"/>
          </p:cNvSpPr>
          <p:nvPr>
            <p:ph type="body" idx="1"/>
          </p:nvPr>
        </p:nvSpPr>
        <p:spPr>
          <a:noFill/>
        </p:spPr>
        <p:txBody>
          <a:bodyPr/>
          <a:lstStyle/>
          <a:p>
            <a:r>
              <a:rPr lang="en-US" sz="1200" b="1" dirty="0" smtClean="0">
                <a:solidFill>
                  <a:srgbClr val="FF0000"/>
                </a:solidFill>
              </a:rPr>
              <a:t>Cancer cells and HIV reservoirs cells are both “foreign” proliferating</a:t>
            </a:r>
            <a:r>
              <a:rPr lang="en-US" sz="1200" b="1" baseline="0" dirty="0" smtClean="0">
                <a:solidFill>
                  <a:srgbClr val="FF0000"/>
                </a:solidFill>
              </a:rPr>
              <a:t> cells</a:t>
            </a:r>
            <a:r>
              <a:rPr lang="en-US" sz="1200" b="1" dirty="0" smtClean="0">
                <a:solidFill>
                  <a:srgbClr val="FF0000"/>
                </a:solidFill>
              </a:rPr>
              <a:t> to be cleared by immune responses, but similar immune evasion…</a:t>
            </a:r>
          </a:p>
          <a:p>
            <a:r>
              <a:rPr lang="en-US" sz="1200" b="1" dirty="0" smtClean="0">
                <a:solidFill>
                  <a:srgbClr val="000000"/>
                </a:solidFill>
              </a:rPr>
              <a:t>Cells </a:t>
            </a:r>
            <a:endParaRPr lang="en-US" sz="1200" b="0" i="1" dirty="0" smtClean="0">
              <a:solidFill>
                <a:schemeClr val="tx1"/>
              </a:solidFill>
            </a:endParaRPr>
          </a:p>
          <a:p>
            <a:r>
              <a:rPr lang="en-US" sz="1200" i="1" dirty="0" smtClean="0"/>
              <a:t>- </a:t>
            </a:r>
            <a:r>
              <a:rPr lang="en-US" sz="1200" i="1" dirty="0" err="1" smtClean="0"/>
              <a:t>Sirolimus</a:t>
            </a:r>
            <a:r>
              <a:rPr lang="en-US" sz="1200" i="1" dirty="0" smtClean="0"/>
              <a:t>:</a:t>
            </a:r>
            <a:r>
              <a:rPr lang="en-US" sz="1200" i="1" baseline="0" dirty="0" smtClean="0"/>
              <a:t> reduce CCR5 expression, T cell activation and proliferation</a:t>
            </a:r>
            <a:endParaRPr lang="en-US" sz="1200" i="1" dirty="0" smtClean="0"/>
          </a:p>
          <a:p>
            <a:r>
              <a:rPr lang="en-US" sz="1200" i="1" dirty="0" smtClean="0">
                <a:solidFill>
                  <a:srgbClr val="000000"/>
                </a:solidFill>
              </a:rPr>
              <a:t>Immune check point </a:t>
            </a:r>
            <a:r>
              <a:rPr lang="en-US" sz="1200" i="1" dirty="0" err="1" smtClean="0">
                <a:solidFill>
                  <a:srgbClr val="000000"/>
                </a:solidFill>
              </a:rPr>
              <a:t>biomakers</a:t>
            </a:r>
            <a:r>
              <a:rPr lang="en-US" sz="1200" i="1" dirty="0" smtClean="0">
                <a:solidFill>
                  <a:srgbClr val="000000"/>
                </a:solidFill>
              </a:rPr>
              <a:t> blockers: PD1 or CTLA-4, </a:t>
            </a:r>
            <a:r>
              <a:rPr lang="en-US" sz="1200" i="1" dirty="0" err="1" smtClean="0">
                <a:solidFill>
                  <a:srgbClr val="000000"/>
                </a:solidFill>
              </a:rPr>
              <a:t>I</a:t>
            </a:r>
            <a:r>
              <a:rPr lang="en-US" dirty="0" err="1" smtClean="0"/>
              <a:t>ndoleamine</a:t>
            </a:r>
            <a:r>
              <a:rPr lang="en-US" dirty="0" smtClean="0"/>
              <a:t> 2,3-dioxygenase (IDO) </a:t>
            </a:r>
            <a:r>
              <a:rPr lang="en-US" sz="1200" i="1" dirty="0" smtClean="0">
                <a:solidFill>
                  <a:srgbClr val="000000"/>
                </a:solidFill>
              </a:rPr>
              <a:t> blockade, </a:t>
            </a:r>
            <a:r>
              <a:rPr lang="en-US" sz="1200" i="1" dirty="0" smtClean="0"/>
              <a:t>JAK/STAT inhibitors,</a:t>
            </a:r>
          </a:p>
          <a:p>
            <a:r>
              <a:rPr lang="en-US" sz="1200" i="1" dirty="0" smtClean="0"/>
              <a:t>- Cytokines and/or anti-cytokines</a:t>
            </a:r>
            <a:r>
              <a:rPr lang="en-US" sz="1200" i="1" baseline="0" dirty="0" smtClean="0"/>
              <a:t> </a:t>
            </a:r>
            <a:r>
              <a:rPr lang="en-US" sz="1200" i="1" dirty="0" smtClean="0"/>
              <a:t> anti-IFNα,TRL4/7 agonists, IL-1, IL-21,IL-15,  anti-IL-7, vaccine, </a:t>
            </a:r>
            <a:r>
              <a:rPr lang="en-US" sz="1200" i="1" dirty="0" err="1" smtClean="0"/>
              <a:t>bNabs</a:t>
            </a:r>
            <a:r>
              <a:rPr lang="en-US" sz="1200" i="1" dirty="0" smtClean="0"/>
              <a:t>…</a:t>
            </a:r>
            <a:r>
              <a:rPr lang="en-US" sz="1200" b="1" dirty="0" smtClean="0"/>
              <a:t>) </a:t>
            </a:r>
            <a:endParaRPr lang="nl-NL" dirty="0">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F4A0931-58AB-6D40-AC0B-3430DAD8FA0C}"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5"/>
          <p:cNvSpPr>
            <a:spLocks noGrp="1" noChangeArrowheads="1"/>
          </p:cNvSpPr>
          <p:nvPr>
            <p:ph type="sldNum" sz="quarter" idx="5"/>
          </p:nvPr>
        </p:nvSpPr>
        <p:spPr>
          <a:noFill/>
          <a:ln>
            <a:miter lim="800000"/>
            <a:headEnd/>
            <a:tailEnd/>
          </a:ln>
        </p:spPr>
        <p:txBody>
          <a:bodyPr/>
          <a:lstStyle/>
          <a:p>
            <a:pPr defTabSz="893462"/>
            <a:fld id="{E04731AE-CBDA-E34D-9CCC-D2241D6A8455}" type="slidenum">
              <a:rPr lang="en-US">
                <a:solidFill>
                  <a:srgbClr val="000000"/>
                </a:solidFill>
                <a:latin typeface="Calibri"/>
              </a:rPr>
              <a:pPr defTabSz="893462"/>
              <a:t>36</a:t>
            </a:fld>
            <a:endParaRPr lang="en-US" dirty="0">
              <a:solidFill>
                <a:srgbClr val="000000"/>
              </a:solidFill>
              <a:latin typeface="Calibri"/>
            </a:endParaRPr>
          </a:p>
        </p:txBody>
      </p:sp>
      <p:sp>
        <p:nvSpPr>
          <p:cNvPr id="771075" name="Rectangle 2"/>
          <p:cNvSpPr>
            <a:spLocks noGrp="1" noRot="1" noChangeAspect="1" noChangeArrowheads="1" noTextEdit="1"/>
          </p:cNvSpPr>
          <p:nvPr>
            <p:ph type="sldImg"/>
          </p:nvPr>
        </p:nvSpPr>
        <p:spPr>
          <a:xfrm>
            <a:off x="1143000" y="685800"/>
            <a:ext cx="4573588" cy="3429000"/>
          </a:xfrm>
          <a:ln/>
        </p:spPr>
      </p:sp>
      <p:sp>
        <p:nvSpPr>
          <p:cNvPr id="771076" name="Rectangle 3"/>
          <p:cNvSpPr>
            <a:spLocks noGrp="1" noChangeArrowheads="1"/>
          </p:cNvSpPr>
          <p:nvPr>
            <p:ph type="body" idx="1"/>
          </p:nvPr>
        </p:nvSpPr>
        <p:spPr>
          <a:noFill/>
        </p:spPr>
        <p:txBody>
          <a:bodyPr/>
          <a:lstStyle/>
          <a:p>
            <a:r>
              <a:rPr lang="en-US" sz="1200" b="1" dirty="0" smtClean="0">
                <a:solidFill>
                  <a:srgbClr val="FF0000"/>
                </a:solidFill>
              </a:rPr>
              <a:t>Cancer cells and HIV reservoirs cells are both “foreign” proliferating</a:t>
            </a:r>
            <a:r>
              <a:rPr lang="en-US" sz="1200" b="1" baseline="0" dirty="0" smtClean="0">
                <a:solidFill>
                  <a:srgbClr val="FF0000"/>
                </a:solidFill>
              </a:rPr>
              <a:t> cells</a:t>
            </a:r>
            <a:r>
              <a:rPr lang="en-US" sz="1200" b="1" dirty="0" smtClean="0">
                <a:solidFill>
                  <a:srgbClr val="FF0000"/>
                </a:solidFill>
              </a:rPr>
              <a:t> to be cleared by immune responses, but similar immune evasion…</a:t>
            </a:r>
          </a:p>
          <a:p>
            <a:r>
              <a:rPr lang="en-US" sz="1200" b="1" dirty="0" smtClean="0">
                <a:solidFill>
                  <a:srgbClr val="000000"/>
                </a:solidFill>
              </a:rPr>
              <a:t>Cells </a:t>
            </a:r>
            <a:endParaRPr lang="en-US" sz="1200" b="0" i="1" dirty="0" smtClean="0">
              <a:solidFill>
                <a:schemeClr val="tx1"/>
              </a:solidFill>
            </a:endParaRPr>
          </a:p>
          <a:p>
            <a:r>
              <a:rPr lang="en-US" sz="1200" i="1" dirty="0" smtClean="0"/>
              <a:t>- </a:t>
            </a:r>
            <a:r>
              <a:rPr lang="en-US" sz="1200" i="1" dirty="0" err="1" smtClean="0"/>
              <a:t>Sirolimus</a:t>
            </a:r>
            <a:r>
              <a:rPr lang="en-US" sz="1200" i="1" dirty="0" smtClean="0"/>
              <a:t>:</a:t>
            </a:r>
            <a:r>
              <a:rPr lang="en-US" sz="1200" i="1" baseline="0" dirty="0" smtClean="0"/>
              <a:t> reduce CCR5 expression, T cell activation and proliferation</a:t>
            </a:r>
            <a:endParaRPr lang="en-US" sz="1200" i="1" dirty="0" smtClean="0"/>
          </a:p>
          <a:p>
            <a:r>
              <a:rPr lang="en-US" sz="1200" i="1" dirty="0" smtClean="0">
                <a:solidFill>
                  <a:srgbClr val="000000"/>
                </a:solidFill>
              </a:rPr>
              <a:t>Immune check point </a:t>
            </a:r>
            <a:r>
              <a:rPr lang="en-US" sz="1200" i="1" dirty="0" err="1" smtClean="0">
                <a:solidFill>
                  <a:srgbClr val="000000"/>
                </a:solidFill>
              </a:rPr>
              <a:t>biomakers</a:t>
            </a:r>
            <a:r>
              <a:rPr lang="en-US" sz="1200" i="1" dirty="0" smtClean="0">
                <a:solidFill>
                  <a:srgbClr val="000000"/>
                </a:solidFill>
              </a:rPr>
              <a:t> blockers: PD1 or CTLA-4, </a:t>
            </a:r>
            <a:r>
              <a:rPr lang="en-US" sz="1200" i="1" dirty="0" err="1" smtClean="0">
                <a:solidFill>
                  <a:srgbClr val="000000"/>
                </a:solidFill>
              </a:rPr>
              <a:t>I</a:t>
            </a:r>
            <a:r>
              <a:rPr lang="en-US" dirty="0" err="1" smtClean="0"/>
              <a:t>ndoleamine</a:t>
            </a:r>
            <a:r>
              <a:rPr lang="en-US" dirty="0" smtClean="0"/>
              <a:t> 2,3-dioxygenase (IDO) </a:t>
            </a:r>
            <a:r>
              <a:rPr lang="en-US" sz="1200" i="1" dirty="0" smtClean="0">
                <a:solidFill>
                  <a:srgbClr val="000000"/>
                </a:solidFill>
              </a:rPr>
              <a:t> blockade, </a:t>
            </a:r>
            <a:r>
              <a:rPr lang="en-US" sz="1200" i="1" dirty="0" smtClean="0"/>
              <a:t>JAK/STAT inhibitors,</a:t>
            </a:r>
          </a:p>
          <a:p>
            <a:r>
              <a:rPr lang="en-US" sz="1200" i="1" dirty="0" smtClean="0"/>
              <a:t>- Cytokines and/or anti-cytokines</a:t>
            </a:r>
            <a:r>
              <a:rPr lang="en-US" sz="1200" i="1" baseline="0" dirty="0" smtClean="0"/>
              <a:t> </a:t>
            </a:r>
            <a:r>
              <a:rPr lang="en-US" sz="1200" i="1" dirty="0" smtClean="0"/>
              <a:t> anti-IFNα,TRL4/7 agonists, IL-1, IL-21,IL-15,  anti-IL-7, vaccine, </a:t>
            </a:r>
            <a:r>
              <a:rPr lang="en-US" sz="1200" i="1" dirty="0" err="1" smtClean="0"/>
              <a:t>bNabs</a:t>
            </a:r>
            <a:r>
              <a:rPr lang="en-US" sz="1200" i="1" dirty="0" smtClean="0"/>
              <a:t>…</a:t>
            </a:r>
            <a:r>
              <a:rPr lang="en-US" sz="1200" b="1" dirty="0" smtClean="0"/>
              <a:t>) </a:t>
            </a:r>
            <a:endParaRPr lang="nl-NL" dirty="0">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5"/>
          <p:cNvSpPr>
            <a:spLocks noGrp="1" noChangeArrowheads="1"/>
          </p:cNvSpPr>
          <p:nvPr>
            <p:ph type="sldNum" sz="quarter" idx="5"/>
          </p:nvPr>
        </p:nvSpPr>
        <p:spPr>
          <a:noFill/>
          <a:ln>
            <a:miter lim="800000"/>
            <a:headEnd/>
            <a:tailEnd/>
          </a:ln>
        </p:spPr>
        <p:txBody>
          <a:bodyPr/>
          <a:lstStyle/>
          <a:p>
            <a:pPr defTabSz="893462"/>
            <a:fld id="{3A483D0E-2E4E-5842-B070-2F9E5DF652E2}" type="slidenum">
              <a:rPr lang="en-US">
                <a:solidFill>
                  <a:srgbClr val="000000"/>
                </a:solidFill>
              </a:rPr>
              <a:pPr defTabSz="893462"/>
              <a:t>40</a:t>
            </a:fld>
            <a:endParaRPr lang="en-US" dirty="0">
              <a:solidFill>
                <a:srgbClr val="000000"/>
              </a:solidFill>
            </a:endParaRPr>
          </a:p>
        </p:txBody>
      </p:sp>
      <p:sp>
        <p:nvSpPr>
          <p:cNvPr id="777219" name="Rectangle 2"/>
          <p:cNvSpPr>
            <a:spLocks noGrp="1" noRot="1" noChangeAspect="1" noChangeArrowheads="1" noTextEdit="1"/>
          </p:cNvSpPr>
          <p:nvPr>
            <p:ph type="sldImg"/>
          </p:nvPr>
        </p:nvSpPr>
        <p:spPr>
          <a:xfrm>
            <a:off x="1143000" y="685800"/>
            <a:ext cx="4573588" cy="3429000"/>
          </a:xfrm>
          <a:ln/>
        </p:spPr>
      </p:sp>
      <p:sp>
        <p:nvSpPr>
          <p:cNvPr id="777220" name="Rectangle 3"/>
          <p:cNvSpPr>
            <a:spLocks noGrp="1" noChangeArrowheads="1"/>
          </p:cNvSpPr>
          <p:nvPr>
            <p:ph type="body" idx="1"/>
          </p:nvPr>
        </p:nvSpPr>
        <p:spPr>
          <a:noFill/>
        </p:spPr>
        <p:txBody>
          <a:bodyPr/>
          <a:lstStyle/>
          <a:p>
            <a:endParaRPr lang="nl-NL">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9860C54A-F003-534C-A914-12E01923FAC8}" type="slidenum">
              <a:rPr lang="en-US" smtClean="0">
                <a:solidFill>
                  <a:prstClr val="black"/>
                </a:solidFill>
                <a:latin typeface="Calibri"/>
              </a:rPr>
              <a:pPr>
                <a:defRPr/>
              </a:pPr>
              <a:t>42</a:t>
            </a:fld>
            <a:endParaRPr lang="en-US">
              <a:solidFill>
                <a:prstClr val="black"/>
              </a:solidFill>
              <a:latin typeface="Calibri"/>
            </a:endParaRPr>
          </a:p>
        </p:txBody>
      </p:sp>
    </p:spTree>
    <p:extLst>
      <p:ext uri="{BB962C8B-B14F-4D97-AF65-F5344CB8AC3E}">
        <p14:creationId xmlns:p14="http://schemas.microsoft.com/office/powerpoint/2010/main" val="350846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normAutofit/>
          </a:bodyPr>
          <a:lstStyle/>
          <a:p>
            <a:endParaRPr lang="en-US" noProof="0" dirty="0"/>
          </a:p>
        </p:txBody>
      </p:sp>
      <p:sp>
        <p:nvSpPr>
          <p:cNvPr id="4" name="Marcador de número de diapositiva 3"/>
          <p:cNvSpPr>
            <a:spLocks noGrp="1"/>
          </p:cNvSpPr>
          <p:nvPr>
            <p:ph type="sldNum" sz="quarter" idx="10"/>
          </p:nvPr>
        </p:nvSpPr>
        <p:spPr/>
        <p:txBody>
          <a:bodyPr/>
          <a:lstStyle/>
          <a:p>
            <a:fld id="{1B96B268-5F1D-834D-86C8-F6B3653A5EF8}" type="slidenum">
              <a:rPr lang="es-ES_tradnl" smtClean="0"/>
              <a:pPr/>
              <a:t>44</a:t>
            </a:fld>
            <a:endParaRPr lang="es-ES_trad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041D8F0-9BA8-5E45-92D5-B016DFCC7D17}" type="slidenum">
              <a:rPr lang="fr-FR" sz="1200"/>
              <a:pPr/>
              <a:t>45</a:t>
            </a:fld>
            <a:endParaRPr lang="fr-FR" sz="1200"/>
          </a:p>
        </p:txBody>
      </p:sp>
      <p:sp>
        <p:nvSpPr>
          <p:cNvPr id="737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E9EC2565-9A8D-A642-A720-FBAE5BA6CB19}" type="slidenum">
              <a:rPr lang="fr-FR" sz="1200"/>
              <a:pPr algn="r"/>
              <a:t>45</a:t>
            </a:fld>
            <a:endParaRPr lang="fr-FR" sz="1200"/>
          </a:p>
        </p:txBody>
      </p:sp>
      <p:sp>
        <p:nvSpPr>
          <p:cNvPr id="7373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352767FC-710F-D445-B08E-3CF02A3F631C}" type="slidenum">
              <a:rPr lang="en-US" altLang="ja-JP" sz="1200">
                <a:latin typeface="Arial" charset="0"/>
              </a:rPr>
              <a:pPr algn="r" eaLnBrk="1" hangingPunct="1"/>
              <a:t>45</a:t>
            </a:fld>
            <a:endParaRPr lang="en-US" altLang="ja-JP" sz="1200">
              <a:latin typeface="Arial" charset="0"/>
            </a:endParaRPr>
          </a:p>
        </p:txBody>
      </p:sp>
      <p:sp>
        <p:nvSpPr>
          <p:cNvPr id="7373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73734"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dirty="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2550" y="631825"/>
            <a:ext cx="4213225" cy="315912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10C9FAC-AA7E-467D-8C94-FA4B455EEF79}"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83230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F0668-9685-4F43-B8D7-1360537EEDB9}" type="slidenum">
              <a:rPr lang="fr-FR"/>
              <a:pPr/>
              <a:t>5</a:t>
            </a:fld>
            <a:endParaRPr lang="fr-FR"/>
          </a:p>
        </p:txBody>
      </p:sp>
      <p:sp>
        <p:nvSpPr>
          <p:cNvPr id="3717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1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0" tIns="45716" rIns="91430" bIns="45716"/>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F4A0931-58AB-6D40-AC0B-3430DAD8FA0C}" type="slidenum">
              <a:rPr lang="fr-FR" smtClean="0">
                <a:solidFill>
                  <a:prstClr val="black"/>
                </a:solidFill>
                <a:latin typeface="Calibri"/>
              </a:rPr>
              <a:pPr/>
              <a:t>9</a:t>
            </a:fld>
            <a:endParaRPr lang="fr-FR">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ART, antiretroviral therapy.</a:t>
            </a:r>
          </a:p>
          <a:p>
            <a:endParaRPr lang="en-US" altLang="en-US" i="1">
              <a:latin typeface="Arial" panose="020B0604020202020204" pitchFamily="34" charset="0"/>
            </a:endParaRPr>
          </a:p>
          <a:p>
            <a:r>
              <a:rPr lang="en-US" altLang="en-US">
                <a:latin typeface="Arial" panose="020B0604020202020204" pitchFamily="34" charset="0"/>
              </a:rPr>
              <a:t>These are the gaps. We can see on the right that the 73% is actually 32%. So, globally, about a third of all people living with HIV are virally suppressed, which means that two thirds of people are not benefiting from antiretroviral treatments’ suppression of virus, and they’re also capable of transmitting to other people. </a:t>
            </a:r>
            <a:endParaRPr lang="en-US" altLang="en-US" i="1">
              <a:latin typeface="Arial" panose="020B0604020202020204" pitchFamily="34" charset="0"/>
            </a:endParaRPr>
          </a:p>
          <a:p>
            <a:endParaRPr lang="en-US" altLang="en-US">
              <a:latin typeface="Arial" panose="020B0604020202020204" pitchFamily="34"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7CA96109-2FCD-432D-8744-5FE738CB7CC9}" type="slidenum">
              <a:rPr lang="en-US" altLang="en-US" b="0">
                <a:cs typeface="Arial" panose="020B0604020202020204" pitchFamily="34" charset="0"/>
              </a:rPr>
              <a:pPr/>
              <a:t>10</a:t>
            </a:fld>
            <a:endParaRPr lang="en-US" altLang="en-US" b="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cs typeface="MS PGothic" pitchFamily="34" charset="-128"/>
              </a:rPr>
              <a:t>HVTN 505 is an exploratory study designed to answer one specific question: will the VRC</a:t>
            </a:r>
            <a:r>
              <a:rPr lang="ja-JP" altLang="en-US">
                <a:cs typeface="MS PGothic" pitchFamily="34" charset="-128"/>
              </a:rPr>
              <a:t>’</a:t>
            </a:r>
            <a:r>
              <a:rPr lang="en-US" altLang="ja-JP">
                <a:cs typeface="MS PGothic" pitchFamily="34" charset="-128"/>
              </a:rPr>
              <a:t>s DNA/rAd5 vaccine regimen significantly reduce viral load in individuals who become </a:t>
            </a:r>
          </a:p>
          <a:p>
            <a:pPr eaLnBrk="1" hangingPunct="1">
              <a:spcBef>
                <a:spcPct val="0"/>
              </a:spcBef>
            </a:pPr>
            <a:r>
              <a:rPr lang="en-US">
                <a:cs typeface="MS PGothic" pitchFamily="34" charset="-128"/>
              </a:rPr>
              <a:t>infected with HIV. HVTN changed from 1,350 participants to 2,200 in May 2011 so it can measure HIV endpoints.</a:t>
            </a:r>
          </a:p>
          <a:p>
            <a:pPr eaLnBrk="1" hangingPunct="1">
              <a:spcBef>
                <a:spcPct val="0"/>
              </a:spcBef>
            </a:pPr>
            <a:r>
              <a:rPr lang="en-US">
                <a:cs typeface="MS PGothic" pitchFamily="34" charset="-128"/>
              </a:rPr>
              <a:t> </a:t>
            </a:r>
          </a:p>
        </p:txBody>
      </p:sp>
      <p:sp>
        <p:nvSpPr>
          <p:cNvPr id="50180" name="Slide Number Placeholder 3"/>
          <p:cNvSpPr>
            <a:spLocks noGrp="1"/>
          </p:cNvSpPr>
          <p:nvPr>
            <p:ph type="sldNum" sz="quarter" idx="5"/>
          </p:nvPr>
        </p:nvSpPr>
        <p:spPr bwMode="auto">
          <a:noFill/>
          <a:ln>
            <a:miter lim="800000"/>
            <a:headEnd/>
            <a:tailEnd/>
          </a:ln>
        </p:spPr>
        <p:txBody>
          <a:bodyPr/>
          <a:lstStyle/>
          <a:p>
            <a:fld id="{311EE775-078D-8146-9105-D5067DE4E816}" type="slidenum">
              <a:rPr lang="en-US">
                <a:latin typeface="Calibri" pitchFamily="-1" charset="0"/>
              </a:rPr>
              <a:pPr/>
              <a:t>13</a:t>
            </a:fld>
            <a:endParaRPr lang="en-US">
              <a:latin typeface="Calibri"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7" y="914978"/>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098" name="Text Box 2"/>
          <p:cNvSpPr txBox="1">
            <a:spLocks noGrp="1" noChangeArrowheads="1"/>
          </p:cNvSpPr>
          <p:nvPr>
            <p:ph type="body"/>
          </p:nvPr>
        </p:nvSpPr>
        <p:spPr bwMode="auto">
          <a:xfrm>
            <a:off x="1046350" y="4352638"/>
            <a:ext cx="4770905"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Protective efficacy of PGDM1400 and CAP256-VRC26.25-LS against SHIV-325c in rhesus macaques. Plasma viral RNA (vRNA) (log RNA copies/ml) are shown for animals that received saline control (</a:t>
            </a:r>
            <a:r>
              <a:rPr lang="en-GB" sz="1400" b="1">
                <a:latin typeface="Arial" charset="0"/>
                <a:cs typeface="msgothic" charset="0"/>
              </a:rPr>
              <a:t>A</a:t>
            </a:r>
            <a:r>
              <a:rPr lang="en-GB">
                <a:latin typeface="Arial" charset="0"/>
                <a:cs typeface="msgothic" charset="0"/>
              </a:rPr>
              <a:t>), PGDM1400 (2 mg/kg) (</a:t>
            </a:r>
            <a:r>
              <a:rPr lang="en-GB" sz="1400" b="1">
                <a:latin typeface="Arial" charset="0"/>
                <a:cs typeface="msgothic" charset="0"/>
              </a:rPr>
              <a:t>B</a:t>
            </a:r>
            <a:r>
              <a:rPr lang="en-GB">
                <a:latin typeface="Arial" charset="0"/>
                <a:cs typeface="msgothic" charset="0"/>
              </a:rPr>
              <a:t>), CAP256-VRC26.25-LS (2 mg/kg) (</a:t>
            </a:r>
            <a:r>
              <a:rPr lang="en-GB" sz="1400" b="1">
                <a:latin typeface="Arial" charset="0"/>
                <a:cs typeface="msgothic" charset="0"/>
              </a:rPr>
              <a:t>C</a:t>
            </a:r>
            <a:r>
              <a:rPr lang="en-GB">
                <a:latin typeface="Arial" charset="0"/>
                <a:cs typeface="msgothic" charset="0"/>
              </a:rPr>
              <a:t>), PGDM1400 (0.4 mg/kg) (</a:t>
            </a:r>
            <a:r>
              <a:rPr lang="en-GB" sz="1400" b="1">
                <a:latin typeface="Arial" charset="0"/>
                <a:cs typeface="msgothic" charset="0"/>
              </a:rPr>
              <a:t>D</a:t>
            </a:r>
            <a:r>
              <a:rPr lang="en-GB">
                <a:latin typeface="Arial" charset="0"/>
                <a:cs typeface="msgothic" charset="0"/>
              </a:rPr>
              <a:t>), CAP256-VRC26.25-LS (0.4 mg/kg) (</a:t>
            </a:r>
            <a:r>
              <a:rPr lang="en-GB" sz="1400" b="1">
                <a:latin typeface="Arial" charset="0"/>
                <a:cs typeface="msgothic" charset="0"/>
              </a:rPr>
              <a:t>E</a:t>
            </a:r>
            <a:r>
              <a:rPr lang="en-GB">
                <a:latin typeface="Arial" charset="0"/>
                <a:cs typeface="msgothic" charset="0"/>
              </a:rPr>
              <a:t>), PGDM1400 (0.08 mg/kg) (</a:t>
            </a:r>
            <a:r>
              <a:rPr lang="en-GB" sz="1400" b="1">
                <a:latin typeface="Arial" charset="0"/>
                <a:cs typeface="msgothic" charset="0"/>
              </a:rPr>
              <a:t>F</a:t>
            </a:r>
            <a:r>
              <a:rPr lang="en-GB">
                <a:latin typeface="Arial" charset="0"/>
                <a:cs typeface="msgothic" charset="0"/>
              </a:rPr>
              <a:t>), or CAP256-VRC26.25-LS (0.08 mg/kg) (</a:t>
            </a:r>
            <a:r>
              <a:rPr lang="en-GB" sz="1400" b="1">
                <a:latin typeface="Arial" charset="0"/>
                <a:cs typeface="msgothic" charset="0"/>
              </a:rPr>
              <a:t>G</a:t>
            </a:r>
            <a:r>
              <a:rPr lang="en-GB">
                <a:latin typeface="Arial" charset="0"/>
                <a:cs typeface="msgothic" charset="0"/>
              </a:rPr>
              <a:t>). The assay sensitivity limit was &gt;50 RNA copies/ml.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96E6CE-222F-0E43-AFE0-260D74C3B60A}" type="slidenum">
              <a:rPr lang="fr-FR" sz="1200"/>
              <a:pPr/>
              <a:t>18</a:t>
            </a:fld>
            <a:endParaRPr lang="fr-FR" sz="1200"/>
          </a:p>
        </p:txBody>
      </p:sp>
      <p:sp>
        <p:nvSpPr>
          <p:cNvPr id="13005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516"/>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D5B682C-3017-DF46-8E9D-110B7AE6B0B4}" type="datetimeFigureOut">
              <a:rPr lang="fr-FR" smtClean="0"/>
              <a:pPr/>
              <a:t>13/12/17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158882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D5B682C-3017-DF46-8E9D-110B7AE6B0B4}" type="datetimeFigureOut">
              <a:rPr lang="fr-FR" smtClean="0"/>
              <a:pPr/>
              <a:t>13/12/17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90864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72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72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D5B682C-3017-DF46-8E9D-110B7AE6B0B4}" type="datetimeFigureOut">
              <a:rPr lang="fr-FR" smtClean="0"/>
              <a:pPr/>
              <a:t>13/12/17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2379369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pic>
        <p:nvPicPr>
          <p:cNvPr id="4" name="Content Placeholder 10" descr="Power_Point_background-genera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6315164"/>
            <a:ext cx="9142412" cy="59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Science_icon-Science_RGB.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 y="228643"/>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AS_Logo_RGB_colour.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81847" y="76205"/>
            <a:ext cx="22621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2" y="228643"/>
            <a:ext cx="6119812" cy="720725"/>
          </a:xfrm>
          <a:solidFill>
            <a:srgbClr val="22226B"/>
          </a:solidFill>
          <a:ln>
            <a:noFill/>
          </a:ln>
        </p:spPr>
        <p:txBody>
          <a:bodyPr lIns="180000">
            <a:normAutofit/>
          </a:bodyPr>
          <a:lstStyle>
            <a:lvl1pPr algn="l">
              <a:defRPr sz="2800" b="1">
                <a:solidFill>
                  <a:srgbClr val="FFFFFF"/>
                </a:solidFill>
              </a:defRPr>
            </a:lvl1pPr>
          </a:lstStyle>
          <a:p>
            <a:r>
              <a:rPr lang="en-GB" dirty="0" smtClean="0"/>
              <a:t>Click to edit Master title style</a:t>
            </a:r>
            <a:endParaRPr lang="en-US" dirty="0"/>
          </a:p>
        </p:txBody>
      </p:sp>
      <p:sp>
        <p:nvSpPr>
          <p:cNvPr id="8" name="Content Placeholder 2"/>
          <p:cNvSpPr>
            <a:spLocks noGrp="1"/>
          </p:cNvSpPr>
          <p:nvPr>
            <p:ph idx="1"/>
          </p:nvPr>
        </p:nvSpPr>
        <p:spPr>
          <a:xfrm>
            <a:off x="762000" y="1600206"/>
            <a:ext cx="7924800" cy="4525963"/>
          </a:xfrm>
        </p:spPr>
        <p:txBody>
          <a:bodyPr lIns="180000"/>
          <a:lstStyle>
            <a:lvl1pPr>
              <a:buClr>
                <a:schemeClr val="accent4"/>
              </a:buClr>
              <a:buFont typeface="Wingdings" charset="2"/>
              <a:buChar char="§"/>
              <a:defRPr>
                <a:solidFill>
                  <a:srgbClr val="595959"/>
                </a:solidFill>
              </a:defRPr>
            </a:lvl1pPr>
            <a:lvl2pPr>
              <a:buClr>
                <a:schemeClr val="accent4"/>
              </a:buClr>
              <a:buFont typeface="Wingdings" charset="2"/>
              <a:buChar char="§"/>
              <a:defRPr>
                <a:solidFill>
                  <a:srgbClr val="595959"/>
                </a:solidFill>
              </a:defRPr>
            </a:lvl2pPr>
            <a:lvl3pPr>
              <a:buClr>
                <a:schemeClr val="accent4"/>
              </a:buClr>
              <a:buFont typeface="Wingdings" charset="2"/>
              <a:buChar char="§"/>
              <a:defRPr>
                <a:solidFill>
                  <a:srgbClr val="595959"/>
                </a:solidFill>
              </a:defRPr>
            </a:lvl3p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val="3988999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6"/>
            <a:ext cx="8229600" cy="777875"/>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457200" y="1376366"/>
            <a:ext cx="8229600" cy="4749800"/>
          </a:xfrm>
        </p:spPr>
        <p:txBody>
          <a:bodyPr/>
          <a:lstStyle/>
          <a:p>
            <a:pPr lvl="0"/>
            <a:endParaRPr lang="en-AU"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ltLang="en-US"/>
          </a:p>
        </p:txBody>
      </p:sp>
      <p:sp>
        <p:nvSpPr>
          <p:cNvPr id="5" name="Rectangle 6"/>
          <p:cNvSpPr>
            <a:spLocks noGrp="1" noChangeArrowheads="1"/>
          </p:cNvSpPr>
          <p:nvPr>
            <p:ph type="sldNum" sz="quarter" idx="11"/>
          </p:nvPr>
        </p:nvSpPr>
        <p:spPr>
          <a:ln/>
        </p:spPr>
        <p:txBody>
          <a:bodyPr/>
          <a:lstStyle>
            <a:lvl1pPr>
              <a:defRPr/>
            </a:lvl1pPr>
          </a:lstStyle>
          <a:p>
            <a:fld id="{461932AD-4B9A-034B-9445-6C02B98ECB1F}" type="slidenum">
              <a:rPr lang="en-US"/>
              <a:pPr/>
              <a:t>‹#›</a:t>
            </a:fld>
            <a:endParaRPr lang="en-US"/>
          </a:p>
        </p:txBody>
      </p:sp>
    </p:spTree>
    <p:extLst>
      <p:ext uri="{BB962C8B-B14F-4D97-AF65-F5344CB8AC3E}">
        <p14:creationId xmlns:p14="http://schemas.microsoft.com/office/powerpoint/2010/main" val="150824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5" name="Titre 1"/>
          <p:cNvSpPr>
            <a:spLocks noGrp="1"/>
          </p:cNvSpPr>
          <p:nvPr>
            <p:ph type="title"/>
          </p:nvPr>
        </p:nvSpPr>
        <p:spPr>
          <a:xfrm>
            <a:off x="0" y="0"/>
            <a:ext cx="9144000" cy="1143000"/>
          </a:xfrm>
          <a:prstGeom prst="rect">
            <a:avLst/>
          </a:prstGeom>
          <a:solidFill>
            <a:schemeClr val="accent1">
              <a:lumMod val="75000"/>
            </a:schemeClr>
          </a:solidFill>
        </p:spPr>
        <p:txBody>
          <a:bodyPr>
            <a:normAutofit/>
          </a:bodyPr>
          <a:lstStyle>
            <a:lvl1pPr>
              <a:defRPr sz="3100" b="1">
                <a:solidFill>
                  <a:schemeClr val="bg1"/>
                </a:solidFill>
              </a:defRPr>
            </a:lvl1pPr>
          </a:lstStyle>
          <a:p>
            <a:endParaRPr lang="en-US" dirty="0"/>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429535B-D859-9642-BBB4-FC79710C65B4}" type="slidenum">
              <a:rPr lang="en-US"/>
              <a:pPr/>
              <a:t>‹#›</a:t>
            </a:fld>
            <a:endParaRPr lang="en-US"/>
          </a:p>
        </p:txBody>
      </p:sp>
    </p:spTree>
    <p:extLst>
      <p:ext uri="{BB962C8B-B14F-4D97-AF65-F5344CB8AC3E}">
        <p14:creationId xmlns:p14="http://schemas.microsoft.com/office/powerpoint/2010/main" val="3858502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srcRect/>
          <a:stretch>
            <a:fillRect/>
          </a:stretch>
        </p:blipFill>
        <p:spPr bwMode="auto">
          <a:xfrm>
            <a:off x="0" y="-9525"/>
            <a:ext cx="9144000" cy="825500"/>
          </a:xfrm>
          <a:prstGeom prst="rect">
            <a:avLst/>
          </a:prstGeom>
          <a:noFill/>
          <a:ln w="9525">
            <a:noFill/>
            <a:miter lim="800000"/>
            <a:headEnd/>
            <a:tailEnd/>
          </a:ln>
        </p:spPr>
      </p:pic>
      <p:pic>
        <p:nvPicPr>
          <p:cNvPr id="5" name="Picture 29"/>
          <p:cNvPicPr>
            <a:picLocks noChangeAspect="1"/>
          </p:cNvPicPr>
          <p:nvPr userDrawn="1"/>
        </p:nvPicPr>
        <p:blipFill>
          <a:blip r:embed="rId3"/>
          <a:srcRect/>
          <a:stretch>
            <a:fillRect/>
          </a:stretch>
        </p:blipFill>
        <p:spPr bwMode="auto">
          <a:xfrm>
            <a:off x="1" y="858840"/>
            <a:ext cx="9156700" cy="238126"/>
          </a:xfrm>
          <a:prstGeom prst="rect">
            <a:avLst/>
          </a:prstGeom>
          <a:noFill/>
          <a:ln w="9525">
            <a:noFill/>
            <a:miter lim="800000"/>
            <a:headEnd/>
            <a:tailEnd/>
          </a:ln>
        </p:spPr>
      </p:pic>
      <p:sp>
        <p:nvSpPr>
          <p:cNvPr id="2" name="Title 1"/>
          <p:cNvSpPr>
            <a:spLocks noGrp="1"/>
          </p:cNvSpPr>
          <p:nvPr>
            <p:ph type="title"/>
          </p:nvPr>
        </p:nvSpPr>
        <p:spPr>
          <a:xfrm>
            <a:off x="457200" y="-106362"/>
            <a:ext cx="8229600" cy="1143000"/>
          </a:xfrm>
        </p:spPr>
        <p:txBody>
          <a:bodyPr/>
          <a:lstStyle>
            <a:lvl1pPr>
              <a:defRPr sz="4000"/>
            </a:lvl1pPr>
          </a:lstStyle>
          <a:p>
            <a:r>
              <a:rPr lang="en-US" dirty="0" smtClean="0"/>
              <a:t>Click to edit Master title style</a:t>
            </a:r>
            <a:endParaRPr lang="en-US" dirty="0"/>
          </a:p>
        </p:txBody>
      </p:sp>
      <p:sp>
        <p:nvSpPr>
          <p:cNvPr id="8" name="Content Placeholder 2"/>
          <p:cNvSpPr>
            <a:spLocks noGrp="1"/>
          </p:cNvSpPr>
          <p:nvPr>
            <p:ph idx="1"/>
          </p:nvPr>
        </p:nvSpPr>
        <p:spPr>
          <a:xfrm>
            <a:off x="457203" y="1476377"/>
            <a:ext cx="8229600" cy="4525963"/>
          </a:xfrm>
        </p:spPr>
        <p:txBody>
          <a:bodyPr/>
          <a:lstStyle>
            <a:lvl1pPr>
              <a:buClr>
                <a:srgbClr val="AE1835"/>
              </a:buClr>
              <a:defRPr/>
            </a:lvl1pPr>
            <a:lvl2pPr>
              <a:buClr>
                <a:srgbClr val="AE1835"/>
              </a:buClr>
              <a:defRPr/>
            </a:lvl2pPr>
            <a:lvl3pPr>
              <a:buClr>
                <a:srgbClr val="AE1835"/>
              </a:buClr>
              <a:defRPr/>
            </a:lvl3pPr>
            <a:lvl4pPr>
              <a:buClr>
                <a:srgbClr val="AE1835"/>
              </a:buClr>
              <a:defRPr/>
            </a:lvl4pPr>
            <a:lvl5pPr>
              <a:buClr>
                <a:srgbClr val="C61C2C"/>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
          <p:cNvSpPr>
            <a:spLocks noGrp="1"/>
          </p:cNvSpPr>
          <p:nvPr>
            <p:ph type="dt" sz="half" idx="10"/>
          </p:nvPr>
        </p:nvSpPr>
        <p:spPr/>
        <p:txBody>
          <a:bodyPr/>
          <a:lstStyle>
            <a:lvl1pPr>
              <a:defRPr/>
            </a:lvl1pPr>
          </a:lstStyle>
          <a:p>
            <a:pPr>
              <a:defRPr/>
            </a:pPr>
            <a:r>
              <a:rPr lang="en-US"/>
              <a:t>May 2012</a:t>
            </a:r>
          </a:p>
        </p:txBody>
      </p:sp>
      <p:sp>
        <p:nvSpPr>
          <p:cNvPr id="7" name="Footer Placeholder 3"/>
          <p:cNvSpPr>
            <a:spLocks noGrp="1"/>
          </p:cNvSpPr>
          <p:nvPr>
            <p:ph type="ftr" sz="quarter" idx="11"/>
          </p:nvPr>
        </p:nvSpPr>
        <p:spPr/>
        <p:txBody>
          <a:bodyPr/>
          <a:lstStyle>
            <a:lvl1pPr>
              <a:defRPr i="1"/>
            </a:lvl1pPr>
          </a:lstStyle>
          <a:p>
            <a:pPr>
              <a:defRPr/>
            </a:pPr>
            <a:r>
              <a:rPr lang="en-US"/>
              <a:t>www.avac.org/researchliteracy</a:t>
            </a:r>
          </a:p>
        </p:txBody>
      </p:sp>
    </p:spTree>
    <p:extLst>
      <p:ext uri="{BB962C8B-B14F-4D97-AF65-F5344CB8AC3E}">
        <p14:creationId xmlns:p14="http://schemas.microsoft.com/office/powerpoint/2010/main" val="81031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D5B682C-3017-DF46-8E9D-110B7AE6B0B4}" type="datetimeFigureOut">
              <a:rPr lang="fr-FR" smtClean="0"/>
              <a:pPr/>
              <a:t>13/12/17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78061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3"/>
            <a:ext cx="7772400" cy="1362076"/>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D5B682C-3017-DF46-8E9D-110B7AE6B0B4}" type="datetimeFigureOut">
              <a:rPr lang="fr-FR" smtClean="0"/>
              <a:pPr/>
              <a:t>13/12/17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287741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D5B682C-3017-DF46-8E9D-110B7AE6B0B4}" type="datetimeFigureOut">
              <a:rPr lang="fr-FR" smtClean="0"/>
              <a:pPr/>
              <a:t>13/12/17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163187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64"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D5B682C-3017-DF46-8E9D-110B7AE6B0B4}" type="datetimeFigureOut">
              <a:rPr lang="fr-FR" smtClean="0"/>
              <a:pPr/>
              <a:t>13/12/17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1163777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5D5B682C-3017-DF46-8E9D-110B7AE6B0B4}" type="datetimeFigureOut">
              <a:rPr lang="fr-FR" smtClean="0"/>
              <a:pPr/>
              <a:t>13/12/17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341979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D5B682C-3017-DF46-8E9D-110B7AE6B0B4}" type="datetimeFigureOut">
              <a:rPr lang="fr-FR" smtClean="0"/>
              <a:pPr/>
              <a:t>13/12/17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225109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73052"/>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D5B682C-3017-DF46-8E9D-110B7AE6B0B4}" type="datetimeFigureOut">
              <a:rPr lang="fr-FR" smtClean="0"/>
              <a:pPr/>
              <a:t>13/12/17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184238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D5B682C-3017-DF46-8E9D-110B7AE6B0B4}" type="datetimeFigureOut">
              <a:rPr lang="fr-FR" smtClean="0"/>
              <a:pPr/>
              <a:t>13/12/17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580B75-2557-B54A-A043-A24C54B9E149}" type="slidenum">
              <a:rPr lang="fr-FR" smtClean="0"/>
              <a:pPr/>
              <a:t>‹#›</a:t>
            </a:fld>
            <a:endParaRPr lang="fr-FR"/>
          </a:p>
        </p:txBody>
      </p:sp>
    </p:spTree>
    <p:extLst>
      <p:ext uri="{BB962C8B-B14F-4D97-AF65-F5344CB8AC3E}">
        <p14:creationId xmlns:p14="http://schemas.microsoft.com/office/powerpoint/2010/main" val="901133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44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B682C-3017-DF46-8E9D-110B7AE6B0B4}" type="datetimeFigureOut">
              <a:rPr lang="fr-FR" smtClean="0"/>
              <a:pPr/>
              <a:t>13/12/17</a:t>
            </a:fld>
            <a:endParaRPr lang="fr-FR"/>
          </a:p>
        </p:txBody>
      </p:sp>
      <p:sp>
        <p:nvSpPr>
          <p:cNvPr id="5" name="Espace réservé du pied de page 4"/>
          <p:cNvSpPr>
            <a:spLocks noGrp="1"/>
          </p:cNvSpPr>
          <p:nvPr>
            <p:ph type="ftr" sz="quarter" idx="3"/>
          </p:nvPr>
        </p:nvSpPr>
        <p:spPr>
          <a:xfrm>
            <a:off x="3124200" y="635644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44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80B75-2557-B54A-A043-A24C54B9E149}" type="slidenum">
              <a:rPr lang="fr-FR" smtClean="0"/>
              <a:pPr/>
              <a:t>‹#›</a:t>
            </a:fld>
            <a:endParaRPr lang="fr-FR"/>
          </a:p>
        </p:txBody>
      </p:sp>
    </p:spTree>
    <p:extLst>
      <p:ext uri="{BB962C8B-B14F-4D97-AF65-F5344CB8AC3E}">
        <p14:creationId xmlns:p14="http://schemas.microsoft.com/office/powerpoint/2010/main" val="730410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94" r:id="rId13"/>
    <p:sldLayoutId id="2147483696" r:id="rId14"/>
    <p:sldLayoutId id="2147483697"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microsoft.com/office/2007/relationships/hdphoto" Target="../media/hdphoto2.wdp"/><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emf"/><Relationship Id="rId3" Type="http://schemas.openxmlformats.org/officeDocument/2006/relationships/image" Target="../media/image6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emf"/></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image" Target="../media/image75.emf"/></Relationships>
</file>

<file path=ppt/slides/_rels/slide35.xml.rels><?xml version="1.0" encoding="UTF-8" standalone="yes"?>
<Relationships xmlns="http://schemas.openxmlformats.org/package/2006/relationships"><Relationship Id="rId3" Type="http://schemas.openxmlformats.org/officeDocument/2006/relationships/image" Target="../media/image78.tiff"/><Relationship Id="rId4" Type="http://schemas.openxmlformats.org/officeDocument/2006/relationships/image" Target="../media/image79.png"/><Relationship Id="rId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5" Type="http://schemas.openxmlformats.org/officeDocument/2006/relationships/image" Target="../media/image85.png"/><Relationship Id="rId6"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95.jpeg"/><Relationship Id="rId13" Type="http://schemas.openxmlformats.org/officeDocument/2006/relationships/image" Target="../media/image96.jpeg"/><Relationship Id="rId14" Type="http://schemas.openxmlformats.org/officeDocument/2006/relationships/image" Target="../media/image97.png"/><Relationship Id="rId15"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30.pn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ctrTitle"/>
          </p:nvPr>
        </p:nvSpPr>
        <p:spPr>
          <a:xfrm>
            <a:off x="203809" y="2089746"/>
            <a:ext cx="8748139" cy="1598398"/>
          </a:xfrm>
          <a:solidFill>
            <a:srgbClr val="000090"/>
          </a:solidFill>
        </p:spPr>
        <p:txBody>
          <a:bodyPr>
            <a:normAutofit/>
          </a:bodyPr>
          <a:lstStyle/>
          <a:p>
            <a:r>
              <a:rPr lang="fr-FR" sz="3600" b="1" dirty="0">
                <a:solidFill>
                  <a:schemeClr val="bg1"/>
                </a:solidFill>
              </a:rPr>
              <a:t>« Eradication du VIH/Sida: où en est-on? </a:t>
            </a:r>
            <a:r>
              <a:rPr lang="fr-FR" sz="3600" b="1" dirty="0" smtClean="0">
                <a:solidFill>
                  <a:schemeClr val="bg1"/>
                </a:solidFill>
              </a:rPr>
              <a:t>»</a:t>
            </a:r>
            <a:endParaRPr lang="fr-FR" sz="3600" b="1" dirty="0">
              <a:solidFill>
                <a:schemeClr val="bg1"/>
              </a:solidFill>
              <a:latin typeface="Arial" charset="0"/>
            </a:endParaRPr>
          </a:p>
        </p:txBody>
      </p:sp>
      <p:sp>
        <p:nvSpPr>
          <p:cNvPr id="14340" name="Rectangle 3"/>
          <p:cNvSpPr>
            <a:spLocks noGrp="1" noChangeArrowheads="1"/>
          </p:cNvSpPr>
          <p:nvPr>
            <p:ph type="subTitle" idx="1"/>
          </p:nvPr>
        </p:nvSpPr>
        <p:spPr>
          <a:xfrm>
            <a:off x="39" y="3860267"/>
            <a:ext cx="9143999" cy="710044"/>
          </a:xfrm>
        </p:spPr>
        <p:txBody>
          <a:bodyPr>
            <a:normAutofit/>
          </a:bodyPr>
          <a:lstStyle/>
          <a:p>
            <a:pPr eaLnBrk="1" hangingPunct="1">
              <a:spcAft>
                <a:spcPts val="600"/>
              </a:spcAft>
            </a:pPr>
            <a:r>
              <a:rPr lang="fr-FR" sz="1800" b="1" dirty="0">
                <a:solidFill>
                  <a:srgbClr val="000090"/>
                </a:solidFill>
                <a:latin typeface="Arial" charset="0"/>
              </a:rPr>
              <a:t>Françoise BARR</a:t>
            </a:r>
            <a:r>
              <a:rPr lang="fr-FR" altLang="ja-JP" sz="1800" b="1" dirty="0">
                <a:solidFill>
                  <a:srgbClr val="000090"/>
                </a:solidFill>
                <a:latin typeface="Arial" charset="0"/>
              </a:rPr>
              <a:t>É-</a:t>
            </a:r>
            <a:r>
              <a:rPr lang="fr-FR" altLang="ja-JP" sz="1800" b="1" dirty="0" smtClean="0">
                <a:solidFill>
                  <a:srgbClr val="000090"/>
                </a:solidFill>
                <a:latin typeface="Arial" charset="0"/>
              </a:rPr>
              <a:t>SINOUSSI</a:t>
            </a:r>
          </a:p>
        </p:txBody>
      </p:sp>
      <p:pic>
        <p:nvPicPr>
          <p:cNvPr id="10" name="Image 9"/>
          <p:cNvPicPr>
            <a:picLocks noChangeAspect="1"/>
          </p:cNvPicPr>
          <p:nvPr/>
        </p:nvPicPr>
        <p:blipFill>
          <a:blip r:embed="rId3"/>
          <a:stretch>
            <a:fillRect/>
          </a:stretch>
        </p:blipFill>
        <p:spPr>
          <a:xfrm>
            <a:off x="3445632" y="4428682"/>
            <a:ext cx="1951856" cy="1560809"/>
          </a:xfrm>
          <a:prstGeom prst="rect">
            <a:avLst/>
          </a:prstGeom>
        </p:spPr>
      </p:pic>
      <p:pic>
        <p:nvPicPr>
          <p:cNvPr id="12" name="Image 11" descr="logo ANRS_FRENSH_RVB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 y="5475601"/>
            <a:ext cx="2125302" cy="1382399"/>
          </a:xfrm>
          <a:prstGeom prst="rect">
            <a:avLst/>
          </a:prstGeom>
        </p:spPr>
      </p:pic>
      <p:pic>
        <p:nvPicPr>
          <p:cNvPr id="13" name="Picture 9" descr="sidaction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1800" y="5369408"/>
            <a:ext cx="1092200" cy="146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descr="Logo Institut Pasteu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 y="44136"/>
            <a:ext cx="1877231" cy="857706"/>
          </a:xfrm>
          <a:prstGeom prst="rect">
            <a:avLst/>
          </a:prstGeom>
        </p:spPr>
      </p:pic>
      <p:pic>
        <p:nvPicPr>
          <p:cNvPr id="2" name="Image 1"/>
          <p:cNvPicPr>
            <a:picLocks noChangeAspect="1"/>
          </p:cNvPicPr>
          <p:nvPr/>
        </p:nvPicPr>
        <p:blipFill>
          <a:blip r:embed="rId7"/>
          <a:stretch>
            <a:fillRect/>
          </a:stretch>
        </p:blipFill>
        <p:spPr>
          <a:xfrm>
            <a:off x="4051967" y="73843"/>
            <a:ext cx="1139473" cy="935996"/>
          </a:xfrm>
          <a:prstGeom prst="rect">
            <a:avLst/>
          </a:prstGeom>
        </p:spPr>
      </p:pic>
      <p:pic>
        <p:nvPicPr>
          <p:cNvPr id="3" name="Image 2"/>
          <p:cNvPicPr>
            <a:picLocks noChangeAspect="1"/>
          </p:cNvPicPr>
          <p:nvPr/>
        </p:nvPicPr>
        <p:blipFill>
          <a:blip r:embed="rId8"/>
          <a:stretch>
            <a:fillRect/>
          </a:stretch>
        </p:blipFill>
        <p:spPr>
          <a:xfrm>
            <a:off x="7978608" y="44136"/>
            <a:ext cx="1165392" cy="863998"/>
          </a:xfrm>
          <a:prstGeom prst="rect">
            <a:avLst/>
          </a:prstGeom>
        </p:spPr>
      </p:pic>
      <p:sp>
        <p:nvSpPr>
          <p:cNvPr id="5" name="ZoneTexte 4"/>
          <p:cNvSpPr txBox="1"/>
          <p:nvPr/>
        </p:nvSpPr>
        <p:spPr>
          <a:xfrm>
            <a:off x="1426668" y="1074321"/>
            <a:ext cx="6443521" cy="830997"/>
          </a:xfrm>
          <a:prstGeom prst="rect">
            <a:avLst/>
          </a:prstGeom>
          <a:noFill/>
        </p:spPr>
        <p:txBody>
          <a:bodyPr wrap="square" rtlCol="0">
            <a:spAutoFit/>
          </a:bodyPr>
          <a:lstStyle/>
          <a:p>
            <a:pPr algn="ctr"/>
            <a:r>
              <a:rPr lang="fr-FR" sz="2400" b="1" i="1" dirty="0" smtClean="0">
                <a:solidFill>
                  <a:schemeClr val="accent6">
                    <a:lumMod val="75000"/>
                  </a:schemeClr>
                </a:solidFill>
              </a:rPr>
              <a:t>Visioconférence du 19 Décembre 2017</a:t>
            </a:r>
          </a:p>
          <a:p>
            <a:pPr algn="ctr"/>
            <a:r>
              <a:rPr lang="fr-FR" sz="2400" b="1" i="1" dirty="0" smtClean="0">
                <a:solidFill>
                  <a:schemeClr val="accent6">
                    <a:lumMod val="75000"/>
                  </a:schemeClr>
                </a:solidFill>
              </a:rPr>
              <a:t>Centre d’Enseignement</a:t>
            </a:r>
          </a:p>
        </p:txBody>
      </p:sp>
    </p:spTree>
    <p:extLst>
      <p:ext uri="{BB962C8B-B14F-4D97-AF65-F5344CB8AC3E}">
        <p14:creationId xmlns:p14="http://schemas.microsoft.com/office/powerpoint/2010/main" val="55740449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30816"/>
            <a:ext cx="9144000" cy="1223999"/>
          </a:xfrm>
          <a:solidFill>
            <a:srgbClr val="000090"/>
          </a:solidFill>
        </p:spPr>
        <p:txBody>
          <a:bodyPr>
            <a:normAutofit fontScale="90000"/>
          </a:bodyPr>
          <a:lstStyle/>
          <a:p>
            <a:r>
              <a:rPr lang="en-US" altLang="en-US" b="1" dirty="0">
                <a:solidFill>
                  <a:srgbClr val="FFFFFF"/>
                </a:solidFill>
              </a:rPr>
              <a:t/>
            </a:r>
            <a:br>
              <a:rPr lang="en-US" altLang="en-US" b="1" dirty="0">
                <a:solidFill>
                  <a:srgbClr val="FFFFFF"/>
                </a:solidFill>
              </a:rPr>
            </a:br>
            <a:r>
              <a:rPr lang="en-US" altLang="en-US" b="1" dirty="0">
                <a:solidFill>
                  <a:srgbClr val="FFFFFF"/>
                </a:solidFill>
              </a:rPr>
              <a:t> </a:t>
            </a:r>
            <a:r>
              <a:rPr lang="en-ZA" sz="3600" b="1" dirty="0">
                <a:solidFill>
                  <a:prstClr val="white"/>
                </a:solidFill>
              </a:rPr>
              <a:t>Fin de l’épidémie Sida en 2030: 90-90-90 de nouveaux objectifs ambitieux OMS/ONUSIDA…</a:t>
            </a:r>
            <a:br>
              <a:rPr lang="en-ZA" sz="3600" b="1" dirty="0">
                <a:solidFill>
                  <a:prstClr val="white"/>
                </a:solidFill>
              </a:rPr>
            </a:br>
            <a:endParaRPr lang="en-US" altLang="en-US" sz="3600" b="1" dirty="0">
              <a:solidFill>
                <a:schemeClr val="bg1"/>
              </a:solidFill>
            </a:endParaRPr>
          </a:p>
        </p:txBody>
      </p:sp>
      <p:cxnSp>
        <p:nvCxnSpPr>
          <p:cNvPr id="45059" name="Straight Connector 4"/>
          <p:cNvCxnSpPr>
            <a:cxnSpLocks noChangeShapeType="1"/>
          </p:cNvCxnSpPr>
          <p:nvPr/>
        </p:nvCxnSpPr>
        <p:spPr bwMode="auto">
          <a:xfrm>
            <a:off x="1400175" y="2463801"/>
            <a:ext cx="0" cy="3005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060" name="Straight Connector 5"/>
          <p:cNvCxnSpPr>
            <a:cxnSpLocks noChangeShapeType="1"/>
          </p:cNvCxnSpPr>
          <p:nvPr/>
        </p:nvCxnSpPr>
        <p:spPr bwMode="auto">
          <a:xfrm>
            <a:off x="1335089" y="2478088"/>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061" name="Straight Connector 6"/>
          <p:cNvCxnSpPr>
            <a:cxnSpLocks noChangeShapeType="1"/>
          </p:cNvCxnSpPr>
          <p:nvPr/>
        </p:nvCxnSpPr>
        <p:spPr bwMode="auto">
          <a:xfrm>
            <a:off x="1335089" y="3070225"/>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7"/>
          <p:cNvCxnSpPr>
            <a:cxnSpLocks noChangeShapeType="1"/>
          </p:cNvCxnSpPr>
          <p:nvPr/>
        </p:nvCxnSpPr>
        <p:spPr bwMode="auto">
          <a:xfrm>
            <a:off x="1335089" y="3667125"/>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9"/>
          <p:cNvCxnSpPr>
            <a:cxnSpLocks noChangeShapeType="1"/>
          </p:cNvCxnSpPr>
          <p:nvPr/>
        </p:nvCxnSpPr>
        <p:spPr bwMode="auto">
          <a:xfrm>
            <a:off x="1335089" y="4265613"/>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064" name="Straight Connector 10"/>
          <p:cNvCxnSpPr>
            <a:cxnSpLocks noChangeShapeType="1"/>
          </p:cNvCxnSpPr>
          <p:nvPr/>
        </p:nvCxnSpPr>
        <p:spPr bwMode="auto">
          <a:xfrm>
            <a:off x="1335089" y="4862513"/>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065" name="Straight Connector 11"/>
          <p:cNvCxnSpPr>
            <a:cxnSpLocks noChangeShapeType="1"/>
          </p:cNvCxnSpPr>
          <p:nvPr/>
        </p:nvCxnSpPr>
        <p:spPr bwMode="auto">
          <a:xfrm>
            <a:off x="1328739" y="5461000"/>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45066" name="TextBox 12"/>
          <p:cNvSpPr txBox="1">
            <a:spLocks noChangeArrowheads="1"/>
          </p:cNvSpPr>
          <p:nvPr/>
        </p:nvSpPr>
        <p:spPr bwMode="auto">
          <a:xfrm>
            <a:off x="784339" y="2293939"/>
            <a:ext cx="56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r>
              <a:rPr lang="en-US" altLang="en-US" b="0"/>
              <a:t>100</a:t>
            </a:r>
          </a:p>
        </p:txBody>
      </p:sp>
      <p:sp>
        <p:nvSpPr>
          <p:cNvPr id="45067" name="TextBox 13"/>
          <p:cNvSpPr txBox="1">
            <a:spLocks noChangeArrowheads="1"/>
          </p:cNvSpPr>
          <p:nvPr/>
        </p:nvSpPr>
        <p:spPr bwMode="auto">
          <a:xfrm>
            <a:off x="912717" y="2890838"/>
            <a:ext cx="4414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r>
              <a:rPr lang="en-US" altLang="en-US" b="0"/>
              <a:t>80</a:t>
            </a:r>
          </a:p>
        </p:txBody>
      </p:sp>
      <p:sp>
        <p:nvSpPr>
          <p:cNvPr id="45068" name="TextBox 14"/>
          <p:cNvSpPr txBox="1">
            <a:spLocks noChangeArrowheads="1"/>
          </p:cNvSpPr>
          <p:nvPr/>
        </p:nvSpPr>
        <p:spPr bwMode="auto">
          <a:xfrm>
            <a:off x="912717" y="3489325"/>
            <a:ext cx="4414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r>
              <a:rPr lang="en-US" altLang="en-US" b="0"/>
              <a:t>60</a:t>
            </a:r>
          </a:p>
        </p:txBody>
      </p:sp>
      <p:sp>
        <p:nvSpPr>
          <p:cNvPr id="45069" name="TextBox 15"/>
          <p:cNvSpPr txBox="1">
            <a:spLocks noChangeArrowheads="1"/>
          </p:cNvSpPr>
          <p:nvPr/>
        </p:nvSpPr>
        <p:spPr bwMode="auto">
          <a:xfrm>
            <a:off x="912717" y="4087814"/>
            <a:ext cx="4414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r>
              <a:rPr lang="en-US" altLang="en-US" b="0"/>
              <a:t>40</a:t>
            </a:r>
          </a:p>
        </p:txBody>
      </p:sp>
      <p:sp>
        <p:nvSpPr>
          <p:cNvPr id="45070" name="TextBox 16"/>
          <p:cNvSpPr txBox="1">
            <a:spLocks noChangeArrowheads="1"/>
          </p:cNvSpPr>
          <p:nvPr/>
        </p:nvSpPr>
        <p:spPr bwMode="auto">
          <a:xfrm>
            <a:off x="912717" y="4686300"/>
            <a:ext cx="4414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r>
              <a:rPr lang="en-US" altLang="en-US" b="0"/>
              <a:t>20</a:t>
            </a:r>
          </a:p>
        </p:txBody>
      </p:sp>
      <p:sp>
        <p:nvSpPr>
          <p:cNvPr id="45071" name="TextBox 17"/>
          <p:cNvSpPr txBox="1">
            <a:spLocks noChangeArrowheads="1"/>
          </p:cNvSpPr>
          <p:nvPr/>
        </p:nvSpPr>
        <p:spPr bwMode="auto">
          <a:xfrm>
            <a:off x="1041095" y="5284789"/>
            <a:ext cx="313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r>
              <a:rPr lang="en-US" altLang="en-US" b="0"/>
              <a:t>0</a:t>
            </a:r>
          </a:p>
        </p:txBody>
      </p:sp>
      <p:grpSp>
        <p:nvGrpSpPr>
          <p:cNvPr id="45072" name="Group 18"/>
          <p:cNvGrpSpPr>
            <a:grpSpLocks/>
          </p:cNvGrpSpPr>
          <p:nvPr/>
        </p:nvGrpSpPr>
        <p:grpSpPr bwMode="auto">
          <a:xfrm rot="5400000">
            <a:off x="4660901" y="2211388"/>
            <a:ext cx="63500" cy="6578600"/>
            <a:chOff x="1680125" y="2745504"/>
            <a:chExt cx="64008" cy="2388683"/>
          </a:xfrm>
        </p:grpSpPr>
        <p:cxnSp>
          <p:nvCxnSpPr>
            <p:cNvPr id="45107" name="Straight Connector 19"/>
            <p:cNvCxnSpPr>
              <a:cxnSpLocks noChangeShapeType="1"/>
            </p:cNvCxnSpPr>
            <p:nvPr/>
          </p:nvCxnSpPr>
          <p:spPr bwMode="auto">
            <a:xfrm>
              <a:off x="1680125" y="2745504"/>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108" name="Straight Connector 20"/>
            <p:cNvCxnSpPr>
              <a:cxnSpLocks noChangeShapeType="1"/>
            </p:cNvCxnSpPr>
            <p:nvPr/>
          </p:nvCxnSpPr>
          <p:spPr bwMode="auto">
            <a:xfrm>
              <a:off x="1680125" y="3340946"/>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109" name="Straight Connector 21"/>
            <p:cNvCxnSpPr>
              <a:cxnSpLocks noChangeShapeType="1"/>
            </p:cNvCxnSpPr>
            <p:nvPr/>
          </p:nvCxnSpPr>
          <p:spPr bwMode="auto">
            <a:xfrm>
              <a:off x="1680125" y="3938693"/>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110" name="Straight Connector 22"/>
            <p:cNvCxnSpPr>
              <a:cxnSpLocks noChangeShapeType="1"/>
            </p:cNvCxnSpPr>
            <p:nvPr/>
          </p:nvCxnSpPr>
          <p:spPr bwMode="auto">
            <a:xfrm>
              <a:off x="1680125" y="4536440"/>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111" name="Straight Connector 23"/>
            <p:cNvCxnSpPr>
              <a:cxnSpLocks noChangeShapeType="1"/>
            </p:cNvCxnSpPr>
            <p:nvPr/>
          </p:nvCxnSpPr>
          <p:spPr bwMode="auto">
            <a:xfrm>
              <a:off x="1680125" y="5134187"/>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sp>
        <p:nvSpPr>
          <p:cNvPr id="45073" name="TextBox 24"/>
          <p:cNvSpPr txBox="1">
            <a:spLocks noChangeArrowheads="1"/>
          </p:cNvSpPr>
          <p:nvPr/>
        </p:nvSpPr>
        <p:spPr bwMode="auto">
          <a:xfrm>
            <a:off x="1454355" y="5522914"/>
            <a:ext cx="15188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a:t>HIV-Positive </a:t>
            </a:r>
            <a:br>
              <a:rPr lang="en-US" altLang="en-US"/>
            </a:br>
            <a:r>
              <a:rPr lang="en-US" altLang="en-US"/>
              <a:t>People</a:t>
            </a:r>
          </a:p>
        </p:txBody>
      </p:sp>
      <p:sp>
        <p:nvSpPr>
          <p:cNvPr id="45074" name="TextBox 25"/>
          <p:cNvSpPr txBox="1">
            <a:spLocks noChangeArrowheads="1"/>
          </p:cNvSpPr>
          <p:nvPr/>
        </p:nvSpPr>
        <p:spPr bwMode="auto">
          <a:xfrm>
            <a:off x="3073400" y="5522914"/>
            <a:ext cx="162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a:t>Diagnosed</a:t>
            </a:r>
          </a:p>
        </p:txBody>
      </p:sp>
      <p:sp>
        <p:nvSpPr>
          <p:cNvPr id="45075" name="TextBox 26"/>
          <p:cNvSpPr txBox="1">
            <a:spLocks noChangeArrowheads="1"/>
          </p:cNvSpPr>
          <p:nvPr/>
        </p:nvSpPr>
        <p:spPr bwMode="auto">
          <a:xfrm>
            <a:off x="4684712" y="5522914"/>
            <a:ext cx="1644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a:t>On ART</a:t>
            </a:r>
          </a:p>
        </p:txBody>
      </p:sp>
      <p:sp>
        <p:nvSpPr>
          <p:cNvPr id="45076" name="TextBox 27"/>
          <p:cNvSpPr txBox="1">
            <a:spLocks noChangeArrowheads="1"/>
          </p:cNvSpPr>
          <p:nvPr/>
        </p:nvSpPr>
        <p:spPr bwMode="auto">
          <a:xfrm>
            <a:off x="6396041" y="5522914"/>
            <a:ext cx="15827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dirty="0"/>
              <a:t>Viral </a:t>
            </a:r>
            <a:br>
              <a:rPr lang="en-US" altLang="en-US" dirty="0"/>
            </a:br>
            <a:r>
              <a:rPr lang="en-US" altLang="en-US" dirty="0"/>
              <a:t>Suppression </a:t>
            </a:r>
            <a:br>
              <a:rPr lang="en-US" altLang="en-US" dirty="0"/>
            </a:br>
            <a:endParaRPr lang="en-US" altLang="en-US" dirty="0"/>
          </a:p>
        </p:txBody>
      </p:sp>
      <p:sp>
        <p:nvSpPr>
          <p:cNvPr id="29" name="Rectangle 28"/>
          <p:cNvSpPr/>
          <p:nvPr/>
        </p:nvSpPr>
        <p:spPr bwMode="auto">
          <a:xfrm>
            <a:off x="1550988" y="2478088"/>
            <a:ext cx="1325563" cy="2990850"/>
          </a:xfrm>
          <a:prstGeom prst="rect">
            <a:avLst/>
          </a:prstGeom>
          <a:solidFill>
            <a:schemeClr val="accent5">
              <a:lumMod val="60000"/>
              <a:lumOff val="40000"/>
            </a:schemeClr>
          </a:solidFill>
          <a:ln w="9525" cap="flat" cmpd="sng" algn="ctr">
            <a:solidFill>
              <a:schemeClr val="bg2">
                <a:lumMod val="10000"/>
              </a:schemeClr>
            </a:solidFill>
            <a:prstDash val="solid"/>
            <a:round/>
            <a:headEnd type="none" w="med" len="med"/>
            <a:tailEnd type="none" w="med" len="med"/>
          </a:ln>
          <a:effectLst/>
        </p:spPr>
        <p:txBody>
          <a:bodyPr/>
          <a:lstStyle/>
          <a:p>
            <a:pPr algn="ctr">
              <a:lnSpc>
                <a:spcPct val="90000"/>
              </a:lnSpc>
              <a:spcBef>
                <a:spcPct val="35000"/>
              </a:spcBef>
              <a:spcAft>
                <a:spcPct val="25000"/>
              </a:spcAft>
              <a:buClr>
                <a:schemeClr val="folHlink"/>
              </a:buClr>
              <a:defRPr/>
            </a:pPr>
            <a:endParaRPr lang="en-US" b="0" dirty="0">
              <a:solidFill>
                <a:schemeClr val="bg2">
                  <a:lumMod val="10000"/>
                </a:schemeClr>
              </a:solidFill>
              <a:latin typeface="Arial" charset="0"/>
            </a:endParaRPr>
          </a:p>
        </p:txBody>
      </p:sp>
      <p:sp>
        <p:nvSpPr>
          <p:cNvPr id="30" name="Rectangle 29"/>
          <p:cNvSpPr/>
          <p:nvPr/>
        </p:nvSpPr>
        <p:spPr bwMode="auto">
          <a:xfrm>
            <a:off x="3222625" y="3863976"/>
            <a:ext cx="1325563" cy="1597025"/>
          </a:xfrm>
          <a:prstGeom prst="rect">
            <a:avLst/>
          </a:prstGeom>
          <a:solidFill>
            <a:schemeClr val="accent6">
              <a:lumMod val="60000"/>
              <a:lumOff val="40000"/>
            </a:schemeClr>
          </a:solidFill>
          <a:ln w="9525" cap="flat" cmpd="sng" algn="ctr">
            <a:solidFill>
              <a:schemeClr val="bg2">
                <a:lumMod val="10000"/>
              </a:schemeClr>
            </a:solidFill>
            <a:prstDash val="solid"/>
            <a:round/>
            <a:headEnd type="none" w="med" len="med"/>
            <a:tailEnd type="none" w="med" len="med"/>
          </a:ln>
          <a:effectLst/>
        </p:spPr>
        <p:txBody>
          <a:bodyPr/>
          <a:lstStyle/>
          <a:p>
            <a:pPr algn="ctr">
              <a:lnSpc>
                <a:spcPct val="90000"/>
              </a:lnSpc>
              <a:spcBef>
                <a:spcPct val="35000"/>
              </a:spcBef>
              <a:spcAft>
                <a:spcPct val="25000"/>
              </a:spcAft>
              <a:buClr>
                <a:schemeClr val="folHlink"/>
              </a:buClr>
              <a:defRPr/>
            </a:pPr>
            <a:endParaRPr lang="en-US" b="0" dirty="0">
              <a:solidFill>
                <a:schemeClr val="bg2">
                  <a:lumMod val="10000"/>
                </a:schemeClr>
              </a:solidFill>
              <a:latin typeface="Arial" charset="0"/>
            </a:endParaRPr>
          </a:p>
        </p:txBody>
      </p:sp>
      <p:sp>
        <p:nvSpPr>
          <p:cNvPr id="31" name="Rectangle 30"/>
          <p:cNvSpPr/>
          <p:nvPr/>
        </p:nvSpPr>
        <p:spPr bwMode="auto">
          <a:xfrm>
            <a:off x="4843463" y="4265614"/>
            <a:ext cx="1327151" cy="1195387"/>
          </a:xfrm>
          <a:prstGeom prst="rect">
            <a:avLst/>
          </a:prstGeom>
          <a:solidFill>
            <a:srgbClr val="008000">
              <a:alpha val="50000"/>
            </a:srgbClr>
          </a:solidFill>
          <a:ln w="9525" cap="flat" cmpd="sng" algn="ctr">
            <a:solidFill>
              <a:schemeClr val="bg2">
                <a:lumMod val="10000"/>
              </a:schemeClr>
            </a:solidFill>
            <a:prstDash val="solid"/>
            <a:round/>
            <a:headEnd type="none" w="med" len="med"/>
            <a:tailEnd type="none" w="med" len="med"/>
          </a:ln>
          <a:effectLst/>
        </p:spPr>
        <p:txBody>
          <a:bodyPr/>
          <a:lstStyle/>
          <a:p>
            <a:pPr algn="ctr">
              <a:lnSpc>
                <a:spcPct val="90000"/>
              </a:lnSpc>
              <a:spcBef>
                <a:spcPct val="35000"/>
              </a:spcBef>
              <a:spcAft>
                <a:spcPct val="25000"/>
              </a:spcAft>
              <a:buClr>
                <a:schemeClr val="folHlink"/>
              </a:buClr>
              <a:defRPr/>
            </a:pPr>
            <a:endParaRPr lang="en-US" b="0" dirty="0">
              <a:solidFill>
                <a:schemeClr val="bg2">
                  <a:lumMod val="10000"/>
                </a:schemeClr>
              </a:solidFill>
              <a:latin typeface="Arial" charset="0"/>
            </a:endParaRPr>
          </a:p>
        </p:txBody>
      </p:sp>
      <p:sp>
        <p:nvSpPr>
          <p:cNvPr id="32" name="Rectangle 31"/>
          <p:cNvSpPr/>
          <p:nvPr/>
        </p:nvSpPr>
        <p:spPr bwMode="auto">
          <a:xfrm>
            <a:off x="6524625" y="4521201"/>
            <a:ext cx="1325563" cy="949325"/>
          </a:xfrm>
          <a:prstGeom prst="rect">
            <a:avLst/>
          </a:prstGeom>
          <a:solidFill>
            <a:srgbClr val="FFFF00"/>
          </a:solidFill>
          <a:ln w="9525" cap="flat" cmpd="sng" algn="ctr">
            <a:solidFill>
              <a:schemeClr val="bg2">
                <a:lumMod val="10000"/>
              </a:schemeClr>
            </a:solidFill>
            <a:prstDash val="solid"/>
            <a:round/>
            <a:headEnd type="none" w="med" len="med"/>
            <a:tailEnd type="none" w="med" len="med"/>
          </a:ln>
          <a:effectLst/>
        </p:spPr>
        <p:txBody>
          <a:bodyPr/>
          <a:lstStyle/>
          <a:p>
            <a:pPr algn="ctr">
              <a:lnSpc>
                <a:spcPct val="90000"/>
              </a:lnSpc>
              <a:spcBef>
                <a:spcPct val="35000"/>
              </a:spcBef>
              <a:spcAft>
                <a:spcPct val="25000"/>
              </a:spcAft>
              <a:buClr>
                <a:schemeClr val="folHlink"/>
              </a:buClr>
              <a:defRPr/>
            </a:pPr>
            <a:endParaRPr lang="en-US" b="0" dirty="0">
              <a:solidFill>
                <a:schemeClr val="bg2">
                  <a:lumMod val="10000"/>
                </a:schemeClr>
              </a:solidFill>
              <a:latin typeface="Arial" charset="0"/>
            </a:endParaRPr>
          </a:p>
        </p:txBody>
      </p:sp>
      <p:cxnSp>
        <p:nvCxnSpPr>
          <p:cNvPr id="45081" name="Straight Connector 32"/>
          <p:cNvCxnSpPr>
            <a:cxnSpLocks noChangeShapeType="1"/>
          </p:cNvCxnSpPr>
          <p:nvPr/>
        </p:nvCxnSpPr>
        <p:spPr bwMode="auto">
          <a:xfrm>
            <a:off x="1400176" y="5461000"/>
            <a:ext cx="659447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40" name="Rectangle 39"/>
          <p:cNvSpPr/>
          <p:nvPr/>
        </p:nvSpPr>
        <p:spPr bwMode="auto">
          <a:xfrm>
            <a:off x="3224214" y="2782888"/>
            <a:ext cx="1323975" cy="1085850"/>
          </a:xfrm>
          <a:prstGeom prst="rect">
            <a:avLst/>
          </a:prstGeom>
          <a:solidFill>
            <a:schemeClr val="accent6">
              <a:lumMod val="50000"/>
              <a:alpha val="87000"/>
            </a:schemeClr>
          </a:solidFill>
          <a:ln w="9525" cap="flat" cmpd="sng" algn="ctr">
            <a:solidFill>
              <a:schemeClr val="bg2">
                <a:lumMod val="10000"/>
              </a:schemeClr>
            </a:solidFill>
            <a:prstDash val="solid"/>
            <a:round/>
            <a:headEnd type="none" w="med" len="med"/>
            <a:tailEnd type="none" w="med" len="med"/>
          </a:ln>
          <a:effectLst/>
        </p:spPr>
        <p:txBody>
          <a:bodyPr anchor="ctr" anchorCtr="1"/>
          <a:lstStyle/>
          <a:p>
            <a:pPr algn="ctr">
              <a:lnSpc>
                <a:spcPct val="90000"/>
              </a:lnSpc>
              <a:spcBef>
                <a:spcPct val="35000"/>
              </a:spcBef>
              <a:spcAft>
                <a:spcPct val="25000"/>
              </a:spcAft>
              <a:buClr>
                <a:schemeClr val="folHlink"/>
              </a:buClr>
              <a:defRPr/>
            </a:pPr>
            <a:r>
              <a:rPr lang="en-US" sz="1400" u="sng" dirty="0">
                <a:latin typeface="Arial" charset="0"/>
              </a:rPr>
              <a:t>Breakpoint 1:</a:t>
            </a:r>
            <a:r>
              <a:rPr lang="en-US" sz="1400" dirty="0">
                <a:latin typeface="Arial" charset="0"/>
              </a:rPr>
              <a:t> </a:t>
            </a:r>
            <a:r>
              <a:rPr lang="en-US" sz="1400" dirty="0" smtClean="0">
                <a:latin typeface="Arial" charset="0"/>
              </a:rPr>
              <a:t>7,5 </a:t>
            </a:r>
            <a:r>
              <a:rPr lang="en-US" sz="1400" b="0" dirty="0" smtClean="0">
                <a:latin typeface="Arial" charset="0"/>
              </a:rPr>
              <a:t>million </a:t>
            </a:r>
            <a:r>
              <a:rPr lang="en-US" sz="1400" b="0" dirty="0">
                <a:latin typeface="Arial" charset="0"/>
              </a:rPr>
              <a:t>undiagnosed</a:t>
            </a:r>
            <a:endParaRPr lang="en-US" b="0" dirty="0">
              <a:latin typeface="Arial" charset="0"/>
            </a:endParaRPr>
          </a:p>
        </p:txBody>
      </p:sp>
      <p:sp>
        <p:nvSpPr>
          <p:cNvPr id="41" name="Rectangle 40"/>
          <p:cNvSpPr/>
          <p:nvPr/>
        </p:nvSpPr>
        <p:spPr bwMode="auto">
          <a:xfrm>
            <a:off x="4843463" y="3033713"/>
            <a:ext cx="1327151" cy="1231900"/>
          </a:xfrm>
          <a:prstGeom prst="rect">
            <a:avLst/>
          </a:prstGeom>
          <a:solidFill>
            <a:srgbClr val="008000"/>
          </a:solidFill>
          <a:ln w="9525" cap="flat" cmpd="sng" algn="ctr">
            <a:solidFill>
              <a:schemeClr val="bg2">
                <a:lumMod val="10000"/>
              </a:schemeClr>
            </a:solidFill>
            <a:prstDash val="solid"/>
            <a:round/>
            <a:headEnd type="none" w="med" len="med"/>
            <a:tailEnd type="none" w="med" len="med"/>
          </a:ln>
          <a:effectLst/>
        </p:spPr>
        <p:txBody>
          <a:bodyPr anchor="ctr" anchorCtr="1"/>
          <a:lstStyle/>
          <a:p>
            <a:pPr algn="ctr">
              <a:lnSpc>
                <a:spcPct val="90000"/>
              </a:lnSpc>
              <a:spcBef>
                <a:spcPct val="35000"/>
              </a:spcBef>
              <a:spcAft>
                <a:spcPct val="25000"/>
              </a:spcAft>
              <a:buClr>
                <a:schemeClr val="folHlink"/>
              </a:buClr>
              <a:defRPr/>
            </a:pPr>
            <a:r>
              <a:rPr lang="en-US" sz="1400" u="sng" dirty="0">
                <a:latin typeface="Arial" charset="0"/>
              </a:rPr>
              <a:t>Breakpoint 2:</a:t>
            </a:r>
            <a:r>
              <a:rPr lang="en-US" sz="1400" b="0" dirty="0">
                <a:latin typeface="Arial" charset="0"/>
              </a:rPr>
              <a:t> </a:t>
            </a:r>
            <a:r>
              <a:rPr lang="en-US" sz="1400" dirty="0" smtClean="0">
                <a:latin typeface="Arial" charset="0"/>
              </a:rPr>
              <a:t>9,9</a:t>
            </a:r>
            <a:r>
              <a:rPr lang="en-US" sz="1400" b="0" dirty="0" smtClean="0">
                <a:latin typeface="Arial" charset="0"/>
              </a:rPr>
              <a:t> </a:t>
            </a:r>
            <a:r>
              <a:rPr lang="en-US" sz="1400" b="0" dirty="0">
                <a:latin typeface="Arial" charset="0"/>
              </a:rPr>
              <a:t>million not treated</a:t>
            </a:r>
            <a:endParaRPr lang="en-US" b="0" dirty="0">
              <a:latin typeface="Arial" charset="0"/>
            </a:endParaRPr>
          </a:p>
        </p:txBody>
      </p:sp>
      <p:sp>
        <p:nvSpPr>
          <p:cNvPr id="42" name="Rectangle 41"/>
          <p:cNvSpPr/>
          <p:nvPr/>
        </p:nvSpPr>
        <p:spPr bwMode="auto">
          <a:xfrm>
            <a:off x="6524625" y="3308351"/>
            <a:ext cx="1325563" cy="1212850"/>
          </a:xfrm>
          <a:prstGeom prst="rect">
            <a:avLst/>
          </a:prstGeom>
          <a:solidFill>
            <a:srgbClr val="FFFF00">
              <a:alpha val="22000"/>
            </a:srgbClr>
          </a:solidFill>
          <a:ln w="9525" cap="flat" cmpd="sng" algn="ctr">
            <a:solidFill>
              <a:schemeClr val="bg2">
                <a:lumMod val="10000"/>
              </a:schemeClr>
            </a:solidFill>
            <a:prstDash val="solid"/>
            <a:round/>
            <a:headEnd type="none" w="med" len="med"/>
            <a:tailEnd type="none" w="med" len="med"/>
          </a:ln>
          <a:effectLst/>
        </p:spPr>
        <p:txBody>
          <a:bodyPr anchor="ctr" anchorCtr="1"/>
          <a:lstStyle/>
          <a:p>
            <a:pPr algn="ctr">
              <a:lnSpc>
                <a:spcPct val="90000"/>
              </a:lnSpc>
              <a:spcBef>
                <a:spcPct val="35000"/>
              </a:spcBef>
              <a:spcAft>
                <a:spcPct val="25000"/>
              </a:spcAft>
              <a:buClr>
                <a:schemeClr val="folHlink"/>
              </a:buClr>
              <a:defRPr/>
            </a:pPr>
            <a:r>
              <a:rPr lang="en-US" sz="1400" u="sng" dirty="0">
                <a:latin typeface="Arial" charset="0"/>
              </a:rPr>
              <a:t>Breakpoint 3:</a:t>
            </a:r>
            <a:r>
              <a:rPr lang="en-US" sz="1400" dirty="0">
                <a:latin typeface="Arial" charset="0"/>
              </a:rPr>
              <a:t> </a:t>
            </a:r>
            <a:r>
              <a:rPr lang="en-US" sz="1400" b="0" dirty="0" smtClean="0">
                <a:latin typeface="Arial" charset="0"/>
              </a:rPr>
              <a:t>10,7 </a:t>
            </a:r>
            <a:r>
              <a:rPr lang="en-US" sz="1400" b="0" dirty="0">
                <a:latin typeface="Arial" charset="0"/>
              </a:rPr>
              <a:t>million not virally suppressed</a:t>
            </a:r>
            <a:endParaRPr lang="en-US" b="0" dirty="0">
              <a:latin typeface="Arial" charset="0"/>
            </a:endParaRPr>
          </a:p>
        </p:txBody>
      </p:sp>
      <p:cxnSp>
        <p:nvCxnSpPr>
          <p:cNvPr id="45085" name="Straight Connector 42"/>
          <p:cNvCxnSpPr>
            <a:cxnSpLocks noChangeShapeType="1"/>
          </p:cNvCxnSpPr>
          <p:nvPr/>
        </p:nvCxnSpPr>
        <p:spPr bwMode="auto">
          <a:xfrm>
            <a:off x="2876551" y="2514600"/>
            <a:ext cx="360363"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45086" name="Straight Connector 43"/>
          <p:cNvCxnSpPr>
            <a:cxnSpLocks noChangeShapeType="1"/>
          </p:cNvCxnSpPr>
          <p:nvPr/>
        </p:nvCxnSpPr>
        <p:spPr bwMode="auto">
          <a:xfrm>
            <a:off x="4549775" y="3868738"/>
            <a:ext cx="293688"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45087" name="Straight Connector 44"/>
          <p:cNvCxnSpPr>
            <a:cxnSpLocks noChangeShapeType="1"/>
          </p:cNvCxnSpPr>
          <p:nvPr/>
        </p:nvCxnSpPr>
        <p:spPr bwMode="auto">
          <a:xfrm>
            <a:off x="6175375" y="4273550"/>
            <a:ext cx="349251"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45088" name="Straight Arrow Connector 47"/>
          <p:cNvCxnSpPr>
            <a:cxnSpLocks noChangeShapeType="1"/>
          </p:cNvCxnSpPr>
          <p:nvPr/>
        </p:nvCxnSpPr>
        <p:spPr bwMode="auto">
          <a:xfrm>
            <a:off x="3238500" y="2500314"/>
            <a:ext cx="0" cy="1360487"/>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089" name="Straight Arrow Connector 49"/>
          <p:cNvCxnSpPr>
            <a:cxnSpLocks noChangeShapeType="1"/>
          </p:cNvCxnSpPr>
          <p:nvPr/>
        </p:nvCxnSpPr>
        <p:spPr bwMode="auto">
          <a:xfrm>
            <a:off x="4862513" y="3883026"/>
            <a:ext cx="0" cy="395288"/>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5090" name="Straight Arrow Connector 51"/>
          <p:cNvCxnSpPr>
            <a:cxnSpLocks noChangeShapeType="1"/>
          </p:cNvCxnSpPr>
          <p:nvPr/>
        </p:nvCxnSpPr>
        <p:spPr bwMode="auto">
          <a:xfrm>
            <a:off x="6518275" y="4265614"/>
            <a:ext cx="0" cy="27305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5091" name="TextBox 34"/>
          <p:cNvSpPr txBox="1">
            <a:spLocks noChangeArrowheads="1"/>
          </p:cNvSpPr>
          <p:nvPr/>
        </p:nvSpPr>
        <p:spPr bwMode="auto">
          <a:xfrm>
            <a:off x="3271839" y="2400300"/>
            <a:ext cx="1228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dirty="0" smtClean="0"/>
              <a:t>70%</a:t>
            </a:r>
            <a:endParaRPr lang="en-US" altLang="en-US" dirty="0"/>
          </a:p>
        </p:txBody>
      </p:sp>
      <p:sp>
        <p:nvSpPr>
          <p:cNvPr id="45092" name="TextBox 35"/>
          <p:cNvSpPr txBox="1">
            <a:spLocks noChangeArrowheads="1"/>
          </p:cNvSpPr>
          <p:nvPr/>
        </p:nvSpPr>
        <p:spPr bwMode="auto">
          <a:xfrm>
            <a:off x="4872037" y="2662238"/>
            <a:ext cx="127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dirty="0" smtClean="0"/>
              <a:t>53%</a:t>
            </a:r>
            <a:endParaRPr lang="en-US" altLang="en-US" dirty="0"/>
          </a:p>
        </p:txBody>
      </p:sp>
      <p:sp>
        <p:nvSpPr>
          <p:cNvPr id="45093" name="TextBox 36"/>
          <p:cNvSpPr txBox="1">
            <a:spLocks noChangeArrowheads="1"/>
          </p:cNvSpPr>
          <p:nvPr/>
        </p:nvSpPr>
        <p:spPr bwMode="auto">
          <a:xfrm>
            <a:off x="6565900" y="2933700"/>
            <a:ext cx="124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dirty="0" smtClean="0"/>
              <a:t>44%</a:t>
            </a:r>
            <a:endParaRPr lang="en-US" altLang="en-US" dirty="0"/>
          </a:p>
        </p:txBody>
      </p:sp>
      <p:sp>
        <p:nvSpPr>
          <p:cNvPr id="45094" name="TextBox 28"/>
          <p:cNvSpPr txBox="1">
            <a:spLocks noChangeArrowheads="1"/>
          </p:cNvSpPr>
          <p:nvPr/>
        </p:nvSpPr>
        <p:spPr bwMode="auto">
          <a:xfrm rot="-5400000">
            <a:off x="27762" y="3831223"/>
            <a:ext cx="1233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sz="1600"/>
              <a:t>People (%)</a:t>
            </a:r>
          </a:p>
        </p:txBody>
      </p:sp>
      <p:sp>
        <p:nvSpPr>
          <p:cNvPr id="49" name="Text Box 15"/>
          <p:cNvSpPr txBox="1">
            <a:spLocks noChangeArrowheads="1"/>
          </p:cNvSpPr>
          <p:nvPr/>
        </p:nvSpPr>
        <p:spPr bwMode="auto">
          <a:xfrm>
            <a:off x="59532" y="6392523"/>
            <a:ext cx="5891213" cy="400110"/>
          </a:xfrm>
          <a:prstGeom prst="rect">
            <a:avLst/>
          </a:prstGeom>
          <a:noFill/>
          <a:ln>
            <a:noFill/>
          </a:ln>
          <a:extLst/>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i="1" dirty="0">
                <a:solidFill>
                  <a:srgbClr val="1E7FB8"/>
                </a:solidFill>
              </a:rPr>
              <a:t>UNAIDS/WHO estimates</a:t>
            </a:r>
            <a:r>
              <a:rPr lang="en-US" altLang="en-US" sz="2000" i="1" dirty="0">
                <a:solidFill>
                  <a:srgbClr val="1E7FB8"/>
                </a:solidFill>
              </a:rPr>
              <a:t> </a:t>
            </a:r>
            <a:r>
              <a:rPr lang="en-US" altLang="en-US" i="1" spc="-10" dirty="0" smtClean="0">
                <a:solidFill>
                  <a:schemeClr val="tx1">
                    <a:lumMod val="50000"/>
                    <a:lumOff val="50000"/>
                  </a:schemeClr>
                </a:solidFill>
              </a:rPr>
              <a:t>.</a:t>
            </a:r>
            <a:endParaRPr lang="en-US" altLang="en-US" i="1" spc="-10" dirty="0">
              <a:solidFill>
                <a:schemeClr val="tx1">
                  <a:lumMod val="50000"/>
                  <a:lumOff val="50000"/>
                </a:schemeClr>
              </a:solidFill>
            </a:endParaRPr>
          </a:p>
        </p:txBody>
      </p:sp>
      <p:sp>
        <p:nvSpPr>
          <p:cNvPr id="45097" name="TextBox 36"/>
          <p:cNvSpPr txBox="1">
            <a:spLocks noChangeArrowheads="1"/>
          </p:cNvSpPr>
          <p:nvPr/>
        </p:nvSpPr>
        <p:spPr bwMode="auto">
          <a:xfrm>
            <a:off x="3145876" y="1350964"/>
            <a:ext cx="15124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u="sng" dirty="0"/>
              <a:t>Target 1:</a:t>
            </a:r>
            <a:r>
              <a:rPr lang="en-US" altLang="en-US" dirty="0"/>
              <a:t/>
            </a:r>
            <a:br>
              <a:rPr lang="en-US" altLang="en-US" dirty="0"/>
            </a:br>
            <a:r>
              <a:rPr lang="en-US" altLang="en-US" dirty="0"/>
              <a:t>90% of HIV+ </a:t>
            </a:r>
            <a:br>
              <a:rPr lang="en-US" altLang="en-US" dirty="0"/>
            </a:br>
            <a:r>
              <a:rPr lang="en-US" altLang="en-US" dirty="0"/>
              <a:t>people</a:t>
            </a:r>
            <a:br>
              <a:rPr lang="en-US" altLang="en-US" dirty="0"/>
            </a:br>
            <a:r>
              <a:rPr lang="en-US" altLang="en-US" dirty="0"/>
              <a:t>diagnosed</a:t>
            </a:r>
          </a:p>
        </p:txBody>
      </p:sp>
      <p:sp>
        <p:nvSpPr>
          <p:cNvPr id="45098" name="TextBox 37"/>
          <p:cNvSpPr txBox="1">
            <a:spLocks noChangeArrowheads="1"/>
          </p:cNvSpPr>
          <p:nvPr/>
        </p:nvSpPr>
        <p:spPr bwMode="auto">
          <a:xfrm>
            <a:off x="4615026" y="1350964"/>
            <a:ext cx="18046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u="sng" dirty="0"/>
              <a:t>Target 2:</a:t>
            </a:r>
            <a:br>
              <a:rPr lang="en-US" altLang="en-US" u="sng" dirty="0"/>
            </a:br>
            <a:r>
              <a:rPr lang="en-US" altLang="en-US" dirty="0"/>
              <a:t>90% of </a:t>
            </a:r>
            <a:br>
              <a:rPr lang="en-US" altLang="en-US" dirty="0"/>
            </a:br>
            <a:r>
              <a:rPr lang="en-US" altLang="en-US" dirty="0"/>
              <a:t>diagnosed </a:t>
            </a:r>
            <a:br>
              <a:rPr lang="en-US" altLang="en-US" dirty="0"/>
            </a:br>
            <a:r>
              <a:rPr lang="en-US" altLang="en-US" dirty="0"/>
              <a:t>people on ART</a:t>
            </a:r>
          </a:p>
        </p:txBody>
      </p:sp>
      <p:sp>
        <p:nvSpPr>
          <p:cNvPr id="45099" name="TextBox 38"/>
          <p:cNvSpPr txBox="1">
            <a:spLocks noChangeArrowheads="1"/>
          </p:cNvSpPr>
          <p:nvPr/>
        </p:nvSpPr>
        <p:spPr bwMode="auto">
          <a:xfrm>
            <a:off x="6226176" y="1350963"/>
            <a:ext cx="1920875"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u="sng" dirty="0"/>
              <a:t>Target 3:</a:t>
            </a:r>
            <a:r>
              <a:rPr lang="en-US" altLang="en-US" dirty="0"/>
              <a:t/>
            </a:r>
            <a:br>
              <a:rPr lang="en-US" altLang="en-US" dirty="0"/>
            </a:br>
            <a:r>
              <a:rPr lang="en-US" altLang="en-US" dirty="0"/>
              <a:t>90% of people on ART with HIV-1 RNA suppression</a:t>
            </a:r>
          </a:p>
        </p:txBody>
      </p:sp>
      <p:sp>
        <p:nvSpPr>
          <p:cNvPr id="53" name="TextBox 52"/>
          <p:cNvSpPr txBox="1"/>
          <p:nvPr/>
        </p:nvSpPr>
        <p:spPr>
          <a:xfrm>
            <a:off x="1550988" y="4808538"/>
            <a:ext cx="1325563" cy="923330"/>
          </a:xfrm>
          <a:prstGeom prst="rect">
            <a:avLst/>
          </a:prstGeom>
          <a:noFill/>
        </p:spPr>
        <p:txBody>
          <a:bodyPr>
            <a:spAutoFit/>
          </a:bodyPr>
          <a:lstStyle/>
          <a:p>
            <a:pPr algn="ctr">
              <a:defRPr/>
            </a:pPr>
            <a:r>
              <a:rPr lang="en-US" b="0" dirty="0">
                <a:solidFill>
                  <a:schemeClr val="bg2">
                    <a:lumMod val="10000"/>
                  </a:schemeClr>
                </a:solidFill>
                <a:latin typeface="Arial" charset="0"/>
              </a:rPr>
              <a:t>36.9 million</a:t>
            </a:r>
          </a:p>
          <a:p>
            <a:pPr algn="ctr">
              <a:defRPr/>
            </a:pPr>
            <a:endParaRPr lang="en-US" b="0" dirty="0"/>
          </a:p>
        </p:txBody>
      </p:sp>
      <p:sp>
        <p:nvSpPr>
          <p:cNvPr id="54" name="TextBox 53"/>
          <p:cNvSpPr txBox="1"/>
          <p:nvPr/>
        </p:nvSpPr>
        <p:spPr>
          <a:xfrm>
            <a:off x="3151188" y="4789488"/>
            <a:ext cx="1325563" cy="923330"/>
          </a:xfrm>
          <a:prstGeom prst="rect">
            <a:avLst/>
          </a:prstGeom>
          <a:noFill/>
        </p:spPr>
        <p:txBody>
          <a:bodyPr>
            <a:spAutoFit/>
          </a:bodyPr>
          <a:lstStyle/>
          <a:p>
            <a:pPr algn="ctr">
              <a:defRPr/>
            </a:pPr>
            <a:r>
              <a:rPr lang="en-US" dirty="0" smtClean="0">
                <a:solidFill>
                  <a:schemeClr val="bg2">
                    <a:lumMod val="10000"/>
                  </a:schemeClr>
                </a:solidFill>
                <a:latin typeface="Arial" charset="0"/>
              </a:rPr>
              <a:t>25,8</a:t>
            </a:r>
            <a:endParaRPr lang="en-US" dirty="0" smtClean="0">
              <a:solidFill>
                <a:schemeClr val="bg2">
                  <a:lumMod val="10000"/>
                </a:schemeClr>
              </a:solidFill>
              <a:latin typeface="Arial" charset="0"/>
            </a:endParaRPr>
          </a:p>
          <a:p>
            <a:pPr algn="ctr">
              <a:defRPr/>
            </a:pPr>
            <a:r>
              <a:rPr lang="en-US" b="0" dirty="0" smtClean="0">
                <a:solidFill>
                  <a:schemeClr val="bg2">
                    <a:lumMod val="10000"/>
                  </a:schemeClr>
                </a:solidFill>
                <a:latin typeface="Arial" charset="0"/>
              </a:rPr>
              <a:t>million</a:t>
            </a:r>
            <a:endParaRPr lang="en-US" b="0" dirty="0">
              <a:solidFill>
                <a:schemeClr val="bg2">
                  <a:lumMod val="10000"/>
                </a:schemeClr>
              </a:solidFill>
              <a:latin typeface="Arial" charset="0"/>
            </a:endParaRPr>
          </a:p>
          <a:p>
            <a:pPr algn="ctr">
              <a:defRPr/>
            </a:pPr>
            <a:endParaRPr lang="en-US" b="0" dirty="0"/>
          </a:p>
        </p:txBody>
      </p:sp>
      <p:sp>
        <p:nvSpPr>
          <p:cNvPr id="55" name="TextBox 54"/>
          <p:cNvSpPr txBox="1"/>
          <p:nvPr/>
        </p:nvSpPr>
        <p:spPr>
          <a:xfrm>
            <a:off x="4884737" y="4808538"/>
            <a:ext cx="1325563" cy="923330"/>
          </a:xfrm>
          <a:prstGeom prst="rect">
            <a:avLst/>
          </a:prstGeom>
          <a:noFill/>
        </p:spPr>
        <p:txBody>
          <a:bodyPr>
            <a:spAutoFit/>
          </a:bodyPr>
          <a:lstStyle/>
          <a:p>
            <a:pPr algn="ctr">
              <a:defRPr/>
            </a:pPr>
            <a:r>
              <a:rPr lang="en-US" dirty="0" smtClean="0">
                <a:solidFill>
                  <a:schemeClr val="bg2">
                    <a:lumMod val="10000"/>
                  </a:schemeClr>
                </a:solidFill>
                <a:latin typeface="Arial" charset="0"/>
              </a:rPr>
              <a:t>20</a:t>
            </a:r>
            <a:r>
              <a:rPr lang="en-US" b="0" dirty="0" smtClean="0">
                <a:solidFill>
                  <a:schemeClr val="bg2">
                    <a:lumMod val="10000"/>
                  </a:schemeClr>
                </a:solidFill>
                <a:latin typeface="Arial" charset="0"/>
              </a:rPr>
              <a:t>.1 </a:t>
            </a:r>
            <a:r>
              <a:rPr lang="en-US" b="0" dirty="0">
                <a:solidFill>
                  <a:schemeClr val="bg2">
                    <a:lumMod val="10000"/>
                  </a:schemeClr>
                </a:solidFill>
                <a:latin typeface="Arial" charset="0"/>
              </a:rPr>
              <a:t>million</a:t>
            </a:r>
          </a:p>
          <a:p>
            <a:pPr algn="ctr">
              <a:defRPr/>
            </a:pPr>
            <a:endParaRPr lang="en-US" b="0" dirty="0"/>
          </a:p>
        </p:txBody>
      </p:sp>
      <p:sp>
        <p:nvSpPr>
          <p:cNvPr id="56" name="TextBox 55"/>
          <p:cNvSpPr txBox="1"/>
          <p:nvPr/>
        </p:nvSpPr>
        <p:spPr>
          <a:xfrm>
            <a:off x="6484937" y="4789489"/>
            <a:ext cx="1325563" cy="923330"/>
          </a:xfrm>
          <a:prstGeom prst="rect">
            <a:avLst/>
          </a:prstGeom>
          <a:noFill/>
        </p:spPr>
        <p:txBody>
          <a:bodyPr>
            <a:spAutoFit/>
          </a:bodyPr>
          <a:lstStyle/>
          <a:p>
            <a:pPr algn="ctr">
              <a:defRPr/>
            </a:pPr>
            <a:r>
              <a:rPr lang="en-US" dirty="0" smtClean="0">
                <a:solidFill>
                  <a:schemeClr val="bg2">
                    <a:lumMod val="10000"/>
                  </a:schemeClr>
                </a:solidFill>
                <a:latin typeface="Arial" charset="0"/>
              </a:rPr>
              <a:t>16,0</a:t>
            </a:r>
            <a:endParaRPr lang="en-US" b="0" dirty="0">
              <a:solidFill>
                <a:schemeClr val="bg2">
                  <a:lumMod val="10000"/>
                </a:schemeClr>
              </a:solidFill>
              <a:latin typeface="Arial" charset="0"/>
            </a:endParaRPr>
          </a:p>
          <a:p>
            <a:pPr algn="ctr">
              <a:defRPr/>
            </a:pPr>
            <a:r>
              <a:rPr lang="en-US" b="0" dirty="0">
                <a:solidFill>
                  <a:schemeClr val="bg2">
                    <a:lumMod val="10000"/>
                  </a:schemeClr>
                </a:solidFill>
                <a:latin typeface="Arial" charset="0"/>
              </a:rPr>
              <a:t>million</a:t>
            </a:r>
          </a:p>
          <a:p>
            <a:pPr algn="ctr">
              <a:defRPr/>
            </a:pPr>
            <a:endParaRPr lang="en-US" b="0" dirty="0"/>
          </a:p>
        </p:txBody>
      </p:sp>
      <p:sp>
        <p:nvSpPr>
          <p:cNvPr id="45104" name="TextBox 56"/>
          <p:cNvSpPr txBox="1">
            <a:spLocks noChangeArrowheads="1"/>
          </p:cNvSpPr>
          <p:nvPr/>
        </p:nvSpPr>
        <p:spPr bwMode="auto">
          <a:xfrm>
            <a:off x="314325" y="4943476"/>
            <a:ext cx="104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b="0"/>
              <a:t>n =</a:t>
            </a:r>
          </a:p>
          <a:p>
            <a:pPr algn="ctr"/>
            <a:endParaRPr lang="en-US" altLang="en-US" b="0"/>
          </a:p>
        </p:txBody>
      </p:sp>
      <p:sp>
        <p:nvSpPr>
          <p:cNvPr id="2" name="ZoneTexte 1"/>
          <p:cNvSpPr txBox="1"/>
          <p:nvPr/>
        </p:nvSpPr>
        <p:spPr>
          <a:xfrm>
            <a:off x="3127377" y="6197227"/>
            <a:ext cx="5992812" cy="523220"/>
          </a:xfrm>
          <a:prstGeom prst="rect">
            <a:avLst/>
          </a:prstGeom>
          <a:solidFill>
            <a:srgbClr val="FF0000"/>
          </a:solidFill>
        </p:spPr>
        <p:txBody>
          <a:bodyPr wrap="square" rtlCol="0">
            <a:spAutoFit/>
          </a:bodyPr>
          <a:lstStyle/>
          <a:p>
            <a:pPr algn="ctr"/>
            <a:r>
              <a:rPr lang="fr-FR" sz="2800" b="1" dirty="0">
                <a:solidFill>
                  <a:schemeClr val="bg1"/>
                </a:solidFill>
              </a:rPr>
              <a:t>Est-ce </a:t>
            </a:r>
            <a:r>
              <a:rPr lang="fr-FR" sz="2800" b="1" dirty="0" smtClean="0">
                <a:solidFill>
                  <a:schemeClr val="bg1"/>
                </a:solidFill>
              </a:rPr>
              <a:t>réaliste et réalisable</a:t>
            </a:r>
            <a:r>
              <a:rPr lang="fr-FR" sz="2800" b="1" dirty="0">
                <a:solidFill>
                  <a:schemeClr val="bg1"/>
                </a:solidFill>
              </a:rPr>
              <a:t>? </a:t>
            </a:r>
          </a:p>
        </p:txBody>
      </p:sp>
    </p:spTree>
    <p:extLst>
      <p:ext uri="{BB962C8B-B14F-4D97-AF65-F5344CB8AC3E}">
        <p14:creationId xmlns:p14="http://schemas.microsoft.com/office/powerpoint/2010/main" val="8816709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fi--san01\homes\tbh03\profiles\desktop\ART_circ_PrEP_combination_prevention.jpg"/>
          <p:cNvPicPr/>
          <p:nvPr/>
        </p:nvPicPr>
        <p:blipFill rotWithShape="1">
          <a:blip r:embed="rId2">
            <a:extLst>
              <a:ext uri="{28A0092B-C50C-407E-A947-70E740481C1C}">
                <a14:useLocalDpi xmlns:a14="http://schemas.microsoft.com/office/drawing/2010/main" val="0"/>
              </a:ext>
            </a:extLst>
          </a:blip>
          <a:srcRect r="24086"/>
          <a:stretch/>
        </p:blipFill>
        <p:spPr bwMode="auto">
          <a:xfrm>
            <a:off x="746360" y="1246914"/>
            <a:ext cx="5222207" cy="4331006"/>
          </a:xfrm>
          <a:prstGeom prst="rect">
            <a:avLst/>
          </a:prstGeom>
          <a:noFill/>
          <a:ln>
            <a:noFill/>
          </a:ln>
        </p:spPr>
      </p:pic>
      <p:sp>
        <p:nvSpPr>
          <p:cNvPr id="4" name="TextBox 3"/>
          <p:cNvSpPr txBox="1"/>
          <p:nvPr/>
        </p:nvSpPr>
        <p:spPr>
          <a:xfrm>
            <a:off x="3458897" y="6424713"/>
            <a:ext cx="2963243" cy="307777"/>
          </a:xfrm>
          <a:prstGeom prst="rect">
            <a:avLst/>
          </a:prstGeom>
          <a:noFill/>
        </p:spPr>
        <p:txBody>
          <a:bodyPr wrap="square" rtlCol="0">
            <a:spAutoFit/>
          </a:bodyPr>
          <a:lstStyle/>
          <a:p>
            <a:r>
              <a:rPr lang="en-ZA" sz="1400" i="1" dirty="0">
                <a:solidFill>
                  <a:srgbClr val="000000"/>
                </a:solidFill>
              </a:rPr>
              <a:t>Source: </a:t>
            </a:r>
            <a:r>
              <a:rPr lang="en-ZA" sz="1400" i="1" dirty="0" err="1" smtClean="0">
                <a:solidFill>
                  <a:srgbClr val="000000"/>
                </a:solidFill>
              </a:rPr>
              <a:t>Cremin</a:t>
            </a:r>
            <a:r>
              <a:rPr lang="en-ZA" sz="1400" i="1" dirty="0" smtClean="0">
                <a:solidFill>
                  <a:srgbClr val="000000"/>
                </a:solidFill>
              </a:rPr>
              <a:t> I. et al.  </a:t>
            </a:r>
            <a:r>
              <a:rPr lang="en-ZA" sz="1400" i="1" dirty="0">
                <a:solidFill>
                  <a:srgbClr val="000000"/>
                </a:solidFill>
              </a:rPr>
              <a:t>AIDS </a:t>
            </a:r>
            <a:r>
              <a:rPr lang="en-ZA" sz="1400" i="1" dirty="0" smtClean="0">
                <a:solidFill>
                  <a:srgbClr val="000000"/>
                </a:solidFill>
              </a:rPr>
              <a:t>2013</a:t>
            </a:r>
            <a:endParaRPr lang="en-ZA" sz="1400" i="1" dirty="0">
              <a:solidFill>
                <a:srgbClr val="000000"/>
              </a:solidFill>
            </a:endParaRPr>
          </a:p>
        </p:txBody>
      </p:sp>
      <p:sp>
        <p:nvSpPr>
          <p:cNvPr id="6" name="TextBox 5"/>
          <p:cNvSpPr txBox="1"/>
          <p:nvPr/>
        </p:nvSpPr>
        <p:spPr>
          <a:xfrm>
            <a:off x="6247089" y="2483428"/>
            <a:ext cx="2748506" cy="2400657"/>
          </a:xfrm>
          <a:prstGeom prst="rect">
            <a:avLst/>
          </a:prstGeom>
          <a:solidFill>
            <a:schemeClr val="bg1"/>
          </a:solidFill>
        </p:spPr>
        <p:txBody>
          <a:bodyPr wrap="none" rtlCol="0">
            <a:spAutoFit/>
          </a:bodyPr>
          <a:lstStyle/>
          <a:p>
            <a:r>
              <a:rPr lang="en-ZA" b="1" dirty="0" smtClean="0">
                <a:latin typeface="Arial" panose="020B0604020202020204" pitchFamily="34" charset="0"/>
                <a:cs typeface="Arial" panose="020B0604020202020204" pitchFamily="34" charset="0"/>
              </a:rPr>
              <a:t>Status quo</a:t>
            </a:r>
          </a:p>
          <a:p>
            <a:endParaRPr lang="en-ZA" sz="600" b="1" dirty="0" smtClean="0">
              <a:latin typeface="Arial" panose="020B0604020202020204" pitchFamily="34" charset="0"/>
              <a:cs typeface="Arial" panose="020B0604020202020204" pitchFamily="34" charset="0"/>
            </a:endParaRPr>
          </a:p>
          <a:p>
            <a:r>
              <a:rPr lang="en-ZA" b="1" dirty="0" smtClean="0">
                <a:latin typeface="Arial" panose="020B0604020202020204" pitchFamily="34" charset="0"/>
                <a:cs typeface="Arial" panose="020B0604020202020204" pitchFamily="34" charset="0"/>
              </a:rPr>
              <a:t>+ 100% ART at CD4 200</a:t>
            </a:r>
          </a:p>
          <a:p>
            <a:endParaRPr lang="en-ZA" sz="1400" b="1" dirty="0" smtClean="0">
              <a:latin typeface="Arial" panose="020B0604020202020204" pitchFamily="34" charset="0"/>
              <a:cs typeface="Arial" panose="020B0604020202020204" pitchFamily="34" charset="0"/>
            </a:endParaRPr>
          </a:p>
          <a:p>
            <a:r>
              <a:rPr lang="en-ZA" b="1" dirty="0" smtClean="0">
                <a:latin typeface="Arial" panose="020B0604020202020204" pitchFamily="34" charset="0"/>
                <a:cs typeface="Arial" panose="020B0604020202020204" pitchFamily="34" charset="0"/>
              </a:rPr>
              <a:t>+ Circumcision</a:t>
            </a:r>
          </a:p>
          <a:p>
            <a:endParaRPr lang="en-ZA" sz="3200" b="1" dirty="0" smtClean="0">
              <a:latin typeface="Arial" panose="020B0604020202020204" pitchFamily="34" charset="0"/>
              <a:cs typeface="Arial" panose="020B0604020202020204" pitchFamily="34" charset="0"/>
            </a:endParaRPr>
          </a:p>
          <a:p>
            <a:r>
              <a:rPr lang="en-ZA" b="1" dirty="0" smtClean="0">
                <a:latin typeface="Arial" panose="020B0604020202020204" pitchFamily="34" charset="0"/>
                <a:cs typeface="Arial" panose="020B0604020202020204" pitchFamily="34" charset="0"/>
              </a:rPr>
              <a:t>+ Early ART</a:t>
            </a:r>
          </a:p>
          <a:p>
            <a:endParaRPr lang="en-ZA" sz="800" b="1" dirty="0" smtClean="0">
              <a:latin typeface="Arial" panose="020B0604020202020204" pitchFamily="34" charset="0"/>
              <a:cs typeface="Arial" panose="020B0604020202020204" pitchFamily="34" charset="0"/>
            </a:endParaRPr>
          </a:p>
          <a:p>
            <a:r>
              <a:rPr lang="en-ZA" b="1" dirty="0" smtClean="0">
                <a:latin typeface="Arial" panose="020B0604020202020204" pitchFamily="34" charset="0"/>
                <a:cs typeface="Arial" panose="020B0604020202020204" pitchFamily="34" charset="0"/>
              </a:rPr>
              <a:t>+ </a:t>
            </a:r>
            <a:r>
              <a:rPr lang="en-ZA" b="1" dirty="0" err="1" smtClean="0">
                <a:latin typeface="Arial" panose="020B0604020202020204" pitchFamily="34" charset="0"/>
                <a:cs typeface="Arial" panose="020B0604020202020204" pitchFamily="34" charset="0"/>
              </a:rPr>
              <a:t>PrEP</a:t>
            </a:r>
            <a:endParaRPr lang="en-ZA" b="1" dirty="0">
              <a:latin typeface="Arial" panose="020B0604020202020204" pitchFamily="34" charset="0"/>
              <a:cs typeface="Arial" panose="020B0604020202020204" pitchFamily="34" charset="0"/>
            </a:endParaRPr>
          </a:p>
        </p:txBody>
      </p:sp>
      <p:cxnSp>
        <p:nvCxnSpPr>
          <p:cNvPr id="8" name="Straight Connector 7"/>
          <p:cNvCxnSpPr/>
          <p:nvPr/>
        </p:nvCxnSpPr>
        <p:spPr>
          <a:xfrm>
            <a:off x="5897604" y="2680254"/>
            <a:ext cx="253323" cy="0"/>
          </a:xfrm>
          <a:prstGeom prst="line">
            <a:avLst/>
          </a:prstGeom>
          <a:ln w="38100">
            <a:solidFill>
              <a:srgbClr val="A9F8F7"/>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914252" y="3010074"/>
            <a:ext cx="253323" cy="0"/>
          </a:xfrm>
          <a:prstGeom prst="line">
            <a:avLst/>
          </a:prstGeom>
          <a:ln w="38100">
            <a:solidFill>
              <a:srgbClr val="9E99E5"/>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30881" y="3541634"/>
            <a:ext cx="253323" cy="0"/>
          </a:xfrm>
          <a:prstGeom prst="line">
            <a:avLst/>
          </a:prstGeom>
          <a:ln w="38100">
            <a:solidFill>
              <a:srgbClr val="6E94D9"/>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64125" y="4317616"/>
            <a:ext cx="253323" cy="0"/>
          </a:xfrm>
          <a:prstGeom prst="line">
            <a:avLst/>
          </a:prstGeom>
          <a:ln w="38100">
            <a:solidFill>
              <a:srgbClr val="2172B6"/>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4125" y="4655129"/>
            <a:ext cx="253323" cy="0"/>
          </a:xfrm>
          <a:prstGeom prst="line">
            <a:avLst/>
          </a:prstGeom>
          <a:ln w="38100">
            <a:solidFill>
              <a:srgbClr val="00006D"/>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0" y="0"/>
            <a:ext cx="9144000" cy="1143000"/>
          </a:xfrm>
          <a:solidFill>
            <a:srgbClr val="000090"/>
          </a:solidFill>
        </p:spPr>
        <p:txBody>
          <a:bodyPr>
            <a:noAutofit/>
          </a:bodyPr>
          <a:lstStyle/>
          <a:p>
            <a:r>
              <a:rPr lang="en-ZA" sz="3600" b="1" dirty="0" smtClean="0">
                <a:solidFill>
                  <a:schemeClr val="bg1"/>
                </a:solidFill>
                <a:effectLst/>
              </a:rPr>
              <a:t>Est-il possible de controler l’épidémie VIH?  </a:t>
            </a:r>
            <a:endParaRPr lang="en-ZA" sz="3600" b="1" dirty="0">
              <a:solidFill>
                <a:schemeClr val="bg1"/>
              </a:solidFill>
              <a:effectLst/>
            </a:endParaRPr>
          </a:p>
        </p:txBody>
      </p:sp>
      <p:sp>
        <p:nvSpPr>
          <p:cNvPr id="14" name="Title 1"/>
          <p:cNvSpPr txBox="1">
            <a:spLocks/>
          </p:cNvSpPr>
          <p:nvPr/>
        </p:nvSpPr>
        <p:spPr>
          <a:xfrm>
            <a:off x="368300" y="5480984"/>
            <a:ext cx="8300336" cy="943729"/>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ZA" sz="2800" b="1" dirty="0" smtClean="0">
                <a:solidFill>
                  <a:srgbClr val="FFFFFF"/>
                </a:solidFill>
                <a:latin typeface="+mn-lt"/>
              </a:rPr>
              <a:t>Oui, mais éradiquer l’épidémie ne sera possible qu’avec un vaccin et un traitement curatif! </a:t>
            </a:r>
            <a:endParaRPr lang="en-ZA" sz="2800" b="1" dirty="0">
              <a:solidFill>
                <a:srgbClr val="FFFFFF"/>
              </a:solidFill>
              <a:latin typeface="+mn-lt"/>
            </a:endParaRPr>
          </a:p>
        </p:txBody>
      </p:sp>
    </p:spTree>
    <p:extLst>
      <p:ext uri="{BB962C8B-B14F-4D97-AF65-F5344CB8AC3E}">
        <p14:creationId xmlns:p14="http://schemas.microsoft.com/office/powerpoint/2010/main" val="22339485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7" y="3619322"/>
            <a:ext cx="6553173" cy="310854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smtClean="0">
                <a:solidFill>
                  <a:srgbClr val="008000"/>
                </a:solidFill>
                <a:latin typeface="Calibri"/>
                <a:cs typeface="Calibri"/>
              </a:rPr>
              <a:t>Développer</a:t>
            </a:r>
            <a:r>
              <a:rPr lang="en-US" sz="2400" b="1" dirty="0" smtClean="0">
                <a:solidFill>
                  <a:srgbClr val="008000"/>
                </a:solidFill>
                <a:latin typeface="Calibri"/>
                <a:cs typeface="Calibri"/>
              </a:rPr>
              <a:t> </a:t>
            </a:r>
            <a:r>
              <a:rPr lang="en-US" sz="2400" b="1" dirty="0" err="1" smtClean="0">
                <a:solidFill>
                  <a:srgbClr val="008000"/>
                </a:solidFill>
                <a:latin typeface="Calibri"/>
                <a:cs typeface="Calibri"/>
              </a:rPr>
              <a:t>nos</a:t>
            </a:r>
            <a:r>
              <a:rPr lang="en-US" sz="2400" b="1" dirty="0" smtClean="0">
                <a:solidFill>
                  <a:srgbClr val="008000"/>
                </a:solidFill>
                <a:latin typeface="Calibri"/>
                <a:cs typeface="Calibri"/>
              </a:rPr>
              <a:t> </a:t>
            </a:r>
            <a:r>
              <a:rPr lang="en-US" sz="2400" b="1" dirty="0" err="1" smtClean="0">
                <a:solidFill>
                  <a:srgbClr val="008000"/>
                </a:solidFill>
                <a:latin typeface="Calibri"/>
                <a:cs typeface="Calibri"/>
              </a:rPr>
              <a:t>connaissances</a:t>
            </a:r>
            <a:r>
              <a:rPr lang="en-US" sz="2400" b="1" dirty="0" smtClean="0">
                <a:solidFill>
                  <a:srgbClr val="008000"/>
                </a:solidFill>
                <a:latin typeface="Calibri"/>
                <a:cs typeface="Calibri"/>
              </a:rPr>
              <a:t> </a:t>
            </a:r>
            <a:r>
              <a:rPr lang="en-US" sz="2400" b="1" dirty="0" err="1" smtClean="0">
                <a:solidFill>
                  <a:srgbClr val="008000"/>
                </a:solidFill>
                <a:latin typeface="Calibri"/>
                <a:cs typeface="Calibri"/>
              </a:rPr>
              <a:t>fondamentales</a:t>
            </a:r>
            <a:r>
              <a:rPr lang="en-US" sz="2400" b="1" dirty="0" smtClean="0">
                <a:solidFill>
                  <a:srgbClr val="008000"/>
                </a:solidFill>
                <a:latin typeface="Calibri"/>
                <a:cs typeface="Calibri"/>
              </a:rPr>
              <a:t> </a:t>
            </a:r>
            <a:r>
              <a:rPr lang="en-US" sz="2400" b="1" dirty="0" err="1" smtClean="0">
                <a:solidFill>
                  <a:srgbClr val="008000"/>
                </a:solidFill>
                <a:latin typeface="Calibri"/>
                <a:cs typeface="Calibri"/>
              </a:rPr>
              <a:t>sur</a:t>
            </a:r>
            <a:r>
              <a:rPr lang="en-US" sz="2400" b="1" dirty="0" smtClean="0">
                <a:solidFill>
                  <a:srgbClr val="008000"/>
                </a:solidFill>
                <a:latin typeface="Calibri"/>
                <a:cs typeface="Calibri"/>
              </a:rPr>
              <a:t> la </a:t>
            </a:r>
            <a:r>
              <a:rPr lang="en-US" sz="2400" b="1" dirty="0" err="1" smtClean="0">
                <a:solidFill>
                  <a:srgbClr val="008000"/>
                </a:solidFill>
                <a:latin typeface="Calibri"/>
                <a:cs typeface="Calibri"/>
              </a:rPr>
              <a:t>persistance</a:t>
            </a:r>
            <a:r>
              <a:rPr lang="en-US" sz="2400" b="1" dirty="0" smtClean="0">
                <a:solidFill>
                  <a:srgbClr val="008000"/>
                </a:solidFill>
                <a:latin typeface="Calibri"/>
                <a:cs typeface="Calibri"/>
              </a:rPr>
              <a:t> </a:t>
            </a:r>
            <a:r>
              <a:rPr lang="en-US" sz="2400" b="1" dirty="0" err="1" smtClean="0">
                <a:solidFill>
                  <a:srgbClr val="008000"/>
                </a:solidFill>
                <a:latin typeface="Calibri"/>
                <a:cs typeface="Calibri"/>
              </a:rPr>
              <a:t>virale</a:t>
            </a:r>
            <a:r>
              <a:rPr lang="en-US" sz="2400" b="1" dirty="0" smtClean="0">
                <a:solidFill>
                  <a:srgbClr val="008000"/>
                </a:solidFill>
                <a:latin typeface="Calibri"/>
                <a:cs typeface="Calibri"/>
              </a:rPr>
              <a:t>, </a:t>
            </a:r>
            <a:r>
              <a:rPr lang="en-US" sz="2400" b="1" dirty="0" err="1" smtClean="0">
                <a:solidFill>
                  <a:srgbClr val="008000"/>
                </a:solidFill>
                <a:latin typeface="Calibri"/>
                <a:cs typeface="Calibri"/>
              </a:rPr>
              <a:t>l’immunologie</a:t>
            </a:r>
            <a:r>
              <a:rPr lang="en-US" sz="2400" b="1" dirty="0" smtClean="0">
                <a:solidFill>
                  <a:srgbClr val="008000"/>
                </a:solidFill>
                <a:latin typeface="Calibri"/>
                <a:cs typeface="Calibri"/>
              </a:rPr>
              <a:t> et la </a:t>
            </a:r>
            <a:r>
              <a:rPr lang="en-US" sz="2400" b="1" dirty="0" err="1" smtClean="0">
                <a:solidFill>
                  <a:srgbClr val="008000"/>
                </a:solidFill>
                <a:latin typeface="Calibri"/>
                <a:cs typeface="Calibri"/>
              </a:rPr>
              <a:t>pathogénèse</a:t>
            </a:r>
            <a:r>
              <a:rPr lang="en-US" sz="2400" b="1" dirty="0" smtClean="0">
                <a:solidFill>
                  <a:srgbClr val="008000"/>
                </a:solidFill>
                <a:latin typeface="Calibri"/>
                <a:cs typeface="Calibri"/>
              </a:rPr>
              <a:t> des </a:t>
            </a:r>
            <a:r>
              <a:rPr lang="en-US" sz="2400" b="1" dirty="0" err="1" smtClean="0">
                <a:solidFill>
                  <a:srgbClr val="008000"/>
                </a:solidFill>
                <a:latin typeface="Calibri"/>
                <a:cs typeface="Calibri"/>
              </a:rPr>
              <a:t>l’infection</a:t>
            </a:r>
            <a:r>
              <a:rPr lang="en-US" sz="2400" b="1" dirty="0" smtClean="0">
                <a:solidFill>
                  <a:srgbClr val="008000"/>
                </a:solidFill>
                <a:latin typeface="Calibri"/>
                <a:cs typeface="Calibri"/>
              </a:rPr>
              <a:t> VIH. </a:t>
            </a:r>
            <a:endParaRPr lang="en-US" sz="2400" dirty="0">
              <a:solidFill>
                <a:prstClr val="black"/>
              </a:solidFill>
              <a:latin typeface="Calibri"/>
              <a:cs typeface="Calibri"/>
            </a:endParaRPr>
          </a:p>
          <a:p>
            <a:pPr algn="ctr"/>
            <a:endParaRPr lang="en-US" sz="2000" dirty="0">
              <a:solidFill>
                <a:prstClr val="black"/>
              </a:solidFill>
              <a:latin typeface="Calibri"/>
              <a:cs typeface="Calibri"/>
            </a:endParaRPr>
          </a:p>
          <a:p>
            <a:pPr algn="ctr"/>
            <a:endParaRPr lang="en-US" sz="2800" b="1" dirty="0" smtClean="0">
              <a:solidFill>
                <a:srgbClr val="FF0000"/>
              </a:solidFill>
              <a:latin typeface="Calibri"/>
              <a:cs typeface="Calibri"/>
            </a:endParaRPr>
          </a:p>
          <a:p>
            <a:pPr algn="ctr"/>
            <a:r>
              <a:rPr lang="en-US" sz="2800" b="1" dirty="0" err="1" smtClean="0">
                <a:solidFill>
                  <a:srgbClr val="FF0000"/>
                </a:solidFill>
                <a:latin typeface="Calibri"/>
                <a:cs typeface="Calibri"/>
              </a:rPr>
              <a:t>Nouvelles</a:t>
            </a:r>
            <a:r>
              <a:rPr lang="en-US" sz="2800" b="1" dirty="0" smtClean="0">
                <a:solidFill>
                  <a:srgbClr val="FF0000"/>
                </a:solidFill>
                <a:latin typeface="Calibri"/>
                <a:cs typeface="Calibri"/>
              </a:rPr>
              <a:t> </a:t>
            </a:r>
            <a:r>
              <a:rPr lang="en-US" sz="2800" b="1" dirty="0" err="1" smtClean="0">
                <a:solidFill>
                  <a:srgbClr val="FF0000"/>
                </a:solidFill>
                <a:latin typeface="Calibri"/>
                <a:cs typeface="Calibri"/>
              </a:rPr>
              <a:t>stratégies</a:t>
            </a:r>
            <a:r>
              <a:rPr lang="en-US" sz="2800" b="1" dirty="0" smtClean="0">
                <a:solidFill>
                  <a:srgbClr val="FF0000"/>
                </a:solidFill>
                <a:latin typeface="Calibri"/>
                <a:cs typeface="Calibri"/>
              </a:rPr>
              <a:t> </a:t>
            </a:r>
            <a:r>
              <a:rPr lang="en-US" sz="2800" b="1" dirty="0" err="1" smtClean="0">
                <a:solidFill>
                  <a:srgbClr val="FF0000"/>
                </a:solidFill>
                <a:latin typeface="Calibri"/>
                <a:cs typeface="Calibri"/>
              </a:rPr>
              <a:t>vaccinales</a:t>
            </a:r>
            <a:r>
              <a:rPr lang="en-US" sz="2800" b="1" dirty="0" smtClean="0">
                <a:solidFill>
                  <a:srgbClr val="FF0000"/>
                </a:solidFill>
                <a:latin typeface="Calibri"/>
                <a:cs typeface="Calibri"/>
              </a:rPr>
              <a:t> et </a:t>
            </a:r>
            <a:r>
              <a:rPr lang="en-US" sz="2800" b="1" dirty="0" err="1" smtClean="0">
                <a:solidFill>
                  <a:srgbClr val="FF0000"/>
                </a:solidFill>
                <a:latin typeface="Calibri"/>
                <a:cs typeface="Calibri"/>
              </a:rPr>
              <a:t>thérapeutiques</a:t>
            </a:r>
            <a:r>
              <a:rPr lang="en-US" sz="2800" b="1" dirty="0" smtClean="0">
                <a:solidFill>
                  <a:srgbClr val="FF0000"/>
                </a:solidFill>
                <a:latin typeface="Calibri"/>
                <a:cs typeface="Calibri"/>
              </a:rPr>
              <a:t>?  </a:t>
            </a:r>
            <a:endParaRPr lang="en-US" sz="2800" b="1" dirty="0">
              <a:solidFill>
                <a:srgbClr val="FF0000"/>
              </a:solidFill>
              <a:latin typeface="Calibri"/>
              <a:cs typeface="Calibri"/>
            </a:endParaRPr>
          </a:p>
          <a:p>
            <a:pPr marL="342900" indent="-342900">
              <a:buFont typeface="Arial"/>
              <a:buChar char="•"/>
            </a:pPr>
            <a:endParaRPr lang="fr-FR" sz="2000" b="1" dirty="0" smtClean="0">
              <a:solidFill>
                <a:srgbClr val="000090"/>
              </a:solidFill>
            </a:endParaRPr>
          </a:p>
        </p:txBody>
      </p:sp>
      <p:sp>
        <p:nvSpPr>
          <p:cNvPr id="2" name="Rectangle 1"/>
          <p:cNvSpPr/>
          <p:nvPr/>
        </p:nvSpPr>
        <p:spPr>
          <a:xfrm>
            <a:off x="27" y="667744"/>
            <a:ext cx="3076159" cy="461665"/>
          </a:xfrm>
          <a:prstGeom prst="rect">
            <a:avLst/>
          </a:prstGeom>
          <a:solidFill>
            <a:srgbClr val="31859C"/>
          </a:solidFill>
          <a:ln>
            <a:solidFill>
              <a:schemeClr val="bg1">
                <a:lumMod val="50000"/>
              </a:schemeClr>
            </a:solid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fr-FR" sz="2400" b="1" dirty="0" smtClean="0">
                <a:solidFill>
                  <a:schemeClr val="bg1"/>
                </a:solidFill>
              </a:rPr>
              <a:t>Vaccin VIH</a:t>
            </a:r>
            <a:endParaRPr lang="fr-FR" sz="2400" b="1" dirty="0">
              <a:solidFill>
                <a:schemeClr val="bg1"/>
              </a:solidFill>
            </a:endParaRPr>
          </a:p>
        </p:txBody>
      </p:sp>
      <p:sp>
        <p:nvSpPr>
          <p:cNvPr id="3" name="Rectangle 2"/>
          <p:cNvSpPr/>
          <p:nvPr/>
        </p:nvSpPr>
        <p:spPr>
          <a:xfrm>
            <a:off x="27" y="1129388"/>
            <a:ext cx="3076159" cy="1338828"/>
          </a:xfrm>
          <a:prstGeom prst="rect">
            <a:avLst/>
          </a:prstGeom>
          <a:solidFill>
            <a:schemeClr val="accent5">
              <a:lumMod val="75000"/>
              <a:alpha val="22000"/>
            </a:schemeClr>
          </a:solidFill>
          <a:ln w="12700" cmpd="sng">
            <a:solidFill>
              <a:schemeClr val="bg1">
                <a:lumMod val="50000"/>
              </a:schemeClr>
            </a:solidFill>
          </a:ln>
        </p:spPr>
        <p:txBody>
          <a:bodyPr wrap="square">
            <a:spAutoFit/>
          </a:bodyPr>
          <a:lstStyle/>
          <a:p>
            <a:pPr algn="ctr" eaLnBrk="0" hangingPunct="0">
              <a:spcBef>
                <a:spcPct val="50000"/>
              </a:spcBef>
              <a:defRPr/>
            </a:pPr>
            <a:r>
              <a:rPr lang="en-US" b="1" dirty="0" err="1" smtClean="0">
                <a:solidFill>
                  <a:srgbClr val="000000"/>
                </a:solidFill>
                <a:latin typeface="Calibri"/>
                <a:ea typeface="ＭＳ Ｐゴシック" pitchFamily="-1" charset="-128"/>
                <a:cs typeface="Calibri"/>
              </a:rPr>
              <a:t>Toujours</a:t>
            </a:r>
            <a:r>
              <a:rPr lang="en-US" b="1" dirty="0" smtClean="0">
                <a:solidFill>
                  <a:srgbClr val="000000"/>
                </a:solidFill>
                <a:latin typeface="Calibri"/>
                <a:ea typeface="ＭＳ Ｐゴシック" pitchFamily="-1" charset="-128"/>
                <a:cs typeface="Calibri"/>
              </a:rPr>
              <a:t> pas de </a:t>
            </a:r>
            <a:r>
              <a:rPr lang="en-US" b="1" dirty="0" err="1" smtClean="0">
                <a:solidFill>
                  <a:srgbClr val="000000"/>
                </a:solidFill>
                <a:latin typeface="Calibri"/>
                <a:ea typeface="ＭＳ Ｐゴシック" pitchFamily="-1" charset="-128"/>
                <a:cs typeface="Calibri"/>
              </a:rPr>
              <a:t>vaccin</a:t>
            </a:r>
            <a:r>
              <a:rPr lang="en-US" b="1" dirty="0" smtClean="0">
                <a:solidFill>
                  <a:srgbClr val="000000"/>
                </a:solidFill>
                <a:latin typeface="Calibri"/>
                <a:ea typeface="ＭＳ Ｐゴシック" pitchFamily="-1" charset="-128"/>
                <a:cs typeface="Calibri"/>
              </a:rPr>
              <a:t> </a:t>
            </a:r>
            <a:r>
              <a:rPr lang="en-US" b="1" dirty="0" err="1" smtClean="0">
                <a:solidFill>
                  <a:srgbClr val="000000"/>
                </a:solidFill>
                <a:latin typeface="Calibri"/>
                <a:ea typeface="ＭＳ Ｐゴシック" pitchFamily="-1" charset="-128"/>
                <a:cs typeface="Calibri"/>
              </a:rPr>
              <a:t>mais</a:t>
            </a:r>
            <a:r>
              <a:rPr lang="en-US" b="1" dirty="0" smtClean="0">
                <a:solidFill>
                  <a:srgbClr val="000000"/>
                </a:solidFill>
                <a:latin typeface="Calibri"/>
                <a:ea typeface="ＭＳ Ｐゴシック" pitchFamily="-1" charset="-128"/>
                <a:cs typeface="Calibri"/>
              </a:rPr>
              <a:t> </a:t>
            </a:r>
            <a:endParaRPr lang="en-US" b="1" dirty="0">
              <a:solidFill>
                <a:srgbClr val="000000"/>
              </a:solidFill>
              <a:latin typeface="Calibri"/>
              <a:ea typeface="ＭＳ Ｐゴシック" pitchFamily="-1" charset="-128"/>
              <a:cs typeface="Calibri"/>
            </a:endParaRPr>
          </a:p>
          <a:p>
            <a:pPr algn="ctr" eaLnBrk="0" hangingPunct="0">
              <a:spcBef>
                <a:spcPct val="50000"/>
              </a:spcBef>
              <a:defRPr/>
            </a:pPr>
            <a:r>
              <a:rPr lang="en-US" b="1" dirty="0" err="1" smtClean="0">
                <a:solidFill>
                  <a:srgbClr val="000000"/>
                </a:solidFill>
                <a:latin typeface="Calibri"/>
                <a:ea typeface="ＭＳ Ｐゴシック" pitchFamily="-1" charset="-128"/>
                <a:cs typeface="Calibri"/>
              </a:rPr>
              <a:t>Progrès</a:t>
            </a:r>
            <a:r>
              <a:rPr lang="en-US" b="1" dirty="0" smtClean="0">
                <a:solidFill>
                  <a:srgbClr val="000000"/>
                </a:solidFill>
                <a:latin typeface="Calibri"/>
                <a:ea typeface="ＭＳ Ｐゴシック" pitchFamily="-1" charset="-128"/>
                <a:cs typeface="Calibri"/>
              </a:rPr>
              <a:t> </a:t>
            </a:r>
            <a:r>
              <a:rPr lang="en-US" b="1" dirty="0" err="1" smtClean="0">
                <a:solidFill>
                  <a:srgbClr val="000000"/>
                </a:solidFill>
                <a:latin typeface="Calibri"/>
                <a:ea typeface="ＭＳ Ｐゴシック" pitchFamily="-1" charset="-128"/>
                <a:cs typeface="Calibri"/>
              </a:rPr>
              <a:t>significatifs</a:t>
            </a:r>
            <a:r>
              <a:rPr lang="en-US" b="1" dirty="0" smtClean="0">
                <a:solidFill>
                  <a:srgbClr val="000000"/>
                </a:solidFill>
                <a:latin typeface="Calibri"/>
                <a:ea typeface="ＭＳ Ｐゴシック" pitchFamily="-1" charset="-128"/>
                <a:cs typeface="Calibri"/>
              </a:rPr>
              <a:t> </a:t>
            </a:r>
            <a:r>
              <a:rPr lang="en-US" b="1" dirty="0" err="1" smtClean="0">
                <a:solidFill>
                  <a:srgbClr val="000000"/>
                </a:solidFill>
                <a:latin typeface="Calibri"/>
                <a:ea typeface="ＭＳ Ｐゴシック" pitchFamily="-1" charset="-128"/>
                <a:cs typeface="Calibri"/>
              </a:rPr>
              <a:t>dans</a:t>
            </a:r>
            <a:r>
              <a:rPr lang="en-US" b="1" dirty="0" smtClean="0">
                <a:solidFill>
                  <a:srgbClr val="000000"/>
                </a:solidFill>
                <a:latin typeface="Calibri"/>
                <a:ea typeface="ＭＳ Ｐゴシック" pitchFamily="-1" charset="-128"/>
                <a:cs typeface="Calibri"/>
              </a:rPr>
              <a:t> la </a:t>
            </a:r>
            <a:r>
              <a:rPr lang="en-US" b="1" dirty="0" err="1" smtClean="0">
                <a:solidFill>
                  <a:srgbClr val="000000"/>
                </a:solidFill>
                <a:latin typeface="Calibri"/>
                <a:ea typeface="ＭＳ Ｐゴシック" pitchFamily="-1" charset="-128"/>
                <a:cs typeface="Calibri"/>
              </a:rPr>
              <a:t>recherche</a:t>
            </a:r>
            <a:r>
              <a:rPr lang="en-US" b="1" dirty="0" smtClean="0">
                <a:solidFill>
                  <a:srgbClr val="000000"/>
                </a:solidFill>
                <a:latin typeface="Calibri"/>
                <a:ea typeface="ＭＳ Ｐゴシック" pitchFamily="-1" charset="-128"/>
                <a:cs typeface="Calibri"/>
              </a:rPr>
              <a:t> </a:t>
            </a:r>
            <a:r>
              <a:rPr lang="en-US" b="1" dirty="0" err="1" smtClean="0">
                <a:solidFill>
                  <a:srgbClr val="000000"/>
                </a:solidFill>
                <a:latin typeface="Calibri"/>
                <a:ea typeface="ＭＳ Ｐゴシック" pitchFamily="-1" charset="-128"/>
                <a:cs typeface="Calibri"/>
              </a:rPr>
              <a:t>vaccinale</a:t>
            </a:r>
            <a:r>
              <a:rPr lang="en-US" b="1" dirty="0" smtClean="0">
                <a:solidFill>
                  <a:srgbClr val="000000"/>
                </a:solidFill>
                <a:latin typeface="Calibri"/>
                <a:ea typeface="ＭＳ Ｐゴシック" pitchFamily="-1" charset="-128"/>
                <a:cs typeface="Calibri"/>
              </a:rPr>
              <a:t> </a:t>
            </a:r>
            <a:r>
              <a:rPr lang="en-US" b="1" dirty="0" err="1" smtClean="0">
                <a:solidFill>
                  <a:srgbClr val="000000"/>
                </a:solidFill>
                <a:latin typeface="Calibri"/>
                <a:ea typeface="ＭＳ Ｐゴシック" pitchFamily="-1" charset="-128"/>
                <a:cs typeface="Calibri"/>
              </a:rPr>
              <a:t>depuis</a:t>
            </a:r>
            <a:r>
              <a:rPr lang="en-US" b="1" dirty="0" smtClean="0">
                <a:solidFill>
                  <a:srgbClr val="000000"/>
                </a:solidFill>
                <a:latin typeface="Calibri"/>
                <a:ea typeface="ＭＳ Ｐゴシック" pitchFamily="-1" charset="-128"/>
                <a:cs typeface="Calibri"/>
              </a:rPr>
              <a:t> 2009 </a:t>
            </a:r>
            <a:endParaRPr lang="en-US" dirty="0">
              <a:solidFill>
                <a:srgbClr val="000000"/>
              </a:solidFill>
              <a:latin typeface="Calibri"/>
              <a:ea typeface="ＭＳ Ｐゴシック" pitchFamily="-1" charset="-128"/>
              <a:cs typeface="Calibri"/>
            </a:endParaRPr>
          </a:p>
        </p:txBody>
      </p:sp>
      <p:grpSp>
        <p:nvGrpSpPr>
          <p:cNvPr id="14" name="Grouper 13"/>
          <p:cNvGrpSpPr/>
          <p:nvPr/>
        </p:nvGrpSpPr>
        <p:grpSpPr>
          <a:xfrm>
            <a:off x="6276414" y="692699"/>
            <a:ext cx="2902734" cy="2592286"/>
            <a:chOff x="3046443" y="674685"/>
            <a:chExt cx="2902734" cy="3450638"/>
          </a:xfrm>
        </p:grpSpPr>
        <p:sp>
          <p:nvSpPr>
            <p:cNvPr id="5" name="Rectangle 4"/>
            <p:cNvSpPr/>
            <p:nvPr/>
          </p:nvSpPr>
          <p:spPr>
            <a:xfrm>
              <a:off x="3076158" y="1136348"/>
              <a:ext cx="2873019" cy="2988975"/>
            </a:xfrm>
            <a:prstGeom prst="rect">
              <a:avLst/>
            </a:prstGeom>
            <a:solidFill>
              <a:srgbClr val="8000FF">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3076158" y="674685"/>
              <a:ext cx="2873019" cy="614530"/>
            </a:xfrm>
            <a:prstGeom prst="rect">
              <a:avLst/>
            </a:prstGeom>
            <a:solidFill>
              <a:srgbClr val="8000FF"/>
            </a:solidFill>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fr-FR" sz="2400" b="1" dirty="0" smtClean="0">
                  <a:solidFill>
                    <a:schemeClr val="bg1"/>
                  </a:solidFill>
                  <a:latin typeface="Calibri"/>
                  <a:cs typeface="Calibri"/>
                </a:rPr>
                <a:t>« HIV Cure »</a:t>
              </a:r>
            </a:p>
          </p:txBody>
        </p:sp>
        <p:sp>
          <p:nvSpPr>
            <p:cNvPr id="11" name="Rectangle 10"/>
            <p:cNvSpPr/>
            <p:nvPr/>
          </p:nvSpPr>
          <p:spPr>
            <a:xfrm>
              <a:off x="3046443" y="1249792"/>
              <a:ext cx="2873018" cy="1966496"/>
            </a:xfrm>
            <a:prstGeom prst="rect">
              <a:avLst/>
            </a:prstGeom>
            <a:noFill/>
            <a:ln w="12700" cmpd="sng">
              <a:noFill/>
            </a:ln>
          </p:spPr>
          <p:txBody>
            <a:bodyPr wrap="square">
              <a:spAutoFit/>
            </a:bodyPr>
            <a:lstStyle/>
            <a:p>
              <a:pPr algn="ctr" eaLnBrk="0" hangingPunct="0">
                <a:spcBef>
                  <a:spcPct val="50000"/>
                </a:spcBef>
                <a:defRPr/>
              </a:pPr>
              <a:r>
                <a:rPr lang="en-US" b="1" dirty="0" smtClean="0">
                  <a:latin typeface="Calibri"/>
                  <a:ea typeface="ＭＳ Ｐゴシック" pitchFamily="-1" charset="-128"/>
                  <a:cs typeface="Calibri"/>
                </a:rPr>
                <a:t>Infection VIH </a:t>
              </a:r>
              <a:r>
                <a:rPr lang="en-US" b="1" dirty="0" err="1" smtClean="0">
                  <a:latin typeface="Calibri"/>
                  <a:ea typeface="ＭＳ Ｐゴシック" pitchFamily="-1" charset="-128"/>
                  <a:cs typeface="Calibri"/>
                </a:rPr>
                <a:t>controllée</a:t>
              </a:r>
              <a:r>
                <a:rPr lang="en-US" b="1" dirty="0" smtClean="0">
                  <a:latin typeface="Calibri"/>
                  <a:ea typeface="ＭＳ Ｐゴシック" pitchFamily="-1" charset="-128"/>
                  <a:cs typeface="Calibri"/>
                </a:rPr>
                <a:t> sous ART</a:t>
              </a:r>
            </a:p>
            <a:p>
              <a:pPr algn="ctr" eaLnBrk="0" hangingPunct="0">
                <a:spcBef>
                  <a:spcPct val="50000"/>
                </a:spcBef>
                <a:defRPr/>
              </a:pPr>
              <a:r>
                <a:rPr lang="en-US" b="1" dirty="0" err="1">
                  <a:latin typeface="Calibri"/>
                  <a:ea typeface="ＭＳ Ｐゴシック" pitchFamily="-1" charset="-128"/>
                  <a:cs typeface="Calibri"/>
                </a:rPr>
                <a:t>m</a:t>
              </a:r>
              <a:r>
                <a:rPr lang="en-US" b="1" dirty="0" err="1" smtClean="0">
                  <a:latin typeface="Calibri"/>
                  <a:ea typeface="ＭＳ Ｐゴシック" pitchFamily="-1" charset="-128"/>
                  <a:cs typeface="Calibri"/>
                </a:rPr>
                <a:t>ais</a:t>
              </a:r>
              <a:endParaRPr lang="en-US" b="1" dirty="0" smtClean="0">
                <a:latin typeface="Calibri"/>
                <a:ea typeface="ＭＳ Ｐゴシック" pitchFamily="-1" charset="-128"/>
                <a:cs typeface="Calibri"/>
              </a:endParaRPr>
            </a:p>
            <a:p>
              <a:pPr algn="ctr" eaLnBrk="0" hangingPunct="0">
                <a:spcBef>
                  <a:spcPct val="50000"/>
                </a:spcBef>
                <a:defRPr/>
              </a:pPr>
              <a:r>
                <a:rPr lang="en-US" b="1" dirty="0" smtClean="0">
                  <a:latin typeface="Calibri"/>
                  <a:ea typeface="ＭＳ Ｐゴシック" pitchFamily="-1" charset="-128"/>
                  <a:cs typeface="Calibri"/>
                </a:rPr>
                <a:t> </a:t>
              </a:r>
              <a:r>
                <a:rPr lang="en-US" b="1" dirty="0" err="1" smtClean="0">
                  <a:latin typeface="Calibri"/>
                  <a:ea typeface="ＭＳ Ｐゴシック" pitchFamily="-1" charset="-128"/>
                  <a:cs typeface="Calibri"/>
                </a:rPr>
                <a:t>persistante</a:t>
              </a:r>
              <a:r>
                <a:rPr lang="en-US" b="1" dirty="0" smtClean="0">
                  <a:latin typeface="Calibri"/>
                  <a:ea typeface="ＭＳ Ｐゴシック" pitchFamily="-1" charset="-128"/>
                  <a:cs typeface="Calibri"/>
                </a:rPr>
                <a:t>…</a:t>
              </a:r>
              <a:endParaRPr lang="en-US" dirty="0">
                <a:latin typeface="Calibri"/>
                <a:ea typeface="ＭＳ Ｐゴシック" pitchFamily="-1" charset="-128"/>
                <a:cs typeface="Calibri"/>
              </a:endParaRPr>
            </a:p>
          </p:txBody>
        </p:sp>
      </p:grpSp>
      <p:sp>
        <p:nvSpPr>
          <p:cNvPr id="15" name="ZoneTexte 14"/>
          <p:cNvSpPr txBox="1"/>
          <p:nvPr/>
        </p:nvSpPr>
        <p:spPr>
          <a:xfrm>
            <a:off x="-1" y="1"/>
            <a:ext cx="9144000" cy="523220"/>
          </a:xfrm>
          <a:prstGeom prst="rect">
            <a:avLst/>
          </a:prstGeom>
          <a:solidFill>
            <a:srgbClr val="000090"/>
          </a:solidFill>
          <a:scene3d>
            <a:camera prst="orthographicFront"/>
            <a:lightRig rig="threePt" dir="t"/>
          </a:scene3d>
          <a:sp3d>
            <a:bevelT/>
          </a:sp3d>
        </p:spPr>
        <p:txBody>
          <a:bodyPr wrap="square" rtlCol="0">
            <a:spAutoFit/>
          </a:bodyPr>
          <a:lstStyle/>
          <a:p>
            <a:pPr algn="ctr"/>
            <a:r>
              <a:rPr lang="fr-FR" sz="2800" b="1" dirty="0" smtClean="0">
                <a:solidFill>
                  <a:schemeClr val="bg1"/>
                </a:solidFill>
              </a:rPr>
              <a:t>VIH/Sida: Défis et priorités de la recherche…</a:t>
            </a:r>
            <a:endParaRPr lang="fr-FR" sz="2800" b="1" dirty="0">
              <a:solidFill>
                <a:schemeClr val="bg1"/>
              </a:solidFill>
            </a:endParaRPr>
          </a:p>
        </p:txBody>
      </p:sp>
      <p:grpSp>
        <p:nvGrpSpPr>
          <p:cNvPr id="6" name="Grouper 5"/>
          <p:cNvGrpSpPr/>
          <p:nvPr/>
        </p:nvGrpSpPr>
        <p:grpSpPr>
          <a:xfrm>
            <a:off x="2987835" y="665945"/>
            <a:ext cx="3283161" cy="2604493"/>
            <a:chOff x="5860839" y="667720"/>
            <a:chExt cx="3283161" cy="3597876"/>
          </a:xfrm>
        </p:grpSpPr>
        <p:sp>
          <p:nvSpPr>
            <p:cNvPr id="7" name="Rectangle 6"/>
            <p:cNvSpPr/>
            <p:nvPr/>
          </p:nvSpPr>
          <p:spPr>
            <a:xfrm>
              <a:off x="5860839" y="1202064"/>
              <a:ext cx="3266831" cy="3063532"/>
            </a:xfrm>
            <a:prstGeom prst="rect">
              <a:avLst/>
            </a:prstGeom>
            <a:solidFill>
              <a:srgbClr val="FF008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949178" y="1307949"/>
              <a:ext cx="3194822" cy="1849472"/>
            </a:xfrm>
            <a:prstGeom prst="rect">
              <a:avLst/>
            </a:prstGeom>
            <a:noFill/>
            <a:ln w="12700" cmpd="sng">
              <a:noFill/>
            </a:ln>
          </p:spPr>
          <p:txBody>
            <a:bodyPr wrap="square">
              <a:spAutoFit/>
            </a:bodyPr>
            <a:lstStyle/>
            <a:p>
              <a:pPr algn="ctr" eaLnBrk="0" hangingPunct="0">
                <a:spcBef>
                  <a:spcPct val="50000"/>
                </a:spcBef>
                <a:defRPr/>
              </a:pPr>
              <a:r>
                <a:rPr lang="en-US" b="1" dirty="0" smtClean="0">
                  <a:solidFill>
                    <a:srgbClr val="000000"/>
                  </a:solidFill>
                  <a:latin typeface="Calibri"/>
                  <a:ea typeface="ＭＳ Ｐゴシック" pitchFamily="-1" charset="-128"/>
                  <a:cs typeface="Calibri"/>
                </a:rPr>
                <a:t>VIH, </a:t>
              </a:r>
              <a:r>
                <a:rPr lang="en-US" b="1" dirty="0" err="1" smtClean="0">
                  <a:solidFill>
                    <a:srgbClr val="000000"/>
                  </a:solidFill>
                  <a:latin typeface="Calibri"/>
                  <a:ea typeface="ＭＳ Ｐゴシック" pitchFamily="-1" charset="-128"/>
                  <a:cs typeface="Calibri"/>
                </a:rPr>
                <a:t>une</a:t>
              </a:r>
              <a:r>
                <a:rPr lang="en-US" b="1" dirty="0" smtClean="0">
                  <a:solidFill>
                    <a:srgbClr val="000000"/>
                  </a:solidFill>
                  <a:latin typeface="Calibri"/>
                  <a:ea typeface="ＭＳ Ｐゴシック" pitchFamily="-1" charset="-128"/>
                  <a:cs typeface="Calibri"/>
                </a:rPr>
                <a:t> infection </a:t>
              </a:r>
              <a:r>
                <a:rPr lang="en-US" b="1" dirty="0" err="1" smtClean="0">
                  <a:solidFill>
                    <a:srgbClr val="000000"/>
                  </a:solidFill>
                  <a:latin typeface="Calibri"/>
                  <a:ea typeface="ＭＳ Ｐゴシック" pitchFamily="-1" charset="-128"/>
                  <a:cs typeface="Calibri"/>
                </a:rPr>
                <a:t>chronique</a:t>
              </a:r>
              <a:r>
                <a:rPr lang="en-US" b="1" dirty="0" smtClean="0">
                  <a:solidFill>
                    <a:srgbClr val="000000"/>
                  </a:solidFill>
                  <a:latin typeface="Calibri"/>
                  <a:ea typeface="ＭＳ Ｐゴシック" pitchFamily="-1" charset="-128"/>
                  <a:cs typeface="Calibri"/>
                </a:rPr>
                <a:t> sous ART </a:t>
              </a:r>
              <a:r>
                <a:rPr lang="en-US" b="1" dirty="0" err="1" smtClean="0">
                  <a:solidFill>
                    <a:srgbClr val="000000"/>
                  </a:solidFill>
                  <a:latin typeface="Calibri"/>
                  <a:ea typeface="ＭＳ Ｐゴシック" pitchFamily="-1" charset="-128"/>
                  <a:cs typeface="Calibri"/>
                </a:rPr>
                <a:t>mais</a:t>
              </a:r>
              <a:endParaRPr lang="en-US" b="1" dirty="0" smtClean="0">
                <a:solidFill>
                  <a:srgbClr val="000000"/>
                </a:solidFill>
                <a:latin typeface="Calibri"/>
                <a:ea typeface="ＭＳ Ｐゴシック" pitchFamily="-1" charset="-128"/>
                <a:cs typeface="Calibri"/>
              </a:endParaRPr>
            </a:p>
            <a:p>
              <a:pPr algn="ctr" eaLnBrk="0" hangingPunct="0">
                <a:spcBef>
                  <a:spcPct val="50000"/>
                </a:spcBef>
                <a:defRPr/>
              </a:pPr>
              <a:r>
                <a:rPr lang="en-US" b="1" dirty="0" smtClean="0">
                  <a:solidFill>
                    <a:srgbClr val="000000"/>
                  </a:solidFill>
                  <a:latin typeface="Calibri"/>
                  <a:ea typeface="ＭＳ Ｐゴシック" pitchFamily="-1" charset="-128"/>
                  <a:cs typeface="Calibri"/>
                </a:rPr>
                <a:t>Anomalies immunes </a:t>
              </a:r>
              <a:r>
                <a:rPr lang="en-US" b="1" dirty="0" err="1" smtClean="0">
                  <a:solidFill>
                    <a:srgbClr val="000000"/>
                  </a:solidFill>
                  <a:latin typeface="Calibri"/>
                  <a:ea typeface="ＭＳ Ｐゴシック" pitchFamily="-1" charset="-128"/>
                  <a:cs typeface="Calibri"/>
                </a:rPr>
                <a:t>résiduelles</a:t>
              </a:r>
              <a:r>
                <a:rPr lang="en-US" b="1" dirty="0" smtClean="0">
                  <a:solidFill>
                    <a:srgbClr val="000000"/>
                  </a:solidFill>
                  <a:latin typeface="Calibri"/>
                  <a:ea typeface="ＭＳ Ｐゴシック" pitchFamily="-1" charset="-128"/>
                  <a:cs typeface="Calibri"/>
                </a:rPr>
                <a:t> sous ART</a:t>
              </a:r>
            </a:p>
          </p:txBody>
        </p:sp>
        <p:sp>
          <p:nvSpPr>
            <p:cNvPr id="4" name="Rectangle 3"/>
            <p:cNvSpPr/>
            <p:nvPr/>
          </p:nvSpPr>
          <p:spPr>
            <a:xfrm>
              <a:off x="5949177" y="667720"/>
              <a:ext cx="3194822" cy="637749"/>
            </a:xfrm>
            <a:prstGeom prst="rect">
              <a:avLst/>
            </a:prstGeom>
            <a:solidFill>
              <a:srgbClr val="FF0080"/>
            </a:solidFill>
            <a:ln>
              <a:solidFill>
                <a:schemeClr val="bg1">
                  <a:lumMod val="50000"/>
                </a:schemeClr>
              </a:solid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fr-FR" sz="2400" b="1" dirty="0" smtClean="0">
                  <a:solidFill>
                    <a:schemeClr val="bg1"/>
                  </a:solidFill>
                  <a:latin typeface="Calibri"/>
                  <a:cs typeface="Calibri"/>
                </a:rPr>
                <a:t>Comorbidités sous ART</a:t>
              </a:r>
              <a:endParaRPr lang="fr-FR" sz="2400" b="1" dirty="0">
                <a:solidFill>
                  <a:schemeClr val="bg1"/>
                </a:solidFill>
                <a:latin typeface="Calibri"/>
                <a:cs typeface="Calibri"/>
              </a:endParaRPr>
            </a:p>
          </p:txBody>
        </p:sp>
      </p:grpSp>
      <p:sp>
        <p:nvSpPr>
          <p:cNvPr id="17" name="Flèche vers le bas 16"/>
          <p:cNvSpPr/>
          <p:nvPr/>
        </p:nvSpPr>
        <p:spPr>
          <a:xfrm>
            <a:off x="3076186" y="4989144"/>
            <a:ext cx="736600" cy="4953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pic>
        <p:nvPicPr>
          <p:cNvPr id="16" name="Image 15"/>
          <p:cNvPicPr>
            <a:picLocks noChangeAspect="1"/>
          </p:cNvPicPr>
          <p:nvPr/>
        </p:nvPicPr>
        <p:blipFill>
          <a:blip r:embed="rId2"/>
          <a:stretch>
            <a:fillRect/>
          </a:stretch>
        </p:blipFill>
        <p:spPr>
          <a:xfrm>
            <a:off x="4089400" y="2495377"/>
            <a:ext cx="1061504" cy="1123945"/>
          </a:xfrm>
          <a:prstGeom prst="rect">
            <a:avLst/>
          </a:prstGeom>
        </p:spPr>
      </p:pic>
      <p:pic>
        <p:nvPicPr>
          <p:cNvPr id="18" name="Picture 1" descr="Slide70"/>
          <p:cNvPicPr>
            <a:picLocks noGrp="1" noChangeAspect="1"/>
          </p:cNvPicPr>
          <p:nvPr isPhoto="1"/>
        </p:nvPicPr>
        <p:blipFill rotWithShape="1">
          <a:blip r:embed="rId3">
            <a:lum/>
            <a:extLst>
              <a:ext uri="{28A0092B-C50C-407E-A947-70E740481C1C}">
                <a14:useLocalDpi xmlns:a14="http://schemas.microsoft.com/office/drawing/2010/main" val="0"/>
              </a:ext>
            </a:extLst>
          </a:blip>
          <a:srcRect l="48114" t="22274" r="5366" b="26370"/>
          <a:stretch/>
        </p:blipFill>
        <p:spPr>
          <a:xfrm>
            <a:off x="6191382" y="4989144"/>
            <a:ext cx="2952617" cy="1859995"/>
          </a:xfrm>
          <a:prstGeom prst="rect">
            <a:avLst/>
          </a:prstGeom>
          <a:noFill/>
          <a:ln>
            <a:noFill/>
          </a:ln>
        </p:spPr>
      </p:pic>
      <p:pic>
        <p:nvPicPr>
          <p:cNvPr id="12" name="Image 11"/>
          <p:cNvPicPr>
            <a:picLocks noChangeAspect="1"/>
          </p:cNvPicPr>
          <p:nvPr/>
        </p:nvPicPr>
        <p:blipFill>
          <a:blip r:embed="rId4"/>
          <a:stretch>
            <a:fillRect/>
          </a:stretch>
        </p:blipFill>
        <p:spPr>
          <a:xfrm>
            <a:off x="6553200" y="3790906"/>
            <a:ext cx="2451100" cy="1475973"/>
          </a:xfrm>
          <a:prstGeom prst="rect">
            <a:avLst/>
          </a:prstGeom>
        </p:spPr>
      </p:pic>
    </p:spTree>
    <p:extLst>
      <p:ext uri="{BB962C8B-B14F-4D97-AF65-F5344CB8AC3E}">
        <p14:creationId xmlns:p14="http://schemas.microsoft.com/office/powerpoint/2010/main" val="3886492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125412"/>
            <a:ext cx="9144000" cy="1106141"/>
          </a:xfrm>
          <a:solidFill>
            <a:srgbClr val="000090"/>
          </a:solidFill>
        </p:spPr>
        <p:txBody>
          <a:bodyPr>
            <a:normAutofit fontScale="90000"/>
          </a:bodyPr>
          <a:lstStyle/>
          <a:p>
            <a:pPr eaLnBrk="1" hangingPunct="1"/>
            <a:r>
              <a:rPr lang="en-US" sz="3600" b="1" dirty="0" err="1" smtClean="0">
                <a:solidFill>
                  <a:schemeClr val="bg1"/>
                </a:solidFill>
                <a:latin typeface="Calibri"/>
                <a:cs typeface="Calibri"/>
              </a:rPr>
              <a:t>Vaccin</a:t>
            </a:r>
            <a:r>
              <a:rPr lang="en-US" sz="3600" b="1" dirty="0" smtClean="0">
                <a:solidFill>
                  <a:schemeClr val="bg1"/>
                </a:solidFill>
                <a:latin typeface="Calibri"/>
                <a:cs typeface="Calibri"/>
              </a:rPr>
              <a:t> </a:t>
            </a:r>
            <a:r>
              <a:rPr lang="en-US" sz="3600" b="1" dirty="0" err="1" smtClean="0">
                <a:solidFill>
                  <a:schemeClr val="bg1"/>
                </a:solidFill>
                <a:latin typeface="Calibri"/>
                <a:cs typeface="Calibri"/>
              </a:rPr>
              <a:t>prophylactiques</a:t>
            </a:r>
            <a:r>
              <a:rPr lang="en-US" sz="3600" b="1" dirty="0" smtClean="0">
                <a:solidFill>
                  <a:schemeClr val="bg1"/>
                </a:solidFill>
                <a:latin typeface="Calibri"/>
                <a:cs typeface="Calibri"/>
              </a:rPr>
              <a:t> anti-VIH: plus de 200 </a:t>
            </a:r>
            <a:r>
              <a:rPr lang="en-US" sz="3600" b="1" dirty="0" err="1" smtClean="0">
                <a:solidFill>
                  <a:schemeClr val="bg1"/>
                </a:solidFill>
                <a:latin typeface="Calibri"/>
                <a:cs typeface="Calibri"/>
              </a:rPr>
              <a:t>études</a:t>
            </a:r>
            <a:r>
              <a:rPr lang="en-US" sz="3600" b="1" dirty="0" smtClean="0">
                <a:solidFill>
                  <a:schemeClr val="bg1"/>
                </a:solidFill>
                <a:latin typeface="Calibri"/>
                <a:cs typeface="Calibri"/>
              </a:rPr>
              <a:t> </a:t>
            </a:r>
            <a:r>
              <a:rPr lang="en-US" sz="3600" b="1" dirty="0" err="1" smtClean="0">
                <a:solidFill>
                  <a:schemeClr val="bg1"/>
                </a:solidFill>
                <a:latin typeface="Calibri"/>
                <a:cs typeface="Calibri"/>
              </a:rPr>
              <a:t>mais</a:t>
            </a:r>
            <a:r>
              <a:rPr lang="en-US" sz="3600" b="1" dirty="0" smtClean="0">
                <a:solidFill>
                  <a:schemeClr val="bg1"/>
                </a:solidFill>
                <a:latin typeface="Calibri"/>
                <a:cs typeface="Calibri"/>
              </a:rPr>
              <a:t> </a:t>
            </a:r>
            <a:r>
              <a:rPr lang="en-US" sz="3600" b="1" dirty="0" err="1" smtClean="0">
                <a:solidFill>
                  <a:schemeClr val="bg1"/>
                </a:solidFill>
                <a:latin typeface="Calibri"/>
                <a:cs typeface="Calibri"/>
              </a:rPr>
              <a:t>peu</a:t>
            </a:r>
            <a:r>
              <a:rPr lang="en-US" sz="3600" b="1" dirty="0" smtClean="0">
                <a:solidFill>
                  <a:schemeClr val="bg1"/>
                </a:solidFill>
                <a:latin typeface="Calibri"/>
                <a:cs typeface="Calibri"/>
              </a:rPr>
              <a:t> </a:t>
            </a:r>
            <a:r>
              <a:rPr lang="en-US" sz="3600" b="1" dirty="0" err="1" smtClean="0">
                <a:solidFill>
                  <a:schemeClr val="bg1"/>
                </a:solidFill>
                <a:latin typeface="Calibri"/>
                <a:cs typeface="Calibri"/>
              </a:rPr>
              <a:t>d’essais</a:t>
            </a:r>
            <a:r>
              <a:rPr lang="en-US" sz="3600" b="1" dirty="0" smtClean="0">
                <a:solidFill>
                  <a:schemeClr val="bg1"/>
                </a:solidFill>
                <a:latin typeface="Calibri"/>
                <a:cs typeface="Calibri"/>
              </a:rPr>
              <a:t>  Phase </a:t>
            </a:r>
            <a:r>
              <a:rPr lang="en-US" sz="3600" b="1" dirty="0" err="1" smtClean="0">
                <a:solidFill>
                  <a:schemeClr val="bg1"/>
                </a:solidFill>
                <a:latin typeface="Calibri"/>
                <a:cs typeface="Calibri"/>
              </a:rPr>
              <a:t>IIb</a:t>
            </a:r>
            <a:r>
              <a:rPr lang="en-US" sz="3600" b="1" dirty="0" smtClean="0">
                <a:solidFill>
                  <a:schemeClr val="bg1"/>
                </a:solidFill>
                <a:latin typeface="Calibri"/>
                <a:cs typeface="Calibri"/>
              </a:rPr>
              <a:t>/III</a:t>
            </a:r>
          </a:p>
        </p:txBody>
      </p:sp>
      <p:graphicFrame>
        <p:nvGraphicFramePr>
          <p:cNvPr id="5" name="Group 239"/>
          <p:cNvGraphicFramePr>
            <a:graphicFrameLocks noGrp="1"/>
          </p:cNvGraphicFramePr>
          <p:nvPr>
            <p:extLst>
              <p:ext uri="{D42A27DB-BD31-4B8C-83A1-F6EECF244321}">
                <p14:modId xmlns:p14="http://schemas.microsoft.com/office/powerpoint/2010/main" val="4211083309"/>
              </p:ext>
            </p:extLst>
          </p:nvPr>
        </p:nvGraphicFramePr>
        <p:xfrm>
          <a:off x="228600" y="1067216"/>
          <a:ext cx="8610600" cy="5861684"/>
        </p:xfrm>
        <a:graphic>
          <a:graphicData uri="http://schemas.openxmlformats.org/drawingml/2006/table">
            <a:tbl>
              <a:tblPr/>
              <a:tblGrid>
                <a:gridCol w="1336675"/>
                <a:gridCol w="1187450"/>
                <a:gridCol w="1335088"/>
                <a:gridCol w="1782762"/>
                <a:gridCol w="1484313"/>
                <a:gridCol w="1484312"/>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rgbClr val="000090"/>
                          </a:solidFill>
                          <a:effectLst/>
                          <a:latin typeface="+mn-lt"/>
                          <a:ea typeface="ＭＳ Ｐゴシック" pitchFamily="-1" charset="-128"/>
                          <a:cs typeface="ＭＳ Ｐゴシック" pitchFamily="-1" charset="-128"/>
                        </a:rPr>
                        <a:t>Dates</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rgbClr val="000090"/>
                          </a:solidFill>
                          <a:effectLst/>
                          <a:latin typeface="+mn-lt"/>
                          <a:ea typeface="ＭＳ Ｐゴシック" pitchFamily="-1" charset="-128"/>
                          <a:cs typeface="ＭＳ Ｐゴシック" pitchFamily="-1" charset="-128"/>
                        </a:rPr>
                        <a:t>Clinical efficacy studies</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rgbClr val="000090"/>
                          </a:solidFill>
                          <a:effectLst/>
                          <a:latin typeface="+mn-lt"/>
                          <a:ea typeface="ＭＳ Ｐゴシック" pitchFamily="-1" charset="-128"/>
                          <a:cs typeface="ＭＳ Ｐゴシック" pitchFamily="-1" charset="-128"/>
                        </a:rPr>
                        <a:t>Strategy</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rgbClr val="000090"/>
                          </a:solidFill>
                          <a:effectLst/>
                          <a:latin typeface="+mn-lt"/>
                          <a:ea typeface="ＭＳ Ｐゴシック" pitchFamily="-1" charset="-128"/>
                          <a:cs typeface="ＭＳ Ｐゴシック" pitchFamily="-1" charset="-128"/>
                        </a:rPr>
                        <a:t>Viral targets</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rgbClr val="000090"/>
                          </a:solidFill>
                          <a:effectLst/>
                          <a:latin typeface="+mn-lt"/>
                          <a:ea typeface="ＭＳ Ｐゴシック" pitchFamily="-1" charset="-128"/>
                          <a:cs typeface="ＭＳ Ｐゴシック" pitchFamily="-1" charset="-128"/>
                        </a:rPr>
                        <a:t>Immune response</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rgbClr val="000090"/>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bg1">
                        <a:lumMod val="85000"/>
                      </a:schemeClr>
                    </a:solidFill>
                  </a:tcPr>
                </a:tc>
              </a:tr>
              <a:tr h="892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1999-2003</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mn-lt"/>
                          <a:ea typeface="ＭＳ Ｐゴシック" pitchFamily="-1" charset="-128"/>
                          <a:cs typeface="ＭＳ Ｐゴシック" pitchFamily="-1" charset="-128"/>
                        </a:rPr>
                        <a:t>AidsVax</a:t>
                      </a:r>
                      <a:endPar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Protein subunit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(AIDSVAX)</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mn-lt"/>
                          <a:ea typeface="ＭＳ Ｐゴシック" pitchFamily="-1" charset="-128"/>
                          <a:cs typeface="ＭＳ Ｐゴシック" pitchFamily="-1" charset="-128"/>
                        </a:rPr>
                        <a:t> monomeric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mn-lt"/>
                          <a:ea typeface="ＭＳ Ｐゴシック" pitchFamily="-1" charset="-128"/>
                          <a:cs typeface="ＭＳ Ｐゴシック" pitchFamily="-1" charset="-128"/>
                        </a:rPr>
                        <a:t>rgp120</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Type specific binding </a:t>
                      </a:r>
                      <a:r>
                        <a:rPr kumimoji="0" lang="en-GB" sz="1600" b="1" i="0" u="none" strike="noStrike" cap="none" normalizeH="0" baseline="0" dirty="0" err="1">
                          <a:ln>
                            <a:noFill/>
                          </a:ln>
                          <a:solidFill>
                            <a:schemeClr val="tx1"/>
                          </a:solidFill>
                          <a:effectLst/>
                          <a:latin typeface="+mn-lt"/>
                          <a:ea typeface="ＭＳ Ｐゴシック" pitchFamily="-1" charset="-128"/>
                          <a:cs typeface="ＭＳ Ｐゴシック" pitchFamily="-1" charset="-128"/>
                        </a:rPr>
                        <a:t>Ab</a:t>
                      </a:r>
                      <a:endPar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No</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r h="946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2005-2007</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Step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mn-lt"/>
                          <a:ea typeface="ＭＳ Ｐゴシック" pitchFamily="-1" charset="-128"/>
                          <a:cs typeface="ＭＳ Ｐゴシック" pitchFamily="-1" charset="-128"/>
                        </a:rPr>
                        <a:t>Phambili</a:t>
                      </a:r>
                      <a:endPar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mn-lt"/>
                          <a:ea typeface="ＭＳ Ｐゴシック" pitchFamily="-1" charset="-128"/>
                          <a:cs typeface="ＭＳ Ｐゴシック" pitchFamily="-1" charset="-128"/>
                        </a:rPr>
                        <a:t>Viral vector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chemeClr val="tx1"/>
                          </a:solidFill>
                          <a:effectLst/>
                          <a:latin typeface="+mn-lt"/>
                          <a:ea typeface="ＭＳ Ｐゴシック" pitchFamily="-1" charset="-128"/>
                          <a:cs typeface="ＭＳ Ｐゴシック" pitchFamily="-1" charset="-128"/>
                        </a:rPr>
                        <a:t>(Ad5) </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gag/</a:t>
                      </a:r>
                      <a:r>
                        <a:rPr kumimoji="0" lang="en-GB" sz="1600" b="1" i="0" u="none" strike="noStrike" cap="none" normalizeH="0" baseline="0" dirty="0" err="1">
                          <a:ln>
                            <a:noFill/>
                          </a:ln>
                          <a:solidFill>
                            <a:schemeClr val="tx1"/>
                          </a:solidFill>
                          <a:effectLst/>
                          <a:latin typeface="+mn-lt"/>
                          <a:ea typeface="ＭＳ Ｐゴシック" pitchFamily="-1" charset="-128"/>
                          <a:cs typeface="ＭＳ Ｐゴシック" pitchFamily="-1" charset="-128"/>
                        </a:rPr>
                        <a:t>pol/nef</a:t>
                      </a:r>
                      <a:endPar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CD8+T (+++)</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No</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r h="17007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2005-</a:t>
                      </a:r>
                      <a:r>
                        <a:rPr kumimoji="0" lang="en-GB"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2009</a:t>
                      </a:r>
                      <a:endPar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RV144 (Thai trial)</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Prime: ALVAC- vCP152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Boost: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AIDSVAX</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gag/</a:t>
                      </a:r>
                      <a:r>
                        <a:rPr kumimoji="0" lang="en-GB" sz="1600" b="1" i="0" u="none" strike="noStrike" cap="none" normalizeH="0" baseline="0" dirty="0" err="1">
                          <a:ln>
                            <a:noFill/>
                          </a:ln>
                          <a:solidFill>
                            <a:srgbClr val="FF0000"/>
                          </a:solidFill>
                          <a:effectLst/>
                          <a:latin typeface="+mn-lt"/>
                          <a:ea typeface="ＭＳ Ｐゴシック" pitchFamily="-1" charset="-128"/>
                          <a:cs typeface="ＭＳ Ｐゴシック" pitchFamily="-1" charset="-128"/>
                        </a:rPr>
                        <a:t>pol/env</a:t>
                      </a:r>
                      <a:endPar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rgbClr val="FF0000"/>
                          </a:solidFill>
                          <a:effectLst/>
                          <a:latin typeface="+mn-lt"/>
                          <a:ea typeface="ＭＳ Ｐゴシック" pitchFamily="-1" charset="-128"/>
                          <a:cs typeface="ＭＳ Ｐゴシック" pitchFamily="-1" charset="-128"/>
                        </a:rPr>
                        <a:t>Monomeric</a:t>
                      </a: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 rgp120 B/E</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smtClean="0">
                          <a:ln>
                            <a:noFill/>
                          </a:ln>
                          <a:solidFill>
                            <a:srgbClr val="FF0000"/>
                          </a:solidFill>
                          <a:effectLst/>
                          <a:latin typeface="+mn-lt"/>
                          <a:ea typeface="ＭＳ Ｐゴシック" pitchFamily="-1" charset="-128"/>
                          <a:cs typeface="ＭＳ Ｐゴシック" pitchFamily="-1" charset="-128"/>
                        </a:rPr>
                        <a:t>Polyfunctional</a:t>
                      </a:r>
                      <a:r>
                        <a:rPr kumimoji="0" lang="en-GB"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 CD4</a:t>
                      </a: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 T cell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rPr>
                        <a:t>Type specific binding </a:t>
                      </a:r>
                      <a:r>
                        <a:rPr kumimoji="0" lang="en-GB"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V1V2 </a:t>
                      </a:r>
                      <a:r>
                        <a:rPr kumimoji="0" lang="en-GB" sz="1600" b="1" i="0" u="none" strike="noStrike" cap="none" normalizeH="0" baseline="0" dirty="0" err="1" smtClean="0">
                          <a:ln>
                            <a:noFill/>
                          </a:ln>
                          <a:solidFill>
                            <a:srgbClr val="FF0000"/>
                          </a:solidFill>
                          <a:effectLst/>
                          <a:latin typeface="+mn-lt"/>
                          <a:ea typeface="ＭＳ Ｐゴシック" pitchFamily="-1" charset="-128"/>
                          <a:cs typeface="ＭＳ Ｐゴシック" pitchFamily="-1" charset="-128"/>
                        </a:rPr>
                        <a:t>env</a:t>
                      </a:r>
                      <a:r>
                        <a:rPr kumimoji="0" lang="en-GB"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 </a:t>
                      </a:r>
                      <a:r>
                        <a:rPr kumimoji="0" lang="en-GB" sz="1600" b="1" i="0" u="none" strike="noStrike" cap="none" normalizeH="0" baseline="0" dirty="0" err="1" smtClean="0">
                          <a:ln>
                            <a:noFill/>
                          </a:ln>
                          <a:solidFill>
                            <a:srgbClr val="FF0000"/>
                          </a:solidFill>
                          <a:effectLst/>
                          <a:latin typeface="+mn-lt"/>
                          <a:ea typeface="ＭＳ Ｐゴシック" pitchFamily="-1" charset="-128"/>
                          <a:cs typeface="ＭＳ Ｐゴシック" pitchFamily="-1" charset="-128"/>
                        </a:rPr>
                        <a:t>Ab</a:t>
                      </a:r>
                      <a:r>
                        <a:rPr kumimoji="0" lang="en-GB"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 </a:t>
                      </a:r>
                      <a:endParaRPr kumimoji="0" lang="en-GB" sz="1600" b="1" i="0" u="none" strike="noStrike" cap="none" normalizeH="0" baseline="0" dirty="0">
                        <a:ln>
                          <a:noFill/>
                        </a:ln>
                        <a:solidFill>
                          <a:srgbClr val="FF0000"/>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Yes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31% </a:t>
                      </a:r>
                      <a:r>
                        <a:rPr kumimoji="0" lang="fr-FR" sz="1600" b="1" i="0" u="none" strike="noStrike" cap="none" normalizeH="0" baseline="0" dirty="0" err="1" smtClean="0">
                          <a:ln>
                            <a:noFill/>
                          </a:ln>
                          <a:solidFill>
                            <a:srgbClr val="FF0000"/>
                          </a:solidFill>
                          <a:effectLst/>
                          <a:latin typeface="+mn-lt"/>
                          <a:ea typeface="ＭＳ Ｐゴシック" pitchFamily="-1" charset="-128"/>
                          <a:cs typeface="ＭＳ Ｐゴシック" pitchFamily="-1" charset="-128"/>
                        </a:rPr>
                        <a:t>reduction</a:t>
                      </a:r>
                      <a:r>
                        <a:rPr kumimoji="0" lang="fr-FR"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smtClean="0">
                        <a:ln>
                          <a:noFill/>
                        </a:ln>
                        <a:solidFill>
                          <a:srgbClr val="FF0000"/>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solidFill>
                      <a:schemeClr val="accent1">
                        <a:lumMod val="20000"/>
                        <a:lumOff val="80000"/>
                      </a:schemeClr>
                    </a:solidFill>
                  </a:tcPr>
                </a:tc>
              </a:tr>
              <a:tr h="12131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smtClean="0">
                          <a:ln>
                            <a:noFill/>
                          </a:ln>
                          <a:solidFill>
                            <a:schemeClr val="tx1"/>
                          </a:solidFill>
                          <a:effectLst/>
                          <a:latin typeface="+mn-lt"/>
                          <a:ea typeface="ＭＳ Ｐゴシック" pitchFamily="-1" charset="-128"/>
                          <a:cs typeface="ＭＳ Ｐゴシック" pitchFamily="-1" charset="-128"/>
                        </a:rPr>
                        <a:t>2009- 2013</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HVTN505</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Prime: DNA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Boost: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Ad5</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rPr>
                        <a:t>gag/</a:t>
                      </a:r>
                      <a:r>
                        <a:rPr kumimoji="0" lang="en-GB" sz="1600" b="1" i="0" u="none" strike="noStrike" cap="none" normalizeH="0" baseline="0" dirty="0" err="1">
                          <a:ln>
                            <a:noFill/>
                          </a:ln>
                          <a:solidFill>
                            <a:schemeClr val="tx1"/>
                          </a:solidFill>
                          <a:effectLst/>
                          <a:latin typeface="+mn-lt"/>
                          <a:ea typeface="ＭＳ Ｐゴシック" pitchFamily="-1" charset="-128"/>
                          <a:cs typeface="ＭＳ Ｐゴシック" pitchFamily="-1" charset="-128"/>
                        </a:rPr>
                        <a:t>pol/nef/env</a:t>
                      </a:r>
                      <a:endPar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600" b="1" i="0" u="none" strike="noStrike" cap="none" normalizeH="0" baseline="0" dirty="0">
                        <a:ln>
                          <a:noFill/>
                        </a:ln>
                        <a:solidFill>
                          <a:schemeClr val="tx1"/>
                        </a:solidFill>
                        <a:effectLst/>
                        <a:latin typeface="+mn-lt"/>
                        <a:ea typeface="ＭＳ Ｐゴシック" pitchFamily="-1" charset="-128"/>
                        <a:cs typeface="ＭＳ Ｐゴシック" pitchFamily="-1" charset="-128"/>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smtClean="0">
                          <a:ln>
                            <a:noFill/>
                          </a:ln>
                          <a:solidFill>
                            <a:schemeClr val="tx1"/>
                          </a:solidFill>
                          <a:effectLst/>
                          <a:latin typeface="+mn-lt"/>
                          <a:ea typeface="ＭＳ Ｐゴシック" pitchFamily="-1" charset="-128"/>
                          <a:cs typeface="ＭＳ Ｐゴシック" pitchFamily="-1" charset="-128"/>
                        </a:rPr>
                        <a:t>(around 20 infections in each arm)</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49199" name="Text Box 234"/>
          <p:cNvSpPr txBox="1">
            <a:spLocks noChangeArrowheads="1"/>
          </p:cNvSpPr>
          <p:nvPr/>
        </p:nvSpPr>
        <p:spPr bwMode="auto">
          <a:xfrm>
            <a:off x="7452320" y="1417638"/>
            <a:ext cx="1234480" cy="40011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000" b="1" dirty="0">
                <a:solidFill>
                  <a:srgbClr val="FF0000"/>
                </a:solidFill>
              </a:rPr>
              <a:t>Efficacy</a:t>
            </a:r>
            <a:endParaRPr lang="en-US" dirty="0">
              <a:solidFill>
                <a:srgbClr val="FF0000"/>
              </a:solidFill>
            </a:endParaRPr>
          </a:p>
        </p:txBody>
      </p:sp>
      <p:sp>
        <p:nvSpPr>
          <p:cNvPr id="49201" name="Text Box 237"/>
          <p:cNvSpPr txBox="1">
            <a:spLocks noChangeArrowheads="1"/>
          </p:cNvSpPr>
          <p:nvPr/>
        </p:nvSpPr>
        <p:spPr bwMode="auto">
          <a:xfrm>
            <a:off x="7315200" y="4441855"/>
            <a:ext cx="609600" cy="369332"/>
          </a:xfrm>
          <a:prstGeom prst="rect">
            <a:avLst/>
          </a:prstGeom>
          <a:noFill/>
          <a:ln w="9525">
            <a:noFill/>
            <a:miter lim="800000"/>
            <a:headEnd/>
            <a:tailEnd/>
          </a:ln>
        </p:spPr>
        <p:txBody>
          <a:bodyPr>
            <a:prstTxWarp prst="textNoShape">
              <a:avLst/>
            </a:prstTxWarp>
            <a:spAutoFit/>
          </a:bodyPr>
          <a:lstStyle/>
          <a:p>
            <a:pPr>
              <a:spcBef>
                <a:spcPct val="50000"/>
              </a:spcBef>
            </a:pPr>
            <a:endParaRPr lang="fr-FR"/>
          </a:p>
        </p:txBody>
      </p:sp>
    </p:spTree>
    <p:extLst>
      <p:ext uri="{BB962C8B-B14F-4D97-AF65-F5344CB8AC3E}">
        <p14:creationId xmlns:p14="http://schemas.microsoft.com/office/powerpoint/2010/main" val="37109182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10" y="1052736"/>
            <a:ext cx="3959937" cy="4068796"/>
          </a:xfrm>
          <a:prstGeom prst="rect">
            <a:avLst/>
          </a:prstGeom>
          <a:solidFill>
            <a:schemeClr val="bg1">
              <a:lumMod val="75000"/>
            </a:scheme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91429" tIns="45715" rIns="91429" bIns="45715">
            <a:prstTxWarp prst="textNoShape">
              <a:avLst/>
            </a:prstTxWarp>
            <a:spAutoFit/>
          </a:bodyPr>
          <a:lstStyle/>
          <a:p>
            <a:pPr marL="342900" indent="-342900">
              <a:lnSpc>
                <a:spcPct val="80000"/>
              </a:lnSpc>
              <a:spcBef>
                <a:spcPct val="70000"/>
              </a:spcBef>
              <a:buFont typeface="Arial" pitchFamily="-1" charset="0"/>
              <a:buChar char="•"/>
            </a:pPr>
            <a:r>
              <a:rPr lang="fr-FR" sz="2400" b="1" dirty="0">
                <a:solidFill>
                  <a:srgbClr val="000090"/>
                </a:solidFill>
                <a:latin typeface="Calibri"/>
                <a:cs typeface="Calibri"/>
              </a:rPr>
              <a:t>Identification d’anticorps neutralisants à large spectre chez des patients VIH+ </a:t>
            </a:r>
            <a:r>
              <a:rPr lang="fr-FR" sz="2000" b="1" i="1" dirty="0">
                <a:solidFill>
                  <a:srgbClr val="000090"/>
                </a:solidFill>
                <a:latin typeface="Calibri"/>
                <a:cs typeface="Calibri"/>
              </a:rPr>
              <a:t>(blocage infection cellule à cellule, activité liée à fonction effectrice </a:t>
            </a:r>
            <a:r>
              <a:rPr lang="fr-FR" sz="2000" b="1" i="1" dirty="0" err="1">
                <a:solidFill>
                  <a:srgbClr val="000090"/>
                </a:solidFill>
                <a:latin typeface="Calibri"/>
                <a:cs typeface="Calibri"/>
              </a:rPr>
              <a:t>Fc</a:t>
            </a:r>
            <a:r>
              <a:rPr lang="fr-FR" sz="2000" b="1" i="1" dirty="0">
                <a:solidFill>
                  <a:srgbClr val="000090"/>
                </a:solidFill>
                <a:latin typeface="Calibri"/>
                <a:cs typeface="Calibri"/>
              </a:rPr>
              <a:t>…)</a:t>
            </a:r>
          </a:p>
          <a:p>
            <a:pPr marL="342900" indent="-342900">
              <a:lnSpc>
                <a:spcPct val="80000"/>
              </a:lnSpc>
              <a:spcBef>
                <a:spcPct val="70000"/>
              </a:spcBef>
              <a:buFont typeface="Arial" pitchFamily="-1" charset="0"/>
              <a:buChar char="•"/>
            </a:pPr>
            <a:r>
              <a:rPr lang="fr-FR" sz="2400" b="1" dirty="0">
                <a:solidFill>
                  <a:srgbClr val="000090"/>
                </a:solidFill>
                <a:latin typeface="Calibri"/>
                <a:cs typeface="Calibri"/>
              </a:rPr>
              <a:t>Identification de nouveaux sites de vulnérabilité de </a:t>
            </a:r>
            <a:r>
              <a:rPr lang="fr-FR" sz="2400" b="1" dirty="0" err="1">
                <a:solidFill>
                  <a:srgbClr val="000090"/>
                </a:solidFill>
                <a:latin typeface="Calibri"/>
                <a:cs typeface="Calibri"/>
              </a:rPr>
              <a:t>Env</a:t>
            </a:r>
            <a:endParaRPr lang="fr-FR" sz="2400" b="1" dirty="0">
              <a:solidFill>
                <a:srgbClr val="000090"/>
              </a:solidFill>
              <a:latin typeface="Calibri"/>
              <a:cs typeface="Calibri"/>
            </a:endParaRPr>
          </a:p>
          <a:p>
            <a:pPr marL="342900" indent="-342900">
              <a:lnSpc>
                <a:spcPct val="80000"/>
              </a:lnSpc>
              <a:spcBef>
                <a:spcPct val="70000"/>
              </a:spcBef>
              <a:buFont typeface="Arial" pitchFamily="-1" charset="0"/>
              <a:buChar char="•"/>
            </a:pPr>
            <a:r>
              <a:rPr lang="fr-FR" sz="2400" b="1" dirty="0">
                <a:solidFill>
                  <a:srgbClr val="000090"/>
                </a:solidFill>
                <a:latin typeface="Calibri"/>
                <a:cs typeface="Calibri"/>
              </a:rPr>
              <a:t>Anticorps non neutralisants mais protecteurs (ADCC</a:t>
            </a:r>
            <a:r>
              <a:rPr lang="fr-FR" b="1" dirty="0">
                <a:solidFill>
                  <a:srgbClr val="000090"/>
                </a:solidFill>
                <a:latin typeface="Calibri"/>
                <a:cs typeface="Calibri"/>
              </a:rPr>
              <a:t>, autres?</a:t>
            </a:r>
            <a:r>
              <a:rPr lang="fr-FR" b="1" dirty="0" smtClean="0">
                <a:solidFill>
                  <a:srgbClr val="000090"/>
                </a:solidFill>
                <a:latin typeface="Calibri"/>
                <a:cs typeface="Calibri"/>
              </a:rPr>
              <a:t>)</a:t>
            </a:r>
            <a:endParaRPr lang="fr-FR" b="1" dirty="0">
              <a:solidFill>
                <a:srgbClr val="000090"/>
              </a:solidFill>
              <a:latin typeface="Calibri"/>
              <a:cs typeface="Calibri"/>
            </a:endParaRPr>
          </a:p>
        </p:txBody>
      </p:sp>
      <p:sp>
        <p:nvSpPr>
          <p:cNvPr id="3" name="Text Box 4"/>
          <p:cNvSpPr txBox="1">
            <a:spLocks noChangeArrowheads="1"/>
          </p:cNvSpPr>
          <p:nvPr/>
        </p:nvSpPr>
        <p:spPr bwMode="auto">
          <a:xfrm>
            <a:off x="0" y="15"/>
            <a:ext cx="9144000" cy="853557"/>
          </a:xfrm>
          <a:prstGeom prst="rect">
            <a:avLst/>
          </a:prstGeom>
          <a:solidFill>
            <a:srgbClr val="000080"/>
          </a:solidFill>
          <a:ln>
            <a:noFill/>
          </a:ln>
          <a:scene3d>
            <a:camera prst="orthographicFront"/>
            <a:lightRig rig="threePt" dir="t"/>
          </a:scene3d>
          <a:sp3d>
            <a:bevelT/>
          </a:sp3d>
          <a:extLst/>
        </p:spPr>
        <p:txBody>
          <a:bodyPr lIns="91429" tIns="45715" rIns="91429" bIns="45715">
            <a:prstTxWarp prst="textNoShape">
              <a:avLst/>
            </a:prstTxWarp>
            <a:spAutoFit/>
          </a:bodyPr>
          <a:lstStyle/>
          <a:p>
            <a:pPr algn="ctr">
              <a:lnSpc>
                <a:spcPct val="60000"/>
              </a:lnSpc>
              <a:spcBef>
                <a:spcPct val="50000"/>
              </a:spcBef>
              <a:defRPr/>
            </a:pPr>
            <a:r>
              <a:rPr lang="fr-FR" sz="2800" b="1" dirty="0">
                <a:solidFill>
                  <a:schemeClr val="bg1"/>
                </a:solidFill>
                <a:latin typeface="Calibri"/>
                <a:ea typeface="ＭＳ Ｐゴシック" pitchFamily="-1" charset="-128"/>
                <a:cs typeface="Calibri"/>
              </a:rPr>
              <a:t>Depuis 2009: progrès </a:t>
            </a:r>
            <a:r>
              <a:rPr lang="fr-FR" sz="2800" b="1" dirty="0" smtClean="0">
                <a:solidFill>
                  <a:schemeClr val="bg1"/>
                </a:solidFill>
                <a:latin typeface="Calibri"/>
                <a:ea typeface="ＭＳ Ｐゴシック" pitchFamily="-1" charset="-128"/>
                <a:cs typeface="Calibri"/>
              </a:rPr>
              <a:t>significatifs</a:t>
            </a:r>
          </a:p>
          <a:p>
            <a:pPr algn="ctr">
              <a:lnSpc>
                <a:spcPct val="60000"/>
              </a:lnSpc>
              <a:spcBef>
                <a:spcPct val="50000"/>
              </a:spcBef>
              <a:defRPr/>
            </a:pPr>
            <a:r>
              <a:rPr lang="fr-FR" sz="2800" b="1" dirty="0">
                <a:solidFill>
                  <a:schemeClr val="bg1"/>
                </a:solidFill>
                <a:latin typeface="Calibri"/>
                <a:ea typeface="ＭＳ Ｐゴシック" pitchFamily="-1" charset="-128"/>
                <a:cs typeface="Calibri"/>
              </a:rPr>
              <a:t>N</a:t>
            </a:r>
            <a:r>
              <a:rPr lang="fr-FR" sz="2800" b="1" dirty="0" smtClean="0">
                <a:solidFill>
                  <a:schemeClr val="bg1"/>
                </a:solidFill>
                <a:latin typeface="Calibri"/>
                <a:ea typeface="ＭＳ Ｐゴシック" pitchFamily="-1" charset="-128"/>
                <a:cs typeface="Calibri"/>
              </a:rPr>
              <a:t>ouvelles </a:t>
            </a:r>
            <a:r>
              <a:rPr lang="fr-FR" sz="2800" b="1" dirty="0">
                <a:solidFill>
                  <a:schemeClr val="bg1"/>
                </a:solidFill>
                <a:latin typeface="Calibri"/>
                <a:ea typeface="ＭＳ Ｐゴシック" pitchFamily="-1" charset="-128"/>
                <a:cs typeface="Calibri"/>
              </a:rPr>
              <a:t>perspectives de la recherche vaccinale….</a:t>
            </a:r>
            <a:endParaRPr lang="en-US" sz="2800" dirty="0">
              <a:latin typeface="Calibri"/>
              <a:ea typeface="ＭＳ Ｐゴシック" pitchFamily="-1" charset="-128"/>
              <a:cs typeface="Calibri"/>
            </a:endParaRPr>
          </a:p>
        </p:txBody>
      </p:sp>
      <p:sp>
        <p:nvSpPr>
          <p:cNvPr id="6" name="ZoneTexte 5"/>
          <p:cNvSpPr txBox="1"/>
          <p:nvPr/>
        </p:nvSpPr>
        <p:spPr>
          <a:xfrm>
            <a:off x="4079764" y="4832834"/>
            <a:ext cx="4824000" cy="618621"/>
          </a:xfrm>
          <a:prstGeom prst="rect">
            <a:avLst/>
          </a:prstGeom>
          <a:solidFill>
            <a:srgbClr val="EFD2EA"/>
          </a:solidFill>
        </p:spPr>
        <p:txBody>
          <a:bodyPr wrap="square" lIns="91429" tIns="45715" rIns="91429" bIns="45715" rtlCol="0">
            <a:spAutoFit/>
          </a:bodyPr>
          <a:lstStyle/>
          <a:p>
            <a:pPr algn="ctr" eaLnBrk="0" hangingPunct="0">
              <a:lnSpc>
                <a:spcPct val="80000"/>
              </a:lnSpc>
              <a:spcBef>
                <a:spcPct val="70000"/>
              </a:spcBef>
            </a:pPr>
            <a:r>
              <a:rPr lang="en-US" sz="2400" b="1" i="1" dirty="0" smtClean="0">
                <a:solidFill>
                  <a:srgbClr val="FF0000"/>
                </a:solidFill>
                <a:latin typeface="Calibri"/>
                <a:cs typeface="Calibri"/>
              </a:rPr>
              <a:t>Conception </a:t>
            </a:r>
            <a:r>
              <a:rPr lang="en-US" sz="2400" b="1" i="1" dirty="0" err="1" smtClean="0">
                <a:solidFill>
                  <a:srgbClr val="FF0000"/>
                </a:solidFill>
                <a:latin typeface="Calibri"/>
                <a:cs typeface="Calibri"/>
              </a:rPr>
              <a:t>d’immunogènes</a:t>
            </a:r>
            <a:r>
              <a:rPr lang="en-US" sz="2400" b="1" i="1" dirty="0" smtClean="0">
                <a:solidFill>
                  <a:srgbClr val="FF0000"/>
                </a:solidFill>
                <a:latin typeface="Calibri"/>
                <a:cs typeface="Calibri"/>
              </a:rPr>
              <a:t> </a:t>
            </a:r>
            <a:r>
              <a:rPr lang="en-US" b="1" i="1" dirty="0" err="1" smtClean="0">
                <a:solidFill>
                  <a:srgbClr val="FF0000"/>
                </a:solidFill>
                <a:latin typeface="Calibri"/>
                <a:cs typeface="Calibri"/>
              </a:rPr>
              <a:t>basés</a:t>
            </a:r>
            <a:r>
              <a:rPr lang="en-US" b="1" i="1" dirty="0" smtClean="0">
                <a:solidFill>
                  <a:srgbClr val="FF0000"/>
                </a:solidFill>
                <a:latin typeface="Calibri"/>
                <a:cs typeface="Calibri"/>
              </a:rPr>
              <a:t> </a:t>
            </a:r>
            <a:r>
              <a:rPr lang="en-US" b="1" i="1" dirty="0" err="1" smtClean="0">
                <a:solidFill>
                  <a:srgbClr val="FF0000"/>
                </a:solidFill>
                <a:latin typeface="Calibri"/>
                <a:cs typeface="Calibri"/>
              </a:rPr>
              <a:t>sur</a:t>
            </a:r>
            <a:r>
              <a:rPr lang="en-US" b="1" i="1" dirty="0" smtClean="0">
                <a:solidFill>
                  <a:srgbClr val="FF0000"/>
                </a:solidFill>
                <a:latin typeface="Calibri"/>
                <a:cs typeface="Calibri"/>
              </a:rPr>
              <a:t> des </a:t>
            </a:r>
            <a:r>
              <a:rPr lang="en-US" b="1" i="1" dirty="0" err="1" smtClean="0">
                <a:solidFill>
                  <a:srgbClr val="FF0000"/>
                </a:solidFill>
                <a:latin typeface="Calibri"/>
                <a:cs typeface="Calibri"/>
              </a:rPr>
              <a:t>connaissances</a:t>
            </a:r>
            <a:r>
              <a:rPr lang="en-US" b="1" i="1" dirty="0" smtClean="0">
                <a:solidFill>
                  <a:srgbClr val="FF0000"/>
                </a:solidFill>
                <a:latin typeface="Calibri"/>
                <a:cs typeface="Calibri"/>
              </a:rPr>
              <a:t> </a:t>
            </a:r>
            <a:r>
              <a:rPr lang="en-US" b="1" i="1" dirty="0" err="1" smtClean="0">
                <a:solidFill>
                  <a:srgbClr val="FF0000"/>
                </a:solidFill>
                <a:latin typeface="Calibri"/>
                <a:cs typeface="Calibri"/>
              </a:rPr>
              <a:t>structurales</a:t>
            </a:r>
            <a:endParaRPr lang="en-US" sz="2400" b="1" i="1" dirty="0">
              <a:solidFill>
                <a:srgbClr val="FF0000"/>
              </a:solidFill>
              <a:latin typeface="Calibri"/>
              <a:cs typeface="Calibri"/>
            </a:endParaRPr>
          </a:p>
        </p:txBody>
      </p:sp>
      <p:sp>
        <p:nvSpPr>
          <p:cNvPr id="2" name="Rectangle 1"/>
          <p:cNvSpPr/>
          <p:nvPr/>
        </p:nvSpPr>
        <p:spPr>
          <a:xfrm>
            <a:off x="4059944" y="980731"/>
            <a:ext cx="4093456" cy="553988"/>
          </a:xfrm>
          <a:prstGeom prst="rect">
            <a:avLst/>
          </a:prstGeom>
        </p:spPr>
        <p:txBody>
          <a:bodyPr wrap="square" lIns="91429" tIns="45715" rIns="91429" bIns="45715">
            <a:spAutoFit/>
          </a:bodyPr>
          <a:lstStyle/>
          <a:p>
            <a:pPr algn="ctr"/>
            <a:r>
              <a:rPr lang="en-US" sz="1600" b="1" i="1" dirty="0">
                <a:latin typeface="Calibri"/>
                <a:cs typeface="Calibri"/>
              </a:rPr>
              <a:t>Christina </a:t>
            </a:r>
            <a:r>
              <a:rPr lang="en-US" sz="1600" b="1" i="1" dirty="0" err="1">
                <a:latin typeface="Calibri"/>
                <a:cs typeface="Calibri"/>
              </a:rPr>
              <a:t>Corbaci</a:t>
            </a:r>
            <a:r>
              <a:rPr lang="en-US" sz="1600" b="1" i="1" dirty="0">
                <a:latin typeface="Calibri"/>
                <a:cs typeface="Calibri"/>
              </a:rPr>
              <a:t>, Andrew </a:t>
            </a:r>
            <a:r>
              <a:rPr lang="en-US" sz="1600" b="1" i="1" dirty="0" smtClean="0">
                <a:latin typeface="Calibri"/>
                <a:cs typeface="Calibri"/>
              </a:rPr>
              <a:t>Ward et al.</a:t>
            </a:r>
            <a:endParaRPr lang="en-US" sz="1600" b="1" i="1" dirty="0">
              <a:latin typeface="Calibri"/>
              <a:cs typeface="Calibri"/>
            </a:endParaRPr>
          </a:p>
          <a:p>
            <a:pPr algn="ctr"/>
            <a:endParaRPr lang="fr-FR" sz="1400" dirty="0">
              <a:latin typeface="Calibri"/>
              <a:cs typeface="Calibri"/>
            </a:endParaRPr>
          </a:p>
        </p:txBody>
      </p:sp>
      <p:pic>
        <p:nvPicPr>
          <p:cNvPr id="7"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254"/>
          <a:stretch/>
        </p:blipFill>
        <p:spPr>
          <a:xfrm>
            <a:off x="4026459" y="1419635"/>
            <a:ext cx="3779386" cy="3384376"/>
          </a:xfrm>
          <a:prstGeom prst="rect">
            <a:avLst/>
          </a:prstGeom>
        </p:spPr>
      </p:pic>
      <p:sp>
        <p:nvSpPr>
          <p:cNvPr id="4" name="Rectangle 3"/>
          <p:cNvSpPr/>
          <p:nvPr/>
        </p:nvSpPr>
        <p:spPr>
          <a:xfrm>
            <a:off x="6228192" y="3357004"/>
            <a:ext cx="1269887" cy="707876"/>
          </a:xfrm>
          <a:prstGeom prst="rect">
            <a:avLst/>
          </a:prstGeom>
        </p:spPr>
        <p:txBody>
          <a:bodyPr wrap="square" lIns="91429" tIns="45715" rIns="91429" bIns="45715">
            <a:spAutoFit/>
          </a:bodyPr>
          <a:lstStyle/>
          <a:p>
            <a:r>
              <a:rPr lang="en-US" sz="2000" b="1" dirty="0">
                <a:solidFill>
                  <a:srgbClr val="FFFF00"/>
                </a:solidFill>
                <a:latin typeface="Calibri"/>
                <a:cs typeface="Calibri"/>
              </a:rPr>
              <a:t>gp120/41 </a:t>
            </a:r>
            <a:br>
              <a:rPr lang="en-US" sz="2000" b="1" dirty="0">
                <a:solidFill>
                  <a:srgbClr val="FFFF00"/>
                </a:solidFill>
                <a:latin typeface="Calibri"/>
                <a:cs typeface="Calibri"/>
              </a:rPr>
            </a:br>
            <a:r>
              <a:rPr lang="en-US" sz="2000" b="1" dirty="0">
                <a:solidFill>
                  <a:srgbClr val="FFFF00"/>
                </a:solidFill>
                <a:latin typeface="Calibri"/>
                <a:cs typeface="Calibri"/>
              </a:rPr>
              <a:t>interface</a:t>
            </a:r>
          </a:p>
        </p:txBody>
      </p:sp>
      <p:sp>
        <p:nvSpPr>
          <p:cNvPr id="8" name="Rectangle 7"/>
          <p:cNvSpPr/>
          <p:nvPr/>
        </p:nvSpPr>
        <p:spPr>
          <a:xfrm>
            <a:off x="6044164" y="2358071"/>
            <a:ext cx="1408156" cy="707876"/>
          </a:xfrm>
          <a:prstGeom prst="rect">
            <a:avLst/>
          </a:prstGeom>
        </p:spPr>
        <p:txBody>
          <a:bodyPr wrap="square" lIns="91429" tIns="45715" rIns="91429" bIns="45715">
            <a:spAutoFit/>
          </a:bodyPr>
          <a:lstStyle/>
          <a:p>
            <a:pPr algn="ctr"/>
            <a:r>
              <a:rPr lang="en-US" sz="2000" b="1" dirty="0">
                <a:solidFill>
                  <a:srgbClr val="FFFF00"/>
                </a:solidFill>
                <a:latin typeface="Calibri"/>
                <a:cs typeface="Calibri"/>
              </a:rPr>
              <a:t>CD4 binding site</a:t>
            </a:r>
          </a:p>
        </p:txBody>
      </p:sp>
      <p:sp>
        <p:nvSpPr>
          <p:cNvPr id="9" name="Rectangle 8"/>
          <p:cNvSpPr/>
          <p:nvPr/>
        </p:nvSpPr>
        <p:spPr>
          <a:xfrm>
            <a:off x="3931964" y="1772825"/>
            <a:ext cx="1222463" cy="400099"/>
          </a:xfrm>
          <a:prstGeom prst="rect">
            <a:avLst/>
          </a:prstGeom>
        </p:spPr>
        <p:txBody>
          <a:bodyPr wrap="none" lIns="91429" tIns="45715" rIns="91429" bIns="45715">
            <a:spAutoFit/>
          </a:bodyPr>
          <a:lstStyle/>
          <a:p>
            <a:r>
              <a:rPr lang="en-US" sz="2000" b="1" dirty="0">
                <a:solidFill>
                  <a:srgbClr val="FFFF00"/>
                </a:solidFill>
                <a:latin typeface="Calibri"/>
                <a:cs typeface="Calibri"/>
              </a:rPr>
              <a:t>V3-glycan</a:t>
            </a:r>
          </a:p>
        </p:txBody>
      </p:sp>
      <p:sp>
        <p:nvSpPr>
          <p:cNvPr id="10" name="Rectangle 9"/>
          <p:cNvSpPr/>
          <p:nvPr/>
        </p:nvSpPr>
        <p:spPr>
          <a:xfrm>
            <a:off x="5916156" y="1700818"/>
            <a:ext cx="1504116" cy="400099"/>
          </a:xfrm>
          <a:prstGeom prst="rect">
            <a:avLst/>
          </a:prstGeom>
        </p:spPr>
        <p:txBody>
          <a:bodyPr wrap="none" lIns="91429" tIns="45715" rIns="91429" bIns="45715">
            <a:spAutoFit/>
          </a:bodyPr>
          <a:lstStyle/>
          <a:p>
            <a:r>
              <a:rPr lang="en-US" sz="2000" b="1" dirty="0">
                <a:solidFill>
                  <a:srgbClr val="FFFF00"/>
                </a:solidFill>
                <a:latin typeface="Calibri"/>
                <a:cs typeface="Calibri"/>
              </a:rPr>
              <a:t>V1V2-glycan</a:t>
            </a:r>
          </a:p>
        </p:txBody>
      </p:sp>
      <p:sp>
        <p:nvSpPr>
          <p:cNvPr id="11" name="Rectangle 10"/>
          <p:cNvSpPr/>
          <p:nvPr/>
        </p:nvSpPr>
        <p:spPr>
          <a:xfrm>
            <a:off x="3995937" y="3429009"/>
            <a:ext cx="896100" cy="707876"/>
          </a:xfrm>
          <a:prstGeom prst="rect">
            <a:avLst/>
          </a:prstGeom>
        </p:spPr>
        <p:txBody>
          <a:bodyPr wrap="square" lIns="91429" tIns="45715" rIns="91429" bIns="45715">
            <a:spAutoFit/>
          </a:bodyPr>
          <a:lstStyle/>
          <a:p>
            <a:r>
              <a:rPr lang="en-US" sz="2000" b="1" dirty="0">
                <a:solidFill>
                  <a:srgbClr val="FFFF00"/>
                </a:solidFill>
                <a:latin typeface="Calibri"/>
                <a:cs typeface="Calibri"/>
              </a:rPr>
              <a:t>gp41 MPER</a:t>
            </a:r>
          </a:p>
        </p:txBody>
      </p:sp>
      <p:sp>
        <p:nvSpPr>
          <p:cNvPr id="12" name="Rectangle 11"/>
          <p:cNvSpPr/>
          <p:nvPr/>
        </p:nvSpPr>
        <p:spPr>
          <a:xfrm>
            <a:off x="7580334" y="2080961"/>
            <a:ext cx="1512000" cy="1631206"/>
          </a:xfrm>
          <a:prstGeom prst="rect">
            <a:avLst/>
          </a:prstGeom>
          <a:solidFill>
            <a:schemeClr val="bg1">
              <a:lumMod val="75000"/>
            </a:schemeClr>
          </a:solidFill>
        </p:spPr>
        <p:txBody>
          <a:bodyPr wrap="square" lIns="91429" tIns="45715" rIns="91429" bIns="45715">
            <a:spAutoFit/>
          </a:bodyPr>
          <a:lstStyle/>
          <a:p>
            <a:pPr algn="ctr"/>
            <a:r>
              <a:rPr lang="en-US" sz="2000" b="1" dirty="0" err="1" smtClean="0">
                <a:solidFill>
                  <a:srgbClr val="800000"/>
                </a:solidFill>
                <a:latin typeface="Calibri"/>
                <a:cs typeface="Calibri"/>
              </a:rPr>
              <a:t>Plusieurs</a:t>
            </a:r>
            <a:r>
              <a:rPr lang="en-US" sz="2000" b="1" dirty="0" smtClean="0">
                <a:solidFill>
                  <a:srgbClr val="800000"/>
                </a:solidFill>
                <a:latin typeface="Calibri"/>
                <a:cs typeface="Calibri"/>
              </a:rPr>
              <a:t> </a:t>
            </a:r>
            <a:r>
              <a:rPr lang="en-US" sz="2000" b="1" dirty="0" err="1" smtClean="0">
                <a:solidFill>
                  <a:srgbClr val="800000"/>
                </a:solidFill>
                <a:latin typeface="Calibri"/>
                <a:cs typeface="Calibri"/>
              </a:rPr>
              <a:t>anticorps</a:t>
            </a:r>
            <a:r>
              <a:rPr lang="en-US" sz="2000" b="1" dirty="0" smtClean="0">
                <a:solidFill>
                  <a:srgbClr val="800000"/>
                </a:solidFill>
                <a:latin typeface="Calibri"/>
                <a:cs typeface="Calibri"/>
              </a:rPr>
              <a:t> en </a:t>
            </a:r>
            <a:r>
              <a:rPr lang="en-US" sz="2000" b="1" dirty="0" err="1" smtClean="0">
                <a:solidFill>
                  <a:srgbClr val="800000"/>
                </a:solidFill>
                <a:latin typeface="Calibri"/>
                <a:cs typeface="Calibri"/>
              </a:rPr>
              <a:t>clinique</a:t>
            </a:r>
            <a:r>
              <a:rPr lang="en-US" sz="2000" b="1" dirty="0" smtClean="0">
                <a:solidFill>
                  <a:srgbClr val="800000"/>
                </a:solidFill>
                <a:latin typeface="Calibri"/>
                <a:cs typeface="Calibri"/>
              </a:rPr>
              <a:t> (</a:t>
            </a:r>
            <a:r>
              <a:rPr lang="en-US" sz="2000" b="1" dirty="0">
                <a:solidFill>
                  <a:srgbClr val="800000"/>
                </a:solidFill>
                <a:latin typeface="Calibri"/>
                <a:cs typeface="Calibri"/>
              </a:rPr>
              <a:t>VRC01, 3BNC117)</a:t>
            </a:r>
          </a:p>
        </p:txBody>
      </p:sp>
      <p:cxnSp>
        <p:nvCxnSpPr>
          <p:cNvPr id="14" name="Connecteur droit 13"/>
          <p:cNvCxnSpPr/>
          <p:nvPr/>
        </p:nvCxnSpPr>
        <p:spPr bwMode="auto">
          <a:xfrm>
            <a:off x="6236196" y="3284987"/>
            <a:ext cx="192021" cy="14401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Connecteur droit 21"/>
          <p:cNvCxnSpPr/>
          <p:nvPr/>
        </p:nvCxnSpPr>
        <p:spPr bwMode="auto">
          <a:xfrm>
            <a:off x="4700035" y="3789040"/>
            <a:ext cx="443485"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8" name="Connecteur droit 27"/>
          <p:cNvCxnSpPr/>
          <p:nvPr/>
        </p:nvCxnSpPr>
        <p:spPr bwMode="auto">
          <a:xfrm>
            <a:off x="5532135" y="1916832"/>
            <a:ext cx="384043"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2" name="Connecteur droit 31"/>
          <p:cNvCxnSpPr/>
          <p:nvPr/>
        </p:nvCxnSpPr>
        <p:spPr bwMode="auto">
          <a:xfrm flipV="1">
            <a:off x="5724135" y="2708921"/>
            <a:ext cx="384043" cy="20764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5" name="Connecteur droit 34"/>
          <p:cNvCxnSpPr/>
          <p:nvPr/>
        </p:nvCxnSpPr>
        <p:spPr bwMode="auto">
          <a:xfrm flipH="1" flipV="1">
            <a:off x="4251999" y="2132856"/>
            <a:ext cx="384043" cy="36004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2" name="Connecteur droit 41"/>
          <p:cNvCxnSpPr/>
          <p:nvPr/>
        </p:nvCxnSpPr>
        <p:spPr bwMode="auto">
          <a:xfrm>
            <a:off x="5788135" y="3573016"/>
            <a:ext cx="576064" cy="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6" name="Flèche vers la gauche 45"/>
          <p:cNvSpPr/>
          <p:nvPr/>
        </p:nvSpPr>
        <p:spPr bwMode="auto">
          <a:xfrm>
            <a:off x="7388314" y="2636913"/>
            <a:ext cx="320036" cy="288032"/>
          </a:xfrm>
          <a:prstGeom prst="leftArrow">
            <a:avLst/>
          </a:prstGeom>
          <a:solidFill>
            <a:srgbClr val="996633"/>
          </a:solidFill>
          <a:ln w="12700" cap="flat" cmpd="sng" algn="ctr">
            <a:solidFill>
              <a:schemeClr val="tx1"/>
            </a:solidFill>
            <a:prstDash val="solid"/>
            <a:round/>
            <a:headEnd type="none" w="sm" len="sm"/>
            <a:tailEnd type="none" w="sm" len="sm"/>
          </a:ln>
          <a:effectLst/>
        </p:spPr>
        <p:txBody>
          <a:bodyPr vert="horz" wrap="square" lIns="91429" tIns="45715" rIns="91429" bIns="45715" numCol="1" rtlCol="0" anchor="t" anchorCtr="0" compatLnSpc="1">
            <a:prstTxWarp prst="textNoShape">
              <a:avLst/>
            </a:prstTxWarp>
          </a:bodyPr>
          <a:lstStyle/>
          <a:p>
            <a:pPr defTabSz="914293"/>
            <a:endParaRPr lang="en-US">
              <a:latin typeface="Calibri"/>
              <a:cs typeface="Calibri"/>
            </a:endParaRPr>
          </a:p>
        </p:txBody>
      </p:sp>
      <p:sp>
        <p:nvSpPr>
          <p:cNvPr id="5" name="ZoneTexte 4"/>
          <p:cNvSpPr txBox="1"/>
          <p:nvPr/>
        </p:nvSpPr>
        <p:spPr>
          <a:xfrm>
            <a:off x="177831" y="6000267"/>
            <a:ext cx="8764017" cy="777487"/>
          </a:xfrm>
          <a:prstGeom prst="rect">
            <a:avLst/>
          </a:prstGeom>
          <a:solidFill>
            <a:schemeClr val="accent1">
              <a:lumMod val="40000"/>
              <a:lumOff val="60000"/>
            </a:schemeClr>
          </a:solidFill>
        </p:spPr>
        <p:txBody>
          <a:bodyPr wrap="square" lIns="105503" tIns="52752" rIns="105503" bIns="52752" rtlCol="0">
            <a:spAutoFit/>
          </a:bodyPr>
          <a:lstStyle/>
          <a:p>
            <a:pPr marL="395638" indent="-395638">
              <a:lnSpc>
                <a:spcPct val="90000"/>
              </a:lnSpc>
              <a:buFontTx/>
              <a:buChar char="-"/>
            </a:pPr>
            <a:r>
              <a:rPr lang="fr-FR" sz="2400" b="1" i="1" dirty="0" smtClean="0">
                <a:solidFill>
                  <a:srgbClr val="FF0000"/>
                </a:solidFill>
                <a:latin typeface="Calibri"/>
                <a:cs typeface="Calibri"/>
              </a:rPr>
              <a:t>Transfert de </a:t>
            </a:r>
            <a:r>
              <a:rPr lang="fr-FR" sz="2400" b="1" i="1" dirty="0" err="1" smtClean="0">
                <a:solidFill>
                  <a:srgbClr val="FF0000"/>
                </a:solidFill>
                <a:latin typeface="Calibri"/>
                <a:cs typeface="Calibri"/>
              </a:rPr>
              <a:t>genes</a:t>
            </a:r>
            <a:r>
              <a:rPr lang="fr-FR" sz="2400" b="1" i="1" dirty="0" smtClean="0">
                <a:solidFill>
                  <a:srgbClr val="FF0000"/>
                </a:solidFill>
                <a:latin typeface="Calibri"/>
                <a:cs typeface="Calibri"/>
              </a:rPr>
              <a:t> (</a:t>
            </a:r>
            <a:r>
              <a:rPr lang="fr-FR" sz="2400" b="1" i="1" dirty="0">
                <a:solidFill>
                  <a:srgbClr val="FF0000"/>
                </a:solidFill>
                <a:latin typeface="Calibri"/>
                <a:cs typeface="Calibri"/>
              </a:rPr>
              <a:t>CAR, TCR…) </a:t>
            </a:r>
            <a:endParaRPr lang="fr-FR" sz="2400" b="1" i="1" dirty="0" smtClean="0">
              <a:solidFill>
                <a:srgbClr val="FF0000"/>
              </a:solidFill>
              <a:latin typeface="Calibri"/>
              <a:cs typeface="Calibri"/>
            </a:endParaRPr>
          </a:p>
          <a:p>
            <a:pPr marL="395638" indent="-395638">
              <a:lnSpc>
                <a:spcPct val="90000"/>
              </a:lnSpc>
              <a:buFontTx/>
              <a:buChar char="-"/>
            </a:pPr>
            <a:r>
              <a:rPr lang="fr-FR" sz="2400" b="1" i="1" dirty="0" smtClean="0">
                <a:solidFill>
                  <a:srgbClr val="FF0000"/>
                </a:solidFill>
                <a:latin typeface="Calibri"/>
                <a:cs typeface="Calibri"/>
              </a:rPr>
              <a:t>DC </a:t>
            </a:r>
            <a:r>
              <a:rPr lang="fr-FR" sz="2400" b="1" i="1" dirty="0" err="1">
                <a:solidFill>
                  <a:srgbClr val="FF0000"/>
                </a:solidFill>
                <a:latin typeface="Calibri"/>
                <a:cs typeface="Calibri"/>
              </a:rPr>
              <a:t>targeting</a:t>
            </a:r>
            <a:r>
              <a:rPr lang="fr-FR" sz="2400" b="1" i="1" dirty="0">
                <a:solidFill>
                  <a:srgbClr val="FF0000"/>
                </a:solidFill>
                <a:latin typeface="Calibri"/>
                <a:cs typeface="Calibri"/>
              </a:rPr>
              <a:t>…</a:t>
            </a:r>
            <a:endParaRPr lang="en-US" sz="2400" dirty="0">
              <a:latin typeface="Calibri"/>
              <a:cs typeface="Calibri"/>
            </a:endParaRPr>
          </a:p>
        </p:txBody>
      </p:sp>
    </p:spTree>
    <p:extLst>
      <p:ext uri="{BB962C8B-B14F-4D97-AF65-F5344CB8AC3E}">
        <p14:creationId xmlns:p14="http://schemas.microsoft.com/office/powerpoint/2010/main" val="9880598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 y="14"/>
            <a:ext cx="9143998" cy="1166399"/>
          </a:xfrm>
          <a:prstGeom prst="rect">
            <a:avLst/>
          </a:prstGeom>
          <a:solidFill>
            <a:srgbClr val="000090"/>
          </a:solidFill>
          <a:ln>
            <a:noFill/>
          </a:ln>
          <a:effec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lnSpc>
                <a:spcPct val="120000"/>
              </a:lnSpc>
              <a:spcAft>
                <a:spcPts val="1516"/>
              </a:spcAft>
            </a:pPr>
            <a:r>
              <a:rPr lang="en-GB" b="1" dirty="0" smtClean="0">
                <a:solidFill>
                  <a:schemeClr val="bg1"/>
                </a:solidFill>
                <a:latin typeface="Calibri"/>
                <a:cs typeface="Calibri"/>
              </a:rPr>
              <a:t>Immunisation passive </a:t>
            </a:r>
            <a:r>
              <a:rPr lang="en-GB" b="1" dirty="0" err="1" smtClean="0">
                <a:solidFill>
                  <a:schemeClr val="bg1"/>
                </a:solidFill>
                <a:latin typeface="Calibri"/>
                <a:cs typeface="Calibri"/>
              </a:rPr>
              <a:t>efficace</a:t>
            </a:r>
            <a:r>
              <a:rPr lang="en-GB" b="1" dirty="0" smtClean="0">
                <a:solidFill>
                  <a:schemeClr val="bg1"/>
                </a:solidFill>
                <a:latin typeface="Calibri"/>
                <a:cs typeface="Calibri"/>
              </a:rPr>
              <a:t> par des </a:t>
            </a:r>
            <a:r>
              <a:rPr lang="en-GB" b="1" dirty="0" err="1" smtClean="0">
                <a:solidFill>
                  <a:schemeClr val="bg1"/>
                </a:solidFill>
                <a:latin typeface="Calibri"/>
                <a:cs typeface="Calibri"/>
              </a:rPr>
              <a:t>anticorps</a:t>
            </a:r>
            <a:r>
              <a:rPr lang="en-GB" b="1" dirty="0" smtClean="0">
                <a:solidFill>
                  <a:schemeClr val="bg1"/>
                </a:solidFill>
                <a:latin typeface="Calibri"/>
                <a:cs typeface="Calibri"/>
              </a:rPr>
              <a:t> V2 </a:t>
            </a:r>
            <a:r>
              <a:rPr lang="en-GB" b="1" dirty="0" err="1">
                <a:solidFill>
                  <a:schemeClr val="bg1"/>
                </a:solidFill>
                <a:latin typeface="Calibri"/>
                <a:cs typeface="Calibri"/>
              </a:rPr>
              <a:t>env</a:t>
            </a:r>
            <a:r>
              <a:rPr lang="en-GB" b="1" dirty="0">
                <a:solidFill>
                  <a:schemeClr val="bg1"/>
                </a:solidFill>
                <a:latin typeface="Calibri"/>
                <a:cs typeface="Calibri"/>
              </a:rPr>
              <a:t> </a:t>
            </a:r>
            <a:r>
              <a:rPr lang="en-GB" b="1" dirty="0" err="1" smtClean="0">
                <a:solidFill>
                  <a:schemeClr val="bg1"/>
                </a:solidFill>
                <a:latin typeface="Calibri"/>
                <a:cs typeface="Calibri"/>
              </a:rPr>
              <a:t>specifiques</a:t>
            </a:r>
            <a:r>
              <a:rPr lang="en-GB" b="1" dirty="0" smtClean="0">
                <a:solidFill>
                  <a:schemeClr val="bg1"/>
                </a:solidFill>
                <a:latin typeface="Calibri"/>
                <a:cs typeface="Calibri"/>
              </a:rPr>
              <a:t> (</a:t>
            </a:r>
            <a:r>
              <a:rPr lang="en-GB" b="1" dirty="0">
                <a:solidFill>
                  <a:schemeClr val="bg1"/>
                </a:solidFill>
                <a:latin typeface="Calibri"/>
                <a:cs typeface="Calibri"/>
              </a:rPr>
              <a:t>PGDM1400 and CAP256-VRC26.25-LS) </a:t>
            </a:r>
            <a:r>
              <a:rPr lang="en-GB" b="1" dirty="0" err="1" smtClean="0">
                <a:solidFill>
                  <a:schemeClr val="bg1"/>
                </a:solidFill>
                <a:latin typeface="Calibri"/>
                <a:cs typeface="Calibri"/>
              </a:rPr>
              <a:t>contre</a:t>
            </a:r>
            <a:r>
              <a:rPr lang="en-GB" b="1" dirty="0" smtClean="0">
                <a:solidFill>
                  <a:schemeClr val="bg1"/>
                </a:solidFill>
                <a:latin typeface="Calibri"/>
                <a:cs typeface="Calibri"/>
              </a:rPr>
              <a:t> SHIV</a:t>
            </a:r>
            <a:r>
              <a:rPr lang="en-GB" b="1" dirty="0">
                <a:solidFill>
                  <a:schemeClr val="bg1"/>
                </a:solidFill>
                <a:latin typeface="Calibri"/>
                <a:cs typeface="Calibri"/>
              </a:rPr>
              <a:t>-</a:t>
            </a:r>
            <a:r>
              <a:rPr lang="en-GB" b="1" dirty="0" smtClean="0">
                <a:solidFill>
                  <a:schemeClr val="bg1"/>
                </a:solidFill>
                <a:latin typeface="Calibri"/>
                <a:cs typeface="Calibri"/>
              </a:rPr>
              <a:t>325c</a:t>
            </a:r>
            <a:endParaRPr lang="en-GB" b="1" dirty="0">
              <a:solidFill>
                <a:schemeClr val="bg1"/>
              </a:solidFill>
              <a:latin typeface="Calibri"/>
              <a:cs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557" y="6205617"/>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 y="1338624"/>
            <a:ext cx="9161880" cy="4376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788190" y="6253891"/>
            <a:ext cx="3900960" cy="592261"/>
          </a:xfrm>
          <a:prstGeom prst="rect">
            <a:avLst/>
          </a:prstGeom>
          <a:solidFill>
            <a:srgbClr val="004080"/>
          </a:solidFill>
          <a:ln>
            <a:noFill/>
          </a:ln>
          <a:effec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a:r>
              <a:rPr lang="en-GB" sz="1500" b="1" i="1" dirty="0">
                <a:solidFill>
                  <a:srgbClr val="FFFFFF"/>
                </a:solidFill>
                <a:latin typeface="Arial" charset="0"/>
              </a:rPr>
              <a:t>Boris </a:t>
            </a:r>
            <a:r>
              <a:rPr lang="en-GB" sz="1500" b="1" i="1" dirty="0" err="1">
                <a:solidFill>
                  <a:srgbClr val="FFFFFF"/>
                </a:solidFill>
                <a:latin typeface="Arial" charset="0"/>
              </a:rPr>
              <a:t>Julg</a:t>
            </a:r>
            <a:r>
              <a:rPr lang="en-GB" sz="1500" b="1" i="1" dirty="0">
                <a:solidFill>
                  <a:srgbClr val="FFFFFF"/>
                </a:solidFill>
                <a:latin typeface="Arial" charset="0"/>
              </a:rPr>
              <a:t> et al., </a:t>
            </a:r>
          </a:p>
          <a:p>
            <a:pPr algn="ctr"/>
            <a:r>
              <a:rPr lang="en-GB" sz="1500" b="1" i="1" dirty="0" err="1">
                <a:solidFill>
                  <a:srgbClr val="FFFFFF"/>
                </a:solidFill>
                <a:latin typeface="Arial" charset="0"/>
              </a:rPr>
              <a:t>Sci</a:t>
            </a:r>
            <a:r>
              <a:rPr lang="en-GB" sz="1500" b="1" i="1" dirty="0">
                <a:solidFill>
                  <a:srgbClr val="FFFFFF"/>
                </a:solidFill>
                <a:latin typeface="Arial" charset="0"/>
              </a:rPr>
              <a:t> </a:t>
            </a:r>
            <a:r>
              <a:rPr lang="en-GB" sz="1500" b="1" i="1" dirty="0" err="1">
                <a:solidFill>
                  <a:srgbClr val="FFFFFF"/>
                </a:solidFill>
                <a:latin typeface="Arial" charset="0"/>
              </a:rPr>
              <a:t>Transl</a:t>
            </a:r>
            <a:r>
              <a:rPr lang="en-GB" sz="1500" b="1" i="1" dirty="0">
                <a:solidFill>
                  <a:srgbClr val="FFFFFF"/>
                </a:solidFill>
                <a:latin typeface="Arial" charset="0"/>
              </a:rPr>
              <a:t> Med 2017;9:eaal1321</a:t>
            </a:r>
          </a:p>
        </p:txBody>
      </p:sp>
      <p:sp>
        <p:nvSpPr>
          <p:cNvPr id="2" name="ZoneTexte 1"/>
          <p:cNvSpPr txBox="1"/>
          <p:nvPr/>
        </p:nvSpPr>
        <p:spPr>
          <a:xfrm>
            <a:off x="326362" y="5274155"/>
            <a:ext cx="1828890" cy="908769"/>
          </a:xfrm>
          <a:prstGeom prst="rect">
            <a:avLst/>
          </a:prstGeom>
          <a:noFill/>
        </p:spPr>
        <p:txBody>
          <a:bodyPr wrap="square" lIns="77020" tIns="38510" rIns="77020" bIns="38510" rtlCol="0">
            <a:spAutoFit/>
          </a:bodyPr>
          <a:lstStyle/>
          <a:p>
            <a:pPr algn="ctr"/>
            <a:r>
              <a:rPr lang="fr-FR" b="1" dirty="0" smtClean="0">
                <a:solidFill>
                  <a:srgbClr val="FF0000"/>
                </a:solidFill>
                <a:latin typeface="Calibri"/>
                <a:cs typeface="Calibri"/>
              </a:rPr>
              <a:t>Single injection of </a:t>
            </a:r>
            <a:r>
              <a:rPr lang="fr-FR" b="1" dirty="0" err="1" smtClean="0">
                <a:solidFill>
                  <a:srgbClr val="FF0000"/>
                </a:solidFill>
                <a:latin typeface="Calibri"/>
                <a:cs typeface="Calibri"/>
              </a:rPr>
              <a:t>bNabs</a:t>
            </a:r>
            <a:r>
              <a:rPr lang="fr-FR" b="1" dirty="0" smtClean="0">
                <a:solidFill>
                  <a:srgbClr val="FF0000"/>
                </a:solidFill>
                <a:latin typeface="Calibri"/>
                <a:cs typeface="Calibri"/>
              </a:rPr>
              <a:t> </a:t>
            </a:r>
            <a:r>
              <a:rPr lang="fr-FR" b="1" dirty="0" err="1" smtClean="0">
                <a:solidFill>
                  <a:srgbClr val="FF0000"/>
                </a:solidFill>
                <a:latin typeface="Calibri"/>
                <a:cs typeface="Calibri"/>
              </a:rPr>
              <a:t>before</a:t>
            </a:r>
            <a:r>
              <a:rPr lang="fr-FR" b="1" dirty="0" smtClean="0">
                <a:solidFill>
                  <a:srgbClr val="FF0000"/>
                </a:solidFill>
                <a:latin typeface="Calibri"/>
                <a:cs typeface="Calibri"/>
              </a:rPr>
              <a:t> viral challenge</a:t>
            </a:r>
            <a:endParaRPr lang="fr-FR" b="1" dirty="0">
              <a:solidFill>
                <a:srgbClr val="FF0000"/>
              </a:solidFill>
              <a:latin typeface="Calibri"/>
              <a:cs typeface="Calibri"/>
            </a:endParaRPr>
          </a:p>
        </p:txBody>
      </p:sp>
    </p:spTree>
    <p:extLst>
      <p:ext uri="{BB962C8B-B14F-4D97-AF65-F5344CB8AC3E}">
        <p14:creationId xmlns:p14="http://schemas.microsoft.com/office/powerpoint/2010/main" val="13296318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3"/>
            <a:ext cx="9144000" cy="1118092"/>
          </a:xfrm>
          <a:solidFill>
            <a:srgbClr val="000090"/>
          </a:solidFill>
        </p:spPr>
        <p:txBody>
          <a:bodyPr>
            <a:normAutofit fontScale="90000"/>
          </a:bodyPr>
          <a:lstStyle/>
          <a:p>
            <a:r>
              <a:rPr lang="en-US" sz="3600" b="1" dirty="0" err="1" smtClean="0">
                <a:solidFill>
                  <a:schemeClr val="bg1"/>
                </a:solidFill>
                <a:latin typeface="Calibri"/>
                <a:cs typeface="Calibri"/>
              </a:rPr>
              <a:t>Depuis</a:t>
            </a:r>
            <a:r>
              <a:rPr lang="en-US" sz="3600" b="1" dirty="0" smtClean="0">
                <a:solidFill>
                  <a:schemeClr val="bg1"/>
                </a:solidFill>
                <a:latin typeface="Calibri"/>
                <a:cs typeface="Calibri"/>
              </a:rPr>
              <a:t> 2009: </a:t>
            </a:r>
            <a:r>
              <a:rPr lang="en-US" sz="3600" b="1" dirty="0" err="1" smtClean="0">
                <a:solidFill>
                  <a:schemeClr val="bg1"/>
                </a:solidFill>
                <a:latin typeface="Calibri"/>
                <a:cs typeface="Calibri"/>
              </a:rPr>
              <a:t>Vaccin</a:t>
            </a:r>
            <a:r>
              <a:rPr lang="en-US" sz="3600" b="1" dirty="0" smtClean="0">
                <a:solidFill>
                  <a:schemeClr val="bg1"/>
                </a:solidFill>
                <a:latin typeface="Calibri"/>
                <a:cs typeface="Calibri"/>
              </a:rPr>
              <a:t> anti-VIH, de nouveaux concepts… </a:t>
            </a:r>
            <a:endParaRPr lang="en-US" sz="3600" b="1" dirty="0">
              <a:solidFill>
                <a:schemeClr val="bg1"/>
              </a:solidFill>
              <a:latin typeface="Calibri"/>
              <a:cs typeface="Calibri"/>
            </a:endParaRPr>
          </a:p>
        </p:txBody>
      </p:sp>
      <p:sp>
        <p:nvSpPr>
          <p:cNvPr id="3" name="Content Placeholder 2"/>
          <p:cNvSpPr>
            <a:spLocks noGrp="1"/>
          </p:cNvSpPr>
          <p:nvPr>
            <p:ph idx="1"/>
          </p:nvPr>
        </p:nvSpPr>
        <p:spPr>
          <a:xfrm>
            <a:off x="0" y="1124745"/>
            <a:ext cx="9144000" cy="4392488"/>
          </a:xfrm>
        </p:spPr>
        <p:txBody>
          <a:bodyPr/>
          <a:lstStyle/>
          <a:p>
            <a:r>
              <a:rPr lang="en-US" b="1" dirty="0" err="1" smtClean="0">
                <a:latin typeface="Calibri"/>
                <a:cs typeface="Calibri"/>
              </a:rPr>
              <a:t>Energie</a:t>
            </a:r>
            <a:r>
              <a:rPr lang="en-US" b="1" dirty="0" smtClean="0">
                <a:latin typeface="Calibri"/>
                <a:cs typeface="Calibri"/>
              </a:rPr>
              <a:t> </a:t>
            </a:r>
            <a:r>
              <a:rPr lang="en-US" b="1" dirty="0">
                <a:latin typeface="Calibri"/>
                <a:cs typeface="Calibri"/>
              </a:rPr>
              <a:t>considerable </a:t>
            </a:r>
            <a:r>
              <a:rPr lang="en-US" b="1" dirty="0" err="1">
                <a:latin typeface="Calibri"/>
                <a:cs typeface="Calibri"/>
              </a:rPr>
              <a:t>dans</a:t>
            </a:r>
            <a:r>
              <a:rPr lang="en-US" b="1" dirty="0">
                <a:latin typeface="Calibri"/>
                <a:cs typeface="Calibri"/>
              </a:rPr>
              <a:t> </a:t>
            </a:r>
            <a:r>
              <a:rPr lang="en-US" b="1" dirty="0" err="1">
                <a:latin typeface="Calibri"/>
                <a:cs typeface="Calibri"/>
              </a:rPr>
              <a:t>ce</a:t>
            </a:r>
            <a:r>
              <a:rPr lang="en-US" b="1" dirty="0">
                <a:latin typeface="Calibri"/>
                <a:cs typeface="Calibri"/>
              </a:rPr>
              <a:t> </a:t>
            </a:r>
            <a:r>
              <a:rPr lang="en-US" b="1" dirty="0" err="1" smtClean="0">
                <a:latin typeface="Calibri"/>
                <a:cs typeface="Calibri"/>
              </a:rPr>
              <a:t>domaine</a:t>
            </a:r>
            <a:r>
              <a:rPr lang="en-US" b="1" dirty="0" smtClean="0">
                <a:latin typeface="Calibri"/>
                <a:cs typeface="Calibri"/>
              </a:rPr>
              <a:t> avec des </a:t>
            </a:r>
            <a:r>
              <a:rPr lang="en-US" b="1" dirty="0" err="1" smtClean="0">
                <a:latin typeface="Calibri"/>
                <a:cs typeface="Calibri"/>
              </a:rPr>
              <a:t>études</a:t>
            </a:r>
            <a:r>
              <a:rPr lang="en-US" b="1" dirty="0" smtClean="0">
                <a:latin typeface="Calibri"/>
                <a:cs typeface="Calibri"/>
              </a:rPr>
              <a:t> qui </a:t>
            </a:r>
            <a:r>
              <a:rPr lang="en-US" b="1" dirty="0" err="1" smtClean="0">
                <a:latin typeface="Calibri"/>
                <a:cs typeface="Calibri"/>
              </a:rPr>
              <a:t>seront</a:t>
            </a:r>
            <a:r>
              <a:rPr lang="en-US" b="1" dirty="0" smtClean="0">
                <a:latin typeface="Calibri"/>
                <a:cs typeface="Calibri"/>
              </a:rPr>
              <a:t> </a:t>
            </a:r>
            <a:r>
              <a:rPr lang="en-US" b="1" dirty="0" err="1" smtClean="0">
                <a:latin typeface="Calibri"/>
                <a:cs typeface="Calibri"/>
              </a:rPr>
              <a:t>à</a:t>
            </a:r>
            <a:r>
              <a:rPr lang="en-US" b="1" dirty="0" smtClean="0">
                <a:latin typeface="Calibri"/>
                <a:cs typeface="Calibri"/>
              </a:rPr>
              <a:t> </a:t>
            </a:r>
            <a:r>
              <a:rPr lang="en-US" b="1" dirty="0" err="1" smtClean="0">
                <a:latin typeface="Calibri"/>
                <a:cs typeface="Calibri"/>
              </a:rPr>
              <a:t>l’origine</a:t>
            </a:r>
            <a:r>
              <a:rPr lang="en-US" b="1" dirty="0" smtClean="0">
                <a:latin typeface="Calibri"/>
                <a:cs typeface="Calibri"/>
              </a:rPr>
              <a:t> de nouveaux </a:t>
            </a:r>
            <a:r>
              <a:rPr lang="en-US" b="1" dirty="0" err="1" smtClean="0">
                <a:latin typeface="Calibri"/>
                <a:cs typeface="Calibri"/>
              </a:rPr>
              <a:t>développement</a:t>
            </a:r>
            <a:r>
              <a:rPr lang="en-US" b="1" dirty="0" smtClean="0">
                <a:latin typeface="Calibri"/>
                <a:cs typeface="Calibri"/>
              </a:rPr>
              <a:t> </a:t>
            </a:r>
            <a:r>
              <a:rPr lang="en-US" b="1" dirty="0" err="1" smtClean="0">
                <a:latin typeface="Calibri"/>
                <a:cs typeface="Calibri"/>
              </a:rPr>
              <a:t>dans</a:t>
            </a:r>
            <a:r>
              <a:rPr lang="en-US" b="1" dirty="0" smtClean="0">
                <a:latin typeface="Calibri"/>
                <a:cs typeface="Calibri"/>
              </a:rPr>
              <a:t> la </a:t>
            </a:r>
            <a:r>
              <a:rPr lang="en-US" b="1" dirty="0" err="1" smtClean="0">
                <a:latin typeface="Calibri"/>
                <a:cs typeface="Calibri"/>
              </a:rPr>
              <a:t>prochaine</a:t>
            </a:r>
            <a:r>
              <a:rPr lang="en-US" b="1" dirty="0" smtClean="0">
                <a:latin typeface="Calibri"/>
                <a:cs typeface="Calibri"/>
              </a:rPr>
              <a:t> </a:t>
            </a:r>
            <a:r>
              <a:rPr lang="en-US" b="1" dirty="0" err="1" smtClean="0">
                <a:latin typeface="Calibri"/>
                <a:cs typeface="Calibri"/>
              </a:rPr>
              <a:t>décennie</a:t>
            </a:r>
            <a:r>
              <a:rPr lang="en-US" b="1" dirty="0" smtClean="0">
                <a:latin typeface="Calibri"/>
                <a:cs typeface="Calibri"/>
              </a:rPr>
              <a:t> </a:t>
            </a:r>
            <a:r>
              <a:rPr lang="en-US" sz="2800" b="1" i="1" dirty="0" smtClean="0">
                <a:latin typeface="Calibri"/>
                <a:cs typeface="Calibri"/>
              </a:rPr>
              <a:t>(prime-boost, </a:t>
            </a:r>
            <a:r>
              <a:rPr lang="en-US" sz="2800" b="1" i="1" dirty="0" err="1" smtClean="0">
                <a:latin typeface="Calibri"/>
                <a:cs typeface="Calibri"/>
              </a:rPr>
              <a:t>bNabs</a:t>
            </a:r>
            <a:r>
              <a:rPr lang="en-US" sz="2800" b="1" i="1" dirty="0" smtClean="0">
                <a:latin typeface="Calibri"/>
                <a:cs typeface="Calibri"/>
              </a:rPr>
              <a:t>, </a:t>
            </a:r>
            <a:r>
              <a:rPr lang="en-US" sz="2800" b="1" i="1" dirty="0" err="1" smtClean="0">
                <a:latin typeface="Calibri"/>
                <a:cs typeface="Calibri"/>
              </a:rPr>
              <a:t>Réponse</a:t>
            </a:r>
            <a:r>
              <a:rPr lang="en-US" sz="2800" b="1" i="1" dirty="0" smtClean="0">
                <a:latin typeface="Calibri"/>
                <a:cs typeface="Calibri"/>
              </a:rPr>
              <a:t> </a:t>
            </a:r>
            <a:r>
              <a:rPr lang="en-US" sz="2800" b="1" i="1" dirty="0" err="1" smtClean="0">
                <a:latin typeface="Calibri"/>
                <a:cs typeface="Calibri"/>
              </a:rPr>
              <a:t>protectrice</a:t>
            </a:r>
            <a:r>
              <a:rPr lang="en-US" sz="2800" b="1" i="1" dirty="0" smtClean="0">
                <a:latin typeface="Calibri"/>
                <a:cs typeface="Calibri"/>
              </a:rPr>
              <a:t> non </a:t>
            </a:r>
            <a:r>
              <a:rPr lang="en-US" sz="2800" b="1" i="1" dirty="0" err="1" smtClean="0">
                <a:latin typeface="Calibri"/>
                <a:cs typeface="Calibri"/>
              </a:rPr>
              <a:t>conventionnelle</a:t>
            </a:r>
            <a:r>
              <a:rPr lang="en-US" sz="2800" b="1" i="1" dirty="0" smtClean="0">
                <a:latin typeface="Calibri"/>
                <a:cs typeface="Calibri"/>
              </a:rPr>
              <a:t>….)</a:t>
            </a:r>
            <a:endParaRPr lang="en-US" sz="1200" b="1" i="1" dirty="0">
              <a:latin typeface="Calibri"/>
              <a:cs typeface="Calibri"/>
            </a:endParaRPr>
          </a:p>
          <a:p>
            <a:r>
              <a:rPr lang="en-US" b="1" dirty="0" smtClean="0">
                <a:solidFill>
                  <a:srgbClr val="FF0000"/>
                </a:solidFill>
                <a:latin typeface="Calibri"/>
                <a:cs typeface="Calibri"/>
              </a:rPr>
              <a:t>Pour la premiere </a:t>
            </a:r>
            <a:r>
              <a:rPr lang="en-US" b="1" dirty="0" err="1" smtClean="0">
                <a:solidFill>
                  <a:srgbClr val="FF0000"/>
                </a:solidFill>
                <a:latin typeface="Calibri"/>
                <a:cs typeface="Calibri"/>
              </a:rPr>
              <a:t>fois</a:t>
            </a:r>
            <a:r>
              <a:rPr lang="en-US" b="1" dirty="0" smtClean="0">
                <a:solidFill>
                  <a:srgbClr val="FF0000"/>
                </a:solidFill>
                <a:latin typeface="Calibri"/>
                <a:cs typeface="Calibri"/>
              </a:rPr>
              <a:t>, la </a:t>
            </a:r>
            <a:r>
              <a:rPr lang="en-US" b="1" dirty="0" err="1" smtClean="0">
                <a:solidFill>
                  <a:srgbClr val="FF0000"/>
                </a:solidFill>
                <a:latin typeface="Calibri"/>
                <a:cs typeface="Calibri"/>
              </a:rPr>
              <a:t>recherche</a:t>
            </a:r>
            <a:r>
              <a:rPr lang="en-US" b="1" dirty="0" smtClean="0">
                <a:solidFill>
                  <a:srgbClr val="FF0000"/>
                </a:solidFill>
                <a:latin typeface="Calibri"/>
                <a:cs typeface="Calibri"/>
              </a:rPr>
              <a:t> </a:t>
            </a:r>
            <a:r>
              <a:rPr lang="en-US" b="1" dirty="0" err="1" smtClean="0">
                <a:solidFill>
                  <a:srgbClr val="FF0000"/>
                </a:solidFill>
                <a:latin typeface="Calibri"/>
                <a:cs typeface="Calibri"/>
              </a:rPr>
              <a:t>fondamentale</a:t>
            </a:r>
            <a:r>
              <a:rPr lang="en-US" b="1" dirty="0" smtClean="0">
                <a:solidFill>
                  <a:srgbClr val="FF0000"/>
                </a:solidFill>
                <a:latin typeface="Calibri"/>
                <a:cs typeface="Calibri"/>
              </a:rPr>
              <a:t> </a:t>
            </a:r>
            <a:r>
              <a:rPr lang="en-US" b="1" dirty="0" err="1" smtClean="0">
                <a:solidFill>
                  <a:srgbClr val="FF0000"/>
                </a:solidFill>
                <a:latin typeface="Calibri"/>
                <a:cs typeface="Calibri"/>
              </a:rPr>
              <a:t>est</a:t>
            </a:r>
            <a:r>
              <a:rPr lang="en-US" b="1" dirty="0" smtClean="0">
                <a:solidFill>
                  <a:srgbClr val="FF0000"/>
                </a:solidFill>
                <a:latin typeface="Calibri"/>
                <a:cs typeface="Calibri"/>
              </a:rPr>
              <a:t> </a:t>
            </a:r>
            <a:r>
              <a:rPr lang="en-US" b="1" dirty="0" err="1" smtClean="0">
                <a:solidFill>
                  <a:srgbClr val="FF0000"/>
                </a:solidFill>
                <a:latin typeface="Calibri"/>
                <a:cs typeface="Calibri"/>
              </a:rPr>
              <a:t>intégrée</a:t>
            </a:r>
            <a:r>
              <a:rPr lang="en-US" b="1" dirty="0" smtClean="0">
                <a:solidFill>
                  <a:srgbClr val="FF0000"/>
                </a:solidFill>
                <a:latin typeface="Calibri"/>
                <a:cs typeface="Calibri"/>
              </a:rPr>
              <a:t> et </a:t>
            </a:r>
            <a:r>
              <a:rPr lang="en-US" b="1" dirty="0" err="1" smtClean="0">
                <a:solidFill>
                  <a:srgbClr val="FF0000"/>
                </a:solidFill>
                <a:latin typeface="Calibri"/>
                <a:cs typeface="Calibri"/>
              </a:rPr>
              <a:t>coordonnée</a:t>
            </a:r>
            <a:r>
              <a:rPr lang="en-US" b="1" dirty="0" smtClean="0">
                <a:solidFill>
                  <a:srgbClr val="FF0000"/>
                </a:solidFill>
                <a:latin typeface="Calibri"/>
                <a:cs typeface="Calibri"/>
              </a:rPr>
              <a:t> avec la </a:t>
            </a:r>
            <a:r>
              <a:rPr lang="en-US" b="1" dirty="0" err="1" smtClean="0">
                <a:solidFill>
                  <a:srgbClr val="FF0000"/>
                </a:solidFill>
                <a:latin typeface="Calibri"/>
                <a:cs typeface="Calibri"/>
              </a:rPr>
              <a:t>recherche</a:t>
            </a:r>
            <a:r>
              <a:rPr lang="en-US" b="1" dirty="0" smtClean="0">
                <a:solidFill>
                  <a:srgbClr val="FF0000"/>
                </a:solidFill>
                <a:latin typeface="Calibri"/>
                <a:cs typeface="Calibri"/>
              </a:rPr>
              <a:t> </a:t>
            </a:r>
            <a:r>
              <a:rPr lang="en-US" b="1" dirty="0" err="1" smtClean="0">
                <a:solidFill>
                  <a:srgbClr val="FF0000"/>
                </a:solidFill>
                <a:latin typeface="Calibri"/>
                <a:cs typeface="Calibri"/>
              </a:rPr>
              <a:t>préclinique</a:t>
            </a:r>
            <a:r>
              <a:rPr lang="en-US" b="1" dirty="0" smtClean="0">
                <a:solidFill>
                  <a:srgbClr val="FF0000"/>
                </a:solidFill>
                <a:latin typeface="Calibri"/>
                <a:cs typeface="Calibri"/>
              </a:rPr>
              <a:t> et </a:t>
            </a:r>
            <a:r>
              <a:rPr lang="en-US" b="1" dirty="0" err="1" smtClean="0">
                <a:solidFill>
                  <a:srgbClr val="FF0000"/>
                </a:solidFill>
                <a:latin typeface="Calibri"/>
                <a:cs typeface="Calibri"/>
              </a:rPr>
              <a:t>clinique</a:t>
            </a:r>
            <a:r>
              <a:rPr lang="en-US" b="1" dirty="0" smtClean="0">
                <a:solidFill>
                  <a:srgbClr val="FF0000"/>
                </a:solidFill>
                <a:latin typeface="Calibri"/>
                <a:cs typeface="Calibri"/>
              </a:rPr>
              <a:t>! </a:t>
            </a:r>
            <a:endParaRPr lang="en-US" b="1" dirty="0">
              <a:solidFill>
                <a:srgbClr val="FF0000"/>
              </a:solidFill>
              <a:latin typeface="Calibri"/>
              <a:cs typeface="Calibri"/>
            </a:endParaRPr>
          </a:p>
        </p:txBody>
      </p:sp>
      <p:sp>
        <p:nvSpPr>
          <p:cNvPr id="5" name="Rectangle 4"/>
          <p:cNvSpPr/>
          <p:nvPr/>
        </p:nvSpPr>
        <p:spPr bwMode="auto">
          <a:xfrm>
            <a:off x="10220" y="5229200"/>
            <a:ext cx="1728192" cy="1512168"/>
          </a:xfrm>
          <a:prstGeom prst="rect">
            <a:avLst/>
          </a:prstGeom>
          <a:solidFill>
            <a:srgbClr val="008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smtClean="0">
                <a:solidFill>
                  <a:srgbClr val="FFFFFF"/>
                </a:solidFill>
                <a:latin typeface="Calibri"/>
                <a:cs typeface="Calibri"/>
              </a:rPr>
              <a:t>Enfin</a:t>
            </a:r>
            <a:r>
              <a:rPr lang="en-US" sz="2800" b="1" dirty="0" smtClean="0">
                <a:solidFill>
                  <a:srgbClr val="FFFFFF"/>
                </a:solidFill>
                <a:latin typeface="Calibri"/>
                <a:cs typeface="Calibri"/>
              </a:rPr>
              <a:t> pas de</a:t>
            </a:r>
            <a:endParaRPr kumimoji="0" lang="en-US" sz="2800" b="1" i="0" u="none" strike="noStrike" cap="none" normalizeH="0" baseline="0" dirty="0" smtClean="0">
              <a:ln>
                <a:noFill/>
              </a:ln>
              <a:solidFill>
                <a:srgbClr val="FFFFFF"/>
              </a:solidFill>
              <a:effectLst/>
              <a:latin typeface="Calibri"/>
              <a:cs typeface="Calibri"/>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FFFFFF"/>
                </a:solidFill>
                <a:effectLst/>
                <a:latin typeface="Calibri"/>
                <a:cs typeface="Calibri"/>
              </a:rPr>
              <a:t>Dogmes</a:t>
            </a:r>
            <a:r>
              <a:rPr kumimoji="0" lang="en-US" sz="2800" b="1" i="0" u="none" strike="noStrike" cap="none" normalizeH="0" baseline="0" dirty="0" smtClean="0">
                <a:ln>
                  <a:noFill/>
                </a:ln>
                <a:solidFill>
                  <a:srgbClr val="FFFFFF"/>
                </a:solidFill>
                <a:effectLst/>
                <a:latin typeface="Calibri"/>
                <a:cs typeface="Calibri"/>
              </a:rPr>
              <a:t>!</a:t>
            </a:r>
          </a:p>
        </p:txBody>
      </p:sp>
      <p:sp>
        <p:nvSpPr>
          <p:cNvPr id="6" name="Rectangle 5"/>
          <p:cNvSpPr/>
          <p:nvPr/>
        </p:nvSpPr>
        <p:spPr bwMode="auto">
          <a:xfrm>
            <a:off x="1835696" y="5229200"/>
            <a:ext cx="5400600" cy="1512168"/>
          </a:xfrm>
          <a:prstGeom prst="rect">
            <a:avLst/>
          </a:prstGeom>
          <a:solidFill>
            <a:srgbClr val="008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342900" indent="-342900">
              <a:buFont typeface="Arial"/>
              <a:buChar char="•"/>
            </a:pPr>
            <a:r>
              <a:rPr lang="en-GB" sz="2400" b="1" dirty="0" err="1" smtClean="0">
                <a:solidFill>
                  <a:schemeClr val="bg1"/>
                </a:solidFill>
                <a:latin typeface="Calibri"/>
                <a:cs typeface="Calibri"/>
              </a:rPr>
              <a:t>Strategie</a:t>
            </a:r>
            <a:r>
              <a:rPr lang="en-GB" sz="2400" b="1" dirty="0" smtClean="0">
                <a:solidFill>
                  <a:schemeClr val="bg1"/>
                </a:solidFill>
                <a:latin typeface="Calibri"/>
                <a:cs typeface="Calibri"/>
              </a:rPr>
              <a:t> </a:t>
            </a:r>
            <a:r>
              <a:rPr lang="en-GB" sz="2400" b="1" dirty="0" err="1" smtClean="0">
                <a:solidFill>
                  <a:schemeClr val="bg1"/>
                </a:solidFill>
                <a:latin typeface="Calibri"/>
                <a:cs typeface="Calibri"/>
              </a:rPr>
              <a:t>intégrée</a:t>
            </a:r>
            <a:r>
              <a:rPr lang="en-GB" sz="2400" b="1" dirty="0" smtClean="0">
                <a:solidFill>
                  <a:schemeClr val="bg1"/>
                </a:solidFill>
                <a:latin typeface="Calibri"/>
                <a:cs typeface="Calibri"/>
              </a:rPr>
              <a:t> et </a:t>
            </a:r>
            <a:r>
              <a:rPr lang="en-GB" sz="2400" b="1" dirty="0" err="1" smtClean="0">
                <a:solidFill>
                  <a:schemeClr val="bg1"/>
                </a:solidFill>
                <a:latin typeface="Calibri"/>
                <a:cs typeface="Calibri"/>
              </a:rPr>
              <a:t>coordonnée</a:t>
            </a:r>
            <a:endParaRPr lang="en-GB" sz="2400" b="1" dirty="0" smtClean="0">
              <a:solidFill>
                <a:schemeClr val="bg1"/>
              </a:solidFill>
              <a:latin typeface="Calibri"/>
              <a:cs typeface="Calibri"/>
            </a:endParaRPr>
          </a:p>
          <a:p>
            <a:pPr marL="342900" indent="-342900">
              <a:buFont typeface="Arial"/>
              <a:buChar char="•"/>
            </a:pPr>
            <a:r>
              <a:rPr lang="en-GB" sz="2400" b="1" dirty="0" err="1" smtClean="0">
                <a:solidFill>
                  <a:schemeClr val="bg1"/>
                </a:solidFill>
                <a:latin typeface="Calibri"/>
                <a:cs typeface="Calibri"/>
              </a:rPr>
              <a:t>Nouvelles</a:t>
            </a:r>
            <a:r>
              <a:rPr lang="en-GB" sz="2400" b="1" dirty="0" smtClean="0">
                <a:solidFill>
                  <a:schemeClr val="bg1"/>
                </a:solidFill>
                <a:latin typeface="Calibri"/>
                <a:cs typeface="Calibri"/>
              </a:rPr>
              <a:t> technologies</a:t>
            </a:r>
          </a:p>
          <a:p>
            <a:pPr marL="342900" indent="-342900">
              <a:buFont typeface="Arial"/>
              <a:buChar char="•"/>
            </a:pPr>
            <a:r>
              <a:rPr lang="en-GB" sz="2400" b="1" dirty="0" smtClean="0">
                <a:solidFill>
                  <a:schemeClr val="bg1"/>
                </a:solidFill>
                <a:latin typeface="Calibri"/>
                <a:cs typeface="Calibri"/>
              </a:rPr>
              <a:t>Concepts </a:t>
            </a:r>
            <a:r>
              <a:rPr lang="en-GB" sz="2400" b="1" dirty="0" err="1" smtClean="0">
                <a:solidFill>
                  <a:schemeClr val="bg1"/>
                </a:solidFill>
                <a:latin typeface="Calibri"/>
                <a:cs typeface="Calibri"/>
              </a:rPr>
              <a:t>innovants</a:t>
            </a:r>
            <a:r>
              <a:rPr lang="en-GB" sz="2400" b="1" dirty="0" smtClean="0">
                <a:solidFill>
                  <a:schemeClr val="bg1"/>
                </a:solidFill>
                <a:latin typeface="Calibri"/>
                <a:cs typeface="Calibri"/>
              </a:rPr>
              <a:t> et </a:t>
            </a:r>
            <a:r>
              <a:rPr lang="en-GB" sz="2400" b="1" dirty="0" err="1" smtClean="0">
                <a:solidFill>
                  <a:schemeClr val="bg1"/>
                </a:solidFill>
                <a:latin typeface="Calibri"/>
                <a:cs typeface="Calibri"/>
              </a:rPr>
              <a:t>à</a:t>
            </a:r>
            <a:r>
              <a:rPr lang="en-GB" sz="2400" b="1" dirty="0" smtClean="0">
                <a:solidFill>
                  <a:schemeClr val="bg1"/>
                </a:solidFill>
                <a:latin typeface="Calibri"/>
                <a:cs typeface="Calibri"/>
              </a:rPr>
              <a:t> </a:t>
            </a:r>
            <a:r>
              <a:rPr lang="en-GB" sz="2400" b="1" dirty="0" err="1" smtClean="0">
                <a:solidFill>
                  <a:schemeClr val="bg1"/>
                </a:solidFill>
                <a:latin typeface="Calibri"/>
                <a:cs typeface="Calibri"/>
              </a:rPr>
              <a:t>risques</a:t>
            </a:r>
            <a:endParaRPr lang="fr-FR" sz="2400" b="1" dirty="0">
              <a:solidFill>
                <a:schemeClr val="bg1"/>
              </a:solidFill>
              <a:latin typeface="Calibri"/>
              <a:cs typeface="Calibri"/>
            </a:endParaRPr>
          </a:p>
        </p:txBody>
      </p:sp>
      <p:sp>
        <p:nvSpPr>
          <p:cNvPr id="7" name="Rectangle 6"/>
          <p:cNvSpPr/>
          <p:nvPr/>
        </p:nvSpPr>
        <p:spPr>
          <a:xfrm>
            <a:off x="7450008" y="5517266"/>
            <a:ext cx="1691679" cy="954107"/>
          </a:xfrm>
          <a:prstGeom prst="rect">
            <a:avLst/>
          </a:prstGeom>
          <a:solidFill>
            <a:srgbClr val="FF0000"/>
          </a:solidFill>
        </p:spPr>
        <p:txBody>
          <a:bodyPr wrap="square">
            <a:spAutoFit/>
          </a:bodyPr>
          <a:lstStyle/>
          <a:p>
            <a:pPr algn="ctr"/>
            <a:r>
              <a:rPr lang="en-GB" sz="2800" b="1" dirty="0" err="1" smtClean="0">
                <a:solidFill>
                  <a:schemeClr val="bg1"/>
                </a:solidFill>
                <a:latin typeface="Calibri"/>
                <a:cs typeface="Calibri"/>
              </a:rPr>
              <a:t>Vaccin</a:t>
            </a:r>
            <a:r>
              <a:rPr lang="en-GB" sz="2800" b="1" dirty="0">
                <a:solidFill>
                  <a:schemeClr val="bg1"/>
                </a:solidFill>
                <a:latin typeface="Calibri"/>
                <a:cs typeface="Calibri"/>
              </a:rPr>
              <a:t>?</a:t>
            </a:r>
            <a:endParaRPr lang="en-GB" sz="2800" b="1" dirty="0" smtClean="0">
              <a:solidFill>
                <a:schemeClr val="bg1"/>
              </a:solidFill>
              <a:latin typeface="Calibri"/>
              <a:cs typeface="Calibri"/>
            </a:endParaRPr>
          </a:p>
          <a:p>
            <a:pPr algn="ctr"/>
            <a:r>
              <a:rPr lang="en-GB" sz="2800" b="1" dirty="0" smtClean="0">
                <a:solidFill>
                  <a:schemeClr val="bg1"/>
                </a:solidFill>
                <a:latin typeface="Calibri"/>
                <a:cs typeface="Calibri"/>
              </a:rPr>
              <a:t>Cure?</a:t>
            </a:r>
            <a:endParaRPr lang="fr-FR" sz="2800" b="1" dirty="0">
              <a:solidFill>
                <a:schemeClr val="bg1"/>
              </a:solidFill>
              <a:latin typeface="Calibri"/>
              <a:cs typeface="Calibri"/>
            </a:endParaRPr>
          </a:p>
        </p:txBody>
      </p:sp>
      <p:sp>
        <p:nvSpPr>
          <p:cNvPr id="4" name="Flèche vers la droite 3"/>
          <p:cNvSpPr/>
          <p:nvPr/>
        </p:nvSpPr>
        <p:spPr bwMode="auto">
          <a:xfrm>
            <a:off x="7092280" y="5733256"/>
            <a:ext cx="504056" cy="50405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a:cs typeface="Calibri"/>
            </a:endParaRPr>
          </a:p>
        </p:txBody>
      </p:sp>
    </p:spTree>
    <p:extLst>
      <p:ext uri="{BB962C8B-B14F-4D97-AF65-F5344CB8AC3E}">
        <p14:creationId xmlns:p14="http://schemas.microsoft.com/office/powerpoint/2010/main" val="13932554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72112_symposium_towards_hiv_cure_closing_006_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6881"/>
            <a:ext cx="3060334" cy="2036422"/>
          </a:xfrm>
          <a:prstGeom prst="rect">
            <a:avLst/>
          </a:prstGeom>
        </p:spPr>
      </p:pic>
      <p:sp>
        <p:nvSpPr>
          <p:cNvPr id="3" name="Text Box 3"/>
          <p:cNvSpPr txBox="1">
            <a:spLocks noChangeArrowheads="1"/>
          </p:cNvSpPr>
          <p:nvPr/>
        </p:nvSpPr>
        <p:spPr bwMode="auto">
          <a:xfrm>
            <a:off x="0" y="1"/>
            <a:ext cx="9144000" cy="956880"/>
          </a:xfrm>
          <a:prstGeom prst="rect">
            <a:avLst/>
          </a:prstGeom>
          <a:solidFill>
            <a:srgbClr val="000090"/>
          </a:solidFill>
          <a:ln w="9525">
            <a:noFill/>
            <a:round/>
            <a:headEnd/>
            <a:tailEnd/>
          </a:ln>
          <a:scene3d>
            <a:camera prst="orthographicFront"/>
            <a:lightRig rig="threePt" dir="t"/>
          </a:scene3d>
          <a:sp3d>
            <a:bevelT/>
          </a:sp3d>
        </p:spPr>
        <p:txBody>
          <a:bodyPr lIns="70741" tIns="109790" rIns="70741" bIns="35371" anchor="ctr"/>
          <a:lstStyle/>
          <a:p>
            <a:pPr algn="ctr">
              <a:lnSpc>
                <a:spcPct val="85000"/>
              </a:lnSpc>
              <a:buSzPct val="100000"/>
              <a:tabLst>
                <a:tab pos="0" algn="l"/>
                <a:tab pos="351878" algn="l"/>
                <a:tab pos="705003" algn="l"/>
                <a:tab pos="1058128" algn="l"/>
                <a:tab pos="1411254" algn="l"/>
                <a:tab pos="1764379" algn="l"/>
                <a:tab pos="2117505" algn="l"/>
                <a:tab pos="2470630" algn="l"/>
                <a:tab pos="2823756" algn="l"/>
                <a:tab pos="3176881" algn="l"/>
                <a:tab pos="3530008" algn="l"/>
                <a:tab pos="3883132" algn="l"/>
                <a:tab pos="4236258" algn="l"/>
                <a:tab pos="4589383" algn="l"/>
                <a:tab pos="4942509" algn="l"/>
                <a:tab pos="5295633" algn="l"/>
                <a:tab pos="5648760" algn="l"/>
                <a:tab pos="6001884" algn="l"/>
                <a:tab pos="6355011" algn="l"/>
                <a:tab pos="6708135" algn="l"/>
                <a:tab pos="7061261" algn="l"/>
              </a:tabLst>
              <a:defRPr/>
            </a:pPr>
            <a:r>
              <a:rPr lang="fr-FR" sz="3200" b="1" dirty="0" err="1" smtClean="0">
                <a:solidFill>
                  <a:schemeClr val="bg1"/>
                </a:solidFill>
                <a:latin typeface="Univers 67 CondensedBold" charset="0"/>
              </a:rPr>
              <a:t>Pouquoi</a:t>
            </a:r>
            <a:r>
              <a:rPr lang="fr-FR" sz="3200" b="1" dirty="0" smtClean="0">
                <a:solidFill>
                  <a:schemeClr val="bg1"/>
                </a:solidFill>
                <a:latin typeface="Univers 67 CondensedBold" charset="0"/>
              </a:rPr>
              <a:t> un </a:t>
            </a:r>
            <a:r>
              <a:rPr lang="fr-FR" sz="3200" b="1" dirty="0" err="1" smtClean="0">
                <a:solidFill>
                  <a:schemeClr val="bg1"/>
                </a:solidFill>
                <a:latin typeface="Univers 67 CondensedBold" charset="0"/>
              </a:rPr>
              <a:t>tratiement</a:t>
            </a:r>
            <a:r>
              <a:rPr lang="fr-FR" sz="3200" b="1" dirty="0" smtClean="0">
                <a:solidFill>
                  <a:schemeClr val="bg1"/>
                </a:solidFill>
                <a:latin typeface="Univers 67 CondensedBold" charset="0"/>
              </a:rPr>
              <a:t> curatif? </a:t>
            </a:r>
          </a:p>
          <a:p>
            <a:pPr algn="ctr">
              <a:lnSpc>
                <a:spcPct val="85000"/>
              </a:lnSpc>
              <a:buSzPct val="100000"/>
              <a:tabLst>
                <a:tab pos="0" algn="l"/>
                <a:tab pos="351878" algn="l"/>
                <a:tab pos="705003" algn="l"/>
                <a:tab pos="1058128" algn="l"/>
                <a:tab pos="1411254" algn="l"/>
                <a:tab pos="1764379" algn="l"/>
                <a:tab pos="2117505" algn="l"/>
                <a:tab pos="2470630" algn="l"/>
                <a:tab pos="2823756" algn="l"/>
                <a:tab pos="3176881" algn="l"/>
                <a:tab pos="3530008" algn="l"/>
                <a:tab pos="3883132" algn="l"/>
                <a:tab pos="4236258" algn="l"/>
                <a:tab pos="4589383" algn="l"/>
                <a:tab pos="4942509" algn="l"/>
                <a:tab pos="5295633" algn="l"/>
                <a:tab pos="5648760" algn="l"/>
                <a:tab pos="6001884" algn="l"/>
                <a:tab pos="6355011" algn="l"/>
                <a:tab pos="6708135" algn="l"/>
                <a:tab pos="7061261" algn="l"/>
              </a:tabLst>
              <a:defRPr/>
            </a:pPr>
            <a:r>
              <a:rPr lang="fr-FR" sz="3200" b="1" dirty="0" smtClean="0">
                <a:solidFill>
                  <a:schemeClr val="bg1"/>
                </a:solidFill>
                <a:latin typeface="Univers 67 CondensedBold" charset="0"/>
              </a:rPr>
              <a:t>Attente des patients</a:t>
            </a:r>
            <a:r>
              <a:rPr lang="is-IS" sz="3200" b="1" dirty="0" smtClean="0">
                <a:solidFill>
                  <a:schemeClr val="bg1"/>
                </a:solidFill>
                <a:latin typeface="Univers 67 CondensedBold" charset="0"/>
              </a:rPr>
              <a:t>…</a:t>
            </a:r>
            <a:endParaRPr lang="fr-FR" sz="3200" b="1" dirty="0">
              <a:solidFill>
                <a:schemeClr val="bg1"/>
              </a:solidFill>
              <a:latin typeface="Univers 67 CondensedBold" charset="0"/>
            </a:endParaRPr>
          </a:p>
        </p:txBody>
      </p:sp>
      <p:sp>
        <p:nvSpPr>
          <p:cNvPr id="4" name="Rectangle 3"/>
          <p:cNvSpPr/>
          <p:nvPr/>
        </p:nvSpPr>
        <p:spPr>
          <a:xfrm>
            <a:off x="3308652" y="1131440"/>
            <a:ext cx="5822042" cy="1188011"/>
          </a:xfrm>
          <a:prstGeom prst="rect">
            <a:avLst/>
          </a:prstGeom>
          <a:solidFill>
            <a:schemeClr val="accent2">
              <a:lumMod val="40000"/>
              <a:lumOff val="60000"/>
            </a:schemeClr>
          </a:solidFill>
        </p:spPr>
        <p:txBody>
          <a:bodyPr wrap="square" lIns="79242" tIns="39621" rIns="79242" bIns="39621">
            <a:spAutoFit/>
          </a:bodyPr>
          <a:lstStyle/>
          <a:p>
            <a:pPr algn="ctr"/>
            <a:r>
              <a:rPr lang="fr-FR" sz="2400" i="1" dirty="0"/>
              <a:t>2011 Workshop on HIV </a:t>
            </a:r>
            <a:r>
              <a:rPr lang="fr-FR" sz="2400" i="1" dirty="0" err="1"/>
              <a:t>persistence</a:t>
            </a:r>
            <a:r>
              <a:rPr lang="fr-FR" sz="2400" i="1" dirty="0"/>
              <a:t>, St </a:t>
            </a:r>
            <a:r>
              <a:rPr lang="fr-FR" sz="2400" i="1" dirty="0" err="1"/>
              <a:t>Marteen</a:t>
            </a:r>
            <a:endParaRPr lang="fr-FR" sz="2400" i="1" dirty="0"/>
          </a:p>
          <a:p>
            <a:pPr algn="ctr"/>
            <a:r>
              <a:rPr lang="fr-FR" sz="2400" i="1" dirty="0"/>
              <a:t>Fred </a:t>
            </a:r>
            <a:r>
              <a:rPr lang="fr-FR" sz="2400" i="1" dirty="0" err="1"/>
              <a:t>Verdult</a:t>
            </a:r>
            <a:r>
              <a:rPr lang="fr-FR" sz="2400" i="1" dirty="0"/>
              <a:t> and Steve </a:t>
            </a:r>
            <a:r>
              <a:rPr lang="fr-FR" sz="2400" i="1" dirty="0" err="1"/>
              <a:t>Deeks</a:t>
            </a:r>
            <a:r>
              <a:rPr lang="fr-FR" sz="2400" i="1" dirty="0"/>
              <a:t> </a:t>
            </a:r>
          </a:p>
        </p:txBody>
      </p:sp>
      <p:sp>
        <p:nvSpPr>
          <p:cNvPr id="5" name="ZoneTexte 4"/>
          <p:cNvSpPr txBox="1"/>
          <p:nvPr/>
        </p:nvSpPr>
        <p:spPr>
          <a:xfrm>
            <a:off x="4273417" y="2469264"/>
            <a:ext cx="4870585" cy="3404003"/>
          </a:xfrm>
          <a:prstGeom prst="rect">
            <a:avLst/>
          </a:prstGeom>
          <a:noFill/>
        </p:spPr>
        <p:txBody>
          <a:bodyPr wrap="square" lIns="79242" tIns="39621" rIns="79242" bIns="39621" rtlCol="0">
            <a:spAutoFit/>
          </a:bodyPr>
          <a:lstStyle/>
          <a:p>
            <a:pPr marL="297157" indent="-297157">
              <a:buFont typeface="Arial"/>
              <a:buChar char="•"/>
            </a:pPr>
            <a:r>
              <a:rPr lang="fr-FR" sz="2400" dirty="0" smtClean="0"/>
              <a:t>Enquête: Est-ce important de guérir du VIH? </a:t>
            </a:r>
          </a:p>
          <a:p>
            <a:pPr marL="754310" lvl="1" indent="-297157">
              <a:buFont typeface="Arial"/>
              <a:buChar char="•"/>
            </a:pPr>
            <a:r>
              <a:rPr lang="fr-FR" sz="2400" b="1" dirty="0" smtClean="0">
                <a:solidFill>
                  <a:srgbClr val="FF0000"/>
                </a:solidFill>
              </a:rPr>
              <a:t>Oui: &gt;70</a:t>
            </a:r>
            <a:r>
              <a:rPr lang="fr-FR" sz="2400" b="1" dirty="0">
                <a:solidFill>
                  <a:srgbClr val="FF0000"/>
                </a:solidFill>
              </a:rPr>
              <a:t>%</a:t>
            </a:r>
          </a:p>
          <a:p>
            <a:pPr marL="297157" indent="-297157">
              <a:buFont typeface="Arial"/>
              <a:buChar char="•"/>
            </a:pPr>
            <a:r>
              <a:rPr lang="fr-FR" sz="2400" dirty="0" smtClean="0"/>
              <a:t>Pourquoi? </a:t>
            </a:r>
            <a:endParaRPr lang="fr-FR" sz="2400" dirty="0"/>
          </a:p>
          <a:p>
            <a:pPr marL="754310" lvl="1" indent="-297157">
              <a:buFont typeface="Arial"/>
              <a:buChar char="•"/>
            </a:pPr>
            <a:r>
              <a:rPr lang="fr-FR" sz="2400" b="1" dirty="0" smtClean="0">
                <a:solidFill>
                  <a:srgbClr val="FF0000"/>
                </a:solidFill>
              </a:rPr>
              <a:t>Raisons médicales mais aussi: </a:t>
            </a:r>
          </a:p>
          <a:p>
            <a:pPr marL="800053" lvl="1" indent="-342900">
              <a:buFontTx/>
              <a:buChar char="-"/>
            </a:pPr>
            <a:r>
              <a:rPr lang="fr-FR" sz="2400" b="1" dirty="0" smtClean="0">
                <a:solidFill>
                  <a:srgbClr val="FF0000"/>
                </a:solidFill>
              </a:rPr>
              <a:t>Peur de transmettre à d’autres, </a:t>
            </a:r>
          </a:p>
          <a:p>
            <a:pPr marL="800053" lvl="1" indent="-342900">
              <a:buFontTx/>
              <a:buChar char="-"/>
            </a:pPr>
            <a:r>
              <a:rPr lang="fr-FR" sz="2400" b="1" dirty="0" smtClean="0">
                <a:solidFill>
                  <a:srgbClr val="FF0000"/>
                </a:solidFill>
              </a:rPr>
              <a:t>Anxiété vis à vis du futur</a:t>
            </a:r>
          </a:p>
          <a:p>
            <a:pPr marL="800053" lvl="1" indent="-342900">
              <a:buFontTx/>
              <a:buChar char="-"/>
            </a:pPr>
            <a:r>
              <a:rPr lang="fr-FR" sz="2400" b="1" dirty="0" smtClean="0">
                <a:solidFill>
                  <a:srgbClr val="FF0000"/>
                </a:solidFill>
              </a:rPr>
              <a:t>Discrimination sous </a:t>
            </a:r>
            <a:r>
              <a:rPr lang="fr-FR" sz="2400" b="1" dirty="0" err="1" smtClean="0">
                <a:solidFill>
                  <a:srgbClr val="FF0000"/>
                </a:solidFill>
              </a:rPr>
              <a:t>Tx</a:t>
            </a:r>
            <a:r>
              <a:rPr lang="is-IS" sz="2400" b="1" dirty="0" smtClean="0">
                <a:solidFill>
                  <a:srgbClr val="FF0000"/>
                </a:solidFill>
              </a:rPr>
              <a:t>…</a:t>
            </a:r>
            <a:endParaRPr lang="fr-FR" sz="2400" b="1" i="1" dirty="0">
              <a:solidFill>
                <a:srgbClr val="FF0000"/>
              </a:solidFill>
            </a:endParaRPr>
          </a:p>
        </p:txBody>
      </p:sp>
      <p:sp>
        <p:nvSpPr>
          <p:cNvPr id="6" name="ZoneTexte 5"/>
          <p:cNvSpPr txBox="1"/>
          <p:nvPr/>
        </p:nvSpPr>
        <p:spPr>
          <a:xfrm>
            <a:off x="1" y="2993305"/>
            <a:ext cx="4273414" cy="3773335"/>
          </a:xfrm>
          <a:prstGeom prst="rect">
            <a:avLst/>
          </a:prstGeom>
          <a:solidFill>
            <a:srgbClr val="B7DEE8"/>
          </a:solidFill>
        </p:spPr>
        <p:txBody>
          <a:bodyPr wrap="square" lIns="79242" tIns="39621" rIns="79242" bIns="39621" rtlCol="0">
            <a:spAutoFit/>
          </a:bodyPr>
          <a:lstStyle/>
          <a:p>
            <a:pPr marL="297157" indent="-297157">
              <a:buFont typeface="Arial"/>
              <a:buChar char="•"/>
            </a:pPr>
            <a:r>
              <a:rPr lang="en-US" sz="2400" b="1" dirty="0" err="1" smtClean="0">
                <a:solidFill>
                  <a:srgbClr val="008000"/>
                </a:solidFill>
              </a:rPr>
              <a:t>Quelles</a:t>
            </a:r>
            <a:r>
              <a:rPr lang="en-US" sz="2400" b="1" dirty="0" smtClean="0">
                <a:solidFill>
                  <a:srgbClr val="008000"/>
                </a:solidFill>
              </a:rPr>
              <a:t> </a:t>
            </a:r>
            <a:r>
              <a:rPr lang="en-US" sz="2400" b="1" dirty="0" err="1" smtClean="0">
                <a:solidFill>
                  <a:srgbClr val="008000"/>
                </a:solidFill>
              </a:rPr>
              <a:t>sont</a:t>
            </a:r>
            <a:r>
              <a:rPr lang="en-US" sz="2400" b="1" dirty="0" smtClean="0">
                <a:solidFill>
                  <a:srgbClr val="008000"/>
                </a:solidFill>
              </a:rPr>
              <a:t> les </a:t>
            </a:r>
            <a:r>
              <a:rPr lang="en-US" sz="2400" b="1" dirty="0" err="1" smtClean="0">
                <a:solidFill>
                  <a:srgbClr val="008000"/>
                </a:solidFill>
              </a:rPr>
              <a:t>priorités</a:t>
            </a:r>
            <a:r>
              <a:rPr lang="en-US" sz="2400" b="1" dirty="0" smtClean="0">
                <a:solidFill>
                  <a:srgbClr val="008000"/>
                </a:solidFill>
              </a:rPr>
              <a:t> et </a:t>
            </a:r>
            <a:r>
              <a:rPr lang="en-US" sz="2400" b="1" dirty="0" err="1" smtClean="0">
                <a:solidFill>
                  <a:srgbClr val="008000"/>
                </a:solidFill>
              </a:rPr>
              <a:t>préférences</a:t>
            </a:r>
            <a:r>
              <a:rPr lang="en-US" sz="2400" b="1" dirty="0" smtClean="0">
                <a:solidFill>
                  <a:srgbClr val="008000"/>
                </a:solidFill>
              </a:rPr>
              <a:t> des patients? </a:t>
            </a:r>
          </a:p>
          <a:p>
            <a:pPr marL="297157" indent="-297157">
              <a:buFont typeface="Arial"/>
              <a:buChar char="•"/>
            </a:pPr>
            <a:r>
              <a:rPr lang="en-US" sz="2400" b="1" dirty="0" err="1" smtClean="0">
                <a:solidFill>
                  <a:srgbClr val="008000"/>
                </a:solidFill>
              </a:rPr>
              <a:t>Quelles</a:t>
            </a:r>
            <a:r>
              <a:rPr lang="en-US" sz="2400" b="1" dirty="0" smtClean="0">
                <a:solidFill>
                  <a:srgbClr val="008000"/>
                </a:solidFill>
              </a:rPr>
              <a:t> </a:t>
            </a:r>
            <a:r>
              <a:rPr lang="en-US" sz="2400" b="1" dirty="0" err="1" smtClean="0">
                <a:solidFill>
                  <a:srgbClr val="008000"/>
                </a:solidFill>
              </a:rPr>
              <a:t>sont</a:t>
            </a:r>
            <a:r>
              <a:rPr lang="en-US" sz="2400" b="1" dirty="0" smtClean="0">
                <a:solidFill>
                  <a:srgbClr val="008000"/>
                </a:solidFill>
              </a:rPr>
              <a:t> les obstacles et les solutions </a:t>
            </a:r>
            <a:r>
              <a:rPr lang="en-US" sz="2400" b="1" dirty="0" err="1" smtClean="0">
                <a:solidFill>
                  <a:srgbClr val="008000"/>
                </a:solidFill>
              </a:rPr>
              <a:t>à</a:t>
            </a:r>
            <a:r>
              <a:rPr lang="en-US" sz="2400" b="1" dirty="0" smtClean="0">
                <a:solidFill>
                  <a:srgbClr val="008000"/>
                </a:solidFill>
              </a:rPr>
              <a:t> </a:t>
            </a:r>
            <a:r>
              <a:rPr lang="en-US" sz="2400" b="1" dirty="0" err="1" smtClean="0">
                <a:solidFill>
                  <a:srgbClr val="008000"/>
                </a:solidFill>
              </a:rPr>
              <a:t>l’engagement</a:t>
            </a:r>
            <a:r>
              <a:rPr lang="en-US" sz="2400" b="1" dirty="0" smtClean="0">
                <a:solidFill>
                  <a:srgbClr val="008000"/>
                </a:solidFill>
              </a:rPr>
              <a:t> des patients? </a:t>
            </a:r>
          </a:p>
          <a:p>
            <a:pPr marL="297157" indent="-297157">
              <a:buFont typeface="Arial"/>
              <a:buChar char="•"/>
            </a:pPr>
            <a:r>
              <a:rPr lang="en-US" sz="2400" b="1" dirty="0" smtClean="0">
                <a:solidFill>
                  <a:srgbClr val="008000"/>
                </a:solidFill>
              </a:rPr>
              <a:t>Comment </a:t>
            </a:r>
            <a:r>
              <a:rPr lang="en-US" sz="2400" b="1" dirty="0" err="1" smtClean="0">
                <a:solidFill>
                  <a:srgbClr val="008000"/>
                </a:solidFill>
              </a:rPr>
              <a:t>préparer</a:t>
            </a:r>
            <a:r>
              <a:rPr lang="en-US" sz="2400" b="1" dirty="0" smtClean="0">
                <a:solidFill>
                  <a:srgbClr val="008000"/>
                </a:solidFill>
              </a:rPr>
              <a:t> au </a:t>
            </a:r>
            <a:r>
              <a:rPr lang="en-US" sz="2400" b="1" dirty="0" err="1" smtClean="0">
                <a:solidFill>
                  <a:srgbClr val="008000"/>
                </a:solidFill>
              </a:rPr>
              <a:t>mieux</a:t>
            </a:r>
            <a:r>
              <a:rPr lang="en-US" sz="2400" b="1" dirty="0" smtClean="0">
                <a:solidFill>
                  <a:srgbClr val="008000"/>
                </a:solidFill>
              </a:rPr>
              <a:t> des </a:t>
            </a:r>
            <a:r>
              <a:rPr lang="en-US" sz="2400" b="1" dirty="0" err="1" smtClean="0">
                <a:solidFill>
                  <a:srgbClr val="008000"/>
                </a:solidFill>
              </a:rPr>
              <a:t>essais</a:t>
            </a:r>
            <a:r>
              <a:rPr lang="en-US" sz="2400" b="1" dirty="0" smtClean="0">
                <a:solidFill>
                  <a:srgbClr val="008000"/>
                </a:solidFill>
              </a:rPr>
              <a:t> </a:t>
            </a:r>
            <a:r>
              <a:rPr lang="en-US" sz="2400" b="1" dirty="0" err="1" smtClean="0">
                <a:solidFill>
                  <a:srgbClr val="008000"/>
                </a:solidFill>
              </a:rPr>
              <a:t>cliniques</a:t>
            </a:r>
            <a:r>
              <a:rPr lang="en-US" sz="2400" b="1" dirty="0" smtClean="0">
                <a:solidFill>
                  <a:srgbClr val="008000"/>
                </a:solidFill>
              </a:rPr>
              <a:t>? </a:t>
            </a:r>
          </a:p>
          <a:p>
            <a:pPr marL="297157" indent="-297157">
              <a:buFont typeface="Arial"/>
              <a:buChar char="•"/>
            </a:pPr>
            <a:r>
              <a:rPr lang="en-US" sz="2400" b="1" dirty="0" err="1" smtClean="0">
                <a:solidFill>
                  <a:srgbClr val="008000"/>
                </a:solidFill>
              </a:rPr>
              <a:t>Quelles</a:t>
            </a:r>
            <a:r>
              <a:rPr lang="en-US" sz="2400" b="1" dirty="0" smtClean="0">
                <a:solidFill>
                  <a:srgbClr val="008000"/>
                </a:solidFill>
              </a:rPr>
              <a:t> </a:t>
            </a:r>
            <a:r>
              <a:rPr lang="en-US" sz="2400" b="1" dirty="0" err="1" smtClean="0">
                <a:solidFill>
                  <a:srgbClr val="008000"/>
                </a:solidFill>
              </a:rPr>
              <a:t>seront</a:t>
            </a:r>
            <a:r>
              <a:rPr lang="en-US" sz="2400" b="1" dirty="0" smtClean="0">
                <a:solidFill>
                  <a:srgbClr val="008000"/>
                </a:solidFill>
              </a:rPr>
              <a:t> les </a:t>
            </a:r>
            <a:r>
              <a:rPr lang="en-US" sz="2400" b="1" dirty="0" err="1" smtClean="0">
                <a:solidFill>
                  <a:srgbClr val="008000"/>
                </a:solidFill>
              </a:rPr>
              <a:t>meilleures</a:t>
            </a:r>
            <a:r>
              <a:rPr lang="en-US" sz="2400" b="1" dirty="0" smtClean="0">
                <a:solidFill>
                  <a:srgbClr val="008000"/>
                </a:solidFill>
              </a:rPr>
              <a:t> options pour assurer un </a:t>
            </a:r>
            <a:r>
              <a:rPr lang="en-US" sz="2400" b="1" dirty="0" err="1" smtClean="0">
                <a:solidFill>
                  <a:srgbClr val="008000"/>
                </a:solidFill>
              </a:rPr>
              <a:t>accès</a:t>
            </a:r>
            <a:r>
              <a:rPr lang="en-US" sz="2400" b="1" dirty="0" smtClean="0">
                <a:solidFill>
                  <a:srgbClr val="008000"/>
                </a:solidFill>
              </a:rPr>
              <a:t> equitable au </a:t>
            </a:r>
            <a:r>
              <a:rPr lang="en-US" sz="2400" b="1" dirty="0" err="1" smtClean="0">
                <a:solidFill>
                  <a:srgbClr val="008000"/>
                </a:solidFill>
              </a:rPr>
              <a:t>traitement</a:t>
            </a:r>
            <a:r>
              <a:rPr lang="en-US" sz="2400" b="1" dirty="0" smtClean="0">
                <a:solidFill>
                  <a:srgbClr val="008000"/>
                </a:solidFill>
              </a:rPr>
              <a:t>? </a:t>
            </a:r>
            <a:endParaRPr lang="en-US" sz="2400" b="1" dirty="0">
              <a:solidFill>
                <a:srgbClr val="008000"/>
              </a:solidFill>
            </a:endParaRPr>
          </a:p>
        </p:txBody>
      </p:sp>
      <p:sp>
        <p:nvSpPr>
          <p:cNvPr id="7" name="ZoneTexte 6"/>
          <p:cNvSpPr txBox="1"/>
          <p:nvPr/>
        </p:nvSpPr>
        <p:spPr>
          <a:xfrm>
            <a:off x="5007476" y="5989559"/>
            <a:ext cx="3971423" cy="818680"/>
          </a:xfrm>
          <a:prstGeom prst="rect">
            <a:avLst/>
          </a:prstGeom>
          <a:solidFill>
            <a:srgbClr val="008000"/>
          </a:solidFill>
        </p:spPr>
        <p:txBody>
          <a:bodyPr wrap="square" lIns="79242" tIns="39621" rIns="79242" bIns="39621" rtlCol="0">
            <a:spAutoFit/>
          </a:bodyPr>
          <a:lstStyle/>
          <a:p>
            <a:pPr algn="ctr"/>
            <a:r>
              <a:rPr lang="en-US" sz="2400" b="1" dirty="0" err="1" smtClean="0">
                <a:solidFill>
                  <a:schemeClr val="bg1"/>
                </a:solidFill>
              </a:rPr>
              <a:t>Ethique</a:t>
            </a:r>
            <a:r>
              <a:rPr lang="en-US" sz="2400" b="1" dirty="0" smtClean="0">
                <a:solidFill>
                  <a:schemeClr val="bg1"/>
                </a:solidFill>
              </a:rPr>
              <a:t>, Sciences </a:t>
            </a:r>
            <a:r>
              <a:rPr lang="en-US" sz="2400" b="1" dirty="0" err="1" smtClean="0">
                <a:solidFill>
                  <a:schemeClr val="bg1"/>
                </a:solidFill>
              </a:rPr>
              <a:t>S</a:t>
            </a:r>
            <a:r>
              <a:rPr lang="en-US" sz="2400" b="1" dirty="0" err="1" smtClean="0">
                <a:solidFill>
                  <a:schemeClr val="bg1"/>
                </a:solidFill>
              </a:rPr>
              <a:t>ociales</a:t>
            </a:r>
            <a:r>
              <a:rPr lang="en-US" sz="2400" b="1" dirty="0" smtClean="0">
                <a:solidFill>
                  <a:schemeClr val="bg1"/>
                </a:solidFill>
              </a:rPr>
              <a:t> et </a:t>
            </a:r>
            <a:r>
              <a:rPr lang="en-US" sz="2400" b="1" dirty="0" err="1" smtClean="0">
                <a:solidFill>
                  <a:schemeClr val="bg1"/>
                </a:solidFill>
              </a:rPr>
              <a:t>Humaines</a:t>
            </a:r>
            <a:r>
              <a:rPr lang="en-US" sz="2400" b="1" dirty="0" smtClean="0">
                <a:solidFill>
                  <a:schemeClr val="bg1"/>
                </a:solidFill>
              </a:rPr>
              <a:t>…</a:t>
            </a:r>
            <a:endParaRPr lang="en-US" sz="2400" b="1" dirty="0">
              <a:solidFill>
                <a:schemeClr val="bg1"/>
              </a:solidFill>
            </a:endParaRPr>
          </a:p>
        </p:txBody>
      </p:sp>
      <p:sp>
        <p:nvSpPr>
          <p:cNvPr id="9" name="Flèche vers la droite 8"/>
          <p:cNvSpPr/>
          <p:nvPr/>
        </p:nvSpPr>
        <p:spPr>
          <a:xfrm>
            <a:off x="4273415" y="6061299"/>
            <a:ext cx="734062" cy="705340"/>
          </a:xfrm>
          <a:prstGeom prst="rightArrow">
            <a:avLst>
              <a:gd name="adj1" fmla="val 50000"/>
              <a:gd name="adj2" fmla="val 55716"/>
            </a:avLst>
          </a:prstGeom>
          <a:solidFill>
            <a:srgbClr val="008000"/>
          </a:solidFill>
        </p:spPr>
        <p:style>
          <a:lnRef idx="1">
            <a:schemeClr val="accent1"/>
          </a:lnRef>
          <a:fillRef idx="3">
            <a:schemeClr val="accent1"/>
          </a:fillRef>
          <a:effectRef idx="2">
            <a:schemeClr val="accent1"/>
          </a:effectRef>
          <a:fontRef idx="minor">
            <a:schemeClr val="lt1"/>
          </a:fontRef>
        </p:style>
        <p:txBody>
          <a:bodyPr lIns="79242" tIns="39621" rIns="79242" bIns="39621" rtlCol="0" anchor="ctr"/>
          <a:lstStyle/>
          <a:p>
            <a:pPr algn="ctr"/>
            <a:endParaRPr lang="en-US"/>
          </a:p>
        </p:txBody>
      </p:sp>
    </p:spTree>
    <p:extLst>
      <p:ext uri="{BB962C8B-B14F-4D97-AF65-F5344CB8AC3E}">
        <p14:creationId xmlns:p14="http://schemas.microsoft.com/office/powerpoint/2010/main" val="10740148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1524000" y="-609594"/>
            <a:ext cx="8077200" cy="1200329"/>
          </a:xfrm>
          <a:prstGeom prst="rect">
            <a:avLst/>
          </a:prstGeom>
          <a:noFill/>
        </p:spPr>
        <p:txBody>
          <a:bodyPr wrap="square" rtlCol="0">
            <a:spAutoFit/>
          </a:bodyPr>
          <a:lstStyle/>
          <a:p>
            <a:endParaRPr lang="en-US" dirty="0" smtClean="0">
              <a:solidFill>
                <a:srgbClr val="161645"/>
              </a:solidFill>
              <a:latin typeface="Myriad Pro" charset="0"/>
            </a:endParaRPr>
          </a:p>
          <a:p>
            <a:endParaRPr lang="fr-FR" b="1" dirty="0" smtClean="0">
              <a:solidFill>
                <a:srgbClr val="161645"/>
              </a:solidFill>
            </a:endParaRPr>
          </a:p>
          <a:p>
            <a:endParaRPr lang="en-US" dirty="0" smtClean="0">
              <a:solidFill>
                <a:srgbClr val="161645"/>
              </a:solidFill>
              <a:latin typeface="Myriad Pro" charset="0"/>
            </a:endParaRPr>
          </a:p>
          <a:p>
            <a:endParaRPr lang="fr-FR" dirty="0">
              <a:solidFill>
                <a:schemeClr val="accent6">
                  <a:lumMod val="50000"/>
                </a:schemeClr>
              </a:solidFill>
            </a:endParaRPr>
          </a:p>
        </p:txBody>
      </p:sp>
      <p:sp>
        <p:nvSpPr>
          <p:cNvPr id="14" name="ZoneTexte 13"/>
          <p:cNvSpPr txBox="1"/>
          <p:nvPr/>
        </p:nvSpPr>
        <p:spPr>
          <a:xfrm>
            <a:off x="0" y="1484278"/>
            <a:ext cx="9144000" cy="4493538"/>
          </a:xfrm>
          <a:prstGeom prst="rect">
            <a:avLst/>
          </a:prstGeom>
          <a:noFill/>
        </p:spPr>
        <p:txBody>
          <a:bodyPr wrap="square" rtlCol="0">
            <a:spAutoFit/>
          </a:bodyPr>
          <a:lstStyle/>
          <a:p>
            <a:pPr marL="342900" indent="-342900">
              <a:buFont typeface="Arial"/>
              <a:buChar char="•"/>
            </a:pPr>
            <a:r>
              <a:rPr lang="en-US" sz="2400" b="1" dirty="0" smtClean="0">
                <a:solidFill>
                  <a:srgbClr val="000090"/>
                </a:solidFill>
                <a:latin typeface="Calibri"/>
                <a:cs typeface="Calibri"/>
              </a:rPr>
              <a:t>37 millions PVVIH: </a:t>
            </a:r>
            <a:r>
              <a:rPr lang="en-US" sz="2400" b="1" dirty="0" smtClean="0">
                <a:solidFill>
                  <a:srgbClr val="000090"/>
                </a:solidFill>
                <a:latin typeface="Calibri"/>
                <a:cs typeface="Calibri"/>
              </a:rPr>
              <a:t>20,9 </a:t>
            </a:r>
            <a:r>
              <a:rPr lang="en-US" sz="2400" b="1" dirty="0" smtClean="0">
                <a:solidFill>
                  <a:srgbClr val="000090"/>
                </a:solidFill>
                <a:latin typeface="Calibri"/>
                <a:cs typeface="Calibri"/>
              </a:rPr>
              <a:t>millions </a:t>
            </a:r>
            <a:r>
              <a:rPr lang="en-US" sz="2400" b="1" dirty="0" smtClean="0">
                <a:solidFill>
                  <a:srgbClr val="000090"/>
                </a:solidFill>
                <a:latin typeface="Calibri"/>
                <a:cs typeface="Calibri"/>
              </a:rPr>
              <a:t>sous </a:t>
            </a:r>
            <a:r>
              <a:rPr lang="en-US" sz="2400" b="1" dirty="0" err="1" smtClean="0">
                <a:solidFill>
                  <a:srgbClr val="000090"/>
                </a:solidFill>
                <a:latin typeface="Calibri"/>
                <a:cs typeface="Calibri"/>
              </a:rPr>
              <a:t>cART</a:t>
            </a:r>
            <a:endParaRPr lang="en-US" sz="2400" b="1" dirty="0" smtClean="0">
              <a:solidFill>
                <a:srgbClr val="000090"/>
              </a:solidFill>
              <a:latin typeface="Calibri"/>
              <a:cs typeface="Calibri"/>
            </a:endParaRPr>
          </a:p>
          <a:p>
            <a:pPr marL="800100" lvl="1" indent="-342900">
              <a:buFontTx/>
              <a:buChar char="-"/>
            </a:pPr>
            <a:r>
              <a:rPr lang="en-US" sz="2400" b="1" dirty="0" smtClean="0">
                <a:solidFill>
                  <a:srgbClr val="000090"/>
                </a:solidFill>
                <a:latin typeface="Calibri"/>
                <a:cs typeface="Calibri"/>
              </a:rPr>
              <a:t>Trop </a:t>
            </a:r>
            <a:r>
              <a:rPr lang="en-US" sz="2400" b="1" dirty="0" err="1" smtClean="0">
                <a:solidFill>
                  <a:srgbClr val="000090"/>
                </a:solidFill>
                <a:latin typeface="Calibri"/>
                <a:cs typeface="Calibri"/>
              </a:rPr>
              <a:t>peu</a:t>
            </a:r>
            <a:r>
              <a:rPr lang="en-US" sz="2400" b="1" dirty="0" smtClean="0">
                <a:solidFill>
                  <a:srgbClr val="000090"/>
                </a:solidFill>
                <a:latin typeface="Calibri"/>
                <a:cs typeface="Calibri"/>
              </a:rPr>
              <a:t> de pays avec </a:t>
            </a:r>
            <a:r>
              <a:rPr lang="en-US" sz="2400" b="1" dirty="0" err="1" smtClean="0">
                <a:solidFill>
                  <a:srgbClr val="000090"/>
                </a:solidFill>
                <a:latin typeface="Calibri"/>
                <a:cs typeface="Calibri"/>
              </a:rPr>
              <a:t>une</a:t>
            </a:r>
            <a:r>
              <a:rPr lang="en-US" sz="2400" b="1" dirty="0" smtClean="0">
                <a:solidFill>
                  <a:srgbClr val="000090"/>
                </a:solidFill>
                <a:latin typeface="Calibri"/>
                <a:cs typeface="Calibri"/>
              </a:rPr>
              <a:t> </a:t>
            </a:r>
            <a:r>
              <a:rPr lang="en-US" sz="2400" b="1" dirty="0" err="1" smtClean="0">
                <a:solidFill>
                  <a:srgbClr val="000090"/>
                </a:solidFill>
                <a:latin typeface="Calibri"/>
                <a:cs typeface="Calibri"/>
              </a:rPr>
              <a:t>couverture</a:t>
            </a:r>
            <a:r>
              <a:rPr lang="en-US" sz="2400" b="1" dirty="0" smtClean="0">
                <a:solidFill>
                  <a:srgbClr val="000090"/>
                </a:solidFill>
                <a:latin typeface="Calibri"/>
                <a:cs typeface="Calibri"/>
              </a:rPr>
              <a:t> &gt;80%</a:t>
            </a:r>
          </a:p>
          <a:p>
            <a:pPr marL="800100" lvl="1" indent="-342900">
              <a:buFontTx/>
              <a:buChar char="-"/>
            </a:pPr>
            <a:r>
              <a:rPr lang="en-US" sz="2400" b="1" dirty="0" smtClean="0">
                <a:solidFill>
                  <a:srgbClr val="000090"/>
                </a:solidFill>
                <a:latin typeface="Calibri"/>
                <a:cs typeface="Calibri"/>
              </a:rPr>
              <a:t> 2 millions environ de </a:t>
            </a:r>
            <a:r>
              <a:rPr lang="en-US" sz="2400" b="1" dirty="0" err="1" smtClean="0">
                <a:solidFill>
                  <a:srgbClr val="000090"/>
                </a:solidFill>
                <a:latin typeface="Calibri"/>
                <a:cs typeface="Calibri"/>
              </a:rPr>
              <a:t>nouvelles</a:t>
            </a:r>
            <a:r>
              <a:rPr lang="en-US" sz="2400" b="1" dirty="0" smtClean="0">
                <a:solidFill>
                  <a:srgbClr val="000090"/>
                </a:solidFill>
                <a:latin typeface="Calibri"/>
                <a:cs typeface="Calibri"/>
              </a:rPr>
              <a:t> infections/an</a:t>
            </a:r>
          </a:p>
          <a:p>
            <a:pPr marL="342900" indent="-342900">
              <a:spcBef>
                <a:spcPts val="600"/>
              </a:spcBef>
              <a:spcAft>
                <a:spcPts val="1200"/>
              </a:spcAft>
              <a:buClr>
                <a:schemeClr val="accent1">
                  <a:lumMod val="75000"/>
                </a:schemeClr>
              </a:buClr>
              <a:buSzPct val="120000"/>
              <a:buFont typeface="Arial"/>
              <a:buChar char="•"/>
            </a:pPr>
            <a:r>
              <a:rPr lang="en-GB" sz="2400" b="1" dirty="0" err="1" smtClean="0">
                <a:solidFill>
                  <a:srgbClr val="000090"/>
                </a:solidFill>
                <a:latin typeface="Calibri"/>
                <a:cs typeface="Calibri"/>
              </a:rPr>
              <a:t>Nombre</a:t>
            </a:r>
            <a:r>
              <a:rPr lang="en-GB" sz="2400" b="1" dirty="0" smtClean="0">
                <a:solidFill>
                  <a:srgbClr val="000090"/>
                </a:solidFill>
                <a:latin typeface="Calibri"/>
                <a:cs typeface="Calibri"/>
              </a:rPr>
              <a:t> croissant de patients </a:t>
            </a:r>
            <a:r>
              <a:rPr lang="en-GB" sz="2400" b="1" dirty="0" err="1" smtClean="0">
                <a:solidFill>
                  <a:srgbClr val="000090"/>
                </a:solidFill>
                <a:latin typeface="Calibri"/>
                <a:cs typeface="Calibri"/>
              </a:rPr>
              <a:t>ayant</a:t>
            </a:r>
            <a:r>
              <a:rPr lang="en-GB" sz="2400" b="1" dirty="0" smtClean="0">
                <a:solidFill>
                  <a:srgbClr val="000090"/>
                </a:solidFill>
                <a:latin typeface="Calibri"/>
                <a:cs typeface="Calibri"/>
              </a:rPr>
              <a:t> </a:t>
            </a:r>
            <a:r>
              <a:rPr lang="en-GB" sz="2400" b="1" dirty="0" err="1" smtClean="0">
                <a:solidFill>
                  <a:srgbClr val="000090"/>
                </a:solidFill>
                <a:latin typeface="Calibri"/>
                <a:cs typeface="Calibri"/>
              </a:rPr>
              <a:t>besoin</a:t>
            </a:r>
            <a:r>
              <a:rPr lang="en-GB" sz="2400" b="1" dirty="0" smtClean="0">
                <a:solidFill>
                  <a:srgbClr val="000090"/>
                </a:solidFill>
                <a:latin typeface="Calibri"/>
                <a:cs typeface="Calibri"/>
              </a:rPr>
              <a:t> de </a:t>
            </a:r>
            <a:r>
              <a:rPr lang="en-GB" sz="2400" b="1" dirty="0" err="1" smtClean="0">
                <a:solidFill>
                  <a:srgbClr val="000090"/>
                </a:solidFill>
                <a:latin typeface="Calibri"/>
                <a:cs typeface="Calibri"/>
              </a:rPr>
              <a:t>traitement</a:t>
            </a:r>
            <a:r>
              <a:rPr lang="en-GB" sz="2400" b="1" dirty="0" smtClean="0">
                <a:solidFill>
                  <a:srgbClr val="000090"/>
                </a:solidFill>
                <a:latin typeface="Calibri"/>
                <a:cs typeface="Calibri"/>
              </a:rPr>
              <a:t> </a:t>
            </a:r>
            <a:r>
              <a:rPr lang="en-GB" sz="2400" b="1" dirty="0" err="1" smtClean="0">
                <a:solidFill>
                  <a:srgbClr val="000090"/>
                </a:solidFill>
                <a:latin typeface="Calibri"/>
                <a:cs typeface="Calibri"/>
              </a:rPr>
              <a:t>coûteux</a:t>
            </a:r>
            <a:r>
              <a:rPr lang="en-GB" sz="2400" b="1" dirty="0" smtClean="0">
                <a:solidFill>
                  <a:srgbClr val="000090"/>
                </a:solidFill>
                <a:latin typeface="Calibri"/>
                <a:cs typeface="Calibri"/>
              </a:rPr>
              <a:t> de 2</a:t>
            </a:r>
            <a:r>
              <a:rPr lang="en-GB" sz="2400" b="1" baseline="30000" dirty="0" smtClean="0">
                <a:solidFill>
                  <a:srgbClr val="000090"/>
                </a:solidFill>
                <a:latin typeface="Calibri"/>
                <a:cs typeface="Calibri"/>
              </a:rPr>
              <a:t>ème</a:t>
            </a:r>
            <a:r>
              <a:rPr lang="en-GB" sz="2400" b="1" dirty="0" smtClean="0">
                <a:solidFill>
                  <a:srgbClr val="000090"/>
                </a:solidFill>
                <a:latin typeface="Calibri"/>
                <a:cs typeface="Calibri"/>
              </a:rPr>
              <a:t> </a:t>
            </a:r>
            <a:r>
              <a:rPr lang="en-GB" sz="2400" b="1" dirty="0" err="1" smtClean="0">
                <a:solidFill>
                  <a:srgbClr val="000090"/>
                </a:solidFill>
                <a:latin typeface="Calibri"/>
                <a:cs typeface="Calibri"/>
              </a:rPr>
              <a:t>ou</a:t>
            </a:r>
            <a:r>
              <a:rPr lang="en-GB" sz="2400" b="1" dirty="0" smtClean="0">
                <a:solidFill>
                  <a:srgbClr val="000090"/>
                </a:solidFill>
                <a:latin typeface="Calibri"/>
                <a:cs typeface="Calibri"/>
              </a:rPr>
              <a:t> 3</a:t>
            </a:r>
            <a:r>
              <a:rPr lang="en-GB" sz="2400" b="1" baseline="30000" dirty="0" smtClean="0">
                <a:solidFill>
                  <a:srgbClr val="000090"/>
                </a:solidFill>
                <a:latin typeface="Calibri"/>
                <a:cs typeface="Calibri"/>
              </a:rPr>
              <a:t>ème</a:t>
            </a:r>
            <a:r>
              <a:rPr lang="en-GB" sz="2400" b="1" dirty="0" smtClean="0">
                <a:solidFill>
                  <a:srgbClr val="000090"/>
                </a:solidFill>
                <a:latin typeface="Calibri"/>
                <a:cs typeface="Calibri"/>
              </a:rPr>
              <a:t> </a:t>
            </a:r>
            <a:r>
              <a:rPr lang="en-GB" sz="2400" b="1" dirty="0" err="1" smtClean="0">
                <a:solidFill>
                  <a:srgbClr val="000090"/>
                </a:solidFill>
                <a:latin typeface="Calibri"/>
                <a:cs typeface="Calibri"/>
              </a:rPr>
              <a:t>ligne</a:t>
            </a:r>
            <a:r>
              <a:rPr lang="en-GB" sz="2400" b="1" dirty="0" smtClean="0">
                <a:solidFill>
                  <a:srgbClr val="000090"/>
                </a:solidFill>
                <a:latin typeface="Calibri"/>
                <a:cs typeface="Calibri"/>
              </a:rPr>
              <a:t> et de résistance </a:t>
            </a:r>
            <a:r>
              <a:rPr lang="en-GB" sz="2400" b="1" dirty="0" smtClean="0">
                <a:solidFill>
                  <a:srgbClr val="000090"/>
                </a:solidFill>
                <a:latin typeface="Calibri"/>
                <a:cs typeface="Calibri"/>
              </a:rPr>
              <a:t>aux ARV</a:t>
            </a:r>
            <a:r>
              <a:rPr lang="is-IS" sz="2400" b="1" dirty="0" smtClean="0">
                <a:solidFill>
                  <a:srgbClr val="000090"/>
                </a:solidFill>
                <a:latin typeface="Calibri"/>
                <a:cs typeface="Calibri"/>
              </a:rPr>
              <a:t>….</a:t>
            </a:r>
            <a:endParaRPr lang="en-GB" sz="2400" b="1" dirty="0" smtClean="0">
              <a:solidFill>
                <a:srgbClr val="000090"/>
              </a:solidFill>
              <a:latin typeface="Calibri"/>
              <a:cs typeface="Calibri"/>
            </a:endParaRPr>
          </a:p>
          <a:p>
            <a:pPr marL="342900" indent="-342900">
              <a:spcBef>
                <a:spcPts val="600"/>
              </a:spcBef>
              <a:spcAft>
                <a:spcPts val="1200"/>
              </a:spcAft>
              <a:buClr>
                <a:schemeClr val="accent1">
                  <a:lumMod val="75000"/>
                </a:schemeClr>
              </a:buClr>
              <a:buSzPct val="120000"/>
              <a:buFont typeface="Arial"/>
              <a:buChar char="•"/>
            </a:pPr>
            <a:r>
              <a:rPr lang="en-US" sz="2400" b="1" dirty="0" smtClean="0">
                <a:solidFill>
                  <a:srgbClr val="000090"/>
                </a:solidFill>
                <a:latin typeface="Calibri"/>
                <a:cs typeface="Calibri"/>
              </a:rPr>
              <a:t> </a:t>
            </a:r>
            <a:r>
              <a:rPr lang="en-US" sz="2400" b="1" dirty="0" err="1" smtClean="0">
                <a:solidFill>
                  <a:srgbClr val="000090"/>
                </a:solidFill>
                <a:latin typeface="Calibri"/>
                <a:cs typeface="Calibri"/>
              </a:rPr>
              <a:t>Traitement</a:t>
            </a:r>
            <a:r>
              <a:rPr lang="en-US" sz="2400" b="1" dirty="0" smtClean="0">
                <a:solidFill>
                  <a:srgbClr val="000090"/>
                </a:solidFill>
                <a:latin typeface="Calibri"/>
                <a:cs typeface="Calibri"/>
              </a:rPr>
              <a:t> </a:t>
            </a:r>
            <a:r>
              <a:rPr lang="en-US" sz="2400" b="1" dirty="0" err="1" smtClean="0">
                <a:solidFill>
                  <a:srgbClr val="000090"/>
                </a:solidFill>
                <a:latin typeface="Calibri"/>
                <a:cs typeface="Calibri"/>
              </a:rPr>
              <a:t>à</a:t>
            </a:r>
            <a:r>
              <a:rPr lang="en-US" sz="2400" b="1" dirty="0" smtClean="0">
                <a:solidFill>
                  <a:srgbClr val="000090"/>
                </a:solidFill>
                <a:latin typeface="Calibri"/>
                <a:cs typeface="Calibri"/>
              </a:rPr>
              <a:t> vie </a:t>
            </a:r>
            <a:r>
              <a:rPr lang="en-US" sz="2000" b="1" i="1" dirty="0" smtClean="0">
                <a:solidFill>
                  <a:srgbClr val="000090"/>
                </a:solidFill>
                <a:latin typeface="Calibri"/>
                <a:cs typeface="Calibri"/>
              </a:rPr>
              <a:t>(</a:t>
            </a:r>
            <a:r>
              <a:rPr lang="en-US" sz="2000" b="1" i="1" dirty="0" err="1" smtClean="0">
                <a:solidFill>
                  <a:srgbClr val="000090"/>
                </a:solidFill>
                <a:latin typeface="Calibri"/>
                <a:cs typeface="Calibri"/>
              </a:rPr>
              <a:t>problème</a:t>
            </a:r>
            <a:r>
              <a:rPr lang="en-US" sz="2000" b="1" i="1" dirty="0" smtClean="0">
                <a:solidFill>
                  <a:srgbClr val="000090"/>
                </a:solidFill>
                <a:latin typeface="Calibri"/>
                <a:cs typeface="Calibri"/>
              </a:rPr>
              <a:t> </a:t>
            </a:r>
            <a:r>
              <a:rPr lang="en-US" sz="2000" b="1" i="1" dirty="0" err="1" smtClean="0">
                <a:solidFill>
                  <a:srgbClr val="000090"/>
                </a:solidFill>
                <a:latin typeface="Calibri"/>
                <a:cs typeface="Calibri"/>
              </a:rPr>
              <a:t>d’adhérence</a:t>
            </a:r>
            <a:r>
              <a:rPr lang="en-US" sz="2000" b="1" i="1" dirty="0" smtClean="0">
                <a:solidFill>
                  <a:srgbClr val="000090"/>
                </a:solidFill>
                <a:latin typeface="Calibri"/>
                <a:cs typeface="Calibri"/>
              </a:rPr>
              <a:t>, de </a:t>
            </a:r>
            <a:r>
              <a:rPr lang="en-US" sz="2000" b="1" i="1" dirty="0" err="1" smtClean="0">
                <a:solidFill>
                  <a:srgbClr val="000090"/>
                </a:solidFill>
                <a:latin typeface="Calibri"/>
                <a:cs typeface="Calibri"/>
              </a:rPr>
              <a:t>Stigmatisation</a:t>
            </a:r>
            <a:r>
              <a:rPr lang="en-US" sz="2000" b="1" i="1" dirty="0" smtClean="0">
                <a:solidFill>
                  <a:srgbClr val="000090"/>
                </a:solidFill>
                <a:latin typeface="Calibri"/>
                <a:cs typeface="Calibri"/>
              </a:rPr>
              <a:t>/discrimination, de </a:t>
            </a:r>
            <a:r>
              <a:rPr lang="en-US" sz="2000" b="1" i="1" dirty="0" err="1" smtClean="0">
                <a:solidFill>
                  <a:srgbClr val="000090"/>
                </a:solidFill>
                <a:latin typeface="Calibri"/>
                <a:cs typeface="Calibri"/>
              </a:rPr>
              <a:t>toxicité</a:t>
            </a:r>
            <a:r>
              <a:rPr lang="en-US" sz="2000" b="1" i="1" dirty="0" smtClean="0">
                <a:solidFill>
                  <a:srgbClr val="000090"/>
                </a:solidFill>
                <a:latin typeface="Calibri"/>
                <a:cs typeface="Calibri"/>
              </a:rPr>
              <a:t>, de </a:t>
            </a:r>
            <a:r>
              <a:rPr lang="en-US" sz="2000" b="1" i="1" dirty="0" err="1" smtClean="0">
                <a:solidFill>
                  <a:srgbClr val="000090"/>
                </a:solidFill>
                <a:latin typeface="Calibri"/>
                <a:cs typeface="Calibri"/>
              </a:rPr>
              <a:t>morbidité</a:t>
            </a:r>
            <a:r>
              <a:rPr lang="en-US" sz="2000" b="1" i="1" dirty="0" smtClean="0">
                <a:solidFill>
                  <a:srgbClr val="000090"/>
                </a:solidFill>
                <a:latin typeface="Calibri"/>
                <a:cs typeface="Calibri"/>
              </a:rPr>
              <a:t> non </a:t>
            </a:r>
            <a:r>
              <a:rPr lang="en-US" sz="2000" b="1" i="1" dirty="0" err="1" smtClean="0">
                <a:solidFill>
                  <a:srgbClr val="000090"/>
                </a:solidFill>
                <a:latin typeface="Calibri"/>
                <a:cs typeface="Calibri"/>
              </a:rPr>
              <a:t>Sida</a:t>
            </a:r>
            <a:r>
              <a:rPr lang="en-US" sz="2000" b="1" i="1" dirty="0" smtClean="0">
                <a:solidFill>
                  <a:srgbClr val="000090"/>
                </a:solidFill>
                <a:latin typeface="Calibri"/>
                <a:cs typeface="Calibri"/>
              </a:rPr>
              <a:t>) </a:t>
            </a:r>
            <a:endParaRPr lang="en-US" sz="2400" b="1" i="1" dirty="0" smtClean="0">
              <a:solidFill>
                <a:srgbClr val="000090"/>
              </a:solidFill>
              <a:latin typeface="Calibri"/>
              <a:cs typeface="Calibri"/>
            </a:endParaRPr>
          </a:p>
          <a:p>
            <a:pPr marL="342900" indent="-342900">
              <a:spcBef>
                <a:spcPts val="600"/>
              </a:spcBef>
              <a:spcAft>
                <a:spcPts val="1200"/>
              </a:spcAft>
              <a:buClr>
                <a:schemeClr val="accent1">
                  <a:lumMod val="75000"/>
                </a:schemeClr>
              </a:buClr>
              <a:buSzPct val="120000"/>
              <a:buFont typeface="Arial"/>
              <a:buChar char="•"/>
            </a:pPr>
            <a:r>
              <a:rPr lang="en-US" sz="2400" b="1" dirty="0" err="1" smtClean="0">
                <a:solidFill>
                  <a:srgbClr val="000090"/>
                </a:solidFill>
                <a:latin typeface="Calibri"/>
                <a:cs typeface="Calibri"/>
              </a:rPr>
              <a:t>Coût</a:t>
            </a:r>
            <a:r>
              <a:rPr lang="en-US" sz="2400" b="1" dirty="0" smtClean="0">
                <a:solidFill>
                  <a:srgbClr val="000090"/>
                </a:solidFill>
                <a:latin typeface="Calibri"/>
                <a:cs typeface="Calibri"/>
              </a:rPr>
              <a:t> </a:t>
            </a:r>
            <a:r>
              <a:rPr lang="en-US" sz="2400" b="1" dirty="0" err="1" smtClean="0">
                <a:solidFill>
                  <a:srgbClr val="000090"/>
                </a:solidFill>
                <a:latin typeface="Calibri"/>
                <a:cs typeface="Calibri"/>
              </a:rPr>
              <a:t>à</a:t>
            </a:r>
            <a:r>
              <a:rPr lang="en-US" sz="2400" b="1" dirty="0" smtClean="0">
                <a:solidFill>
                  <a:srgbClr val="000090"/>
                </a:solidFill>
                <a:latin typeface="Calibri"/>
                <a:cs typeface="Calibri"/>
              </a:rPr>
              <a:t> long-</a:t>
            </a:r>
            <a:r>
              <a:rPr lang="en-US" sz="2400" b="1" dirty="0" err="1" smtClean="0">
                <a:solidFill>
                  <a:srgbClr val="000090"/>
                </a:solidFill>
                <a:latin typeface="Calibri"/>
                <a:cs typeface="Calibri"/>
              </a:rPr>
              <a:t>terme</a:t>
            </a:r>
            <a:r>
              <a:rPr lang="en-US" sz="2400" b="1" dirty="0" smtClean="0">
                <a:solidFill>
                  <a:srgbClr val="000090"/>
                </a:solidFill>
                <a:latin typeface="Calibri"/>
                <a:cs typeface="Calibri"/>
              </a:rPr>
              <a:t> de </a:t>
            </a:r>
            <a:r>
              <a:rPr lang="en-US" sz="2400" b="1" dirty="0" err="1" smtClean="0">
                <a:solidFill>
                  <a:srgbClr val="000090"/>
                </a:solidFill>
                <a:latin typeface="Calibri"/>
                <a:cs typeface="Calibri"/>
              </a:rPr>
              <a:t>cART</a:t>
            </a:r>
            <a:r>
              <a:rPr lang="en-US" sz="2400" b="1" dirty="0" smtClean="0">
                <a:solidFill>
                  <a:srgbClr val="000090"/>
                </a:solidFill>
                <a:latin typeface="Calibri"/>
                <a:cs typeface="Calibri"/>
              </a:rPr>
              <a:t> et </a:t>
            </a:r>
            <a:r>
              <a:rPr lang="en-US" sz="2400" b="1" dirty="0" err="1" smtClean="0">
                <a:solidFill>
                  <a:srgbClr val="000090"/>
                </a:solidFill>
                <a:latin typeface="Calibri"/>
                <a:cs typeface="Calibri"/>
              </a:rPr>
              <a:t>investissements</a:t>
            </a:r>
            <a:r>
              <a:rPr lang="en-US" sz="2400" b="1" dirty="0" smtClean="0">
                <a:solidFill>
                  <a:srgbClr val="000090"/>
                </a:solidFill>
                <a:latin typeface="Calibri"/>
                <a:cs typeface="Calibri"/>
              </a:rPr>
              <a:t> </a:t>
            </a:r>
            <a:r>
              <a:rPr lang="en-US" sz="2400" b="1" dirty="0" err="1" smtClean="0">
                <a:solidFill>
                  <a:srgbClr val="000090"/>
                </a:solidFill>
                <a:latin typeface="Calibri"/>
                <a:cs typeface="Calibri"/>
              </a:rPr>
              <a:t>internationaux</a:t>
            </a:r>
            <a:r>
              <a:rPr lang="en-US" sz="2400" b="1" dirty="0" smtClean="0">
                <a:solidFill>
                  <a:srgbClr val="000090"/>
                </a:solidFill>
                <a:latin typeface="Calibri"/>
                <a:cs typeface="Calibri"/>
              </a:rPr>
              <a:t> </a:t>
            </a:r>
            <a:r>
              <a:rPr lang="en-US" sz="2400" b="1" dirty="0" err="1" smtClean="0">
                <a:solidFill>
                  <a:srgbClr val="000090"/>
                </a:solidFill>
                <a:latin typeface="Calibri"/>
                <a:cs typeface="Calibri"/>
              </a:rPr>
              <a:t>incertains</a:t>
            </a:r>
            <a:r>
              <a:rPr lang="is-IS" sz="2400" b="1" dirty="0" smtClean="0">
                <a:solidFill>
                  <a:srgbClr val="000090"/>
                </a:solidFill>
                <a:latin typeface="Calibri"/>
                <a:cs typeface="Calibri"/>
              </a:rPr>
              <a:t>…</a:t>
            </a:r>
            <a:r>
              <a:rPr lang="en-US" sz="2400" b="1" dirty="0" smtClean="0">
                <a:solidFill>
                  <a:srgbClr val="000090"/>
                </a:solidFill>
                <a:latin typeface="Calibri"/>
                <a:cs typeface="Calibri"/>
              </a:rPr>
              <a:t> </a:t>
            </a:r>
          </a:p>
          <a:p>
            <a:pPr marL="342900" indent="-342900">
              <a:spcBef>
                <a:spcPts val="600"/>
              </a:spcBef>
              <a:spcAft>
                <a:spcPts val="1200"/>
              </a:spcAft>
              <a:buClr>
                <a:schemeClr val="accent1">
                  <a:lumMod val="75000"/>
                </a:schemeClr>
              </a:buClr>
              <a:buSzPct val="120000"/>
              <a:buFont typeface="Arial"/>
              <a:buChar char="•"/>
            </a:pPr>
            <a:r>
              <a:rPr lang="en-US" sz="2400" b="1" dirty="0" smtClean="0">
                <a:solidFill>
                  <a:srgbClr val="000090"/>
                </a:solidFill>
                <a:latin typeface="Calibri"/>
                <a:cs typeface="Calibri"/>
              </a:rPr>
              <a:t>Nouveaux </a:t>
            </a:r>
            <a:r>
              <a:rPr lang="en-US" sz="2400" b="1" dirty="0" err="1" smtClean="0">
                <a:solidFill>
                  <a:srgbClr val="000090"/>
                </a:solidFill>
                <a:latin typeface="Calibri"/>
                <a:cs typeface="Calibri"/>
              </a:rPr>
              <a:t>Traitements</a:t>
            </a:r>
            <a:r>
              <a:rPr lang="en-US" sz="2400" b="1" dirty="0" smtClean="0">
                <a:solidFill>
                  <a:srgbClr val="000090"/>
                </a:solidFill>
                <a:latin typeface="Calibri"/>
                <a:cs typeface="Calibri"/>
              </a:rPr>
              <a:t> = nouveaux </a:t>
            </a:r>
            <a:r>
              <a:rPr lang="en-US" sz="2400" b="1" dirty="0" err="1" smtClean="0">
                <a:solidFill>
                  <a:srgbClr val="000090"/>
                </a:solidFill>
                <a:latin typeface="Calibri"/>
                <a:cs typeface="Calibri"/>
              </a:rPr>
              <a:t>outils</a:t>
            </a:r>
            <a:r>
              <a:rPr lang="en-US" sz="2400" b="1" dirty="0" smtClean="0">
                <a:solidFill>
                  <a:srgbClr val="000090"/>
                </a:solidFill>
                <a:latin typeface="Calibri"/>
                <a:cs typeface="Calibri"/>
              </a:rPr>
              <a:t> de </a:t>
            </a:r>
            <a:r>
              <a:rPr lang="en-US" sz="2400" b="1" dirty="0" err="1" smtClean="0">
                <a:solidFill>
                  <a:srgbClr val="000090"/>
                </a:solidFill>
                <a:latin typeface="Calibri"/>
                <a:cs typeface="Calibri"/>
              </a:rPr>
              <a:t>prévention</a:t>
            </a:r>
            <a:endParaRPr lang="en-US" sz="2400" b="1" dirty="0">
              <a:solidFill>
                <a:srgbClr val="000090"/>
              </a:solidFill>
              <a:latin typeface="Calibri"/>
              <a:cs typeface="Calibri"/>
            </a:endParaRPr>
          </a:p>
        </p:txBody>
      </p:sp>
      <p:sp>
        <p:nvSpPr>
          <p:cNvPr id="7" name="Text Box 12"/>
          <p:cNvSpPr txBox="1">
            <a:spLocks noChangeArrowheads="1"/>
          </p:cNvSpPr>
          <p:nvPr/>
        </p:nvSpPr>
        <p:spPr bwMode="auto">
          <a:xfrm>
            <a:off x="0" y="26"/>
            <a:ext cx="9144000" cy="1090555"/>
          </a:xfrm>
          <a:prstGeom prst="rect">
            <a:avLst/>
          </a:prstGeom>
          <a:solidFill>
            <a:srgbClr val="000080"/>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fr-FR" sz="2800" b="1" dirty="0" smtClean="0">
                <a:solidFill>
                  <a:schemeClr val="bg1"/>
                </a:solidFill>
              </a:rPr>
              <a:t>« Vers un traitement curatif »? </a:t>
            </a:r>
          </a:p>
          <a:p>
            <a:pPr algn="ctr">
              <a:lnSpc>
                <a:spcPct val="90000"/>
              </a:lnSpc>
              <a:spcBef>
                <a:spcPct val="50000"/>
              </a:spcBef>
            </a:pPr>
            <a:r>
              <a:rPr lang="fr-FR" sz="2800" b="1" dirty="0" smtClean="0">
                <a:solidFill>
                  <a:schemeClr val="bg1"/>
                </a:solidFill>
              </a:rPr>
              <a:t>Attente des patients! </a:t>
            </a:r>
            <a:endParaRPr lang="fr-FR" sz="2800" b="1" dirty="0">
              <a:solidFill>
                <a:schemeClr val="bg1"/>
              </a:solidFill>
            </a:endParaRPr>
          </a:p>
        </p:txBody>
      </p:sp>
      <p:sp>
        <p:nvSpPr>
          <p:cNvPr id="8" name="Text Box 40"/>
          <p:cNvSpPr txBox="1">
            <a:spLocks noChangeArrowheads="1"/>
          </p:cNvSpPr>
          <p:nvPr/>
        </p:nvSpPr>
        <p:spPr bwMode="auto">
          <a:xfrm>
            <a:off x="0" y="6165507"/>
            <a:ext cx="9144000" cy="523220"/>
          </a:xfrm>
          <a:prstGeom prst="rect">
            <a:avLst/>
          </a:prstGeom>
          <a:solidFill>
            <a:srgbClr val="FF0000"/>
          </a:solidFill>
          <a:ln>
            <a:noFill/>
          </a:ln>
          <a:scene3d>
            <a:camera prst="orthographicFront"/>
            <a:lightRig rig="threePt" dir="t"/>
          </a:scene3d>
          <a:sp3d>
            <a:bevelT/>
          </a:sp3d>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fr-FR" sz="2800" b="1" dirty="0" smtClean="0">
                <a:solidFill>
                  <a:schemeClr val="bg1"/>
                </a:solidFill>
                <a:latin typeface="+mj-lt"/>
              </a:rPr>
              <a:t>Traitement ART à vie pour tous reste  un défi majeur…</a:t>
            </a:r>
            <a:endParaRPr lang="fr-FR" sz="2000" b="1" dirty="0">
              <a:solidFill>
                <a:srgbClr val="FF0000"/>
              </a:solidFill>
              <a:latin typeface="+mj-lt"/>
            </a:endParaRPr>
          </a:p>
        </p:txBody>
      </p:sp>
    </p:spTree>
    <p:extLst>
      <p:ext uri="{BB962C8B-B14F-4D97-AF65-F5344CB8AC3E}">
        <p14:creationId xmlns:p14="http://schemas.microsoft.com/office/powerpoint/2010/main" val="18303873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ZoneTexte 1"/>
          <p:cNvSpPr txBox="1">
            <a:spLocks noChangeArrowheads="1"/>
          </p:cNvSpPr>
          <p:nvPr/>
        </p:nvSpPr>
        <p:spPr bwMode="auto">
          <a:xfrm>
            <a:off x="1676400" y="2641606"/>
            <a:ext cx="5435600" cy="769441"/>
          </a:xfrm>
          <a:prstGeom prst="rect">
            <a:avLst/>
          </a:prstGeom>
          <a:solidFill>
            <a:srgbClr val="000090"/>
          </a:solidFill>
          <a:ln w="9525">
            <a:noFill/>
            <a:miter lim="800000"/>
            <a:headEnd/>
            <a:tailEnd/>
          </a:ln>
        </p:spPr>
        <p:txBody>
          <a:bodyPr>
            <a:prstTxWarp prst="textNoShape">
              <a:avLst/>
            </a:prstTxWarp>
            <a:spAutoFit/>
          </a:bodyPr>
          <a:lstStyle/>
          <a:p>
            <a:pPr algn="ctr"/>
            <a:r>
              <a:rPr lang="fr-FR" sz="4400" b="1" dirty="0" smtClean="0">
                <a:solidFill>
                  <a:srgbClr val="FFFFFF"/>
                </a:solidFill>
                <a:cs typeface="ＭＳ Ｐゴシック" pitchFamily="-84" charset="-128"/>
              </a:rPr>
              <a:t>Défis</a:t>
            </a:r>
            <a:r>
              <a:rPr lang="is-IS" sz="4400" b="1" dirty="0" smtClean="0">
                <a:solidFill>
                  <a:srgbClr val="FFFFFF"/>
                </a:solidFill>
                <a:cs typeface="ＭＳ Ｐゴシック" pitchFamily="-84" charset="-128"/>
              </a:rPr>
              <a:t>…..</a:t>
            </a:r>
            <a:endParaRPr lang="fr-FR" sz="4400" b="1" dirty="0">
              <a:solidFill>
                <a:srgbClr val="FFFFFF"/>
              </a:solidFill>
              <a:cs typeface="ＭＳ Ｐゴシック" pitchFamily="-84" charset="-128"/>
            </a:endParaRPr>
          </a:p>
        </p:txBody>
      </p:sp>
    </p:spTree>
    <p:extLst>
      <p:ext uri="{BB962C8B-B14F-4D97-AF65-F5344CB8AC3E}">
        <p14:creationId xmlns:p14="http://schemas.microsoft.com/office/powerpoint/2010/main" val="17115278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447800"/>
          </a:xfrm>
          <a:solidFill>
            <a:srgbClr val="000090"/>
          </a:solidFill>
        </p:spPr>
        <p:txBody>
          <a:bodyPr>
            <a:normAutofit/>
          </a:bodyPr>
          <a:lstStyle/>
          <a:p>
            <a:r>
              <a:rPr lang="fr-FR" sz="2800" b="1" dirty="0" smtClean="0">
                <a:solidFill>
                  <a:schemeClr val="bg1"/>
                </a:solidFill>
              </a:rPr>
              <a:t>35 </a:t>
            </a:r>
            <a:r>
              <a:rPr lang="fr-FR" sz="2800" b="1" dirty="0">
                <a:solidFill>
                  <a:schemeClr val="bg1"/>
                </a:solidFill>
              </a:rPr>
              <a:t>ans </a:t>
            </a:r>
            <a:r>
              <a:rPr lang="fr-FR" sz="2800" b="1" dirty="0" smtClean="0">
                <a:solidFill>
                  <a:schemeClr val="bg1"/>
                </a:solidFill>
              </a:rPr>
              <a:t>de recherche </a:t>
            </a:r>
            <a:r>
              <a:rPr lang="fr-FR" sz="2800" b="1" dirty="0" err="1" smtClean="0">
                <a:solidFill>
                  <a:schemeClr val="bg1"/>
                </a:solidFill>
              </a:rPr>
              <a:t>translationnelle</a:t>
            </a:r>
            <a:r>
              <a:rPr lang="fr-FR" sz="2800" b="1" dirty="0" smtClean="0">
                <a:solidFill>
                  <a:schemeClr val="bg1"/>
                </a:solidFill>
              </a:rPr>
              <a:t> et de mobilisation internationale…</a:t>
            </a:r>
            <a:endParaRPr lang="fr-FR" sz="3100" b="1" dirty="0">
              <a:solidFill>
                <a:schemeClr val="bg1"/>
              </a:solidFill>
            </a:endParaRPr>
          </a:p>
        </p:txBody>
      </p:sp>
      <p:pic>
        <p:nvPicPr>
          <p:cNvPr id="4" name="Image 3"/>
          <p:cNvPicPr>
            <a:picLocks noChangeAspect="1"/>
          </p:cNvPicPr>
          <p:nvPr/>
        </p:nvPicPr>
        <p:blipFill>
          <a:blip r:embed="rId3"/>
          <a:stretch>
            <a:fillRect/>
          </a:stretch>
        </p:blipFill>
        <p:spPr>
          <a:xfrm>
            <a:off x="542805" y="1447810"/>
            <a:ext cx="8601249" cy="5410190"/>
          </a:xfrm>
          <a:prstGeom prst="rect">
            <a:avLst/>
          </a:prstGeom>
        </p:spPr>
      </p:pic>
      <p:pic>
        <p:nvPicPr>
          <p:cNvPr id="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6859"/>
            <a:ext cx="1152000" cy="15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Flèche courbée vers le bas 6"/>
          <p:cNvSpPr/>
          <p:nvPr/>
        </p:nvSpPr>
        <p:spPr>
          <a:xfrm>
            <a:off x="1065961" y="1796453"/>
            <a:ext cx="627363" cy="358192"/>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79242" tIns="39621" rIns="79242" bIns="39621" rtlCol="0" anchor="ctr"/>
          <a:lstStyle/>
          <a:p>
            <a:pPr algn="ctr"/>
            <a:endParaRPr lang="fr-FR">
              <a:solidFill>
                <a:schemeClr val="tx1"/>
              </a:solidFill>
            </a:endParaRPr>
          </a:p>
        </p:txBody>
      </p:sp>
      <p:pic>
        <p:nvPicPr>
          <p:cNvPr id="8" name="Picture 6" descr="Screen Shot 2012-11-29 at 12.20.07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 y="3463804"/>
            <a:ext cx="1154303" cy="1569720"/>
          </a:xfrm>
          <a:prstGeom prst="rect">
            <a:avLst/>
          </a:prstGeom>
        </p:spPr>
      </p:pic>
      <p:sp>
        <p:nvSpPr>
          <p:cNvPr id="3" name="Flèche vers le haut 2"/>
          <p:cNvSpPr/>
          <p:nvPr/>
        </p:nvSpPr>
        <p:spPr>
          <a:xfrm>
            <a:off x="431124" y="2979364"/>
            <a:ext cx="226793" cy="484440"/>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lIns="79242" tIns="39621" rIns="79242" bIns="39621" rtlCol="0" anchor="ctr"/>
          <a:lstStyle/>
          <a:p>
            <a:pPr algn="ctr"/>
            <a:endParaRPr lang="fr-FR"/>
          </a:p>
        </p:txBody>
      </p:sp>
      <p:pic>
        <p:nvPicPr>
          <p:cNvPr id="9" name="Image 8"/>
          <p:cNvPicPr>
            <a:picLocks noChangeAspect="1"/>
          </p:cNvPicPr>
          <p:nvPr/>
        </p:nvPicPr>
        <p:blipFill>
          <a:blip r:embed="rId6"/>
          <a:stretch>
            <a:fillRect/>
          </a:stretch>
        </p:blipFill>
        <p:spPr>
          <a:xfrm>
            <a:off x="3302000" y="1651463"/>
            <a:ext cx="1951200" cy="1327900"/>
          </a:xfrm>
          <a:prstGeom prst="rect">
            <a:avLst/>
          </a:prstGeom>
        </p:spPr>
      </p:pic>
      <p:sp>
        <p:nvSpPr>
          <p:cNvPr id="10" name="Flèche vers le bas 9"/>
          <p:cNvSpPr/>
          <p:nvPr/>
        </p:nvSpPr>
        <p:spPr>
          <a:xfrm>
            <a:off x="4273554" y="2979534"/>
            <a:ext cx="190500" cy="309937"/>
          </a:xfrm>
          <a:prstGeom prst="downArrow">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lIns="79242" tIns="39621" rIns="79242" bIns="39621" rtlCol="0" anchor="ctr"/>
          <a:lstStyle/>
          <a:p>
            <a:pPr algn="ctr"/>
            <a:endParaRPr lang="fr-FR"/>
          </a:p>
        </p:txBody>
      </p:sp>
      <p:sp>
        <p:nvSpPr>
          <p:cNvPr id="11" name="Flèche vers la droite 10"/>
          <p:cNvSpPr/>
          <p:nvPr/>
        </p:nvSpPr>
        <p:spPr>
          <a:xfrm>
            <a:off x="5253202" y="1447815"/>
            <a:ext cx="3674900" cy="706832"/>
          </a:xfrm>
          <a:prstGeom prst="rightArrow">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lIns="79242" tIns="39621" rIns="79242" bIns="39621" rtlCol="0" anchor="ctr"/>
          <a:lstStyle/>
          <a:p>
            <a:pPr algn="ctr"/>
            <a:endParaRPr lang="fr-FR"/>
          </a:p>
        </p:txBody>
      </p:sp>
      <p:sp>
        <p:nvSpPr>
          <p:cNvPr id="12" name="ZoneTexte 11"/>
          <p:cNvSpPr txBox="1"/>
          <p:nvPr/>
        </p:nvSpPr>
        <p:spPr>
          <a:xfrm>
            <a:off x="5253200" y="1651558"/>
            <a:ext cx="3408200" cy="357015"/>
          </a:xfrm>
          <a:prstGeom prst="rect">
            <a:avLst/>
          </a:prstGeom>
          <a:noFill/>
        </p:spPr>
        <p:txBody>
          <a:bodyPr wrap="square" lIns="79242" tIns="39621" rIns="79242" bIns="39621" rtlCol="0">
            <a:spAutoFit/>
          </a:bodyPr>
          <a:lstStyle/>
          <a:p>
            <a:r>
              <a:rPr lang="fr-FR" b="1" dirty="0" smtClean="0"/>
              <a:t>Une nouvelle ère depuis  1996</a:t>
            </a:r>
            <a:r>
              <a:rPr lang="is-IS" b="1" dirty="0" smtClean="0"/>
              <a:t>…</a:t>
            </a:r>
            <a:endParaRPr lang="fr-FR" dirty="0"/>
          </a:p>
        </p:txBody>
      </p:sp>
      <p:sp>
        <p:nvSpPr>
          <p:cNvPr id="5" name="Rectangle avec flèche vers le haut 4"/>
          <p:cNvSpPr/>
          <p:nvPr/>
        </p:nvSpPr>
        <p:spPr>
          <a:xfrm>
            <a:off x="7861300" y="4648200"/>
            <a:ext cx="558800" cy="685800"/>
          </a:xfrm>
          <a:prstGeom prst="upArrowCallou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smtClean="0">
                <a:solidFill>
                  <a:schemeClr val="tx1"/>
                </a:solidFill>
              </a:rPr>
              <a:t>PreP</a:t>
            </a:r>
            <a:endParaRPr lang="en-US" sz="1200" dirty="0">
              <a:solidFill>
                <a:schemeClr val="tx1"/>
              </a:solidFill>
            </a:endParaRPr>
          </a:p>
        </p:txBody>
      </p:sp>
      <p:sp>
        <p:nvSpPr>
          <p:cNvPr id="14" name="Rectangle avec flèche vers le bas 13"/>
          <p:cNvSpPr/>
          <p:nvPr/>
        </p:nvSpPr>
        <p:spPr>
          <a:xfrm>
            <a:off x="7743841" y="3204204"/>
            <a:ext cx="917575" cy="711043"/>
          </a:xfrm>
          <a:prstGeom prst="downArrowCallou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err="1" smtClean="0">
                <a:solidFill>
                  <a:schemeClr val="tx1"/>
                </a:solidFill>
              </a:rPr>
              <a:t>Temprano</a:t>
            </a:r>
            <a:r>
              <a:rPr lang="fr-FR" sz="1000" b="1" dirty="0" smtClean="0">
                <a:solidFill>
                  <a:schemeClr val="tx1"/>
                </a:solidFill>
              </a:rPr>
              <a:t>/Start</a:t>
            </a:r>
            <a:endParaRPr lang="fr-FR" sz="1000" b="1" dirty="0">
              <a:solidFill>
                <a:schemeClr val="tx1"/>
              </a:solidFill>
            </a:endParaRPr>
          </a:p>
        </p:txBody>
      </p:sp>
    </p:spTree>
    <p:extLst>
      <p:ext uri="{BB962C8B-B14F-4D97-AF65-F5344CB8AC3E}">
        <p14:creationId xmlns:p14="http://schemas.microsoft.com/office/powerpoint/2010/main" val="12315307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6"/>
          <p:cNvGrpSpPr/>
          <p:nvPr/>
        </p:nvGrpSpPr>
        <p:grpSpPr>
          <a:xfrm>
            <a:off x="148354" y="764707"/>
            <a:ext cx="8960391" cy="4928741"/>
            <a:chOff x="217440" y="1112694"/>
            <a:chExt cx="8571541" cy="4928741"/>
          </a:xfrm>
        </p:grpSpPr>
        <p:sp>
          <p:nvSpPr>
            <p:cNvPr id="16386" name="Text Box 2"/>
            <p:cNvSpPr txBox="1">
              <a:spLocks noChangeArrowheads="1"/>
            </p:cNvSpPr>
            <p:nvPr/>
          </p:nvSpPr>
          <p:spPr bwMode="auto">
            <a:xfrm>
              <a:off x="217440" y="1355183"/>
              <a:ext cx="8570880" cy="4686252"/>
            </a:xfrm>
            <a:prstGeom prst="rect">
              <a:avLst/>
            </a:prstGeom>
            <a:noFill/>
            <a:ln w="9525">
              <a:noFill/>
              <a:round/>
              <a:headEnd/>
              <a:tailEnd/>
            </a:ln>
          </p:spPr>
          <p:txBody>
            <a:bodyPr lIns="81631" tIns="40816" rIns="81631" bIns="40816">
              <a:prstTxWarp prst="textNoShape">
                <a:avLst/>
              </a:prstTxWarp>
            </a:bodyPr>
            <a:lstStyle/>
            <a:p>
              <a:pPr hangingPunct="0">
                <a:lnSpc>
                  <a:spcPct val="96000"/>
                </a:lnSpc>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 pos="8535561" algn="l"/>
                </a:tabLst>
              </a:pPr>
              <a:endParaRPr lang="fr-FR" dirty="0">
                <a:solidFill>
                  <a:srgbClr val="D12329"/>
                </a:solidFill>
                <a:latin typeface="Calibri"/>
                <a:cs typeface="Calibri"/>
              </a:endParaRPr>
            </a:p>
            <a:p>
              <a:pPr algn="ctr" hangingPunct="0">
                <a:lnSpc>
                  <a:spcPct val="96000"/>
                </a:lnSpc>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 pos="8535561" algn="l"/>
                </a:tabLst>
              </a:pPr>
              <a:endParaRPr lang="fr-FR" dirty="0">
                <a:solidFill>
                  <a:srgbClr val="000000"/>
                </a:solidFill>
                <a:latin typeface="Calibri"/>
                <a:cs typeface="Calibri"/>
              </a:endParaRPr>
            </a:p>
            <a:p>
              <a:pPr hangingPunct="0">
                <a:lnSpc>
                  <a:spcPct val="124000"/>
                </a:lnSpc>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 pos="8535561" algn="l"/>
                </a:tabLst>
              </a:pPr>
              <a:endParaRPr lang="fr-FR" dirty="0">
                <a:solidFill>
                  <a:srgbClr val="000000"/>
                </a:solidFill>
                <a:latin typeface="Calibri"/>
                <a:cs typeface="Calibri"/>
              </a:endParaRPr>
            </a:p>
          </p:txBody>
        </p:sp>
        <p:sp>
          <p:nvSpPr>
            <p:cNvPr id="16388" name="Rectangle 4"/>
            <p:cNvSpPr>
              <a:spLocks noChangeArrowheads="1"/>
            </p:cNvSpPr>
            <p:nvPr/>
          </p:nvSpPr>
          <p:spPr bwMode="auto">
            <a:xfrm>
              <a:off x="4469381" y="3188505"/>
              <a:ext cx="164920" cy="542918"/>
            </a:xfrm>
            <a:prstGeom prst="rect">
              <a:avLst/>
            </a:prstGeom>
            <a:noFill/>
            <a:ln w="9525">
              <a:noFill/>
              <a:round/>
              <a:headEnd/>
              <a:tailEnd/>
            </a:ln>
          </p:spPr>
          <p:txBody>
            <a:bodyPr wrap="square" lIns="81631" tIns="0" rIns="81631" bIns="0" anchor="ctr">
              <a:prstTxWarp prst="textNoShape">
                <a:avLst/>
              </a:prstTxWarp>
              <a:spAutoFit/>
            </a:bodyPr>
            <a:lstStyle/>
            <a:p>
              <a:pPr algn="ctr" hangingPunct="0">
                <a:lnSpc>
                  <a:spcPct val="96000"/>
                </a:lnSpc>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en-US">
                <a:solidFill>
                  <a:srgbClr val="FFFFFF"/>
                </a:solidFill>
                <a:latin typeface="Calibri"/>
                <a:cs typeface="Calibri"/>
              </a:endParaRPr>
            </a:p>
            <a:p>
              <a:pPr algn="ctr" eaLnBrk="0" hangingPunct="0">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en-US">
                <a:solidFill>
                  <a:srgbClr val="FFFFFF"/>
                </a:solidFill>
                <a:latin typeface="Calibri"/>
                <a:cs typeface="Calibri"/>
              </a:endParaRPr>
            </a:p>
          </p:txBody>
        </p:sp>
        <p:sp>
          <p:nvSpPr>
            <p:cNvPr id="16389" name="Text Box 5"/>
            <p:cNvSpPr txBox="1">
              <a:spLocks noChangeArrowheads="1"/>
            </p:cNvSpPr>
            <p:nvPr/>
          </p:nvSpPr>
          <p:spPr bwMode="auto">
            <a:xfrm>
              <a:off x="441301" y="1112694"/>
              <a:ext cx="8347680" cy="4856190"/>
            </a:xfrm>
            <a:prstGeom prst="rect">
              <a:avLst/>
            </a:prstGeom>
            <a:noFill/>
            <a:ln w="9525">
              <a:noFill/>
              <a:round/>
              <a:headEnd/>
              <a:tailEnd/>
            </a:ln>
          </p:spPr>
          <p:txBody>
            <a:bodyPr lIns="81631" tIns="40816" rIns="81631" bIns="40816">
              <a:prstTxWarp prst="textNoShape">
                <a:avLst/>
              </a:prstTxWarp>
            </a:bodyPr>
            <a:lstStyle/>
            <a:p>
              <a:pPr algn="ctr"/>
              <a:endParaRPr lang="en-US" sz="3600" b="1" dirty="0">
                <a:latin typeface="Calibri"/>
                <a:cs typeface="Calibri"/>
              </a:endParaRPr>
            </a:p>
          </p:txBody>
        </p:sp>
        <p:sp>
          <p:nvSpPr>
            <p:cNvPr id="8" name="Titre 3"/>
            <p:cNvSpPr txBox="1">
              <a:spLocks/>
            </p:cNvSpPr>
            <p:nvPr/>
          </p:nvSpPr>
          <p:spPr bwMode="auto">
            <a:xfrm>
              <a:off x="1398875" y="1164562"/>
              <a:ext cx="6538827" cy="65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b="1">
                <a:solidFill>
                  <a:srgbClr val="0080FF"/>
                </a:solidFill>
                <a:latin typeface="Calibri"/>
                <a:ea typeface="ＭＳ Ｐゴシック" pitchFamily="34" charset="-128"/>
                <a:cs typeface="Calibri"/>
              </a:endParaRPr>
            </a:p>
          </p:txBody>
        </p:sp>
        <p:pic>
          <p:nvPicPr>
            <p:cNvPr id="10" name="Picture 4" descr="File:Takato Dam disch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4193" y="3426693"/>
              <a:ext cx="2087899" cy="146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Slide02.png"/>
            <p:cNvPicPr>
              <a:picLocks noChangeAspect="1"/>
            </p:cNvPicPr>
            <p:nvPr/>
          </p:nvPicPr>
          <p:blipFill>
            <a:blip r:embed="rId4">
              <a:extLst>
                <a:ext uri="{28A0092B-C50C-407E-A947-70E740481C1C}">
                  <a14:useLocalDpi xmlns:a14="http://schemas.microsoft.com/office/drawing/2010/main" val="0"/>
                </a:ext>
              </a:extLst>
            </a:blip>
            <a:srcRect l="8653" t="33200" r="64984" b="17015"/>
            <a:stretch>
              <a:fillRect/>
            </a:stretch>
          </p:blipFill>
          <p:spPr bwMode="auto">
            <a:xfrm>
              <a:off x="1344087" y="1244561"/>
              <a:ext cx="1808004" cy="238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p:cNvGrpSpPr/>
            <p:nvPr/>
          </p:nvGrpSpPr>
          <p:grpSpPr>
            <a:xfrm>
              <a:off x="3152090" y="1243449"/>
              <a:ext cx="2361240" cy="3744822"/>
              <a:chOff x="3152090" y="1250507"/>
              <a:chExt cx="2361240" cy="3744822"/>
            </a:xfrm>
          </p:grpSpPr>
          <p:pic>
            <p:nvPicPr>
              <p:cNvPr id="11" name="Picture 2" descr="File:Takato d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5432" y="3534240"/>
                <a:ext cx="2087898" cy="146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6" descr="Slide02.png"/>
              <p:cNvPicPr>
                <a:picLocks noChangeAspect="1"/>
              </p:cNvPicPr>
              <p:nvPr/>
            </p:nvPicPr>
            <p:blipFill>
              <a:blip r:embed="rId4">
                <a:extLst>
                  <a:ext uri="{28A0092B-C50C-407E-A947-70E740481C1C}">
                    <a14:useLocalDpi xmlns:a14="http://schemas.microsoft.com/office/drawing/2010/main" val="0"/>
                  </a:ext>
                </a:extLst>
              </a:blip>
              <a:srcRect l="34976" t="33200" r="31293" b="17015"/>
              <a:stretch>
                <a:fillRect/>
              </a:stretch>
            </p:blipFill>
            <p:spPr bwMode="auto">
              <a:xfrm>
                <a:off x="3152090" y="1250507"/>
                <a:ext cx="2314197" cy="238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p:cNvGrpSpPr/>
            <p:nvPr/>
          </p:nvGrpSpPr>
          <p:grpSpPr>
            <a:xfrm>
              <a:off x="5466288" y="1243449"/>
              <a:ext cx="2471414" cy="3745933"/>
              <a:chOff x="5466288" y="1243449"/>
              <a:chExt cx="2471414" cy="3745933"/>
            </a:xfrm>
          </p:grpSpPr>
          <p:pic>
            <p:nvPicPr>
              <p:cNvPr id="13" name="Picture 4" descr="File:Takato Dam disch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9803" y="3527182"/>
                <a:ext cx="2087899" cy="14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descr="Slide02.png"/>
              <p:cNvPicPr>
                <a:picLocks noChangeAspect="1"/>
              </p:cNvPicPr>
              <p:nvPr/>
            </p:nvPicPr>
            <p:blipFill>
              <a:blip r:embed="rId4">
                <a:extLst>
                  <a:ext uri="{28A0092B-C50C-407E-A947-70E740481C1C}">
                    <a14:useLocalDpi xmlns:a14="http://schemas.microsoft.com/office/drawing/2010/main" val="0"/>
                  </a:ext>
                </a:extLst>
              </a:blip>
              <a:srcRect l="68752" t="33200" r="3789" b="17015"/>
              <a:stretch>
                <a:fillRect/>
              </a:stretch>
            </p:blipFill>
            <p:spPr bwMode="auto">
              <a:xfrm>
                <a:off x="5466288" y="1243449"/>
                <a:ext cx="1884230" cy="238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ZoneTexte 16"/>
          <p:cNvSpPr txBox="1"/>
          <p:nvPr/>
        </p:nvSpPr>
        <p:spPr>
          <a:xfrm>
            <a:off x="0" y="15"/>
            <a:ext cx="9144000" cy="646331"/>
          </a:xfrm>
          <a:prstGeom prst="rect">
            <a:avLst/>
          </a:prstGeom>
          <a:solidFill>
            <a:srgbClr val="000090"/>
          </a:solidFill>
        </p:spPr>
        <p:txBody>
          <a:bodyPr wrap="square" rtlCol="0">
            <a:spAutoFit/>
          </a:bodyPr>
          <a:lstStyle/>
          <a:p>
            <a:pPr algn="ctr"/>
            <a:r>
              <a:rPr lang="fr-FR" sz="3600" b="1" dirty="0" smtClean="0">
                <a:solidFill>
                  <a:schemeClr val="bg1"/>
                </a:solidFill>
                <a:latin typeface="Calibri"/>
                <a:cs typeface="Calibri"/>
              </a:rPr>
              <a:t>Pourquoi le traitement doit être pris à vie?</a:t>
            </a:r>
          </a:p>
        </p:txBody>
      </p:sp>
      <p:sp>
        <p:nvSpPr>
          <p:cNvPr id="18" name="ZoneTexte 17"/>
          <p:cNvSpPr txBox="1"/>
          <p:nvPr/>
        </p:nvSpPr>
        <p:spPr>
          <a:xfrm>
            <a:off x="171559" y="4919008"/>
            <a:ext cx="8843257" cy="1938992"/>
          </a:xfrm>
          <a:prstGeom prst="rect">
            <a:avLst/>
          </a:prstGeom>
          <a:solidFill>
            <a:srgbClr val="B9CDE5">
              <a:alpha val="40000"/>
            </a:srgbClr>
          </a:solidFill>
        </p:spPr>
        <p:txBody>
          <a:bodyPr wrap="square" rtlCol="0">
            <a:spAutoFit/>
          </a:bodyPr>
          <a:lstStyle/>
          <a:p>
            <a:pPr>
              <a:buFont typeface="Arial" charset="0"/>
              <a:buChar char="•"/>
            </a:pPr>
            <a:r>
              <a:rPr lang="fr-FR" sz="2400" b="1" dirty="0" smtClean="0">
                <a:solidFill>
                  <a:srgbClr val="FF0000"/>
                </a:solidFill>
                <a:latin typeface="Calibri"/>
                <a:cs typeface="Calibri"/>
              </a:rPr>
              <a:t> </a:t>
            </a:r>
            <a:r>
              <a:rPr lang="en-AU" sz="2400" b="1" dirty="0" err="1">
                <a:solidFill>
                  <a:srgbClr val="FF0000"/>
                </a:solidFill>
                <a:latin typeface="Calibri"/>
                <a:cs typeface="Calibri"/>
              </a:rPr>
              <a:t>Pénétration</a:t>
            </a:r>
            <a:r>
              <a:rPr lang="en-AU" sz="2400" b="1" dirty="0">
                <a:solidFill>
                  <a:srgbClr val="FF0000"/>
                </a:solidFill>
                <a:latin typeface="Calibri"/>
                <a:cs typeface="Calibri"/>
              </a:rPr>
              <a:t> des ARV </a:t>
            </a:r>
            <a:r>
              <a:rPr lang="en-AU" sz="2400" b="1" dirty="0" err="1">
                <a:solidFill>
                  <a:srgbClr val="FF0000"/>
                </a:solidFill>
                <a:latin typeface="Calibri"/>
                <a:cs typeface="Calibri"/>
              </a:rPr>
              <a:t>dans</a:t>
            </a:r>
            <a:r>
              <a:rPr lang="en-AU" sz="2400" b="1" dirty="0">
                <a:solidFill>
                  <a:srgbClr val="FF0000"/>
                </a:solidFill>
                <a:latin typeface="Calibri"/>
                <a:cs typeface="Calibri"/>
              </a:rPr>
              <a:t> les </a:t>
            </a:r>
            <a:r>
              <a:rPr lang="en-AU" sz="2400" b="1" dirty="0" err="1">
                <a:solidFill>
                  <a:srgbClr val="FF0000"/>
                </a:solidFill>
                <a:latin typeface="Calibri"/>
                <a:cs typeface="Calibri"/>
              </a:rPr>
              <a:t>tissus</a:t>
            </a:r>
            <a:endParaRPr lang="en-AU" sz="2400" b="1" dirty="0">
              <a:solidFill>
                <a:srgbClr val="FF0000"/>
              </a:solidFill>
              <a:latin typeface="Calibri"/>
              <a:cs typeface="Calibri"/>
            </a:endParaRPr>
          </a:p>
          <a:p>
            <a:pPr>
              <a:buFont typeface="Arial" charset="0"/>
              <a:buChar char="•"/>
            </a:pPr>
            <a:r>
              <a:rPr lang="fr-FR" sz="2400" b="1" dirty="0" smtClean="0">
                <a:solidFill>
                  <a:srgbClr val="FF0000"/>
                </a:solidFill>
                <a:latin typeface="Calibri"/>
                <a:cs typeface="Calibri"/>
              </a:rPr>
              <a:t> </a:t>
            </a:r>
            <a:r>
              <a:rPr lang="en-AU" sz="2400" b="1" dirty="0">
                <a:solidFill>
                  <a:srgbClr val="FF0000"/>
                </a:solidFill>
                <a:latin typeface="Calibri"/>
                <a:cs typeface="Calibri"/>
              </a:rPr>
              <a:t>Replication </a:t>
            </a:r>
            <a:r>
              <a:rPr lang="en-AU" sz="2400" b="1" dirty="0" err="1" smtClean="0">
                <a:solidFill>
                  <a:srgbClr val="FF0000"/>
                </a:solidFill>
                <a:latin typeface="Calibri"/>
                <a:cs typeface="Calibri"/>
              </a:rPr>
              <a:t>résiduelle</a:t>
            </a:r>
            <a:r>
              <a:rPr lang="en-AU" sz="2400" b="1" dirty="0" smtClean="0">
                <a:solidFill>
                  <a:srgbClr val="FF0000"/>
                </a:solidFill>
                <a:latin typeface="Calibri"/>
                <a:cs typeface="Calibri"/>
              </a:rPr>
              <a:t> </a:t>
            </a:r>
            <a:r>
              <a:rPr lang="en-AU" sz="2400" b="1" dirty="0" err="1" smtClean="0">
                <a:solidFill>
                  <a:srgbClr val="FF0000"/>
                </a:solidFill>
                <a:latin typeface="Calibri"/>
                <a:cs typeface="Calibri"/>
              </a:rPr>
              <a:t>liée</a:t>
            </a:r>
            <a:r>
              <a:rPr lang="en-AU" sz="2400" b="1" dirty="0" smtClean="0">
                <a:solidFill>
                  <a:srgbClr val="FF0000"/>
                </a:solidFill>
                <a:latin typeface="Calibri"/>
                <a:cs typeface="Calibri"/>
              </a:rPr>
              <a:t> </a:t>
            </a:r>
            <a:r>
              <a:rPr lang="en-AU" sz="2400" b="1" dirty="0" err="1" smtClean="0">
                <a:solidFill>
                  <a:srgbClr val="FF0000"/>
                </a:solidFill>
                <a:latin typeface="Calibri"/>
                <a:cs typeface="Calibri"/>
              </a:rPr>
              <a:t>à</a:t>
            </a:r>
            <a:r>
              <a:rPr lang="en-AU" sz="2400" b="1" dirty="0" smtClean="0">
                <a:solidFill>
                  <a:srgbClr val="FF0000"/>
                </a:solidFill>
                <a:latin typeface="Calibri"/>
                <a:cs typeface="Calibri"/>
              </a:rPr>
              <a:t> </a:t>
            </a:r>
            <a:r>
              <a:rPr lang="en-AU" sz="2400" b="1" dirty="0" err="1" smtClean="0">
                <a:solidFill>
                  <a:srgbClr val="FF0000"/>
                </a:solidFill>
                <a:latin typeface="Calibri"/>
                <a:cs typeface="Calibri"/>
              </a:rPr>
              <a:t>l’inflammation</a:t>
            </a:r>
            <a:r>
              <a:rPr lang="en-AU" sz="2400" b="1" dirty="0">
                <a:solidFill>
                  <a:srgbClr val="FF0000"/>
                </a:solidFill>
                <a:latin typeface="Calibri"/>
                <a:cs typeface="Calibri"/>
              </a:rPr>
              <a:t>/activation </a:t>
            </a:r>
            <a:r>
              <a:rPr lang="en-AU" sz="2400" b="1" dirty="0" err="1">
                <a:solidFill>
                  <a:srgbClr val="FF0000"/>
                </a:solidFill>
                <a:latin typeface="Calibri"/>
                <a:cs typeface="Calibri"/>
              </a:rPr>
              <a:t>immunitaire</a:t>
            </a:r>
            <a:endParaRPr lang="en-AU" sz="2400" b="1" dirty="0">
              <a:solidFill>
                <a:srgbClr val="FF0000"/>
              </a:solidFill>
              <a:latin typeface="Calibri"/>
              <a:cs typeface="Calibri"/>
            </a:endParaRPr>
          </a:p>
          <a:p>
            <a:pPr>
              <a:buFont typeface="Arial" charset="0"/>
              <a:buChar char="•"/>
            </a:pPr>
            <a:r>
              <a:rPr lang="fr-FR" sz="2400" b="1" dirty="0" smtClean="0">
                <a:solidFill>
                  <a:srgbClr val="FF0000"/>
                </a:solidFill>
                <a:latin typeface="Calibri"/>
                <a:cs typeface="Calibri"/>
              </a:rPr>
              <a:t> Infection latente de cellules T CD4 naïves, quiescentes (TCM et TTM) et prolifération</a:t>
            </a:r>
          </a:p>
          <a:p>
            <a:pPr>
              <a:buFont typeface="Arial" charset="0"/>
              <a:buChar char="•"/>
            </a:pPr>
            <a:r>
              <a:rPr lang="en-AU" sz="2400" b="1" dirty="0" smtClean="0">
                <a:solidFill>
                  <a:srgbClr val="FF0000"/>
                </a:solidFill>
                <a:latin typeface="Calibri"/>
                <a:cs typeface="Calibri"/>
              </a:rPr>
              <a:t> </a:t>
            </a:r>
            <a:r>
              <a:rPr lang="en-AU" sz="2400" b="1" dirty="0" err="1" smtClean="0">
                <a:solidFill>
                  <a:srgbClr val="FF0000"/>
                </a:solidFill>
                <a:latin typeface="Calibri"/>
                <a:cs typeface="Calibri"/>
              </a:rPr>
              <a:t>Réservoirs</a:t>
            </a:r>
            <a:r>
              <a:rPr lang="en-AU" sz="2400" b="1" dirty="0" smtClean="0">
                <a:solidFill>
                  <a:srgbClr val="FF0000"/>
                </a:solidFill>
                <a:latin typeface="Calibri"/>
                <a:cs typeface="Calibri"/>
              </a:rPr>
              <a:t> </a:t>
            </a:r>
            <a:r>
              <a:rPr lang="en-AU" sz="2400" b="1" dirty="0" err="1" smtClean="0">
                <a:solidFill>
                  <a:srgbClr val="FF0000"/>
                </a:solidFill>
                <a:latin typeface="Calibri"/>
                <a:cs typeface="Calibri"/>
              </a:rPr>
              <a:t>anatomiques</a:t>
            </a:r>
            <a:endParaRPr lang="en-AU" sz="2400" b="1" dirty="0" smtClean="0">
              <a:solidFill>
                <a:srgbClr val="FF0000"/>
              </a:solidFill>
              <a:latin typeface="Calibri"/>
              <a:cs typeface="Calibri"/>
            </a:endParaRPr>
          </a:p>
        </p:txBody>
      </p:sp>
    </p:spTree>
    <p:extLst>
      <p:ext uri="{BB962C8B-B14F-4D97-AF65-F5344CB8AC3E}">
        <p14:creationId xmlns:p14="http://schemas.microsoft.com/office/powerpoint/2010/main" val="10331187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ChangeArrowheads="1"/>
          </p:cNvSpPr>
          <p:nvPr/>
        </p:nvSpPr>
        <p:spPr bwMode="auto">
          <a:xfrm>
            <a:off x="23893" y="2"/>
            <a:ext cx="9144000" cy="1036799"/>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Lst>
        </p:spPr>
        <p:txBody>
          <a:bodyPr lIns="79242" tIns="39621" rIns="79242" bIns="39621" anchor="ctr"/>
          <a:lstStyle/>
          <a:p>
            <a:pPr algn="ctr"/>
            <a:r>
              <a:rPr lang="fr-FR" sz="3200" b="1" dirty="0">
                <a:solidFill>
                  <a:schemeClr val="bg1"/>
                </a:solidFill>
              </a:rPr>
              <a:t>Multiples réservoirs VIH cachés et </a:t>
            </a:r>
            <a:r>
              <a:rPr lang="fr-FR" sz="3200" b="1" dirty="0" smtClean="0">
                <a:solidFill>
                  <a:schemeClr val="bg1"/>
                </a:solidFill>
              </a:rPr>
              <a:t>persistants dans les tissus </a:t>
            </a:r>
            <a:r>
              <a:rPr lang="fr-FR" sz="3200" b="1" dirty="0" err="1" smtClean="0">
                <a:solidFill>
                  <a:schemeClr val="bg1"/>
                </a:solidFill>
              </a:rPr>
              <a:t>lymphoides</a:t>
            </a:r>
            <a:r>
              <a:rPr lang="is-IS" sz="3200" b="1" dirty="0" smtClean="0">
                <a:solidFill>
                  <a:schemeClr val="bg1"/>
                </a:solidFill>
              </a:rPr>
              <a:t>…</a:t>
            </a:r>
            <a:endParaRPr lang="en-US" sz="3200" b="1" i="1" dirty="0">
              <a:solidFill>
                <a:schemeClr val="bg1"/>
              </a:solidFill>
            </a:endParaRPr>
          </a:p>
        </p:txBody>
      </p:sp>
      <p:grpSp>
        <p:nvGrpSpPr>
          <p:cNvPr id="2" name="Grouper 12"/>
          <p:cNvGrpSpPr/>
          <p:nvPr/>
        </p:nvGrpSpPr>
        <p:grpSpPr>
          <a:xfrm>
            <a:off x="3513218" y="3436643"/>
            <a:ext cx="5486400" cy="3276600"/>
            <a:chOff x="3201988" y="1880592"/>
            <a:chExt cx="5486400" cy="3276600"/>
          </a:xfrm>
        </p:grpSpPr>
        <p:sp>
          <p:nvSpPr>
            <p:cNvPr id="14" name="Line 6"/>
            <p:cNvSpPr>
              <a:spLocks noChangeShapeType="1"/>
            </p:cNvSpPr>
            <p:nvPr/>
          </p:nvSpPr>
          <p:spPr bwMode="auto">
            <a:xfrm>
              <a:off x="3903663" y="3099792"/>
              <a:ext cx="3582987" cy="0"/>
            </a:xfrm>
            <a:prstGeom prst="line">
              <a:avLst/>
            </a:prstGeom>
            <a:noFill/>
            <a:ln w="28575">
              <a:solidFill>
                <a:srgbClr val="456F4A"/>
              </a:solidFill>
              <a:round/>
              <a:headEnd/>
              <a:tailEnd type="triangle" w="med" len="med"/>
            </a:ln>
          </p:spPr>
          <p:txBody>
            <a:bodyPr wrap="none" anchor="ctr">
              <a:prstTxWarp prst="textNoShape">
                <a:avLst/>
              </a:prstTxWarp>
            </a:bodyPr>
            <a:lstStyle/>
            <a:p>
              <a:endParaRPr lang="en-US"/>
            </a:p>
          </p:txBody>
        </p:sp>
        <p:sp>
          <p:nvSpPr>
            <p:cNvPr id="15" name="Line 8"/>
            <p:cNvSpPr>
              <a:spLocks noChangeShapeType="1"/>
            </p:cNvSpPr>
            <p:nvPr/>
          </p:nvSpPr>
          <p:spPr bwMode="auto">
            <a:xfrm flipV="1">
              <a:off x="4035425" y="3652242"/>
              <a:ext cx="577850" cy="295275"/>
            </a:xfrm>
            <a:prstGeom prst="line">
              <a:avLst/>
            </a:prstGeom>
            <a:noFill/>
            <a:ln w="19050">
              <a:solidFill>
                <a:schemeClr val="accent2"/>
              </a:solidFill>
              <a:round/>
              <a:headEnd/>
              <a:tailEnd type="triangle" w="med" len="lg"/>
            </a:ln>
          </p:spPr>
          <p:txBody>
            <a:bodyPr wrap="none" anchor="ctr">
              <a:prstTxWarp prst="textNoShape">
                <a:avLst/>
              </a:prstTxWarp>
            </a:bodyPr>
            <a:lstStyle/>
            <a:p>
              <a:endParaRPr lang="en-US"/>
            </a:p>
          </p:txBody>
        </p:sp>
        <p:sp>
          <p:nvSpPr>
            <p:cNvPr id="16" name="Line 9"/>
            <p:cNvSpPr>
              <a:spLocks noChangeShapeType="1"/>
            </p:cNvSpPr>
            <p:nvPr/>
          </p:nvSpPr>
          <p:spPr bwMode="auto">
            <a:xfrm>
              <a:off x="4035425" y="3947517"/>
              <a:ext cx="577850" cy="295275"/>
            </a:xfrm>
            <a:prstGeom prst="line">
              <a:avLst/>
            </a:prstGeom>
            <a:noFill/>
            <a:ln w="19050">
              <a:solidFill>
                <a:schemeClr val="accent2"/>
              </a:solidFill>
              <a:round/>
              <a:headEnd/>
              <a:tailEnd type="triangle" w="med" len="lg"/>
            </a:ln>
          </p:spPr>
          <p:txBody>
            <a:bodyPr wrap="none" anchor="ctr">
              <a:prstTxWarp prst="textNoShape">
                <a:avLst/>
              </a:prstTxWarp>
            </a:bodyPr>
            <a:lstStyle/>
            <a:p>
              <a:endParaRPr lang="en-US"/>
            </a:p>
          </p:txBody>
        </p:sp>
        <p:sp>
          <p:nvSpPr>
            <p:cNvPr id="17" name="Line 10"/>
            <p:cNvSpPr>
              <a:spLocks noChangeShapeType="1"/>
            </p:cNvSpPr>
            <p:nvPr/>
          </p:nvSpPr>
          <p:spPr bwMode="auto">
            <a:xfrm flipV="1">
              <a:off x="5422900" y="3987205"/>
              <a:ext cx="577850" cy="295275"/>
            </a:xfrm>
            <a:prstGeom prst="line">
              <a:avLst/>
            </a:prstGeom>
            <a:noFill/>
            <a:ln w="19050">
              <a:solidFill>
                <a:schemeClr val="accent2"/>
              </a:solidFill>
              <a:round/>
              <a:headEnd/>
              <a:tailEnd type="triangle" w="med" len="lg"/>
            </a:ln>
          </p:spPr>
          <p:txBody>
            <a:bodyPr wrap="none" anchor="ctr">
              <a:prstTxWarp prst="textNoShape">
                <a:avLst/>
              </a:prstTxWarp>
            </a:bodyPr>
            <a:lstStyle/>
            <a:p>
              <a:endParaRPr lang="en-US"/>
            </a:p>
          </p:txBody>
        </p:sp>
        <p:sp>
          <p:nvSpPr>
            <p:cNvPr id="18" name="Line 11"/>
            <p:cNvSpPr>
              <a:spLocks noChangeShapeType="1"/>
            </p:cNvSpPr>
            <p:nvPr/>
          </p:nvSpPr>
          <p:spPr bwMode="auto">
            <a:xfrm>
              <a:off x="5422900" y="4282480"/>
              <a:ext cx="577850" cy="295275"/>
            </a:xfrm>
            <a:prstGeom prst="line">
              <a:avLst/>
            </a:prstGeom>
            <a:noFill/>
            <a:ln w="19050">
              <a:solidFill>
                <a:schemeClr val="accent2"/>
              </a:solidFill>
              <a:round/>
              <a:headEnd/>
              <a:tailEnd type="triangle" w="med" len="lg"/>
            </a:ln>
          </p:spPr>
          <p:txBody>
            <a:bodyPr wrap="none" anchor="ctr">
              <a:prstTxWarp prst="textNoShape">
                <a:avLst/>
              </a:prstTxWarp>
            </a:bodyPr>
            <a:lstStyle/>
            <a:p>
              <a:endParaRPr lang="en-US"/>
            </a:p>
          </p:txBody>
        </p:sp>
        <p:sp>
          <p:nvSpPr>
            <p:cNvPr id="19" name="Line 12"/>
            <p:cNvSpPr>
              <a:spLocks noChangeShapeType="1"/>
            </p:cNvSpPr>
            <p:nvPr/>
          </p:nvSpPr>
          <p:spPr bwMode="auto">
            <a:xfrm flipV="1">
              <a:off x="6829425" y="4311055"/>
              <a:ext cx="577850" cy="295275"/>
            </a:xfrm>
            <a:prstGeom prst="line">
              <a:avLst/>
            </a:prstGeom>
            <a:noFill/>
            <a:ln w="19050">
              <a:solidFill>
                <a:schemeClr val="accent2"/>
              </a:solidFill>
              <a:round/>
              <a:headEnd/>
              <a:tailEnd type="triangle" w="med" len="lg"/>
            </a:ln>
          </p:spPr>
          <p:txBody>
            <a:bodyPr wrap="none" anchor="ctr">
              <a:prstTxWarp prst="textNoShape">
                <a:avLst/>
              </a:prstTxWarp>
            </a:bodyPr>
            <a:lstStyle/>
            <a:p>
              <a:endParaRPr lang="en-US"/>
            </a:p>
          </p:txBody>
        </p:sp>
        <p:sp>
          <p:nvSpPr>
            <p:cNvPr id="20" name="Line 13"/>
            <p:cNvSpPr>
              <a:spLocks noChangeShapeType="1"/>
            </p:cNvSpPr>
            <p:nvPr/>
          </p:nvSpPr>
          <p:spPr bwMode="auto">
            <a:xfrm>
              <a:off x="6829425" y="4606330"/>
              <a:ext cx="577850" cy="295275"/>
            </a:xfrm>
            <a:prstGeom prst="line">
              <a:avLst/>
            </a:prstGeom>
            <a:noFill/>
            <a:ln w="19050">
              <a:solidFill>
                <a:schemeClr val="accent2"/>
              </a:solidFill>
              <a:round/>
              <a:headEnd/>
              <a:tailEnd type="triangle" w="med" len="lg"/>
            </a:ln>
          </p:spPr>
          <p:txBody>
            <a:bodyPr wrap="none" anchor="ctr">
              <a:prstTxWarp prst="textNoShape">
                <a:avLst/>
              </a:prstTxWarp>
            </a:bodyPr>
            <a:lstStyle/>
            <a:p>
              <a:endParaRPr lang="en-US"/>
            </a:p>
          </p:txBody>
        </p:sp>
        <p:sp>
          <p:nvSpPr>
            <p:cNvPr id="21" name="Line 14"/>
            <p:cNvSpPr>
              <a:spLocks noChangeShapeType="1"/>
            </p:cNvSpPr>
            <p:nvPr/>
          </p:nvSpPr>
          <p:spPr bwMode="auto">
            <a:xfrm flipV="1">
              <a:off x="5307013" y="3495080"/>
              <a:ext cx="395287" cy="0"/>
            </a:xfrm>
            <a:prstGeom prst="line">
              <a:avLst/>
            </a:prstGeom>
            <a:noFill/>
            <a:ln w="19050">
              <a:solidFill>
                <a:schemeClr val="tx1"/>
              </a:solidFill>
              <a:prstDash val="sysDot"/>
              <a:round/>
              <a:headEnd/>
              <a:tailEnd type="triangle" w="med" len="lg"/>
            </a:ln>
          </p:spPr>
          <p:txBody>
            <a:bodyPr wrap="none" anchor="ctr">
              <a:prstTxWarp prst="textNoShape">
                <a:avLst/>
              </a:prstTxWarp>
            </a:bodyPr>
            <a:lstStyle/>
            <a:p>
              <a:endParaRPr lang="en-US"/>
            </a:p>
          </p:txBody>
        </p:sp>
        <p:sp>
          <p:nvSpPr>
            <p:cNvPr id="22" name="Line 15"/>
            <p:cNvSpPr>
              <a:spLocks noChangeShapeType="1"/>
            </p:cNvSpPr>
            <p:nvPr/>
          </p:nvSpPr>
          <p:spPr bwMode="auto">
            <a:xfrm flipV="1">
              <a:off x="6704013" y="3849092"/>
              <a:ext cx="395287" cy="0"/>
            </a:xfrm>
            <a:prstGeom prst="line">
              <a:avLst/>
            </a:prstGeom>
            <a:noFill/>
            <a:ln w="19050">
              <a:solidFill>
                <a:schemeClr val="tx1"/>
              </a:solidFill>
              <a:prstDash val="sysDot"/>
              <a:round/>
              <a:headEnd/>
              <a:tailEnd type="triangle" w="med" len="lg"/>
            </a:ln>
          </p:spPr>
          <p:txBody>
            <a:bodyPr wrap="none" anchor="ctr">
              <a:prstTxWarp prst="textNoShape">
                <a:avLst/>
              </a:prstTxWarp>
            </a:bodyPr>
            <a:lstStyle/>
            <a:p>
              <a:endParaRPr lang="en-US"/>
            </a:p>
          </p:txBody>
        </p:sp>
        <p:sp>
          <p:nvSpPr>
            <p:cNvPr id="23" name="Line 16"/>
            <p:cNvSpPr>
              <a:spLocks noChangeShapeType="1"/>
            </p:cNvSpPr>
            <p:nvPr/>
          </p:nvSpPr>
          <p:spPr bwMode="auto">
            <a:xfrm flipV="1">
              <a:off x="8101013" y="4174530"/>
              <a:ext cx="395287" cy="0"/>
            </a:xfrm>
            <a:prstGeom prst="line">
              <a:avLst/>
            </a:prstGeom>
            <a:noFill/>
            <a:ln w="19050">
              <a:solidFill>
                <a:schemeClr val="tx1"/>
              </a:solidFill>
              <a:prstDash val="sysDot"/>
              <a:round/>
              <a:headEnd/>
              <a:tailEnd type="triangle" w="med" len="lg"/>
            </a:ln>
          </p:spPr>
          <p:txBody>
            <a:bodyPr wrap="none" anchor="ctr">
              <a:prstTxWarp prst="textNoShape">
                <a:avLst/>
              </a:prstTxWarp>
            </a:bodyPr>
            <a:lstStyle/>
            <a:p>
              <a:endParaRPr lang="en-US"/>
            </a:p>
          </p:txBody>
        </p:sp>
        <p:sp>
          <p:nvSpPr>
            <p:cNvPr id="24" name="Line 17"/>
            <p:cNvSpPr>
              <a:spLocks noChangeShapeType="1"/>
            </p:cNvSpPr>
            <p:nvPr/>
          </p:nvSpPr>
          <p:spPr bwMode="auto">
            <a:xfrm>
              <a:off x="5799138" y="3309342"/>
              <a:ext cx="0" cy="354013"/>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5" name="Line 18"/>
            <p:cNvSpPr>
              <a:spLocks noChangeShapeType="1"/>
            </p:cNvSpPr>
            <p:nvPr/>
          </p:nvSpPr>
          <p:spPr bwMode="auto">
            <a:xfrm>
              <a:off x="5673725" y="3407767"/>
              <a:ext cx="239713"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6" name="Line 19"/>
            <p:cNvSpPr>
              <a:spLocks noChangeShapeType="1"/>
            </p:cNvSpPr>
            <p:nvPr/>
          </p:nvSpPr>
          <p:spPr bwMode="auto">
            <a:xfrm>
              <a:off x="7175500" y="3642717"/>
              <a:ext cx="0" cy="354013"/>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7" name="Line 20"/>
            <p:cNvSpPr>
              <a:spLocks noChangeShapeType="1"/>
            </p:cNvSpPr>
            <p:nvPr/>
          </p:nvSpPr>
          <p:spPr bwMode="auto">
            <a:xfrm>
              <a:off x="7061200" y="3741142"/>
              <a:ext cx="239713"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8" name="Line 21"/>
            <p:cNvSpPr>
              <a:spLocks noChangeShapeType="1"/>
            </p:cNvSpPr>
            <p:nvPr/>
          </p:nvSpPr>
          <p:spPr bwMode="auto">
            <a:xfrm>
              <a:off x="8562975" y="3977680"/>
              <a:ext cx="0" cy="354012"/>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29" name="Line 22"/>
            <p:cNvSpPr>
              <a:spLocks noChangeShapeType="1"/>
            </p:cNvSpPr>
            <p:nvPr/>
          </p:nvSpPr>
          <p:spPr bwMode="auto">
            <a:xfrm>
              <a:off x="8447088" y="4076105"/>
              <a:ext cx="2413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grpSp>
          <p:nvGrpSpPr>
            <p:cNvPr id="3" name="Group 23"/>
            <p:cNvGrpSpPr>
              <a:grpSpLocks/>
            </p:cNvGrpSpPr>
            <p:nvPr/>
          </p:nvGrpSpPr>
          <p:grpSpPr bwMode="auto">
            <a:xfrm>
              <a:off x="3400425" y="3728442"/>
              <a:ext cx="457200" cy="465138"/>
              <a:chOff x="888" y="2934"/>
              <a:chExt cx="380" cy="378"/>
            </a:xfrm>
          </p:grpSpPr>
          <p:grpSp>
            <p:nvGrpSpPr>
              <p:cNvPr id="4" name="Group 24"/>
              <p:cNvGrpSpPr>
                <a:grpSpLocks/>
              </p:cNvGrpSpPr>
              <p:nvPr/>
            </p:nvGrpSpPr>
            <p:grpSpPr bwMode="auto">
              <a:xfrm>
                <a:off x="888" y="2934"/>
                <a:ext cx="380" cy="378"/>
                <a:chOff x="888" y="3104"/>
                <a:chExt cx="380" cy="378"/>
              </a:xfrm>
            </p:grpSpPr>
            <p:sp>
              <p:nvSpPr>
                <p:cNvPr id="174" name="Oval 25"/>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75" name="Oval 26"/>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5" name="Group 27"/>
              <p:cNvGrpSpPr>
                <a:grpSpLocks/>
              </p:cNvGrpSpPr>
              <p:nvPr/>
            </p:nvGrpSpPr>
            <p:grpSpPr bwMode="auto">
              <a:xfrm>
                <a:off x="958" y="3113"/>
                <a:ext cx="254" cy="47"/>
                <a:chOff x="1275" y="3088"/>
                <a:chExt cx="405" cy="78"/>
              </a:xfrm>
            </p:grpSpPr>
            <p:sp>
              <p:nvSpPr>
                <p:cNvPr id="167" name="Rectangle 28"/>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6" name="Group 29"/>
                <p:cNvGrpSpPr>
                  <a:grpSpLocks/>
                </p:cNvGrpSpPr>
                <p:nvPr/>
              </p:nvGrpSpPr>
              <p:grpSpPr bwMode="auto">
                <a:xfrm>
                  <a:off x="1525" y="3098"/>
                  <a:ext cx="155" cy="59"/>
                  <a:chOff x="1488" y="3264"/>
                  <a:chExt cx="192" cy="96"/>
                </a:xfrm>
              </p:grpSpPr>
              <p:sp>
                <p:nvSpPr>
                  <p:cNvPr id="172" name="Freeform 30"/>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73" name="Freeform 31"/>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7" name="Group 32"/>
                <p:cNvGrpSpPr>
                  <a:grpSpLocks/>
                </p:cNvGrpSpPr>
                <p:nvPr/>
              </p:nvGrpSpPr>
              <p:grpSpPr bwMode="auto">
                <a:xfrm>
                  <a:off x="1275" y="3098"/>
                  <a:ext cx="155" cy="59"/>
                  <a:chOff x="1488" y="3264"/>
                  <a:chExt cx="192" cy="96"/>
                </a:xfrm>
              </p:grpSpPr>
              <p:sp>
                <p:nvSpPr>
                  <p:cNvPr id="170" name="Freeform 33"/>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71" name="Freeform 34"/>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nvGrpSpPr>
            <p:cNvPr id="8" name="Group 35"/>
            <p:cNvGrpSpPr>
              <a:grpSpLocks/>
            </p:cNvGrpSpPr>
            <p:nvPr/>
          </p:nvGrpSpPr>
          <p:grpSpPr bwMode="auto">
            <a:xfrm>
              <a:off x="4724400" y="3318867"/>
              <a:ext cx="457200" cy="463550"/>
              <a:chOff x="888" y="3104"/>
              <a:chExt cx="380" cy="378"/>
            </a:xfrm>
          </p:grpSpPr>
          <p:sp>
            <p:nvSpPr>
              <p:cNvPr id="163" name="Oval 36"/>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64" name="Oval 37"/>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9" name="Group 38"/>
            <p:cNvGrpSpPr>
              <a:grpSpLocks/>
            </p:cNvGrpSpPr>
            <p:nvPr/>
          </p:nvGrpSpPr>
          <p:grpSpPr bwMode="auto">
            <a:xfrm>
              <a:off x="4805364" y="3537942"/>
              <a:ext cx="304801" cy="58738"/>
              <a:chOff x="1275" y="3088"/>
              <a:chExt cx="405" cy="78"/>
            </a:xfrm>
          </p:grpSpPr>
          <p:sp>
            <p:nvSpPr>
              <p:cNvPr id="156" name="Rectangle 39"/>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10" name="Group 40"/>
              <p:cNvGrpSpPr>
                <a:grpSpLocks/>
              </p:cNvGrpSpPr>
              <p:nvPr/>
            </p:nvGrpSpPr>
            <p:grpSpPr bwMode="auto">
              <a:xfrm>
                <a:off x="1525" y="3098"/>
                <a:ext cx="155" cy="59"/>
                <a:chOff x="1488" y="3264"/>
                <a:chExt cx="192" cy="96"/>
              </a:xfrm>
            </p:grpSpPr>
            <p:sp>
              <p:nvSpPr>
                <p:cNvPr id="161" name="Freeform 41"/>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62" name="Freeform 42"/>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12" name="Group 43"/>
              <p:cNvGrpSpPr>
                <a:grpSpLocks/>
              </p:cNvGrpSpPr>
              <p:nvPr/>
            </p:nvGrpSpPr>
            <p:grpSpPr bwMode="auto">
              <a:xfrm>
                <a:off x="1275" y="3098"/>
                <a:ext cx="155" cy="59"/>
                <a:chOff x="1488" y="3264"/>
                <a:chExt cx="192" cy="96"/>
              </a:xfrm>
            </p:grpSpPr>
            <p:sp>
              <p:nvSpPr>
                <p:cNvPr id="159" name="Freeform 4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60" name="Freeform 4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nvGrpSpPr>
            <p:cNvPr id="13" name="Group 46"/>
            <p:cNvGrpSpPr>
              <a:grpSpLocks/>
            </p:cNvGrpSpPr>
            <p:nvPr/>
          </p:nvGrpSpPr>
          <p:grpSpPr bwMode="auto">
            <a:xfrm>
              <a:off x="4729163" y="4053880"/>
              <a:ext cx="457200" cy="463550"/>
              <a:chOff x="888" y="2934"/>
              <a:chExt cx="380" cy="378"/>
            </a:xfrm>
          </p:grpSpPr>
          <p:grpSp>
            <p:nvGrpSpPr>
              <p:cNvPr id="30" name="Group 47"/>
              <p:cNvGrpSpPr>
                <a:grpSpLocks/>
              </p:cNvGrpSpPr>
              <p:nvPr/>
            </p:nvGrpSpPr>
            <p:grpSpPr bwMode="auto">
              <a:xfrm>
                <a:off x="888" y="2934"/>
                <a:ext cx="380" cy="378"/>
                <a:chOff x="888" y="3104"/>
                <a:chExt cx="380" cy="378"/>
              </a:xfrm>
            </p:grpSpPr>
            <p:sp>
              <p:nvSpPr>
                <p:cNvPr id="154" name="Oval 48"/>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55" name="Oval 49"/>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31" name="Group 50"/>
              <p:cNvGrpSpPr>
                <a:grpSpLocks/>
              </p:cNvGrpSpPr>
              <p:nvPr/>
            </p:nvGrpSpPr>
            <p:grpSpPr bwMode="auto">
              <a:xfrm>
                <a:off x="958" y="3113"/>
                <a:ext cx="254" cy="47"/>
                <a:chOff x="1275" y="3088"/>
                <a:chExt cx="405" cy="78"/>
              </a:xfrm>
            </p:grpSpPr>
            <p:sp>
              <p:nvSpPr>
                <p:cNvPr id="147" name="Rectangle 51"/>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32" name="Group 52"/>
                <p:cNvGrpSpPr>
                  <a:grpSpLocks/>
                </p:cNvGrpSpPr>
                <p:nvPr/>
              </p:nvGrpSpPr>
              <p:grpSpPr bwMode="auto">
                <a:xfrm>
                  <a:off x="1525" y="3098"/>
                  <a:ext cx="155" cy="59"/>
                  <a:chOff x="1488" y="3264"/>
                  <a:chExt cx="192" cy="96"/>
                </a:xfrm>
              </p:grpSpPr>
              <p:sp>
                <p:nvSpPr>
                  <p:cNvPr id="152" name="Freeform 53"/>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53" name="Freeform 54"/>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33" name="Group 55"/>
                <p:cNvGrpSpPr>
                  <a:grpSpLocks/>
                </p:cNvGrpSpPr>
                <p:nvPr/>
              </p:nvGrpSpPr>
              <p:grpSpPr bwMode="auto">
                <a:xfrm>
                  <a:off x="1275" y="3098"/>
                  <a:ext cx="155" cy="59"/>
                  <a:chOff x="1488" y="3264"/>
                  <a:chExt cx="192" cy="96"/>
                </a:xfrm>
              </p:grpSpPr>
              <p:sp>
                <p:nvSpPr>
                  <p:cNvPr id="150" name="Freeform 56"/>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51" name="Freeform 57"/>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nvGrpSpPr>
            <p:cNvPr id="34" name="Group 58"/>
            <p:cNvGrpSpPr>
              <a:grpSpLocks/>
            </p:cNvGrpSpPr>
            <p:nvPr/>
          </p:nvGrpSpPr>
          <p:grpSpPr bwMode="auto">
            <a:xfrm>
              <a:off x="6126163" y="3642717"/>
              <a:ext cx="457200" cy="465138"/>
              <a:chOff x="888" y="2934"/>
              <a:chExt cx="380" cy="378"/>
            </a:xfrm>
          </p:grpSpPr>
          <p:grpSp>
            <p:nvGrpSpPr>
              <p:cNvPr id="35" name="Group 59"/>
              <p:cNvGrpSpPr>
                <a:grpSpLocks/>
              </p:cNvGrpSpPr>
              <p:nvPr/>
            </p:nvGrpSpPr>
            <p:grpSpPr bwMode="auto">
              <a:xfrm>
                <a:off x="888" y="2934"/>
                <a:ext cx="380" cy="378"/>
                <a:chOff x="888" y="3104"/>
                <a:chExt cx="380" cy="378"/>
              </a:xfrm>
            </p:grpSpPr>
            <p:sp>
              <p:nvSpPr>
                <p:cNvPr id="143" name="Oval 60"/>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44" name="Oval 61"/>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36" name="Group 62"/>
              <p:cNvGrpSpPr>
                <a:grpSpLocks/>
              </p:cNvGrpSpPr>
              <p:nvPr/>
            </p:nvGrpSpPr>
            <p:grpSpPr bwMode="auto">
              <a:xfrm>
                <a:off x="958" y="3113"/>
                <a:ext cx="254" cy="47"/>
                <a:chOff x="1275" y="3088"/>
                <a:chExt cx="405" cy="78"/>
              </a:xfrm>
            </p:grpSpPr>
            <p:sp>
              <p:nvSpPr>
                <p:cNvPr id="136" name="Rectangle 63"/>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37" name="Group 64"/>
                <p:cNvGrpSpPr>
                  <a:grpSpLocks/>
                </p:cNvGrpSpPr>
                <p:nvPr/>
              </p:nvGrpSpPr>
              <p:grpSpPr bwMode="auto">
                <a:xfrm>
                  <a:off x="1525" y="3098"/>
                  <a:ext cx="155" cy="59"/>
                  <a:chOff x="1488" y="3264"/>
                  <a:chExt cx="192" cy="96"/>
                </a:xfrm>
              </p:grpSpPr>
              <p:sp>
                <p:nvSpPr>
                  <p:cNvPr id="141" name="Freeform 65"/>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42" name="Freeform 66"/>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46" name="Group 67"/>
                <p:cNvGrpSpPr>
                  <a:grpSpLocks/>
                </p:cNvGrpSpPr>
                <p:nvPr/>
              </p:nvGrpSpPr>
              <p:grpSpPr bwMode="auto">
                <a:xfrm>
                  <a:off x="1275" y="3098"/>
                  <a:ext cx="155" cy="59"/>
                  <a:chOff x="1488" y="3264"/>
                  <a:chExt cx="192" cy="96"/>
                </a:xfrm>
              </p:grpSpPr>
              <p:sp>
                <p:nvSpPr>
                  <p:cNvPr id="139" name="Freeform 68"/>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40" name="Freeform 69"/>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nvGrpSpPr>
            <p:cNvPr id="47" name="Group 70"/>
            <p:cNvGrpSpPr>
              <a:grpSpLocks/>
            </p:cNvGrpSpPr>
            <p:nvPr/>
          </p:nvGrpSpPr>
          <p:grpSpPr bwMode="auto">
            <a:xfrm>
              <a:off x="6130925" y="4377730"/>
              <a:ext cx="457200" cy="465137"/>
              <a:chOff x="888" y="2934"/>
              <a:chExt cx="380" cy="378"/>
            </a:xfrm>
          </p:grpSpPr>
          <p:grpSp>
            <p:nvGrpSpPr>
              <p:cNvPr id="48" name="Group 71"/>
              <p:cNvGrpSpPr>
                <a:grpSpLocks/>
              </p:cNvGrpSpPr>
              <p:nvPr/>
            </p:nvGrpSpPr>
            <p:grpSpPr bwMode="auto">
              <a:xfrm>
                <a:off x="888" y="2934"/>
                <a:ext cx="380" cy="378"/>
                <a:chOff x="888" y="3104"/>
                <a:chExt cx="380" cy="378"/>
              </a:xfrm>
            </p:grpSpPr>
            <p:sp>
              <p:nvSpPr>
                <p:cNvPr id="132" name="Oval 72"/>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33" name="Oval 73"/>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56" name="Group 74"/>
              <p:cNvGrpSpPr>
                <a:grpSpLocks/>
              </p:cNvGrpSpPr>
              <p:nvPr/>
            </p:nvGrpSpPr>
            <p:grpSpPr bwMode="auto">
              <a:xfrm>
                <a:off x="958" y="3113"/>
                <a:ext cx="254" cy="47"/>
                <a:chOff x="1275" y="3088"/>
                <a:chExt cx="405" cy="78"/>
              </a:xfrm>
            </p:grpSpPr>
            <p:sp>
              <p:nvSpPr>
                <p:cNvPr id="125" name="Rectangle 75"/>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57" name="Group 76"/>
                <p:cNvGrpSpPr>
                  <a:grpSpLocks/>
                </p:cNvGrpSpPr>
                <p:nvPr/>
              </p:nvGrpSpPr>
              <p:grpSpPr bwMode="auto">
                <a:xfrm>
                  <a:off x="1525" y="3098"/>
                  <a:ext cx="155" cy="59"/>
                  <a:chOff x="1488" y="3264"/>
                  <a:chExt cx="192" cy="96"/>
                </a:xfrm>
              </p:grpSpPr>
              <p:sp>
                <p:nvSpPr>
                  <p:cNvPr id="130" name="Freeform 7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31" name="Freeform 7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58" name="Group 79"/>
                <p:cNvGrpSpPr>
                  <a:grpSpLocks/>
                </p:cNvGrpSpPr>
                <p:nvPr/>
              </p:nvGrpSpPr>
              <p:grpSpPr bwMode="auto">
                <a:xfrm>
                  <a:off x="1275" y="3098"/>
                  <a:ext cx="155" cy="59"/>
                  <a:chOff x="1488" y="3264"/>
                  <a:chExt cx="192" cy="96"/>
                </a:xfrm>
              </p:grpSpPr>
              <p:sp>
                <p:nvSpPr>
                  <p:cNvPr id="128" name="Freeform 80"/>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29" name="Freeform 81"/>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nvGrpSpPr>
            <p:cNvPr id="60" name="Group 82"/>
            <p:cNvGrpSpPr>
              <a:grpSpLocks/>
            </p:cNvGrpSpPr>
            <p:nvPr/>
          </p:nvGrpSpPr>
          <p:grpSpPr bwMode="auto">
            <a:xfrm>
              <a:off x="7504113" y="3957042"/>
              <a:ext cx="457200" cy="465138"/>
              <a:chOff x="888" y="2934"/>
              <a:chExt cx="380" cy="378"/>
            </a:xfrm>
          </p:grpSpPr>
          <p:grpSp>
            <p:nvGrpSpPr>
              <p:cNvPr id="61" name="Group 83"/>
              <p:cNvGrpSpPr>
                <a:grpSpLocks/>
              </p:cNvGrpSpPr>
              <p:nvPr/>
            </p:nvGrpSpPr>
            <p:grpSpPr bwMode="auto">
              <a:xfrm>
                <a:off x="888" y="2934"/>
                <a:ext cx="380" cy="378"/>
                <a:chOff x="888" y="3104"/>
                <a:chExt cx="380" cy="378"/>
              </a:xfrm>
            </p:grpSpPr>
            <p:sp>
              <p:nvSpPr>
                <p:cNvPr id="121" name="Oval 84"/>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22" name="Oval 85"/>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68" name="Group 86"/>
              <p:cNvGrpSpPr>
                <a:grpSpLocks/>
              </p:cNvGrpSpPr>
              <p:nvPr/>
            </p:nvGrpSpPr>
            <p:grpSpPr bwMode="auto">
              <a:xfrm>
                <a:off x="958" y="3113"/>
                <a:ext cx="254" cy="47"/>
                <a:chOff x="1275" y="3088"/>
                <a:chExt cx="405" cy="78"/>
              </a:xfrm>
            </p:grpSpPr>
            <p:sp>
              <p:nvSpPr>
                <p:cNvPr id="114" name="Rectangle 87"/>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69" name="Group 88"/>
                <p:cNvGrpSpPr>
                  <a:grpSpLocks/>
                </p:cNvGrpSpPr>
                <p:nvPr/>
              </p:nvGrpSpPr>
              <p:grpSpPr bwMode="auto">
                <a:xfrm>
                  <a:off x="1525" y="3098"/>
                  <a:ext cx="155" cy="59"/>
                  <a:chOff x="1488" y="3264"/>
                  <a:chExt cx="192" cy="96"/>
                </a:xfrm>
              </p:grpSpPr>
              <p:sp>
                <p:nvSpPr>
                  <p:cNvPr id="119" name="Freeform 89"/>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20" name="Freeform 90"/>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71" name="Group 91"/>
                <p:cNvGrpSpPr>
                  <a:grpSpLocks/>
                </p:cNvGrpSpPr>
                <p:nvPr/>
              </p:nvGrpSpPr>
              <p:grpSpPr bwMode="auto">
                <a:xfrm>
                  <a:off x="1275" y="3098"/>
                  <a:ext cx="155" cy="59"/>
                  <a:chOff x="1488" y="3264"/>
                  <a:chExt cx="192" cy="96"/>
                </a:xfrm>
              </p:grpSpPr>
              <p:sp>
                <p:nvSpPr>
                  <p:cNvPr id="117" name="Freeform 92"/>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18" name="Freeform 93"/>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nvGrpSpPr>
            <p:cNvPr id="72" name="Group 94"/>
            <p:cNvGrpSpPr>
              <a:grpSpLocks/>
            </p:cNvGrpSpPr>
            <p:nvPr/>
          </p:nvGrpSpPr>
          <p:grpSpPr bwMode="auto">
            <a:xfrm>
              <a:off x="7508875" y="4692055"/>
              <a:ext cx="457200" cy="465137"/>
              <a:chOff x="888" y="2934"/>
              <a:chExt cx="380" cy="378"/>
            </a:xfrm>
          </p:grpSpPr>
          <p:grpSp>
            <p:nvGrpSpPr>
              <p:cNvPr id="79" name="Group 95"/>
              <p:cNvGrpSpPr>
                <a:grpSpLocks/>
              </p:cNvGrpSpPr>
              <p:nvPr/>
            </p:nvGrpSpPr>
            <p:grpSpPr bwMode="auto">
              <a:xfrm>
                <a:off x="888" y="2934"/>
                <a:ext cx="380" cy="378"/>
                <a:chOff x="888" y="3104"/>
                <a:chExt cx="380" cy="378"/>
              </a:xfrm>
            </p:grpSpPr>
            <p:sp>
              <p:nvSpPr>
                <p:cNvPr id="110" name="Oval 96"/>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11" name="Oval 97"/>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80" name="Group 98"/>
              <p:cNvGrpSpPr>
                <a:grpSpLocks/>
              </p:cNvGrpSpPr>
              <p:nvPr/>
            </p:nvGrpSpPr>
            <p:grpSpPr bwMode="auto">
              <a:xfrm>
                <a:off x="958" y="3113"/>
                <a:ext cx="254" cy="47"/>
                <a:chOff x="1275" y="3088"/>
                <a:chExt cx="405" cy="78"/>
              </a:xfrm>
            </p:grpSpPr>
            <p:sp>
              <p:nvSpPr>
                <p:cNvPr id="103" name="Rectangle 99"/>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82" name="Group 100"/>
                <p:cNvGrpSpPr>
                  <a:grpSpLocks/>
                </p:cNvGrpSpPr>
                <p:nvPr/>
              </p:nvGrpSpPr>
              <p:grpSpPr bwMode="auto">
                <a:xfrm>
                  <a:off x="1525" y="3098"/>
                  <a:ext cx="155" cy="59"/>
                  <a:chOff x="1488" y="3264"/>
                  <a:chExt cx="192" cy="96"/>
                </a:xfrm>
              </p:grpSpPr>
              <p:sp>
                <p:nvSpPr>
                  <p:cNvPr id="108" name="Freeform 101"/>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09" name="Freeform 102"/>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83" name="Group 103"/>
                <p:cNvGrpSpPr>
                  <a:grpSpLocks/>
                </p:cNvGrpSpPr>
                <p:nvPr/>
              </p:nvGrpSpPr>
              <p:grpSpPr bwMode="auto">
                <a:xfrm>
                  <a:off x="1275" y="3098"/>
                  <a:ext cx="155" cy="59"/>
                  <a:chOff x="1488" y="3264"/>
                  <a:chExt cx="192" cy="96"/>
                </a:xfrm>
              </p:grpSpPr>
              <p:sp>
                <p:nvSpPr>
                  <p:cNvPr id="106" name="Freeform 104"/>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107" name="Freeform 105"/>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sp>
          <p:nvSpPr>
            <p:cNvPr id="38" name="Oval 107"/>
            <p:cNvSpPr>
              <a:spLocks noChangeArrowheads="1"/>
            </p:cNvSpPr>
            <p:nvPr/>
          </p:nvSpPr>
          <p:spPr bwMode="auto">
            <a:xfrm>
              <a:off x="4573588" y="2185392"/>
              <a:ext cx="457200" cy="465138"/>
            </a:xfrm>
            <a:prstGeom prst="ellipse">
              <a:avLst/>
            </a:prstGeom>
            <a:solidFill>
              <a:srgbClr val="9CDD98"/>
            </a:solidFill>
            <a:ln w="9525">
              <a:solidFill>
                <a:schemeClr val="tx1"/>
              </a:solidFill>
              <a:round/>
              <a:headEnd/>
              <a:tailEnd/>
            </a:ln>
          </p:spPr>
          <p:txBody>
            <a:bodyPr wrap="none" anchor="ctr">
              <a:prstTxWarp prst="textNoShape">
                <a:avLst/>
              </a:prstTxWarp>
            </a:bodyPr>
            <a:lstStyle/>
            <a:p>
              <a:pPr algn="ctr"/>
              <a:endParaRPr lang="en-US"/>
            </a:p>
          </p:txBody>
        </p:sp>
        <p:sp>
          <p:nvSpPr>
            <p:cNvPr id="39" name="Oval 108"/>
            <p:cNvSpPr>
              <a:spLocks noChangeArrowheads="1"/>
            </p:cNvSpPr>
            <p:nvPr/>
          </p:nvSpPr>
          <p:spPr bwMode="auto">
            <a:xfrm>
              <a:off x="4618038" y="2252067"/>
              <a:ext cx="361950" cy="374650"/>
            </a:xfrm>
            <a:prstGeom prst="ellipse">
              <a:avLst/>
            </a:prstGeom>
            <a:gradFill rotWithShape="0">
              <a:gsLst>
                <a:gs pos="0">
                  <a:srgbClr val="9CDD98"/>
                </a:gs>
                <a:gs pos="100000">
                  <a:srgbClr val="669164"/>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sp>
          <p:nvSpPr>
            <p:cNvPr id="40" name="AutoShape 110"/>
            <p:cNvSpPr>
              <a:spLocks noChangeArrowheads="1"/>
            </p:cNvSpPr>
            <p:nvPr/>
          </p:nvSpPr>
          <p:spPr bwMode="auto">
            <a:xfrm>
              <a:off x="4208463" y="1880592"/>
              <a:ext cx="152400" cy="152400"/>
            </a:xfrm>
            <a:prstGeom prst="sun">
              <a:avLst>
                <a:gd name="adj" fmla="val 25000"/>
              </a:avLst>
            </a:prstGeom>
            <a:solidFill>
              <a:srgbClr val="E3160F"/>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41" name="AutoShape 111"/>
            <p:cNvSpPr>
              <a:spLocks noChangeArrowheads="1"/>
            </p:cNvSpPr>
            <p:nvPr/>
          </p:nvSpPr>
          <p:spPr bwMode="auto">
            <a:xfrm>
              <a:off x="4056063" y="1880592"/>
              <a:ext cx="152400" cy="152400"/>
            </a:xfrm>
            <a:prstGeom prst="sun">
              <a:avLst>
                <a:gd name="adj" fmla="val 25000"/>
              </a:avLst>
            </a:prstGeom>
            <a:solidFill>
              <a:srgbClr val="E3160F"/>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42" name="AutoShape 112"/>
            <p:cNvSpPr>
              <a:spLocks noChangeArrowheads="1"/>
            </p:cNvSpPr>
            <p:nvPr/>
          </p:nvSpPr>
          <p:spPr bwMode="auto">
            <a:xfrm>
              <a:off x="4132263" y="2001242"/>
              <a:ext cx="152400" cy="152400"/>
            </a:xfrm>
            <a:prstGeom prst="sun">
              <a:avLst>
                <a:gd name="adj" fmla="val 25000"/>
              </a:avLst>
            </a:prstGeom>
            <a:solidFill>
              <a:srgbClr val="E3160F"/>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43" name="Arc 113"/>
            <p:cNvSpPr>
              <a:spLocks/>
            </p:cNvSpPr>
            <p:nvPr/>
          </p:nvSpPr>
          <p:spPr bwMode="auto">
            <a:xfrm>
              <a:off x="4421188" y="1966317"/>
              <a:ext cx="346075" cy="363538"/>
            </a:xfrm>
            <a:custGeom>
              <a:avLst/>
              <a:gdLst>
                <a:gd name="T0" fmla="*/ 507134 w 18909"/>
                <a:gd name="T1" fmla="*/ 0 h 21546"/>
                <a:gd name="T2" fmla="*/ 6333910 w 18909"/>
                <a:gd name="T3" fmla="*/ 3161731 h 21546"/>
                <a:gd name="T4" fmla="*/ 0 w 18909"/>
                <a:gd name="T5" fmla="*/ 6133847 h 21546"/>
                <a:gd name="T6" fmla="*/ 0 60000 65536"/>
                <a:gd name="T7" fmla="*/ 0 60000 65536"/>
                <a:gd name="T8" fmla="*/ 0 60000 65536"/>
                <a:gd name="T9" fmla="*/ 0 w 18909"/>
                <a:gd name="T10" fmla="*/ 0 h 21546"/>
                <a:gd name="T11" fmla="*/ 18909 w 18909"/>
                <a:gd name="T12" fmla="*/ 21546 h 21546"/>
              </a:gdLst>
              <a:ahLst/>
              <a:cxnLst>
                <a:cxn ang="T6">
                  <a:pos x="T0" y="T1"/>
                </a:cxn>
                <a:cxn ang="T7">
                  <a:pos x="T2" y="T3"/>
                </a:cxn>
                <a:cxn ang="T8">
                  <a:pos x="T4" y="T5"/>
                </a:cxn>
              </a:cxnLst>
              <a:rect l="T9" t="T10" r="T11" b="T12"/>
              <a:pathLst>
                <a:path w="18909" h="21546" fill="none" extrusionOk="0">
                  <a:moveTo>
                    <a:pt x="1514" y="-1"/>
                  </a:moveTo>
                  <a:cubicBezTo>
                    <a:pt x="8820" y="512"/>
                    <a:pt x="15369" y="4693"/>
                    <a:pt x="18909" y="11105"/>
                  </a:cubicBezTo>
                </a:path>
                <a:path w="18909" h="21546" stroke="0" extrusionOk="0">
                  <a:moveTo>
                    <a:pt x="1514" y="-1"/>
                  </a:moveTo>
                  <a:cubicBezTo>
                    <a:pt x="8820" y="512"/>
                    <a:pt x="15369" y="4693"/>
                    <a:pt x="18909" y="11105"/>
                  </a:cubicBezTo>
                  <a:lnTo>
                    <a:pt x="0" y="21546"/>
                  </a:lnTo>
                  <a:close/>
                </a:path>
              </a:pathLst>
            </a:custGeom>
            <a:noFill/>
            <a:ln w="12700">
              <a:solidFill>
                <a:schemeClr val="tx1"/>
              </a:solidFill>
              <a:round/>
              <a:headEnd/>
              <a:tailEnd type="triangle" w="med" len="med"/>
            </a:ln>
          </p:spPr>
          <p:txBody>
            <a:bodyPr wrap="none" anchor="ctr">
              <a:prstTxWarp prst="textNoShape">
                <a:avLst/>
              </a:prstTxWarp>
            </a:bodyPr>
            <a:lstStyle/>
            <a:p>
              <a:pPr algn="ctr"/>
              <a:endParaRPr lang="en-US"/>
            </a:p>
          </p:txBody>
        </p:sp>
        <p:sp>
          <p:nvSpPr>
            <p:cNvPr id="44" name="Arc 114"/>
            <p:cNvSpPr>
              <a:spLocks/>
            </p:cNvSpPr>
            <p:nvPr/>
          </p:nvSpPr>
          <p:spPr bwMode="auto">
            <a:xfrm rot="-3992421">
              <a:off x="3636169" y="1902023"/>
              <a:ext cx="336550" cy="376238"/>
            </a:xfrm>
            <a:custGeom>
              <a:avLst/>
              <a:gdLst>
                <a:gd name="T0" fmla="*/ 0 w 20791"/>
                <a:gd name="T1" fmla="*/ 0 h 21600"/>
                <a:gd name="T2" fmla="*/ 5447833 w 20791"/>
                <a:gd name="T3" fmla="*/ 4777025 h 21600"/>
                <a:gd name="T4" fmla="*/ 0 w 20791"/>
                <a:gd name="T5" fmla="*/ 6553439 h 21600"/>
                <a:gd name="T6" fmla="*/ 0 60000 65536"/>
                <a:gd name="T7" fmla="*/ 0 60000 65536"/>
                <a:gd name="T8" fmla="*/ 0 60000 65536"/>
                <a:gd name="T9" fmla="*/ 0 w 20791"/>
                <a:gd name="T10" fmla="*/ 0 h 21600"/>
                <a:gd name="T11" fmla="*/ 20791 w 20791"/>
                <a:gd name="T12" fmla="*/ 21600 h 21600"/>
              </a:gdLst>
              <a:ahLst/>
              <a:cxnLst>
                <a:cxn ang="T6">
                  <a:pos x="T0" y="T1"/>
                </a:cxn>
                <a:cxn ang="T7">
                  <a:pos x="T2" y="T3"/>
                </a:cxn>
                <a:cxn ang="T8">
                  <a:pos x="T4" y="T5"/>
                </a:cxn>
              </a:cxnLst>
              <a:rect l="T9" t="T10" r="T11" b="T12"/>
              <a:pathLst>
                <a:path w="20791" h="21600" fill="none" extrusionOk="0">
                  <a:moveTo>
                    <a:pt x="0" y="-1"/>
                  </a:moveTo>
                  <a:cubicBezTo>
                    <a:pt x="9674" y="-1"/>
                    <a:pt x="18168" y="6432"/>
                    <a:pt x="20791" y="15744"/>
                  </a:cubicBezTo>
                </a:path>
                <a:path w="20791" h="21600" stroke="0" extrusionOk="0">
                  <a:moveTo>
                    <a:pt x="0" y="-1"/>
                  </a:moveTo>
                  <a:cubicBezTo>
                    <a:pt x="9674" y="-1"/>
                    <a:pt x="18168" y="6432"/>
                    <a:pt x="20791" y="15744"/>
                  </a:cubicBezTo>
                  <a:lnTo>
                    <a:pt x="0" y="21600"/>
                  </a:lnTo>
                  <a:close/>
                </a:path>
              </a:pathLst>
            </a:custGeom>
            <a:noFill/>
            <a:ln w="12700">
              <a:solidFill>
                <a:schemeClr val="tx1"/>
              </a:solidFill>
              <a:round/>
              <a:headEnd/>
              <a:tailEnd type="triangle" w="med" len="med"/>
            </a:ln>
          </p:spPr>
          <p:txBody>
            <a:bodyPr wrap="none" anchor="ctr">
              <a:prstTxWarp prst="textNoShape">
                <a:avLst/>
              </a:prstTxWarp>
            </a:bodyPr>
            <a:lstStyle/>
            <a:p>
              <a:pPr algn="ctr"/>
              <a:endParaRPr lang="en-US"/>
            </a:p>
          </p:txBody>
        </p:sp>
        <p:sp>
          <p:nvSpPr>
            <p:cNvPr id="45" name="Line 115"/>
            <p:cNvSpPr>
              <a:spLocks noChangeShapeType="1"/>
            </p:cNvSpPr>
            <p:nvPr/>
          </p:nvSpPr>
          <p:spPr bwMode="auto">
            <a:xfrm>
              <a:off x="5097463" y="2398117"/>
              <a:ext cx="966787" cy="0"/>
            </a:xfrm>
            <a:prstGeom prst="line">
              <a:avLst/>
            </a:prstGeom>
            <a:noFill/>
            <a:ln w="28575">
              <a:solidFill>
                <a:srgbClr val="E3160F"/>
              </a:solidFill>
              <a:round/>
              <a:headEnd/>
              <a:tailEnd type="triangle" w="med" len="med"/>
            </a:ln>
          </p:spPr>
          <p:txBody>
            <a:bodyPr wrap="none" anchor="ctr">
              <a:prstTxWarp prst="textNoShape">
                <a:avLst/>
              </a:prstTxWarp>
            </a:bodyPr>
            <a:lstStyle/>
            <a:p>
              <a:endParaRPr lang="en-US"/>
            </a:p>
          </p:txBody>
        </p:sp>
        <p:grpSp>
          <p:nvGrpSpPr>
            <p:cNvPr id="90" name="Group 116"/>
            <p:cNvGrpSpPr>
              <a:grpSpLocks/>
            </p:cNvGrpSpPr>
            <p:nvPr/>
          </p:nvGrpSpPr>
          <p:grpSpPr bwMode="auto">
            <a:xfrm>
              <a:off x="3392488" y="2896592"/>
              <a:ext cx="457200" cy="465138"/>
              <a:chOff x="888" y="2934"/>
              <a:chExt cx="380" cy="378"/>
            </a:xfrm>
          </p:grpSpPr>
          <p:grpSp>
            <p:nvGrpSpPr>
              <p:cNvPr id="91" name="Group 117"/>
              <p:cNvGrpSpPr>
                <a:grpSpLocks/>
              </p:cNvGrpSpPr>
              <p:nvPr/>
            </p:nvGrpSpPr>
            <p:grpSpPr bwMode="auto">
              <a:xfrm>
                <a:off x="888" y="2934"/>
                <a:ext cx="380" cy="378"/>
                <a:chOff x="888" y="3104"/>
                <a:chExt cx="380" cy="378"/>
              </a:xfrm>
            </p:grpSpPr>
            <p:sp>
              <p:nvSpPr>
                <p:cNvPr id="99" name="Oval 118"/>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100" name="Oval 119"/>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93" name="Group 120"/>
              <p:cNvGrpSpPr>
                <a:grpSpLocks/>
              </p:cNvGrpSpPr>
              <p:nvPr/>
            </p:nvGrpSpPr>
            <p:grpSpPr bwMode="auto">
              <a:xfrm>
                <a:off x="958" y="3113"/>
                <a:ext cx="254" cy="47"/>
                <a:chOff x="1275" y="3088"/>
                <a:chExt cx="405" cy="78"/>
              </a:xfrm>
            </p:grpSpPr>
            <p:sp>
              <p:nvSpPr>
                <p:cNvPr id="92" name="Rectangle 121"/>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94" name="Group 122"/>
                <p:cNvGrpSpPr>
                  <a:grpSpLocks/>
                </p:cNvGrpSpPr>
                <p:nvPr/>
              </p:nvGrpSpPr>
              <p:grpSpPr bwMode="auto">
                <a:xfrm>
                  <a:off x="1525" y="3098"/>
                  <a:ext cx="155" cy="59"/>
                  <a:chOff x="1488" y="3264"/>
                  <a:chExt cx="192" cy="96"/>
                </a:xfrm>
              </p:grpSpPr>
              <p:sp>
                <p:nvSpPr>
                  <p:cNvPr id="97" name="Freeform 123"/>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98" name="Freeform 124"/>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101" name="Group 125"/>
                <p:cNvGrpSpPr>
                  <a:grpSpLocks/>
                </p:cNvGrpSpPr>
                <p:nvPr/>
              </p:nvGrpSpPr>
              <p:grpSpPr bwMode="auto">
                <a:xfrm>
                  <a:off x="1275" y="3098"/>
                  <a:ext cx="155" cy="59"/>
                  <a:chOff x="1488" y="3264"/>
                  <a:chExt cx="192" cy="96"/>
                </a:xfrm>
              </p:grpSpPr>
              <p:sp>
                <p:nvSpPr>
                  <p:cNvPr id="95" name="Freeform 126"/>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96" name="Freeform 127"/>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nvGrpSpPr>
            <p:cNvPr id="102" name="Group 128"/>
            <p:cNvGrpSpPr>
              <a:grpSpLocks/>
            </p:cNvGrpSpPr>
            <p:nvPr/>
          </p:nvGrpSpPr>
          <p:grpSpPr bwMode="auto">
            <a:xfrm>
              <a:off x="7621588" y="2883892"/>
              <a:ext cx="457200" cy="465138"/>
              <a:chOff x="888" y="2934"/>
              <a:chExt cx="380" cy="378"/>
            </a:xfrm>
          </p:grpSpPr>
          <p:grpSp>
            <p:nvGrpSpPr>
              <p:cNvPr id="104" name="Group 129"/>
              <p:cNvGrpSpPr>
                <a:grpSpLocks/>
              </p:cNvGrpSpPr>
              <p:nvPr/>
            </p:nvGrpSpPr>
            <p:grpSpPr bwMode="auto">
              <a:xfrm>
                <a:off x="888" y="2934"/>
                <a:ext cx="380" cy="378"/>
                <a:chOff x="888" y="3104"/>
                <a:chExt cx="380" cy="378"/>
              </a:xfrm>
            </p:grpSpPr>
            <p:sp>
              <p:nvSpPr>
                <p:cNvPr id="88" name="Oval 130"/>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89" name="Oval 131"/>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105" name="Group 132"/>
              <p:cNvGrpSpPr>
                <a:grpSpLocks/>
              </p:cNvGrpSpPr>
              <p:nvPr/>
            </p:nvGrpSpPr>
            <p:grpSpPr bwMode="auto">
              <a:xfrm>
                <a:off x="958" y="3113"/>
                <a:ext cx="254" cy="47"/>
                <a:chOff x="1275" y="3088"/>
                <a:chExt cx="405" cy="78"/>
              </a:xfrm>
            </p:grpSpPr>
            <p:sp>
              <p:nvSpPr>
                <p:cNvPr id="81" name="Rectangle 133"/>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112" name="Group 134"/>
                <p:cNvGrpSpPr>
                  <a:grpSpLocks/>
                </p:cNvGrpSpPr>
                <p:nvPr/>
              </p:nvGrpSpPr>
              <p:grpSpPr bwMode="auto">
                <a:xfrm>
                  <a:off x="1525" y="3098"/>
                  <a:ext cx="155" cy="59"/>
                  <a:chOff x="1488" y="3264"/>
                  <a:chExt cx="192" cy="96"/>
                </a:xfrm>
              </p:grpSpPr>
              <p:sp>
                <p:nvSpPr>
                  <p:cNvPr id="86" name="Freeform 135"/>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87" name="Freeform 136"/>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113" name="Group 137"/>
                <p:cNvGrpSpPr>
                  <a:grpSpLocks/>
                </p:cNvGrpSpPr>
                <p:nvPr/>
              </p:nvGrpSpPr>
              <p:grpSpPr bwMode="auto">
                <a:xfrm>
                  <a:off x="1275" y="3098"/>
                  <a:ext cx="155" cy="59"/>
                  <a:chOff x="1488" y="3264"/>
                  <a:chExt cx="192" cy="96"/>
                </a:xfrm>
              </p:grpSpPr>
              <p:sp>
                <p:nvSpPr>
                  <p:cNvPr id="84" name="Freeform 138"/>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85" name="Freeform 139"/>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nvGrpSpPr>
            <p:cNvPr id="115" name="Group 140"/>
            <p:cNvGrpSpPr>
              <a:grpSpLocks/>
            </p:cNvGrpSpPr>
            <p:nvPr/>
          </p:nvGrpSpPr>
          <p:grpSpPr bwMode="auto">
            <a:xfrm>
              <a:off x="3201988" y="2185392"/>
              <a:ext cx="457200" cy="465138"/>
              <a:chOff x="888" y="2934"/>
              <a:chExt cx="380" cy="378"/>
            </a:xfrm>
          </p:grpSpPr>
          <p:grpSp>
            <p:nvGrpSpPr>
              <p:cNvPr id="116" name="Group 141"/>
              <p:cNvGrpSpPr>
                <a:grpSpLocks/>
              </p:cNvGrpSpPr>
              <p:nvPr/>
            </p:nvGrpSpPr>
            <p:grpSpPr bwMode="auto">
              <a:xfrm>
                <a:off x="888" y="2934"/>
                <a:ext cx="380" cy="378"/>
                <a:chOff x="888" y="3104"/>
                <a:chExt cx="380" cy="378"/>
              </a:xfrm>
            </p:grpSpPr>
            <p:sp>
              <p:nvSpPr>
                <p:cNvPr id="77" name="Oval 142"/>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78" name="Oval 143"/>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123" name="Group 144"/>
              <p:cNvGrpSpPr>
                <a:grpSpLocks/>
              </p:cNvGrpSpPr>
              <p:nvPr/>
            </p:nvGrpSpPr>
            <p:grpSpPr bwMode="auto">
              <a:xfrm>
                <a:off x="958" y="3113"/>
                <a:ext cx="254" cy="47"/>
                <a:chOff x="1275" y="3088"/>
                <a:chExt cx="405" cy="78"/>
              </a:xfrm>
            </p:grpSpPr>
            <p:sp>
              <p:nvSpPr>
                <p:cNvPr id="70" name="Rectangle 145"/>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124" name="Group 146"/>
                <p:cNvGrpSpPr>
                  <a:grpSpLocks/>
                </p:cNvGrpSpPr>
                <p:nvPr/>
              </p:nvGrpSpPr>
              <p:grpSpPr bwMode="auto">
                <a:xfrm>
                  <a:off x="1525" y="3098"/>
                  <a:ext cx="155" cy="59"/>
                  <a:chOff x="1488" y="3264"/>
                  <a:chExt cx="192" cy="96"/>
                </a:xfrm>
              </p:grpSpPr>
              <p:sp>
                <p:nvSpPr>
                  <p:cNvPr id="75" name="Freeform 147"/>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76" name="Freeform 148"/>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126" name="Group 149"/>
                <p:cNvGrpSpPr>
                  <a:grpSpLocks/>
                </p:cNvGrpSpPr>
                <p:nvPr/>
              </p:nvGrpSpPr>
              <p:grpSpPr bwMode="auto">
                <a:xfrm>
                  <a:off x="1275" y="3098"/>
                  <a:ext cx="155" cy="59"/>
                  <a:chOff x="1488" y="3264"/>
                  <a:chExt cx="192" cy="96"/>
                </a:xfrm>
              </p:grpSpPr>
              <p:sp>
                <p:nvSpPr>
                  <p:cNvPr id="73" name="Freeform 150"/>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74" name="Freeform 151"/>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sp>
          <p:nvSpPr>
            <p:cNvPr id="49" name="Oval 152"/>
            <p:cNvSpPr>
              <a:spLocks noChangeArrowheads="1"/>
            </p:cNvSpPr>
            <p:nvPr/>
          </p:nvSpPr>
          <p:spPr bwMode="auto">
            <a:xfrm>
              <a:off x="7570788" y="2185392"/>
              <a:ext cx="457200" cy="465138"/>
            </a:xfrm>
            <a:prstGeom prst="ellipse">
              <a:avLst/>
            </a:prstGeom>
            <a:solidFill>
              <a:srgbClr val="9CDD98"/>
            </a:solidFill>
            <a:ln w="9525">
              <a:solidFill>
                <a:schemeClr val="tx1"/>
              </a:solidFill>
              <a:round/>
              <a:headEnd/>
              <a:tailEnd/>
            </a:ln>
          </p:spPr>
          <p:txBody>
            <a:bodyPr wrap="none" anchor="ctr">
              <a:prstTxWarp prst="textNoShape">
                <a:avLst/>
              </a:prstTxWarp>
            </a:bodyPr>
            <a:lstStyle/>
            <a:p>
              <a:pPr algn="ctr"/>
              <a:endParaRPr lang="en-US"/>
            </a:p>
          </p:txBody>
        </p:sp>
        <p:sp>
          <p:nvSpPr>
            <p:cNvPr id="50" name="Oval 153"/>
            <p:cNvSpPr>
              <a:spLocks noChangeArrowheads="1"/>
            </p:cNvSpPr>
            <p:nvPr/>
          </p:nvSpPr>
          <p:spPr bwMode="auto">
            <a:xfrm>
              <a:off x="7615238" y="2252067"/>
              <a:ext cx="361950" cy="374650"/>
            </a:xfrm>
            <a:prstGeom prst="ellipse">
              <a:avLst/>
            </a:prstGeom>
            <a:gradFill rotWithShape="0">
              <a:gsLst>
                <a:gs pos="0">
                  <a:srgbClr val="9CDD98"/>
                </a:gs>
                <a:gs pos="100000">
                  <a:srgbClr val="669164"/>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sp>
          <p:nvSpPr>
            <p:cNvPr id="51" name="AutoShape 154"/>
            <p:cNvSpPr>
              <a:spLocks noChangeArrowheads="1"/>
            </p:cNvSpPr>
            <p:nvPr/>
          </p:nvSpPr>
          <p:spPr bwMode="auto">
            <a:xfrm>
              <a:off x="7205663" y="1880592"/>
              <a:ext cx="152400" cy="152400"/>
            </a:xfrm>
            <a:prstGeom prst="sun">
              <a:avLst>
                <a:gd name="adj" fmla="val 25000"/>
              </a:avLst>
            </a:prstGeom>
            <a:solidFill>
              <a:srgbClr val="E3160F"/>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2" name="AutoShape 155"/>
            <p:cNvSpPr>
              <a:spLocks noChangeArrowheads="1"/>
            </p:cNvSpPr>
            <p:nvPr/>
          </p:nvSpPr>
          <p:spPr bwMode="auto">
            <a:xfrm>
              <a:off x="7053263" y="1880592"/>
              <a:ext cx="152400" cy="152400"/>
            </a:xfrm>
            <a:prstGeom prst="sun">
              <a:avLst>
                <a:gd name="adj" fmla="val 25000"/>
              </a:avLst>
            </a:prstGeom>
            <a:solidFill>
              <a:srgbClr val="E3160F"/>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3" name="AutoShape 156"/>
            <p:cNvSpPr>
              <a:spLocks noChangeArrowheads="1"/>
            </p:cNvSpPr>
            <p:nvPr/>
          </p:nvSpPr>
          <p:spPr bwMode="auto">
            <a:xfrm>
              <a:off x="7129463" y="2001242"/>
              <a:ext cx="152400" cy="152400"/>
            </a:xfrm>
            <a:prstGeom prst="sun">
              <a:avLst>
                <a:gd name="adj" fmla="val 25000"/>
              </a:avLst>
            </a:prstGeom>
            <a:solidFill>
              <a:srgbClr val="E3160F"/>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54" name="Arc 157"/>
            <p:cNvSpPr>
              <a:spLocks/>
            </p:cNvSpPr>
            <p:nvPr/>
          </p:nvSpPr>
          <p:spPr bwMode="auto">
            <a:xfrm>
              <a:off x="7418388" y="1966317"/>
              <a:ext cx="346075" cy="363538"/>
            </a:xfrm>
            <a:custGeom>
              <a:avLst/>
              <a:gdLst>
                <a:gd name="T0" fmla="*/ 507134 w 18909"/>
                <a:gd name="T1" fmla="*/ 0 h 21546"/>
                <a:gd name="T2" fmla="*/ 6333910 w 18909"/>
                <a:gd name="T3" fmla="*/ 3161731 h 21546"/>
                <a:gd name="T4" fmla="*/ 0 w 18909"/>
                <a:gd name="T5" fmla="*/ 6133847 h 21546"/>
                <a:gd name="T6" fmla="*/ 0 60000 65536"/>
                <a:gd name="T7" fmla="*/ 0 60000 65536"/>
                <a:gd name="T8" fmla="*/ 0 60000 65536"/>
                <a:gd name="T9" fmla="*/ 0 w 18909"/>
                <a:gd name="T10" fmla="*/ 0 h 21546"/>
                <a:gd name="T11" fmla="*/ 18909 w 18909"/>
                <a:gd name="T12" fmla="*/ 21546 h 21546"/>
              </a:gdLst>
              <a:ahLst/>
              <a:cxnLst>
                <a:cxn ang="T6">
                  <a:pos x="T0" y="T1"/>
                </a:cxn>
                <a:cxn ang="T7">
                  <a:pos x="T2" y="T3"/>
                </a:cxn>
                <a:cxn ang="T8">
                  <a:pos x="T4" y="T5"/>
                </a:cxn>
              </a:cxnLst>
              <a:rect l="T9" t="T10" r="T11" b="T12"/>
              <a:pathLst>
                <a:path w="18909" h="21546" fill="none" extrusionOk="0">
                  <a:moveTo>
                    <a:pt x="1514" y="-1"/>
                  </a:moveTo>
                  <a:cubicBezTo>
                    <a:pt x="8820" y="512"/>
                    <a:pt x="15369" y="4693"/>
                    <a:pt x="18909" y="11105"/>
                  </a:cubicBezTo>
                </a:path>
                <a:path w="18909" h="21546" stroke="0" extrusionOk="0">
                  <a:moveTo>
                    <a:pt x="1514" y="-1"/>
                  </a:moveTo>
                  <a:cubicBezTo>
                    <a:pt x="8820" y="512"/>
                    <a:pt x="15369" y="4693"/>
                    <a:pt x="18909" y="11105"/>
                  </a:cubicBezTo>
                  <a:lnTo>
                    <a:pt x="0" y="21546"/>
                  </a:lnTo>
                  <a:close/>
                </a:path>
              </a:pathLst>
            </a:custGeom>
            <a:noFill/>
            <a:ln w="12700">
              <a:solidFill>
                <a:schemeClr val="tx1"/>
              </a:solidFill>
              <a:round/>
              <a:headEnd/>
              <a:tailEnd type="triangle" w="med" len="med"/>
            </a:ln>
          </p:spPr>
          <p:txBody>
            <a:bodyPr wrap="none" anchor="ctr">
              <a:prstTxWarp prst="textNoShape">
                <a:avLst/>
              </a:prstTxWarp>
            </a:bodyPr>
            <a:lstStyle/>
            <a:p>
              <a:pPr algn="ctr"/>
              <a:endParaRPr lang="en-US"/>
            </a:p>
          </p:txBody>
        </p:sp>
        <p:sp>
          <p:nvSpPr>
            <p:cNvPr id="55" name="Arc 158"/>
            <p:cNvSpPr>
              <a:spLocks/>
            </p:cNvSpPr>
            <p:nvPr/>
          </p:nvSpPr>
          <p:spPr bwMode="auto">
            <a:xfrm rot="-3992421">
              <a:off x="6633369" y="1902023"/>
              <a:ext cx="336550" cy="376238"/>
            </a:xfrm>
            <a:custGeom>
              <a:avLst/>
              <a:gdLst>
                <a:gd name="T0" fmla="*/ 0 w 20791"/>
                <a:gd name="T1" fmla="*/ 0 h 21600"/>
                <a:gd name="T2" fmla="*/ 5447833 w 20791"/>
                <a:gd name="T3" fmla="*/ 4777025 h 21600"/>
                <a:gd name="T4" fmla="*/ 0 w 20791"/>
                <a:gd name="T5" fmla="*/ 6553439 h 21600"/>
                <a:gd name="T6" fmla="*/ 0 60000 65536"/>
                <a:gd name="T7" fmla="*/ 0 60000 65536"/>
                <a:gd name="T8" fmla="*/ 0 60000 65536"/>
                <a:gd name="T9" fmla="*/ 0 w 20791"/>
                <a:gd name="T10" fmla="*/ 0 h 21600"/>
                <a:gd name="T11" fmla="*/ 20791 w 20791"/>
                <a:gd name="T12" fmla="*/ 21600 h 21600"/>
              </a:gdLst>
              <a:ahLst/>
              <a:cxnLst>
                <a:cxn ang="T6">
                  <a:pos x="T0" y="T1"/>
                </a:cxn>
                <a:cxn ang="T7">
                  <a:pos x="T2" y="T3"/>
                </a:cxn>
                <a:cxn ang="T8">
                  <a:pos x="T4" y="T5"/>
                </a:cxn>
              </a:cxnLst>
              <a:rect l="T9" t="T10" r="T11" b="T12"/>
              <a:pathLst>
                <a:path w="20791" h="21600" fill="none" extrusionOk="0">
                  <a:moveTo>
                    <a:pt x="0" y="-1"/>
                  </a:moveTo>
                  <a:cubicBezTo>
                    <a:pt x="9674" y="-1"/>
                    <a:pt x="18168" y="6432"/>
                    <a:pt x="20791" y="15744"/>
                  </a:cubicBezTo>
                </a:path>
                <a:path w="20791" h="21600" stroke="0" extrusionOk="0">
                  <a:moveTo>
                    <a:pt x="0" y="-1"/>
                  </a:moveTo>
                  <a:cubicBezTo>
                    <a:pt x="9674" y="-1"/>
                    <a:pt x="18168" y="6432"/>
                    <a:pt x="20791" y="15744"/>
                  </a:cubicBezTo>
                  <a:lnTo>
                    <a:pt x="0" y="21600"/>
                  </a:lnTo>
                  <a:close/>
                </a:path>
              </a:pathLst>
            </a:custGeom>
            <a:noFill/>
            <a:ln w="12700">
              <a:solidFill>
                <a:schemeClr val="tx1"/>
              </a:solidFill>
              <a:round/>
              <a:headEnd/>
              <a:tailEnd type="triangle" w="med" len="med"/>
            </a:ln>
          </p:spPr>
          <p:txBody>
            <a:bodyPr wrap="none" anchor="ctr">
              <a:prstTxWarp prst="textNoShape">
                <a:avLst/>
              </a:prstTxWarp>
            </a:bodyPr>
            <a:lstStyle/>
            <a:p>
              <a:pPr algn="ctr"/>
              <a:endParaRPr lang="en-US"/>
            </a:p>
          </p:txBody>
        </p:sp>
        <p:grpSp>
          <p:nvGrpSpPr>
            <p:cNvPr id="127" name="Group 159"/>
            <p:cNvGrpSpPr>
              <a:grpSpLocks/>
            </p:cNvGrpSpPr>
            <p:nvPr/>
          </p:nvGrpSpPr>
          <p:grpSpPr bwMode="auto">
            <a:xfrm>
              <a:off x="6199188" y="2185392"/>
              <a:ext cx="457200" cy="465138"/>
              <a:chOff x="888" y="2934"/>
              <a:chExt cx="380" cy="378"/>
            </a:xfrm>
          </p:grpSpPr>
          <p:grpSp>
            <p:nvGrpSpPr>
              <p:cNvPr id="134" name="Group 160"/>
              <p:cNvGrpSpPr>
                <a:grpSpLocks/>
              </p:cNvGrpSpPr>
              <p:nvPr/>
            </p:nvGrpSpPr>
            <p:grpSpPr bwMode="auto">
              <a:xfrm>
                <a:off x="888" y="2934"/>
                <a:ext cx="380" cy="378"/>
                <a:chOff x="888" y="3104"/>
                <a:chExt cx="380" cy="378"/>
              </a:xfrm>
            </p:grpSpPr>
            <p:sp>
              <p:nvSpPr>
                <p:cNvPr id="66" name="Oval 161"/>
                <p:cNvSpPr>
                  <a:spLocks noChangeArrowheads="1"/>
                </p:cNvSpPr>
                <p:nvPr/>
              </p:nvSpPr>
              <p:spPr bwMode="auto">
                <a:xfrm>
                  <a:off x="888" y="3104"/>
                  <a:ext cx="380" cy="378"/>
                </a:xfrm>
                <a:prstGeom prst="ellipse">
                  <a:avLst/>
                </a:prstGeom>
                <a:solidFill>
                  <a:srgbClr val="5373AE"/>
                </a:solidFill>
                <a:ln w="9525">
                  <a:solidFill>
                    <a:schemeClr val="tx1"/>
                  </a:solidFill>
                  <a:round/>
                  <a:headEnd/>
                  <a:tailEnd/>
                </a:ln>
              </p:spPr>
              <p:txBody>
                <a:bodyPr wrap="none" anchor="ctr">
                  <a:prstTxWarp prst="textNoShape">
                    <a:avLst/>
                  </a:prstTxWarp>
                </a:bodyPr>
                <a:lstStyle/>
                <a:p>
                  <a:pPr algn="ctr"/>
                  <a:endParaRPr lang="en-US"/>
                </a:p>
              </p:txBody>
            </p:sp>
            <p:sp>
              <p:nvSpPr>
                <p:cNvPr id="67" name="Oval 162"/>
                <p:cNvSpPr>
                  <a:spLocks noChangeArrowheads="1"/>
                </p:cNvSpPr>
                <p:nvPr/>
              </p:nvSpPr>
              <p:spPr bwMode="auto">
                <a:xfrm>
                  <a:off x="925" y="3158"/>
                  <a:ext cx="301" cy="305"/>
                </a:xfrm>
                <a:prstGeom prst="ellipse">
                  <a:avLst/>
                </a:prstGeom>
                <a:gradFill rotWithShape="0">
                  <a:gsLst>
                    <a:gs pos="0">
                      <a:srgbClr val="5373AE"/>
                    </a:gs>
                    <a:gs pos="100000">
                      <a:srgbClr val="263551"/>
                    </a:gs>
                  </a:gsLst>
                  <a:path path="shape">
                    <a:fillToRect l="50000" t="50000" r="50000" b="50000"/>
                  </a:path>
                </a:gradFill>
                <a:ln w="9525">
                  <a:solidFill>
                    <a:schemeClr val="tx1"/>
                  </a:solidFill>
                  <a:round/>
                  <a:headEnd/>
                  <a:tailEnd/>
                </a:ln>
              </p:spPr>
              <p:txBody>
                <a:bodyPr wrap="none" anchor="ctr">
                  <a:prstTxWarp prst="textNoShape">
                    <a:avLst/>
                  </a:prstTxWarp>
                </a:bodyPr>
                <a:lstStyle/>
                <a:p>
                  <a:pPr algn="ctr"/>
                  <a:endParaRPr lang="en-US"/>
                </a:p>
              </p:txBody>
            </p:sp>
          </p:grpSp>
          <p:grpSp>
            <p:nvGrpSpPr>
              <p:cNvPr id="135" name="Group 163"/>
              <p:cNvGrpSpPr>
                <a:grpSpLocks/>
              </p:cNvGrpSpPr>
              <p:nvPr/>
            </p:nvGrpSpPr>
            <p:grpSpPr bwMode="auto">
              <a:xfrm>
                <a:off x="958" y="3113"/>
                <a:ext cx="254" cy="47"/>
                <a:chOff x="1275" y="3088"/>
                <a:chExt cx="405" cy="78"/>
              </a:xfrm>
            </p:grpSpPr>
            <p:sp>
              <p:nvSpPr>
                <p:cNvPr id="59" name="Rectangle 164"/>
                <p:cNvSpPr>
                  <a:spLocks noChangeArrowheads="1"/>
                </p:cNvSpPr>
                <p:nvPr/>
              </p:nvSpPr>
              <p:spPr bwMode="auto">
                <a:xfrm>
                  <a:off x="1430" y="3088"/>
                  <a:ext cx="94" cy="78"/>
                </a:xfrm>
                <a:prstGeom prst="rect">
                  <a:avLst/>
                </a:prstGeom>
                <a:gradFill rotWithShape="0">
                  <a:gsLst>
                    <a:gs pos="0">
                      <a:srgbClr val="690A07"/>
                    </a:gs>
                    <a:gs pos="50000">
                      <a:srgbClr val="E3160F"/>
                    </a:gs>
                    <a:gs pos="100000">
                      <a:srgbClr val="690A07"/>
                    </a:gs>
                  </a:gsLst>
                  <a:lin ang="5400000" scaled="1"/>
                </a:gradFill>
                <a:ln w="9525">
                  <a:solidFill>
                    <a:schemeClr val="tx1"/>
                  </a:solidFill>
                  <a:miter lim="800000"/>
                  <a:headEnd/>
                  <a:tailEnd/>
                </a:ln>
              </p:spPr>
              <p:txBody>
                <a:bodyPr wrap="none" anchor="ctr">
                  <a:prstTxWarp prst="textNoShape">
                    <a:avLst/>
                  </a:prstTxWarp>
                </a:bodyPr>
                <a:lstStyle/>
                <a:p>
                  <a:pPr algn="ctr"/>
                  <a:endParaRPr lang="en-US"/>
                </a:p>
              </p:txBody>
            </p:sp>
            <p:grpSp>
              <p:nvGrpSpPr>
                <p:cNvPr id="137" name="Group 165"/>
                <p:cNvGrpSpPr>
                  <a:grpSpLocks/>
                </p:cNvGrpSpPr>
                <p:nvPr/>
              </p:nvGrpSpPr>
              <p:grpSpPr bwMode="auto">
                <a:xfrm>
                  <a:off x="1525" y="3098"/>
                  <a:ext cx="155" cy="59"/>
                  <a:chOff x="1488" y="3264"/>
                  <a:chExt cx="192" cy="96"/>
                </a:xfrm>
              </p:grpSpPr>
              <p:sp>
                <p:nvSpPr>
                  <p:cNvPr id="64" name="Freeform 166"/>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65" name="Freeform 167"/>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nvGrpSpPr>
                <p:cNvPr id="138" name="Group 168"/>
                <p:cNvGrpSpPr>
                  <a:grpSpLocks/>
                </p:cNvGrpSpPr>
                <p:nvPr/>
              </p:nvGrpSpPr>
              <p:grpSpPr bwMode="auto">
                <a:xfrm>
                  <a:off x="1275" y="3098"/>
                  <a:ext cx="155" cy="59"/>
                  <a:chOff x="1488" y="3264"/>
                  <a:chExt cx="192" cy="96"/>
                </a:xfrm>
              </p:grpSpPr>
              <p:sp>
                <p:nvSpPr>
                  <p:cNvPr id="62" name="Freeform 169"/>
                  <p:cNvSpPr>
                    <a:spLocks/>
                  </p:cNvSpPr>
                  <p:nvPr/>
                </p:nvSpPr>
                <p:spPr bwMode="auto">
                  <a:xfrm>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sp>
                <p:nvSpPr>
                  <p:cNvPr id="63" name="Freeform 170"/>
                  <p:cNvSpPr>
                    <a:spLocks/>
                  </p:cNvSpPr>
                  <p:nvPr/>
                </p:nvSpPr>
                <p:spPr bwMode="auto">
                  <a:xfrm flipV="1">
                    <a:off x="1488" y="3264"/>
                    <a:ext cx="192" cy="96"/>
                  </a:xfrm>
                  <a:custGeom>
                    <a:avLst/>
                    <a:gdLst>
                      <a:gd name="T0" fmla="*/ 0 w 192"/>
                      <a:gd name="T1" fmla="*/ 0 h 96"/>
                      <a:gd name="T2" fmla="*/ 48 w 192"/>
                      <a:gd name="T3" fmla="*/ 96 h 96"/>
                      <a:gd name="T4" fmla="*/ 96 w 192"/>
                      <a:gd name="T5" fmla="*/ 0 h 96"/>
                      <a:gd name="T6" fmla="*/ 144 w 192"/>
                      <a:gd name="T7" fmla="*/ 96 h 96"/>
                      <a:gd name="T8" fmla="*/ 192 w 192"/>
                      <a:gd name="T9" fmla="*/ 0 h 96"/>
                      <a:gd name="T10" fmla="*/ 0 60000 65536"/>
                      <a:gd name="T11" fmla="*/ 0 60000 65536"/>
                      <a:gd name="T12" fmla="*/ 0 60000 65536"/>
                      <a:gd name="T13" fmla="*/ 0 60000 65536"/>
                      <a:gd name="T14" fmla="*/ 0 60000 65536"/>
                      <a:gd name="T15" fmla="*/ 0 w 192"/>
                      <a:gd name="T16" fmla="*/ 0 h 96"/>
                      <a:gd name="T17" fmla="*/ 192 w 192"/>
                      <a:gd name="T18" fmla="*/ 96 h 96"/>
                    </a:gdLst>
                    <a:ahLst/>
                    <a:cxnLst>
                      <a:cxn ang="T10">
                        <a:pos x="T0" y="T1"/>
                      </a:cxn>
                      <a:cxn ang="T11">
                        <a:pos x="T2" y="T3"/>
                      </a:cxn>
                      <a:cxn ang="T12">
                        <a:pos x="T4" y="T5"/>
                      </a:cxn>
                      <a:cxn ang="T13">
                        <a:pos x="T6" y="T7"/>
                      </a:cxn>
                      <a:cxn ang="T14">
                        <a:pos x="T8" y="T9"/>
                      </a:cxn>
                    </a:cxnLst>
                    <a:rect l="T15" t="T16" r="T17" b="T18"/>
                    <a:pathLst>
                      <a:path w="192" h="96">
                        <a:moveTo>
                          <a:pt x="0" y="0"/>
                        </a:moveTo>
                        <a:cubicBezTo>
                          <a:pt x="16" y="48"/>
                          <a:pt x="32" y="96"/>
                          <a:pt x="48" y="96"/>
                        </a:cubicBezTo>
                        <a:cubicBezTo>
                          <a:pt x="64" y="96"/>
                          <a:pt x="80" y="0"/>
                          <a:pt x="96" y="0"/>
                        </a:cubicBezTo>
                        <a:cubicBezTo>
                          <a:pt x="112" y="0"/>
                          <a:pt x="128" y="96"/>
                          <a:pt x="144" y="96"/>
                        </a:cubicBezTo>
                        <a:cubicBezTo>
                          <a:pt x="160" y="96"/>
                          <a:pt x="184" y="16"/>
                          <a:pt x="192" y="0"/>
                        </a:cubicBezTo>
                      </a:path>
                    </a:pathLst>
                  </a:custGeom>
                  <a:noFill/>
                  <a:ln w="9525">
                    <a:solidFill>
                      <a:schemeClr val="tx1"/>
                    </a:solidFill>
                    <a:round/>
                    <a:headEnd/>
                    <a:tailEnd/>
                  </a:ln>
                </p:spPr>
                <p:txBody>
                  <a:bodyPr wrap="none" anchor="ctr">
                    <a:prstTxWarp prst="textNoShape">
                      <a:avLst/>
                    </a:prstTxWarp>
                  </a:bodyPr>
                  <a:lstStyle/>
                  <a:p>
                    <a:pPr algn="ctr"/>
                    <a:endParaRPr lang="en-US"/>
                  </a:p>
                </p:txBody>
              </p:sp>
            </p:grpSp>
          </p:grpSp>
        </p:grpSp>
      </p:grpSp>
      <p:sp>
        <p:nvSpPr>
          <p:cNvPr id="176" name="ZoneTexte 175"/>
          <p:cNvSpPr txBox="1"/>
          <p:nvPr/>
        </p:nvSpPr>
        <p:spPr>
          <a:xfrm>
            <a:off x="65903" y="1012631"/>
            <a:ext cx="9094766" cy="2462206"/>
          </a:xfrm>
          <a:prstGeom prst="rect">
            <a:avLst/>
          </a:prstGeom>
          <a:noFill/>
        </p:spPr>
        <p:txBody>
          <a:bodyPr wrap="square" lIns="79242" tIns="39621" rIns="79242" bIns="39621" rtlCol="0">
            <a:spAutoFit/>
          </a:bodyPr>
          <a:lstStyle/>
          <a:p>
            <a:pPr>
              <a:spcBef>
                <a:spcPct val="50000"/>
              </a:spcBef>
              <a:buFont typeface="Wingdings" charset="2"/>
              <a:buChar char="ü"/>
            </a:pPr>
            <a:r>
              <a:rPr lang="fr-FR" sz="2400" b="1" dirty="0" smtClean="0">
                <a:solidFill>
                  <a:srgbClr val="000090"/>
                </a:solidFill>
                <a:cs typeface="Arial" charset="0"/>
              </a:rPr>
              <a:t>Major</a:t>
            </a:r>
            <a:r>
              <a:rPr lang="fr-FR" sz="2800" b="1" dirty="0" smtClean="0">
                <a:solidFill>
                  <a:srgbClr val="000090"/>
                </a:solidFill>
                <a:cs typeface="Arial" charset="0"/>
              </a:rPr>
              <a:t> </a:t>
            </a:r>
            <a:r>
              <a:rPr lang="fr-FR" sz="2400" b="1" dirty="0" err="1">
                <a:solidFill>
                  <a:srgbClr val="000090"/>
                </a:solidFill>
                <a:cs typeface="Arial" charset="0"/>
              </a:rPr>
              <a:t>reservoirs</a:t>
            </a:r>
            <a:r>
              <a:rPr lang="fr-FR" sz="2400" b="1" dirty="0">
                <a:solidFill>
                  <a:srgbClr val="000090"/>
                </a:solidFill>
                <a:cs typeface="Arial" charset="0"/>
              </a:rPr>
              <a:t> are </a:t>
            </a:r>
            <a:r>
              <a:rPr lang="fr-FR" sz="2400" b="1" dirty="0" err="1">
                <a:solidFill>
                  <a:srgbClr val="000090"/>
                </a:solidFill>
                <a:cs typeface="Arial" charset="0"/>
              </a:rPr>
              <a:t>resting</a:t>
            </a:r>
            <a:r>
              <a:rPr lang="fr-FR" sz="2400" b="1" dirty="0">
                <a:solidFill>
                  <a:srgbClr val="000090"/>
                </a:solidFill>
                <a:cs typeface="Arial" charset="0"/>
              </a:rPr>
              <a:t> central &amp; </a:t>
            </a:r>
            <a:r>
              <a:rPr lang="fr-FR" sz="2400" b="1" dirty="0" err="1">
                <a:solidFill>
                  <a:srgbClr val="000090"/>
                </a:solidFill>
                <a:cs typeface="Arial" charset="0"/>
              </a:rPr>
              <a:t>transitional</a:t>
            </a:r>
            <a:r>
              <a:rPr lang="fr-FR" sz="2400" b="1" dirty="0">
                <a:solidFill>
                  <a:srgbClr val="000090"/>
                </a:solidFill>
                <a:cs typeface="Arial" charset="0"/>
              </a:rPr>
              <a:t> CD4+ </a:t>
            </a:r>
            <a:r>
              <a:rPr lang="fr-FR" sz="2400" b="1" dirty="0" err="1">
                <a:solidFill>
                  <a:srgbClr val="000090"/>
                </a:solidFill>
                <a:cs typeface="Arial" charset="0"/>
              </a:rPr>
              <a:t>memory</a:t>
            </a:r>
            <a:r>
              <a:rPr lang="fr-FR" sz="2400" b="1" dirty="0">
                <a:solidFill>
                  <a:srgbClr val="000090"/>
                </a:solidFill>
                <a:cs typeface="Arial" charset="0"/>
              </a:rPr>
              <a:t> T </a:t>
            </a:r>
            <a:r>
              <a:rPr lang="fr-FR" sz="2400" b="1" dirty="0" err="1">
                <a:solidFill>
                  <a:srgbClr val="000090"/>
                </a:solidFill>
                <a:cs typeface="Arial" charset="0"/>
              </a:rPr>
              <a:t>cells</a:t>
            </a:r>
            <a:r>
              <a:rPr lang="fr-FR" sz="2400" b="1" dirty="0">
                <a:solidFill>
                  <a:srgbClr val="000090"/>
                </a:solidFill>
                <a:cs typeface="Arial" charset="0"/>
              </a:rPr>
              <a:t> </a:t>
            </a:r>
            <a:r>
              <a:rPr lang="fr-FR" sz="2000" dirty="0">
                <a:solidFill>
                  <a:srgbClr val="000090"/>
                </a:solidFill>
                <a:cs typeface="Arial" charset="0"/>
              </a:rPr>
              <a:t>(</a:t>
            </a:r>
            <a:r>
              <a:rPr lang="fr-FR" sz="2000" i="1" dirty="0">
                <a:solidFill>
                  <a:srgbClr val="000090"/>
                </a:solidFill>
                <a:cs typeface="Arial" charset="0"/>
              </a:rPr>
              <a:t>Persistent and stable on </a:t>
            </a:r>
            <a:r>
              <a:rPr lang="fr-FR" sz="2000" i="1" dirty="0" err="1">
                <a:solidFill>
                  <a:srgbClr val="000090"/>
                </a:solidFill>
                <a:cs typeface="Arial" charset="0"/>
              </a:rPr>
              <a:t>cART</a:t>
            </a:r>
            <a:r>
              <a:rPr lang="fr-FR" sz="2000" i="1" dirty="0">
                <a:solidFill>
                  <a:srgbClr val="000090"/>
                </a:solidFill>
                <a:cs typeface="Arial" charset="0"/>
              </a:rPr>
              <a:t> &gt;10 </a:t>
            </a:r>
            <a:r>
              <a:rPr lang="fr-FR" sz="2000" i="1" dirty="0" err="1">
                <a:solidFill>
                  <a:srgbClr val="000090"/>
                </a:solidFill>
                <a:cs typeface="Arial" charset="0"/>
              </a:rPr>
              <a:t>years</a:t>
            </a:r>
            <a:r>
              <a:rPr lang="fr-FR" sz="1800" i="1" dirty="0">
                <a:solidFill>
                  <a:srgbClr val="000090"/>
                </a:solidFill>
                <a:cs typeface="Arial" charset="0"/>
              </a:rPr>
              <a:t>); </a:t>
            </a:r>
          </a:p>
          <a:p>
            <a:pPr>
              <a:spcBef>
                <a:spcPct val="50000"/>
              </a:spcBef>
              <a:buFont typeface="Wingdings" charset="2"/>
              <a:buChar char="ü"/>
            </a:pPr>
            <a:r>
              <a:rPr lang="fr-FR" sz="2400" b="1" dirty="0" err="1">
                <a:solidFill>
                  <a:srgbClr val="000090"/>
                </a:solidFill>
                <a:cs typeface="Arial" charset="0"/>
              </a:rPr>
              <a:t>Other</a:t>
            </a:r>
            <a:r>
              <a:rPr lang="fr-FR" sz="2400" b="1" dirty="0">
                <a:solidFill>
                  <a:srgbClr val="000090"/>
                </a:solidFill>
                <a:cs typeface="Arial" charset="0"/>
              </a:rPr>
              <a:t> </a:t>
            </a:r>
            <a:r>
              <a:rPr lang="fr-FR" sz="2400" b="1" dirty="0" err="1">
                <a:solidFill>
                  <a:srgbClr val="000090"/>
                </a:solidFill>
                <a:cs typeface="Arial" charset="0"/>
              </a:rPr>
              <a:t>reservoir</a:t>
            </a:r>
            <a:r>
              <a:rPr lang="fr-FR" sz="2400" b="1" dirty="0">
                <a:solidFill>
                  <a:srgbClr val="000090"/>
                </a:solidFill>
                <a:cs typeface="Arial" charset="0"/>
              </a:rPr>
              <a:t> </a:t>
            </a:r>
            <a:r>
              <a:rPr lang="fr-FR" sz="2400" b="1" dirty="0" err="1">
                <a:solidFill>
                  <a:srgbClr val="000090"/>
                </a:solidFill>
                <a:cs typeface="Arial" charset="0"/>
              </a:rPr>
              <a:t>cells</a:t>
            </a:r>
            <a:r>
              <a:rPr lang="fr-FR" sz="1600" b="1" dirty="0">
                <a:solidFill>
                  <a:srgbClr val="000090"/>
                </a:solidFill>
                <a:cs typeface="Arial" charset="0"/>
              </a:rPr>
              <a:t>:  </a:t>
            </a:r>
            <a:r>
              <a:rPr lang="fr-FR" sz="2000" i="1" dirty="0" err="1">
                <a:solidFill>
                  <a:srgbClr val="000090"/>
                </a:solidFill>
                <a:cs typeface="Arial" charset="0"/>
              </a:rPr>
              <a:t>naiveT</a:t>
            </a:r>
            <a:r>
              <a:rPr lang="fr-FR" sz="2000" i="1" dirty="0">
                <a:solidFill>
                  <a:srgbClr val="000090"/>
                </a:solidFill>
                <a:cs typeface="Arial" charset="0"/>
              </a:rPr>
              <a:t> </a:t>
            </a:r>
            <a:r>
              <a:rPr lang="fr-FR" sz="2000" i="1" dirty="0" err="1">
                <a:solidFill>
                  <a:srgbClr val="000090"/>
                </a:solidFill>
                <a:cs typeface="Arial" charset="0"/>
              </a:rPr>
              <a:t>cells</a:t>
            </a:r>
            <a:r>
              <a:rPr lang="fr-FR" sz="2000" i="1" dirty="0">
                <a:solidFill>
                  <a:srgbClr val="000090"/>
                </a:solidFill>
                <a:cs typeface="Arial" charset="0"/>
              </a:rPr>
              <a:t>, </a:t>
            </a:r>
            <a:r>
              <a:rPr lang="fr-FR" sz="2000" i="1" dirty="0" err="1">
                <a:solidFill>
                  <a:srgbClr val="000090"/>
                </a:solidFill>
                <a:cs typeface="Arial" charset="0"/>
              </a:rPr>
              <a:t>memory</a:t>
            </a:r>
            <a:r>
              <a:rPr lang="fr-FR" sz="2000" i="1" dirty="0">
                <a:solidFill>
                  <a:srgbClr val="000090"/>
                </a:solidFill>
                <a:cs typeface="Arial" charset="0"/>
              </a:rPr>
              <a:t> stem </a:t>
            </a:r>
            <a:r>
              <a:rPr lang="fr-FR" sz="2000" i="1" dirty="0" err="1">
                <a:solidFill>
                  <a:srgbClr val="000090"/>
                </a:solidFill>
                <a:cs typeface="Arial" charset="0"/>
              </a:rPr>
              <a:t>T</a:t>
            </a:r>
            <a:r>
              <a:rPr lang="fr-FR" sz="2000" i="1" dirty="0">
                <a:solidFill>
                  <a:srgbClr val="000090"/>
                </a:solidFill>
                <a:cs typeface="Arial" charset="0"/>
              </a:rPr>
              <a:t> </a:t>
            </a:r>
            <a:r>
              <a:rPr lang="fr-FR" sz="2000" i="1" dirty="0" err="1">
                <a:solidFill>
                  <a:srgbClr val="000090"/>
                </a:solidFill>
                <a:cs typeface="Arial" charset="0"/>
              </a:rPr>
              <a:t>cells</a:t>
            </a:r>
            <a:r>
              <a:rPr lang="fr-FR" sz="2000" i="1" dirty="0">
                <a:solidFill>
                  <a:srgbClr val="000090"/>
                </a:solidFill>
                <a:cs typeface="Arial" charset="0"/>
              </a:rPr>
              <a:t>,</a:t>
            </a:r>
            <a:r>
              <a:rPr lang="en-US" sz="2000" dirty="0"/>
              <a:t> </a:t>
            </a:r>
            <a:r>
              <a:rPr lang="en-US" sz="2000" i="1" dirty="0">
                <a:solidFill>
                  <a:srgbClr val="000090"/>
                </a:solidFill>
              </a:rPr>
              <a:t>T follicular helper cells (EC)</a:t>
            </a:r>
            <a:r>
              <a:rPr lang="en-US" sz="2000" dirty="0"/>
              <a:t>, </a:t>
            </a:r>
            <a:r>
              <a:rPr lang="fr-FR" sz="2000" i="1" dirty="0" err="1">
                <a:solidFill>
                  <a:srgbClr val="000090"/>
                </a:solidFill>
                <a:cs typeface="Arial" charset="0"/>
              </a:rPr>
              <a:t>meyloid</a:t>
            </a:r>
            <a:r>
              <a:rPr lang="fr-FR" sz="2000" i="1" dirty="0">
                <a:solidFill>
                  <a:srgbClr val="000090"/>
                </a:solidFill>
                <a:cs typeface="Arial" charset="0"/>
              </a:rPr>
              <a:t> </a:t>
            </a:r>
            <a:r>
              <a:rPr lang="fr-FR" sz="2000" i="1" dirty="0" err="1">
                <a:solidFill>
                  <a:srgbClr val="000090"/>
                </a:solidFill>
                <a:cs typeface="Arial" charset="0"/>
              </a:rPr>
              <a:t>cells</a:t>
            </a:r>
            <a:r>
              <a:rPr lang="fr-FR" sz="2000" i="1" dirty="0">
                <a:solidFill>
                  <a:srgbClr val="000090"/>
                </a:solidFill>
                <a:cs typeface="Arial" charset="0"/>
              </a:rPr>
              <a:t>, astrocytes, </a:t>
            </a:r>
            <a:r>
              <a:rPr lang="fr-FR" sz="2000" i="1" dirty="0" err="1">
                <a:solidFill>
                  <a:srgbClr val="000090"/>
                </a:solidFill>
                <a:cs typeface="Arial" charset="0"/>
              </a:rPr>
              <a:t>hematopoietic</a:t>
            </a:r>
            <a:r>
              <a:rPr lang="fr-FR" sz="2000" i="1" dirty="0">
                <a:solidFill>
                  <a:srgbClr val="000090"/>
                </a:solidFill>
                <a:cs typeface="Arial" charset="0"/>
              </a:rPr>
              <a:t> </a:t>
            </a:r>
            <a:r>
              <a:rPr lang="fr-FR" sz="2000" i="1" dirty="0" err="1">
                <a:solidFill>
                  <a:srgbClr val="000090"/>
                </a:solidFill>
                <a:cs typeface="Arial" charset="0"/>
              </a:rPr>
              <a:t>progenitor</a:t>
            </a:r>
            <a:r>
              <a:rPr lang="fr-FR" sz="2000" i="1" dirty="0">
                <a:solidFill>
                  <a:srgbClr val="000090"/>
                </a:solidFill>
                <a:cs typeface="Arial" charset="0"/>
              </a:rPr>
              <a:t> </a:t>
            </a:r>
            <a:r>
              <a:rPr lang="fr-FR" sz="2000" i="1" dirty="0" err="1">
                <a:solidFill>
                  <a:srgbClr val="000090"/>
                </a:solidFill>
                <a:cs typeface="Arial" charset="0"/>
              </a:rPr>
              <a:t>cells</a:t>
            </a:r>
            <a:r>
              <a:rPr lang="fr-FR" sz="2000" i="1" dirty="0">
                <a:solidFill>
                  <a:srgbClr val="000090"/>
                </a:solidFill>
                <a:cs typeface="Arial" charset="0"/>
              </a:rPr>
              <a:t>, etc…</a:t>
            </a:r>
            <a:endParaRPr lang="fr-FR" sz="2800" i="1" dirty="0">
              <a:solidFill>
                <a:srgbClr val="000090"/>
              </a:solidFill>
              <a:cs typeface="Arial" charset="0"/>
            </a:endParaRPr>
          </a:p>
          <a:p>
            <a:pPr marL="247631" indent="-247631">
              <a:lnSpc>
                <a:spcPct val="70000"/>
              </a:lnSpc>
              <a:spcBef>
                <a:spcPct val="50000"/>
              </a:spcBef>
              <a:buFont typeface="Wingdings" charset="2"/>
              <a:buChar char="ü"/>
            </a:pPr>
            <a:r>
              <a:rPr lang="fr-FR" sz="2400" b="1" dirty="0" err="1">
                <a:solidFill>
                  <a:srgbClr val="000090"/>
                </a:solidFill>
                <a:cs typeface="Arial" charset="0"/>
              </a:rPr>
              <a:t>Anatomic</a:t>
            </a:r>
            <a:r>
              <a:rPr lang="fr-FR" sz="2400" b="1" dirty="0">
                <a:solidFill>
                  <a:srgbClr val="000090"/>
                </a:solidFill>
                <a:cs typeface="Arial" charset="0"/>
              </a:rPr>
              <a:t> </a:t>
            </a:r>
            <a:r>
              <a:rPr lang="fr-FR" sz="2400" b="1" dirty="0" err="1">
                <a:solidFill>
                  <a:srgbClr val="000090"/>
                </a:solidFill>
                <a:cs typeface="Arial" charset="0"/>
              </a:rPr>
              <a:t>reservoirs</a:t>
            </a:r>
            <a:r>
              <a:rPr lang="fr-FR" sz="2400" dirty="0">
                <a:solidFill>
                  <a:srgbClr val="000090"/>
                </a:solidFill>
                <a:cs typeface="Arial" charset="0"/>
              </a:rPr>
              <a:t>: </a:t>
            </a:r>
            <a:r>
              <a:rPr lang="fr-FR" sz="2000" i="1" dirty="0">
                <a:solidFill>
                  <a:srgbClr val="000090"/>
                </a:solidFill>
                <a:cs typeface="Arial" charset="0"/>
              </a:rPr>
              <a:t>GI &amp; </a:t>
            </a:r>
            <a:r>
              <a:rPr lang="fr-FR" sz="2000" i="1" dirty="0" err="1">
                <a:solidFill>
                  <a:srgbClr val="000090"/>
                </a:solidFill>
                <a:cs typeface="Arial" charset="0"/>
              </a:rPr>
              <a:t>genital</a:t>
            </a:r>
            <a:r>
              <a:rPr lang="fr-FR" sz="2000" i="1" dirty="0">
                <a:solidFill>
                  <a:srgbClr val="000090"/>
                </a:solidFill>
                <a:cs typeface="Arial" charset="0"/>
              </a:rPr>
              <a:t> tract, </a:t>
            </a:r>
            <a:r>
              <a:rPr lang="fr-FR" sz="2000" i="1" dirty="0" err="1">
                <a:solidFill>
                  <a:srgbClr val="000090"/>
                </a:solidFill>
                <a:cs typeface="Arial" charset="0"/>
              </a:rPr>
              <a:t>lymphoid</a:t>
            </a:r>
            <a:r>
              <a:rPr lang="fr-FR" sz="2000" i="1" dirty="0">
                <a:solidFill>
                  <a:srgbClr val="000090"/>
                </a:solidFill>
                <a:cs typeface="Arial" charset="0"/>
              </a:rPr>
              <a:t> tissu, CNS…</a:t>
            </a:r>
            <a:endParaRPr lang="fr-FR" sz="4000" i="1" dirty="0">
              <a:solidFill>
                <a:srgbClr val="000090"/>
              </a:solidFill>
              <a:cs typeface="Arial" charset="0"/>
            </a:endParaRPr>
          </a:p>
          <a:p>
            <a:endParaRPr lang="fr-FR" dirty="0"/>
          </a:p>
        </p:txBody>
      </p:sp>
      <p:sp>
        <p:nvSpPr>
          <p:cNvPr id="177" name="Text Box 109"/>
          <p:cNvSpPr txBox="1">
            <a:spLocks noChangeArrowheads="1"/>
          </p:cNvSpPr>
          <p:nvPr/>
        </p:nvSpPr>
        <p:spPr bwMode="auto">
          <a:xfrm>
            <a:off x="44517" y="3684559"/>
            <a:ext cx="3513218" cy="449348"/>
          </a:xfrm>
          <a:prstGeom prst="rect">
            <a:avLst/>
          </a:prstGeom>
          <a:noFill/>
          <a:ln w="9525">
            <a:noFill/>
            <a:miter lim="800000"/>
            <a:headEnd/>
            <a:tailEnd/>
          </a:ln>
        </p:spPr>
        <p:txBody>
          <a:bodyPr wrap="square" lIns="79242" tIns="39621" rIns="79242" bIns="39621">
            <a:prstTxWarp prst="textNoShape">
              <a:avLst/>
            </a:prstTxWarp>
            <a:spAutoFit/>
          </a:bodyPr>
          <a:lstStyle/>
          <a:p>
            <a:r>
              <a:rPr lang="en-US" sz="2400" b="1" dirty="0">
                <a:solidFill>
                  <a:srgbClr val="E3160F"/>
                </a:solidFill>
              </a:rPr>
              <a:t>Residual </a:t>
            </a:r>
            <a:r>
              <a:rPr lang="en-US" sz="2400" b="1" dirty="0" smtClean="0">
                <a:solidFill>
                  <a:srgbClr val="E3160F"/>
                </a:solidFill>
              </a:rPr>
              <a:t>viral replication</a:t>
            </a:r>
            <a:endParaRPr lang="en-US" sz="2400" b="1" dirty="0"/>
          </a:p>
        </p:txBody>
      </p:sp>
      <p:sp>
        <p:nvSpPr>
          <p:cNvPr id="178" name="Text Box 7"/>
          <p:cNvSpPr txBox="1">
            <a:spLocks noChangeArrowheads="1"/>
          </p:cNvSpPr>
          <p:nvPr/>
        </p:nvSpPr>
        <p:spPr bwMode="auto">
          <a:xfrm>
            <a:off x="65881" y="4326175"/>
            <a:ext cx="2761522" cy="449348"/>
          </a:xfrm>
          <a:prstGeom prst="rect">
            <a:avLst/>
          </a:prstGeom>
          <a:noFill/>
          <a:ln w="9525">
            <a:noFill/>
            <a:miter lim="800000"/>
            <a:headEnd/>
            <a:tailEnd/>
          </a:ln>
        </p:spPr>
        <p:txBody>
          <a:bodyPr wrap="square" lIns="79242" tIns="39621" rIns="79242" bIns="39621">
            <a:prstTxWarp prst="textNoShape">
              <a:avLst/>
            </a:prstTxWarp>
            <a:spAutoFit/>
          </a:bodyPr>
          <a:lstStyle/>
          <a:p>
            <a:r>
              <a:rPr lang="en-US" sz="2400" b="1" dirty="0">
                <a:solidFill>
                  <a:srgbClr val="456F4A"/>
                </a:solidFill>
              </a:rPr>
              <a:t>T cell survival</a:t>
            </a:r>
            <a:endParaRPr lang="en-US" sz="2400" b="1" dirty="0"/>
          </a:p>
        </p:txBody>
      </p:sp>
      <p:sp>
        <p:nvSpPr>
          <p:cNvPr id="179" name="Text Box 106"/>
          <p:cNvSpPr txBox="1">
            <a:spLocks noChangeArrowheads="1"/>
          </p:cNvSpPr>
          <p:nvPr/>
        </p:nvSpPr>
        <p:spPr bwMode="auto">
          <a:xfrm>
            <a:off x="65903" y="4984074"/>
            <a:ext cx="3637837" cy="1372677"/>
          </a:xfrm>
          <a:prstGeom prst="rect">
            <a:avLst/>
          </a:prstGeom>
          <a:noFill/>
          <a:ln w="9525">
            <a:noFill/>
            <a:miter lim="800000"/>
            <a:headEnd/>
            <a:tailEnd/>
          </a:ln>
        </p:spPr>
        <p:txBody>
          <a:bodyPr wrap="square" lIns="79242" tIns="39621" rIns="79242" bIns="39621">
            <a:prstTxWarp prst="textNoShape">
              <a:avLst/>
            </a:prstTxWarp>
            <a:spAutoFit/>
          </a:bodyPr>
          <a:lstStyle/>
          <a:p>
            <a:r>
              <a:rPr lang="en-US" sz="2400" b="1" dirty="0">
                <a:solidFill>
                  <a:srgbClr val="5373AE"/>
                </a:solidFill>
              </a:rPr>
              <a:t>Homeostatic </a:t>
            </a:r>
            <a:r>
              <a:rPr lang="en-US" sz="2400" b="1" dirty="0" smtClean="0">
                <a:solidFill>
                  <a:srgbClr val="5373AE"/>
                </a:solidFill>
              </a:rPr>
              <a:t>Proliferation </a:t>
            </a:r>
            <a:endParaRPr lang="en-US" sz="2400" b="1" dirty="0">
              <a:solidFill>
                <a:srgbClr val="5373AE"/>
              </a:solidFill>
            </a:endParaRPr>
          </a:p>
          <a:p>
            <a:r>
              <a:rPr lang="en-US" sz="2000" b="1" i="1" dirty="0">
                <a:solidFill>
                  <a:srgbClr val="5373AE"/>
                </a:solidFill>
              </a:rPr>
              <a:t>(clonal expansion</a:t>
            </a:r>
            <a:r>
              <a:rPr lang="en-US" sz="2000" b="1" i="1" dirty="0" smtClean="0">
                <a:solidFill>
                  <a:srgbClr val="5373AE"/>
                </a:solidFill>
              </a:rPr>
              <a:t>): </a:t>
            </a:r>
            <a:r>
              <a:rPr lang="en-US" sz="2000" i="1" dirty="0" smtClean="0">
                <a:solidFill>
                  <a:schemeClr val="accent1">
                    <a:lumMod val="75000"/>
                  </a:schemeClr>
                </a:solidFill>
              </a:rPr>
              <a:t>expression of </a:t>
            </a:r>
            <a:r>
              <a:rPr lang="en-CA" sz="2000" i="1" dirty="0">
                <a:solidFill>
                  <a:schemeClr val="accent1">
                    <a:lumMod val="75000"/>
                  </a:schemeClr>
                </a:solidFill>
              </a:rPr>
              <a:t>Immune checkpoints </a:t>
            </a:r>
            <a:r>
              <a:rPr lang="en-CA" sz="2000" i="1" dirty="0" smtClean="0">
                <a:solidFill>
                  <a:schemeClr val="accent1">
                    <a:lumMod val="75000"/>
                  </a:schemeClr>
                </a:solidFill>
              </a:rPr>
              <a:t>molecules (</a:t>
            </a:r>
            <a:r>
              <a:rPr lang="en-CA" sz="2000" i="1" dirty="0">
                <a:solidFill>
                  <a:schemeClr val="accent1">
                    <a:lumMod val="75000"/>
                  </a:schemeClr>
                </a:solidFill>
              </a:rPr>
              <a:t>PD-1, LAG-3, TIGIT, CTLA-4</a:t>
            </a:r>
            <a:r>
              <a:rPr lang="en-CA" sz="2000" i="1" dirty="0" smtClean="0">
                <a:solidFill>
                  <a:schemeClr val="accent1">
                    <a:lumMod val="75000"/>
                  </a:schemeClr>
                </a:solidFill>
              </a:rPr>
              <a:t>)</a:t>
            </a:r>
            <a:endParaRPr lang="en-US" sz="2000" b="1" i="1" dirty="0">
              <a:solidFill>
                <a:schemeClr val="accent1">
                  <a:lumMod val="75000"/>
                </a:schemeClr>
              </a:solidFill>
            </a:endParaRPr>
          </a:p>
        </p:txBody>
      </p:sp>
    </p:spTree>
    <p:extLst>
      <p:ext uri="{BB962C8B-B14F-4D97-AF65-F5344CB8AC3E}">
        <p14:creationId xmlns:p14="http://schemas.microsoft.com/office/powerpoint/2010/main" val="39627784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835275" y="6308729"/>
            <a:ext cx="5040313" cy="343516"/>
          </a:xfrm>
          <a:prstGeom prst="rect">
            <a:avLst/>
          </a:prstGeom>
          <a:solidFill>
            <a:srgbClr val="FFFFFF"/>
          </a:solidFill>
          <a:ln w="28575">
            <a:solidFill>
              <a:srgbClr val="FFFFFF"/>
            </a:solidFill>
            <a:miter lim="800000"/>
            <a:headEnd/>
            <a:tailEnd/>
          </a:ln>
        </p:spPr>
        <p:txBody>
          <a:bodyPr lIns="77994" tIns="40557" rIns="77994" bIns="40557">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spcBef>
                <a:spcPct val="50000"/>
              </a:spcBef>
            </a:pPr>
            <a:r>
              <a:rPr lang="fr-FR" sz="1700">
                <a:solidFill>
                  <a:srgbClr val="FF0000"/>
                </a:solidFill>
                <a:latin typeface="Arial" charset="0"/>
              </a:rPr>
              <a:t>Inflammation &amp; immune activation</a:t>
            </a:r>
          </a:p>
        </p:txBody>
      </p:sp>
      <p:sp>
        <p:nvSpPr>
          <p:cNvPr id="18435" name="Rectangle 1"/>
          <p:cNvSpPr>
            <a:spLocks noChangeArrowheads="1"/>
          </p:cNvSpPr>
          <p:nvPr/>
        </p:nvSpPr>
        <p:spPr bwMode="auto">
          <a:xfrm>
            <a:off x="539750" y="908058"/>
            <a:ext cx="719138" cy="5834063"/>
          </a:xfrm>
          <a:prstGeom prst="rect">
            <a:avLst/>
          </a:prstGeom>
          <a:solidFill>
            <a:srgbClr val="FF0000">
              <a:alpha val="34117"/>
            </a:srgbClr>
          </a:solidFill>
          <a:ln w="9525">
            <a:solidFill>
              <a:srgbClr val="FF0000"/>
            </a:solidFill>
            <a:prstDash val="dash"/>
            <a:round/>
            <a:headEnd/>
            <a:tailEnd/>
          </a:ln>
        </p:spPr>
        <p:txBody>
          <a:bodyPr lIns="79242" tIns="39621" rIns="79242" bIns="39621"/>
          <a:lstStyle/>
          <a:p>
            <a:endParaRPr lang="fr-FR">
              <a:solidFill>
                <a:srgbClr val="000000"/>
              </a:solidFill>
            </a:endParaRPr>
          </a:p>
        </p:txBody>
      </p:sp>
      <p:sp>
        <p:nvSpPr>
          <p:cNvPr id="18436" name="Rectangle 37"/>
          <p:cNvSpPr>
            <a:spLocks noChangeArrowheads="1"/>
          </p:cNvSpPr>
          <p:nvPr/>
        </p:nvSpPr>
        <p:spPr bwMode="auto">
          <a:xfrm>
            <a:off x="3851293" y="908051"/>
            <a:ext cx="4608513" cy="4794250"/>
          </a:xfrm>
          <a:prstGeom prst="rect">
            <a:avLst/>
          </a:prstGeom>
          <a:solidFill>
            <a:srgbClr val="0000FF">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lstStyle/>
          <a:p>
            <a:endParaRPr lang="fr-FR">
              <a:solidFill>
                <a:srgbClr val="000000"/>
              </a:solidFill>
            </a:endParaRPr>
          </a:p>
        </p:txBody>
      </p:sp>
      <p:sp>
        <p:nvSpPr>
          <p:cNvPr id="18437" name="Rectangle 4"/>
          <p:cNvSpPr>
            <a:spLocks noChangeArrowheads="1"/>
          </p:cNvSpPr>
          <p:nvPr/>
        </p:nvSpPr>
        <p:spPr bwMode="auto">
          <a:xfrm>
            <a:off x="1258924" y="908053"/>
            <a:ext cx="2592387" cy="4824413"/>
          </a:xfrm>
          <a:prstGeom prst="rect">
            <a:avLst/>
          </a:prstGeom>
          <a:solidFill>
            <a:srgbClr val="FF0000">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lstStyle/>
          <a:p>
            <a:endParaRPr lang="fr-FR">
              <a:solidFill>
                <a:srgbClr val="000000"/>
              </a:solidFill>
            </a:endParaRPr>
          </a:p>
        </p:txBody>
      </p:sp>
      <p:sp>
        <p:nvSpPr>
          <p:cNvPr id="27" name="Rectangle 2"/>
          <p:cNvSpPr txBox="1">
            <a:spLocks noChangeArrowheads="1"/>
          </p:cNvSpPr>
          <p:nvPr/>
        </p:nvSpPr>
        <p:spPr>
          <a:xfrm>
            <a:off x="0" y="3"/>
            <a:ext cx="9144000" cy="914180"/>
          </a:xfrm>
          <a:prstGeom prst="rect">
            <a:avLst/>
          </a:prstGeom>
          <a:solidFill>
            <a:srgbClr val="000090"/>
          </a:solidFill>
        </p:spPr>
        <p:txBody>
          <a:bodyPr lIns="140389" tIns="39621" rIns="79242" bIns="39621" anchor="ctr">
            <a:normAutofit fontScale="40000" lnSpcReduction="20000"/>
          </a:bodyPr>
          <a:lstStyle/>
          <a:p>
            <a:pPr algn="ctr">
              <a:defRPr/>
            </a:pPr>
            <a:endParaRPr lang="en-AU" sz="8300" b="1" dirty="0" smtClean="0">
              <a:solidFill>
                <a:srgbClr val="FFFFFF"/>
              </a:solidFill>
              <a:effectLst>
                <a:outerShdw blurRad="50800" dist="38100" dir="2700000" algn="tl" rotWithShape="0">
                  <a:srgbClr val="000000">
                    <a:alpha val="43000"/>
                  </a:srgbClr>
                </a:outerShdw>
              </a:effectLst>
            </a:endParaRPr>
          </a:p>
          <a:p>
            <a:pPr algn="ctr">
              <a:defRPr/>
            </a:pPr>
            <a:r>
              <a:rPr lang="en-AU" sz="8300" b="1" dirty="0" err="1" smtClean="0">
                <a:solidFill>
                  <a:srgbClr val="FFFFFF"/>
                </a:solidFill>
                <a:effectLst>
                  <a:outerShdw blurRad="50800" dist="38100" dir="2700000" algn="tl" rotWithShape="0">
                    <a:srgbClr val="000000">
                      <a:alpha val="43000"/>
                    </a:srgbClr>
                  </a:outerShdw>
                </a:effectLst>
              </a:rPr>
              <a:t>Pathogenèse</a:t>
            </a:r>
            <a:r>
              <a:rPr lang="en-AU" sz="8300" b="1" dirty="0" smtClean="0">
                <a:solidFill>
                  <a:srgbClr val="FFFFFF"/>
                </a:solidFill>
                <a:effectLst>
                  <a:outerShdw blurRad="50800" dist="38100" dir="2700000" algn="tl" rotWithShape="0">
                    <a:srgbClr val="000000">
                      <a:alpha val="43000"/>
                    </a:srgbClr>
                  </a:outerShdw>
                </a:effectLst>
              </a:rPr>
              <a:t> de </a:t>
            </a:r>
            <a:r>
              <a:rPr lang="en-AU" sz="8300" b="1" dirty="0" err="1" smtClean="0">
                <a:solidFill>
                  <a:srgbClr val="FFFFFF"/>
                </a:solidFill>
                <a:effectLst>
                  <a:outerShdw blurRad="50800" dist="38100" dir="2700000" algn="tl" rotWithShape="0">
                    <a:srgbClr val="000000">
                      <a:alpha val="43000"/>
                    </a:srgbClr>
                  </a:outerShdw>
                </a:effectLst>
              </a:rPr>
              <a:t>l’infection</a:t>
            </a:r>
            <a:r>
              <a:rPr lang="en-AU" sz="8300" b="1" dirty="0" smtClean="0">
                <a:solidFill>
                  <a:srgbClr val="FFFFFF"/>
                </a:solidFill>
                <a:effectLst>
                  <a:outerShdw blurRad="50800" dist="38100" dir="2700000" algn="tl" rotWithShape="0">
                    <a:srgbClr val="000000">
                      <a:alpha val="43000"/>
                    </a:srgbClr>
                  </a:outerShdw>
                </a:effectLst>
              </a:rPr>
              <a:t> VIH</a:t>
            </a:r>
            <a:endParaRPr lang="fr-FR" sz="9700" b="1" dirty="0">
              <a:solidFill>
                <a:schemeClr val="bg1"/>
              </a:solidFill>
              <a:latin typeface="Arial"/>
              <a:ea typeface="+mj-ea"/>
              <a:cs typeface="Arial"/>
            </a:endParaRPr>
          </a:p>
        </p:txBody>
      </p:sp>
      <p:grpSp>
        <p:nvGrpSpPr>
          <p:cNvPr id="5" name="Grouper 1"/>
          <p:cNvGrpSpPr>
            <a:grpSpLocks/>
          </p:cNvGrpSpPr>
          <p:nvPr/>
        </p:nvGrpSpPr>
        <p:grpSpPr bwMode="auto">
          <a:xfrm>
            <a:off x="539876" y="892179"/>
            <a:ext cx="7472363" cy="4465568"/>
            <a:chOff x="889211" y="1143095"/>
            <a:chExt cx="8881776" cy="5403938"/>
          </a:xfrm>
        </p:grpSpPr>
        <p:sp>
          <p:nvSpPr>
            <p:cNvPr id="3" name="Line 3"/>
            <p:cNvSpPr>
              <a:spLocks noChangeShapeType="1"/>
            </p:cNvSpPr>
            <p:nvPr/>
          </p:nvSpPr>
          <p:spPr bwMode="auto">
            <a:xfrm>
              <a:off x="891099" y="6105267"/>
              <a:ext cx="8100586" cy="0"/>
            </a:xfrm>
            <a:prstGeom prst="line">
              <a:avLst/>
            </a:prstGeom>
            <a:noFill/>
            <a:ln w="25400">
              <a:solidFill>
                <a:schemeClr val="tx1">
                  <a:lumMod val="85000"/>
                  <a:lumOff val="15000"/>
                </a:schemeClr>
              </a:solidFill>
              <a:round/>
              <a:headEnd/>
              <a:tailEnd type="triangle" w="med" len="med"/>
            </a:ln>
            <a:effectLst/>
          </p:spPr>
          <p:txBody>
            <a:bodyPr/>
            <a:lstStyle/>
            <a:p>
              <a:pPr>
                <a:defRPr/>
              </a:pPr>
              <a:endParaRPr lang="en-US">
                <a:latin typeface="Arial" pitchFamily="-1" charset="0"/>
                <a:ea typeface="+mn-ea"/>
                <a:cs typeface="Arial" charset="0"/>
              </a:endParaRPr>
            </a:p>
          </p:txBody>
        </p:sp>
        <p:sp>
          <p:nvSpPr>
            <p:cNvPr id="18451" name="Freeform 5"/>
            <p:cNvSpPr>
              <a:spLocks/>
            </p:cNvSpPr>
            <p:nvPr/>
          </p:nvSpPr>
          <p:spPr bwMode="auto">
            <a:xfrm>
              <a:off x="1125538" y="1285875"/>
              <a:ext cx="6951662" cy="2763838"/>
            </a:xfrm>
            <a:custGeom>
              <a:avLst/>
              <a:gdLst>
                <a:gd name="T0" fmla="*/ 0 w 10058"/>
                <a:gd name="T1" fmla="*/ 0 h 10029"/>
                <a:gd name="T2" fmla="*/ 2147483647 w 10058"/>
                <a:gd name="T3" fmla="*/ 2147483647 h 10029"/>
                <a:gd name="T4" fmla="*/ 2147483647 w 10058"/>
                <a:gd name="T5" fmla="*/ 2147483647 h 10029"/>
                <a:gd name="T6" fmla="*/ 2147483647 w 10058"/>
                <a:gd name="T7" fmla="*/ 2147483647 h 10029"/>
                <a:gd name="T8" fmla="*/ 2147483647 w 10058"/>
                <a:gd name="T9" fmla="*/ 2147483647 h 10029"/>
                <a:gd name="T10" fmla="*/ 2147483647 w 10058"/>
                <a:gd name="T11" fmla="*/ 2147483647 h 10029"/>
                <a:gd name="T12" fmla="*/ 2147483647 w 10058"/>
                <a:gd name="T13" fmla="*/ 2147483647 h 10029"/>
                <a:gd name="T14" fmla="*/ 0 60000 65536"/>
                <a:gd name="T15" fmla="*/ 0 60000 65536"/>
                <a:gd name="T16" fmla="*/ 0 60000 65536"/>
                <a:gd name="T17" fmla="*/ 0 60000 65536"/>
                <a:gd name="T18" fmla="*/ 0 60000 65536"/>
                <a:gd name="T19" fmla="*/ 0 60000 65536"/>
                <a:gd name="T20" fmla="*/ 0 60000 65536"/>
                <a:gd name="T21" fmla="*/ 0 w 10058"/>
                <a:gd name="T22" fmla="*/ 0 h 10029"/>
                <a:gd name="T23" fmla="*/ 10058 w 10058"/>
                <a:gd name="T24" fmla="*/ 10029 h 100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58" h="10029">
                  <a:moveTo>
                    <a:pt x="0" y="0"/>
                  </a:moveTo>
                  <a:cubicBezTo>
                    <a:pt x="421" y="92"/>
                    <a:pt x="886" y="162"/>
                    <a:pt x="1233" y="1181"/>
                  </a:cubicBezTo>
                  <a:cubicBezTo>
                    <a:pt x="1552" y="1964"/>
                    <a:pt x="1618" y="3233"/>
                    <a:pt x="1913" y="4701"/>
                  </a:cubicBezTo>
                  <a:cubicBezTo>
                    <a:pt x="2208" y="6169"/>
                    <a:pt x="2674" y="10029"/>
                    <a:pt x="3003" y="9989"/>
                  </a:cubicBezTo>
                  <a:cubicBezTo>
                    <a:pt x="3332" y="9949"/>
                    <a:pt x="3345" y="5246"/>
                    <a:pt x="3885" y="4458"/>
                  </a:cubicBezTo>
                  <a:cubicBezTo>
                    <a:pt x="4425" y="3671"/>
                    <a:pt x="5214" y="4804"/>
                    <a:pt x="6243" y="5265"/>
                  </a:cubicBezTo>
                  <a:cubicBezTo>
                    <a:pt x="7272" y="5726"/>
                    <a:pt x="9321" y="6802"/>
                    <a:pt x="10058" y="7223"/>
                  </a:cubicBezTo>
                </a:path>
              </a:pathLst>
            </a:custGeom>
            <a:noFill/>
            <a:ln w="38100">
              <a:solidFill>
                <a:srgbClr val="009E47"/>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09" name="Text Box 13"/>
            <p:cNvSpPr txBox="1">
              <a:spLocks noChangeArrowheads="1"/>
            </p:cNvSpPr>
            <p:nvPr/>
          </p:nvSpPr>
          <p:spPr bwMode="auto">
            <a:xfrm>
              <a:off x="7402890" y="2368749"/>
              <a:ext cx="1749184" cy="744902"/>
            </a:xfrm>
            <a:prstGeom prst="rect">
              <a:avLst/>
            </a:prstGeom>
            <a:noFill/>
            <a:ln>
              <a:noFill/>
            </a:ln>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defRPr/>
              </a:pPr>
              <a:r>
                <a:rPr lang="fr-FR" sz="1700" dirty="0">
                  <a:solidFill>
                    <a:srgbClr val="009E47"/>
                  </a:solidFill>
                  <a:latin typeface="+mn-lt"/>
                  <a:cs typeface="Arial" charset="0"/>
                </a:rPr>
                <a:t>CD4 count</a:t>
              </a:r>
            </a:p>
            <a:p>
              <a:pPr algn="ctr">
                <a:defRPr/>
              </a:pPr>
              <a:r>
                <a:rPr lang="fr-FR" sz="1700" b="0" dirty="0">
                  <a:solidFill>
                    <a:srgbClr val="009E47"/>
                  </a:solidFill>
                  <a:latin typeface="+mn-lt"/>
                  <a:cs typeface="Arial" charset="0"/>
                </a:rPr>
                <a:t>(</a:t>
              </a:r>
              <a:r>
                <a:rPr lang="fr-FR" sz="1700" b="0" dirty="0" err="1">
                  <a:solidFill>
                    <a:srgbClr val="009E47"/>
                  </a:solidFill>
                  <a:latin typeface="+mn-lt"/>
                  <a:cs typeface="Arial" charset="0"/>
                </a:rPr>
                <a:t>blood</a:t>
              </a:r>
              <a:r>
                <a:rPr lang="fr-FR" sz="1700" b="0" dirty="0">
                  <a:solidFill>
                    <a:srgbClr val="009E47"/>
                  </a:solidFill>
                  <a:latin typeface="+mn-lt"/>
                  <a:cs typeface="Arial" charset="0"/>
                </a:rPr>
                <a:t>)</a:t>
              </a:r>
            </a:p>
          </p:txBody>
        </p:sp>
        <p:sp>
          <p:nvSpPr>
            <p:cNvPr id="18453" name="Text Box 14"/>
            <p:cNvSpPr txBox="1">
              <a:spLocks noChangeArrowheads="1"/>
            </p:cNvSpPr>
            <p:nvPr/>
          </p:nvSpPr>
          <p:spPr bwMode="auto">
            <a:xfrm>
              <a:off x="2149807" y="1169723"/>
              <a:ext cx="1721295" cy="55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fr-FR">
                  <a:solidFill>
                    <a:srgbClr val="0070C0"/>
                  </a:solidFill>
                  <a:latin typeface="Calibri" charset="0"/>
                  <a:cs typeface="Arial" charset="0"/>
                </a:rPr>
                <a:t>Viral load</a:t>
              </a:r>
            </a:p>
          </p:txBody>
        </p:sp>
        <p:sp>
          <p:nvSpPr>
            <p:cNvPr id="5126" name="Text Box 19"/>
            <p:cNvSpPr txBox="1">
              <a:spLocks noChangeArrowheads="1"/>
            </p:cNvSpPr>
            <p:nvPr/>
          </p:nvSpPr>
          <p:spPr bwMode="auto">
            <a:xfrm>
              <a:off x="889211" y="6118714"/>
              <a:ext cx="1666159" cy="428319"/>
            </a:xfrm>
            <a:prstGeom prst="rect">
              <a:avLst/>
            </a:prstGeom>
            <a:noFill/>
            <a:ln w="9525">
              <a:noFill/>
              <a:miter lim="800000"/>
              <a:headEnd/>
              <a:tailEnd/>
            </a:ln>
          </p:spPr>
          <p:txBody>
            <a:bodyPr>
              <a:spAutoFit/>
            </a:bodyPr>
            <a:lstStyle/>
            <a:p>
              <a:pPr>
                <a:defRPr/>
              </a:pPr>
              <a:r>
                <a:rPr lang="fr-FR" sz="1700" dirty="0">
                  <a:cs typeface="Arial" charset="0"/>
                </a:rPr>
                <a:t>2-3 </a:t>
              </a:r>
              <a:r>
                <a:rPr lang="fr-FR" sz="1700" dirty="0" err="1">
                  <a:cs typeface="Arial" charset="0"/>
                </a:rPr>
                <a:t>weeks</a:t>
              </a:r>
              <a:endParaRPr lang="fr-FR" sz="1700" dirty="0">
                <a:cs typeface="Arial" charset="0"/>
              </a:endParaRPr>
            </a:p>
          </p:txBody>
        </p:sp>
        <p:sp>
          <p:nvSpPr>
            <p:cNvPr id="5127" name="Text Box 20"/>
            <p:cNvSpPr txBox="1">
              <a:spLocks noChangeArrowheads="1"/>
            </p:cNvSpPr>
            <p:nvPr/>
          </p:nvSpPr>
          <p:spPr bwMode="auto">
            <a:xfrm>
              <a:off x="2778028" y="6118714"/>
              <a:ext cx="1835981" cy="428319"/>
            </a:xfrm>
            <a:prstGeom prst="rect">
              <a:avLst/>
            </a:prstGeom>
            <a:noFill/>
            <a:ln w="9525">
              <a:noFill/>
              <a:miter lim="800000"/>
              <a:headEnd/>
              <a:tailEnd/>
            </a:ln>
          </p:spPr>
          <p:txBody>
            <a:bodyPr>
              <a:spAutoFit/>
            </a:bodyPr>
            <a:lstStyle/>
            <a:p>
              <a:pPr>
                <a:defRPr/>
              </a:pPr>
              <a:r>
                <a:rPr lang="fr-FR" sz="1700" dirty="0">
                  <a:solidFill>
                    <a:srgbClr val="000000"/>
                  </a:solidFill>
                  <a:cs typeface="Arial" charset="0"/>
                </a:rPr>
                <a:t>3-10 </a:t>
              </a:r>
              <a:r>
                <a:rPr lang="fr-FR" sz="1700" dirty="0" err="1">
                  <a:solidFill>
                    <a:srgbClr val="000000"/>
                  </a:solidFill>
                  <a:cs typeface="Arial" charset="0"/>
                </a:rPr>
                <a:t>weeks</a:t>
              </a:r>
              <a:endParaRPr lang="fr-FR" sz="1700" dirty="0">
                <a:solidFill>
                  <a:srgbClr val="000000"/>
                </a:solidFill>
                <a:cs typeface="Arial" charset="0"/>
              </a:endParaRPr>
            </a:p>
          </p:txBody>
        </p:sp>
        <p:sp>
          <p:nvSpPr>
            <p:cNvPr id="5128" name="Text Box 21"/>
            <p:cNvSpPr txBox="1">
              <a:spLocks noChangeArrowheads="1"/>
            </p:cNvSpPr>
            <p:nvPr/>
          </p:nvSpPr>
          <p:spPr bwMode="auto">
            <a:xfrm>
              <a:off x="5634838" y="6107188"/>
              <a:ext cx="1758618" cy="428319"/>
            </a:xfrm>
            <a:prstGeom prst="rect">
              <a:avLst/>
            </a:prstGeom>
            <a:noFill/>
            <a:ln w="9525">
              <a:noFill/>
              <a:miter lim="800000"/>
              <a:headEnd/>
              <a:tailEnd/>
            </a:ln>
          </p:spPr>
          <p:txBody>
            <a:bodyPr>
              <a:spAutoFit/>
            </a:bodyPr>
            <a:lstStyle/>
            <a:p>
              <a:pPr>
                <a:defRPr/>
              </a:pPr>
              <a:r>
                <a:rPr lang="fr-FR" sz="1700" dirty="0">
                  <a:solidFill>
                    <a:srgbClr val="000000"/>
                  </a:solidFill>
                  <a:cs typeface="Arial" charset="0"/>
                </a:rPr>
                <a:t>&gt; 6months</a:t>
              </a:r>
            </a:p>
          </p:txBody>
        </p:sp>
        <p:sp>
          <p:nvSpPr>
            <p:cNvPr id="20" name="Line 3"/>
            <p:cNvSpPr>
              <a:spLocks noChangeShapeType="1"/>
            </p:cNvSpPr>
            <p:nvPr/>
          </p:nvSpPr>
          <p:spPr bwMode="auto">
            <a:xfrm flipV="1">
              <a:off x="902420" y="1143095"/>
              <a:ext cx="0" cy="4966014"/>
            </a:xfrm>
            <a:prstGeom prst="line">
              <a:avLst/>
            </a:prstGeom>
            <a:noFill/>
            <a:ln w="25400">
              <a:solidFill>
                <a:schemeClr val="tx1">
                  <a:lumMod val="85000"/>
                  <a:lumOff val="15000"/>
                </a:schemeClr>
              </a:solidFill>
              <a:round/>
              <a:headEnd/>
              <a:tailEnd type="triangle" w="med" len="med"/>
            </a:ln>
            <a:effectLst/>
          </p:spPr>
          <p:txBody>
            <a:bodyPr/>
            <a:lstStyle/>
            <a:p>
              <a:pPr>
                <a:defRPr/>
              </a:pPr>
              <a:endParaRPr lang="en-US">
                <a:latin typeface="Arial" pitchFamily="-1" charset="0"/>
                <a:ea typeface="+mn-ea"/>
                <a:cs typeface="Arial" charset="0"/>
              </a:endParaRPr>
            </a:p>
          </p:txBody>
        </p:sp>
        <p:sp>
          <p:nvSpPr>
            <p:cNvPr id="21" name="Rectangle 20"/>
            <p:cNvSpPr/>
            <p:nvPr/>
          </p:nvSpPr>
          <p:spPr>
            <a:xfrm>
              <a:off x="4534758" y="6084135"/>
              <a:ext cx="66043" cy="48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chemeClr val="bg1"/>
                </a:solidFill>
              </a:endParaRPr>
            </a:p>
          </p:txBody>
        </p:sp>
        <p:cxnSp>
          <p:nvCxnSpPr>
            <p:cNvPr id="22" name="Connecteur droit 21"/>
            <p:cNvCxnSpPr/>
            <p:nvPr/>
          </p:nvCxnSpPr>
          <p:spPr>
            <a:xfrm rot="5400000">
              <a:off x="4411035" y="6030768"/>
              <a:ext cx="226688" cy="15284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a:off x="4497834" y="6034610"/>
              <a:ext cx="226688" cy="15284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461" name="Freeform 6"/>
            <p:cNvSpPr>
              <a:spLocks/>
            </p:cNvSpPr>
            <p:nvPr/>
          </p:nvSpPr>
          <p:spPr bwMode="auto">
            <a:xfrm>
              <a:off x="1000125" y="1484313"/>
              <a:ext cx="7273925" cy="4386262"/>
            </a:xfrm>
            <a:custGeom>
              <a:avLst/>
              <a:gdLst>
                <a:gd name="T0" fmla="*/ 0 w 27151"/>
                <a:gd name="T1" fmla="*/ 2147483647 h 10091"/>
                <a:gd name="T2" fmla="*/ 2147483647 w 27151"/>
                <a:gd name="T3" fmla="*/ 2147483647 h 10091"/>
                <a:gd name="T4" fmla="*/ 2147483647 w 27151"/>
                <a:gd name="T5" fmla="*/ 2147483647 h 10091"/>
                <a:gd name="T6" fmla="*/ 2147483647 w 27151"/>
                <a:gd name="T7" fmla="*/ 2147483647 h 10091"/>
                <a:gd name="T8" fmla="*/ 2147483647 w 27151"/>
                <a:gd name="T9" fmla="*/ 2147483647 h 10091"/>
                <a:gd name="T10" fmla="*/ 2147483647 w 27151"/>
                <a:gd name="T11" fmla="*/ 2147483647 h 10091"/>
                <a:gd name="T12" fmla="*/ 0 60000 65536"/>
                <a:gd name="T13" fmla="*/ 0 60000 65536"/>
                <a:gd name="T14" fmla="*/ 0 60000 65536"/>
                <a:gd name="T15" fmla="*/ 0 60000 65536"/>
                <a:gd name="T16" fmla="*/ 0 60000 65536"/>
                <a:gd name="T17" fmla="*/ 0 60000 65536"/>
                <a:gd name="T18" fmla="*/ 0 w 27151"/>
                <a:gd name="T19" fmla="*/ 0 h 10091"/>
                <a:gd name="T20" fmla="*/ 27151 w 27151"/>
                <a:gd name="T21" fmla="*/ 10091 h 10091"/>
              </a:gdLst>
              <a:ahLst/>
              <a:cxnLst>
                <a:cxn ang="T12">
                  <a:pos x="T0" y="T1"/>
                </a:cxn>
                <a:cxn ang="T13">
                  <a:pos x="T2" y="T3"/>
                </a:cxn>
                <a:cxn ang="T14">
                  <a:pos x="T4" y="T5"/>
                </a:cxn>
                <a:cxn ang="T15">
                  <a:pos x="T6" y="T7"/>
                </a:cxn>
                <a:cxn ang="T16">
                  <a:pos x="T8" y="T9"/>
                </a:cxn>
                <a:cxn ang="T17">
                  <a:pos x="T10" y="T11"/>
                </a:cxn>
              </a:cxnLst>
              <a:rect l="T18" t="T19" r="T20" b="T21"/>
              <a:pathLst>
                <a:path w="27151" h="10091">
                  <a:moveTo>
                    <a:pt x="0" y="10064"/>
                  </a:moveTo>
                  <a:cubicBezTo>
                    <a:pt x="1376" y="10091"/>
                    <a:pt x="3131" y="8444"/>
                    <a:pt x="3457" y="7927"/>
                  </a:cubicBezTo>
                  <a:cubicBezTo>
                    <a:pt x="4714" y="6797"/>
                    <a:pt x="6188" y="760"/>
                    <a:pt x="7278" y="499"/>
                  </a:cubicBezTo>
                  <a:cubicBezTo>
                    <a:pt x="8308" y="0"/>
                    <a:pt x="8626" y="3326"/>
                    <a:pt x="9456" y="4979"/>
                  </a:cubicBezTo>
                  <a:cubicBezTo>
                    <a:pt x="10435" y="6461"/>
                    <a:pt x="10970" y="6713"/>
                    <a:pt x="12995" y="7046"/>
                  </a:cubicBezTo>
                  <a:cubicBezTo>
                    <a:pt x="15944" y="7419"/>
                    <a:pt x="26800" y="7197"/>
                    <a:pt x="27151" y="7218"/>
                  </a:cubicBezTo>
                </a:path>
              </a:pathLst>
            </a:custGeom>
            <a:noFill/>
            <a:ln w="38100">
              <a:solidFill>
                <a:srgbClr val="005696"/>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9" name="Forme libre 28"/>
            <p:cNvSpPr/>
            <p:nvPr/>
          </p:nvSpPr>
          <p:spPr>
            <a:xfrm>
              <a:off x="947706" y="2971971"/>
              <a:ext cx="7183539" cy="2666471"/>
            </a:xfrm>
            <a:custGeom>
              <a:avLst/>
              <a:gdLst>
                <a:gd name="connsiteX0" fmla="*/ 0 w 7228114"/>
                <a:gd name="connsiteY0" fmla="*/ 2260600 h 2342242"/>
                <a:gd name="connsiteX1" fmla="*/ 1208314 w 7228114"/>
                <a:gd name="connsiteY1" fmla="*/ 2282371 h 2342242"/>
                <a:gd name="connsiteX2" fmla="*/ 2188029 w 7228114"/>
                <a:gd name="connsiteY2" fmla="*/ 1901371 h 2342242"/>
                <a:gd name="connsiteX3" fmla="*/ 2721429 w 7228114"/>
                <a:gd name="connsiteY3" fmla="*/ 1193800 h 2342242"/>
                <a:gd name="connsiteX4" fmla="*/ 3069772 w 7228114"/>
                <a:gd name="connsiteY4" fmla="*/ 39914 h 2342242"/>
                <a:gd name="connsiteX5" fmla="*/ 3526972 w 7228114"/>
                <a:gd name="connsiteY5" fmla="*/ 954314 h 2342242"/>
                <a:gd name="connsiteX6" fmla="*/ 5105400 w 7228114"/>
                <a:gd name="connsiteY6" fmla="*/ 1095829 h 2342242"/>
                <a:gd name="connsiteX7" fmla="*/ 7228114 w 7228114"/>
                <a:gd name="connsiteY7" fmla="*/ 1095829 h 2342242"/>
                <a:gd name="connsiteX0" fmla="*/ 0 w 7184571"/>
                <a:gd name="connsiteY0" fmla="*/ 2413219 h 2454040"/>
                <a:gd name="connsiteX1" fmla="*/ 1164771 w 7184571"/>
                <a:gd name="connsiteY1" fmla="*/ 2282371 h 2454040"/>
                <a:gd name="connsiteX2" fmla="*/ 2144486 w 7184571"/>
                <a:gd name="connsiteY2" fmla="*/ 1901371 h 2454040"/>
                <a:gd name="connsiteX3" fmla="*/ 2677886 w 7184571"/>
                <a:gd name="connsiteY3" fmla="*/ 1193800 h 2454040"/>
                <a:gd name="connsiteX4" fmla="*/ 3026229 w 7184571"/>
                <a:gd name="connsiteY4" fmla="*/ 39914 h 2454040"/>
                <a:gd name="connsiteX5" fmla="*/ 3483429 w 7184571"/>
                <a:gd name="connsiteY5" fmla="*/ 954314 h 2454040"/>
                <a:gd name="connsiteX6" fmla="*/ 5061857 w 7184571"/>
                <a:gd name="connsiteY6" fmla="*/ 1095829 h 2454040"/>
                <a:gd name="connsiteX7" fmla="*/ 7184571 w 7184571"/>
                <a:gd name="connsiteY7" fmla="*/ 1095829 h 2454040"/>
                <a:gd name="connsiteX0" fmla="*/ 0 w 7184571"/>
                <a:gd name="connsiteY0" fmla="*/ 2413219 h 2413219"/>
                <a:gd name="connsiteX1" fmla="*/ 1164771 w 7184571"/>
                <a:gd name="connsiteY1" fmla="*/ 2282371 h 2413219"/>
                <a:gd name="connsiteX2" fmla="*/ 2144486 w 7184571"/>
                <a:gd name="connsiteY2" fmla="*/ 1901371 h 2413219"/>
                <a:gd name="connsiteX3" fmla="*/ 2677886 w 7184571"/>
                <a:gd name="connsiteY3" fmla="*/ 1193800 h 2413219"/>
                <a:gd name="connsiteX4" fmla="*/ 3026229 w 7184571"/>
                <a:gd name="connsiteY4" fmla="*/ 39914 h 2413219"/>
                <a:gd name="connsiteX5" fmla="*/ 3483429 w 7184571"/>
                <a:gd name="connsiteY5" fmla="*/ 954314 h 2413219"/>
                <a:gd name="connsiteX6" fmla="*/ 5061857 w 7184571"/>
                <a:gd name="connsiteY6" fmla="*/ 1095829 h 2413219"/>
                <a:gd name="connsiteX7" fmla="*/ 7184571 w 7184571"/>
                <a:gd name="connsiteY7" fmla="*/ 1095829 h 2413219"/>
                <a:gd name="connsiteX0" fmla="*/ 0 w 7184571"/>
                <a:gd name="connsiteY0" fmla="*/ 2413219 h 2413219"/>
                <a:gd name="connsiteX1" fmla="*/ 1164771 w 7184571"/>
                <a:gd name="connsiteY1" fmla="*/ 2282371 h 2413219"/>
                <a:gd name="connsiteX2" fmla="*/ 2144486 w 7184571"/>
                <a:gd name="connsiteY2" fmla="*/ 1901371 h 2413219"/>
                <a:gd name="connsiteX3" fmla="*/ 2677886 w 7184571"/>
                <a:gd name="connsiteY3" fmla="*/ 1193800 h 2413219"/>
                <a:gd name="connsiteX4" fmla="*/ 3026229 w 7184571"/>
                <a:gd name="connsiteY4" fmla="*/ 39914 h 2413219"/>
                <a:gd name="connsiteX5" fmla="*/ 3483429 w 7184571"/>
                <a:gd name="connsiteY5" fmla="*/ 954314 h 2413219"/>
                <a:gd name="connsiteX6" fmla="*/ 5061857 w 7184571"/>
                <a:gd name="connsiteY6" fmla="*/ 1095829 h 2413219"/>
                <a:gd name="connsiteX7" fmla="*/ 7184571 w 7184571"/>
                <a:gd name="connsiteY7" fmla="*/ 1095829 h 2413219"/>
                <a:gd name="connsiteX0" fmla="*/ 0 w 7184571"/>
                <a:gd name="connsiteY0" fmla="*/ 2413219 h 2427550"/>
                <a:gd name="connsiteX1" fmla="*/ 1219200 w 7184571"/>
                <a:gd name="connsiteY1" fmla="*/ 2342242 h 2427550"/>
                <a:gd name="connsiteX2" fmla="*/ 2144486 w 7184571"/>
                <a:gd name="connsiteY2" fmla="*/ 1901371 h 2427550"/>
                <a:gd name="connsiteX3" fmla="*/ 2677886 w 7184571"/>
                <a:gd name="connsiteY3" fmla="*/ 1193800 h 2427550"/>
                <a:gd name="connsiteX4" fmla="*/ 3026229 w 7184571"/>
                <a:gd name="connsiteY4" fmla="*/ 39914 h 2427550"/>
                <a:gd name="connsiteX5" fmla="*/ 3483429 w 7184571"/>
                <a:gd name="connsiteY5" fmla="*/ 954314 h 2427550"/>
                <a:gd name="connsiteX6" fmla="*/ 5061857 w 7184571"/>
                <a:gd name="connsiteY6" fmla="*/ 1095829 h 2427550"/>
                <a:gd name="connsiteX7" fmla="*/ 7184571 w 7184571"/>
                <a:gd name="connsiteY7" fmla="*/ 1095829 h 2427550"/>
                <a:gd name="connsiteX0" fmla="*/ 0 w 7184571"/>
                <a:gd name="connsiteY0" fmla="*/ 2415354 h 2429685"/>
                <a:gd name="connsiteX1" fmla="*/ 1219200 w 7184571"/>
                <a:gd name="connsiteY1" fmla="*/ 2344377 h 2429685"/>
                <a:gd name="connsiteX2" fmla="*/ 2144486 w 7184571"/>
                <a:gd name="connsiteY2" fmla="*/ 1903506 h 2429685"/>
                <a:gd name="connsiteX3" fmla="*/ 2362200 w 7184571"/>
                <a:gd name="connsiteY3" fmla="*/ 1208744 h 2429685"/>
                <a:gd name="connsiteX4" fmla="*/ 3026229 w 7184571"/>
                <a:gd name="connsiteY4" fmla="*/ 42049 h 2429685"/>
                <a:gd name="connsiteX5" fmla="*/ 3483429 w 7184571"/>
                <a:gd name="connsiteY5" fmla="*/ 956449 h 2429685"/>
                <a:gd name="connsiteX6" fmla="*/ 5061857 w 7184571"/>
                <a:gd name="connsiteY6" fmla="*/ 1097964 h 2429685"/>
                <a:gd name="connsiteX7" fmla="*/ 7184571 w 7184571"/>
                <a:gd name="connsiteY7" fmla="*/ 1097964 h 2429685"/>
                <a:gd name="connsiteX0" fmla="*/ 0 w 7184571"/>
                <a:gd name="connsiteY0" fmla="*/ 2415354 h 2427184"/>
                <a:gd name="connsiteX1" fmla="*/ 1219200 w 7184571"/>
                <a:gd name="connsiteY1" fmla="*/ 2344377 h 2427184"/>
                <a:gd name="connsiteX2" fmla="*/ 1828800 w 7184571"/>
                <a:gd name="connsiteY2" fmla="*/ 1918514 h 2427184"/>
                <a:gd name="connsiteX3" fmla="*/ 2362200 w 7184571"/>
                <a:gd name="connsiteY3" fmla="*/ 1208744 h 2427184"/>
                <a:gd name="connsiteX4" fmla="*/ 3026229 w 7184571"/>
                <a:gd name="connsiteY4" fmla="*/ 42049 h 2427184"/>
                <a:gd name="connsiteX5" fmla="*/ 3483429 w 7184571"/>
                <a:gd name="connsiteY5" fmla="*/ 956449 h 2427184"/>
                <a:gd name="connsiteX6" fmla="*/ 5061857 w 7184571"/>
                <a:gd name="connsiteY6" fmla="*/ 1097964 h 2427184"/>
                <a:gd name="connsiteX7" fmla="*/ 7184571 w 7184571"/>
                <a:gd name="connsiteY7" fmla="*/ 1097964 h 2427184"/>
                <a:gd name="connsiteX0" fmla="*/ 0 w 7184571"/>
                <a:gd name="connsiteY0" fmla="*/ 2455267 h 2467097"/>
                <a:gd name="connsiteX1" fmla="*/ 1219200 w 7184571"/>
                <a:gd name="connsiteY1" fmla="*/ 2384290 h 2467097"/>
                <a:gd name="connsiteX2" fmla="*/ 1828800 w 7184571"/>
                <a:gd name="connsiteY2" fmla="*/ 1958427 h 2467097"/>
                <a:gd name="connsiteX3" fmla="*/ 2362200 w 7184571"/>
                <a:gd name="connsiteY3" fmla="*/ 1248657 h 2467097"/>
                <a:gd name="connsiteX4" fmla="*/ 2743200 w 7184571"/>
                <a:gd name="connsiteY4" fmla="*/ 42049 h 2467097"/>
                <a:gd name="connsiteX5" fmla="*/ 3483429 w 7184571"/>
                <a:gd name="connsiteY5" fmla="*/ 996362 h 2467097"/>
                <a:gd name="connsiteX6" fmla="*/ 5061857 w 7184571"/>
                <a:gd name="connsiteY6" fmla="*/ 1137877 h 2467097"/>
                <a:gd name="connsiteX7" fmla="*/ 7184571 w 7184571"/>
                <a:gd name="connsiteY7" fmla="*/ 1137877 h 2467097"/>
                <a:gd name="connsiteX0" fmla="*/ 0 w 7184571"/>
                <a:gd name="connsiteY0" fmla="*/ 2467097 h 2478927"/>
                <a:gd name="connsiteX1" fmla="*/ 1219200 w 7184571"/>
                <a:gd name="connsiteY1" fmla="*/ 2396120 h 2478927"/>
                <a:gd name="connsiteX2" fmla="*/ 1828800 w 7184571"/>
                <a:gd name="connsiteY2" fmla="*/ 1970257 h 2478927"/>
                <a:gd name="connsiteX3" fmla="*/ 2209800 w 7184571"/>
                <a:gd name="connsiteY3" fmla="*/ 1331465 h 2478927"/>
                <a:gd name="connsiteX4" fmla="*/ 2743200 w 7184571"/>
                <a:gd name="connsiteY4" fmla="*/ 53879 h 2478927"/>
                <a:gd name="connsiteX5" fmla="*/ 3483429 w 7184571"/>
                <a:gd name="connsiteY5" fmla="*/ 1008192 h 2478927"/>
                <a:gd name="connsiteX6" fmla="*/ 5061857 w 7184571"/>
                <a:gd name="connsiteY6" fmla="*/ 1149707 h 2478927"/>
                <a:gd name="connsiteX7" fmla="*/ 7184571 w 7184571"/>
                <a:gd name="connsiteY7" fmla="*/ 1149707 h 2478927"/>
                <a:gd name="connsiteX0" fmla="*/ 0 w 7184571"/>
                <a:gd name="connsiteY0" fmla="*/ 2467097 h 2467097"/>
                <a:gd name="connsiteX1" fmla="*/ 1219200 w 7184571"/>
                <a:gd name="connsiteY1" fmla="*/ 2396120 h 2467097"/>
                <a:gd name="connsiteX2" fmla="*/ 1752600 w 7184571"/>
                <a:gd name="connsiteY2" fmla="*/ 2041235 h 2467097"/>
                <a:gd name="connsiteX3" fmla="*/ 2209800 w 7184571"/>
                <a:gd name="connsiteY3" fmla="*/ 1331465 h 2467097"/>
                <a:gd name="connsiteX4" fmla="*/ 2743200 w 7184571"/>
                <a:gd name="connsiteY4" fmla="*/ 53879 h 2467097"/>
                <a:gd name="connsiteX5" fmla="*/ 3483429 w 7184571"/>
                <a:gd name="connsiteY5" fmla="*/ 1008192 h 2467097"/>
                <a:gd name="connsiteX6" fmla="*/ 5061857 w 7184571"/>
                <a:gd name="connsiteY6" fmla="*/ 1149707 h 2467097"/>
                <a:gd name="connsiteX7" fmla="*/ 7184571 w 7184571"/>
                <a:gd name="connsiteY7" fmla="*/ 1149707 h 2467097"/>
                <a:gd name="connsiteX0" fmla="*/ 0 w 7184571"/>
                <a:gd name="connsiteY0" fmla="*/ 2751004 h 2751004"/>
                <a:gd name="connsiteX1" fmla="*/ 1219200 w 7184571"/>
                <a:gd name="connsiteY1" fmla="*/ 2680027 h 2751004"/>
                <a:gd name="connsiteX2" fmla="*/ 1752600 w 7184571"/>
                <a:gd name="connsiteY2" fmla="*/ 2325142 h 2751004"/>
                <a:gd name="connsiteX3" fmla="*/ 2209800 w 7184571"/>
                <a:gd name="connsiteY3" fmla="*/ 1615372 h 2751004"/>
                <a:gd name="connsiteX4" fmla="*/ 2752880 w 7184571"/>
                <a:gd name="connsiteY4" fmla="*/ 53879 h 2751004"/>
                <a:gd name="connsiteX5" fmla="*/ 3483429 w 7184571"/>
                <a:gd name="connsiteY5" fmla="*/ 1292099 h 2751004"/>
                <a:gd name="connsiteX6" fmla="*/ 5061857 w 7184571"/>
                <a:gd name="connsiteY6" fmla="*/ 1433614 h 2751004"/>
                <a:gd name="connsiteX7" fmla="*/ 7184571 w 7184571"/>
                <a:gd name="connsiteY7" fmla="*/ 1433614 h 2751004"/>
                <a:gd name="connsiteX0" fmla="*/ 0 w 7184571"/>
                <a:gd name="connsiteY0" fmla="*/ 2739175 h 2739175"/>
                <a:gd name="connsiteX1" fmla="*/ 1219200 w 7184571"/>
                <a:gd name="connsiteY1" fmla="*/ 2668198 h 2739175"/>
                <a:gd name="connsiteX2" fmla="*/ 1752600 w 7184571"/>
                <a:gd name="connsiteY2" fmla="*/ 2313313 h 2739175"/>
                <a:gd name="connsiteX3" fmla="*/ 2067080 w 7184571"/>
                <a:gd name="connsiteY3" fmla="*/ 1532568 h 2739175"/>
                <a:gd name="connsiteX4" fmla="*/ 2752880 w 7184571"/>
                <a:gd name="connsiteY4" fmla="*/ 42050 h 2739175"/>
                <a:gd name="connsiteX5" fmla="*/ 3483429 w 7184571"/>
                <a:gd name="connsiteY5" fmla="*/ 1280270 h 2739175"/>
                <a:gd name="connsiteX6" fmla="*/ 5061857 w 7184571"/>
                <a:gd name="connsiteY6" fmla="*/ 1421785 h 2739175"/>
                <a:gd name="connsiteX7" fmla="*/ 7184571 w 7184571"/>
                <a:gd name="connsiteY7" fmla="*/ 1421785 h 2739175"/>
                <a:gd name="connsiteX0" fmla="*/ 0 w 7184571"/>
                <a:gd name="connsiteY0" fmla="*/ 2739175 h 2739175"/>
                <a:gd name="connsiteX1" fmla="*/ 1219200 w 7184571"/>
                <a:gd name="connsiteY1" fmla="*/ 2668198 h 2739175"/>
                <a:gd name="connsiteX2" fmla="*/ 1686080 w 7184571"/>
                <a:gd name="connsiteY2" fmla="*/ 2313315 h 2739175"/>
                <a:gd name="connsiteX3" fmla="*/ 2067080 w 7184571"/>
                <a:gd name="connsiteY3" fmla="*/ 1532568 h 2739175"/>
                <a:gd name="connsiteX4" fmla="*/ 2752880 w 7184571"/>
                <a:gd name="connsiteY4" fmla="*/ 42050 h 2739175"/>
                <a:gd name="connsiteX5" fmla="*/ 3483429 w 7184571"/>
                <a:gd name="connsiteY5" fmla="*/ 1280270 h 2739175"/>
                <a:gd name="connsiteX6" fmla="*/ 5061857 w 7184571"/>
                <a:gd name="connsiteY6" fmla="*/ 1421785 h 2739175"/>
                <a:gd name="connsiteX7" fmla="*/ 7184571 w 7184571"/>
                <a:gd name="connsiteY7" fmla="*/ 1421785 h 2739175"/>
                <a:gd name="connsiteX0" fmla="*/ 0 w 7184571"/>
                <a:gd name="connsiteY0" fmla="*/ 2739175 h 2739175"/>
                <a:gd name="connsiteX1" fmla="*/ 1219200 w 7184571"/>
                <a:gd name="connsiteY1" fmla="*/ 2668198 h 2739175"/>
                <a:gd name="connsiteX2" fmla="*/ 1686080 w 7184571"/>
                <a:gd name="connsiteY2" fmla="*/ 2313315 h 2739175"/>
                <a:gd name="connsiteX3" fmla="*/ 2067080 w 7184571"/>
                <a:gd name="connsiteY3" fmla="*/ 1532568 h 2739175"/>
                <a:gd name="connsiteX4" fmla="*/ 2752880 w 7184571"/>
                <a:gd name="connsiteY4" fmla="*/ 42050 h 2739175"/>
                <a:gd name="connsiteX5" fmla="*/ 3483429 w 7184571"/>
                <a:gd name="connsiteY5" fmla="*/ 1280270 h 2739175"/>
                <a:gd name="connsiteX6" fmla="*/ 5061857 w 7184571"/>
                <a:gd name="connsiteY6" fmla="*/ 1421785 h 2739175"/>
                <a:gd name="connsiteX7" fmla="*/ 7184571 w 7184571"/>
                <a:gd name="connsiteY7" fmla="*/ 1421785 h 2739175"/>
                <a:gd name="connsiteX0" fmla="*/ 0 w 7184571"/>
                <a:gd name="connsiteY0" fmla="*/ 2739175 h 2739175"/>
                <a:gd name="connsiteX1" fmla="*/ 1219200 w 7184571"/>
                <a:gd name="connsiteY1" fmla="*/ 2668198 h 2739175"/>
                <a:gd name="connsiteX2" fmla="*/ 1686080 w 7184571"/>
                <a:gd name="connsiteY2" fmla="*/ 2313315 h 2739175"/>
                <a:gd name="connsiteX3" fmla="*/ 1990880 w 7184571"/>
                <a:gd name="connsiteY3" fmla="*/ 1532568 h 2739175"/>
                <a:gd name="connsiteX4" fmla="*/ 2752880 w 7184571"/>
                <a:gd name="connsiteY4" fmla="*/ 42050 h 2739175"/>
                <a:gd name="connsiteX5" fmla="*/ 3483429 w 7184571"/>
                <a:gd name="connsiteY5" fmla="*/ 1280270 h 2739175"/>
                <a:gd name="connsiteX6" fmla="*/ 5061857 w 7184571"/>
                <a:gd name="connsiteY6" fmla="*/ 1421785 h 2739175"/>
                <a:gd name="connsiteX7" fmla="*/ 7184571 w 7184571"/>
                <a:gd name="connsiteY7" fmla="*/ 1421785 h 2739175"/>
                <a:gd name="connsiteX0" fmla="*/ 0 w 7184571"/>
                <a:gd name="connsiteY0" fmla="*/ 2739175 h 2739175"/>
                <a:gd name="connsiteX1" fmla="*/ 1219200 w 7184571"/>
                <a:gd name="connsiteY1" fmla="*/ 2668198 h 2739175"/>
                <a:gd name="connsiteX2" fmla="*/ 1686080 w 7184571"/>
                <a:gd name="connsiteY2" fmla="*/ 2313315 h 2739175"/>
                <a:gd name="connsiteX3" fmla="*/ 1990880 w 7184571"/>
                <a:gd name="connsiteY3" fmla="*/ 1532568 h 2739175"/>
                <a:gd name="connsiteX4" fmla="*/ 2752880 w 7184571"/>
                <a:gd name="connsiteY4" fmla="*/ 42050 h 2739175"/>
                <a:gd name="connsiteX5" fmla="*/ 3483429 w 7184571"/>
                <a:gd name="connsiteY5" fmla="*/ 1280270 h 2739175"/>
                <a:gd name="connsiteX6" fmla="*/ 5061857 w 7184571"/>
                <a:gd name="connsiteY6" fmla="*/ 1421785 h 2739175"/>
                <a:gd name="connsiteX7" fmla="*/ 7184571 w 7184571"/>
                <a:gd name="connsiteY7" fmla="*/ 1421785 h 2739175"/>
                <a:gd name="connsiteX0" fmla="*/ 0 w 7184571"/>
                <a:gd name="connsiteY0" fmla="*/ 2697125 h 2697125"/>
                <a:gd name="connsiteX1" fmla="*/ 1219200 w 7184571"/>
                <a:gd name="connsiteY1" fmla="*/ 2626148 h 2697125"/>
                <a:gd name="connsiteX2" fmla="*/ 1686080 w 7184571"/>
                <a:gd name="connsiteY2" fmla="*/ 2271265 h 2697125"/>
                <a:gd name="connsiteX3" fmla="*/ 1990880 w 7184571"/>
                <a:gd name="connsiteY3" fmla="*/ 1490518 h 2697125"/>
                <a:gd name="connsiteX4" fmla="*/ 2752880 w 7184571"/>
                <a:gd name="connsiteY4" fmla="*/ 0 h 2697125"/>
                <a:gd name="connsiteX5" fmla="*/ 3483429 w 7184571"/>
                <a:gd name="connsiteY5" fmla="*/ 1238220 h 2697125"/>
                <a:gd name="connsiteX6" fmla="*/ 5061857 w 7184571"/>
                <a:gd name="connsiteY6" fmla="*/ 1379735 h 2697125"/>
                <a:gd name="connsiteX7" fmla="*/ 7184571 w 7184571"/>
                <a:gd name="connsiteY7" fmla="*/ 1379735 h 2697125"/>
                <a:gd name="connsiteX0" fmla="*/ 0 w 7184571"/>
                <a:gd name="connsiteY0" fmla="*/ 2697125 h 2697125"/>
                <a:gd name="connsiteX1" fmla="*/ 1219200 w 7184571"/>
                <a:gd name="connsiteY1" fmla="*/ 2626148 h 2697125"/>
                <a:gd name="connsiteX2" fmla="*/ 1686080 w 7184571"/>
                <a:gd name="connsiteY2" fmla="*/ 2271265 h 2697125"/>
                <a:gd name="connsiteX3" fmla="*/ 1990880 w 7184571"/>
                <a:gd name="connsiteY3" fmla="*/ 1490518 h 2697125"/>
                <a:gd name="connsiteX4" fmla="*/ 2752880 w 7184571"/>
                <a:gd name="connsiteY4" fmla="*/ 0 h 2697125"/>
                <a:gd name="connsiteX5" fmla="*/ 3603171 w 7184571"/>
                <a:gd name="connsiteY5" fmla="*/ 1206610 h 2697125"/>
                <a:gd name="connsiteX6" fmla="*/ 5061857 w 7184571"/>
                <a:gd name="connsiteY6" fmla="*/ 1379735 h 2697125"/>
                <a:gd name="connsiteX7" fmla="*/ 7184571 w 7184571"/>
                <a:gd name="connsiteY7" fmla="*/ 1379735 h 2697125"/>
                <a:gd name="connsiteX0" fmla="*/ 0 w 7184571"/>
                <a:gd name="connsiteY0" fmla="*/ 2626147 h 2626147"/>
                <a:gd name="connsiteX1" fmla="*/ 1219200 w 7184571"/>
                <a:gd name="connsiteY1" fmla="*/ 2555170 h 2626147"/>
                <a:gd name="connsiteX2" fmla="*/ 1686080 w 7184571"/>
                <a:gd name="connsiteY2" fmla="*/ 2200287 h 2626147"/>
                <a:gd name="connsiteX3" fmla="*/ 1990880 w 7184571"/>
                <a:gd name="connsiteY3" fmla="*/ 1419540 h 2626147"/>
                <a:gd name="connsiteX4" fmla="*/ 2786742 w 7184571"/>
                <a:gd name="connsiteY4" fmla="*/ 0 h 2626147"/>
                <a:gd name="connsiteX5" fmla="*/ 3603171 w 7184571"/>
                <a:gd name="connsiteY5" fmla="*/ 1135632 h 2626147"/>
                <a:gd name="connsiteX6" fmla="*/ 5061857 w 7184571"/>
                <a:gd name="connsiteY6" fmla="*/ 1308757 h 2626147"/>
                <a:gd name="connsiteX7" fmla="*/ 7184571 w 7184571"/>
                <a:gd name="connsiteY7" fmla="*/ 1308757 h 2626147"/>
                <a:gd name="connsiteX0" fmla="*/ 0 w 7184571"/>
                <a:gd name="connsiteY0" fmla="*/ 2634796 h 2634796"/>
                <a:gd name="connsiteX1" fmla="*/ 1219200 w 7184571"/>
                <a:gd name="connsiteY1" fmla="*/ 2563819 h 2634796"/>
                <a:gd name="connsiteX2" fmla="*/ 1686080 w 7184571"/>
                <a:gd name="connsiteY2" fmla="*/ 2208936 h 2634796"/>
                <a:gd name="connsiteX3" fmla="*/ 1990880 w 7184571"/>
                <a:gd name="connsiteY3" fmla="*/ 1428189 h 2634796"/>
                <a:gd name="connsiteX4" fmla="*/ 2786742 w 7184571"/>
                <a:gd name="connsiteY4" fmla="*/ 8649 h 2634796"/>
                <a:gd name="connsiteX5" fmla="*/ 3603171 w 7184571"/>
                <a:gd name="connsiteY5" fmla="*/ 1144281 h 2634796"/>
                <a:gd name="connsiteX6" fmla="*/ 5061857 w 7184571"/>
                <a:gd name="connsiteY6" fmla="*/ 1317406 h 2634796"/>
                <a:gd name="connsiteX7" fmla="*/ 7184571 w 7184571"/>
                <a:gd name="connsiteY7" fmla="*/ 1317406 h 2634796"/>
                <a:gd name="connsiteX0" fmla="*/ 0 w 7184571"/>
                <a:gd name="connsiteY0" fmla="*/ 2626147 h 2626147"/>
                <a:gd name="connsiteX1" fmla="*/ 1219200 w 7184571"/>
                <a:gd name="connsiteY1" fmla="*/ 2555170 h 2626147"/>
                <a:gd name="connsiteX2" fmla="*/ 1686080 w 7184571"/>
                <a:gd name="connsiteY2" fmla="*/ 2200287 h 2626147"/>
                <a:gd name="connsiteX3" fmla="*/ 1990880 w 7184571"/>
                <a:gd name="connsiteY3" fmla="*/ 1419540 h 2626147"/>
                <a:gd name="connsiteX4" fmla="*/ 2786742 w 7184571"/>
                <a:gd name="connsiteY4" fmla="*/ 0 h 2626147"/>
                <a:gd name="connsiteX5" fmla="*/ 3603171 w 7184571"/>
                <a:gd name="connsiteY5" fmla="*/ 1135632 h 2626147"/>
                <a:gd name="connsiteX6" fmla="*/ 5061857 w 7184571"/>
                <a:gd name="connsiteY6" fmla="*/ 1308757 h 2626147"/>
                <a:gd name="connsiteX7" fmla="*/ 7184571 w 7184571"/>
                <a:gd name="connsiteY7" fmla="*/ 1308757 h 2626147"/>
                <a:gd name="connsiteX0" fmla="*/ 0 w 7184571"/>
                <a:gd name="connsiteY0" fmla="*/ 2342240 h 2342240"/>
                <a:gd name="connsiteX1" fmla="*/ 1219200 w 7184571"/>
                <a:gd name="connsiteY1" fmla="*/ 2271263 h 2342240"/>
                <a:gd name="connsiteX2" fmla="*/ 1686080 w 7184571"/>
                <a:gd name="connsiteY2" fmla="*/ 1916380 h 2342240"/>
                <a:gd name="connsiteX3" fmla="*/ 1990880 w 7184571"/>
                <a:gd name="connsiteY3" fmla="*/ 1135633 h 2342240"/>
                <a:gd name="connsiteX4" fmla="*/ 2862942 w 7184571"/>
                <a:gd name="connsiteY4" fmla="*/ 0 h 2342240"/>
                <a:gd name="connsiteX5" fmla="*/ 3603171 w 7184571"/>
                <a:gd name="connsiteY5" fmla="*/ 851725 h 2342240"/>
                <a:gd name="connsiteX6" fmla="*/ 5061857 w 7184571"/>
                <a:gd name="connsiteY6" fmla="*/ 1024850 h 2342240"/>
                <a:gd name="connsiteX7" fmla="*/ 7184571 w 7184571"/>
                <a:gd name="connsiteY7" fmla="*/ 1024850 h 2342240"/>
                <a:gd name="connsiteX0" fmla="*/ 0 w 7184571"/>
                <a:gd name="connsiteY0" fmla="*/ 2342240 h 2342240"/>
                <a:gd name="connsiteX1" fmla="*/ 1219200 w 7184571"/>
                <a:gd name="connsiteY1" fmla="*/ 2271263 h 2342240"/>
                <a:gd name="connsiteX2" fmla="*/ 1686080 w 7184571"/>
                <a:gd name="connsiteY2" fmla="*/ 1916380 h 2342240"/>
                <a:gd name="connsiteX3" fmla="*/ 1990880 w 7184571"/>
                <a:gd name="connsiteY3" fmla="*/ 1135633 h 2342240"/>
                <a:gd name="connsiteX4" fmla="*/ 2862942 w 7184571"/>
                <a:gd name="connsiteY4" fmla="*/ 0 h 2342240"/>
                <a:gd name="connsiteX5" fmla="*/ 3603171 w 7184571"/>
                <a:gd name="connsiteY5" fmla="*/ 851725 h 2342240"/>
                <a:gd name="connsiteX6" fmla="*/ 5061857 w 7184571"/>
                <a:gd name="connsiteY6" fmla="*/ 1024850 h 2342240"/>
                <a:gd name="connsiteX7" fmla="*/ 7184571 w 7184571"/>
                <a:gd name="connsiteY7" fmla="*/ 1024850 h 2342240"/>
                <a:gd name="connsiteX0" fmla="*/ 0 w 7184571"/>
                <a:gd name="connsiteY0" fmla="*/ 2342240 h 2342240"/>
                <a:gd name="connsiteX1" fmla="*/ 1219200 w 7184571"/>
                <a:gd name="connsiteY1" fmla="*/ 2271263 h 2342240"/>
                <a:gd name="connsiteX2" fmla="*/ 1686080 w 7184571"/>
                <a:gd name="connsiteY2" fmla="*/ 1916380 h 2342240"/>
                <a:gd name="connsiteX3" fmla="*/ 1990880 w 7184571"/>
                <a:gd name="connsiteY3" fmla="*/ 1135633 h 2342240"/>
                <a:gd name="connsiteX4" fmla="*/ 2862942 w 7184571"/>
                <a:gd name="connsiteY4" fmla="*/ 0 h 2342240"/>
                <a:gd name="connsiteX5" fmla="*/ 3603171 w 7184571"/>
                <a:gd name="connsiteY5" fmla="*/ 851725 h 2342240"/>
                <a:gd name="connsiteX6" fmla="*/ 5061857 w 7184571"/>
                <a:gd name="connsiteY6" fmla="*/ 1024850 h 2342240"/>
                <a:gd name="connsiteX7" fmla="*/ 7184571 w 7184571"/>
                <a:gd name="connsiteY7" fmla="*/ 1024850 h 2342240"/>
                <a:gd name="connsiteX0" fmla="*/ 0 w 7184571"/>
                <a:gd name="connsiteY0" fmla="*/ 2555171 h 2555171"/>
                <a:gd name="connsiteX1" fmla="*/ 1219200 w 7184571"/>
                <a:gd name="connsiteY1" fmla="*/ 2484194 h 2555171"/>
                <a:gd name="connsiteX2" fmla="*/ 1686080 w 7184571"/>
                <a:gd name="connsiteY2" fmla="*/ 2129311 h 2555171"/>
                <a:gd name="connsiteX3" fmla="*/ 1990880 w 7184571"/>
                <a:gd name="connsiteY3" fmla="*/ 1348564 h 2555171"/>
                <a:gd name="connsiteX4" fmla="*/ 2862942 w 7184571"/>
                <a:gd name="connsiteY4" fmla="*/ 0 h 2555171"/>
                <a:gd name="connsiteX5" fmla="*/ 3603171 w 7184571"/>
                <a:gd name="connsiteY5" fmla="*/ 1064656 h 2555171"/>
                <a:gd name="connsiteX6" fmla="*/ 5061857 w 7184571"/>
                <a:gd name="connsiteY6" fmla="*/ 1237781 h 2555171"/>
                <a:gd name="connsiteX7" fmla="*/ 7184571 w 7184571"/>
                <a:gd name="connsiteY7" fmla="*/ 1237781 h 2555171"/>
                <a:gd name="connsiteX0" fmla="*/ 0 w 7184571"/>
                <a:gd name="connsiteY0" fmla="*/ 2484194 h 2484194"/>
                <a:gd name="connsiteX1" fmla="*/ 1219200 w 7184571"/>
                <a:gd name="connsiteY1" fmla="*/ 2413217 h 2484194"/>
                <a:gd name="connsiteX2" fmla="*/ 1686080 w 7184571"/>
                <a:gd name="connsiteY2" fmla="*/ 2058334 h 2484194"/>
                <a:gd name="connsiteX3" fmla="*/ 1990880 w 7184571"/>
                <a:gd name="connsiteY3" fmla="*/ 1277587 h 2484194"/>
                <a:gd name="connsiteX4" fmla="*/ 2862942 w 7184571"/>
                <a:gd name="connsiteY4" fmla="*/ 0 h 2484194"/>
                <a:gd name="connsiteX5" fmla="*/ 3603171 w 7184571"/>
                <a:gd name="connsiteY5" fmla="*/ 993679 h 2484194"/>
                <a:gd name="connsiteX6" fmla="*/ 5061857 w 7184571"/>
                <a:gd name="connsiteY6" fmla="*/ 1166804 h 2484194"/>
                <a:gd name="connsiteX7" fmla="*/ 7184571 w 7184571"/>
                <a:gd name="connsiteY7" fmla="*/ 1166804 h 2484194"/>
                <a:gd name="connsiteX0" fmla="*/ 0 w 7184571"/>
                <a:gd name="connsiteY0" fmla="*/ 3264941 h 3264941"/>
                <a:gd name="connsiteX1" fmla="*/ 1219200 w 7184571"/>
                <a:gd name="connsiteY1" fmla="*/ 3193964 h 3264941"/>
                <a:gd name="connsiteX2" fmla="*/ 1686080 w 7184571"/>
                <a:gd name="connsiteY2" fmla="*/ 2839081 h 3264941"/>
                <a:gd name="connsiteX3" fmla="*/ 1990880 w 7184571"/>
                <a:gd name="connsiteY3" fmla="*/ 2058334 h 3264941"/>
                <a:gd name="connsiteX4" fmla="*/ 2786742 w 7184571"/>
                <a:gd name="connsiteY4" fmla="*/ 0 h 3264941"/>
                <a:gd name="connsiteX5" fmla="*/ 3603171 w 7184571"/>
                <a:gd name="connsiteY5" fmla="*/ 1774426 h 3264941"/>
                <a:gd name="connsiteX6" fmla="*/ 5061857 w 7184571"/>
                <a:gd name="connsiteY6" fmla="*/ 1947551 h 3264941"/>
                <a:gd name="connsiteX7" fmla="*/ 7184571 w 7184571"/>
                <a:gd name="connsiteY7" fmla="*/ 1947551 h 3264941"/>
                <a:gd name="connsiteX0" fmla="*/ 0 w 7184571"/>
                <a:gd name="connsiteY0" fmla="*/ 3264941 h 3264941"/>
                <a:gd name="connsiteX1" fmla="*/ 1219200 w 7184571"/>
                <a:gd name="connsiteY1" fmla="*/ 3193964 h 3264941"/>
                <a:gd name="connsiteX2" fmla="*/ 1686080 w 7184571"/>
                <a:gd name="connsiteY2" fmla="*/ 2839081 h 3264941"/>
                <a:gd name="connsiteX3" fmla="*/ 1990880 w 7184571"/>
                <a:gd name="connsiteY3" fmla="*/ 2058334 h 3264941"/>
                <a:gd name="connsiteX4" fmla="*/ 2786742 w 7184571"/>
                <a:gd name="connsiteY4" fmla="*/ 0 h 3264941"/>
                <a:gd name="connsiteX5" fmla="*/ 3603171 w 7184571"/>
                <a:gd name="connsiteY5" fmla="*/ 1774426 h 3264941"/>
                <a:gd name="connsiteX6" fmla="*/ 5061857 w 7184571"/>
                <a:gd name="connsiteY6" fmla="*/ 1947551 h 3264941"/>
                <a:gd name="connsiteX7" fmla="*/ 7184571 w 7184571"/>
                <a:gd name="connsiteY7" fmla="*/ 1947551 h 3264941"/>
                <a:gd name="connsiteX0" fmla="*/ 0 w 7184571"/>
                <a:gd name="connsiteY0" fmla="*/ 3306990 h 3306990"/>
                <a:gd name="connsiteX1" fmla="*/ 1219200 w 7184571"/>
                <a:gd name="connsiteY1" fmla="*/ 3236013 h 3306990"/>
                <a:gd name="connsiteX2" fmla="*/ 1686080 w 7184571"/>
                <a:gd name="connsiteY2" fmla="*/ 2881130 h 3306990"/>
                <a:gd name="connsiteX3" fmla="*/ 1990880 w 7184571"/>
                <a:gd name="connsiteY3" fmla="*/ 2100383 h 3306990"/>
                <a:gd name="connsiteX4" fmla="*/ 2786742 w 7184571"/>
                <a:gd name="connsiteY4" fmla="*/ 42049 h 3306990"/>
                <a:gd name="connsiteX5" fmla="*/ 3603171 w 7184571"/>
                <a:gd name="connsiteY5" fmla="*/ 1816475 h 3306990"/>
                <a:gd name="connsiteX6" fmla="*/ 5061857 w 7184571"/>
                <a:gd name="connsiteY6" fmla="*/ 1989600 h 3306990"/>
                <a:gd name="connsiteX7" fmla="*/ 7184571 w 7184571"/>
                <a:gd name="connsiteY7" fmla="*/ 1989600 h 3306990"/>
                <a:gd name="connsiteX0" fmla="*/ 0 w 7184571"/>
                <a:gd name="connsiteY0" fmla="*/ 3264941 h 3264941"/>
                <a:gd name="connsiteX1" fmla="*/ 1219200 w 7184571"/>
                <a:gd name="connsiteY1" fmla="*/ 3193964 h 3264941"/>
                <a:gd name="connsiteX2" fmla="*/ 1686080 w 7184571"/>
                <a:gd name="connsiteY2" fmla="*/ 2839081 h 3264941"/>
                <a:gd name="connsiteX3" fmla="*/ 1990880 w 7184571"/>
                <a:gd name="connsiteY3" fmla="*/ 2058334 h 3264941"/>
                <a:gd name="connsiteX4" fmla="*/ 2786742 w 7184571"/>
                <a:gd name="connsiteY4" fmla="*/ 0 h 3264941"/>
                <a:gd name="connsiteX5" fmla="*/ 3603171 w 7184571"/>
                <a:gd name="connsiteY5" fmla="*/ 1774426 h 3264941"/>
                <a:gd name="connsiteX6" fmla="*/ 5061857 w 7184571"/>
                <a:gd name="connsiteY6" fmla="*/ 1947551 h 3264941"/>
                <a:gd name="connsiteX7" fmla="*/ 7184571 w 7184571"/>
                <a:gd name="connsiteY7" fmla="*/ 1947551 h 3264941"/>
                <a:gd name="connsiteX0" fmla="*/ 0 w 7184571"/>
                <a:gd name="connsiteY0" fmla="*/ 2626148 h 2626148"/>
                <a:gd name="connsiteX1" fmla="*/ 1219200 w 7184571"/>
                <a:gd name="connsiteY1" fmla="*/ 2555171 h 2626148"/>
                <a:gd name="connsiteX2" fmla="*/ 1686080 w 7184571"/>
                <a:gd name="connsiteY2" fmla="*/ 2200288 h 2626148"/>
                <a:gd name="connsiteX3" fmla="*/ 1990880 w 7184571"/>
                <a:gd name="connsiteY3" fmla="*/ 1419541 h 2626148"/>
                <a:gd name="connsiteX4" fmla="*/ 2786502 w 7184571"/>
                <a:gd name="connsiteY4" fmla="*/ 0 h 2626148"/>
                <a:gd name="connsiteX5" fmla="*/ 3603171 w 7184571"/>
                <a:gd name="connsiteY5" fmla="*/ 1135633 h 2626148"/>
                <a:gd name="connsiteX6" fmla="*/ 5061857 w 7184571"/>
                <a:gd name="connsiteY6" fmla="*/ 1308758 h 2626148"/>
                <a:gd name="connsiteX7" fmla="*/ 7184571 w 7184571"/>
                <a:gd name="connsiteY7" fmla="*/ 1308758 h 2626148"/>
                <a:gd name="connsiteX0" fmla="*/ 0 w 7184571"/>
                <a:gd name="connsiteY0" fmla="*/ 2484194 h 2484194"/>
                <a:gd name="connsiteX1" fmla="*/ 1219200 w 7184571"/>
                <a:gd name="connsiteY1" fmla="*/ 2413217 h 2484194"/>
                <a:gd name="connsiteX2" fmla="*/ 1686080 w 7184571"/>
                <a:gd name="connsiteY2" fmla="*/ 2058334 h 2484194"/>
                <a:gd name="connsiteX3" fmla="*/ 1990880 w 7184571"/>
                <a:gd name="connsiteY3" fmla="*/ 1277587 h 2484194"/>
                <a:gd name="connsiteX4" fmla="*/ 2710290 w 7184571"/>
                <a:gd name="connsiteY4" fmla="*/ 0 h 2484194"/>
                <a:gd name="connsiteX5" fmla="*/ 3603171 w 7184571"/>
                <a:gd name="connsiteY5" fmla="*/ 993679 h 2484194"/>
                <a:gd name="connsiteX6" fmla="*/ 5061857 w 7184571"/>
                <a:gd name="connsiteY6" fmla="*/ 1166804 h 2484194"/>
                <a:gd name="connsiteX7" fmla="*/ 7184571 w 7184571"/>
                <a:gd name="connsiteY7" fmla="*/ 1166804 h 2484194"/>
                <a:gd name="connsiteX0" fmla="*/ 0 w 7184571"/>
                <a:gd name="connsiteY0" fmla="*/ 2484194 h 2484194"/>
                <a:gd name="connsiteX1" fmla="*/ 1219200 w 7184571"/>
                <a:gd name="connsiteY1" fmla="*/ 2413217 h 2484194"/>
                <a:gd name="connsiteX2" fmla="*/ 1686080 w 7184571"/>
                <a:gd name="connsiteY2" fmla="*/ 2058334 h 2484194"/>
                <a:gd name="connsiteX3" fmla="*/ 1990880 w 7184571"/>
                <a:gd name="connsiteY3" fmla="*/ 1277587 h 2484194"/>
                <a:gd name="connsiteX4" fmla="*/ 2710290 w 7184571"/>
                <a:gd name="connsiteY4" fmla="*/ 0 h 2484194"/>
                <a:gd name="connsiteX5" fmla="*/ 3603171 w 7184571"/>
                <a:gd name="connsiteY5" fmla="*/ 993679 h 2484194"/>
                <a:gd name="connsiteX6" fmla="*/ 5061857 w 7184571"/>
                <a:gd name="connsiteY6" fmla="*/ 1166804 h 2484194"/>
                <a:gd name="connsiteX7" fmla="*/ 7184571 w 7184571"/>
                <a:gd name="connsiteY7" fmla="*/ 1166804 h 2484194"/>
                <a:gd name="connsiteX0" fmla="*/ 0 w 7184571"/>
                <a:gd name="connsiteY0" fmla="*/ 2484194 h 2484194"/>
                <a:gd name="connsiteX1" fmla="*/ 1219200 w 7184571"/>
                <a:gd name="connsiteY1" fmla="*/ 2413217 h 2484194"/>
                <a:gd name="connsiteX2" fmla="*/ 1686080 w 7184571"/>
                <a:gd name="connsiteY2" fmla="*/ 2058334 h 2484194"/>
                <a:gd name="connsiteX3" fmla="*/ 1990880 w 7184571"/>
                <a:gd name="connsiteY3" fmla="*/ 1277587 h 2484194"/>
                <a:gd name="connsiteX4" fmla="*/ 2710290 w 7184571"/>
                <a:gd name="connsiteY4" fmla="*/ 0 h 2484194"/>
                <a:gd name="connsiteX5" fmla="*/ 3603171 w 7184571"/>
                <a:gd name="connsiteY5" fmla="*/ 993679 h 2484194"/>
                <a:gd name="connsiteX6" fmla="*/ 5061857 w 7184571"/>
                <a:gd name="connsiteY6" fmla="*/ 1166804 h 2484194"/>
                <a:gd name="connsiteX7" fmla="*/ 7184571 w 7184571"/>
                <a:gd name="connsiteY7" fmla="*/ 1166804 h 248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4571" h="2484194">
                  <a:moveTo>
                    <a:pt x="0" y="2484194"/>
                  </a:moveTo>
                  <a:cubicBezTo>
                    <a:pt x="606878" y="2474317"/>
                    <a:pt x="938187" y="2484194"/>
                    <a:pt x="1219200" y="2413217"/>
                  </a:cubicBezTo>
                  <a:cubicBezTo>
                    <a:pt x="1500213" y="2342240"/>
                    <a:pt x="1557467" y="2247606"/>
                    <a:pt x="1686080" y="2058334"/>
                  </a:cubicBezTo>
                  <a:cubicBezTo>
                    <a:pt x="1814693" y="1869062"/>
                    <a:pt x="1911062" y="1747388"/>
                    <a:pt x="1990880" y="1277587"/>
                  </a:cubicBezTo>
                  <a:cubicBezTo>
                    <a:pt x="2136018" y="878765"/>
                    <a:pt x="1984375" y="21770"/>
                    <a:pt x="2710290" y="0"/>
                  </a:cubicBezTo>
                  <a:cubicBezTo>
                    <a:pt x="3294691" y="39068"/>
                    <a:pt x="3211243" y="799212"/>
                    <a:pt x="3603171" y="993679"/>
                  </a:cubicBezTo>
                  <a:cubicBezTo>
                    <a:pt x="3995099" y="1188146"/>
                    <a:pt x="4464957" y="1137950"/>
                    <a:pt x="5061857" y="1166804"/>
                  </a:cubicBezTo>
                  <a:cubicBezTo>
                    <a:pt x="5658757" y="1195658"/>
                    <a:pt x="6431642" y="1178597"/>
                    <a:pt x="7184571" y="1166804"/>
                  </a:cubicBezTo>
                </a:path>
              </a:pathLst>
            </a:custGeom>
            <a:ln w="38100" cmpd="sng">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dirty="0">
                <a:solidFill>
                  <a:srgbClr val="FF0000"/>
                </a:solidFill>
              </a:endParaRPr>
            </a:p>
          </p:txBody>
        </p:sp>
        <p:sp>
          <p:nvSpPr>
            <p:cNvPr id="32" name="Text Box 14"/>
            <p:cNvSpPr txBox="1">
              <a:spLocks noChangeArrowheads="1"/>
            </p:cNvSpPr>
            <p:nvPr/>
          </p:nvSpPr>
          <p:spPr bwMode="auto">
            <a:xfrm>
              <a:off x="5048003" y="3751933"/>
              <a:ext cx="4722984" cy="428319"/>
            </a:xfrm>
            <a:prstGeom prst="rect">
              <a:avLst/>
            </a:prstGeom>
            <a:noFill/>
            <a:ln w="9525">
              <a:noFill/>
              <a:miter lim="800000"/>
              <a:headEnd/>
              <a:tailEnd/>
            </a:ln>
            <a:effectLst/>
          </p:spPr>
          <p:txBody>
            <a:bodyPr>
              <a:spAutoFit/>
            </a:bodyPr>
            <a:lstStyle/>
            <a:p>
              <a:pPr algn="ctr">
                <a:defRPr/>
              </a:pPr>
              <a:r>
                <a:rPr lang="fr-FR" sz="1700" dirty="0" err="1">
                  <a:solidFill>
                    <a:srgbClr val="E60000"/>
                  </a:solidFill>
                  <a:cs typeface="Arial" charset="0"/>
                </a:rPr>
                <a:t>Generalized</a:t>
              </a:r>
              <a:r>
                <a:rPr lang="fr-FR" sz="1700" dirty="0">
                  <a:solidFill>
                    <a:srgbClr val="E60000"/>
                  </a:solidFill>
                  <a:cs typeface="Arial" charset="0"/>
                </a:rPr>
                <a:t> immune activation</a:t>
              </a:r>
            </a:p>
          </p:txBody>
        </p:sp>
        <p:sp>
          <p:nvSpPr>
            <p:cNvPr id="34" name="Forme libre 33"/>
            <p:cNvSpPr/>
            <p:nvPr/>
          </p:nvSpPr>
          <p:spPr>
            <a:xfrm>
              <a:off x="1057148" y="3406137"/>
              <a:ext cx="7043906" cy="2297622"/>
            </a:xfrm>
            <a:custGeom>
              <a:avLst/>
              <a:gdLst>
                <a:gd name="connsiteX0" fmla="*/ 0 w 7043057"/>
                <a:gd name="connsiteY0" fmla="*/ 0 h 2296885"/>
                <a:gd name="connsiteX1" fmla="*/ 555171 w 7043057"/>
                <a:gd name="connsiteY1" fmla="*/ 163285 h 2296885"/>
                <a:gd name="connsiteX2" fmla="*/ 1012371 w 7043057"/>
                <a:gd name="connsiteY2" fmla="*/ 685800 h 2296885"/>
                <a:gd name="connsiteX3" fmla="*/ 1643743 w 7043057"/>
                <a:gd name="connsiteY3" fmla="*/ 1524000 h 2296885"/>
                <a:gd name="connsiteX4" fmla="*/ 2416629 w 7043057"/>
                <a:gd name="connsiteY4" fmla="*/ 2100942 h 2296885"/>
                <a:gd name="connsiteX5" fmla="*/ 3004457 w 7043057"/>
                <a:gd name="connsiteY5" fmla="*/ 2264228 h 2296885"/>
                <a:gd name="connsiteX6" fmla="*/ 3494314 w 7043057"/>
                <a:gd name="connsiteY6" fmla="*/ 2296885 h 2296885"/>
                <a:gd name="connsiteX7" fmla="*/ 7043057 w 7043057"/>
                <a:gd name="connsiteY7" fmla="*/ 2275114 h 229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3057" h="2296885">
                  <a:moveTo>
                    <a:pt x="0" y="0"/>
                  </a:moveTo>
                  <a:cubicBezTo>
                    <a:pt x="193221" y="24492"/>
                    <a:pt x="386443" y="48985"/>
                    <a:pt x="555171" y="163285"/>
                  </a:cubicBezTo>
                  <a:cubicBezTo>
                    <a:pt x="723899" y="277585"/>
                    <a:pt x="830942" y="459014"/>
                    <a:pt x="1012371" y="685800"/>
                  </a:cubicBezTo>
                  <a:cubicBezTo>
                    <a:pt x="1193800" y="912586"/>
                    <a:pt x="1409700" y="1288143"/>
                    <a:pt x="1643743" y="1524000"/>
                  </a:cubicBezTo>
                  <a:cubicBezTo>
                    <a:pt x="1877786" y="1759857"/>
                    <a:pt x="2189843" y="1977571"/>
                    <a:pt x="2416629" y="2100942"/>
                  </a:cubicBezTo>
                  <a:cubicBezTo>
                    <a:pt x="2643415" y="2224313"/>
                    <a:pt x="2824843" y="2231571"/>
                    <a:pt x="3004457" y="2264228"/>
                  </a:cubicBezTo>
                  <a:cubicBezTo>
                    <a:pt x="3184071" y="2296885"/>
                    <a:pt x="3494314" y="2296885"/>
                    <a:pt x="3494314" y="2296885"/>
                  </a:cubicBezTo>
                  <a:lnTo>
                    <a:pt x="7043057" y="2275114"/>
                  </a:lnTo>
                </a:path>
              </a:pathLst>
            </a:custGeom>
            <a:ln w="38100" cmpd="sng">
              <a:solidFill>
                <a:srgbClr val="009E47"/>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39" name="Connecteur droit 38"/>
            <p:cNvCxnSpPr/>
            <p:nvPr/>
          </p:nvCxnSpPr>
          <p:spPr>
            <a:xfrm flipV="1">
              <a:off x="4798928" y="1164228"/>
              <a:ext cx="39626" cy="4931434"/>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Text Box 14"/>
            <p:cNvSpPr txBox="1">
              <a:spLocks noChangeArrowheads="1"/>
            </p:cNvSpPr>
            <p:nvPr/>
          </p:nvSpPr>
          <p:spPr bwMode="auto">
            <a:xfrm>
              <a:off x="4685712" y="2829811"/>
              <a:ext cx="1952972" cy="428319"/>
            </a:xfrm>
            <a:prstGeom prst="rect">
              <a:avLst/>
            </a:prstGeom>
            <a:noFill/>
            <a:ln w="9525">
              <a:noFill/>
              <a:miter lim="800000"/>
              <a:headEnd/>
              <a:tailEnd/>
            </a:ln>
            <a:effectLst/>
          </p:spPr>
          <p:txBody>
            <a:bodyPr>
              <a:spAutoFit/>
            </a:bodyPr>
            <a:lstStyle/>
            <a:p>
              <a:pPr algn="ctr">
                <a:defRPr/>
              </a:pPr>
              <a:r>
                <a:rPr lang="en-US" sz="1700" i="1" dirty="0">
                  <a:cs typeface="Arial" charset="0"/>
                </a:rPr>
                <a:t>set points</a:t>
              </a:r>
            </a:p>
          </p:txBody>
        </p:sp>
        <p:sp>
          <p:nvSpPr>
            <p:cNvPr id="25" name="Forme libre 24"/>
            <p:cNvSpPr/>
            <p:nvPr/>
          </p:nvSpPr>
          <p:spPr>
            <a:xfrm>
              <a:off x="1066582" y="1563814"/>
              <a:ext cx="7121271" cy="4380082"/>
            </a:xfrm>
            <a:custGeom>
              <a:avLst/>
              <a:gdLst>
                <a:gd name="connsiteX0" fmla="*/ 0 w 7119257"/>
                <a:gd name="connsiteY0" fmla="*/ 4368800 h 4368800"/>
                <a:gd name="connsiteX1" fmla="*/ 1328057 w 7119257"/>
                <a:gd name="connsiteY1" fmla="*/ 4347029 h 4368800"/>
                <a:gd name="connsiteX2" fmla="*/ 1643743 w 7119257"/>
                <a:gd name="connsiteY2" fmla="*/ 4096657 h 4368800"/>
                <a:gd name="connsiteX3" fmla="*/ 1992086 w 7119257"/>
                <a:gd name="connsiteY3" fmla="*/ 3040743 h 4368800"/>
                <a:gd name="connsiteX4" fmla="*/ 2351314 w 7119257"/>
                <a:gd name="connsiteY4" fmla="*/ 961572 h 4368800"/>
                <a:gd name="connsiteX5" fmla="*/ 2656114 w 7119257"/>
                <a:gd name="connsiteY5" fmla="*/ 177800 h 4368800"/>
                <a:gd name="connsiteX6" fmla="*/ 3320143 w 7119257"/>
                <a:gd name="connsiteY6" fmla="*/ 36286 h 4368800"/>
                <a:gd name="connsiteX7" fmla="*/ 4223657 w 7119257"/>
                <a:gd name="connsiteY7" fmla="*/ 395515 h 4368800"/>
                <a:gd name="connsiteX8" fmla="*/ 7119257 w 7119257"/>
                <a:gd name="connsiteY8" fmla="*/ 449943 h 4368800"/>
                <a:gd name="connsiteX0" fmla="*/ 0 w 7119257"/>
                <a:gd name="connsiteY0" fmla="*/ 4368800 h 4368800"/>
                <a:gd name="connsiteX1" fmla="*/ 1328057 w 7119257"/>
                <a:gd name="connsiteY1" fmla="*/ 4347029 h 4368800"/>
                <a:gd name="connsiteX2" fmla="*/ 1676400 w 7119257"/>
                <a:gd name="connsiteY2" fmla="*/ 4074886 h 4368800"/>
                <a:gd name="connsiteX3" fmla="*/ 1992086 w 7119257"/>
                <a:gd name="connsiteY3" fmla="*/ 3040743 h 4368800"/>
                <a:gd name="connsiteX4" fmla="*/ 2351314 w 7119257"/>
                <a:gd name="connsiteY4" fmla="*/ 961572 h 4368800"/>
                <a:gd name="connsiteX5" fmla="*/ 2656114 w 7119257"/>
                <a:gd name="connsiteY5" fmla="*/ 177800 h 4368800"/>
                <a:gd name="connsiteX6" fmla="*/ 3320143 w 7119257"/>
                <a:gd name="connsiteY6" fmla="*/ 36286 h 4368800"/>
                <a:gd name="connsiteX7" fmla="*/ 4223657 w 7119257"/>
                <a:gd name="connsiteY7" fmla="*/ 395515 h 4368800"/>
                <a:gd name="connsiteX8" fmla="*/ 7119257 w 7119257"/>
                <a:gd name="connsiteY8" fmla="*/ 449943 h 4368800"/>
                <a:gd name="connsiteX0" fmla="*/ 0 w 7119257"/>
                <a:gd name="connsiteY0" fmla="*/ 4368800 h 4379686"/>
                <a:gd name="connsiteX1" fmla="*/ 1219200 w 7119257"/>
                <a:gd name="connsiteY1" fmla="*/ 4379686 h 4379686"/>
                <a:gd name="connsiteX2" fmla="*/ 1676400 w 7119257"/>
                <a:gd name="connsiteY2" fmla="*/ 4074886 h 4379686"/>
                <a:gd name="connsiteX3" fmla="*/ 1992086 w 7119257"/>
                <a:gd name="connsiteY3" fmla="*/ 3040743 h 4379686"/>
                <a:gd name="connsiteX4" fmla="*/ 2351314 w 7119257"/>
                <a:gd name="connsiteY4" fmla="*/ 961572 h 4379686"/>
                <a:gd name="connsiteX5" fmla="*/ 2656114 w 7119257"/>
                <a:gd name="connsiteY5" fmla="*/ 177800 h 4379686"/>
                <a:gd name="connsiteX6" fmla="*/ 3320143 w 7119257"/>
                <a:gd name="connsiteY6" fmla="*/ 36286 h 4379686"/>
                <a:gd name="connsiteX7" fmla="*/ 4223657 w 7119257"/>
                <a:gd name="connsiteY7" fmla="*/ 395515 h 4379686"/>
                <a:gd name="connsiteX8" fmla="*/ 7119257 w 7119257"/>
                <a:gd name="connsiteY8" fmla="*/ 449943 h 4379686"/>
                <a:gd name="connsiteX0" fmla="*/ 0 w 7119257"/>
                <a:gd name="connsiteY0" fmla="*/ 4368800 h 4379686"/>
                <a:gd name="connsiteX1" fmla="*/ 1143000 w 7119257"/>
                <a:gd name="connsiteY1" fmla="*/ 4379686 h 4379686"/>
                <a:gd name="connsiteX2" fmla="*/ 1676400 w 7119257"/>
                <a:gd name="connsiteY2" fmla="*/ 4074886 h 4379686"/>
                <a:gd name="connsiteX3" fmla="*/ 1992086 w 7119257"/>
                <a:gd name="connsiteY3" fmla="*/ 3040743 h 4379686"/>
                <a:gd name="connsiteX4" fmla="*/ 2351314 w 7119257"/>
                <a:gd name="connsiteY4" fmla="*/ 961572 h 4379686"/>
                <a:gd name="connsiteX5" fmla="*/ 2656114 w 7119257"/>
                <a:gd name="connsiteY5" fmla="*/ 177800 h 4379686"/>
                <a:gd name="connsiteX6" fmla="*/ 3320143 w 7119257"/>
                <a:gd name="connsiteY6" fmla="*/ 36286 h 4379686"/>
                <a:gd name="connsiteX7" fmla="*/ 4223657 w 7119257"/>
                <a:gd name="connsiteY7" fmla="*/ 395515 h 4379686"/>
                <a:gd name="connsiteX8" fmla="*/ 7119257 w 7119257"/>
                <a:gd name="connsiteY8" fmla="*/ 449943 h 437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9257" h="4379686">
                  <a:moveTo>
                    <a:pt x="0" y="4368800"/>
                  </a:moveTo>
                  <a:lnTo>
                    <a:pt x="1143000" y="4379686"/>
                  </a:lnTo>
                  <a:cubicBezTo>
                    <a:pt x="1416957" y="4334329"/>
                    <a:pt x="1534886" y="4298043"/>
                    <a:pt x="1676400" y="4074886"/>
                  </a:cubicBezTo>
                  <a:cubicBezTo>
                    <a:pt x="1817914" y="3851729"/>
                    <a:pt x="1879600" y="3559629"/>
                    <a:pt x="1992086" y="3040743"/>
                  </a:cubicBezTo>
                  <a:cubicBezTo>
                    <a:pt x="2104572" y="2521857"/>
                    <a:pt x="2240643" y="1438729"/>
                    <a:pt x="2351314" y="961572"/>
                  </a:cubicBezTo>
                  <a:cubicBezTo>
                    <a:pt x="2461985" y="484415"/>
                    <a:pt x="2494643" y="332014"/>
                    <a:pt x="2656114" y="177800"/>
                  </a:cubicBezTo>
                  <a:cubicBezTo>
                    <a:pt x="2817586" y="23586"/>
                    <a:pt x="3058886" y="0"/>
                    <a:pt x="3320143" y="36286"/>
                  </a:cubicBezTo>
                  <a:cubicBezTo>
                    <a:pt x="3581400" y="72572"/>
                    <a:pt x="3590471" y="326572"/>
                    <a:pt x="4223657" y="395515"/>
                  </a:cubicBezTo>
                  <a:cubicBezTo>
                    <a:pt x="4856843" y="464458"/>
                    <a:pt x="5988050" y="457200"/>
                    <a:pt x="7119257" y="449943"/>
                  </a:cubicBezTo>
                </a:path>
              </a:pathLst>
            </a:custGeom>
            <a:ln w="38100" cmpd="sng">
              <a:solidFill>
                <a:srgbClr val="9954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18468" name="Text Box 14"/>
            <p:cNvSpPr txBox="1">
              <a:spLocks noChangeArrowheads="1"/>
            </p:cNvSpPr>
            <p:nvPr/>
          </p:nvSpPr>
          <p:spPr bwMode="auto">
            <a:xfrm>
              <a:off x="5181975" y="1567656"/>
              <a:ext cx="3687060" cy="42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1700">
                  <a:solidFill>
                    <a:srgbClr val="9954CC"/>
                  </a:solidFill>
                  <a:latin typeface="Arial" charset="0"/>
                  <a:cs typeface="Arial" charset="0"/>
                </a:rPr>
                <a:t>HIV-specific CD8 T cells</a:t>
              </a:r>
              <a:endParaRPr lang="fr-FR" sz="1700">
                <a:solidFill>
                  <a:srgbClr val="9954CC"/>
                </a:solidFill>
                <a:latin typeface="Arial" charset="0"/>
                <a:cs typeface="Arial" charset="0"/>
              </a:endParaRPr>
            </a:p>
          </p:txBody>
        </p:sp>
        <p:sp>
          <p:nvSpPr>
            <p:cNvPr id="30" name="ZoneTexte 29"/>
            <p:cNvSpPr txBox="1"/>
            <p:nvPr/>
          </p:nvSpPr>
          <p:spPr>
            <a:xfrm>
              <a:off x="4776285" y="3198660"/>
              <a:ext cx="4370128" cy="428319"/>
            </a:xfrm>
            <a:prstGeom prst="rect">
              <a:avLst/>
            </a:prstGeom>
            <a:noFill/>
          </p:spPr>
          <p:txBody>
            <a:bodyPr>
              <a:spAutoFit/>
            </a:bodyPr>
            <a:lstStyle/>
            <a:p>
              <a:pPr>
                <a:defRPr/>
              </a:pPr>
              <a:r>
                <a:rPr lang="en-US" sz="1700" i="1" dirty="0">
                  <a:solidFill>
                    <a:srgbClr val="000000"/>
                  </a:solidFill>
                  <a:cs typeface="Arial" charset="0"/>
                </a:rPr>
                <a:t>(predictive of progression)</a:t>
              </a:r>
            </a:p>
          </p:txBody>
        </p:sp>
      </p:grpSp>
      <p:sp>
        <p:nvSpPr>
          <p:cNvPr id="2" name="Text Box 3"/>
          <p:cNvSpPr txBox="1">
            <a:spLocks noChangeArrowheads="1"/>
          </p:cNvSpPr>
          <p:nvPr/>
        </p:nvSpPr>
        <p:spPr bwMode="auto">
          <a:xfrm>
            <a:off x="1907704" y="5877275"/>
            <a:ext cx="4104456" cy="341626"/>
          </a:xfrm>
          <a:prstGeom prst="rect">
            <a:avLst/>
          </a:prstGeom>
          <a:noFill/>
          <a:ln w="28575" cmpd="sng">
            <a:noFill/>
            <a:miter lim="800000"/>
            <a:headEnd/>
            <a:tailEnd/>
          </a:ln>
          <a:scene3d>
            <a:camera prst="orthographicFront"/>
            <a:lightRig rig="threePt" dir="t"/>
          </a:scene3d>
          <a:sp3d>
            <a:bevelT/>
          </a:sp3d>
          <a:extLst/>
        </p:spPr>
        <p:txBody>
          <a:bodyPr lIns="79242" tIns="39621" rIns="79242" bIns="39621">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defRPr/>
            </a:pPr>
            <a:r>
              <a:rPr lang="fr-FR" sz="1700" dirty="0">
                <a:solidFill>
                  <a:srgbClr val="FF0000"/>
                </a:solidFill>
              </a:rPr>
              <a:t>Viral </a:t>
            </a:r>
            <a:r>
              <a:rPr lang="fr-FR" sz="1700" dirty="0" err="1">
                <a:solidFill>
                  <a:srgbClr val="FF0000"/>
                </a:solidFill>
              </a:rPr>
              <a:t>reservoirs</a:t>
            </a:r>
            <a:r>
              <a:rPr lang="fr-FR" sz="1700" dirty="0">
                <a:solidFill>
                  <a:srgbClr val="FF0000"/>
                </a:solidFill>
              </a:rPr>
              <a:t> &amp; </a:t>
            </a:r>
            <a:r>
              <a:rPr lang="fr-FR" sz="1700" dirty="0" err="1">
                <a:solidFill>
                  <a:srgbClr val="FF0000"/>
                </a:solidFill>
              </a:rPr>
              <a:t>replication</a:t>
            </a:r>
            <a:endParaRPr lang="fr-FR" sz="1700" dirty="0">
              <a:solidFill>
                <a:srgbClr val="FF0000"/>
              </a:solidFill>
            </a:endParaRPr>
          </a:p>
        </p:txBody>
      </p:sp>
      <p:sp>
        <p:nvSpPr>
          <p:cNvPr id="4" name="Rectangle 34"/>
          <p:cNvSpPr>
            <a:spLocks noChangeArrowheads="1"/>
          </p:cNvSpPr>
          <p:nvPr/>
        </p:nvSpPr>
        <p:spPr bwMode="auto">
          <a:xfrm>
            <a:off x="539554" y="3068961"/>
            <a:ext cx="707181" cy="1097758"/>
          </a:xfrm>
          <a:prstGeom prst="rect">
            <a:avLst/>
          </a:prstGeom>
          <a:noFill/>
          <a:ln>
            <a:noFill/>
          </a:ln>
          <a:scene3d>
            <a:camera prst="orthographicFront"/>
            <a:lightRig rig="threePt" dir="t"/>
          </a:scene3d>
          <a:sp3d>
            <a:bevelT/>
          </a:sp3d>
          <a:extLst/>
        </p:spPr>
        <p:txBody>
          <a:bodyPr wrap="none" lIns="79242" tIns="39621" rIns="79242" bIns="39621" anchor="ctr">
            <a:sp3d extrusionH="57150">
              <a:bevelT w="38100" h="38100"/>
            </a:sp3d>
          </a:bodyPr>
          <a:lstStyle/>
          <a:p>
            <a:pPr algn="ctr">
              <a:defRPr/>
            </a:pPr>
            <a:r>
              <a:rPr lang="fr-FR" sz="5700" dirty="0">
                <a:solidFill>
                  <a:srgbClr val="FF0000"/>
                </a:solidFill>
                <a:latin typeface="Arial" pitchFamily="-1" charset="0"/>
                <a:ea typeface="ＭＳ Ｐゴシック" pitchFamily="-1" charset="-128"/>
                <a:cs typeface="ＭＳ Ｐゴシック" pitchFamily="-1" charset="-128"/>
              </a:rPr>
              <a:t>?</a:t>
            </a:r>
            <a:endParaRPr lang="en-US" sz="5700" dirty="0">
              <a:solidFill>
                <a:srgbClr val="FF0000"/>
              </a:solidFill>
              <a:latin typeface="Arial" pitchFamily="-1" charset="0"/>
              <a:ea typeface="ＭＳ Ｐゴシック" pitchFamily="-1" charset="-128"/>
              <a:cs typeface="ＭＳ Ｐゴシック" pitchFamily="-1" charset="-128"/>
            </a:endParaRPr>
          </a:p>
        </p:txBody>
      </p:sp>
      <p:sp>
        <p:nvSpPr>
          <p:cNvPr id="18444" name="Rectangle 1"/>
          <p:cNvSpPr>
            <a:spLocks noChangeArrowheads="1"/>
          </p:cNvSpPr>
          <p:nvPr/>
        </p:nvSpPr>
        <p:spPr bwMode="auto">
          <a:xfrm>
            <a:off x="1331914" y="5400677"/>
            <a:ext cx="1506404" cy="3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p>
            <a:r>
              <a:rPr lang="fr-FR" sz="1700">
                <a:solidFill>
                  <a:srgbClr val="FF0000"/>
                </a:solidFill>
                <a:cs typeface="Arial" charset="0"/>
              </a:rPr>
              <a:t>Acute infection</a:t>
            </a:r>
            <a:endParaRPr lang="fr-FR" sz="1700">
              <a:solidFill>
                <a:srgbClr val="FF0000"/>
              </a:solidFill>
            </a:endParaRPr>
          </a:p>
        </p:txBody>
      </p:sp>
      <p:sp>
        <p:nvSpPr>
          <p:cNvPr id="18445" name="Rectangle 35"/>
          <p:cNvSpPr>
            <a:spLocks noChangeArrowheads="1"/>
          </p:cNvSpPr>
          <p:nvPr/>
        </p:nvSpPr>
        <p:spPr bwMode="auto">
          <a:xfrm>
            <a:off x="4378334" y="5313365"/>
            <a:ext cx="1670549" cy="3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42" tIns="39621" rIns="79242" bIns="39621">
            <a:spAutoFit/>
          </a:bodyPr>
          <a:lstStyle/>
          <a:p>
            <a:r>
              <a:rPr lang="fr-FR" sz="1700">
                <a:solidFill>
                  <a:srgbClr val="0000FF"/>
                </a:solidFill>
                <a:cs typeface="Arial" charset="0"/>
              </a:rPr>
              <a:t>Chronic infection</a:t>
            </a:r>
            <a:endParaRPr lang="fr-FR" sz="1700">
              <a:solidFill>
                <a:srgbClr val="0000FF"/>
              </a:solidFill>
            </a:endParaRPr>
          </a:p>
        </p:txBody>
      </p:sp>
      <p:sp>
        <p:nvSpPr>
          <p:cNvPr id="18446" name="Text Box 14"/>
          <p:cNvSpPr txBox="1">
            <a:spLocks noChangeArrowheads="1"/>
          </p:cNvSpPr>
          <p:nvPr/>
        </p:nvSpPr>
        <p:spPr bwMode="auto">
          <a:xfrm>
            <a:off x="3606801" y="4229100"/>
            <a:ext cx="4872038" cy="34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spAutoFit/>
          </a:bodyPr>
          <a:lstStyle>
            <a:lvl1pPr>
              <a:defRPr sz="2400" b="1">
                <a:solidFill>
                  <a:schemeClr val="tx1"/>
                </a:solidFill>
                <a:latin typeface="Times" charset="0"/>
                <a:ea typeface="ＭＳ Ｐゴシック" charset="0"/>
                <a:cs typeface="ＭＳ Ｐゴシック" charset="0"/>
              </a:defRPr>
            </a:lvl1pPr>
            <a:lvl2pPr marL="37931725" indent="-37474525">
              <a:defRPr sz="2400" b="1">
                <a:solidFill>
                  <a:schemeClr val="tx1"/>
                </a:solidFill>
                <a:latin typeface="Times" charset="0"/>
                <a:ea typeface="ＭＳ Ｐゴシック" charset="0"/>
              </a:defRPr>
            </a:lvl2pPr>
            <a:lvl3pPr>
              <a:defRPr sz="2400" b="1">
                <a:solidFill>
                  <a:schemeClr val="tx1"/>
                </a:solidFill>
                <a:latin typeface="Times" charset="0"/>
                <a:ea typeface="ＭＳ Ｐゴシック" charset="0"/>
              </a:defRPr>
            </a:lvl3pPr>
            <a:lvl4pPr>
              <a:defRPr sz="2400" b="1">
                <a:solidFill>
                  <a:schemeClr val="tx1"/>
                </a:solidFill>
                <a:latin typeface="Times" charset="0"/>
                <a:ea typeface="ＭＳ Ｐゴシック" charset="0"/>
              </a:defRPr>
            </a:lvl4pPr>
            <a:lvl5pPr>
              <a:defRPr sz="2400" b="1">
                <a:solidFill>
                  <a:schemeClr val="tx1"/>
                </a:solidFill>
                <a:latin typeface="Times" charset="0"/>
                <a:ea typeface="ＭＳ Ｐゴシック" charset="0"/>
              </a:defRPr>
            </a:lvl5pPr>
            <a:lvl6pPr marL="457200" eaLnBrk="0" fontAlgn="base" hangingPunct="0">
              <a:spcBef>
                <a:spcPct val="0"/>
              </a:spcBef>
              <a:spcAft>
                <a:spcPct val="0"/>
              </a:spcAft>
              <a:defRPr sz="2400" b="1">
                <a:solidFill>
                  <a:schemeClr val="tx1"/>
                </a:solidFill>
                <a:latin typeface="Times" charset="0"/>
                <a:ea typeface="ＭＳ Ｐゴシック" charset="0"/>
              </a:defRPr>
            </a:lvl6pPr>
            <a:lvl7pPr marL="914400" eaLnBrk="0" fontAlgn="base" hangingPunct="0">
              <a:spcBef>
                <a:spcPct val="0"/>
              </a:spcBef>
              <a:spcAft>
                <a:spcPct val="0"/>
              </a:spcAft>
              <a:defRPr sz="2400" b="1">
                <a:solidFill>
                  <a:schemeClr val="tx1"/>
                </a:solidFill>
                <a:latin typeface="Times" charset="0"/>
                <a:ea typeface="ＭＳ Ｐゴシック" charset="0"/>
              </a:defRPr>
            </a:lvl7pPr>
            <a:lvl8pPr marL="1371600" eaLnBrk="0" fontAlgn="base" hangingPunct="0">
              <a:spcBef>
                <a:spcPct val="0"/>
              </a:spcBef>
              <a:spcAft>
                <a:spcPct val="0"/>
              </a:spcAft>
              <a:defRPr sz="2400" b="1">
                <a:solidFill>
                  <a:schemeClr val="tx1"/>
                </a:solidFill>
                <a:latin typeface="Times" charset="0"/>
                <a:ea typeface="ＭＳ Ｐゴシック" charset="0"/>
              </a:defRPr>
            </a:lvl8pPr>
            <a:lvl9pPr marL="1828800" eaLnBrk="0" fontAlgn="base" hangingPunct="0">
              <a:spcBef>
                <a:spcPct val="0"/>
              </a:spcBef>
              <a:spcAft>
                <a:spcPct val="0"/>
              </a:spcAft>
              <a:defRPr sz="2400" b="1">
                <a:solidFill>
                  <a:schemeClr val="tx1"/>
                </a:solidFill>
                <a:latin typeface="Times" charset="0"/>
                <a:ea typeface="ＭＳ Ｐゴシック" charset="0"/>
              </a:defRPr>
            </a:lvl9pPr>
          </a:lstStyle>
          <a:p>
            <a:pPr algn="r">
              <a:spcBef>
                <a:spcPct val="50000"/>
              </a:spcBef>
            </a:pPr>
            <a:r>
              <a:rPr lang="fr-FR" sz="1700">
                <a:solidFill>
                  <a:srgbClr val="339933"/>
                </a:solidFill>
                <a:latin typeface="Arial" charset="0"/>
              </a:rPr>
              <a:t>Intestinal CCR5</a:t>
            </a:r>
            <a:r>
              <a:rPr lang="fr-FR" sz="1700" baseline="30000">
                <a:solidFill>
                  <a:srgbClr val="339933"/>
                </a:solidFill>
                <a:latin typeface="Arial" charset="0"/>
              </a:rPr>
              <a:t>+ </a:t>
            </a:r>
            <a:r>
              <a:rPr lang="fr-FR" sz="1700">
                <a:solidFill>
                  <a:srgbClr val="339933"/>
                </a:solidFill>
                <a:latin typeface="Arial" charset="0"/>
              </a:rPr>
              <a:t>CD4</a:t>
            </a:r>
            <a:r>
              <a:rPr lang="fr-FR" sz="1700" baseline="30000">
                <a:solidFill>
                  <a:srgbClr val="339933"/>
                </a:solidFill>
                <a:latin typeface="Arial" charset="0"/>
              </a:rPr>
              <a:t>+ </a:t>
            </a:r>
            <a:r>
              <a:rPr lang="fr-FR" sz="1700">
                <a:solidFill>
                  <a:srgbClr val="339933"/>
                </a:solidFill>
                <a:latin typeface="Arial" charset="0"/>
              </a:rPr>
              <a:t>T memory cells</a:t>
            </a:r>
            <a:endParaRPr lang="fr-FR" sz="1600" i="1">
              <a:solidFill>
                <a:srgbClr val="339933"/>
              </a:solidFill>
              <a:latin typeface="Arial" charset="0"/>
            </a:endParaRPr>
          </a:p>
        </p:txBody>
      </p:sp>
      <p:sp>
        <p:nvSpPr>
          <p:cNvPr id="18447" name="Flèche vers la droite 3"/>
          <p:cNvSpPr>
            <a:spLocks noChangeArrowheads="1"/>
          </p:cNvSpPr>
          <p:nvPr/>
        </p:nvSpPr>
        <p:spPr bwMode="auto">
          <a:xfrm>
            <a:off x="1042988" y="5876927"/>
            <a:ext cx="1008062" cy="360364"/>
          </a:xfrm>
          <a:prstGeom prst="rightArrow">
            <a:avLst>
              <a:gd name="adj1" fmla="val 50000"/>
              <a:gd name="adj2" fmla="val 49951"/>
            </a:avLst>
          </a:prstGeom>
          <a:solidFill>
            <a:srgbClr val="FF0000"/>
          </a:solidFill>
          <a:ln w="9525">
            <a:solidFill>
              <a:schemeClr val="tx1"/>
            </a:solidFill>
            <a:round/>
            <a:headEnd/>
            <a:tailEnd/>
          </a:ln>
        </p:spPr>
        <p:txBody>
          <a:bodyPr lIns="79242" tIns="39621" rIns="79242" bIns="39621"/>
          <a:lstStyle/>
          <a:p>
            <a:endParaRPr lang="fr-FR">
              <a:solidFill>
                <a:srgbClr val="000000"/>
              </a:solidFill>
            </a:endParaRPr>
          </a:p>
        </p:txBody>
      </p:sp>
      <p:sp>
        <p:nvSpPr>
          <p:cNvPr id="18448" name="Flèche vers la droite 34"/>
          <p:cNvSpPr>
            <a:spLocks noChangeArrowheads="1"/>
          </p:cNvSpPr>
          <p:nvPr/>
        </p:nvSpPr>
        <p:spPr bwMode="auto">
          <a:xfrm>
            <a:off x="1042988" y="6381755"/>
            <a:ext cx="1008062" cy="360364"/>
          </a:xfrm>
          <a:prstGeom prst="rightArrow">
            <a:avLst>
              <a:gd name="adj1" fmla="val 50000"/>
              <a:gd name="adj2" fmla="val 49951"/>
            </a:avLst>
          </a:prstGeom>
          <a:solidFill>
            <a:srgbClr val="FF0000"/>
          </a:solidFill>
          <a:ln w="9525">
            <a:solidFill>
              <a:schemeClr val="tx1"/>
            </a:solidFill>
            <a:round/>
            <a:headEnd/>
            <a:tailEnd/>
          </a:ln>
        </p:spPr>
        <p:txBody>
          <a:bodyPr lIns="79242" tIns="39621" rIns="79242" bIns="39621"/>
          <a:lstStyle/>
          <a:p>
            <a:endParaRPr lang="fr-FR">
              <a:solidFill>
                <a:srgbClr val="000000"/>
              </a:solidFill>
            </a:endParaRPr>
          </a:p>
        </p:txBody>
      </p:sp>
      <p:sp>
        <p:nvSpPr>
          <p:cNvPr id="18449" name="Parenthèse fermante 55"/>
          <p:cNvSpPr>
            <a:spLocks/>
          </p:cNvSpPr>
          <p:nvPr/>
        </p:nvSpPr>
        <p:spPr bwMode="auto">
          <a:xfrm rot="10643745" flipH="1">
            <a:off x="6542089" y="6053139"/>
            <a:ext cx="1446212" cy="466726"/>
          </a:xfrm>
          <a:prstGeom prst="rightBracket">
            <a:avLst>
              <a:gd name="adj" fmla="val 50000"/>
            </a:avLst>
          </a:prstGeom>
          <a:noFill/>
          <a:ln w="12700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79242" tIns="39621" rIns="79242" bIns="39621"/>
          <a:lstStyle/>
          <a:p>
            <a:endParaRPr lang="fr-FR">
              <a:solidFill>
                <a:srgbClr val="000000"/>
              </a:solidFill>
            </a:endParaRPr>
          </a:p>
        </p:txBody>
      </p:sp>
      <p:pic>
        <p:nvPicPr>
          <p:cNvPr id="36" name="Image 35"/>
          <p:cNvPicPr>
            <a:picLocks noChangeAspect="1"/>
          </p:cNvPicPr>
          <p:nvPr/>
        </p:nvPicPr>
        <p:blipFill>
          <a:blip r:embed="rId3"/>
          <a:stretch>
            <a:fillRect/>
          </a:stretch>
        </p:blipFill>
        <p:spPr>
          <a:xfrm>
            <a:off x="738575" y="2551115"/>
            <a:ext cx="6819712" cy="2424112"/>
          </a:xfrm>
          <a:prstGeom prst="rect">
            <a:avLst/>
          </a:prstGeom>
        </p:spPr>
      </p:pic>
      <p:sp>
        <p:nvSpPr>
          <p:cNvPr id="37" name="ZoneTexte 36"/>
          <p:cNvSpPr txBox="1"/>
          <p:nvPr/>
        </p:nvSpPr>
        <p:spPr>
          <a:xfrm>
            <a:off x="4896332" y="3269823"/>
            <a:ext cx="2356977" cy="357015"/>
          </a:xfrm>
          <a:prstGeom prst="rect">
            <a:avLst/>
          </a:prstGeom>
          <a:noFill/>
        </p:spPr>
        <p:txBody>
          <a:bodyPr wrap="square" lIns="79242" tIns="39621" rIns="79242" bIns="39621" rtlCol="0">
            <a:spAutoFit/>
          </a:bodyPr>
          <a:lstStyle/>
          <a:p>
            <a:r>
              <a:rPr lang="fr-FR" i="1" dirty="0" smtClean="0"/>
              <a:t>Nature, Vol. 512, 2014</a:t>
            </a:r>
            <a:endParaRPr lang="fr-FR" i="1" dirty="0"/>
          </a:p>
        </p:txBody>
      </p:sp>
    </p:spTree>
    <p:extLst>
      <p:ext uri="{BB962C8B-B14F-4D97-AF65-F5344CB8AC3E}">
        <p14:creationId xmlns:p14="http://schemas.microsoft.com/office/powerpoint/2010/main" val="3194684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Line 16"/>
          <p:cNvSpPr>
            <a:spLocks noChangeShapeType="1"/>
          </p:cNvSpPr>
          <p:nvPr/>
        </p:nvSpPr>
        <p:spPr bwMode="auto">
          <a:xfrm rot="3312238">
            <a:off x="2887409" y="5680643"/>
            <a:ext cx="378170" cy="18053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31" name="Line 15"/>
          <p:cNvSpPr>
            <a:spLocks noChangeShapeType="1"/>
          </p:cNvSpPr>
          <p:nvPr/>
        </p:nvSpPr>
        <p:spPr bwMode="auto">
          <a:xfrm>
            <a:off x="5012818" y="3230299"/>
            <a:ext cx="943344" cy="1045807"/>
          </a:xfrm>
          <a:prstGeom prst="line">
            <a:avLst/>
          </a:prstGeom>
          <a:noFill/>
          <a:ln w="50800">
            <a:solidFill>
              <a:srgbClr val="FF0000"/>
            </a:solidFill>
            <a:round/>
            <a:headEnd type="none"/>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32" name="Line 16"/>
          <p:cNvSpPr>
            <a:spLocks noChangeShapeType="1"/>
          </p:cNvSpPr>
          <p:nvPr/>
        </p:nvSpPr>
        <p:spPr bwMode="auto">
          <a:xfrm flipH="1">
            <a:off x="1871991" y="3080379"/>
            <a:ext cx="1202376" cy="104580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6" name="Line 16"/>
          <p:cNvSpPr>
            <a:spLocks noChangeShapeType="1"/>
          </p:cNvSpPr>
          <p:nvPr/>
        </p:nvSpPr>
        <p:spPr bwMode="auto">
          <a:xfrm rot="3312238">
            <a:off x="4199480" y="3870491"/>
            <a:ext cx="791254" cy="29797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7" name="Oval 11"/>
          <p:cNvSpPr>
            <a:spLocks noChangeArrowheads="1"/>
          </p:cNvSpPr>
          <p:nvPr/>
        </p:nvSpPr>
        <p:spPr bwMode="auto">
          <a:xfrm>
            <a:off x="1734463" y="5860622"/>
            <a:ext cx="4678083" cy="692468"/>
          </a:xfrm>
          <a:prstGeom prst="ellipse">
            <a:avLst/>
          </a:prstGeom>
          <a:solidFill>
            <a:srgbClr val="FF0000"/>
          </a:solidFill>
          <a:ln w="38100">
            <a:solidFill>
              <a:srgbClr val="FF6600"/>
            </a:solidFill>
            <a:round/>
            <a:headEnd/>
            <a:tailEnd/>
          </a:ln>
        </p:spPr>
        <p:txBody>
          <a:bodyPr wrap="square" lIns="0" tIns="0" rIns="0" bIns="0">
            <a:spAutoFit/>
          </a:bodyPr>
          <a:lstStyle/>
          <a:p>
            <a:pPr algn="ctr" eaLnBrk="1" hangingPunct="1">
              <a:spcBef>
                <a:spcPct val="50000"/>
              </a:spcBef>
            </a:pPr>
            <a:r>
              <a:rPr lang="en-GB" sz="3200" b="1" dirty="0">
                <a:solidFill>
                  <a:srgbClr val="FFFFFF"/>
                </a:solidFill>
                <a:latin typeface="Calibri"/>
                <a:cs typeface="Calibri"/>
              </a:rPr>
              <a:t>AIDS</a:t>
            </a:r>
            <a:endParaRPr lang="en-US" sz="3200" b="1" dirty="0">
              <a:solidFill>
                <a:srgbClr val="FFFFFF"/>
              </a:solidFill>
              <a:latin typeface="Calibri"/>
              <a:cs typeface="Calibri"/>
            </a:endParaRPr>
          </a:p>
        </p:txBody>
      </p:sp>
      <p:sp>
        <p:nvSpPr>
          <p:cNvPr id="10" name="Line 16"/>
          <p:cNvSpPr>
            <a:spLocks noChangeShapeType="1"/>
          </p:cNvSpPr>
          <p:nvPr/>
        </p:nvSpPr>
        <p:spPr bwMode="auto">
          <a:xfrm>
            <a:off x="3644227" y="1398623"/>
            <a:ext cx="11852" cy="64557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13" name="Oval 11"/>
          <p:cNvSpPr>
            <a:spLocks noChangeArrowheads="1"/>
          </p:cNvSpPr>
          <p:nvPr/>
        </p:nvSpPr>
        <p:spPr bwMode="auto">
          <a:xfrm>
            <a:off x="1711389" y="1992887"/>
            <a:ext cx="3633787" cy="1384935"/>
          </a:xfrm>
          <a:prstGeom prst="ellipse">
            <a:avLst/>
          </a:prstGeom>
          <a:solidFill>
            <a:srgbClr val="FF0000"/>
          </a:solidFill>
          <a:ln w="38100">
            <a:solidFill>
              <a:srgbClr val="FF6600"/>
            </a:solidFill>
            <a:round/>
            <a:headEnd/>
            <a:tailEnd/>
          </a:ln>
        </p:spPr>
        <p:txBody>
          <a:bodyPr lIns="0" tIns="0" rIns="0" bIns="0">
            <a:spAutoFit/>
          </a:bodyPr>
          <a:lstStyle/>
          <a:p>
            <a:pPr algn="ctr" eaLnBrk="1" hangingPunct="1">
              <a:spcBef>
                <a:spcPct val="50000"/>
              </a:spcBef>
            </a:pPr>
            <a:r>
              <a:rPr lang="en-GB" sz="3200" b="1" dirty="0">
                <a:latin typeface="Calibri"/>
                <a:cs typeface="Calibri"/>
              </a:rPr>
              <a:t>c</a:t>
            </a:r>
            <a:r>
              <a:rPr lang="en-GB" sz="3200" b="1" dirty="0" smtClean="0">
                <a:latin typeface="Calibri"/>
                <a:cs typeface="Calibri"/>
              </a:rPr>
              <a:t>hronic inflammation</a:t>
            </a:r>
            <a:endParaRPr lang="en-US" sz="3200" b="1" dirty="0">
              <a:latin typeface="Calibri"/>
              <a:cs typeface="Calibri"/>
            </a:endParaRPr>
          </a:p>
        </p:txBody>
      </p:sp>
      <p:sp>
        <p:nvSpPr>
          <p:cNvPr id="14" name="Titre 1"/>
          <p:cNvSpPr>
            <a:spLocks/>
          </p:cNvSpPr>
          <p:nvPr/>
        </p:nvSpPr>
        <p:spPr bwMode="auto">
          <a:xfrm>
            <a:off x="0" y="-27385"/>
            <a:ext cx="9144000" cy="942850"/>
          </a:xfrm>
          <a:prstGeom prst="rect">
            <a:avLst/>
          </a:prstGeom>
          <a:solidFill>
            <a:srgbClr val="000090"/>
          </a:solidFill>
          <a:ln>
            <a:noFill/>
          </a:ln>
          <a:extLst/>
        </p:spPr>
        <p:txBody>
          <a:bodyPr anchor="ctr"/>
          <a:lstStyle/>
          <a:p>
            <a:pPr algn="ctr" eaLnBrk="1" hangingPunct="1"/>
            <a:r>
              <a:rPr lang="fr-FR" sz="3200" b="1" dirty="0" smtClean="0">
                <a:solidFill>
                  <a:srgbClr val="FFFFFF"/>
                </a:solidFill>
                <a:latin typeface="Calibri"/>
                <a:cs typeface="Calibri"/>
              </a:rPr>
              <a:t>Inflammation chronique , persistance VIH et mortalité non Sida</a:t>
            </a:r>
          </a:p>
        </p:txBody>
      </p:sp>
      <p:sp>
        <p:nvSpPr>
          <p:cNvPr id="16" name="AutoShape 7"/>
          <p:cNvSpPr>
            <a:spLocks noChangeArrowheads="1"/>
          </p:cNvSpPr>
          <p:nvPr/>
        </p:nvSpPr>
        <p:spPr bwMode="auto">
          <a:xfrm>
            <a:off x="5707801" y="4340464"/>
            <a:ext cx="1777374" cy="1225867"/>
          </a:xfrm>
          <a:prstGeom prst="roundRect">
            <a:avLst>
              <a:gd name="adj" fmla="val 16667"/>
            </a:avLst>
          </a:prstGeom>
          <a:solidFill>
            <a:srgbClr val="FAC090"/>
          </a:solidFill>
          <a:ln w="50800">
            <a:solidFill>
              <a:schemeClr val="bg2"/>
            </a:solidFill>
            <a:round/>
            <a:headEnd/>
            <a:tailEnd/>
          </a:ln>
          <a:extLst/>
        </p:spPr>
        <p:txBody>
          <a:bodyPr wrap="square" lIns="0" tIns="0" rIns="0" bIns="0">
            <a:spAutoFit/>
          </a:bodyPr>
          <a:lstStyle/>
          <a:p>
            <a:pPr algn="ctr" eaLnBrk="1" hangingPunct="1">
              <a:spcBef>
                <a:spcPct val="50000"/>
              </a:spcBef>
            </a:pPr>
            <a:r>
              <a:rPr lang="fr-FR" sz="2400" b="1" dirty="0" err="1">
                <a:solidFill>
                  <a:srgbClr val="666666"/>
                </a:solidFill>
                <a:latin typeface="Calibri"/>
                <a:cs typeface="Calibri"/>
              </a:rPr>
              <a:t>L</a:t>
            </a:r>
            <a:r>
              <a:rPr lang="fr-FR" sz="2400" b="1" dirty="0" err="1" smtClean="0">
                <a:solidFill>
                  <a:srgbClr val="666666"/>
                </a:solidFill>
                <a:latin typeface="Calibri"/>
                <a:cs typeface="Calibri"/>
              </a:rPr>
              <a:t>ymphoid</a:t>
            </a:r>
            <a:r>
              <a:rPr lang="fr-FR" sz="2400" b="1" dirty="0" smtClean="0">
                <a:solidFill>
                  <a:srgbClr val="666666"/>
                </a:solidFill>
                <a:latin typeface="Calibri"/>
                <a:cs typeface="Calibri"/>
              </a:rPr>
              <a:t> </a:t>
            </a:r>
            <a:r>
              <a:rPr lang="fr-FR" sz="2400" b="1" dirty="0" err="1" smtClean="0">
                <a:solidFill>
                  <a:srgbClr val="666666"/>
                </a:solidFill>
                <a:latin typeface="Calibri"/>
                <a:cs typeface="Calibri"/>
              </a:rPr>
              <a:t>t</a:t>
            </a:r>
            <a:r>
              <a:rPr lang="en-US" sz="2400" b="1" dirty="0" smtClean="0">
                <a:solidFill>
                  <a:srgbClr val="666666"/>
                </a:solidFill>
                <a:latin typeface="Calibri"/>
                <a:cs typeface="Calibri"/>
              </a:rPr>
              <a:t>issue damage </a:t>
            </a:r>
            <a:endParaRPr lang="en-US" sz="2400" b="1" dirty="0">
              <a:solidFill>
                <a:srgbClr val="666666"/>
              </a:solidFill>
              <a:latin typeface="Calibri"/>
              <a:cs typeface="Calibri"/>
            </a:endParaRPr>
          </a:p>
        </p:txBody>
      </p:sp>
      <p:sp>
        <p:nvSpPr>
          <p:cNvPr id="22" name="Line 16"/>
          <p:cNvSpPr>
            <a:spLocks noChangeShapeType="1"/>
          </p:cNvSpPr>
          <p:nvPr/>
        </p:nvSpPr>
        <p:spPr bwMode="auto">
          <a:xfrm flipH="1">
            <a:off x="5278964" y="5628866"/>
            <a:ext cx="456382" cy="3651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23" name="Oval 5"/>
          <p:cNvSpPr>
            <a:spLocks noChangeArrowheads="1"/>
          </p:cNvSpPr>
          <p:nvPr/>
        </p:nvSpPr>
        <p:spPr bwMode="auto">
          <a:xfrm>
            <a:off x="1455363" y="915463"/>
            <a:ext cx="4401441" cy="577056"/>
          </a:xfrm>
          <a:prstGeom prst="ellipse">
            <a:avLst/>
          </a:prstGeom>
          <a:solidFill>
            <a:srgbClr val="FF0000"/>
          </a:solidFill>
          <a:ln w="38100">
            <a:solidFill>
              <a:srgbClr val="FF6600"/>
            </a:solidFill>
            <a:round/>
            <a:headEnd/>
            <a:tailEnd/>
          </a:ln>
        </p:spPr>
        <p:txBody>
          <a:bodyPr wrap="square" lIns="0" tIns="0" rIns="0" bIns="0">
            <a:spAutoFit/>
          </a:bodyPr>
          <a:lstStyle/>
          <a:p>
            <a:pPr algn="ctr" eaLnBrk="1" hangingPunct="1">
              <a:lnSpc>
                <a:spcPct val="80000"/>
              </a:lnSpc>
              <a:spcBef>
                <a:spcPct val="50000"/>
              </a:spcBef>
            </a:pPr>
            <a:r>
              <a:rPr lang="en-GB" sz="3200" b="1" dirty="0" smtClean="0">
                <a:solidFill>
                  <a:srgbClr val="FFFFFF"/>
                </a:solidFill>
                <a:latin typeface="Calibri"/>
                <a:cs typeface="Calibri"/>
              </a:rPr>
              <a:t>HIV </a:t>
            </a:r>
            <a:r>
              <a:rPr lang="en-GB" sz="3200" b="1" dirty="0">
                <a:solidFill>
                  <a:srgbClr val="FFFFFF"/>
                </a:solidFill>
                <a:latin typeface="Calibri"/>
                <a:cs typeface="Calibri"/>
              </a:rPr>
              <a:t>infection</a:t>
            </a:r>
            <a:endParaRPr lang="en-US" sz="3200" b="1" dirty="0">
              <a:solidFill>
                <a:srgbClr val="FFFFFF"/>
              </a:solidFill>
              <a:latin typeface="Calibri"/>
              <a:cs typeface="Calibri"/>
            </a:endParaRPr>
          </a:p>
        </p:txBody>
      </p:sp>
      <p:sp>
        <p:nvSpPr>
          <p:cNvPr id="24" name="AutoShape 7"/>
          <p:cNvSpPr>
            <a:spLocks noChangeArrowheads="1"/>
          </p:cNvSpPr>
          <p:nvPr/>
        </p:nvSpPr>
        <p:spPr bwMode="auto">
          <a:xfrm>
            <a:off x="4031073" y="4484993"/>
            <a:ext cx="1599352" cy="817245"/>
          </a:xfrm>
          <a:prstGeom prst="roundRect">
            <a:avLst>
              <a:gd name="adj" fmla="val 16667"/>
            </a:avLst>
          </a:prstGeom>
          <a:solidFill>
            <a:srgbClr val="FAC090"/>
          </a:solidFill>
          <a:ln w="50800">
            <a:solidFill>
              <a:schemeClr val="bg2"/>
            </a:solidFill>
            <a:round/>
            <a:headEnd/>
            <a:tailEnd/>
          </a:ln>
          <a:extLst/>
        </p:spPr>
        <p:txBody>
          <a:bodyPr wrap="square" lIns="0" tIns="0" rIns="0" bIns="0">
            <a:spAutoFit/>
          </a:bodyPr>
          <a:lstStyle/>
          <a:p>
            <a:pPr algn="ctr" eaLnBrk="1" hangingPunct="1">
              <a:spcBef>
                <a:spcPct val="50000"/>
              </a:spcBef>
            </a:pPr>
            <a:r>
              <a:rPr lang="en-GB" sz="2400" b="1" dirty="0" err="1" smtClean="0">
                <a:solidFill>
                  <a:srgbClr val="666666"/>
                </a:solidFill>
                <a:latin typeface="Calibri"/>
                <a:cs typeface="Calibri"/>
              </a:rPr>
              <a:t>Immuno</a:t>
            </a:r>
            <a:r>
              <a:rPr lang="en-GB" sz="2400" b="1" dirty="0" smtClean="0">
                <a:solidFill>
                  <a:srgbClr val="666666"/>
                </a:solidFill>
                <a:latin typeface="Calibri"/>
                <a:cs typeface="Calibri"/>
              </a:rPr>
              <a:t>-senescence</a:t>
            </a:r>
            <a:endParaRPr lang="en-US" sz="2400" b="1" dirty="0">
              <a:solidFill>
                <a:srgbClr val="666666"/>
              </a:solidFill>
              <a:latin typeface="Calibri"/>
              <a:cs typeface="Calibri"/>
            </a:endParaRPr>
          </a:p>
        </p:txBody>
      </p:sp>
      <p:sp>
        <p:nvSpPr>
          <p:cNvPr id="29" name="Line 16"/>
          <p:cNvSpPr>
            <a:spLocks noChangeShapeType="1"/>
          </p:cNvSpPr>
          <p:nvPr/>
        </p:nvSpPr>
        <p:spPr bwMode="auto">
          <a:xfrm rot="3312238">
            <a:off x="4591905" y="5584544"/>
            <a:ext cx="176315" cy="264969"/>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33" name="Line 16"/>
          <p:cNvSpPr>
            <a:spLocks noChangeShapeType="1"/>
          </p:cNvSpPr>
          <p:nvPr/>
        </p:nvSpPr>
        <p:spPr bwMode="auto">
          <a:xfrm rot="3312238" flipV="1">
            <a:off x="1433475" y="5448018"/>
            <a:ext cx="1050784" cy="35804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20" name="AutoShape 7"/>
          <p:cNvSpPr>
            <a:spLocks noChangeArrowheads="1"/>
          </p:cNvSpPr>
          <p:nvPr/>
        </p:nvSpPr>
        <p:spPr bwMode="auto">
          <a:xfrm>
            <a:off x="112083" y="4057374"/>
            <a:ext cx="1759908" cy="1225867"/>
          </a:xfrm>
          <a:prstGeom prst="roundRect">
            <a:avLst>
              <a:gd name="adj" fmla="val 16667"/>
            </a:avLst>
          </a:prstGeom>
          <a:solidFill>
            <a:srgbClr val="FAC090"/>
          </a:solidFill>
          <a:ln w="50800">
            <a:solidFill>
              <a:schemeClr val="bg2"/>
            </a:solidFill>
            <a:round/>
            <a:headEnd/>
            <a:tailEnd/>
          </a:ln>
          <a:extLst/>
        </p:spPr>
        <p:txBody>
          <a:bodyPr wrap="square" lIns="0" tIns="0" rIns="0" bIns="0">
            <a:spAutoFit/>
          </a:bodyPr>
          <a:lstStyle/>
          <a:p>
            <a:pPr algn="ctr" eaLnBrk="1" hangingPunct="1">
              <a:spcBef>
                <a:spcPct val="50000"/>
              </a:spcBef>
            </a:pPr>
            <a:r>
              <a:rPr lang="en-GB" sz="2400" b="1" dirty="0" smtClean="0">
                <a:solidFill>
                  <a:srgbClr val="666666"/>
                </a:solidFill>
                <a:latin typeface="Calibri"/>
                <a:cs typeface="Calibri"/>
              </a:rPr>
              <a:t>immune checkpoints  expression</a:t>
            </a:r>
          </a:p>
        </p:txBody>
      </p:sp>
      <p:sp>
        <p:nvSpPr>
          <p:cNvPr id="30" name="Line 16"/>
          <p:cNvSpPr>
            <a:spLocks noChangeShapeType="1"/>
          </p:cNvSpPr>
          <p:nvPr/>
        </p:nvSpPr>
        <p:spPr bwMode="auto">
          <a:xfrm rot="3312238">
            <a:off x="3213112" y="3686548"/>
            <a:ext cx="412740" cy="23901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34" name="AutoShape 7"/>
          <p:cNvSpPr>
            <a:spLocks noChangeArrowheads="1"/>
          </p:cNvSpPr>
          <p:nvPr/>
        </p:nvSpPr>
        <p:spPr bwMode="auto">
          <a:xfrm>
            <a:off x="2092957" y="4082791"/>
            <a:ext cx="1962853" cy="1225867"/>
          </a:xfrm>
          <a:prstGeom prst="roundRect">
            <a:avLst>
              <a:gd name="adj" fmla="val 16667"/>
            </a:avLst>
          </a:prstGeom>
          <a:solidFill>
            <a:schemeClr val="accent6">
              <a:lumMod val="60000"/>
              <a:lumOff val="40000"/>
            </a:schemeClr>
          </a:solidFill>
          <a:ln w="50800">
            <a:solidFill>
              <a:schemeClr val="bg2"/>
            </a:solidFill>
            <a:round/>
            <a:headEnd/>
            <a:tailEnd/>
          </a:ln>
          <a:extLst/>
        </p:spPr>
        <p:txBody>
          <a:bodyPr wrap="square" lIns="0" tIns="0" rIns="0" bIns="0">
            <a:spAutoFit/>
          </a:bodyPr>
          <a:lstStyle/>
          <a:p>
            <a:pPr algn="ctr" eaLnBrk="1" hangingPunct="1">
              <a:spcBef>
                <a:spcPct val="50000"/>
              </a:spcBef>
            </a:pPr>
            <a:r>
              <a:rPr lang="en-GB" sz="2400" b="1" dirty="0" smtClean="0">
                <a:solidFill>
                  <a:srgbClr val="666666"/>
                </a:solidFill>
                <a:latin typeface="Calibri"/>
                <a:cs typeface="Calibri"/>
              </a:rPr>
              <a:t>Exhaustion of regenerative capacities</a:t>
            </a:r>
            <a:endParaRPr lang="en-US" sz="2400" b="1" dirty="0">
              <a:solidFill>
                <a:srgbClr val="666666"/>
              </a:solidFill>
              <a:latin typeface="Calibri"/>
              <a:cs typeface="Calibri"/>
            </a:endParaRPr>
          </a:p>
        </p:txBody>
      </p:sp>
      <p:sp>
        <p:nvSpPr>
          <p:cNvPr id="2" name="ZoneTexte 1"/>
          <p:cNvSpPr txBox="1"/>
          <p:nvPr/>
        </p:nvSpPr>
        <p:spPr>
          <a:xfrm>
            <a:off x="-16123" y="6550318"/>
            <a:ext cx="3461805" cy="307777"/>
          </a:xfrm>
          <a:prstGeom prst="rect">
            <a:avLst/>
          </a:prstGeom>
          <a:noFill/>
        </p:spPr>
        <p:txBody>
          <a:bodyPr wrap="none" rtlCol="0">
            <a:spAutoFit/>
          </a:bodyPr>
          <a:lstStyle/>
          <a:p>
            <a:r>
              <a:rPr lang="fr-FR" sz="1400" i="1" dirty="0" err="1">
                <a:latin typeface="Calibri"/>
                <a:cs typeface="Calibri"/>
              </a:rPr>
              <a:t>a</a:t>
            </a:r>
            <a:r>
              <a:rPr lang="fr-FR" sz="1400" i="1" dirty="0" err="1" smtClean="0">
                <a:latin typeface="Calibri"/>
                <a:cs typeface="Calibri"/>
              </a:rPr>
              <a:t>dapted</a:t>
            </a:r>
            <a:r>
              <a:rPr lang="fr-FR" sz="1400" i="1" dirty="0" smtClean="0">
                <a:latin typeface="Calibri"/>
                <a:cs typeface="Calibri"/>
              </a:rPr>
              <a:t> </a:t>
            </a:r>
            <a:r>
              <a:rPr lang="fr-FR" sz="1400" i="1" dirty="0" err="1" smtClean="0">
                <a:latin typeface="Calibri"/>
                <a:cs typeface="Calibri"/>
              </a:rPr>
              <a:t>from</a:t>
            </a:r>
            <a:r>
              <a:rPr lang="fr-FR" sz="1400" i="1" dirty="0" smtClean="0">
                <a:latin typeface="Calibri"/>
                <a:cs typeface="Calibri"/>
              </a:rPr>
              <a:t> </a:t>
            </a:r>
            <a:r>
              <a:rPr lang="fr-FR" sz="1400" i="1" dirty="0" err="1" smtClean="0">
                <a:latin typeface="Calibri"/>
                <a:cs typeface="Calibri"/>
              </a:rPr>
              <a:t>Appay</a:t>
            </a:r>
            <a:r>
              <a:rPr lang="fr-FR" sz="1400" i="1" dirty="0" smtClean="0">
                <a:latin typeface="Calibri"/>
                <a:cs typeface="Calibri"/>
              </a:rPr>
              <a:t> &amp; Sauce, J </a:t>
            </a:r>
            <a:r>
              <a:rPr lang="fr-FR" sz="1400" i="1" dirty="0" err="1" smtClean="0">
                <a:latin typeface="Calibri"/>
                <a:cs typeface="Calibri"/>
              </a:rPr>
              <a:t>Pathol</a:t>
            </a:r>
            <a:r>
              <a:rPr lang="fr-FR" sz="1400" i="1" dirty="0" smtClean="0">
                <a:latin typeface="Calibri"/>
                <a:cs typeface="Calibri"/>
              </a:rPr>
              <a:t>, 2008 </a:t>
            </a:r>
            <a:endParaRPr lang="fr-FR" sz="1400" i="1" dirty="0">
              <a:latin typeface="Calibri"/>
              <a:cs typeface="Calibri"/>
            </a:endParaRPr>
          </a:p>
        </p:txBody>
      </p:sp>
      <p:grpSp>
        <p:nvGrpSpPr>
          <p:cNvPr id="21" name="Grouper 1"/>
          <p:cNvGrpSpPr>
            <a:grpSpLocks/>
          </p:cNvGrpSpPr>
          <p:nvPr/>
        </p:nvGrpSpPr>
        <p:grpSpPr bwMode="auto">
          <a:xfrm>
            <a:off x="6679489" y="2176355"/>
            <a:ext cx="2496186" cy="2208436"/>
            <a:chOff x="5364088" y="2204864"/>
            <a:chExt cx="2880320" cy="2448272"/>
          </a:xfrm>
        </p:grpSpPr>
        <p:sp>
          <p:nvSpPr>
            <p:cNvPr id="25" name="Ellipse 24"/>
            <p:cNvSpPr/>
            <p:nvPr/>
          </p:nvSpPr>
          <p:spPr>
            <a:xfrm>
              <a:off x="5364088" y="2204864"/>
              <a:ext cx="2880320" cy="2448272"/>
            </a:xfrm>
            <a:prstGeom prst="ellipse">
              <a:avLst/>
            </a:prstGeom>
            <a:solidFill>
              <a:srgbClr val="800000"/>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2000" b="1" dirty="0">
                <a:cs typeface="Arial"/>
              </a:endParaRPr>
            </a:p>
          </p:txBody>
        </p:sp>
        <p:sp>
          <p:nvSpPr>
            <p:cNvPr id="26" name="Rectangle 13"/>
            <p:cNvSpPr>
              <a:spLocks noChangeArrowheads="1"/>
            </p:cNvSpPr>
            <p:nvPr/>
          </p:nvSpPr>
          <p:spPr bwMode="auto">
            <a:xfrm>
              <a:off x="5684124" y="2428439"/>
              <a:ext cx="2080231" cy="784762"/>
            </a:xfrm>
            <a:prstGeom prst="rect">
              <a:avLst/>
            </a:prstGeom>
            <a:noFill/>
            <a:ln w="9525">
              <a:noFill/>
              <a:miter lim="800000"/>
              <a:headEnd/>
              <a:tailEnd/>
            </a:ln>
          </p:spPr>
          <p:txBody>
            <a:bodyPr>
              <a:spAutoFit/>
            </a:bodyPr>
            <a:lstStyle/>
            <a:p>
              <a:pPr algn="ctr"/>
              <a:r>
                <a:rPr lang="fr-FR" sz="2000" b="1" dirty="0" err="1">
                  <a:solidFill>
                    <a:schemeClr val="bg1"/>
                  </a:solidFill>
                  <a:latin typeface="Calibri" pitchFamily="34" charset="0"/>
                </a:rPr>
                <a:t>cardiovascular</a:t>
              </a:r>
              <a:r>
                <a:rPr lang="fr-FR" sz="2000" b="1" dirty="0">
                  <a:solidFill>
                    <a:schemeClr val="bg1"/>
                  </a:solidFill>
                  <a:latin typeface="Calibri" pitchFamily="34" charset="0"/>
                </a:rPr>
                <a:t> </a:t>
              </a:r>
              <a:r>
                <a:rPr lang="fr-FR" sz="2000" b="1" dirty="0" err="1">
                  <a:solidFill>
                    <a:schemeClr val="bg1"/>
                  </a:solidFill>
                  <a:latin typeface="Calibri" pitchFamily="34" charset="0"/>
                </a:rPr>
                <a:t>diseases</a:t>
              </a:r>
              <a:endParaRPr lang="fr-FR" sz="2000" b="1" dirty="0">
                <a:solidFill>
                  <a:schemeClr val="bg1"/>
                </a:solidFill>
                <a:latin typeface="Calibri" pitchFamily="34" charset="0"/>
              </a:endParaRPr>
            </a:p>
          </p:txBody>
        </p:sp>
        <p:sp>
          <p:nvSpPr>
            <p:cNvPr id="27" name="ZoneTexte 14"/>
            <p:cNvSpPr txBox="1">
              <a:spLocks noChangeArrowheads="1"/>
            </p:cNvSpPr>
            <p:nvPr/>
          </p:nvSpPr>
          <p:spPr bwMode="auto">
            <a:xfrm>
              <a:off x="5489725" y="3148519"/>
              <a:ext cx="1019865" cy="443562"/>
            </a:xfrm>
            <a:prstGeom prst="rect">
              <a:avLst/>
            </a:prstGeom>
            <a:noFill/>
            <a:ln w="9525">
              <a:noFill/>
              <a:miter lim="800000"/>
              <a:headEnd/>
              <a:tailEnd/>
            </a:ln>
          </p:spPr>
          <p:txBody>
            <a:bodyPr wrap="none">
              <a:spAutoFit/>
            </a:bodyPr>
            <a:lstStyle/>
            <a:p>
              <a:r>
                <a:rPr lang="fr-FR" sz="2000" b="1" dirty="0">
                  <a:solidFill>
                    <a:srgbClr val="FFFFFF"/>
                  </a:solidFill>
                  <a:latin typeface="Calibri" pitchFamily="34" charset="0"/>
                </a:rPr>
                <a:t>cancer</a:t>
              </a:r>
            </a:p>
          </p:txBody>
        </p:sp>
        <p:sp>
          <p:nvSpPr>
            <p:cNvPr id="35" name="ZoneTexte 15"/>
            <p:cNvSpPr txBox="1">
              <a:spLocks noChangeArrowheads="1"/>
            </p:cNvSpPr>
            <p:nvPr/>
          </p:nvSpPr>
          <p:spPr bwMode="auto">
            <a:xfrm>
              <a:off x="5580112" y="3724583"/>
              <a:ext cx="2376263" cy="716523"/>
            </a:xfrm>
            <a:prstGeom prst="rect">
              <a:avLst/>
            </a:prstGeom>
            <a:noFill/>
            <a:ln w="9525">
              <a:noFill/>
              <a:miter lim="800000"/>
              <a:headEnd/>
              <a:tailEnd/>
            </a:ln>
          </p:spPr>
          <p:txBody>
            <a:bodyPr>
              <a:spAutoFit/>
            </a:bodyPr>
            <a:lstStyle/>
            <a:p>
              <a:pPr algn="ctr"/>
              <a:r>
                <a:rPr lang="fr-FR" b="1" dirty="0" err="1">
                  <a:solidFill>
                    <a:srgbClr val="FFFFFF"/>
                  </a:solidFill>
                  <a:latin typeface="Calibri" pitchFamily="34" charset="0"/>
                </a:rPr>
                <a:t>neurodegenerative</a:t>
              </a:r>
              <a:r>
                <a:rPr lang="fr-FR" b="1" dirty="0">
                  <a:solidFill>
                    <a:srgbClr val="FFFFFF"/>
                  </a:solidFill>
                  <a:latin typeface="Calibri" pitchFamily="34" charset="0"/>
                </a:rPr>
                <a:t> </a:t>
              </a:r>
              <a:r>
                <a:rPr lang="fr-FR" b="1" dirty="0" err="1">
                  <a:solidFill>
                    <a:srgbClr val="FFFFFF"/>
                  </a:solidFill>
                  <a:latin typeface="Calibri" pitchFamily="34" charset="0"/>
                </a:rPr>
                <a:t>disorders</a:t>
              </a:r>
              <a:endParaRPr lang="fr-FR" b="1" dirty="0">
                <a:solidFill>
                  <a:srgbClr val="FFFFFF"/>
                </a:solidFill>
                <a:latin typeface="Calibri" pitchFamily="34" charset="0"/>
              </a:endParaRPr>
            </a:p>
          </p:txBody>
        </p:sp>
        <p:sp>
          <p:nvSpPr>
            <p:cNvPr id="36" name="Rectangle 16"/>
            <p:cNvSpPr>
              <a:spLocks noChangeArrowheads="1"/>
            </p:cNvSpPr>
            <p:nvPr/>
          </p:nvSpPr>
          <p:spPr bwMode="auto">
            <a:xfrm>
              <a:off x="6590633" y="3324473"/>
              <a:ext cx="1634077" cy="409441"/>
            </a:xfrm>
            <a:prstGeom prst="rect">
              <a:avLst/>
            </a:prstGeom>
            <a:noFill/>
            <a:ln w="9525">
              <a:noFill/>
              <a:miter lim="800000"/>
              <a:headEnd/>
              <a:tailEnd/>
            </a:ln>
          </p:spPr>
          <p:txBody>
            <a:bodyPr wrap="none">
              <a:spAutoFit/>
            </a:bodyPr>
            <a:lstStyle/>
            <a:p>
              <a:pPr algn="ctr"/>
              <a:r>
                <a:rPr lang="fr-FR" b="1" dirty="0" err="1">
                  <a:solidFill>
                    <a:srgbClr val="FFFFFF"/>
                  </a:solidFill>
                  <a:latin typeface="Calibri" pitchFamily="34" charset="0"/>
                </a:rPr>
                <a:t>osteoporosis</a:t>
              </a:r>
              <a:endParaRPr lang="fr-FR" b="1" dirty="0">
                <a:solidFill>
                  <a:srgbClr val="FFFFFF"/>
                </a:solidFill>
                <a:latin typeface="Calibri" pitchFamily="34" charset="0"/>
              </a:endParaRPr>
            </a:p>
          </p:txBody>
        </p:sp>
      </p:grpSp>
      <p:sp>
        <p:nvSpPr>
          <p:cNvPr id="3" name="Ellipse 2"/>
          <p:cNvSpPr/>
          <p:nvPr/>
        </p:nvSpPr>
        <p:spPr>
          <a:xfrm>
            <a:off x="7078120" y="5528406"/>
            <a:ext cx="2097569" cy="1280671"/>
          </a:xfrm>
          <a:prstGeom prst="ellipse">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Non AIDS mortality</a:t>
            </a:r>
            <a:endParaRPr lang="en-US" sz="2400" b="1" dirty="0"/>
          </a:p>
        </p:txBody>
      </p:sp>
      <p:sp>
        <p:nvSpPr>
          <p:cNvPr id="8" name="ZoneTexte 7"/>
          <p:cNvSpPr txBox="1"/>
          <p:nvPr/>
        </p:nvSpPr>
        <p:spPr>
          <a:xfrm>
            <a:off x="5012818" y="2022163"/>
            <a:ext cx="1929668" cy="707886"/>
          </a:xfrm>
          <a:prstGeom prst="rect">
            <a:avLst/>
          </a:prstGeom>
          <a:solidFill>
            <a:schemeClr val="bg2">
              <a:lumMod val="50000"/>
            </a:schemeClr>
          </a:solidFill>
        </p:spPr>
        <p:txBody>
          <a:bodyPr wrap="square" rtlCol="0">
            <a:spAutoFit/>
          </a:bodyPr>
          <a:lstStyle/>
          <a:p>
            <a:pPr algn="ctr"/>
            <a:r>
              <a:rPr lang="en-US" sz="2000" b="1" dirty="0" smtClean="0">
                <a:solidFill>
                  <a:schemeClr val="bg1"/>
                </a:solidFill>
              </a:rPr>
              <a:t>Residual chronic inflammation</a:t>
            </a:r>
            <a:endParaRPr lang="en-US" sz="2000" b="1" dirty="0">
              <a:solidFill>
                <a:schemeClr val="bg1"/>
              </a:solidFill>
            </a:endParaRPr>
          </a:p>
        </p:txBody>
      </p:sp>
      <p:sp>
        <p:nvSpPr>
          <p:cNvPr id="9" name="ZoneTexte 8"/>
          <p:cNvSpPr txBox="1"/>
          <p:nvPr/>
        </p:nvSpPr>
        <p:spPr>
          <a:xfrm>
            <a:off x="5630425" y="1180909"/>
            <a:ext cx="1043876" cy="523220"/>
          </a:xfrm>
          <a:prstGeom prst="rect">
            <a:avLst/>
          </a:prstGeom>
          <a:noFill/>
        </p:spPr>
        <p:txBody>
          <a:bodyPr wrap="none" rtlCol="0">
            <a:spAutoFit/>
          </a:bodyPr>
          <a:lstStyle/>
          <a:p>
            <a:r>
              <a:rPr lang="en-US" sz="2800" b="1" dirty="0" smtClean="0">
                <a:solidFill>
                  <a:srgbClr val="008000"/>
                </a:solidFill>
              </a:rPr>
              <a:t>+ ART</a:t>
            </a:r>
            <a:endParaRPr lang="en-US" sz="2800" b="1" dirty="0">
              <a:solidFill>
                <a:srgbClr val="008000"/>
              </a:solidFill>
            </a:endParaRPr>
          </a:p>
        </p:txBody>
      </p:sp>
      <p:sp>
        <p:nvSpPr>
          <p:cNvPr id="38" name="Line 16"/>
          <p:cNvSpPr>
            <a:spLocks noChangeShapeType="1"/>
          </p:cNvSpPr>
          <p:nvPr/>
        </p:nvSpPr>
        <p:spPr bwMode="auto">
          <a:xfrm>
            <a:off x="8004559" y="4340376"/>
            <a:ext cx="0" cy="1188028"/>
          </a:xfrm>
          <a:prstGeom prst="line">
            <a:avLst/>
          </a:prstGeom>
          <a:noFill/>
          <a:ln w="50800">
            <a:solidFill>
              <a:schemeClr val="accent2">
                <a:lumMod val="50000"/>
              </a:schemeClr>
            </a:solidFill>
            <a:round/>
            <a:headE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endParaRPr lang="fr-FR">
              <a:latin typeface="Calibri"/>
              <a:cs typeface="Calibri"/>
            </a:endParaRPr>
          </a:p>
        </p:txBody>
      </p:sp>
      <p:sp>
        <p:nvSpPr>
          <p:cNvPr id="41" name="Ellipse 40"/>
          <p:cNvSpPr/>
          <p:nvPr/>
        </p:nvSpPr>
        <p:spPr>
          <a:xfrm>
            <a:off x="6820045" y="1272874"/>
            <a:ext cx="2355630" cy="968334"/>
          </a:xfrm>
          <a:prstGeom prst="ellipse">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HIV persistence</a:t>
            </a:r>
            <a:endParaRPr lang="en-US" sz="2400" b="1" dirty="0"/>
          </a:p>
        </p:txBody>
      </p:sp>
    </p:spTree>
    <p:extLst>
      <p:ext uri="{BB962C8B-B14F-4D97-AF65-F5344CB8AC3E}">
        <p14:creationId xmlns:p14="http://schemas.microsoft.com/office/powerpoint/2010/main" val="1564312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P spid="38"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9" y="1267744"/>
            <a:ext cx="9143999" cy="5082258"/>
          </a:xfrm>
          <a:prstGeom prst="rect">
            <a:avLst/>
          </a:prstGeom>
          <a:noFill/>
          <a:ln w="9525">
            <a:noFill/>
            <a:round/>
            <a:headEnd/>
            <a:tailEnd/>
          </a:ln>
        </p:spPr>
        <p:txBody>
          <a:bodyPr lIns="81631" tIns="40816" rIns="81631" bIns="40816">
            <a:prstTxWarp prst="textNoShape">
              <a:avLst/>
            </a:prstTxWarp>
          </a:bodyPr>
          <a:lstStyle/>
          <a:p>
            <a:pPr defTabSz="457200" eaLnBrk="1" fontAlgn="auto">
              <a:lnSpc>
                <a:spcPct val="96000"/>
              </a:lnSpc>
              <a:spcBef>
                <a:spcPts val="0"/>
              </a:spcBef>
              <a:spcAft>
                <a:spcPts val="0"/>
              </a:spcAft>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 pos="8535561" algn="l"/>
              </a:tabLst>
            </a:pPr>
            <a:endParaRPr lang="fr-FR" sz="1800">
              <a:solidFill>
                <a:srgbClr val="D12329"/>
              </a:solidFill>
              <a:latin typeface="Calibri"/>
              <a:ea typeface="+mn-ea"/>
              <a:cs typeface="+mn-cs"/>
            </a:endParaRPr>
          </a:p>
          <a:p>
            <a:pPr algn="ctr" defTabSz="457200" eaLnBrk="1" fontAlgn="auto">
              <a:lnSpc>
                <a:spcPct val="96000"/>
              </a:lnSpc>
              <a:spcBef>
                <a:spcPts val="0"/>
              </a:spcBef>
              <a:spcAft>
                <a:spcPts val="0"/>
              </a:spcAft>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 pos="8535561" algn="l"/>
              </a:tabLst>
            </a:pPr>
            <a:endParaRPr lang="fr-FR" sz="1800">
              <a:solidFill>
                <a:srgbClr val="000000"/>
              </a:solidFill>
              <a:latin typeface="Gill Sans" pitchFamily="-72" charset="0"/>
              <a:ea typeface="+mn-ea"/>
              <a:cs typeface="+mn-cs"/>
            </a:endParaRPr>
          </a:p>
          <a:p>
            <a:pPr defTabSz="457200" eaLnBrk="1" fontAlgn="auto">
              <a:lnSpc>
                <a:spcPct val="124000"/>
              </a:lnSpc>
              <a:spcBef>
                <a:spcPts val="0"/>
              </a:spcBef>
              <a:spcAft>
                <a:spcPts val="0"/>
              </a:spcAft>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 pos="8535561" algn="l"/>
              </a:tabLst>
            </a:pPr>
            <a:endParaRPr lang="fr-FR" sz="1800">
              <a:solidFill>
                <a:srgbClr val="000000"/>
              </a:solidFill>
              <a:latin typeface="Gill Sans" pitchFamily="-72" charset="0"/>
              <a:ea typeface="+mn-ea"/>
              <a:cs typeface="+mn-cs"/>
            </a:endParaRPr>
          </a:p>
        </p:txBody>
      </p:sp>
      <p:sp>
        <p:nvSpPr>
          <p:cNvPr id="16387" name="Text Box 3"/>
          <p:cNvSpPr txBox="1">
            <a:spLocks noChangeArrowheads="1"/>
          </p:cNvSpPr>
          <p:nvPr/>
        </p:nvSpPr>
        <p:spPr bwMode="auto">
          <a:xfrm>
            <a:off x="1143363" y="23"/>
            <a:ext cx="6530400" cy="1036909"/>
          </a:xfrm>
          <a:prstGeom prst="rect">
            <a:avLst/>
          </a:prstGeom>
          <a:noFill/>
          <a:ln w="9525">
            <a:noFill/>
            <a:round/>
            <a:headEnd/>
            <a:tailEnd/>
          </a:ln>
        </p:spPr>
        <p:txBody>
          <a:bodyPr wrap="none" lIns="82936" tIns="41469" rIns="82936" bIns="41469" anchor="ctr">
            <a:prstTxWarp prst="textNoShape">
              <a:avLst/>
            </a:prstTxWarp>
          </a:bodyPr>
          <a:lstStyle/>
          <a:p>
            <a:pPr defTabSz="457200" eaLnBrk="1" fontAlgn="auto">
              <a:lnSpc>
                <a:spcPct val="96000"/>
              </a:lnSpc>
              <a:spcBef>
                <a:spcPts val="0"/>
              </a:spcBef>
              <a:spcAft>
                <a:spcPts val="0"/>
              </a:spcAft>
              <a:buClr>
                <a:srgbClr val="000000"/>
              </a:buClr>
              <a:buSzPct val="100000"/>
              <a:buFont typeface="Times New Roman" pitchFamily="-72" charset="0"/>
              <a:buNone/>
            </a:pPr>
            <a:endParaRPr lang="en-US" sz="1600">
              <a:solidFill>
                <a:prstClr val="black"/>
              </a:solidFill>
              <a:latin typeface="Calibri"/>
              <a:ea typeface="+mn-ea"/>
              <a:cs typeface="+mn-cs"/>
            </a:endParaRPr>
          </a:p>
        </p:txBody>
      </p:sp>
      <p:sp>
        <p:nvSpPr>
          <p:cNvPr id="16388" name="Rectangle 4"/>
          <p:cNvSpPr>
            <a:spLocks noChangeArrowheads="1"/>
          </p:cNvSpPr>
          <p:nvPr/>
        </p:nvSpPr>
        <p:spPr bwMode="auto">
          <a:xfrm>
            <a:off x="4469413" y="3188505"/>
            <a:ext cx="164856" cy="542918"/>
          </a:xfrm>
          <a:prstGeom prst="rect">
            <a:avLst/>
          </a:prstGeom>
          <a:noFill/>
          <a:ln w="9525">
            <a:noFill/>
            <a:round/>
            <a:headEnd/>
            <a:tailEnd/>
          </a:ln>
        </p:spPr>
        <p:txBody>
          <a:bodyPr wrap="none" lIns="81631" tIns="0" rIns="81631" bIns="0" anchor="ctr">
            <a:prstTxWarp prst="textNoShape">
              <a:avLst/>
            </a:prstTxWarp>
            <a:spAutoFit/>
          </a:bodyPr>
          <a:lstStyle/>
          <a:p>
            <a:pPr algn="ctr" defTabSz="457200" eaLnBrk="1" fontAlgn="auto">
              <a:lnSpc>
                <a:spcPct val="96000"/>
              </a:lnSpc>
              <a:spcBef>
                <a:spcPts val="0"/>
              </a:spcBef>
              <a:spcAft>
                <a:spcPts val="0"/>
              </a:spcAft>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en-US" sz="1800">
              <a:solidFill>
                <a:srgbClr val="FFFFFF"/>
              </a:solidFill>
              <a:latin typeface="Calibri"/>
              <a:ea typeface="+mn-ea"/>
              <a:cs typeface="+mn-cs"/>
            </a:endParaRPr>
          </a:p>
          <a:p>
            <a:pPr algn="ctr" defTabSz="457200" fontAlgn="auto">
              <a:spcBef>
                <a:spcPts val="0"/>
              </a:spcBef>
              <a:spcAft>
                <a:spcPts val="0"/>
              </a:spcAft>
              <a:buSzPct val="100000"/>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pPr>
            <a:endParaRPr lang="en-US" sz="1800">
              <a:solidFill>
                <a:srgbClr val="FFFFFF"/>
              </a:solidFill>
              <a:latin typeface="Calibri"/>
              <a:ea typeface="+mn-ea"/>
              <a:cs typeface="+mn-cs"/>
            </a:endParaRPr>
          </a:p>
        </p:txBody>
      </p:sp>
      <p:sp>
        <p:nvSpPr>
          <p:cNvPr id="16389" name="Text Box 5"/>
          <p:cNvSpPr txBox="1">
            <a:spLocks noChangeArrowheads="1"/>
          </p:cNvSpPr>
          <p:nvPr/>
        </p:nvSpPr>
        <p:spPr bwMode="auto">
          <a:xfrm>
            <a:off x="467544" y="1052740"/>
            <a:ext cx="8347680" cy="4856190"/>
          </a:xfrm>
          <a:prstGeom prst="rect">
            <a:avLst/>
          </a:prstGeom>
          <a:noFill/>
          <a:ln w="9525">
            <a:noFill/>
            <a:round/>
            <a:headEnd/>
            <a:tailEnd/>
          </a:ln>
        </p:spPr>
        <p:txBody>
          <a:bodyPr lIns="81631" tIns="40816" rIns="81631" bIns="40816">
            <a:prstTxWarp prst="textNoShape">
              <a:avLst/>
            </a:prstTxWarp>
          </a:bodyPr>
          <a:lstStyle/>
          <a:p>
            <a:pPr algn="ctr" defTabSz="457200" eaLnBrk="1" fontAlgn="auto" hangingPunct="1">
              <a:spcBef>
                <a:spcPts val="0"/>
              </a:spcBef>
              <a:spcAft>
                <a:spcPts val="0"/>
              </a:spcAft>
            </a:pPr>
            <a:endParaRPr lang="en-US" sz="3600" b="1" dirty="0">
              <a:solidFill>
                <a:prstClr val="black"/>
              </a:solidFill>
              <a:latin typeface="Calibri"/>
              <a:ea typeface="+mn-ea"/>
              <a:cs typeface="+mn-cs"/>
            </a:endParaRPr>
          </a:p>
        </p:txBody>
      </p:sp>
      <p:sp>
        <p:nvSpPr>
          <p:cNvPr id="8" name="Titre 3"/>
          <p:cNvSpPr txBox="1">
            <a:spLocks/>
          </p:cNvSpPr>
          <p:nvPr/>
        </p:nvSpPr>
        <p:spPr bwMode="auto">
          <a:xfrm>
            <a:off x="39" y="65"/>
            <a:ext cx="9143999" cy="761999"/>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eaLnBrk="1" fontAlgn="auto" hangingPunct="1">
              <a:spcBef>
                <a:spcPts val="0"/>
              </a:spcBef>
              <a:spcAft>
                <a:spcPts val="0"/>
              </a:spcAft>
            </a:pPr>
            <a:r>
              <a:rPr lang="en-AU" sz="3600" b="1" dirty="0">
                <a:solidFill>
                  <a:srgbClr val="FFFFFF"/>
                </a:solidFill>
                <a:effectLst>
                  <a:outerShdw blurRad="50800" dist="38100" dir="2700000" algn="tl" rotWithShape="0">
                    <a:srgbClr val="000000">
                      <a:alpha val="43000"/>
                    </a:srgbClr>
                  </a:outerShdw>
                </a:effectLst>
                <a:latin typeface="Calibri"/>
                <a:cs typeface="Calibri"/>
              </a:rPr>
              <a:t>“HIV Cure”: </a:t>
            </a:r>
            <a:r>
              <a:rPr lang="en-AU" sz="3600" b="1" dirty="0" err="1" smtClean="0">
                <a:solidFill>
                  <a:srgbClr val="FFFFFF"/>
                </a:solidFill>
                <a:effectLst>
                  <a:outerShdw blurRad="50800" dist="38100" dir="2700000" algn="tl" rotWithShape="0">
                    <a:srgbClr val="000000">
                      <a:alpha val="43000"/>
                    </a:srgbClr>
                  </a:outerShdw>
                </a:effectLst>
                <a:latin typeface="Calibri"/>
                <a:cs typeface="Calibri"/>
              </a:rPr>
              <a:t>Que</a:t>
            </a:r>
            <a:r>
              <a:rPr lang="en-AU" sz="3600" b="1" dirty="0" smtClean="0">
                <a:solidFill>
                  <a:srgbClr val="FFFFFF"/>
                </a:solidFill>
                <a:effectLst>
                  <a:outerShdw blurRad="50800" dist="38100" dir="2700000" algn="tl" rotWithShape="0">
                    <a:srgbClr val="000000">
                      <a:alpha val="43000"/>
                    </a:srgbClr>
                  </a:outerShdw>
                </a:effectLst>
                <a:latin typeface="Calibri"/>
                <a:cs typeface="Calibri"/>
              </a:rPr>
              <a:t> </a:t>
            </a:r>
            <a:r>
              <a:rPr lang="en-AU" sz="3600" b="1" dirty="0" err="1" smtClean="0">
                <a:solidFill>
                  <a:srgbClr val="FFFFFF"/>
                </a:solidFill>
                <a:effectLst>
                  <a:outerShdw blurRad="50800" dist="38100" dir="2700000" algn="tl" rotWithShape="0">
                    <a:srgbClr val="000000">
                      <a:alpha val="43000"/>
                    </a:srgbClr>
                  </a:outerShdw>
                </a:effectLst>
                <a:latin typeface="Calibri"/>
                <a:cs typeface="Calibri"/>
              </a:rPr>
              <a:t>cherche</a:t>
            </a:r>
            <a:r>
              <a:rPr lang="en-AU" sz="3600" b="1" dirty="0" smtClean="0">
                <a:solidFill>
                  <a:srgbClr val="FFFFFF"/>
                </a:solidFill>
                <a:effectLst>
                  <a:outerShdw blurRad="50800" dist="38100" dir="2700000" algn="tl" rotWithShape="0">
                    <a:srgbClr val="000000">
                      <a:alpha val="43000"/>
                    </a:srgbClr>
                  </a:outerShdw>
                </a:effectLst>
                <a:latin typeface="Calibri"/>
                <a:cs typeface="Calibri"/>
              </a:rPr>
              <a:t>-</a:t>
            </a:r>
            <a:r>
              <a:rPr lang="en-AU" sz="3600" b="1" dirty="0">
                <a:solidFill>
                  <a:srgbClr val="FFFFFF"/>
                </a:solidFill>
                <a:effectLst>
                  <a:outerShdw blurRad="50800" dist="38100" dir="2700000" algn="tl" rotWithShape="0">
                    <a:srgbClr val="000000">
                      <a:alpha val="43000"/>
                    </a:srgbClr>
                  </a:outerShdw>
                </a:effectLst>
                <a:latin typeface="Calibri"/>
                <a:cs typeface="Calibri"/>
              </a:rPr>
              <a:t>t-on?</a:t>
            </a:r>
            <a:endParaRPr lang="en-US" sz="3600" b="1" dirty="0">
              <a:solidFill>
                <a:srgbClr val="0066FF"/>
              </a:solidFill>
              <a:latin typeface="Calibri"/>
              <a:ea typeface="ＭＳ Ｐゴシック" pitchFamily="34" charset="-128"/>
              <a:cs typeface="Calibri"/>
            </a:endParaRPr>
          </a:p>
          <a:p>
            <a:pPr algn="ctr" defTabSz="457200" eaLnBrk="1" fontAlgn="auto" hangingPunct="1">
              <a:spcBef>
                <a:spcPts val="0"/>
              </a:spcBef>
              <a:spcAft>
                <a:spcPts val="0"/>
              </a:spcAft>
            </a:pPr>
            <a:r>
              <a:rPr lang="en-AU" sz="3600" b="1" dirty="0" smtClean="0">
                <a:solidFill>
                  <a:srgbClr val="FFFFFF"/>
                </a:solidFill>
                <a:latin typeface="Calibri"/>
                <a:ea typeface="+mn-ea"/>
                <a:cs typeface="Calibri"/>
              </a:rPr>
              <a:t>?</a:t>
            </a:r>
            <a:endParaRPr lang="en-US" sz="3600" b="1" dirty="0">
              <a:solidFill>
                <a:srgbClr val="0066FF"/>
              </a:solidFill>
              <a:latin typeface="Calibri"/>
              <a:ea typeface="ＭＳ Ｐゴシック" pitchFamily="34" charset="-128"/>
              <a:cs typeface="+mn-cs"/>
            </a:endParaRPr>
          </a:p>
        </p:txBody>
      </p:sp>
      <p:pic>
        <p:nvPicPr>
          <p:cNvPr id="9" name="Picture 6" descr="http://upload.wikimedia.org/wikipedia/commons/c/c0/Zhinvali_reservo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368" y="1278129"/>
            <a:ext cx="2514245" cy="15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t1.gstatic.com/images?q=tbn:ANd9GcTw5iP2CMVrhkO1-hlvKg5eF4_GeX9t1RQoSgYDm7tMQF9Xlqq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8" y="4005065"/>
            <a:ext cx="2644129" cy="180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3"/>
          <p:cNvSpPr txBox="1">
            <a:spLocks/>
          </p:cNvSpPr>
          <p:nvPr/>
        </p:nvSpPr>
        <p:spPr bwMode="auto">
          <a:xfrm>
            <a:off x="1" y="2852939"/>
            <a:ext cx="3275856"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eaLnBrk="1" fontAlgn="auto" hangingPunct="1">
              <a:spcBef>
                <a:spcPts val="0"/>
              </a:spcBef>
              <a:spcAft>
                <a:spcPts val="0"/>
              </a:spcAft>
            </a:pPr>
            <a:r>
              <a:rPr lang="en-US" sz="2000" b="1" dirty="0" smtClean="0">
                <a:solidFill>
                  <a:srgbClr val="000090"/>
                </a:solidFill>
                <a:ea typeface="ＭＳ Ｐゴシック" pitchFamily="34" charset="-128"/>
                <a:cs typeface="+mn-cs"/>
                <a:sym typeface="Wingdings" panose="05000000000000000000" pitchFamily="2" charset="2"/>
              </a:rPr>
              <a:t>Elimination de </a:t>
            </a:r>
            <a:r>
              <a:rPr lang="en-US" sz="2000" b="1" dirty="0" err="1" smtClean="0">
                <a:solidFill>
                  <a:srgbClr val="000090"/>
                </a:solidFill>
                <a:ea typeface="ＭＳ Ｐゴシック" pitchFamily="34" charset="-128"/>
                <a:cs typeface="+mn-cs"/>
                <a:sym typeface="Wingdings" panose="05000000000000000000" pitchFamily="2" charset="2"/>
              </a:rPr>
              <a:t>toutes</a:t>
            </a:r>
            <a:r>
              <a:rPr lang="en-US" sz="2000" b="1" dirty="0" smtClean="0">
                <a:solidFill>
                  <a:srgbClr val="000090"/>
                </a:solidFill>
                <a:ea typeface="ＭＳ Ｐゴシック" pitchFamily="34" charset="-128"/>
                <a:cs typeface="+mn-cs"/>
                <a:sym typeface="Wingdings" panose="05000000000000000000" pitchFamily="2" charset="2"/>
              </a:rPr>
              <a:t> les cellules </a:t>
            </a:r>
            <a:r>
              <a:rPr lang="en-US" sz="2000" b="1" dirty="0" err="1" smtClean="0">
                <a:solidFill>
                  <a:srgbClr val="000090"/>
                </a:solidFill>
                <a:ea typeface="ＭＳ Ｐゴシック" pitchFamily="34" charset="-128"/>
                <a:cs typeface="+mn-cs"/>
                <a:sym typeface="Wingdings" panose="05000000000000000000" pitchFamily="2" charset="2"/>
              </a:rPr>
              <a:t>infectées</a:t>
            </a:r>
            <a:r>
              <a:rPr lang="en-US" sz="2000" b="1" dirty="0" smtClean="0">
                <a:solidFill>
                  <a:srgbClr val="000090"/>
                </a:solidFill>
                <a:ea typeface="ＭＳ Ｐゴシック" pitchFamily="34" charset="-128"/>
                <a:cs typeface="+mn-cs"/>
                <a:sym typeface="Wingdings" panose="05000000000000000000" pitchFamily="2" charset="2"/>
              </a:rPr>
              <a:t> de </a:t>
            </a:r>
            <a:r>
              <a:rPr lang="en-US" sz="2000" b="1" dirty="0" err="1" smtClean="0">
                <a:solidFill>
                  <a:srgbClr val="000090"/>
                </a:solidFill>
                <a:ea typeface="ＭＳ Ｐゴシック" pitchFamily="34" charset="-128"/>
                <a:cs typeface="+mn-cs"/>
                <a:sym typeface="Wingdings" panose="05000000000000000000" pitchFamily="2" charset="2"/>
              </a:rPr>
              <a:t>façon</a:t>
            </a:r>
            <a:r>
              <a:rPr lang="en-US" sz="2000" b="1" dirty="0" smtClean="0">
                <a:solidFill>
                  <a:srgbClr val="000090"/>
                </a:solidFill>
                <a:ea typeface="ＭＳ Ｐゴシック" pitchFamily="34" charset="-128"/>
                <a:cs typeface="+mn-cs"/>
                <a:sym typeface="Wingdings" panose="05000000000000000000" pitchFamily="2" charset="2"/>
              </a:rPr>
              <a:t> </a:t>
            </a:r>
            <a:r>
              <a:rPr lang="en-US" sz="2000" b="1" dirty="0" err="1" smtClean="0">
                <a:solidFill>
                  <a:srgbClr val="000090"/>
                </a:solidFill>
                <a:ea typeface="ＭＳ Ｐゴシック" pitchFamily="34" charset="-128"/>
                <a:cs typeface="+mn-cs"/>
                <a:sym typeface="Wingdings" panose="05000000000000000000" pitchFamily="2" charset="2"/>
              </a:rPr>
              <a:t>latente</a:t>
            </a:r>
            <a:r>
              <a:rPr lang="en-US" sz="2000" b="1" dirty="0" smtClean="0">
                <a:solidFill>
                  <a:srgbClr val="000090"/>
                </a:solidFill>
                <a:ea typeface="ＭＳ Ｐゴシック" pitchFamily="34" charset="-128"/>
                <a:cs typeface="+mn-cs"/>
                <a:sym typeface="Wingdings" panose="05000000000000000000" pitchFamily="2" charset="2"/>
              </a:rPr>
              <a:t> </a:t>
            </a:r>
            <a:endParaRPr lang="fr-FR" sz="2000" b="1" dirty="0" smtClean="0">
              <a:solidFill>
                <a:srgbClr val="000090"/>
              </a:solidFill>
              <a:ea typeface="ＭＳ Ｐゴシック" pitchFamily="34" charset="-128"/>
              <a:cs typeface="+mn-cs"/>
              <a:sym typeface="Wingdings" panose="05000000000000000000" pitchFamily="2" charset="2"/>
            </a:endParaRPr>
          </a:p>
          <a:p>
            <a:pPr algn="ctr" defTabSz="457200" eaLnBrk="1" fontAlgn="auto" hangingPunct="1">
              <a:spcBef>
                <a:spcPts val="0"/>
              </a:spcBef>
              <a:spcAft>
                <a:spcPts val="0"/>
              </a:spcAft>
            </a:pPr>
            <a:r>
              <a:rPr lang="en-US" sz="2000" b="1" dirty="0" smtClean="0">
                <a:solidFill>
                  <a:srgbClr val="000090"/>
                </a:solidFill>
                <a:ea typeface="ＭＳ Ｐゴシック" pitchFamily="34" charset="-128"/>
                <a:cs typeface="+mn-cs"/>
                <a:sym typeface="Wingdings" panose="05000000000000000000" pitchFamily="2" charset="2"/>
              </a:rPr>
              <a:t> </a:t>
            </a:r>
            <a:endParaRPr lang="en-US" sz="2000" b="1" dirty="0">
              <a:solidFill>
                <a:srgbClr val="FF0000"/>
              </a:solidFill>
              <a:ea typeface="ＭＳ Ｐゴシック" pitchFamily="34" charset="-128"/>
              <a:cs typeface="+mn-cs"/>
            </a:endParaRPr>
          </a:p>
        </p:txBody>
      </p:sp>
      <p:pic>
        <p:nvPicPr>
          <p:cNvPr id="12" name="Picture 2" descr="http://images.icnetwork.co.uk/upl/icwales2/sep2010/6/6/llanishen-reservoir-4118250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334" y="3991139"/>
            <a:ext cx="3136094" cy="19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3"/>
          <p:cNvSpPr txBox="1">
            <a:spLocks/>
          </p:cNvSpPr>
          <p:nvPr/>
        </p:nvSpPr>
        <p:spPr bwMode="auto">
          <a:xfrm>
            <a:off x="4618817" y="2841639"/>
            <a:ext cx="4572030" cy="106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err="1">
                <a:solidFill>
                  <a:srgbClr val="000090"/>
                </a:solidFill>
                <a:latin typeface="Calibri"/>
                <a:ea typeface="ＭＳ Ｐゴシック" pitchFamily="34" charset="-128"/>
                <a:cs typeface="Calibri"/>
                <a:sym typeface="Wingdings" panose="05000000000000000000" pitchFamily="2" charset="2"/>
              </a:rPr>
              <a:t>Contrôle</a:t>
            </a:r>
            <a:r>
              <a:rPr lang="en-US" sz="2400" b="1" dirty="0">
                <a:solidFill>
                  <a:srgbClr val="000090"/>
                </a:solidFill>
                <a:latin typeface="Calibri"/>
                <a:ea typeface="ＭＳ Ｐゴシック" pitchFamily="34" charset="-128"/>
                <a:cs typeface="Calibri"/>
                <a:sym typeface="Wingdings" panose="05000000000000000000" pitchFamily="2" charset="2"/>
              </a:rPr>
              <a:t> </a:t>
            </a:r>
            <a:r>
              <a:rPr lang="en-US" sz="2400" b="1" dirty="0" smtClean="0">
                <a:solidFill>
                  <a:srgbClr val="000090"/>
                </a:solidFill>
                <a:latin typeface="Calibri"/>
                <a:ea typeface="ＭＳ Ｐゴシック" pitchFamily="34" charset="-128"/>
                <a:cs typeface="Calibri"/>
                <a:sym typeface="Wingdings" panose="05000000000000000000" pitchFamily="2" charset="2"/>
              </a:rPr>
              <a:t>permanent sans </a:t>
            </a:r>
            <a:r>
              <a:rPr lang="en-US" sz="2400" b="1" dirty="0" err="1" smtClean="0">
                <a:solidFill>
                  <a:srgbClr val="000090"/>
                </a:solidFill>
                <a:latin typeface="Calibri"/>
                <a:ea typeface="ＭＳ Ｐゴシック" pitchFamily="34" charset="-128"/>
                <a:cs typeface="Calibri"/>
                <a:sym typeface="Wingdings" panose="05000000000000000000" pitchFamily="2" charset="2"/>
              </a:rPr>
              <a:t>Tx</a:t>
            </a:r>
            <a:r>
              <a:rPr lang="en-US" sz="2000" b="1" dirty="0" smtClean="0">
                <a:solidFill>
                  <a:srgbClr val="000090"/>
                </a:solidFill>
                <a:latin typeface="Calibri"/>
                <a:ea typeface="ＭＳ Ｐゴシック" pitchFamily="34" charset="-128"/>
                <a:cs typeface="Calibri"/>
                <a:sym typeface="Wingdings" panose="05000000000000000000" pitchFamily="2" charset="2"/>
              </a:rPr>
              <a:t></a:t>
            </a:r>
            <a:r>
              <a:rPr lang="en-US" sz="2000" b="1" dirty="0" smtClean="0">
                <a:solidFill>
                  <a:srgbClr val="000090"/>
                </a:solidFill>
                <a:latin typeface="Calibri"/>
                <a:ea typeface="ＭＳ Ｐゴシック" pitchFamily="34" charset="-128"/>
                <a:cs typeface="Calibri"/>
              </a:rPr>
              <a:t>  </a:t>
            </a:r>
            <a:endParaRPr lang="en-US" sz="2000" b="1" dirty="0">
              <a:solidFill>
                <a:srgbClr val="000090"/>
              </a:solidFill>
              <a:latin typeface="Calibri"/>
              <a:ea typeface="ＭＳ Ｐゴシック" pitchFamily="34" charset="-128"/>
              <a:cs typeface="Calibri"/>
            </a:endParaRPr>
          </a:p>
          <a:p>
            <a:pPr algn="ctr" eaLnBrk="1" hangingPunct="1"/>
            <a:r>
              <a:rPr lang="en-US" sz="2000" b="1" dirty="0" smtClean="0">
                <a:solidFill>
                  <a:srgbClr val="FF0000"/>
                </a:solidFill>
                <a:latin typeface="Calibri"/>
                <a:ea typeface="ＭＳ Ｐゴシック" pitchFamily="34" charset="-128"/>
                <a:cs typeface="Calibri"/>
              </a:rPr>
              <a:t>Vivre </a:t>
            </a:r>
            <a:r>
              <a:rPr lang="en-US" sz="2000" b="1" dirty="0">
                <a:solidFill>
                  <a:srgbClr val="FF0000"/>
                </a:solidFill>
                <a:latin typeface="Calibri"/>
                <a:ea typeface="ＭＳ Ｐゴシック" pitchFamily="34" charset="-128"/>
                <a:cs typeface="Calibri"/>
              </a:rPr>
              <a:t>avec le VIH sans </a:t>
            </a:r>
            <a:r>
              <a:rPr lang="en-US" sz="2000" b="1" dirty="0" err="1" smtClean="0">
                <a:solidFill>
                  <a:srgbClr val="FF0000"/>
                </a:solidFill>
                <a:latin typeface="Calibri"/>
                <a:ea typeface="ＭＳ Ｐゴシック" pitchFamily="34" charset="-128"/>
                <a:cs typeface="Calibri"/>
              </a:rPr>
              <a:t>traitement</a:t>
            </a:r>
            <a:r>
              <a:rPr lang="en-US" sz="2000" b="1" dirty="0" smtClean="0">
                <a:solidFill>
                  <a:srgbClr val="FF0000"/>
                </a:solidFill>
                <a:latin typeface="Calibri"/>
                <a:ea typeface="ＭＳ Ｐゴシック" pitchFamily="34" charset="-128"/>
                <a:cs typeface="Calibri"/>
              </a:rPr>
              <a:t> et sans </a:t>
            </a:r>
            <a:r>
              <a:rPr lang="en-US" sz="2000" b="1" dirty="0" err="1" smtClean="0">
                <a:solidFill>
                  <a:srgbClr val="FF0000"/>
                </a:solidFill>
                <a:latin typeface="Calibri"/>
                <a:ea typeface="ＭＳ Ｐゴシック" pitchFamily="34" charset="-128"/>
                <a:cs typeface="Calibri"/>
              </a:rPr>
              <a:t>transmettre</a:t>
            </a:r>
            <a:r>
              <a:rPr lang="en-US" sz="2000" b="1" dirty="0" smtClean="0">
                <a:solidFill>
                  <a:srgbClr val="FF0000"/>
                </a:solidFill>
                <a:latin typeface="Calibri"/>
                <a:ea typeface="ＭＳ Ｐゴシック" pitchFamily="34" charset="-128"/>
                <a:cs typeface="Calibri"/>
              </a:rPr>
              <a:t>.</a:t>
            </a:r>
            <a:endParaRPr lang="en-US" sz="2000" b="1" dirty="0">
              <a:solidFill>
                <a:srgbClr val="FF0000"/>
              </a:solidFill>
              <a:ea typeface="ＭＳ Ｐゴシック" pitchFamily="34" charset="-128"/>
            </a:endParaRPr>
          </a:p>
        </p:txBody>
      </p:sp>
      <p:sp>
        <p:nvSpPr>
          <p:cNvPr id="14" name="ZoneTexte 13"/>
          <p:cNvSpPr txBox="1"/>
          <p:nvPr/>
        </p:nvSpPr>
        <p:spPr>
          <a:xfrm>
            <a:off x="2769023" y="762035"/>
            <a:ext cx="3730625" cy="461665"/>
          </a:xfrm>
          <a:prstGeom prst="rect">
            <a:avLst/>
          </a:prstGeom>
          <a:noFill/>
        </p:spPr>
        <p:txBody>
          <a:bodyPr wrap="square" rtlCol="0">
            <a:spAutoFit/>
          </a:bodyPr>
          <a:lstStyle/>
          <a:p>
            <a:pPr algn="ctr" defTabSz="457200" eaLnBrk="1" fontAlgn="auto" hangingPunct="1">
              <a:spcBef>
                <a:spcPts val="0"/>
              </a:spcBef>
              <a:spcAft>
                <a:spcPts val="0"/>
              </a:spcAft>
            </a:pPr>
            <a:r>
              <a:rPr lang="fr-FR" sz="2400" b="1" dirty="0" err="1" smtClean="0">
                <a:solidFill>
                  <a:srgbClr val="000090"/>
                </a:solidFill>
                <a:latin typeface="Calibri"/>
                <a:ea typeface="+mn-ea"/>
                <a:cs typeface="+mn-cs"/>
              </a:rPr>
              <a:t>Reservoirs</a:t>
            </a:r>
            <a:r>
              <a:rPr lang="fr-FR" sz="2400" b="1" dirty="0" smtClean="0">
                <a:solidFill>
                  <a:srgbClr val="000090"/>
                </a:solidFill>
                <a:latin typeface="Calibri"/>
                <a:ea typeface="+mn-ea"/>
                <a:cs typeface="+mn-cs"/>
              </a:rPr>
              <a:t> VIH sous ART …</a:t>
            </a:r>
            <a:endParaRPr lang="fr-FR" sz="2400" b="1" dirty="0">
              <a:solidFill>
                <a:srgbClr val="000090"/>
              </a:solidFill>
              <a:latin typeface="Calibri"/>
              <a:ea typeface="+mn-ea"/>
              <a:cs typeface="+mn-cs"/>
            </a:endParaRPr>
          </a:p>
        </p:txBody>
      </p:sp>
      <p:sp>
        <p:nvSpPr>
          <p:cNvPr id="15" name="ZoneTexte 14"/>
          <p:cNvSpPr txBox="1"/>
          <p:nvPr/>
        </p:nvSpPr>
        <p:spPr>
          <a:xfrm>
            <a:off x="275334" y="6188912"/>
            <a:ext cx="2651719" cy="523220"/>
          </a:xfrm>
          <a:prstGeom prst="rect">
            <a:avLst/>
          </a:prstGeom>
          <a:solidFill>
            <a:srgbClr val="008000"/>
          </a:solidFill>
        </p:spPr>
        <p:txBody>
          <a:bodyPr wrap="square" rtlCol="0">
            <a:spAutoFit/>
          </a:bodyPr>
          <a:lstStyle/>
          <a:p>
            <a:pPr algn="ctr" defTabSz="457200" eaLnBrk="1" fontAlgn="auto" hangingPunct="1">
              <a:spcBef>
                <a:spcPts val="0"/>
              </a:spcBef>
              <a:spcAft>
                <a:spcPts val="0"/>
              </a:spcAft>
            </a:pPr>
            <a:r>
              <a:rPr lang="fr-FR" sz="2800" b="1" dirty="0" smtClean="0">
                <a:solidFill>
                  <a:prstClr val="white"/>
                </a:solidFill>
                <a:latin typeface="Calibri"/>
                <a:ea typeface="+mn-ea"/>
                <a:cs typeface="+mn-cs"/>
              </a:rPr>
              <a:t>Berlin Patient?</a:t>
            </a:r>
            <a:endParaRPr lang="fr-FR" sz="2800" b="1" dirty="0">
              <a:solidFill>
                <a:prstClr val="white"/>
              </a:solidFill>
              <a:latin typeface="Calibri"/>
              <a:ea typeface="+mn-ea"/>
              <a:cs typeface="+mn-cs"/>
            </a:endParaRPr>
          </a:p>
        </p:txBody>
      </p:sp>
      <p:sp>
        <p:nvSpPr>
          <p:cNvPr id="16" name="ZoneTexte 15"/>
          <p:cNvSpPr txBox="1"/>
          <p:nvPr/>
        </p:nvSpPr>
        <p:spPr>
          <a:xfrm>
            <a:off x="5878322" y="6188912"/>
            <a:ext cx="2976659" cy="523220"/>
          </a:xfrm>
          <a:prstGeom prst="rect">
            <a:avLst/>
          </a:prstGeom>
          <a:solidFill>
            <a:srgbClr val="FF0000"/>
          </a:solidFill>
        </p:spPr>
        <p:txBody>
          <a:bodyPr wrap="square" rtlCol="0">
            <a:spAutoFit/>
          </a:bodyPr>
          <a:lstStyle/>
          <a:p>
            <a:pPr algn="ctr" defTabSz="457200" eaLnBrk="1" fontAlgn="auto" hangingPunct="1">
              <a:spcBef>
                <a:spcPts val="0"/>
              </a:spcBef>
              <a:spcAft>
                <a:spcPts val="0"/>
              </a:spcAft>
            </a:pPr>
            <a:r>
              <a:rPr lang="fr-FR" sz="2800" b="1" dirty="0" smtClean="0">
                <a:solidFill>
                  <a:srgbClr val="FFFFFF"/>
                </a:solidFill>
                <a:latin typeface="Calibri"/>
                <a:ea typeface="+mn-ea"/>
                <a:cs typeface="+mn-cs"/>
              </a:rPr>
              <a:t>Concept réaliste! </a:t>
            </a:r>
            <a:endParaRPr lang="fr-FR" sz="2800" b="1" dirty="0">
              <a:solidFill>
                <a:srgbClr val="FFFFFF"/>
              </a:solidFill>
              <a:latin typeface="Calibri"/>
              <a:ea typeface="+mn-ea"/>
              <a:cs typeface="+mn-cs"/>
            </a:endParaRPr>
          </a:p>
        </p:txBody>
      </p:sp>
      <p:sp>
        <p:nvSpPr>
          <p:cNvPr id="17" name="Flèche vers le bas 16"/>
          <p:cNvSpPr/>
          <p:nvPr/>
        </p:nvSpPr>
        <p:spPr>
          <a:xfrm>
            <a:off x="1669897" y="5920148"/>
            <a:ext cx="381000" cy="268764"/>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18" name="Flèche vers le bas 17"/>
          <p:cNvSpPr/>
          <p:nvPr/>
        </p:nvSpPr>
        <p:spPr>
          <a:xfrm>
            <a:off x="6953251" y="5853568"/>
            <a:ext cx="381000" cy="268764"/>
          </a:xfrm>
          <a:prstGeom prst="down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pic>
        <p:nvPicPr>
          <p:cNvPr id="19" name="Picture 2" descr="http://rlv.zcache.com/remission_possible_shirts-rb9e8ccde6f28482386c2c2550effb4a0_f0cj3_324.jpg"/>
          <p:cNvPicPr>
            <a:picLocks noChangeAspect="1" noChangeArrowheads="1"/>
          </p:cNvPicPr>
          <p:nvPr/>
        </p:nvPicPr>
        <p:blipFill rotWithShape="1">
          <a:blip r:embed="rId6">
            <a:extLst>
              <a:ext uri="{28A0092B-C50C-407E-A947-70E740481C1C}">
                <a14:useLocalDpi xmlns:a14="http://schemas.microsoft.com/office/drawing/2010/main" val="0"/>
              </a:ext>
            </a:extLst>
          </a:blip>
          <a:srcRect l="30634" t="23915" r="29192" b="47017"/>
          <a:stretch/>
        </p:blipFill>
        <p:spPr bwMode="auto">
          <a:xfrm rot="19925615">
            <a:off x="3253820" y="4051936"/>
            <a:ext cx="1744748" cy="1262461"/>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611560" y="1844825"/>
            <a:ext cx="1765904" cy="584776"/>
          </a:xfrm>
          <a:prstGeom prst="rect">
            <a:avLst/>
          </a:prstGeom>
          <a:noFill/>
        </p:spPr>
        <p:txBody>
          <a:bodyPr wrap="square" rtlCol="0">
            <a:spAutoFit/>
          </a:bodyPr>
          <a:lstStyle/>
          <a:p>
            <a:pPr algn="ctr" defTabSz="457200" eaLnBrk="1" fontAlgn="auto" hangingPunct="1">
              <a:spcBef>
                <a:spcPts val="0"/>
              </a:spcBef>
              <a:spcAft>
                <a:spcPts val="0"/>
              </a:spcAft>
            </a:pPr>
            <a:r>
              <a:rPr lang="fr-FR" sz="3200" b="1" dirty="0" err="1" smtClean="0">
                <a:solidFill>
                  <a:srgbClr val="008000"/>
                </a:solidFill>
                <a:latin typeface="Calibri"/>
                <a:ea typeface="+mn-ea"/>
                <a:cs typeface="+mn-cs"/>
              </a:rPr>
              <a:t>Guerison</a:t>
            </a:r>
            <a:endParaRPr lang="fr-FR" sz="3200" b="1" dirty="0">
              <a:solidFill>
                <a:srgbClr val="008000"/>
              </a:solidFill>
              <a:latin typeface="Calibri"/>
              <a:ea typeface="+mn-ea"/>
              <a:cs typeface="+mn-cs"/>
            </a:endParaRPr>
          </a:p>
        </p:txBody>
      </p:sp>
      <p:sp>
        <p:nvSpPr>
          <p:cNvPr id="21" name="ZoneTexte 20"/>
          <p:cNvSpPr txBox="1"/>
          <p:nvPr/>
        </p:nvSpPr>
        <p:spPr>
          <a:xfrm>
            <a:off x="6499648" y="1497073"/>
            <a:ext cx="2090355" cy="954107"/>
          </a:xfrm>
          <a:prstGeom prst="rect">
            <a:avLst/>
          </a:prstGeom>
          <a:noFill/>
        </p:spPr>
        <p:txBody>
          <a:bodyPr wrap="square" rtlCol="0">
            <a:spAutoFit/>
          </a:bodyPr>
          <a:lstStyle/>
          <a:p>
            <a:pPr algn="ctr" defTabSz="457200" eaLnBrk="1" fontAlgn="auto" hangingPunct="1">
              <a:spcBef>
                <a:spcPts val="0"/>
              </a:spcBef>
              <a:spcAft>
                <a:spcPts val="0"/>
              </a:spcAft>
            </a:pPr>
            <a:r>
              <a:rPr lang="fr-FR" sz="2800" b="1" dirty="0" err="1" smtClean="0">
                <a:solidFill>
                  <a:srgbClr val="D80202"/>
                </a:solidFill>
                <a:latin typeface="Calibri"/>
                <a:ea typeface="+mn-ea"/>
                <a:cs typeface="+mn-cs"/>
              </a:rPr>
              <a:t>Remission</a:t>
            </a:r>
            <a:r>
              <a:rPr lang="fr-FR" sz="2800" b="1" dirty="0" smtClean="0">
                <a:solidFill>
                  <a:srgbClr val="D80202"/>
                </a:solidFill>
                <a:latin typeface="Calibri"/>
                <a:ea typeface="+mn-ea"/>
                <a:cs typeface="+mn-cs"/>
              </a:rPr>
              <a:t> durable</a:t>
            </a:r>
            <a:endParaRPr lang="fr-FR" sz="2800" b="1" dirty="0">
              <a:solidFill>
                <a:srgbClr val="D80202"/>
              </a:solidFill>
              <a:latin typeface="Calibri"/>
              <a:ea typeface="+mn-ea"/>
              <a:cs typeface="+mn-cs"/>
            </a:endParaRPr>
          </a:p>
        </p:txBody>
      </p:sp>
      <p:sp>
        <p:nvSpPr>
          <p:cNvPr id="22" name="Flèche vers le bas 21"/>
          <p:cNvSpPr/>
          <p:nvPr/>
        </p:nvSpPr>
        <p:spPr>
          <a:xfrm rot="3140796">
            <a:off x="2418601" y="1303858"/>
            <a:ext cx="484632" cy="853875"/>
          </a:xfrm>
          <a:prstGeom prst="downArrow">
            <a:avLst/>
          </a:prstGeom>
          <a:gradFill flip="none" rotWithShape="1">
            <a:gsLst>
              <a:gs pos="0">
                <a:srgbClr val="008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23" name="Flèche vers le bas 22"/>
          <p:cNvSpPr/>
          <p:nvPr/>
        </p:nvSpPr>
        <p:spPr>
          <a:xfrm rot="18425184">
            <a:off x="5974101" y="1300363"/>
            <a:ext cx="484632" cy="861849"/>
          </a:xfrm>
          <a:prstGeom prst="downArrow">
            <a:avLst/>
          </a:prstGeom>
          <a:gradFill flip="none" rotWithShape="1">
            <a:gsLst>
              <a:gs pos="0">
                <a:srgbClr val="FF0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25" name="Flèche vers le bas 24"/>
          <p:cNvSpPr/>
          <p:nvPr/>
        </p:nvSpPr>
        <p:spPr>
          <a:xfrm>
            <a:off x="7308317" y="2451180"/>
            <a:ext cx="515559" cy="365418"/>
          </a:xfrm>
          <a:prstGeom prst="downArrow">
            <a:avLst/>
          </a:prstGeom>
          <a:gradFill flip="none" rotWithShape="1">
            <a:gsLst>
              <a:gs pos="0">
                <a:srgbClr val="FF0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26" name="Flèche vers le bas 25"/>
          <p:cNvSpPr/>
          <p:nvPr/>
        </p:nvSpPr>
        <p:spPr>
          <a:xfrm>
            <a:off x="1259651" y="2420888"/>
            <a:ext cx="515559" cy="432048"/>
          </a:xfrm>
          <a:prstGeom prst="downArrow">
            <a:avLst/>
          </a:prstGeom>
          <a:gradFill flip="none" rotWithShape="1">
            <a:gsLst>
              <a:gs pos="0">
                <a:schemeClr val="accent3">
                  <a:lumMod val="75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Tree>
    <p:extLst>
      <p:ext uri="{BB962C8B-B14F-4D97-AF65-F5344CB8AC3E}">
        <p14:creationId xmlns:p14="http://schemas.microsoft.com/office/powerpoint/2010/main" val="3126627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animBg="1"/>
      <p:bldP spid="21" grpId="0"/>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38456" y="4702688"/>
            <a:ext cx="9144000" cy="2040770"/>
          </a:xfrm>
          <a:prstGeom prst="rect">
            <a:avLst/>
          </a:prstGeom>
          <a:solidFill>
            <a:srgbClr val="008000">
              <a:alpha val="20000"/>
            </a:srgbClr>
          </a:solidFill>
          <a:ln>
            <a:noFill/>
          </a:ln>
          <a:extLst/>
        </p:spPr>
        <p:txBody>
          <a:bodyPr wrap="square" lIns="100794" tIns="50397" rIns="100794" bIns="50397">
            <a:spAutoFit/>
          </a:bodyPr>
          <a:lstStyle>
            <a:lvl1pPr defTabSz="495300">
              <a:defRPr sz="2400">
                <a:solidFill>
                  <a:schemeClr val="tx1"/>
                </a:solidFill>
                <a:latin typeface="Times" charset="0"/>
                <a:ea typeface="ＭＳ Ｐゴシック" charset="0"/>
                <a:cs typeface="ＭＳ Ｐゴシック" charset="0"/>
              </a:defRPr>
            </a:lvl1pPr>
            <a:lvl2pPr marL="37931725" indent="-37474525" defTabSz="4953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spcBef>
                <a:spcPct val="70000"/>
              </a:spcBef>
            </a:pPr>
            <a:r>
              <a:rPr lang="fr-FR" sz="3200" b="1" dirty="0" smtClean="0">
                <a:solidFill>
                  <a:srgbClr val="008000"/>
                </a:solidFill>
                <a:latin typeface="Calibri"/>
                <a:ea typeface="Arial" pitchFamily="84" charset="0"/>
                <a:cs typeface="Calibri"/>
              </a:rPr>
              <a:t>Cas de rémission après un traitement très précoce</a:t>
            </a:r>
            <a:r>
              <a:rPr lang="fr-FR" sz="2800" dirty="0" smtClean="0">
                <a:solidFill>
                  <a:srgbClr val="008000"/>
                </a:solidFill>
                <a:latin typeface="Calibri"/>
                <a:ea typeface="Arial" pitchFamily="84" charset="0"/>
                <a:cs typeface="Calibri"/>
              </a:rPr>
              <a:t>:</a:t>
            </a:r>
            <a:r>
              <a:rPr lang="fr-FR" sz="3200" b="1" dirty="0" smtClean="0">
                <a:solidFill>
                  <a:srgbClr val="008000"/>
                </a:solidFill>
                <a:latin typeface="Calibri"/>
                <a:cs typeface="Calibri"/>
              </a:rPr>
              <a:t> </a:t>
            </a:r>
          </a:p>
          <a:p>
            <a:pPr>
              <a:lnSpc>
                <a:spcPct val="80000"/>
              </a:lnSpc>
              <a:spcBef>
                <a:spcPct val="70000"/>
              </a:spcBef>
            </a:pPr>
            <a:r>
              <a:rPr lang="fr-FR" sz="2800" b="1" dirty="0" smtClean="0">
                <a:solidFill>
                  <a:srgbClr val="FF0000"/>
                </a:solidFill>
                <a:latin typeface="Calibri"/>
                <a:cs typeface="Calibri"/>
              </a:rPr>
              <a:t>ANRS EP 47 VISCONTI </a:t>
            </a:r>
            <a:r>
              <a:rPr lang="fr-FR" sz="1800" i="1" dirty="0" smtClean="0">
                <a:solidFill>
                  <a:srgbClr val="000000"/>
                </a:solidFill>
                <a:latin typeface="Calibri"/>
                <a:cs typeface="Calibri"/>
              </a:rPr>
              <a:t>(Saez-Cirion et al, </a:t>
            </a:r>
            <a:r>
              <a:rPr lang="fr-FR" sz="1800" i="1" dirty="0" err="1" smtClean="0">
                <a:solidFill>
                  <a:srgbClr val="000000"/>
                </a:solidFill>
                <a:latin typeface="Calibri"/>
                <a:cs typeface="Calibri"/>
              </a:rPr>
              <a:t>PloS</a:t>
            </a:r>
            <a:r>
              <a:rPr lang="fr-FR" sz="1800" i="1" dirty="0" smtClean="0">
                <a:solidFill>
                  <a:srgbClr val="000000"/>
                </a:solidFill>
                <a:latin typeface="Calibri"/>
                <a:cs typeface="Calibri"/>
              </a:rPr>
              <a:t> </a:t>
            </a:r>
            <a:r>
              <a:rPr lang="fr-FR" sz="1800" i="1" dirty="0" err="1" smtClean="0">
                <a:solidFill>
                  <a:srgbClr val="000000"/>
                </a:solidFill>
                <a:latin typeface="Calibri"/>
                <a:cs typeface="Calibri"/>
              </a:rPr>
              <a:t>Pathogens</a:t>
            </a:r>
            <a:r>
              <a:rPr lang="fr-FR" sz="1800" i="1" dirty="0" smtClean="0">
                <a:solidFill>
                  <a:srgbClr val="000000"/>
                </a:solidFill>
                <a:latin typeface="Calibri"/>
                <a:cs typeface="Calibri"/>
              </a:rPr>
              <a:t> 2013</a:t>
            </a:r>
            <a:r>
              <a:rPr lang="fr-FR" dirty="0" smtClean="0">
                <a:solidFill>
                  <a:srgbClr val="000000"/>
                </a:solidFill>
                <a:latin typeface="Calibri"/>
                <a:cs typeface="Calibri"/>
              </a:rPr>
              <a:t>): </a:t>
            </a:r>
            <a:r>
              <a:rPr lang="fr-FR" b="1" dirty="0" smtClean="0">
                <a:solidFill>
                  <a:srgbClr val="000000"/>
                </a:solidFill>
                <a:latin typeface="Calibri"/>
                <a:cs typeface="Calibri"/>
              </a:rPr>
              <a:t>23 patients VIH+ traités 10 semaines PI pendant 3 ans, &gt;12 ans de contrôle sans ARV et un enfant traité </a:t>
            </a:r>
            <a:r>
              <a:rPr lang="en-US" b="1" dirty="0" err="1" smtClean="0">
                <a:solidFill>
                  <a:srgbClr val="000000"/>
                </a:solidFill>
                <a:latin typeface="Calibri"/>
                <a:cs typeface="Calibri"/>
              </a:rPr>
              <a:t>à</a:t>
            </a:r>
            <a:r>
              <a:rPr lang="en-US" b="1" dirty="0" smtClean="0">
                <a:solidFill>
                  <a:srgbClr val="000000"/>
                </a:solidFill>
                <a:latin typeface="Calibri"/>
                <a:cs typeface="Calibri"/>
              </a:rPr>
              <a:t> la naissance</a:t>
            </a:r>
            <a:r>
              <a:rPr lang="en-US" b="1" dirty="0">
                <a:solidFill>
                  <a:srgbClr val="000000"/>
                </a:solidFill>
                <a:latin typeface="Calibri"/>
                <a:cs typeface="Calibri"/>
              </a:rPr>
              <a:t> </a:t>
            </a:r>
            <a:r>
              <a:rPr lang="en-US" b="1" dirty="0" smtClean="0">
                <a:solidFill>
                  <a:srgbClr val="000000"/>
                </a:solidFill>
                <a:latin typeface="Calibri"/>
                <a:cs typeface="Calibri"/>
              </a:rPr>
              <a:t>en remission </a:t>
            </a:r>
            <a:r>
              <a:rPr lang="en-US" b="1" dirty="0" err="1" smtClean="0">
                <a:solidFill>
                  <a:srgbClr val="000000"/>
                </a:solidFill>
                <a:latin typeface="Calibri"/>
                <a:cs typeface="Calibri"/>
              </a:rPr>
              <a:t>depuis</a:t>
            </a:r>
            <a:r>
              <a:rPr lang="en-US" b="1" dirty="0" smtClean="0">
                <a:solidFill>
                  <a:srgbClr val="000000"/>
                </a:solidFill>
                <a:latin typeface="Calibri"/>
                <a:cs typeface="Calibri"/>
              </a:rPr>
              <a:t> </a:t>
            </a:r>
            <a:r>
              <a:rPr lang="en-US" b="1" dirty="0" err="1" smtClean="0">
                <a:solidFill>
                  <a:srgbClr val="000000"/>
                </a:solidFill>
                <a:latin typeface="Calibri"/>
                <a:cs typeface="Calibri"/>
              </a:rPr>
              <a:t>près</a:t>
            </a:r>
            <a:r>
              <a:rPr lang="en-US" b="1" dirty="0" smtClean="0">
                <a:solidFill>
                  <a:srgbClr val="000000"/>
                </a:solidFill>
                <a:latin typeface="Calibri"/>
                <a:cs typeface="Calibri"/>
              </a:rPr>
              <a:t> de 15 </a:t>
            </a:r>
            <a:r>
              <a:rPr lang="en-US" b="1" dirty="0" err="1" smtClean="0">
                <a:solidFill>
                  <a:srgbClr val="000000"/>
                </a:solidFill>
                <a:latin typeface="Calibri"/>
                <a:cs typeface="Calibri"/>
              </a:rPr>
              <a:t>ans</a:t>
            </a:r>
            <a:r>
              <a:rPr lang="en-US" b="1" dirty="0" smtClean="0">
                <a:solidFill>
                  <a:srgbClr val="000000"/>
                </a:solidFill>
                <a:latin typeface="Calibri"/>
                <a:cs typeface="Calibri"/>
              </a:rPr>
              <a:t>…</a:t>
            </a:r>
          </a:p>
        </p:txBody>
      </p:sp>
      <p:sp>
        <p:nvSpPr>
          <p:cNvPr id="4" name="Text Box 5"/>
          <p:cNvSpPr txBox="1">
            <a:spLocks noChangeArrowheads="1"/>
          </p:cNvSpPr>
          <p:nvPr/>
        </p:nvSpPr>
        <p:spPr bwMode="auto">
          <a:xfrm>
            <a:off x="0" y="0"/>
            <a:ext cx="9144000" cy="914400"/>
          </a:xfrm>
          <a:prstGeom prst="rect">
            <a:avLst/>
          </a:prstGeom>
          <a:solidFill>
            <a:srgbClr val="000080"/>
          </a:solidFill>
          <a:ln w="9525">
            <a:noFill/>
            <a:round/>
            <a:headEnd/>
            <a:tailEnd/>
          </a:ln>
          <a:scene3d>
            <a:camera prst="orthographicFront"/>
            <a:lightRig rig="threePt" dir="t"/>
          </a:scene3d>
          <a:sp3d>
            <a:bevelT/>
          </a:sp3d>
        </p:spPr>
        <p:txBody>
          <a:bodyPr lIns="90000" tIns="139500" rIns="90000" bIns="45000" anchor="ctr"/>
          <a:lstStyle>
            <a:lvl1pPr defTabSz="449263">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cs typeface="ＭＳ Ｐゴシック" charset="0"/>
              </a:defRPr>
            </a:lvl1pPr>
            <a:lvl2pPr marL="37931725" indent="-37474525" defTabSz="449263">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2pPr>
            <a:lvl3pPr>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3pPr>
            <a:lvl4pPr>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4pPr>
            <a:lvl5pPr>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sz="2400">
                <a:solidFill>
                  <a:schemeClr val="tx1"/>
                </a:solidFill>
                <a:latin typeface="Times" charset="0"/>
                <a:ea typeface="ＭＳ Ｐゴシック" charset="0"/>
              </a:defRPr>
            </a:lvl9pPr>
          </a:lstStyle>
          <a:p>
            <a:pPr algn="ctr" hangingPunct="0">
              <a:lnSpc>
                <a:spcPct val="85000"/>
              </a:lnSpc>
              <a:buClr>
                <a:srgbClr val="000000"/>
              </a:buClr>
              <a:buSzPct val="100000"/>
              <a:buFont typeface="Times New Roman" charset="0"/>
              <a:buNone/>
              <a:defRPr/>
            </a:pPr>
            <a:r>
              <a:rPr lang="fr-FR" altLang="ja-JP" sz="3200" b="1" dirty="0" smtClean="0">
                <a:solidFill>
                  <a:schemeClr val="bg1"/>
                </a:solidFill>
                <a:latin typeface="Calibri"/>
                <a:cs typeface="Calibri"/>
              </a:rPr>
              <a:t>Pourquoi pense-t-on qu’a minima une rémission de l’infection est possible</a:t>
            </a:r>
            <a:r>
              <a:rPr lang="fr-FR" sz="3200" b="1" dirty="0" smtClean="0">
                <a:solidFill>
                  <a:schemeClr val="bg1"/>
                </a:solidFill>
                <a:latin typeface="Calibri"/>
                <a:cs typeface="Calibri"/>
              </a:rPr>
              <a:t>?  </a:t>
            </a:r>
            <a:endParaRPr lang="fr-FR" sz="2800" b="1" dirty="0">
              <a:solidFill>
                <a:schemeClr val="bg1"/>
              </a:solidFill>
              <a:latin typeface="Calibri"/>
              <a:cs typeface="Calibri"/>
            </a:endParaRPr>
          </a:p>
        </p:txBody>
      </p:sp>
      <p:sp>
        <p:nvSpPr>
          <p:cNvPr id="6" name="Rectangle 5"/>
          <p:cNvSpPr/>
          <p:nvPr/>
        </p:nvSpPr>
        <p:spPr>
          <a:xfrm>
            <a:off x="0" y="1052747"/>
            <a:ext cx="9144000" cy="1491690"/>
          </a:xfrm>
          <a:prstGeom prst="rect">
            <a:avLst/>
          </a:prstGeom>
          <a:solidFill>
            <a:srgbClr val="FF960D">
              <a:alpha val="25000"/>
            </a:srgbClr>
          </a:solidFill>
        </p:spPr>
        <p:txBody>
          <a:bodyPr wrap="square">
            <a:spAutoFit/>
          </a:bodyPr>
          <a:lstStyle/>
          <a:p>
            <a:pPr algn="ctr">
              <a:lnSpc>
                <a:spcPct val="80000"/>
              </a:lnSpc>
              <a:spcBef>
                <a:spcPct val="70000"/>
              </a:spcBef>
            </a:pPr>
            <a:r>
              <a:rPr lang="fr-FR" sz="3200" b="1" dirty="0" smtClean="0">
                <a:solidFill>
                  <a:srgbClr val="008000"/>
                </a:solidFill>
                <a:latin typeface="Calibri"/>
                <a:ea typeface="Arial" pitchFamily="84" charset="0"/>
                <a:cs typeface="Calibri"/>
              </a:rPr>
              <a:t>Un seul cas de guérison</a:t>
            </a:r>
            <a:r>
              <a:rPr lang="is-IS" sz="3200" b="1" dirty="0" smtClean="0">
                <a:solidFill>
                  <a:srgbClr val="008000"/>
                </a:solidFill>
                <a:latin typeface="Calibri"/>
                <a:ea typeface="Arial" pitchFamily="84" charset="0"/>
                <a:cs typeface="Calibri"/>
              </a:rPr>
              <a:t>…</a:t>
            </a:r>
          </a:p>
          <a:p>
            <a:pPr>
              <a:lnSpc>
                <a:spcPct val="80000"/>
              </a:lnSpc>
              <a:spcBef>
                <a:spcPct val="70000"/>
              </a:spcBef>
            </a:pPr>
            <a:r>
              <a:rPr lang="fr-FR" sz="2800" b="1" dirty="0" smtClean="0">
                <a:solidFill>
                  <a:srgbClr val="FF0000"/>
                </a:solidFill>
                <a:latin typeface="Calibri"/>
                <a:ea typeface="Arial" pitchFamily="84" charset="0"/>
                <a:cs typeface="Calibri"/>
              </a:rPr>
              <a:t>Transplantation </a:t>
            </a:r>
            <a:r>
              <a:rPr lang="fr-FR" sz="2800" b="1" dirty="0">
                <a:solidFill>
                  <a:srgbClr val="FF0000"/>
                </a:solidFill>
                <a:latin typeface="Calibri"/>
                <a:ea typeface="Arial" pitchFamily="84" charset="0"/>
                <a:cs typeface="Calibri"/>
              </a:rPr>
              <a:t>de moelle osseuse</a:t>
            </a:r>
            <a:r>
              <a:rPr lang="fr-FR" sz="2800" dirty="0">
                <a:solidFill>
                  <a:srgbClr val="000000"/>
                </a:solidFill>
                <a:latin typeface="Calibri"/>
                <a:ea typeface="Arial" pitchFamily="84" charset="0"/>
                <a:cs typeface="Calibri"/>
              </a:rPr>
              <a:t>: </a:t>
            </a:r>
            <a:r>
              <a:rPr lang="fr-FR" sz="2400" i="1" dirty="0">
                <a:solidFill>
                  <a:srgbClr val="000000"/>
                </a:solidFill>
                <a:latin typeface="Calibri"/>
                <a:ea typeface="Arial" pitchFamily="84" charset="0"/>
                <a:cs typeface="Calibri"/>
              </a:rPr>
              <a:t>preuve de concept du </a:t>
            </a:r>
            <a:r>
              <a:rPr lang="fr-FR" sz="2800" b="1" dirty="0">
                <a:solidFill>
                  <a:srgbClr val="000000"/>
                </a:solidFill>
                <a:latin typeface="Calibri"/>
                <a:ea typeface="Arial" pitchFamily="84" charset="0"/>
                <a:cs typeface="Calibri"/>
              </a:rPr>
              <a:t>“</a:t>
            </a:r>
            <a:r>
              <a:rPr lang="fr-FR" sz="2800" b="1" dirty="0">
                <a:solidFill>
                  <a:srgbClr val="FF0000"/>
                </a:solidFill>
                <a:latin typeface="Calibri"/>
                <a:ea typeface="Arial" pitchFamily="84" charset="0"/>
                <a:cs typeface="Calibri"/>
              </a:rPr>
              <a:t>Patient de Berlin</a:t>
            </a:r>
            <a:r>
              <a:rPr lang="fr-FR" sz="2800" b="1" dirty="0">
                <a:solidFill>
                  <a:srgbClr val="000000"/>
                </a:solidFill>
                <a:latin typeface="Calibri"/>
                <a:ea typeface="Arial" pitchFamily="84" charset="0"/>
                <a:cs typeface="Calibri"/>
              </a:rPr>
              <a:t>”</a:t>
            </a:r>
            <a:r>
              <a:rPr lang="fr-FR" sz="2000" i="1" dirty="0" smtClean="0">
                <a:solidFill>
                  <a:srgbClr val="000000"/>
                </a:solidFill>
                <a:latin typeface="Calibri"/>
                <a:ea typeface="Arial" pitchFamily="84" charset="0"/>
                <a:cs typeface="Calibri"/>
              </a:rPr>
              <a:t>(donneur </a:t>
            </a:r>
            <a:r>
              <a:rPr lang="fr-FR" sz="2000" i="1" dirty="0">
                <a:solidFill>
                  <a:srgbClr val="000000"/>
                </a:solidFill>
                <a:latin typeface="Calibri"/>
                <a:ea typeface="Arial" pitchFamily="84" charset="0"/>
                <a:cs typeface="Calibri"/>
              </a:rPr>
              <a:t>CCR5</a:t>
            </a:r>
            <a:r>
              <a:rPr lang="fr-FR" sz="2000" i="1" dirty="0">
                <a:solidFill>
                  <a:srgbClr val="000000"/>
                </a:solidFill>
                <a:latin typeface="Calibri"/>
                <a:ea typeface="Arial" pitchFamily="84" charset="0"/>
                <a:cs typeface="Calibri"/>
                <a:sym typeface="Symbol" pitchFamily="84" charset="2"/>
              </a:rPr>
              <a:t>32)</a:t>
            </a:r>
            <a:r>
              <a:rPr lang="fr-FR" i="1" dirty="0">
                <a:solidFill>
                  <a:srgbClr val="000000"/>
                </a:solidFill>
                <a:latin typeface="Calibri"/>
                <a:ea typeface="Arial" pitchFamily="84" charset="0"/>
                <a:cs typeface="Calibri"/>
                <a:sym typeface="Symbol" pitchFamily="84" charset="2"/>
              </a:rPr>
              <a:t>, </a:t>
            </a:r>
            <a:endParaRPr lang="fr-FR" i="1" dirty="0">
              <a:solidFill>
                <a:srgbClr val="000000"/>
              </a:solidFill>
              <a:latin typeface="Calibri"/>
              <a:cs typeface="Calibri"/>
              <a:sym typeface="Symbol" charset="0"/>
            </a:endParaRPr>
          </a:p>
        </p:txBody>
      </p:sp>
      <p:sp>
        <p:nvSpPr>
          <p:cNvPr id="7" name="Rectangle 3"/>
          <p:cNvSpPr txBox="1">
            <a:spLocks noChangeArrowheads="1"/>
          </p:cNvSpPr>
          <p:nvPr/>
        </p:nvSpPr>
        <p:spPr>
          <a:xfrm>
            <a:off x="-38456" y="2787377"/>
            <a:ext cx="9182456" cy="1763998"/>
          </a:xfrm>
          <a:prstGeom prst="rect">
            <a:avLst/>
          </a:prstGeom>
          <a:solidFill>
            <a:srgbClr val="FC8DFF">
              <a:alpha val="26000"/>
            </a:srgbClr>
          </a:solidFill>
        </p:spPr>
        <p:txBody>
          <a:bodyPr>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lnSpc>
                <a:spcPct val="80000"/>
              </a:lnSpc>
              <a:spcBef>
                <a:spcPct val="70000"/>
              </a:spcBef>
              <a:buNone/>
            </a:pPr>
            <a:r>
              <a:rPr lang="fr-FR" b="1" dirty="0" smtClean="0">
                <a:solidFill>
                  <a:srgbClr val="008000"/>
                </a:solidFill>
                <a:latin typeface="Calibri"/>
                <a:ea typeface="Arial" pitchFamily="84" charset="0"/>
                <a:cs typeface="Calibri"/>
              </a:rPr>
              <a:t>Cas de rémission sans traitement</a:t>
            </a:r>
          </a:p>
          <a:p>
            <a:pPr marL="0" indent="0">
              <a:lnSpc>
                <a:spcPct val="80000"/>
              </a:lnSpc>
              <a:spcBef>
                <a:spcPct val="70000"/>
              </a:spcBef>
              <a:buNone/>
            </a:pPr>
            <a:r>
              <a:rPr lang="fr-FR" sz="2400" b="1" dirty="0" smtClean="0">
                <a:solidFill>
                  <a:srgbClr val="FF0000"/>
                </a:solidFill>
                <a:latin typeface="Calibri"/>
                <a:ea typeface="Arial" pitchFamily="84" charset="0"/>
                <a:cs typeface="Calibri"/>
              </a:rPr>
              <a:t>Contrôleurs </a:t>
            </a:r>
            <a:r>
              <a:rPr lang="fr-FR" sz="2400" b="1" dirty="0">
                <a:solidFill>
                  <a:srgbClr val="FF0000"/>
                </a:solidFill>
                <a:latin typeface="Calibri"/>
                <a:ea typeface="Arial" pitchFamily="84" charset="0"/>
                <a:cs typeface="Calibri"/>
              </a:rPr>
              <a:t>du </a:t>
            </a:r>
            <a:r>
              <a:rPr lang="fr-FR" sz="2400" b="1" dirty="0" smtClean="0">
                <a:solidFill>
                  <a:srgbClr val="FF0000"/>
                </a:solidFill>
                <a:latin typeface="Calibri"/>
                <a:ea typeface="Arial" pitchFamily="84" charset="0"/>
                <a:cs typeface="Calibri"/>
              </a:rPr>
              <a:t>VIH</a:t>
            </a:r>
            <a:r>
              <a:rPr lang="fr-FR" sz="2400" b="1" dirty="0" smtClean="0">
                <a:solidFill>
                  <a:srgbClr val="000000"/>
                </a:solidFill>
                <a:latin typeface="Calibri"/>
                <a:ea typeface="Arial" pitchFamily="84" charset="0"/>
                <a:cs typeface="Calibri"/>
              </a:rPr>
              <a:t>: </a:t>
            </a:r>
            <a:r>
              <a:rPr lang="fr-FR" sz="2800" dirty="0" smtClean="0">
                <a:solidFill>
                  <a:srgbClr val="FF0000"/>
                </a:solidFill>
                <a:latin typeface="Calibri"/>
                <a:ea typeface="Arial" pitchFamily="84" charset="0"/>
                <a:cs typeface="Calibri"/>
              </a:rPr>
              <a:t>patients infectés, </a:t>
            </a:r>
            <a:r>
              <a:rPr lang="fr-FR" sz="2800" dirty="0">
                <a:solidFill>
                  <a:srgbClr val="FF0000"/>
                </a:solidFill>
                <a:latin typeface="Calibri"/>
                <a:ea typeface="Arial" pitchFamily="84" charset="0"/>
                <a:cs typeface="Calibri"/>
              </a:rPr>
              <a:t>naïfs de</a:t>
            </a:r>
            <a:r>
              <a:rPr lang="fr-FR" sz="2800" dirty="0" smtClean="0">
                <a:solidFill>
                  <a:srgbClr val="FF0000"/>
                </a:solidFill>
                <a:latin typeface="Calibri"/>
                <a:ea typeface="Arial" pitchFamily="84" charset="0"/>
                <a:cs typeface="Calibri"/>
              </a:rPr>
              <a:t> tout traitement</a:t>
            </a:r>
            <a:r>
              <a:rPr lang="fr-FR" sz="2800" dirty="0">
                <a:solidFill>
                  <a:srgbClr val="000000"/>
                </a:solidFill>
                <a:latin typeface="Calibri"/>
                <a:ea typeface="Arial" pitchFamily="84" charset="0"/>
                <a:cs typeface="Calibri"/>
              </a:rPr>
              <a:t>, contr</a:t>
            </a:r>
            <a:r>
              <a:rPr lang="fr-FR" altLang="ja-JP" sz="2800" dirty="0">
                <a:solidFill>
                  <a:srgbClr val="000000"/>
                </a:solidFill>
                <a:latin typeface="Calibri"/>
                <a:ea typeface="Arial" pitchFamily="84" charset="0"/>
                <a:cs typeface="Calibri"/>
              </a:rPr>
              <a:t>ôle </a:t>
            </a:r>
            <a:r>
              <a:rPr lang="fr-FR" altLang="ja-JP" sz="2800" dirty="0" smtClean="0">
                <a:solidFill>
                  <a:srgbClr val="000000"/>
                </a:solidFill>
                <a:latin typeface="Calibri"/>
                <a:ea typeface="Arial" pitchFamily="84" charset="0"/>
                <a:cs typeface="Calibri"/>
              </a:rPr>
              <a:t>naturellement leur </a:t>
            </a:r>
            <a:r>
              <a:rPr lang="fr-FR" altLang="ja-JP" sz="2800" dirty="0">
                <a:solidFill>
                  <a:srgbClr val="000000"/>
                </a:solidFill>
                <a:latin typeface="Calibri"/>
                <a:ea typeface="Arial" pitchFamily="84" charset="0"/>
                <a:cs typeface="Calibri"/>
              </a:rPr>
              <a:t>infection </a:t>
            </a:r>
            <a:r>
              <a:rPr lang="fr-FR" sz="2000" i="1" dirty="0">
                <a:solidFill>
                  <a:srgbClr val="000000"/>
                </a:solidFill>
                <a:latin typeface="Calibri"/>
                <a:ea typeface="Arial" pitchFamily="84" charset="0"/>
                <a:cs typeface="Calibri"/>
              </a:rPr>
              <a:t>(CV non détectable; faible niveau de réservoirs</a:t>
            </a:r>
            <a:r>
              <a:rPr lang="fr-FR" sz="2000" i="1" dirty="0" smtClean="0">
                <a:solidFill>
                  <a:srgbClr val="000000"/>
                </a:solidFill>
                <a:latin typeface="Calibri"/>
                <a:ea typeface="Arial" pitchFamily="84" charset="0"/>
                <a:cs typeface="Calibri"/>
              </a:rPr>
              <a:t>). </a:t>
            </a:r>
            <a:endParaRPr lang="fr-FR" sz="2000" i="1" dirty="0">
              <a:solidFill>
                <a:srgbClr val="000000"/>
              </a:solidFill>
              <a:latin typeface="Calibri"/>
              <a:ea typeface="Arial" pitchFamily="84" charset="0"/>
              <a:cs typeface="Calibri"/>
            </a:endParaRPr>
          </a:p>
        </p:txBody>
      </p:sp>
    </p:spTree>
    <p:extLst>
      <p:ext uri="{BB962C8B-B14F-4D97-AF65-F5344CB8AC3E}">
        <p14:creationId xmlns:p14="http://schemas.microsoft.com/office/powerpoint/2010/main" val="25509048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ChangeArrowheads="1"/>
          </p:cNvSpPr>
          <p:nvPr/>
        </p:nvSpPr>
        <p:spPr bwMode="auto">
          <a:xfrm>
            <a:off x="4480725" y="3248873"/>
            <a:ext cx="142864" cy="42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0741" tIns="0" rIns="70741" bIns="0" anchor="ctr">
            <a:spAutoFit/>
          </a:bodyPr>
          <a:lstStyle/>
          <a:p>
            <a:pPr algn="ctr" fontAlgn="base" hangingPunct="0">
              <a:lnSpc>
                <a:spcPct val="96000"/>
              </a:lnSpc>
              <a:spcBef>
                <a:spcPct val="0"/>
              </a:spcBef>
              <a:spcAft>
                <a:spcPct val="0"/>
              </a:spcAft>
              <a:tabLst>
                <a:tab pos="0" algn="l"/>
                <a:tab pos="350811" algn="l"/>
                <a:tab pos="704372" algn="l"/>
                <a:tab pos="1057935" algn="l"/>
                <a:tab pos="1410121" algn="l"/>
                <a:tab pos="1763683" algn="l"/>
                <a:tab pos="2117245" algn="l"/>
                <a:tab pos="2469431" algn="l"/>
                <a:tab pos="2822993" algn="l"/>
                <a:tab pos="3176555" algn="l"/>
                <a:tab pos="3528741" algn="l"/>
                <a:tab pos="3882303" algn="l"/>
                <a:tab pos="4235865" algn="l"/>
                <a:tab pos="4588052" algn="l"/>
                <a:tab pos="4941613" algn="l"/>
                <a:tab pos="5295176" algn="l"/>
                <a:tab pos="5648737" algn="l"/>
                <a:tab pos="6000923" algn="l"/>
                <a:tab pos="6354486" algn="l"/>
                <a:tab pos="6708047" algn="l"/>
                <a:tab pos="7060234" algn="l"/>
              </a:tabLst>
            </a:pPr>
            <a:endParaRPr lang="en-US" sz="1400">
              <a:solidFill>
                <a:srgbClr val="FFFFFF"/>
              </a:solidFill>
              <a:latin typeface="Arial" charset="0"/>
              <a:ea typeface="MS PGothic" charset="0"/>
              <a:cs typeface="MS PGothic" charset="0"/>
            </a:endParaRPr>
          </a:p>
          <a:p>
            <a:pPr algn="ctr" eaLnBrk="0" fontAlgn="base" hangingPunct="0">
              <a:spcBef>
                <a:spcPct val="0"/>
              </a:spcBef>
              <a:spcAft>
                <a:spcPct val="0"/>
              </a:spcAft>
              <a:tabLst>
                <a:tab pos="0" algn="l"/>
                <a:tab pos="350811" algn="l"/>
                <a:tab pos="704372" algn="l"/>
                <a:tab pos="1057935" algn="l"/>
                <a:tab pos="1410121" algn="l"/>
                <a:tab pos="1763683" algn="l"/>
                <a:tab pos="2117245" algn="l"/>
                <a:tab pos="2469431" algn="l"/>
                <a:tab pos="2822993" algn="l"/>
                <a:tab pos="3176555" algn="l"/>
                <a:tab pos="3528741" algn="l"/>
                <a:tab pos="3882303" algn="l"/>
                <a:tab pos="4235865" algn="l"/>
                <a:tab pos="4588052" algn="l"/>
                <a:tab pos="4941613" algn="l"/>
                <a:tab pos="5295176" algn="l"/>
                <a:tab pos="5648737" algn="l"/>
                <a:tab pos="6000923" algn="l"/>
                <a:tab pos="6354486" algn="l"/>
                <a:tab pos="6708047" algn="l"/>
                <a:tab pos="7060234" algn="l"/>
              </a:tabLst>
            </a:pPr>
            <a:endParaRPr lang="en-US" sz="1400">
              <a:solidFill>
                <a:srgbClr val="FFFFFF"/>
              </a:solidFill>
              <a:latin typeface="Arial" charset="0"/>
              <a:ea typeface="MS PGothic" charset="0"/>
              <a:cs typeface="MS PGothic" charset="0"/>
            </a:endParaRPr>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127" y="1339151"/>
            <a:ext cx="2532062" cy="332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2" name="Picture 9" descr="towards an hiv cure pub-01.png"/>
          <p:cNvPicPr>
            <a:picLocks noChangeAspect="1"/>
          </p:cNvPicPr>
          <p:nvPr/>
        </p:nvPicPr>
        <p:blipFill>
          <a:blip r:embed="rId4">
            <a:extLst>
              <a:ext uri="{28A0092B-C50C-407E-A947-70E740481C1C}">
                <a14:useLocalDpi xmlns:a14="http://schemas.microsoft.com/office/drawing/2010/main" val="0"/>
              </a:ext>
            </a:extLst>
          </a:blip>
          <a:srcRect l="28448" t="4353" r="29382" b="4044"/>
          <a:stretch>
            <a:fillRect/>
          </a:stretch>
        </p:blipFill>
        <p:spPr bwMode="auto">
          <a:xfrm>
            <a:off x="3206757" y="1375613"/>
            <a:ext cx="2438511" cy="358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14" y="1593893"/>
            <a:ext cx="2517775" cy="33099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824" name="TextBox 1"/>
          <p:cNvSpPr txBox="1">
            <a:spLocks noChangeArrowheads="1"/>
          </p:cNvSpPr>
          <p:nvPr/>
        </p:nvSpPr>
        <p:spPr bwMode="auto">
          <a:xfrm>
            <a:off x="31009" y="4989197"/>
            <a:ext cx="9143999" cy="1557335"/>
          </a:xfrm>
          <a:prstGeom prst="rect">
            <a:avLst/>
          </a:prstGeom>
          <a:solidFill>
            <a:schemeClr val="accent6">
              <a:lumMod val="40000"/>
              <a:lumOff val="60000"/>
            </a:schemeClr>
          </a:solidFill>
          <a:ln>
            <a:noFill/>
          </a:ln>
          <a:extLst/>
        </p:spPr>
        <p:txBody>
          <a:bodyPr wrap="square" lIns="79233" tIns="39617" rIns="79233" bIns="39617">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fontAlgn="base" hangingPunct="0">
              <a:spcAft>
                <a:spcPct val="0"/>
              </a:spcAft>
              <a:buFont typeface="Arial" charset="0"/>
              <a:buChar char="»"/>
              <a:defRPr sz="2000">
                <a:solidFill>
                  <a:schemeClr val="tx1"/>
                </a:solidFill>
                <a:latin typeface="Arial" charset="0"/>
                <a:ea typeface="MS PGothic" charset="0"/>
                <a:cs typeface="MS PGothic" charset="0"/>
              </a:defRPr>
            </a:lvl6pPr>
            <a:lvl7pPr eaLnBrk="0" fontAlgn="base" hangingPunct="0">
              <a:spcAft>
                <a:spcPct val="0"/>
              </a:spcAft>
              <a:buFont typeface="Arial" charset="0"/>
              <a:buChar char="»"/>
              <a:defRPr sz="2000">
                <a:solidFill>
                  <a:schemeClr val="tx1"/>
                </a:solidFill>
                <a:latin typeface="Arial" charset="0"/>
                <a:ea typeface="MS PGothic" charset="0"/>
                <a:cs typeface="MS PGothic" charset="0"/>
              </a:defRPr>
            </a:lvl7pPr>
            <a:lvl8pPr eaLnBrk="0" fontAlgn="base" hangingPunct="0">
              <a:spcAft>
                <a:spcPct val="0"/>
              </a:spcAft>
              <a:buFont typeface="Arial" charset="0"/>
              <a:buChar char="»"/>
              <a:defRPr sz="2000">
                <a:solidFill>
                  <a:schemeClr val="tx1"/>
                </a:solidFill>
                <a:latin typeface="Arial" charset="0"/>
                <a:ea typeface="MS PGothic" charset="0"/>
                <a:cs typeface="MS PGothic" charset="0"/>
              </a:defRPr>
            </a:lvl8pPr>
            <a:lvl9pPr eaLnBrk="0" fontAlgn="base" hangingPunct="0">
              <a:spcAft>
                <a:spcPct val="0"/>
              </a:spcAft>
              <a:buFont typeface="Arial" charset="0"/>
              <a:buChar char="»"/>
              <a:defRPr sz="2000">
                <a:solidFill>
                  <a:schemeClr val="tx1"/>
                </a:solidFill>
                <a:latin typeface="Arial" charset="0"/>
                <a:ea typeface="MS PGothic" charset="0"/>
                <a:cs typeface="MS PGothic" charset="0"/>
              </a:defRPr>
            </a:lvl9pPr>
          </a:lstStyle>
          <a:p>
            <a:pPr algn="ctr" fontAlgn="base">
              <a:spcBef>
                <a:spcPct val="0"/>
              </a:spcBef>
              <a:spcAft>
                <a:spcPct val="0"/>
              </a:spcAft>
            </a:pPr>
            <a:r>
              <a:rPr lang="en-GB" sz="2400" b="1" i="1" dirty="0" smtClean="0">
                <a:solidFill>
                  <a:srgbClr val="FF0000"/>
                </a:solidFill>
                <a:latin typeface="Univers 57 Condensed" charset="0"/>
                <a:cs typeface="Arial" charset="0"/>
              </a:rPr>
              <a:t>IAS working group</a:t>
            </a:r>
            <a:endParaRPr lang="en-GB" sz="2400" b="1" i="1" dirty="0">
              <a:solidFill>
                <a:srgbClr val="FF0000"/>
              </a:solidFill>
              <a:latin typeface="Univers 57 Condensed" charset="0"/>
              <a:cs typeface="Arial" charset="0"/>
            </a:endParaRPr>
          </a:p>
          <a:p>
            <a:pPr algn="ctr" fontAlgn="base">
              <a:spcBef>
                <a:spcPct val="0"/>
              </a:spcBef>
              <a:spcAft>
                <a:spcPct val="0"/>
              </a:spcAft>
            </a:pPr>
            <a:r>
              <a:rPr lang="en-GB" sz="2400" b="1" i="1" dirty="0">
                <a:solidFill>
                  <a:srgbClr val="FF0000"/>
                </a:solidFill>
                <a:latin typeface="Univers 57 Condensed" charset="0"/>
                <a:cs typeface="Arial" charset="0"/>
              </a:rPr>
              <a:t>Towards an HIV cure: a global scientific strategy. </a:t>
            </a:r>
          </a:p>
          <a:p>
            <a:pPr algn="ctr" fontAlgn="base">
              <a:spcBef>
                <a:spcPct val="0"/>
              </a:spcBef>
              <a:spcAft>
                <a:spcPct val="0"/>
              </a:spcAft>
            </a:pPr>
            <a:r>
              <a:rPr lang="en-GB" sz="2400" b="1" i="1" dirty="0">
                <a:solidFill>
                  <a:srgbClr val="FF0000"/>
                </a:solidFill>
                <a:latin typeface="Univers 57 Condensed" charset="0"/>
                <a:cs typeface="Arial" charset="0"/>
              </a:rPr>
              <a:t>Nature Rev. </a:t>
            </a:r>
            <a:r>
              <a:rPr lang="en-GB" sz="2400" b="1" i="1" dirty="0" err="1">
                <a:solidFill>
                  <a:srgbClr val="FF0000"/>
                </a:solidFill>
                <a:latin typeface="Univers 57 Condensed" charset="0"/>
                <a:cs typeface="Arial" charset="0"/>
              </a:rPr>
              <a:t>Immunol</a:t>
            </a:r>
            <a:r>
              <a:rPr lang="en-GB" sz="2400" b="1" i="1" dirty="0" smtClean="0">
                <a:solidFill>
                  <a:srgbClr val="FF0000"/>
                </a:solidFill>
                <a:latin typeface="Univers 57 Condensed" charset="0"/>
                <a:cs typeface="Arial" charset="0"/>
              </a:rPr>
              <a:t>. July 2012, </a:t>
            </a:r>
          </a:p>
          <a:p>
            <a:pPr algn="ctr" fontAlgn="base">
              <a:spcBef>
                <a:spcPct val="0"/>
              </a:spcBef>
              <a:spcAft>
                <a:spcPct val="0"/>
              </a:spcAft>
            </a:pPr>
            <a:r>
              <a:rPr lang="en-GB" sz="2400" b="1" i="1" dirty="0" smtClean="0">
                <a:solidFill>
                  <a:srgbClr val="FF0000"/>
                </a:solidFill>
                <a:latin typeface="Univers 57 Condensed" charset="0"/>
                <a:cs typeface="Arial" charset="0"/>
              </a:rPr>
              <a:t>Update in Nat. Med. August 2016 </a:t>
            </a:r>
            <a:endParaRPr lang="en-US" sz="2400" b="1" i="1" dirty="0">
              <a:solidFill>
                <a:srgbClr val="FF0000"/>
              </a:solidFill>
              <a:latin typeface="Univers 57 Condensed" charset="0"/>
              <a:cs typeface="Arial" charset="0"/>
            </a:endParaRPr>
          </a:p>
        </p:txBody>
      </p:sp>
      <p:sp>
        <p:nvSpPr>
          <p:cNvPr id="2" name="ZoneTexte 1"/>
          <p:cNvSpPr txBox="1"/>
          <p:nvPr/>
        </p:nvSpPr>
        <p:spPr>
          <a:xfrm>
            <a:off x="8026400" y="393701"/>
            <a:ext cx="184666" cy="369332"/>
          </a:xfrm>
          <a:prstGeom prst="rect">
            <a:avLst/>
          </a:prstGeom>
          <a:noFill/>
        </p:spPr>
        <p:txBody>
          <a:bodyPr wrap="none" rtlCol="0">
            <a:spAutoFit/>
          </a:bodyPr>
          <a:lstStyle/>
          <a:p>
            <a:endParaRPr lang="en-US" dirty="0"/>
          </a:p>
        </p:txBody>
      </p:sp>
      <p:sp>
        <p:nvSpPr>
          <p:cNvPr id="34818" name="Title 1"/>
          <p:cNvSpPr>
            <a:spLocks noGrp="1"/>
          </p:cNvSpPr>
          <p:nvPr>
            <p:ph type="title"/>
          </p:nvPr>
        </p:nvSpPr>
        <p:spPr>
          <a:xfrm>
            <a:off x="2257005" y="12699"/>
            <a:ext cx="6886995" cy="1223998"/>
          </a:xfrm>
        </p:spPr>
        <p:txBody>
          <a:bodyPr>
            <a:normAutofit fontScale="90000"/>
          </a:bodyPr>
          <a:lstStyle/>
          <a:p>
            <a:pPr algn="ctr"/>
            <a:r>
              <a:rPr lang="en-US" sz="4000" dirty="0" smtClean="0">
                <a:latin typeface="+mn-lt"/>
                <a:ea typeface="MS PGothic" charset="0"/>
              </a:rPr>
              <a:t>Agenda International de </a:t>
            </a:r>
            <a:r>
              <a:rPr lang="en-US" sz="4000" dirty="0" err="1" smtClean="0">
                <a:latin typeface="+mn-lt"/>
                <a:ea typeface="MS PGothic" charset="0"/>
              </a:rPr>
              <a:t>priorités</a:t>
            </a:r>
            <a:r>
              <a:rPr lang="en-US" sz="4000" dirty="0" smtClean="0">
                <a:latin typeface="+mn-lt"/>
                <a:ea typeface="MS PGothic" charset="0"/>
              </a:rPr>
              <a:t> </a:t>
            </a:r>
            <a:r>
              <a:rPr lang="en-US" sz="4000" dirty="0" err="1" smtClean="0">
                <a:latin typeface="+mn-lt"/>
                <a:ea typeface="MS PGothic" charset="0"/>
              </a:rPr>
              <a:t>scientifiques</a:t>
            </a:r>
            <a:r>
              <a:rPr lang="is-IS" sz="4000" dirty="0" smtClean="0">
                <a:latin typeface="+mn-lt"/>
                <a:ea typeface="MS PGothic" charset="0"/>
              </a:rPr>
              <a:t>….</a:t>
            </a:r>
            <a:endParaRPr lang="en-US" sz="4000" dirty="0">
              <a:latin typeface="+mn-lt"/>
              <a:ea typeface="MS PGothic" charset="0"/>
            </a:endParaRPr>
          </a:p>
        </p:txBody>
      </p:sp>
      <p:pic>
        <p:nvPicPr>
          <p:cNvPr id="12" name="Picture 1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906" y="33548"/>
            <a:ext cx="1152105" cy="125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p:nvPr/>
        </p:nvSpPr>
        <p:spPr>
          <a:xfrm>
            <a:off x="0" y="190500"/>
            <a:ext cx="927100" cy="80645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324" y="-12700"/>
            <a:ext cx="1622217" cy="1351848"/>
          </a:xfrm>
          <a:prstGeom prst="rect">
            <a:avLst/>
          </a:prstGeom>
        </p:spPr>
      </p:pic>
    </p:spTree>
    <p:extLst>
      <p:ext uri="{BB962C8B-B14F-4D97-AF65-F5344CB8AC3E}">
        <p14:creationId xmlns:p14="http://schemas.microsoft.com/office/powerpoint/2010/main" val="40607031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ZoneTexte 1"/>
          <p:cNvSpPr txBox="1">
            <a:spLocks noChangeArrowheads="1"/>
          </p:cNvSpPr>
          <p:nvPr/>
        </p:nvSpPr>
        <p:spPr bwMode="auto">
          <a:xfrm>
            <a:off x="1676400" y="2641606"/>
            <a:ext cx="5435600" cy="769441"/>
          </a:xfrm>
          <a:prstGeom prst="rect">
            <a:avLst/>
          </a:prstGeom>
          <a:solidFill>
            <a:srgbClr val="000090"/>
          </a:solidFill>
          <a:ln w="9525">
            <a:noFill/>
            <a:miter lim="800000"/>
            <a:headEnd/>
            <a:tailEnd/>
          </a:ln>
        </p:spPr>
        <p:txBody>
          <a:bodyPr>
            <a:prstTxWarp prst="textNoShape">
              <a:avLst/>
            </a:prstTxWarp>
            <a:spAutoFit/>
          </a:bodyPr>
          <a:lstStyle/>
          <a:p>
            <a:pPr algn="ctr"/>
            <a:r>
              <a:rPr lang="fr-FR" sz="4400" b="1" dirty="0" smtClean="0">
                <a:solidFill>
                  <a:srgbClr val="FFFFFF"/>
                </a:solidFill>
                <a:cs typeface="ＭＳ Ｐゴシック" pitchFamily="-84" charset="-128"/>
              </a:rPr>
              <a:t>Quelles stratégies? </a:t>
            </a:r>
            <a:endParaRPr lang="fr-FR" b="1" dirty="0">
              <a:solidFill>
                <a:srgbClr val="FFFFFF"/>
              </a:solidFill>
              <a:cs typeface="ＭＳ Ｐゴシック" pitchFamily="-84" charset="-128"/>
            </a:endParaRPr>
          </a:p>
        </p:txBody>
      </p:sp>
      <p:pic>
        <p:nvPicPr>
          <p:cNvPr id="3" name="Image 2"/>
          <p:cNvPicPr>
            <a:picLocks noChangeAspect="1"/>
          </p:cNvPicPr>
          <p:nvPr/>
        </p:nvPicPr>
        <p:blipFill>
          <a:blip r:embed="rId2"/>
          <a:stretch>
            <a:fillRect/>
          </a:stretch>
        </p:blipFill>
        <p:spPr>
          <a:xfrm>
            <a:off x="0" y="0"/>
            <a:ext cx="1439966" cy="1536344"/>
          </a:xfrm>
          <a:prstGeom prst="rect">
            <a:avLst/>
          </a:prstGeom>
        </p:spPr>
      </p:pic>
    </p:spTree>
    <p:extLst>
      <p:ext uri="{BB962C8B-B14F-4D97-AF65-F5344CB8AC3E}">
        <p14:creationId xmlns:p14="http://schemas.microsoft.com/office/powerpoint/2010/main" val="12866057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439966" y="0"/>
            <a:ext cx="7704034" cy="1143000"/>
          </a:xfrm>
          <a:solidFill>
            <a:srgbClr val="000090"/>
          </a:solidFill>
        </p:spPr>
        <p:txBody>
          <a:bodyPr>
            <a:normAutofit/>
          </a:bodyPr>
          <a:lstStyle/>
          <a:p>
            <a:r>
              <a:rPr lang="en-AU" sz="3600" dirty="0" smtClean="0">
                <a:solidFill>
                  <a:srgbClr val="FFFFFF"/>
                </a:solidFill>
              </a:rPr>
              <a:t>Activation de la </a:t>
            </a:r>
            <a:r>
              <a:rPr lang="en-AU" sz="3600" dirty="0" err="1" smtClean="0">
                <a:solidFill>
                  <a:srgbClr val="FFFFFF"/>
                </a:solidFill>
              </a:rPr>
              <a:t>latence</a:t>
            </a:r>
            <a:r>
              <a:rPr lang="en-AU" sz="3600" dirty="0" smtClean="0">
                <a:solidFill>
                  <a:srgbClr val="FFFFFF"/>
                </a:solidFill>
              </a:rPr>
              <a:t> </a:t>
            </a:r>
            <a:r>
              <a:rPr lang="en-AU" sz="3600" dirty="0" err="1" smtClean="0">
                <a:solidFill>
                  <a:srgbClr val="FFFFFF"/>
                </a:solidFill>
              </a:rPr>
              <a:t>virale</a:t>
            </a:r>
            <a:r>
              <a:rPr lang="en-AU" sz="3600" dirty="0" smtClean="0">
                <a:solidFill>
                  <a:srgbClr val="FFFFFF"/>
                </a:solidFill>
              </a:rPr>
              <a:t> : </a:t>
            </a:r>
            <a:r>
              <a:rPr lang="en-AU" sz="3600" dirty="0">
                <a:solidFill>
                  <a:srgbClr val="FFFFFF"/>
                </a:solidFill>
              </a:rPr>
              <a:t>“shock”</a:t>
            </a:r>
          </a:p>
        </p:txBody>
      </p:sp>
      <p:grpSp>
        <p:nvGrpSpPr>
          <p:cNvPr id="12291" name="Group 5"/>
          <p:cNvGrpSpPr>
            <a:grpSpLocks/>
          </p:cNvGrpSpPr>
          <p:nvPr/>
        </p:nvGrpSpPr>
        <p:grpSpPr bwMode="auto">
          <a:xfrm>
            <a:off x="1275160" y="2165355"/>
            <a:ext cx="1669256" cy="2024063"/>
            <a:chOff x="6325307" y="1376772"/>
            <a:chExt cx="2226546" cy="2023728"/>
          </a:xfrm>
        </p:grpSpPr>
        <p:sp>
          <p:nvSpPr>
            <p:cNvPr id="12317" name="TextBox 6"/>
            <p:cNvSpPr txBox="1">
              <a:spLocks noChangeArrowheads="1"/>
            </p:cNvSpPr>
            <p:nvPr/>
          </p:nvSpPr>
          <p:spPr bwMode="auto">
            <a:xfrm>
              <a:off x="6325307" y="1376772"/>
              <a:ext cx="1217667" cy="307726"/>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400">
                  <a:solidFill>
                    <a:schemeClr val="bg1"/>
                  </a:solidFill>
                </a:rPr>
                <a:t>HIV DNA</a:t>
              </a:r>
            </a:p>
          </p:txBody>
        </p:sp>
        <p:pic>
          <p:nvPicPr>
            <p:cNvPr id="12318" name="Picture 7"/>
            <p:cNvPicPr>
              <a:picLocks noChangeAspect="1"/>
            </p:cNvPicPr>
            <p:nvPr/>
          </p:nvPicPr>
          <p:blipFill>
            <a:blip r:embed="rId2">
              <a:extLst>
                <a:ext uri="{28A0092B-C50C-407E-A947-70E740481C1C}">
                  <a14:useLocalDpi xmlns:a14="http://schemas.microsoft.com/office/drawing/2010/main" val="0"/>
                </a:ext>
              </a:extLst>
            </a:blip>
            <a:srcRect b="75047"/>
            <a:stretch>
              <a:fillRect/>
            </a:stretch>
          </p:blipFill>
          <p:spPr bwMode="auto">
            <a:xfrm rot="-5400000">
              <a:off x="6578846" y="1427494"/>
              <a:ext cx="1841213" cy="21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607993" y="1670411"/>
              <a:ext cx="384325" cy="6777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2292" name="Group 1"/>
          <p:cNvGrpSpPr>
            <a:grpSpLocks/>
          </p:cNvGrpSpPr>
          <p:nvPr/>
        </p:nvGrpSpPr>
        <p:grpSpPr bwMode="auto">
          <a:xfrm>
            <a:off x="3759994" y="1781175"/>
            <a:ext cx="2643920" cy="2471739"/>
            <a:chOff x="3489325" y="2276475"/>
            <a:chExt cx="3525226" cy="2471738"/>
          </a:xfrm>
        </p:grpSpPr>
        <p:grpSp>
          <p:nvGrpSpPr>
            <p:cNvPr id="12304" name="Group 11"/>
            <p:cNvGrpSpPr>
              <a:grpSpLocks/>
            </p:cNvGrpSpPr>
            <p:nvPr/>
          </p:nvGrpSpPr>
          <p:grpSpPr bwMode="auto">
            <a:xfrm>
              <a:off x="3595607" y="2276475"/>
              <a:ext cx="1616237" cy="1135063"/>
              <a:chOff x="5793410" y="4165270"/>
              <a:chExt cx="1617495" cy="1136007"/>
            </a:xfrm>
          </p:grpSpPr>
          <p:sp>
            <p:nvSpPr>
              <p:cNvPr id="12315" name="TextBox 12"/>
              <p:cNvSpPr txBox="1">
                <a:spLocks noChangeArrowheads="1"/>
              </p:cNvSpPr>
              <p:nvPr/>
            </p:nvSpPr>
            <p:spPr bwMode="auto">
              <a:xfrm>
                <a:off x="5793410" y="4165270"/>
                <a:ext cx="1617495" cy="30803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eaLnBrk="1" hangingPunct="1"/>
                <a:r>
                  <a:rPr lang="en-AU" sz="1400">
                    <a:solidFill>
                      <a:schemeClr val="bg1"/>
                    </a:solidFill>
                  </a:rPr>
                  <a:t>HIV US RNA</a:t>
                </a:r>
              </a:p>
            </p:txBody>
          </p:sp>
          <p:cxnSp>
            <p:nvCxnSpPr>
              <p:cNvPr id="14" name="Straight Connector 13"/>
              <p:cNvCxnSpPr/>
              <p:nvPr/>
            </p:nvCxnSpPr>
            <p:spPr>
              <a:xfrm>
                <a:off x="6602157" y="4436959"/>
                <a:ext cx="606897" cy="8643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305" name="Group 14"/>
            <p:cNvGrpSpPr>
              <a:grpSpLocks/>
            </p:cNvGrpSpPr>
            <p:nvPr/>
          </p:nvGrpSpPr>
          <p:grpSpPr bwMode="auto">
            <a:xfrm>
              <a:off x="3489325" y="2908300"/>
              <a:ext cx="2743200" cy="1839913"/>
              <a:chOff x="5688124" y="4797152"/>
              <a:chExt cx="2743020" cy="1841213"/>
            </a:xfrm>
          </p:grpSpPr>
          <p:pic>
            <p:nvPicPr>
              <p:cNvPr id="12311" name="Picture 15"/>
              <p:cNvPicPr>
                <a:picLocks noChangeAspect="1"/>
              </p:cNvPicPr>
              <p:nvPr/>
            </p:nvPicPr>
            <p:blipFill>
              <a:blip r:embed="rId2">
                <a:extLst>
                  <a:ext uri="{28A0092B-C50C-407E-A947-70E740481C1C}">
                    <a14:useLocalDpi xmlns:a14="http://schemas.microsoft.com/office/drawing/2010/main" val="0"/>
                  </a:ext>
                </a:extLst>
              </a:blip>
              <a:srcRect t="34496" b="34441"/>
              <a:stretch>
                <a:fillRect/>
              </a:stretch>
            </p:blipFill>
            <p:spPr bwMode="auto">
              <a:xfrm rot="-5400000">
                <a:off x="6200351" y="4407572"/>
                <a:ext cx="1841213" cy="262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12" name="Group 16"/>
              <p:cNvGrpSpPr>
                <a:grpSpLocks/>
              </p:cNvGrpSpPr>
              <p:nvPr/>
            </p:nvGrpSpPr>
            <p:grpSpPr bwMode="auto">
              <a:xfrm>
                <a:off x="5688124" y="4869194"/>
                <a:ext cx="1217111" cy="971683"/>
                <a:chOff x="204487" y="1567418"/>
                <a:chExt cx="1217111" cy="971683"/>
              </a:xfrm>
            </p:grpSpPr>
            <p:sp>
              <p:nvSpPr>
                <p:cNvPr id="12313" name="TextBox 17"/>
                <p:cNvSpPr txBox="1">
                  <a:spLocks noChangeArrowheads="1"/>
                </p:cNvSpPr>
                <p:nvPr/>
              </p:nvSpPr>
              <p:spPr bwMode="auto">
                <a:xfrm>
                  <a:off x="204487" y="1567418"/>
                  <a:ext cx="1217111" cy="30799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400">
                      <a:solidFill>
                        <a:schemeClr val="bg1"/>
                      </a:solidFill>
                    </a:rPr>
                    <a:t>HIV DNA</a:t>
                  </a:r>
                </a:p>
              </p:txBody>
            </p:sp>
            <p:cxnSp>
              <p:nvCxnSpPr>
                <p:cNvPr id="19" name="Straight Connector 18"/>
                <p:cNvCxnSpPr/>
                <p:nvPr/>
              </p:nvCxnSpPr>
              <p:spPr>
                <a:xfrm>
                  <a:off x="487043" y="1860759"/>
                  <a:ext cx="385738" cy="67834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12306" name="Group 19"/>
            <p:cNvGrpSpPr>
              <a:grpSpLocks/>
            </p:cNvGrpSpPr>
            <p:nvPr/>
          </p:nvGrpSpPr>
          <p:grpSpPr bwMode="auto">
            <a:xfrm>
              <a:off x="5252080" y="2386013"/>
              <a:ext cx="1762471" cy="2340017"/>
              <a:chOff x="7450999" y="4274968"/>
              <a:chExt cx="1761787" cy="2340325"/>
            </a:xfrm>
          </p:grpSpPr>
          <p:sp>
            <p:nvSpPr>
              <p:cNvPr id="12307" name="TextBox 20"/>
              <p:cNvSpPr txBox="1">
                <a:spLocks noChangeArrowheads="1"/>
              </p:cNvSpPr>
              <p:nvPr/>
            </p:nvSpPr>
            <p:spPr bwMode="auto">
              <a:xfrm>
                <a:off x="7450999" y="4274968"/>
                <a:ext cx="1562799" cy="307817"/>
              </a:xfrm>
              <a:prstGeom prst="rect">
                <a:avLst/>
              </a:prstGeom>
              <a:solidFill>
                <a:srgbClr val="F56C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eaLnBrk="1" hangingPunct="1"/>
                <a:r>
                  <a:rPr lang="en-AU" sz="1400">
                    <a:solidFill>
                      <a:schemeClr val="bg1"/>
                    </a:solidFill>
                  </a:rPr>
                  <a:t>HIV proteins</a:t>
                </a:r>
              </a:p>
            </p:txBody>
          </p:sp>
          <p:sp>
            <p:nvSpPr>
              <p:cNvPr id="12308" name="TextBox 21"/>
              <p:cNvSpPr txBox="1">
                <a:spLocks noChangeArrowheads="1"/>
              </p:cNvSpPr>
              <p:nvPr/>
            </p:nvSpPr>
            <p:spPr bwMode="auto">
              <a:xfrm>
                <a:off x="7809825" y="6307476"/>
                <a:ext cx="1402961" cy="307817"/>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eaLnBrk="1" hangingPunct="1"/>
                <a:r>
                  <a:rPr lang="en-AU" sz="1400">
                    <a:solidFill>
                      <a:schemeClr val="bg1"/>
                    </a:solidFill>
                  </a:rPr>
                  <a:t>HIV virions</a:t>
                </a:r>
              </a:p>
            </p:txBody>
          </p:sp>
          <p:cxnSp>
            <p:nvCxnSpPr>
              <p:cNvPr id="23" name="Straight Connector 22"/>
              <p:cNvCxnSpPr/>
              <p:nvPr/>
            </p:nvCxnSpPr>
            <p:spPr>
              <a:xfrm flipH="1">
                <a:off x="7647141" y="4473431"/>
                <a:ext cx="338007" cy="703356"/>
              </a:xfrm>
              <a:prstGeom prst="line">
                <a:avLst/>
              </a:prstGeom>
              <a:ln w="38100">
                <a:solidFill>
                  <a:srgbClr val="F56C1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232702" y="5840449"/>
                <a:ext cx="384026" cy="525531"/>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grpSp>
      </p:grpSp>
      <p:sp>
        <p:nvSpPr>
          <p:cNvPr id="12293" name="TextBox 24"/>
          <p:cNvSpPr txBox="1">
            <a:spLocks noChangeArrowheads="1"/>
          </p:cNvSpPr>
          <p:nvPr/>
        </p:nvSpPr>
        <p:spPr bwMode="auto">
          <a:xfrm>
            <a:off x="1412082" y="4373565"/>
            <a:ext cx="1903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800" b="1"/>
              <a:t>Latent infection</a:t>
            </a:r>
          </a:p>
        </p:txBody>
      </p:sp>
      <p:grpSp>
        <p:nvGrpSpPr>
          <p:cNvPr id="12294" name="Group 28"/>
          <p:cNvGrpSpPr>
            <a:grpSpLocks/>
          </p:cNvGrpSpPr>
          <p:nvPr/>
        </p:nvGrpSpPr>
        <p:grpSpPr bwMode="auto">
          <a:xfrm>
            <a:off x="2736057" y="1628775"/>
            <a:ext cx="1082636" cy="2025650"/>
            <a:chOff x="2123728" y="2123564"/>
            <a:chExt cx="1443226" cy="2025516"/>
          </a:xfrm>
        </p:grpSpPr>
        <p:sp>
          <p:nvSpPr>
            <p:cNvPr id="10" name="Right Arrow 9"/>
            <p:cNvSpPr/>
            <p:nvPr/>
          </p:nvSpPr>
          <p:spPr>
            <a:xfrm>
              <a:off x="2520524" y="3501423"/>
              <a:ext cx="971356" cy="647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Helvetica" pitchFamily="34" charset="0"/>
                </a:defRPr>
              </a:lvl1pPr>
              <a:lvl2pPr marL="742950" indent="-285750" eaLnBrk="0" hangingPunct="0">
                <a:defRPr>
                  <a:solidFill>
                    <a:schemeClr val="tx1"/>
                  </a:solidFill>
                  <a:latin typeface="Helvetica" pitchFamily="34" charset="0"/>
                </a:defRPr>
              </a:lvl2pPr>
              <a:lvl3pPr marL="1143000" indent="-228600" eaLnBrk="0" hangingPunct="0">
                <a:defRPr>
                  <a:solidFill>
                    <a:schemeClr val="tx1"/>
                  </a:solidFill>
                  <a:latin typeface="Helvetica" pitchFamily="34" charset="0"/>
                </a:defRPr>
              </a:lvl3pPr>
              <a:lvl4pPr marL="1600200" indent="-228600" eaLnBrk="0" hangingPunct="0">
                <a:defRPr>
                  <a:solidFill>
                    <a:schemeClr val="tx1"/>
                  </a:solidFill>
                  <a:latin typeface="Helvetica" pitchFamily="34" charset="0"/>
                </a:defRPr>
              </a:lvl4pPr>
              <a:lvl5pPr marL="2057400" indent="-228600" eaLnBrk="0" hangingPunct="0">
                <a:defRPr>
                  <a:solidFill>
                    <a:schemeClr val="tx1"/>
                  </a:solidFill>
                  <a:latin typeface="Helvetica" pitchFamily="34" charset="0"/>
                </a:defRPr>
              </a:lvl5pPr>
              <a:lvl6pPr marL="2514600" indent="-228600" eaLnBrk="0" fontAlgn="base" hangingPunct="0">
                <a:spcBef>
                  <a:spcPct val="0"/>
                </a:spcBef>
                <a:spcAft>
                  <a:spcPct val="0"/>
                </a:spcAft>
                <a:defRPr>
                  <a:solidFill>
                    <a:schemeClr val="tx1"/>
                  </a:solidFill>
                  <a:latin typeface="Helvetica" pitchFamily="34" charset="0"/>
                </a:defRPr>
              </a:lvl6pPr>
              <a:lvl7pPr marL="2971800" indent="-228600" eaLnBrk="0" fontAlgn="base" hangingPunct="0">
                <a:spcBef>
                  <a:spcPct val="0"/>
                </a:spcBef>
                <a:spcAft>
                  <a:spcPct val="0"/>
                </a:spcAft>
                <a:defRPr>
                  <a:solidFill>
                    <a:schemeClr val="tx1"/>
                  </a:solidFill>
                  <a:latin typeface="Helvetica" pitchFamily="34" charset="0"/>
                </a:defRPr>
              </a:lvl7pPr>
              <a:lvl8pPr marL="3429000" indent="-228600" eaLnBrk="0" fontAlgn="base" hangingPunct="0">
                <a:spcBef>
                  <a:spcPct val="0"/>
                </a:spcBef>
                <a:spcAft>
                  <a:spcPct val="0"/>
                </a:spcAft>
                <a:defRPr>
                  <a:solidFill>
                    <a:schemeClr val="tx1"/>
                  </a:solidFill>
                  <a:latin typeface="Helvetica" pitchFamily="34" charset="0"/>
                </a:defRPr>
              </a:lvl8pPr>
              <a:lvl9pPr marL="3886200" indent="-228600" eaLnBrk="0" fontAlgn="base" hangingPunct="0">
                <a:spcBef>
                  <a:spcPct val="0"/>
                </a:spcBef>
                <a:spcAft>
                  <a:spcPct val="0"/>
                </a:spcAft>
                <a:defRPr>
                  <a:solidFill>
                    <a:schemeClr val="tx1"/>
                  </a:solidFill>
                  <a:latin typeface="Helvetica" pitchFamily="34" charset="0"/>
                </a:defRPr>
              </a:lvl9pPr>
            </a:lstStyle>
            <a:p>
              <a:pPr algn="ctr" eaLnBrk="1" hangingPunct="1">
                <a:defRPr/>
              </a:pPr>
              <a:endParaRPr lang="en-AU" altLang="en-US" smtClean="0">
                <a:solidFill>
                  <a:srgbClr val="FFFFFF"/>
                </a:solidFill>
                <a:latin typeface="Arial" charset="0"/>
              </a:endParaRPr>
            </a:p>
          </p:txBody>
        </p:sp>
        <p:sp>
          <p:nvSpPr>
            <p:cNvPr id="26" name="Lightning Bolt 25"/>
            <p:cNvSpPr/>
            <p:nvPr/>
          </p:nvSpPr>
          <p:spPr>
            <a:xfrm>
              <a:off x="2407834" y="2588671"/>
              <a:ext cx="485678" cy="102704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Helvetica" pitchFamily="34" charset="0"/>
                </a:defRPr>
              </a:lvl1pPr>
              <a:lvl2pPr marL="742950" indent="-285750" eaLnBrk="0" hangingPunct="0">
                <a:defRPr>
                  <a:solidFill>
                    <a:schemeClr val="tx1"/>
                  </a:solidFill>
                  <a:latin typeface="Helvetica" pitchFamily="34" charset="0"/>
                </a:defRPr>
              </a:lvl2pPr>
              <a:lvl3pPr marL="1143000" indent="-228600" eaLnBrk="0" hangingPunct="0">
                <a:defRPr>
                  <a:solidFill>
                    <a:schemeClr val="tx1"/>
                  </a:solidFill>
                  <a:latin typeface="Helvetica" pitchFamily="34" charset="0"/>
                </a:defRPr>
              </a:lvl3pPr>
              <a:lvl4pPr marL="1600200" indent="-228600" eaLnBrk="0" hangingPunct="0">
                <a:defRPr>
                  <a:solidFill>
                    <a:schemeClr val="tx1"/>
                  </a:solidFill>
                  <a:latin typeface="Helvetica" pitchFamily="34" charset="0"/>
                </a:defRPr>
              </a:lvl4pPr>
              <a:lvl5pPr marL="2057400" indent="-228600" eaLnBrk="0" hangingPunct="0">
                <a:defRPr>
                  <a:solidFill>
                    <a:schemeClr val="tx1"/>
                  </a:solidFill>
                  <a:latin typeface="Helvetica" pitchFamily="34" charset="0"/>
                </a:defRPr>
              </a:lvl5pPr>
              <a:lvl6pPr marL="2514600" indent="-228600" eaLnBrk="0" fontAlgn="base" hangingPunct="0">
                <a:spcBef>
                  <a:spcPct val="0"/>
                </a:spcBef>
                <a:spcAft>
                  <a:spcPct val="0"/>
                </a:spcAft>
                <a:defRPr>
                  <a:solidFill>
                    <a:schemeClr val="tx1"/>
                  </a:solidFill>
                  <a:latin typeface="Helvetica" pitchFamily="34" charset="0"/>
                </a:defRPr>
              </a:lvl6pPr>
              <a:lvl7pPr marL="2971800" indent="-228600" eaLnBrk="0" fontAlgn="base" hangingPunct="0">
                <a:spcBef>
                  <a:spcPct val="0"/>
                </a:spcBef>
                <a:spcAft>
                  <a:spcPct val="0"/>
                </a:spcAft>
                <a:defRPr>
                  <a:solidFill>
                    <a:schemeClr val="tx1"/>
                  </a:solidFill>
                  <a:latin typeface="Helvetica" pitchFamily="34" charset="0"/>
                </a:defRPr>
              </a:lvl7pPr>
              <a:lvl8pPr marL="3429000" indent="-228600" eaLnBrk="0" fontAlgn="base" hangingPunct="0">
                <a:spcBef>
                  <a:spcPct val="0"/>
                </a:spcBef>
                <a:spcAft>
                  <a:spcPct val="0"/>
                </a:spcAft>
                <a:defRPr>
                  <a:solidFill>
                    <a:schemeClr val="tx1"/>
                  </a:solidFill>
                  <a:latin typeface="Helvetica" pitchFamily="34" charset="0"/>
                </a:defRPr>
              </a:lvl8pPr>
              <a:lvl9pPr marL="3886200" indent="-228600" eaLnBrk="0" fontAlgn="base" hangingPunct="0">
                <a:spcBef>
                  <a:spcPct val="0"/>
                </a:spcBef>
                <a:spcAft>
                  <a:spcPct val="0"/>
                </a:spcAft>
                <a:defRPr>
                  <a:solidFill>
                    <a:schemeClr val="tx1"/>
                  </a:solidFill>
                  <a:latin typeface="Helvetica" pitchFamily="34" charset="0"/>
                </a:defRPr>
              </a:lvl9pPr>
            </a:lstStyle>
            <a:p>
              <a:pPr algn="ctr" eaLnBrk="1" hangingPunct="1">
                <a:defRPr/>
              </a:pPr>
              <a:endParaRPr lang="en-AU" altLang="en-US" smtClean="0">
                <a:solidFill>
                  <a:srgbClr val="FFFFFF"/>
                </a:solidFill>
                <a:latin typeface="Arial" charset="0"/>
              </a:endParaRPr>
            </a:p>
          </p:txBody>
        </p:sp>
        <p:sp>
          <p:nvSpPr>
            <p:cNvPr id="12303" name="TextBox 26"/>
            <p:cNvSpPr txBox="1">
              <a:spLocks noChangeArrowheads="1"/>
            </p:cNvSpPr>
            <p:nvPr/>
          </p:nvSpPr>
          <p:spPr bwMode="auto">
            <a:xfrm>
              <a:off x="2123728" y="2123564"/>
              <a:ext cx="1443226" cy="36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800" b="1"/>
                <a:t>“shock”</a:t>
              </a:r>
            </a:p>
          </p:txBody>
        </p:sp>
      </p:grpSp>
      <p:grpSp>
        <p:nvGrpSpPr>
          <p:cNvPr id="12295" name="Group 29"/>
          <p:cNvGrpSpPr>
            <a:grpSpLocks/>
          </p:cNvGrpSpPr>
          <p:nvPr/>
        </p:nvGrpSpPr>
        <p:grpSpPr bwMode="auto">
          <a:xfrm>
            <a:off x="5787628" y="2212978"/>
            <a:ext cx="2313854" cy="2530344"/>
            <a:chOff x="6192180" y="2708918"/>
            <a:chExt cx="3085231" cy="2529443"/>
          </a:xfrm>
        </p:grpSpPr>
        <p:pic>
          <p:nvPicPr>
            <p:cNvPr id="12298" name="Picture 3"/>
            <p:cNvPicPr>
              <a:picLocks noChangeAspect="1"/>
            </p:cNvPicPr>
            <p:nvPr/>
          </p:nvPicPr>
          <p:blipFill>
            <a:blip r:embed="rId3">
              <a:extLst>
                <a:ext uri="{28A0092B-C50C-407E-A947-70E740481C1C}">
                  <a14:useLocalDpi xmlns:a14="http://schemas.microsoft.com/office/drawing/2010/main" val="0"/>
                </a:ext>
              </a:extLst>
            </a:blip>
            <a:srcRect t="76466"/>
            <a:stretch>
              <a:fillRect/>
            </a:stretch>
          </p:blipFill>
          <p:spPr bwMode="auto">
            <a:xfrm rot="-5400000">
              <a:off x="6912692" y="2853368"/>
              <a:ext cx="2340261" cy="20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6192180" y="3500799"/>
              <a:ext cx="971579" cy="649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Helvetica" pitchFamily="34" charset="0"/>
                </a:defRPr>
              </a:lvl1pPr>
              <a:lvl2pPr marL="742950" indent="-285750" eaLnBrk="0" hangingPunct="0">
                <a:defRPr>
                  <a:solidFill>
                    <a:schemeClr val="tx1"/>
                  </a:solidFill>
                  <a:latin typeface="Helvetica" pitchFamily="34" charset="0"/>
                </a:defRPr>
              </a:lvl2pPr>
              <a:lvl3pPr marL="1143000" indent="-228600" eaLnBrk="0" hangingPunct="0">
                <a:defRPr>
                  <a:solidFill>
                    <a:schemeClr val="tx1"/>
                  </a:solidFill>
                  <a:latin typeface="Helvetica" pitchFamily="34" charset="0"/>
                </a:defRPr>
              </a:lvl3pPr>
              <a:lvl4pPr marL="1600200" indent="-228600" eaLnBrk="0" hangingPunct="0">
                <a:defRPr>
                  <a:solidFill>
                    <a:schemeClr val="tx1"/>
                  </a:solidFill>
                  <a:latin typeface="Helvetica" pitchFamily="34" charset="0"/>
                </a:defRPr>
              </a:lvl4pPr>
              <a:lvl5pPr marL="2057400" indent="-228600" eaLnBrk="0" hangingPunct="0">
                <a:defRPr>
                  <a:solidFill>
                    <a:schemeClr val="tx1"/>
                  </a:solidFill>
                  <a:latin typeface="Helvetica" pitchFamily="34" charset="0"/>
                </a:defRPr>
              </a:lvl5pPr>
              <a:lvl6pPr marL="2514600" indent="-228600" eaLnBrk="0" fontAlgn="base" hangingPunct="0">
                <a:spcBef>
                  <a:spcPct val="0"/>
                </a:spcBef>
                <a:spcAft>
                  <a:spcPct val="0"/>
                </a:spcAft>
                <a:defRPr>
                  <a:solidFill>
                    <a:schemeClr val="tx1"/>
                  </a:solidFill>
                  <a:latin typeface="Helvetica" pitchFamily="34" charset="0"/>
                </a:defRPr>
              </a:lvl6pPr>
              <a:lvl7pPr marL="2971800" indent="-228600" eaLnBrk="0" fontAlgn="base" hangingPunct="0">
                <a:spcBef>
                  <a:spcPct val="0"/>
                </a:spcBef>
                <a:spcAft>
                  <a:spcPct val="0"/>
                </a:spcAft>
                <a:defRPr>
                  <a:solidFill>
                    <a:schemeClr val="tx1"/>
                  </a:solidFill>
                  <a:latin typeface="Helvetica" pitchFamily="34" charset="0"/>
                </a:defRPr>
              </a:lvl7pPr>
              <a:lvl8pPr marL="3429000" indent="-228600" eaLnBrk="0" fontAlgn="base" hangingPunct="0">
                <a:spcBef>
                  <a:spcPct val="0"/>
                </a:spcBef>
                <a:spcAft>
                  <a:spcPct val="0"/>
                </a:spcAft>
                <a:defRPr>
                  <a:solidFill>
                    <a:schemeClr val="tx1"/>
                  </a:solidFill>
                  <a:latin typeface="Helvetica" pitchFamily="34" charset="0"/>
                </a:defRPr>
              </a:lvl8pPr>
              <a:lvl9pPr marL="3886200" indent="-228600" eaLnBrk="0" fontAlgn="base" hangingPunct="0">
                <a:spcBef>
                  <a:spcPct val="0"/>
                </a:spcBef>
                <a:spcAft>
                  <a:spcPct val="0"/>
                </a:spcAft>
                <a:defRPr>
                  <a:solidFill>
                    <a:schemeClr val="tx1"/>
                  </a:solidFill>
                  <a:latin typeface="Helvetica" pitchFamily="34" charset="0"/>
                </a:defRPr>
              </a:lvl9pPr>
            </a:lstStyle>
            <a:p>
              <a:pPr algn="ctr" eaLnBrk="1" hangingPunct="1">
                <a:defRPr/>
              </a:pPr>
              <a:endParaRPr lang="en-AU" altLang="en-US" smtClean="0">
                <a:solidFill>
                  <a:srgbClr val="FFFFFF"/>
                </a:solidFill>
                <a:latin typeface="Arial" charset="0"/>
              </a:endParaRPr>
            </a:p>
          </p:txBody>
        </p:sp>
        <p:sp>
          <p:nvSpPr>
            <p:cNvPr id="12300" name="TextBox 27"/>
            <p:cNvSpPr txBox="1">
              <a:spLocks noChangeArrowheads="1"/>
            </p:cNvSpPr>
            <p:nvPr/>
          </p:nvSpPr>
          <p:spPr bwMode="auto">
            <a:xfrm>
              <a:off x="7560333" y="4869160"/>
              <a:ext cx="1717078" cy="36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800" b="1"/>
                <a:t>Cell death</a:t>
              </a:r>
            </a:p>
          </p:txBody>
        </p:sp>
      </p:grpSp>
      <p:sp>
        <p:nvSpPr>
          <p:cNvPr id="31" name="Rounded Rectangle 30"/>
          <p:cNvSpPr/>
          <p:nvPr/>
        </p:nvSpPr>
        <p:spPr>
          <a:xfrm>
            <a:off x="845344" y="5086350"/>
            <a:ext cx="3493294" cy="125888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400" b="1" dirty="0">
                <a:solidFill>
                  <a:schemeClr val="bg1"/>
                </a:solidFill>
              </a:rPr>
              <a:t>Latency reactivating agents (LRA)</a:t>
            </a:r>
          </a:p>
          <a:p>
            <a:pPr algn="ctr">
              <a:defRPr/>
            </a:pPr>
            <a:r>
              <a:rPr lang="en-AU" sz="2400" b="1" dirty="0">
                <a:solidFill>
                  <a:schemeClr val="bg1"/>
                </a:solidFill>
              </a:rPr>
              <a:t> </a:t>
            </a:r>
            <a:r>
              <a:rPr lang="en-AU" sz="2400" b="1" dirty="0" err="1">
                <a:solidFill>
                  <a:schemeClr val="bg1"/>
                </a:solidFill>
              </a:rPr>
              <a:t>eg</a:t>
            </a:r>
            <a:r>
              <a:rPr lang="en-AU" sz="2400" b="1" dirty="0">
                <a:solidFill>
                  <a:schemeClr val="bg1"/>
                </a:solidFill>
              </a:rPr>
              <a:t>., modify </a:t>
            </a:r>
            <a:r>
              <a:rPr lang="en-AU" sz="2400" b="1" dirty="0" smtClean="0">
                <a:solidFill>
                  <a:schemeClr val="bg1"/>
                </a:solidFill>
              </a:rPr>
              <a:t>chromatin</a:t>
            </a:r>
            <a:endParaRPr lang="en-AU" sz="2400" b="1" dirty="0">
              <a:solidFill>
                <a:schemeClr val="bg1"/>
              </a:solidFill>
            </a:endParaRPr>
          </a:p>
        </p:txBody>
      </p:sp>
      <p:sp>
        <p:nvSpPr>
          <p:cNvPr id="32" name="Rounded Rectangle 31"/>
          <p:cNvSpPr/>
          <p:nvPr/>
        </p:nvSpPr>
        <p:spPr>
          <a:xfrm>
            <a:off x="4562475" y="5086350"/>
            <a:ext cx="3789760" cy="125888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400" b="1" dirty="0">
                <a:solidFill>
                  <a:schemeClr val="bg1"/>
                </a:solidFill>
              </a:rPr>
              <a:t>LRA accelerating cell death </a:t>
            </a:r>
            <a:r>
              <a:rPr lang="en-AU" sz="2400" b="1" dirty="0" err="1">
                <a:solidFill>
                  <a:schemeClr val="bg1"/>
                </a:solidFill>
              </a:rPr>
              <a:t>eg</a:t>
            </a:r>
            <a:r>
              <a:rPr lang="en-AU" sz="2400" b="1" dirty="0">
                <a:solidFill>
                  <a:schemeClr val="bg1"/>
                </a:solidFill>
              </a:rPr>
              <a:t>., </a:t>
            </a:r>
            <a:r>
              <a:rPr lang="en-AU" sz="2400" b="1" dirty="0" err="1">
                <a:solidFill>
                  <a:schemeClr val="bg1"/>
                </a:solidFill>
              </a:rPr>
              <a:t>disulfiram</a:t>
            </a:r>
            <a:r>
              <a:rPr lang="en-AU" sz="2400" b="1" dirty="0">
                <a:solidFill>
                  <a:schemeClr val="bg1"/>
                </a:solidFill>
              </a:rPr>
              <a:t>, TLR </a:t>
            </a:r>
            <a:r>
              <a:rPr lang="en-AU" sz="2400" b="1" dirty="0" smtClean="0">
                <a:solidFill>
                  <a:schemeClr val="bg1"/>
                </a:solidFill>
              </a:rPr>
              <a:t>agonists</a:t>
            </a:r>
            <a:endParaRPr lang="en-AU" sz="2400" b="1" dirty="0">
              <a:solidFill>
                <a:schemeClr val="bg1"/>
              </a:solidFill>
            </a:endParaRPr>
          </a:p>
        </p:txBody>
      </p:sp>
      <p:pic>
        <p:nvPicPr>
          <p:cNvPr id="33" name="Image 32"/>
          <p:cNvPicPr>
            <a:picLocks noChangeAspect="1"/>
          </p:cNvPicPr>
          <p:nvPr/>
        </p:nvPicPr>
        <p:blipFill>
          <a:blip r:embed="rId4"/>
          <a:stretch>
            <a:fillRect/>
          </a:stretch>
        </p:blipFill>
        <p:spPr>
          <a:xfrm>
            <a:off x="0" y="0"/>
            <a:ext cx="1439966" cy="1536344"/>
          </a:xfrm>
          <a:prstGeom prst="rect">
            <a:avLst/>
          </a:prstGeom>
        </p:spPr>
      </p:pic>
    </p:spTree>
    <p:extLst>
      <p:ext uri="{BB962C8B-B14F-4D97-AF65-F5344CB8AC3E}">
        <p14:creationId xmlns:p14="http://schemas.microsoft.com/office/powerpoint/2010/main" val="2505324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4763"/>
            <a:ext cx="9144000" cy="1151998"/>
          </a:xfrm>
          <a:solidFill>
            <a:srgbClr val="000090"/>
          </a:solidFill>
        </p:spPr>
        <p:txBody>
          <a:bodyPr>
            <a:noAutofit/>
          </a:bodyPr>
          <a:lstStyle/>
          <a:p>
            <a:r>
              <a:rPr lang="en-AU" sz="3200" b="1" dirty="0" err="1" smtClean="0">
                <a:solidFill>
                  <a:srgbClr val="FFFFFF"/>
                </a:solidFill>
              </a:rPr>
              <a:t>Plusieurs</a:t>
            </a:r>
            <a:r>
              <a:rPr lang="en-AU" sz="3200" b="1" dirty="0" smtClean="0">
                <a:solidFill>
                  <a:srgbClr val="FFFFFF"/>
                </a:solidFill>
              </a:rPr>
              <a:t> </a:t>
            </a:r>
            <a:r>
              <a:rPr lang="en-AU" sz="3200" b="1" dirty="0" err="1" smtClean="0">
                <a:solidFill>
                  <a:srgbClr val="FFFFFF"/>
                </a:solidFill>
              </a:rPr>
              <a:t>molécules</a:t>
            </a:r>
            <a:r>
              <a:rPr lang="en-AU" sz="3200" b="1" dirty="0" smtClean="0">
                <a:solidFill>
                  <a:srgbClr val="FFFFFF"/>
                </a:solidFill>
              </a:rPr>
              <a:t> </a:t>
            </a:r>
            <a:r>
              <a:rPr lang="en-AU" sz="3200" b="1" dirty="0" err="1" smtClean="0">
                <a:solidFill>
                  <a:srgbClr val="FFFFFF"/>
                </a:solidFill>
              </a:rPr>
              <a:t>activatrices</a:t>
            </a:r>
            <a:r>
              <a:rPr lang="en-AU" sz="3200" b="1" dirty="0" smtClean="0">
                <a:solidFill>
                  <a:srgbClr val="FFFFFF"/>
                </a:solidFill>
              </a:rPr>
              <a:t> </a:t>
            </a:r>
            <a:r>
              <a:rPr lang="en-AU" sz="3200" b="1" dirty="0">
                <a:solidFill>
                  <a:srgbClr val="FFFFFF"/>
                </a:solidFill>
              </a:rPr>
              <a:t>d</a:t>
            </a:r>
            <a:r>
              <a:rPr lang="en-AU" sz="3200" b="1" dirty="0" smtClean="0">
                <a:solidFill>
                  <a:srgbClr val="FFFFFF"/>
                </a:solidFill>
              </a:rPr>
              <a:t>e la </a:t>
            </a:r>
            <a:r>
              <a:rPr lang="en-AU" sz="3200" b="1" dirty="0" err="1" smtClean="0">
                <a:solidFill>
                  <a:srgbClr val="FFFFFF"/>
                </a:solidFill>
              </a:rPr>
              <a:t>latence</a:t>
            </a:r>
            <a:r>
              <a:rPr lang="en-AU" sz="3200" b="1" dirty="0" smtClean="0">
                <a:solidFill>
                  <a:srgbClr val="FFFFFF"/>
                </a:solidFill>
              </a:rPr>
              <a:t>, </a:t>
            </a:r>
            <a:r>
              <a:rPr lang="en-AU" sz="3200" b="1" dirty="0" err="1" smtClean="0">
                <a:solidFill>
                  <a:srgbClr val="FFFFFF"/>
                </a:solidFill>
              </a:rPr>
              <a:t>mais</a:t>
            </a:r>
            <a:r>
              <a:rPr lang="en-AU" sz="3200" b="1" dirty="0" smtClean="0">
                <a:solidFill>
                  <a:srgbClr val="FFFFFF"/>
                </a:solidFill>
              </a:rPr>
              <a:t> pas </a:t>
            </a:r>
            <a:r>
              <a:rPr lang="en-AU" sz="3200" b="1" dirty="0" err="1" smtClean="0">
                <a:solidFill>
                  <a:srgbClr val="FFFFFF"/>
                </a:solidFill>
              </a:rPr>
              <a:t>d’elimination</a:t>
            </a:r>
            <a:r>
              <a:rPr lang="en-AU" sz="3200" b="1" dirty="0" smtClean="0">
                <a:solidFill>
                  <a:srgbClr val="FFFFFF"/>
                </a:solidFill>
              </a:rPr>
              <a:t> des cellules </a:t>
            </a:r>
            <a:r>
              <a:rPr lang="en-AU" sz="3200" b="1" dirty="0" err="1" smtClean="0">
                <a:solidFill>
                  <a:srgbClr val="FFFFFF"/>
                </a:solidFill>
              </a:rPr>
              <a:t>réservoirs</a:t>
            </a:r>
            <a:r>
              <a:rPr lang="en-AU" sz="3200" b="1" dirty="0" smtClean="0">
                <a:solidFill>
                  <a:srgbClr val="FFFFFF"/>
                </a:solidFill>
              </a:rPr>
              <a:t>. </a:t>
            </a:r>
            <a:endParaRPr lang="en-AU" sz="3200" b="1" dirty="0">
              <a:solidFill>
                <a:srgbClr val="FFFFFF"/>
              </a:solidFill>
            </a:endParaRP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938888719"/>
              </p:ext>
            </p:extLst>
          </p:nvPr>
        </p:nvGraphicFramePr>
        <p:xfrm>
          <a:off x="74222" y="1156761"/>
          <a:ext cx="9069783" cy="4841564"/>
        </p:xfrm>
        <a:graphic>
          <a:graphicData uri="http://schemas.openxmlformats.org/drawingml/2006/table">
            <a:tbl>
              <a:tblPr/>
              <a:tblGrid>
                <a:gridCol w="1977844"/>
                <a:gridCol w="2239473"/>
                <a:gridCol w="1566479"/>
                <a:gridCol w="1044868"/>
                <a:gridCol w="1158405"/>
                <a:gridCol w="1082714"/>
              </a:tblGrid>
              <a:tr h="8895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Latency reversing agent</a:t>
                      </a:r>
                    </a:p>
                  </a:txBody>
                  <a:tcPr marL="68591" marR="68591" marT="45698" marB="45698"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56C1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a:ln>
                            <a:noFill/>
                          </a:ln>
                          <a:solidFill>
                            <a:srgbClr val="FFFFFF"/>
                          </a:solidFill>
                          <a:effectLst/>
                          <a:latin typeface="Arial" charset="0"/>
                          <a:ea typeface="ＭＳ Ｐゴシック" charset="0"/>
                        </a:rPr>
                        <a:t>Site of action</a:t>
                      </a:r>
                    </a:p>
                  </a:txBody>
                  <a:tcPr marL="68591" marR="68591" marT="45698" marB="45698"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56C1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HIV latency</a:t>
                      </a:r>
                    </a:p>
                  </a:txBody>
                  <a:tcPr marL="68591" marR="68591" marT="45698" marB="45698"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56C1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US HIV RNA</a:t>
                      </a:r>
                    </a:p>
                  </a:txBody>
                  <a:tcPr marL="68591" marR="68591" marT="45698" marB="45698"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56C1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Plasma RNA</a:t>
                      </a:r>
                    </a:p>
                  </a:txBody>
                  <a:tcPr marL="68591" marR="68591" marT="45698" marB="45698"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F56C1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HIV DNA</a:t>
                      </a:r>
                    </a:p>
                  </a:txBody>
                  <a:tcPr marL="68591" marR="68591" marT="45698" marB="45698"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F56C11"/>
                    </a:solidFill>
                  </a:tcPr>
                </a:tc>
              </a:tr>
              <a:tr h="9529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Vorinostat</a:t>
                      </a:r>
                    </a:p>
                  </a:txBody>
                  <a:tcPr marL="68591" marR="68591" marT="45698" marB="45698" horzOverflow="overflow">
                    <a:lnL>
                      <a:noFill/>
                    </a:lnL>
                    <a:lnR>
                      <a:noFill/>
                    </a:lnR>
                    <a:lnT>
                      <a:noFill/>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HDACi</a:t>
                      </a:r>
                    </a:p>
                  </a:txBody>
                  <a:tcPr marL="68591" marR="68591" marT="45698" marB="45698" horzOverflow="overflow">
                    <a:lnL>
                      <a:noFill/>
                    </a:lnL>
                    <a:lnR>
                      <a:noFill/>
                    </a:lnR>
                    <a:lnT>
                      <a:noFill/>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Arial" charset="0"/>
                          <a:ea typeface="ＭＳ Ｐゴシック" charset="0"/>
                        </a:rPr>
                        <a:t>Single dose</a:t>
                      </a:r>
                      <a:r>
                        <a:rPr kumimoji="0" lang="en-AU" sz="1800" b="0" i="0" u="none" strike="noStrike" cap="none" normalizeH="0" baseline="30000" dirty="0">
                          <a:ln>
                            <a:noFill/>
                          </a:ln>
                          <a:solidFill>
                            <a:srgbClr val="000000"/>
                          </a:solidFill>
                          <a:effectLst/>
                          <a:latin typeface="Arial" charset="0"/>
                          <a:ea typeface="ＭＳ Ｐゴシック" charset="0"/>
                        </a:rPr>
                        <a:t>1</a:t>
                      </a:r>
                      <a:r>
                        <a:rPr kumimoji="0" lang="en-AU" sz="1800" b="0" i="0" u="none" strike="noStrike" cap="none" normalizeH="0" baseline="0" dirty="0">
                          <a:ln>
                            <a:noFill/>
                          </a:ln>
                          <a:solidFill>
                            <a:srgbClr val="000000"/>
                          </a:solidFill>
                          <a:effectLst/>
                          <a:latin typeface="Arial" charset="0"/>
                          <a:ea typeface="ＭＳ Ｐゴシック" charset="0"/>
                        </a:rPr>
                        <a:t> Intermittent</a:t>
                      </a:r>
                      <a:r>
                        <a:rPr kumimoji="0" lang="en-AU" sz="1800" b="0" i="0" u="none" strike="noStrike" cap="none" normalizeH="0" baseline="30000" dirty="0">
                          <a:ln>
                            <a:noFill/>
                          </a:ln>
                          <a:solidFill>
                            <a:srgbClr val="000000"/>
                          </a:solidFill>
                          <a:effectLst/>
                          <a:latin typeface="Arial" charset="0"/>
                          <a:ea typeface="ＭＳ Ｐゴシック" charset="0"/>
                        </a:rPr>
                        <a:t>2</a:t>
                      </a:r>
                      <a:r>
                        <a:rPr kumimoji="0" lang="en-AU" sz="1800" b="0" i="0" u="none" strike="noStrike" cap="none" normalizeH="0" baseline="0" dirty="0">
                          <a:ln>
                            <a:noFill/>
                          </a:ln>
                          <a:solidFill>
                            <a:srgbClr val="000000"/>
                          </a:solidFill>
                          <a:effectLst/>
                          <a:latin typeface="Arial" charset="0"/>
                          <a:ea typeface="ＭＳ Ｐゴシック" charset="0"/>
                        </a:rPr>
                        <a:t> Continuous</a:t>
                      </a:r>
                      <a:r>
                        <a:rPr kumimoji="0" lang="en-AU" sz="1800" b="0" i="0" u="none" strike="noStrike" cap="none" normalizeH="0" baseline="30000" dirty="0">
                          <a:ln>
                            <a:noFill/>
                          </a:ln>
                          <a:solidFill>
                            <a:srgbClr val="000000"/>
                          </a:solidFill>
                          <a:effectLst/>
                          <a:latin typeface="Arial" charset="0"/>
                          <a:ea typeface="ＭＳ Ｐゴシック" charset="0"/>
                        </a:rPr>
                        <a:t>3</a:t>
                      </a:r>
                    </a:p>
                  </a:txBody>
                  <a:tcPr marL="68591" marR="68591" marT="45698" marB="45698" horzOverflow="overflow">
                    <a:lnL>
                      <a:noFill/>
                    </a:lnL>
                    <a:lnR>
                      <a:noFill/>
                    </a:lnR>
                    <a:lnT>
                      <a:noFill/>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a:noFill/>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a:noFill/>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w="12700" cap="flat" cmpd="sng" algn="ctr">
                      <a:solidFill>
                        <a:schemeClr val="bg1"/>
                      </a:solidFill>
                      <a:prstDash val="solid"/>
                      <a:round/>
                      <a:headEnd type="none" w="med" len="med"/>
                      <a:tailEnd type="none" w="med" len="med"/>
                    </a:lnR>
                    <a:lnT>
                      <a:noFill/>
                    </a:lnT>
                    <a:lnB w="28575" cap="flat" cmpd="sng" algn="ctr">
                      <a:solidFill>
                        <a:srgbClr val="F56C11"/>
                      </a:solidFill>
                      <a:prstDash val="solid"/>
                      <a:round/>
                      <a:headEnd type="none" w="med" len="med"/>
                      <a:tailEnd type="none" w="med" len="med"/>
                    </a:lnB>
                    <a:lnTlToBr>
                      <a:noFill/>
                    </a:lnTlToBr>
                    <a:lnBlToTr>
                      <a:noFill/>
                    </a:lnBlToTr>
                    <a:noFill/>
                  </a:tcPr>
                </a:tc>
              </a:tr>
              <a:tr h="7497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Panobinostat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HDACi</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Arial" charset="0"/>
                          <a:ea typeface="ＭＳ Ｐゴシック" charset="0"/>
                        </a:rPr>
                        <a:t>Intermittent dose</a:t>
                      </a:r>
                      <a:r>
                        <a:rPr kumimoji="0" lang="en-AU" sz="1800" b="0" i="0" u="none" strike="noStrike" cap="none" normalizeH="0" baseline="30000" dirty="0">
                          <a:ln>
                            <a:noFill/>
                          </a:ln>
                          <a:solidFill>
                            <a:srgbClr val="000000"/>
                          </a:solidFill>
                          <a:effectLst/>
                          <a:latin typeface="Arial" charset="0"/>
                          <a:ea typeface="ＭＳ Ｐゴシック" charset="0"/>
                        </a:rPr>
                        <a:t>4</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0"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r>
              <a:tr h="7497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Romidepsin</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HDACi</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Weekly dose</a:t>
                      </a:r>
                      <a:r>
                        <a:rPr kumimoji="0" lang="en-AU" sz="1800" b="0" i="0" u="none" strike="noStrike" cap="none" normalizeH="0" baseline="30000">
                          <a:ln>
                            <a:noFill/>
                          </a:ln>
                          <a:solidFill>
                            <a:srgbClr val="000000"/>
                          </a:solidFill>
                          <a:effectLst/>
                          <a:latin typeface="Arial" charset="0"/>
                          <a:ea typeface="ＭＳ Ｐゴシック" charset="0"/>
                        </a:rPr>
                        <a:t>5</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dirty="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dirty="0">
                          <a:ln>
                            <a:noFill/>
                          </a:ln>
                          <a:solidFill>
                            <a:srgbClr val="000000"/>
                          </a:solidFill>
                          <a:effectLst/>
                          <a:latin typeface="Arial" charset="0"/>
                          <a:ea typeface="ＭＳ Ｐゴシック" charset="0"/>
                        </a:rPr>
                        <a:t>↔</a:t>
                      </a:r>
                    </a:p>
                  </a:txBody>
                  <a:tcPr marL="68591" marR="68591" marT="45698" marB="45698"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r>
              <a:tr h="7497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Disulfiram</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Arial" charset="0"/>
                          <a:ea typeface="ＭＳ Ｐゴシック" charset="0"/>
                        </a:rPr>
                        <a:t>AKT activation</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High dose 2g/day</a:t>
                      </a:r>
                      <a:r>
                        <a:rPr kumimoji="0" lang="en-AU" sz="1800" b="0" i="0" u="none" strike="noStrike" cap="none" normalizeH="0" baseline="30000">
                          <a:ln>
                            <a:noFill/>
                          </a:ln>
                          <a:solidFill>
                            <a:srgbClr val="000000"/>
                          </a:solidFill>
                          <a:effectLst/>
                          <a:latin typeface="Arial" charset="0"/>
                          <a:ea typeface="ＭＳ Ｐゴシック" charset="0"/>
                        </a:rPr>
                        <a:t>6</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r>
              <a:tr h="7497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Bryostatin</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57150"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PKC agonist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57150"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Arial" charset="0"/>
                          <a:ea typeface="ＭＳ Ｐゴシック" charset="0"/>
                        </a:rPr>
                        <a:t>Low dose 10-20ug/m</a:t>
                      </a:r>
                      <a:r>
                        <a:rPr kumimoji="0" lang="en-AU" sz="1800" b="0" i="0" u="none" strike="noStrike" cap="none" normalizeH="0" baseline="30000">
                          <a:ln>
                            <a:noFill/>
                          </a:ln>
                          <a:solidFill>
                            <a:srgbClr val="000000"/>
                          </a:solidFill>
                          <a:effectLst/>
                          <a:latin typeface="Arial" charset="0"/>
                          <a:ea typeface="ＭＳ Ｐゴシック" charset="0"/>
                        </a:rPr>
                        <a:t>2</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57150"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57150"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a:ln>
                            <a:noFill/>
                          </a:ln>
                          <a:solidFill>
                            <a:srgbClr val="000000"/>
                          </a:solidFill>
                          <a:effectLst/>
                          <a:latin typeface="Arial" charset="0"/>
                          <a:ea typeface="ＭＳ Ｐゴシック" charset="0"/>
                        </a:rPr>
                        <a:t>↔</a:t>
                      </a:r>
                    </a:p>
                  </a:txBody>
                  <a:tcPr marL="68591" marR="68591" marT="45698" marB="45698" horzOverflow="overflow">
                    <a:lnL>
                      <a:noFill/>
                    </a:lnL>
                    <a:lnR>
                      <a:noFill/>
                    </a:lnR>
                    <a:lnT w="28575" cap="flat" cmpd="sng" algn="ctr">
                      <a:solidFill>
                        <a:srgbClr val="F56C11"/>
                      </a:solidFill>
                      <a:prstDash val="solid"/>
                      <a:round/>
                      <a:headEnd type="none" w="med" len="med"/>
                      <a:tailEnd type="none" w="med" len="med"/>
                    </a:lnT>
                    <a:lnB w="57150"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sz="3200" b="1" i="0" u="none" strike="noStrike" cap="none" normalizeH="0" baseline="30000" dirty="0">
                        <a:ln>
                          <a:noFill/>
                        </a:ln>
                        <a:solidFill>
                          <a:srgbClr val="000000"/>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sz="3200" b="1" i="0" u="none" strike="noStrike" cap="none" normalizeH="0" baseline="30000" dirty="0">
                          <a:ln>
                            <a:noFill/>
                          </a:ln>
                          <a:solidFill>
                            <a:srgbClr val="000000"/>
                          </a:solidFill>
                          <a:effectLst/>
                          <a:latin typeface="Arial" charset="0"/>
                          <a:ea typeface="ＭＳ Ｐゴシック" charset="0"/>
                        </a:rPr>
                        <a:t>↔</a:t>
                      </a:r>
                    </a:p>
                  </a:txBody>
                  <a:tcPr marL="68591" marR="68591" marT="45698" marB="45698"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57150" cap="flat" cmpd="sng" algn="ctr">
                      <a:solidFill>
                        <a:srgbClr val="F56C11"/>
                      </a:solidFill>
                      <a:prstDash val="solid"/>
                      <a:round/>
                      <a:headEnd type="none" w="med" len="med"/>
                      <a:tailEnd type="none" w="med" len="med"/>
                    </a:lnB>
                    <a:lnTlToBr>
                      <a:noFill/>
                    </a:lnTlToBr>
                    <a:lnBlToTr>
                      <a:noFill/>
                    </a:lnBlToTr>
                    <a:noFill/>
                  </a:tcPr>
                </a:tc>
              </a:tr>
            </a:tbl>
          </a:graphicData>
        </a:graphic>
      </p:graphicFrame>
      <p:sp>
        <p:nvSpPr>
          <p:cNvPr id="13359" name="TextBox 6"/>
          <p:cNvSpPr txBox="1">
            <a:spLocks noChangeArrowheads="1"/>
          </p:cNvSpPr>
          <p:nvPr/>
        </p:nvSpPr>
        <p:spPr bwMode="auto">
          <a:xfrm>
            <a:off x="0" y="6326189"/>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400" baseline="30000" dirty="0">
                <a:latin typeface="+mn-lt"/>
              </a:rPr>
              <a:t>1 </a:t>
            </a:r>
            <a:r>
              <a:rPr lang="en-AU" sz="1400" dirty="0" err="1">
                <a:latin typeface="+mn-lt"/>
              </a:rPr>
              <a:t>Archin</a:t>
            </a:r>
            <a:r>
              <a:rPr lang="en-AU" sz="1400" dirty="0">
                <a:latin typeface="+mn-lt"/>
              </a:rPr>
              <a:t> et al., </a:t>
            </a:r>
            <a:r>
              <a:rPr lang="en-AU" sz="1400" i="1" dirty="0">
                <a:latin typeface="+mn-lt"/>
              </a:rPr>
              <a:t>Nature </a:t>
            </a:r>
            <a:r>
              <a:rPr lang="en-AU" sz="1400" dirty="0">
                <a:latin typeface="+mn-lt"/>
              </a:rPr>
              <a:t>2012; </a:t>
            </a:r>
            <a:r>
              <a:rPr lang="en-AU" sz="1400" baseline="30000" dirty="0">
                <a:latin typeface="+mn-lt"/>
              </a:rPr>
              <a:t>2</a:t>
            </a:r>
            <a:r>
              <a:rPr lang="en-AU" sz="1400" dirty="0">
                <a:latin typeface="+mn-lt"/>
              </a:rPr>
              <a:t> </a:t>
            </a:r>
            <a:r>
              <a:rPr lang="en-AU" sz="1400" dirty="0" err="1">
                <a:latin typeface="+mn-lt"/>
              </a:rPr>
              <a:t>Archin</a:t>
            </a:r>
            <a:r>
              <a:rPr lang="en-AU" sz="1400" dirty="0">
                <a:latin typeface="+mn-lt"/>
              </a:rPr>
              <a:t> et al., </a:t>
            </a:r>
            <a:r>
              <a:rPr lang="fr-FR" sz="1400" i="1" dirty="0">
                <a:latin typeface="+mn-lt"/>
              </a:rPr>
              <a:t>J Infect Dis </a:t>
            </a:r>
            <a:r>
              <a:rPr lang="fr-FR" sz="1400" dirty="0">
                <a:latin typeface="+mn-lt"/>
              </a:rPr>
              <a:t>2014; </a:t>
            </a:r>
            <a:r>
              <a:rPr lang="fr-FR" sz="1400" baseline="30000" dirty="0">
                <a:latin typeface="+mn-lt"/>
              </a:rPr>
              <a:t>3</a:t>
            </a:r>
            <a:r>
              <a:rPr lang="fr-FR" sz="1400" dirty="0">
                <a:latin typeface="+mn-lt"/>
              </a:rPr>
              <a:t>Elliott J et al., </a:t>
            </a:r>
            <a:r>
              <a:rPr lang="fr-FR" sz="1400" i="1" dirty="0" err="1">
                <a:latin typeface="+mn-lt"/>
              </a:rPr>
              <a:t>Plos</a:t>
            </a:r>
            <a:r>
              <a:rPr lang="fr-FR" sz="1400" i="1" dirty="0">
                <a:latin typeface="+mn-lt"/>
              </a:rPr>
              <a:t> </a:t>
            </a:r>
            <a:r>
              <a:rPr lang="fr-FR" sz="1400" i="1" dirty="0" err="1">
                <a:latin typeface="+mn-lt"/>
              </a:rPr>
              <a:t>Pathogens</a:t>
            </a:r>
            <a:r>
              <a:rPr lang="fr-FR" sz="1400" i="1" dirty="0">
                <a:latin typeface="+mn-lt"/>
              </a:rPr>
              <a:t> </a:t>
            </a:r>
            <a:r>
              <a:rPr lang="fr-FR" sz="1400" dirty="0">
                <a:latin typeface="+mn-lt"/>
              </a:rPr>
              <a:t>2014;  </a:t>
            </a:r>
            <a:r>
              <a:rPr lang="fr-FR" sz="1400" baseline="30000" dirty="0">
                <a:latin typeface="+mn-lt"/>
              </a:rPr>
              <a:t>4</a:t>
            </a:r>
            <a:r>
              <a:rPr lang="en-AU" sz="1400" dirty="0">
                <a:latin typeface="+mn-lt"/>
              </a:rPr>
              <a:t>Rasmussen et al., </a:t>
            </a:r>
            <a:r>
              <a:rPr lang="en-AU" sz="1400" i="1" dirty="0">
                <a:latin typeface="+mn-lt"/>
              </a:rPr>
              <a:t>Lancet HIV </a:t>
            </a:r>
            <a:r>
              <a:rPr lang="en-AU" sz="1400" dirty="0">
                <a:latin typeface="+mn-lt"/>
              </a:rPr>
              <a:t>2014; </a:t>
            </a:r>
            <a:r>
              <a:rPr lang="en-AU" sz="1400" baseline="30000" dirty="0">
                <a:latin typeface="+mn-lt"/>
              </a:rPr>
              <a:t>5</a:t>
            </a:r>
            <a:r>
              <a:rPr lang="en-AU" sz="1400" dirty="0">
                <a:latin typeface="+mn-lt"/>
              </a:rPr>
              <a:t>Sogaard et al., </a:t>
            </a:r>
            <a:r>
              <a:rPr lang="en-AU" sz="1400" i="1" dirty="0" err="1">
                <a:latin typeface="+mn-lt"/>
              </a:rPr>
              <a:t>Plos</a:t>
            </a:r>
            <a:r>
              <a:rPr lang="en-AU" sz="1400" i="1" dirty="0">
                <a:latin typeface="+mn-lt"/>
              </a:rPr>
              <a:t> Pathogens </a:t>
            </a:r>
            <a:r>
              <a:rPr lang="en-AU" sz="1400" dirty="0">
                <a:latin typeface="+mn-lt"/>
              </a:rPr>
              <a:t>2015; </a:t>
            </a:r>
            <a:r>
              <a:rPr lang="en-AU" sz="1400" baseline="30000" dirty="0">
                <a:latin typeface="+mn-lt"/>
              </a:rPr>
              <a:t>6</a:t>
            </a:r>
            <a:r>
              <a:rPr lang="en-AU" sz="1400" dirty="0">
                <a:latin typeface="+mn-lt"/>
              </a:rPr>
              <a:t>Elliott J et al., </a:t>
            </a:r>
            <a:r>
              <a:rPr lang="en-AU" sz="1400" i="1" dirty="0">
                <a:latin typeface="+mn-lt"/>
              </a:rPr>
              <a:t>Lancet HIV </a:t>
            </a:r>
            <a:r>
              <a:rPr lang="en-AU" sz="1400" dirty="0">
                <a:latin typeface="+mn-lt"/>
              </a:rPr>
              <a:t>2015; </a:t>
            </a:r>
            <a:r>
              <a:rPr lang="en-AU" sz="1400" baseline="30000" dirty="0">
                <a:latin typeface="+mn-lt"/>
              </a:rPr>
              <a:t>7</a:t>
            </a:r>
            <a:r>
              <a:rPr lang="en-AU" sz="1400" dirty="0">
                <a:latin typeface="+mn-lt"/>
              </a:rPr>
              <a:t>Gutierrez et al., AIDS 2016</a:t>
            </a:r>
          </a:p>
        </p:txBody>
      </p:sp>
      <p:sp>
        <p:nvSpPr>
          <p:cNvPr id="13361" name="TextBox 1"/>
          <p:cNvSpPr txBox="1">
            <a:spLocks noChangeArrowheads="1"/>
          </p:cNvSpPr>
          <p:nvPr/>
        </p:nvSpPr>
        <p:spPr bwMode="auto">
          <a:xfrm>
            <a:off x="467916" y="6037268"/>
            <a:ext cx="6062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400" dirty="0" err="1"/>
              <a:t>HDACi</a:t>
            </a:r>
            <a:r>
              <a:rPr lang="en-AU" sz="1400" dirty="0"/>
              <a:t> = histone </a:t>
            </a:r>
            <a:r>
              <a:rPr lang="en-AU" sz="1400" dirty="0" err="1"/>
              <a:t>deacetylase</a:t>
            </a:r>
            <a:r>
              <a:rPr lang="en-AU" sz="1400" dirty="0"/>
              <a:t> inhibitor; US HIV RNA = </a:t>
            </a:r>
            <a:r>
              <a:rPr lang="en-AU" sz="1400" dirty="0" err="1"/>
              <a:t>unspliced</a:t>
            </a:r>
            <a:r>
              <a:rPr lang="en-AU" sz="1400" dirty="0"/>
              <a:t> HIV RNA</a:t>
            </a:r>
          </a:p>
        </p:txBody>
      </p:sp>
    </p:spTree>
    <p:extLst>
      <p:ext uri="{BB962C8B-B14F-4D97-AF65-F5344CB8AC3E}">
        <p14:creationId xmlns:p14="http://schemas.microsoft.com/office/powerpoint/2010/main" val="39885136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247933"/>
            <a:ext cx="2794000" cy="523220"/>
          </a:xfrm>
          <a:prstGeom prst="rect">
            <a:avLst/>
          </a:prstGeom>
          <a:solidFill>
            <a:schemeClr val="tx2">
              <a:lumMod val="40000"/>
              <a:lumOff val="60000"/>
              <a:alpha val="27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defTabSz="457200" eaLnBrk="1" fontAlgn="auto" hangingPunct="1">
              <a:spcBef>
                <a:spcPts val="0"/>
              </a:spcBef>
              <a:spcAft>
                <a:spcPts val="0"/>
              </a:spcAft>
              <a:defRPr/>
            </a:pPr>
            <a:r>
              <a:rPr lang="en-US" sz="2800" b="1" dirty="0" smtClean="0">
                <a:solidFill>
                  <a:prstClr val="black"/>
                </a:solidFill>
                <a:latin typeface="Calibri"/>
                <a:ea typeface="+mn-ea"/>
                <a:cs typeface="+mn-cs"/>
              </a:rPr>
              <a:t>Infection VIH</a:t>
            </a:r>
            <a:endParaRPr lang="en-US" sz="2800" b="1" dirty="0">
              <a:solidFill>
                <a:prstClr val="black"/>
              </a:solidFill>
              <a:latin typeface="Calibri"/>
              <a:ea typeface="+mn-ea"/>
              <a:cs typeface="+mn-cs"/>
            </a:endParaRPr>
          </a:p>
        </p:txBody>
      </p:sp>
      <p:sp>
        <p:nvSpPr>
          <p:cNvPr id="5" name="TextBox 4"/>
          <p:cNvSpPr txBox="1"/>
          <p:nvPr/>
        </p:nvSpPr>
        <p:spPr>
          <a:xfrm>
            <a:off x="289472" y="2187567"/>
            <a:ext cx="3916883" cy="954107"/>
          </a:xfrm>
          <a:prstGeom prst="rect">
            <a:avLst/>
          </a:prstGeom>
          <a:solidFill>
            <a:schemeClr val="accent2">
              <a:lumMod val="40000"/>
              <a:lumOff val="60000"/>
              <a:alpha val="26000"/>
            </a:schemeClr>
          </a:solidFill>
          <a:ln>
            <a:solidFill>
              <a:schemeClr val="tx1"/>
            </a:solidFill>
          </a:ln>
          <a:effectLst>
            <a:outerShdw blurRad="50800" dist="38100" dir="2700000" algn="tl" rotWithShape="0">
              <a:prstClr val="black">
                <a:alpha val="40000"/>
              </a:prstClr>
            </a:outerShdw>
          </a:effectLst>
        </p:spPr>
        <p:txBody>
          <a:bodyPr wrap="none">
            <a:spAutoFit/>
          </a:bodyPr>
          <a:lstStyle/>
          <a:p>
            <a:pPr algn="ctr" defTabSz="457200" eaLnBrk="1" fontAlgn="auto" hangingPunct="1">
              <a:spcBef>
                <a:spcPts val="0"/>
              </a:spcBef>
              <a:spcAft>
                <a:spcPts val="0"/>
              </a:spcAft>
              <a:defRPr/>
            </a:pPr>
            <a:r>
              <a:rPr lang="en-US" sz="2800" b="1" dirty="0" err="1" smtClean="0">
                <a:solidFill>
                  <a:srgbClr val="FF0000"/>
                </a:solidFill>
                <a:latin typeface="Calibri"/>
                <a:ea typeface="+mn-ea"/>
                <a:cs typeface="+mn-cs"/>
              </a:rPr>
              <a:t>Traitement</a:t>
            </a:r>
            <a:r>
              <a:rPr lang="en-US" sz="2800" b="1" dirty="0" smtClean="0">
                <a:solidFill>
                  <a:srgbClr val="FF0000"/>
                </a:solidFill>
                <a:latin typeface="Calibri"/>
                <a:ea typeface="+mn-ea"/>
                <a:cs typeface="+mn-cs"/>
              </a:rPr>
              <a:t> </a:t>
            </a:r>
            <a:r>
              <a:rPr lang="en-US" sz="2800" b="1" dirty="0" err="1" smtClean="0">
                <a:solidFill>
                  <a:srgbClr val="FF0000"/>
                </a:solidFill>
                <a:latin typeface="Calibri"/>
                <a:ea typeface="+mn-ea"/>
                <a:cs typeface="+mn-cs"/>
              </a:rPr>
              <a:t>antirétroviral</a:t>
            </a:r>
            <a:r>
              <a:rPr lang="en-US" sz="2800" b="1" dirty="0" smtClean="0">
                <a:solidFill>
                  <a:srgbClr val="FF0000"/>
                </a:solidFill>
                <a:latin typeface="Calibri"/>
                <a:ea typeface="+mn-ea"/>
                <a:cs typeface="+mn-cs"/>
              </a:rPr>
              <a:t> </a:t>
            </a:r>
          </a:p>
          <a:p>
            <a:pPr algn="ctr" defTabSz="457200" eaLnBrk="1" fontAlgn="auto" hangingPunct="1">
              <a:spcBef>
                <a:spcPts val="0"/>
              </a:spcBef>
              <a:spcAft>
                <a:spcPts val="0"/>
              </a:spcAft>
              <a:defRPr/>
            </a:pPr>
            <a:r>
              <a:rPr lang="en-US" sz="2800" b="1" dirty="0" smtClean="0">
                <a:solidFill>
                  <a:srgbClr val="FF0000"/>
                </a:solidFill>
                <a:latin typeface="Calibri"/>
                <a:ea typeface="+mn-ea"/>
                <a:cs typeface="+mn-cs"/>
              </a:rPr>
              <a:t>(</a:t>
            </a:r>
            <a:r>
              <a:rPr lang="en-US" sz="2800" b="1" dirty="0" err="1" smtClean="0">
                <a:solidFill>
                  <a:srgbClr val="FF0000"/>
                </a:solidFill>
                <a:latin typeface="Calibri"/>
                <a:ea typeface="+mn-ea"/>
                <a:cs typeface="+mn-cs"/>
              </a:rPr>
              <a:t>cARV</a:t>
            </a:r>
            <a:r>
              <a:rPr lang="en-US" sz="2800" b="1" dirty="0" smtClean="0">
                <a:solidFill>
                  <a:srgbClr val="FF0000"/>
                </a:solidFill>
                <a:latin typeface="Calibri"/>
                <a:ea typeface="+mn-ea"/>
                <a:cs typeface="+mn-cs"/>
              </a:rPr>
              <a:t>)</a:t>
            </a:r>
            <a:endParaRPr lang="en-US" sz="2800" b="1" dirty="0">
              <a:solidFill>
                <a:srgbClr val="FF0000"/>
              </a:solidFill>
              <a:latin typeface="Calibri"/>
              <a:ea typeface="+mn-ea"/>
              <a:cs typeface="+mn-cs"/>
            </a:endParaRPr>
          </a:p>
        </p:txBody>
      </p:sp>
      <p:sp>
        <p:nvSpPr>
          <p:cNvPr id="10" name="TextBox 9"/>
          <p:cNvSpPr txBox="1"/>
          <p:nvPr/>
        </p:nvSpPr>
        <p:spPr>
          <a:xfrm>
            <a:off x="163753" y="3513138"/>
            <a:ext cx="4107232" cy="1200328"/>
          </a:xfrm>
          <a:prstGeom prst="rect">
            <a:avLst/>
          </a:prstGeom>
          <a:solidFill>
            <a:schemeClr val="tx2">
              <a:lumMod val="40000"/>
              <a:lumOff val="60000"/>
              <a:alpha val="14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defTabSz="457200" eaLnBrk="1" fontAlgn="auto" hangingPunct="1">
              <a:spcBef>
                <a:spcPts val="0"/>
              </a:spcBef>
              <a:spcAft>
                <a:spcPts val="0"/>
              </a:spcAft>
              <a:defRPr/>
            </a:pPr>
            <a:r>
              <a:rPr lang="en-US" sz="2400" b="1" dirty="0" err="1" smtClean="0">
                <a:solidFill>
                  <a:srgbClr val="FF0000"/>
                </a:solidFill>
                <a:latin typeface="Calibri"/>
                <a:ea typeface="+mn-ea"/>
                <a:cs typeface="+mn-cs"/>
              </a:rPr>
              <a:t>Contrôle</a:t>
            </a:r>
            <a:r>
              <a:rPr lang="en-US" sz="2400" b="1" dirty="0" smtClean="0">
                <a:solidFill>
                  <a:srgbClr val="FF0000"/>
                </a:solidFill>
                <a:latin typeface="Calibri"/>
                <a:ea typeface="+mn-ea"/>
                <a:cs typeface="+mn-cs"/>
              </a:rPr>
              <a:t> de </a:t>
            </a:r>
            <a:r>
              <a:rPr lang="en-US" sz="2400" b="1" dirty="0" err="1" smtClean="0">
                <a:solidFill>
                  <a:srgbClr val="FF0000"/>
                </a:solidFill>
                <a:latin typeface="Calibri"/>
                <a:ea typeface="+mn-ea"/>
                <a:cs typeface="+mn-cs"/>
              </a:rPr>
              <a:t>l’infection</a:t>
            </a:r>
            <a:r>
              <a:rPr lang="en-US" sz="2400" b="1" dirty="0" smtClean="0">
                <a:solidFill>
                  <a:srgbClr val="FF0000"/>
                </a:solidFill>
                <a:latin typeface="Calibri"/>
                <a:ea typeface="+mn-ea"/>
                <a:cs typeface="+mn-cs"/>
              </a:rPr>
              <a:t> VIH</a:t>
            </a:r>
          </a:p>
          <a:p>
            <a:pPr algn="ctr" defTabSz="457200" eaLnBrk="1" fontAlgn="auto" hangingPunct="1">
              <a:spcBef>
                <a:spcPts val="0"/>
              </a:spcBef>
              <a:spcAft>
                <a:spcPts val="0"/>
              </a:spcAft>
              <a:defRPr/>
            </a:pPr>
            <a:r>
              <a:rPr lang="en-US" sz="2400" b="1" dirty="0" err="1" smtClean="0">
                <a:solidFill>
                  <a:srgbClr val="FF0000"/>
                </a:solidFill>
                <a:latin typeface="Calibri"/>
                <a:ea typeface="+mn-ea"/>
                <a:cs typeface="+mn-cs"/>
              </a:rPr>
              <a:t>Restauration</a:t>
            </a:r>
            <a:r>
              <a:rPr lang="en-US" sz="2400" b="1" dirty="0" smtClean="0">
                <a:solidFill>
                  <a:srgbClr val="FF0000"/>
                </a:solidFill>
                <a:latin typeface="Calibri"/>
                <a:ea typeface="+mn-ea"/>
                <a:cs typeface="+mn-cs"/>
              </a:rPr>
              <a:t> </a:t>
            </a:r>
            <a:r>
              <a:rPr lang="en-US" sz="2400" b="1" dirty="0" err="1" smtClean="0">
                <a:solidFill>
                  <a:srgbClr val="FF0000"/>
                </a:solidFill>
                <a:latin typeface="Calibri"/>
                <a:ea typeface="+mn-ea"/>
                <a:cs typeface="+mn-cs"/>
              </a:rPr>
              <a:t>Fonction</a:t>
            </a:r>
            <a:r>
              <a:rPr lang="en-US" sz="2400" b="1" dirty="0" smtClean="0">
                <a:solidFill>
                  <a:srgbClr val="FF0000"/>
                </a:solidFill>
                <a:latin typeface="Calibri"/>
                <a:ea typeface="+mn-ea"/>
                <a:cs typeface="+mn-cs"/>
              </a:rPr>
              <a:t> </a:t>
            </a:r>
            <a:r>
              <a:rPr lang="en-US" sz="2400" b="1" dirty="0" err="1" smtClean="0">
                <a:solidFill>
                  <a:srgbClr val="FF0000"/>
                </a:solidFill>
                <a:latin typeface="Calibri"/>
                <a:ea typeface="+mn-ea"/>
                <a:cs typeface="+mn-cs"/>
              </a:rPr>
              <a:t>Immunitaire</a:t>
            </a:r>
            <a:endParaRPr lang="en-US" sz="2400" b="1" dirty="0">
              <a:solidFill>
                <a:srgbClr val="FF0000"/>
              </a:solidFill>
              <a:latin typeface="Calibri"/>
              <a:ea typeface="+mn-ea"/>
              <a:cs typeface="+mn-cs"/>
            </a:endParaRPr>
          </a:p>
        </p:txBody>
      </p:sp>
      <p:sp>
        <p:nvSpPr>
          <p:cNvPr id="14" name="TextBox 13"/>
          <p:cNvSpPr txBox="1"/>
          <p:nvPr/>
        </p:nvSpPr>
        <p:spPr>
          <a:xfrm>
            <a:off x="86591" y="5456634"/>
            <a:ext cx="4914291" cy="1200328"/>
          </a:xfrm>
          <a:prstGeom prst="rect">
            <a:avLst/>
          </a:prstGeom>
          <a:solidFill>
            <a:schemeClr val="tx2">
              <a:lumMod val="40000"/>
              <a:lumOff val="60000"/>
              <a:alpha val="12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defTabSz="457200" eaLnBrk="1" fontAlgn="auto" hangingPunct="1">
              <a:spcBef>
                <a:spcPts val="0"/>
              </a:spcBef>
              <a:spcAft>
                <a:spcPts val="0"/>
              </a:spcAft>
              <a:defRPr/>
            </a:pPr>
            <a:r>
              <a:rPr lang="en-US" sz="2400" b="1" dirty="0" err="1" smtClean="0">
                <a:solidFill>
                  <a:srgbClr val="FF0000"/>
                </a:solidFill>
              </a:rPr>
              <a:t>Amélioration</a:t>
            </a:r>
            <a:r>
              <a:rPr lang="en-US" sz="2400" b="1" dirty="0" smtClean="0">
                <a:solidFill>
                  <a:srgbClr val="FF0000"/>
                </a:solidFill>
              </a:rPr>
              <a:t> de la </a:t>
            </a:r>
            <a:r>
              <a:rPr lang="en-US" sz="2400" b="1" dirty="0" err="1" smtClean="0">
                <a:solidFill>
                  <a:srgbClr val="FF0000"/>
                </a:solidFill>
              </a:rPr>
              <a:t>qualité</a:t>
            </a:r>
            <a:r>
              <a:rPr lang="en-US" sz="2400" b="1" dirty="0" smtClean="0">
                <a:solidFill>
                  <a:srgbClr val="FF0000"/>
                </a:solidFill>
              </a:rPr>
              <a:t> de vie</a:t>
            </a:r>
            <a:endParaRPr lang="en-US" sz="2400" b="1" dirty="0">
              <a:solidFill>
                <a:srgbClr val="FF0000"/>
              </a:solidFill>
            </a:endParaRPr>
          </a:p>
          <a:p>
            <a:pPr algn="ctr" defTabSz="457200">
              <a:defRPr/>
            </a:pPr>
            <a:r>
              <a:rPr lang="en-US" sz="2400" b="1" dirty="0" err="1">
                <a:solidFill>
                  <a:srgbClr val="FF0000"/>
                </a:solidFill>
              </a:rPr>
              <a:t>E</a:t>
            </a:r>
            <a:r>
              <a:rPr lang="en-US" sz="2400" b="1" dirty="0" err="1" smtClean="0">
                <a:solidFill>
                  <a:srgbClr val="FF0000"/>
                </a:solidFill>
              </a:rPr>
              <a:t>spérance</a:t>
            </a:r>
            <a:r>
              <a:rPr lang="en-US" sz="2400" b="1" dirty="0" smtClean="0">
                <a:solidFill>
                  <a:srgbClr val="FF0000"/>
                </a:solidFill>
              </a:rPr>
              <a:t> de vie </a:t>
            </a:r>
            <a:r>
              <a:rPr lang="en-US" sz="2400" b="1" dirty="0" err="1" smtClean="0">
                <a:solidFill>
                  <a:srgbClr val="FF0000"/>
                </a:solidFill>
              </a:rPr>
              <a:t>similaire</a:t>
            </a:r>
            <a:r>
              <a:rPr lang="en-US" sz="2400" b="1" dirty="0" smtClean="0">
                <a:solidFill>
                  <a:srgbClr val="FF0000"/>
                </a:solidFill>
              </a:rPr>
              <a:t> </a:t>
            </a:r>
            <a:r>
              <a:rPr lang="en-US" sz="2400" b="1" dirty="0" err="1" smtClean="0">
                <a:solidFill>
                  <a:srgbClr val="FF0000"/>
                </a:solidFill>
              </a:rPr>
              <a:t>à</a:t>
            </a:r>
            <a:r>
              <a:rPr lang="en-US" sz="2400" b="1" dirty="0" smtClean="0">
                <a:solidFill>
                  <a:srgbClr val="FF0000"/>
                </a:solidFill>
              </a:rPr>
              <a:t> VIH-</a:t>
            </a:r>
          </a:p>
          <a:p>
            <a:pPr algn="ctr" defTabSz="457200">
              <a:defRPr/>
            </a:pPr>
            <a:r>
              <a:rPr lang="en-US" sz="2400" b="1" dirty="0" err="1" smtClean="0">
                <a:solidFill>
                  <a:srgbClr val="FF0000"/>
                </a:solidFill>
              </a:rPr>
              <a:t>Prévention</a:t>
            </a:r>
            <a:r>
              <a:rPr lang="en-US" sz="2400" b="1" dirty="0" smtClean="0">
                <a:solidFill>
                  <a:srgbClr val="FF0000"/>
                </a:solidFill>
              </a:rPr>
              <a:t> </a:t>
            </a:r>
            <a:r>
              <a:rPr lang="en-US" sz="2400" b="1" dirty="0">
                <a:solidFill>
                  <a:srgbClr val="FF0000"/>
                </a:solidFill>
              </a:rPr>
              <a:t>du </a:t>
            </a:r>
            <a:r>
              <a:rPr lang="en-US" sz="2400" b="1" dirty="0" err="1" smtClean="0">
                <a:solidFill>
                  <a:srgbClr val="FF0000"/>
                </a:solidFill>
              </a:rPr>
              <a:t>Sida</a:t>
            </a:r>
            <a:endParaRPr lang="en-US" sz="2400" b="1" dirty="0">
              <a:solidFill>
                <a:srgbClr val="FF0000"/>
              </a:solidFill>
            </a:endParaRPr>
          </a:p>
        </p:txBody>
      </p:sp>
      <p:sp>
        <p:nvSpPr>
          <p:cNvPr id="24" name="Down Arrow 23"/>
          <p:cNvSpPr/>
          <p:nvPr/>
        </p:nvSpPr>
        <p:spPr>
          <a:xfrm>
            <a:off x="2019300" y="1889126"/>
            <a:ext cx="228600" cy="274637"/>
          </a:xfrm>
          <a:prstGeom prst="downArrow">
            <a:avLst/>
          </a:prstGeom>
          <a:solidFill>
            <a:srgbClr val="C0504D"/>
          </a:solidFill>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en-US" sz="1800">
              <a:solidFill>
                <a:prstClr val="black"/>
              </a:solidFill>
              <a:latin typeface="Calibri"/>
            </a:endParaRPr>
          </a:p>
        </p:txBody>
      </p:sp>
      <p:sp>
        <p:nvSpPr>
          <p:cNvPr id="25" name="Down Arrow 24"/>
          <p:cNvSpPr/>
          <p:nvPr/>
        </p:nvSpPr>
        <p:spPr>
          <a:xfrm>
            <a:off x="2019300" y="3230566"/>
            <a:ext cx="228600" cy="274638"/>
          </a:xfrm>
          <a:prstGeom prst="downArrow">
            <a:avLst/>
          </a:prstGeom>
          <a:solidFill>
            <a:srgbClr val="C0504D"/>
          </a:solidFill>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en-US" sz="1800">
              <a:solidFill>
                <a:prstClr val="black"/>
              </a:solidFill>
              <a:latin typeface="Calibri"/>
            </a:endParaRPr>
          </a:p>
        </p:txBody>
      </p:sp>
      <p:sp>
        <p:nvSpPr>
          <p:cNvPr id="27" name="Down Arrow 26"/>
          <p:cNvSpPr/>
          <p:nvPr/>
        </p:nvSpPr>
        <p:spPr>
          <a:xfrm>
            <a:off x="2133600" y="5082802"/>
            <a:ext cx="228600" cy="274638"/>
          </a:xfrm>
          <a:prstGeom prst="downArrow">
            <a:avLst/>
          </a:prstGeom>
          <a:solidFill>
            <a:srgbClr val="C0504D"/>
          </a:solidFill>
        </p:spPr>
        <p:style>
          <a:lnRef idx="2">
            <a:schemeClr val="dk1"/>
          </a:lnRef>
          <a:fillRef idx="1">
            <a:schemeClr val="lt1"/>
          </a:fillRef>
          <a:effectRef idx="0">
            <a:schemeClr val="dk1"/>
          </a:effectRef>
          <a:fontRef idx="minor">
            <a:schemeClr val="dk1"/>
          </a:fontRef>
        </p:style>
        <p:txBody>
          <a:bodyPr anchor="ctr"/>
          <a:lstStyle/>
          <a:p>
            <a:pPr algn="ctr" defTabSz="457200" eaLnBrk="1" fontAlgn="auto" hangingPunct="1">
              <a:spcBef>
                <a:spcPts val="0"/>
              </a:spcBef>
              <a:spcAft>
                <a:spcPts val="0"/>
              </a:spcAft>
              <a:defRPr/>
            </a:pPr>
            <a:endParaRPr lang="en-US" sz="1800">
              <a:solidFill>
                <a:prstClr val="black"/>
              </a:solidFill>
              <a:latin typeface="Calibri"/>
            </a:endParaRPr>
          </a:p>
        </p:txBody>
      </p:sp>
      <p:sp>
        <p:nvSpPr>
          <p:cNvPr id="578569" name="Title 1"/>
          <p:cNvSpPr>
            <a:spLocks noGrp="1"/>
          </p:cNvSpPr>
          <p:nvPr>
            <p:ph type="title"/>
          </p:nvPr>
        </p:nvSpPr>
        <p:spPr>
          <a:xfrm>
            <a:off x="0" y="0"/>
            <a:ext cx="9144000" cy="1076476"/>
          </a:xfrm>
          <a:solidFill>
            <a:srgbClr val="000090"/>
          </a:solidFill>
        </p:spPr>
        <p:txBody>
          <a:bodyPr>
            <a:normAutofit/>
          </a:bodyPr>
          <a:lstStyle/>
          <a:p>
            <a:pPr eaLnBrk="1" hangingPunct="1"/>
            <a:r>
              <a:rPr lang="en-US" sz="3200" b="1" dirty="0" err="1" smtClean="0">
                <a:solidFill>
                  <a:schemeClr val="bg1"/>
                </a:solidFill>
                <a:latin typeface="Calibri"/>
                <a:cs typeface="Calibri"/>
              </a:rPr>
              <a:t>Depuis</a:t>
            </a:r>
            <a:r>
              <a:rPr lang="en-US" sz="3200" b="1" dirty="0" smtClean="0">
                <a:solidFill>
                  <a:schemeClr val="bg1"/>
                </a:solidFill>
                <a:latin typeface="Calibri"/>
                <a:cs typeface="Calibri"/>
              </a:rPr>
              <a:t> 1996: Ere des </a:t>
            </a:r>
            <a:r>
              <a:rPr lang="en-US" sz="3200" b="1" dirty="0" err="1" smtClean="0">
                <a:solidFill>
                  <a:schemeClr val="bg1"/>
                </a:solidFill>
                <a:latin typeface="Calibri"/>
                <a:cs typeface="Calibri"/>
              </a:rPr>
              <a:t>traitements</a:t>
            </a:r>
            <a:r>
              <a:rPr lang="en-US" sz="3200" b="1" dirty="0" smtClean="0">
                <a:solidFill>
                  <a:schemeClr val="bg1"/>
                </a:solidFill>
                <a:latin typeface="Calibri"/>
                <a:cs typeface="Calibri"/>
              </a:rPr>
              <a:t> </a:t>
            </a:r>
            <a:r>
              <a:rPr lang="en-US" sz="3200" b="1" dirty="0" err="1" smtClean="0">
                <a:solidFill>
                  <a:schemeClr val="bg1"/>
                </a:solidFill>
                <a:latin typeface="Calibri"/>
                <a:cs typeface="Calibri"/>
              </a:rPr>
              <a:t>combinés</a:t>
            </a:r>
            <a:r>
              <a:rPr lang="en-US" sz="3200" b="1" dirty="0" smtClean="0">
                <a:solidFill>
                  <a:schemeClr val="bg1"/>
                </a:solidFill>
                <a:latin typeface="Calibri"/>
                <a:cs typeface="Calibri"/>
              </a:rPr>
              <a:t> (</a:t>
            </a:r>
            <a:r>
              <a:rPr lang="en-US" sz="3200" b="1" dirty="0" err="1" smtClean="0">
                <a:solidFill>
                  <a:schemeClr val="bg1"/>
                </a:solidFill>
                <a:latin typeface="Calibri"/>
                <a:cs typeface="Calibri"/>
              </a:rPr>
              <a:t>cART</a:t>
            </a:r>
            <a:r>
              <a:rPr lang="en-US" sz="3200" b="1" dirty="0" smtClean="0">
                <a:solidFill>
                  <a:schemeClr val="bg1"/>
                </a:solidFill>
                <a:latin typeface="Calibri"/>
                <a:cs typeface="Calibri"/>
              </a:rPr>
              <a:t>) et du combat pour </a:t>
            </a:r>
            <a:r>
              <a:rPr lang="en-US" sz="3200" b="1" dirty="0" err="1" smtClean="0">
                <a:solidFill>
                  <a:schemeClr val="bg1"/>
                </a:solidFill>
                <a:latin typeface="Calibri"/>
                <a:cs typeface="Calibri"/>
              </a:rPr>
              <a:t>l’accès</a:t>
            </a:r>
            <a:r>
              <a:rPr lang="en-US" sz="3200" b="1" dirty="0" smtClean="0">
                <a:solidFill>
                  <a:schemeClr val="bg1"/>
                </a:solidFill>
                <a:latin typeface="Calibri"/>
                <a:cs typeface="Calibri"/>
              </a:rPr>
              <a:t> </a:t>
            </a:r>
            <a:r>
              <a:rPr lang="en-US" sz="3200" b="1" dirty="0" err="1" smtClean="0">
                <a:solidFill>
                  <a:schemeClr val="bg1"/>
                </a:solidFill>
                <a:latin typeface="Calibri"/>
                <a:cs typeface="Calibri"/>
              </a:rPr>
              <a:t>universel</a:t>
            </a:r>
            <a:r>
              <a:rPr lang="en-US" sz="3200" b="1" dirty="0" smtClean="0">
                <a:solidFill>
                  <a:schemeClr val="bg1"/>
                </a:solidFill>
                <a:latin typeface="Calibri"/>
                <a:cs typeface="Calibri"/>
              </a:rPr>
              <a:t>! </a:t>
            </a:r>
          </a:p>
        </p:txBody>
      </p:sp>
      <p:pic>
        <p:nvPicPr>
          <p:cNvPr id="11" name="Image 10"/>
          <p:cNvPicPr>
            <a:picLocks noChangeAspect="1"/>
          </p:cNvPicPr>
          <p:nvPr/>
        </p:nvPicPr>
        <p:blipFill>
          <a:blip r:embed="rId2"/>
          <a:stretch>
            <a:fillRect/>
          </a:stretch>
        </p:blipFill>
        <p:spPr>
          <a:xfrm>
            <a:off x="5334014" y="4535928"/>
            <a:ext cx="3616081" cy="2322072"/>
          </a:xfrm>
          <a:prstGeom prst="rect">
            <a:avLst/>
          </a:prstGeom>
        </p:spPr>
      </p:pic>
      <p:grpSp>
        <p:nvGrpSpPr>
          <p:cNvPr id="2" name="Group 2"/>
          <p:cNvGrpSpPr>
            <a:grpSpLocks noChangeAspect="1"/>
          </p:cNvGrpSpPr>
          <p:nvPr/>
        </p:nvGrpSpPr>
        <p:grpSpPr bwMode="auto">
          <a:xfrm>
            <a:off x="4310371" y="1247935"/>
            <a:ext cx="4833641" cy="3493613"/>
            <a:chOff x="96" y="384"/>
            <a:chExt cx="4704" cy="3485"/>
          </a:xfrm>
        </p:grpSpPr>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384"/>
              <a:ext cx="4704" cy="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0"/>
            <p:cNvSpPr>
              <a:spLocks noChangeArrowheads="1"/>
            </p:cNvSpPr>
            <p:nvPr/>
          </p:nvSpPr>
          <p:spPr bwMode="auto">
            <a:xfrm>
              <a:off x="768" y="480"/>
              <a:ext cx="3408"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fr-FR" sz="1800">
                <a:solidFill>
                  <a:prstClr val="black"/>
                </a:solidFill>
                <a:latin typeface="Calibri"/>
                <a:ea typeface="+mn-ea"/>
                <a:cs typeface="+mn-cs"/>
              </a:endParaRPr>
            </a:p>
          </p:txBody>
        </p:sp>
      </p:grpSp>
      <p:sp>
        <p:nvSpPr>
          <p:cNvPr id="22" name="ZoneTexte 21"/>
          <p:cNvSpPr txBox="1"/>
          <p:nvPr/>
        </p:nvSpPr>
        <p:spPr>
          <a:xfrm>
            <a:off x="3733804" y="973114"/>
            <a:ext cx="5349343" cy="707886"/>
          </a:xfrm>
          <a:prstGeom prst="rect">
            <a:avLst/>
          </a:prstGeom>
          <a:noFill/>
        </p:spPr>
        <p:txBody>
          <a:bodyPr wrap="square" rtlCol="0">
            <a:spAutoFit/>
          </a:bodyPr>
          <a:lstStyle/>
          <a:p>
            <a:pPr marL="0" lvl="1" algn="ctr" defTabSz="457200" eaLnBrk="1" fontAlgn="auto" hangingPunct="1">
              <a:spcBef>
                <a:spcPts val="0"/>
              </a:spcBef>
              <a:spcAft>
                <a:spcPts val="0"/>
              </a:spcAft>
            </a:pPr>
            <a:r>
              <a:rPr lang="en-US" sz="2000" b="1" dirty="0" smtClean="0">
                <a:solidFill>
                  <a:srgbClr val="FF0000"/>
                </a:solidFill>
                <a:latin typeface="Calibri"/>
                <a:ea typeface="+mn-ea"/>
                <a:cs typeface="Arial" charset="0"/>
              </a:rPr>
              <a:t>&gt; 30  </a:t>
            </a:r>
            <a:r>
              <a:rPr lang="en-US" sz="2000" b="1" dirty="0" err="1" smtClean="0">
                <a:solidFill>
                  <a:srgbClr val="FF0000"/>
                </a:solidFill>
                <a:latin typeface="Calibri"/>
                <a:ea typeface="+mn-ea"/>
                <a:cs typeface="Arial" charset="0"/>
              </a:rPr>
              <a:t>molécules</a:t>
            </a:r>
            <a:r>
              <a:rPr lang="en-US" sz="2000" b="1" dirty="0" smtClean="0">
                <a:solidFill>
                  <a:srgbClr val="FF0000"/>
                </a:solidFill>
                <a:latin typeface="Calibri"/>
                <a:ea typeface="+mn-ea"/>
                <a:cs typeface="Arial" charset="0"/>
              </a:rPr>
              <a:t> </a:t>
            </a:r>
            <a:r>
              <a:rPr lang="en-US" sz="2000" b="1" dirty="0" err="1" smtClean="0">
                <a:solidFill>
                  <a:srgbClr val="FF0000"/>
                </a:solidFill>
                <a:latin typeface="Calibri"/>
                <a:ea typeface="+mn-ea"/>
                <a:cs typeface="Arial" charset="0"/>
              </a:rPr>
              <a:t>antirétrovirales</a:t>
            </a:r>
            <a:r>
              <a:rPr lang="en-US" sz="2000" b="1" dirty="0" smtClean="0">
                <a:solidFill>
                  <a:srgbClr val="FF0000"/>
                </a:solidFill>
                <a:latin typeface="Calibri"/>
                <a:ea typeface="+mn-ea"/>
                <a:cs typeface="Arial" charset="0"/>
              </a:rPr>
              <a:t> et 13 </a:t>
            </a:r>
            <a:r>
              <a:rPr lang="en-US" sz="2000" b="1" dirty="0" err="1" smtClean="0">
                <a:solidFill>
                  <a:srgbClr val="FF0000"/>
                </a:solidFill>
                <a:latin typeface="Calibri"/>
                <a:ea typeface="+mn-ea"/>
                <a:cs typeface="Arial" charset="0"/>
              </a:rPr>
              <a:t>combinaisons</a:t>
            </a:r>
            <a:r>
              <a:rPr lang="en-US" sz="2000" b="1" dirty="0" smtClean="0">
                <a:solidFill>
                  <a:srgbClr val="FF0000"/>
                </a:solidFill>
                <a:latin typeface="Calibri"/>
                <a:ea typeface="+mn-ea"/>
                <a:cs typeface="Arial" charset="0"/>
              </a:rPr>
              <a:t> </a:t>
            </a:r>
            <a:r>
              <a:rPr lang="en-US" sz="2000" b="1" dirty="0" err="1" smtClean="0">
                <a:solidFill>
                  <a:srgbClr val="FF0000"/>
                </a:solidFill>
                <a:latin typeface="Calibri"/>
                <a:ea typeface="+mn-ea"/>
                <a:cs typeface="Arial" charset="0"/>
              </a:rPr>
              <a:t>approuvées</a:t>
            </a:r>
            <a:endParaRPr lang="fr-FR" sz="2000" dirty="0">
              <a:solidFill>
                <a:prstClr val="black"/>
              </a:solidFill>
              <a:latin typeface="Calibri"/>
              <a:ea typeface="+mn-ea"/>
              <a:cs typeface="+mn-cs"/>
            </a:endParaRPr>
          </a:p>
        </p:txBody>
      </p:sp>
    </p:spTree>
    <p:extLst>
      <p:ext uri="{BB962C8B-B14F-4D97-AF65-F5344CB8AC3E}">
        <p14:creationId xmlns:p14="http://schemas.microsoft.com/office/powerpoint/2010/main" val="16078870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19965445">
            <a:off x="4048700" y="1656298"/>
            <a:ext cx="1066800" cy="1532468"/>
            <a:chOff x="5317356" y="1839356"/>
            <a:chExt cx="1066800" cy="1532468"/>
          </a:xfrm>
        </p:grpSpPr>
        <p:grpSp>
          <p:nvGrpSpPr>
            <p:cNvPr id="101" name="Group 100"/>
            <p:cNvGrpSpPr/>
            <p:nvPr/>
          </p:nvGrpSpPr>
          <p:grpSpPr>
            <a:xfrm rot="21419596">
              <a:off x="5330004" y="3054916"/>
              <a:ext cx="272011" cy="316908"/>
              <a:chOff x="7406706" y="3129006"/>
              <a:chExt cx="716562" cy="788439"/>
            </a:xfrm>
          </p:grpSpPr>
          <p:pic>
            <p:nvPicPr>
              <p:cNvPr id="98" name="Picture 97" descr="Screen Shot 2017-05-17 at 2.38.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564" y="3194182"/>
                <a:ext cx="571500" cy="609600"/>
              </a:xfrm>
              <a:prstGeom prst="rect">
                <a:avLst/>
              </a:prstGeom>
            </p:spPr>
          </p:pic>
          <p:sp>
            <p:nvSpPr>
              <p:cNvPr id="99" name="Rectangle 98"/>
              <p:cNvSpPr/>
              <p:nvPr/>
            </p:nvSpPr>
            <p:spPr>
              <a:xfrm>
                <a:off x="7845771" y="3129006"/>
                <a:ext cx="277497" cy="133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rot="1551083">
                <a:off x="7406706" y="3783558"/>
                <a:ext cx="277497" cy="133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rot="210067">
              <a:off x="5317356" y="1839356"/>
              <a:ext cx="1066800" cy="1299988"/>
              <a:chOff x="5317356" y="1839356"/>
              <a:chExt cx="1066800" cy="1299988"/>
            </a:xfrm>
          </p:grpSpPr>
          <p:grpSp>
            <p:nvGrpSpPr>
              <p:cNvPr id="106" name="Group 105"/>
              <p:cNvGrpSpPr/>
              <p:nvPr/>
            </p:nvGrpSpPr>
            <p:grpSpPr>
              <a:xfrm>
                <a:off x="5317356" y="1839356"/>
                <a:ext cx="1066800" cy="1264026"/>
                <a:chOff x="5317356" y="1839356"/>
                <a:chExt cx="1066800" cy="1264026"/>
              </a:xfrm>
            </p:grpSpPr>
            <p:sp>
              <p:nvSpPr>
                <p:cNvPr id="105" name="Isosceles Triangle 104"/>
                <p:cNvSpPr/>
                <p:nvPr/>
              </p:nvSpPr>
              <p:spPr>
                <a:xfrm rot="1764369">
                  <a:off x="5594366" y="2868862"/>
                  <a:ext cx="172726" cy="143522"/>
                </a:xfrm>
                <a:prstGeom prst="triangl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7" name="Group 86"/>
                <p:cNvGrpSpPr/>
                <p:nvPr/>
              </p:nvGrpSpPr>
              <p:grpSpPr>
                <a:xfrm rot="1449642">
                  <a:off x="5317356" y="1839356"/>
                  <a:ext cx="1066800" cy="1264026"/>
                  <a:chOff x="2285999" y="3200256"/>
                  <a:chExt cx="1066800" cy="1264026"/>
                </a:xfrm>
              </p:grpSpPr>
              <p:grpSp>
                <p:nvGrpSpPr>
                  <p:cNvPr id="88" name="Group 87"/>
                  <p:cNvGrpSpPr/>
                  <p:nvPr/>
                </p:nvGrpSpPr>
                <p:grpSpPr>
                  <a:xfrm>
                    <a:off x="2285999" y="3200256"/>
                    <a:ext cx="1066800" cy="1066945"/>
                    <a:chOff x="3452660" y="2287184"/>
                    <a:chExt cx="395538" cy="413511"/>
                  </a:xfrm>
                </p:grpSpPr>
                <p:sp>
                  <p:nvSpPr>
                    <p:cNvPr id="92" name="Oval 91"/>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3536297" y="2322353"/>
                      <a:ext cx="243138" cy="261111"/>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0" name="Straight Connector 89"/>
                  <p:cNvCxnSpPr/>
                  <p:nvPr/>
                </p:nvCxnSpPr>
                <p:spPr>
                  <a:xfrm rot="20646155" flipV="1">
                    <a:off x="2821895" y="4292383"/>
                    <a:ext cx="56394" cy="171899"/>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grpSp>
          </p:grpSp>
          <p:sp>
            <p:nvSpPr>
              <p:cNvPr id="107" name="Right Bracket 106"/>
              <p:cNvSpPr/>
              <p:nvPr/>
            </p:nvSpPr>
            <p:spPr>
              <a:xfrm rot="17975352">
                <a:off x="5548398" y="3027415"/>
                <a:ext cx="77197" cy="146661"/>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2" name="Title 1"/>
          <p:cNvSpPr>
            <a:spLocks noGrp="1"/>
          </p:cNvSpPr>
          <p:nvPr>
            <p:ph type="title"/>
          </p:nvPr>
        </p:nvSpPr>
        <p:spPr>
          <a:xfrm>
            <a:off x="1439966" y="0"/>
            <a:ext cx="7704033" cy="1143000"/>
          </a:xfrm>
          <a:solidFill>
            <a:srgbClr val="000090"/>
          </a:solidFill>
        </p:spPr>
        <p:txBody>
          <a:bodyPr>
            <a:normAutofit fontScale="90000"/>
          </a:bodyPr>
          <a:lstStyle/>
          <a:p>
            <a:r>
              <a:rPr lang="en-US" b="1" dirty="0" smtClean="0">
                <a:solidFill>
                  <a:srgbClr val="FFFFFF"/>
                </a:solidFill>
              </a:rPr>
              <a:t>Comment </a:t>
            </a:r>
            <a:r>
              <a:rPr lang="en-US" b="1" dirty="0" err="1" smtClean="0">
                <a:solidFill>
                  <a:srgbClr val="FFFFFF"/>
                </a:solidFill>
              </a:rPr>
              <a:t>optimiser</a:t>
            </a:r>
            <a:r>
              <a:rPr lang="en-US" b="1" dirty="0" smtClean="0">
                <a:solidFill>
                  <a:srgbClr val="FFFFFF"/>
                </a:solidFill>
              </a:rPr>
              <a:t> </a:t>
            </a:r>
            <a:r>
              <a:rPr lang="en-US" b="1" dirty="0" err="1" smtClean="0">
                <a:solidFill>
                  <a:srgbClr val="FFFFFF"/>
                </a:solidFill>
              </a:rPr>
              <a:t>l’élimination</a:t>
            </a:r>
            <a:r>
              <a:rPr lang="en-US" b="1" dirty="0" smtClean="0">
                <a:solidFill>
                  <a:srgbClr val="FFFFFF"/>
                </a:solidFill>
              </a:rPr>
              <a:t> des cellules </a:t>
            </a:r>
            <a:r>
              <a:rPr lang="en-US" b="1" dirty="0" err="1" smtClean="0">
                <a:solidFill>
                  <a:srgbClr val="FFFFFF"/>
                </a:solidFill>
              </a:rPr>
              <a:t>infectées</a:t>
            </a:r>
            <a:r>
              <a:rPr lang="en-US" b="1" dirty="0" smtClean="0">
                <a:solidFill>
                  <a:srgbClr val="FFFFFF"/>
                </a:solidFill>
              </a:rPr>
              <a:t>, </a:t>
            </a:r>
            <a:r>
              <a:rPr lang="en-US" b="1" dirty="0" err="1" smtClean="0">
                <a:solidFill>
                  <a:srgbClr val="FFFFFF"/>
                </a:solidFill>
              </a:rPr>
              <a:t>réactivées</a:t>
            </a:r>
            <a:r>
              <a:rPr lang="en-US" b="1" dirty="0" smtClean="0">
                <a:solidFill>
                  <a:srgbClr val="FFFFFF"/>
                </a:solidFill>
              </a:rPr>
              <a:t>? </a:t>
            </a:r>
            <a:endParaRPr lang="en-US" b="1" dirty="0">
              <a:solidFill>
                <a:srgbClr val="FFFFFF"/>
              </a:solidFill>
            </a:endParaRPr>
          </a:p>
        </p:txBody>
      </p:sp>
      <p:sp>
        <p:nvSpPr>
          <p:cNvPr id="7" name="TextBox 6"/>
          <p:cNvSpPr txBox="1"/>
          <p:nvPr/>
        </p:nvSpPr>
        <p:spPr>
          <a:xfrm>
            <a:off x="7845771" y="6342031"/>
            <a:ext cx="184666" cy="369332"/>
          </a:xfrm>
          <a:prstGeom prst="rect">
            <a:avLst/>
          </a:prstGeom>
          <a:noFill/>
        </p:spPr>
        <p:txBody>
          <a:bodyPr wrap="none" rtlCol="0">
            <a:spAutoFit/>
          </a:bodyPr>
          <a:lstStyle/>
          <a:p>
            <a:endParaRPr lang="en-US" dirty="0"/>
          </a:p>
        </p:txBody>
      </p:sp>
      <p:sp>
        <p:nvSpPr>
          <p:cNvPr id="13" name="TextBox 12"/>
          <p:cNvSpPr txBox="1"/>
          <p:nvPr/>
        </p:nvSpPr>
        <p:spPr>
          <a:xfrm>
            <a:off x="6526776" y="3676681"/>
            <a:ext cx="1915081" cy="338554"/>
          </a:xfrm>
          <a:prstGeom prst="rect">
            <a:avLst/>
          </a:prstGeom>
          <a:noFill/>
        </p:spPr>
        <p:txBody>
          <a:bodyPr wrap="square" rtlCol="0">
            <a:spAutoFit/>
          </a:bodyPr>
          <a:lstStyle/>
          <a:p>
            <a:pPr algn="ctr"/>
            <a:r>
              <a:rPr lang="en-US" sz="1600" b="1" dirty="0" smtClean="0">
                <a:latin typeface="+mn-lt"/>
              </a:rPr>
              <a:t>Vaccines</a:t>
            </a:r>
            <a:endParaRPr lang="en-US" sz="1600" b="1" dirty="0">
              <a:latin typeface="+mn-lt"/>
            </a:endParaRPr>
          </a:p>
        </p:txBody>
      </p:sp>
      <p:sp>
        <p:nvSpPr>
          <p:cNvPr id="73" name="TextBox 72"/>
          <p:cNvSpPr txBox="1"/>
          <p:nvPr/>
        </p:nvSpPr>
        <p:spPr>
          <a:xfrm>
            <a:off x="535847" y="4315502"/>
            <a:ext cx="2694219" cy="830997"/>
          </a:xfrm>
          <a:prstGeom prst="rect">
            <a:avLst/>
          </a:prstGeom>
          <a:noFill/>
        </p:spPr>
        <p:txBody>
          <a:bodyPr wrap="square" rtlCol="0">
            <a:spAutoFit/>
          </a:bodyPr>
          <a:lstStyle/>
          <a:p>
            <a:pPr algn="ctr"/>
            <a:r>
              <a:rPr lang="en-US" sz="1600" b="1" dirty="0" smtClean="0">
                <a:latin typeface="+mn-lt"/>
              </a:rPr>
              <a:t>Broadly Neutralizing Antibodies </a:t>
            </a:r>
          </a:p>
          <a:p>
            <a:pPr algn="ctr"/>
            <a:r>
              <a:rPr lang="en-US" sz="1600" b="1" dirty="0" smtClean="0">
                <a:latin typeface="+mn-lt"/>
              </a:rPr>
              <a:t>(</a:t>
            </a:r>
            <a:r>
              <a:rPr lang="en-US" sz="1600" b="1" dirty="0" err="1" smtClean="0">
                <a:latin typeface="+mn-lt"/>
              </a:rPr>
              <a:t>bNAbs</a:t>
            </a:r>
            <a:r>
              <a:rPr lang="en-US" sz="1600" b="1" dirty="0" smtClean="0">
                <a:latin typeface="+mn-lt"/>
              </a:rPr>
              <a:t>)</a:t>
            </a:r>
          </a:p>
        </p:txBody>
      </p:sp>
      <p:sp>
        <p:nvSpPr>
          <p:cNvPr id="79" name="TextBox 78"/>
          <p:cNvSpPr txBox="1"/>
          <p:nvPr/>
        </p:nvSpPr>
        <p:spPr>
          <a:xfrm>
            <a:off x="7938602" y="3988529"/>
            <a:ext cx="184666" cy="369332"/>
          </a:xfrm>
          <a:prstGeom prst="rect">
            <a:avLst/>
          </a:prstGeom>
          <a:noFill/>
        </p:spPr>
        <p:txBody>
          <a:bodyPr wrap="none" rtlCol="0">
            <a:spAutoFit/>
          </a:bodyPr>
          <a:lstStyle/>
          <a:p>
            <a:endParaRPr lang="en-US" dirty="0"/>
          </a:p>
        </p:txBody>
      </p:sp>
      <p:grpSp>
        <p:nvGrpSpPr>
          <p:cNvPr id="82" name="Group 81"/>
          <p:cNvGrpSpPr/>
          <p:nvPr/>
        </p:nvGrpSpPr>
        <p:grpSpPr>
          <a:xfrm rot="19774426">
            <a:off x="2123771" y="2911741"/>
            <a:ext cx="1305420" cy="1578156"/>
            <a:chOff x="3210719" y="1660717"/>
            <a:chExt cx="1305420" cy="1578156"/>
          </a:xfrm>
        </p:grpSpPr>
        <p:grpSp>
          <p:nvGrpSpPr>
            <p:cNvPr id="74" name="Group 73"/>
            <p:cNvGrpSpPr/>
            <p:nvPr/>
          </p:nvGrpSpPr>
          <p:grpSpPr>
            <a:xfrm rot="20942905">
              <a:off x="3210719" y="1660717"/>
              <a:ext cx="1305420" cy="1578156"/>
              <a:chOff x="3370999" y="1823666"/>
              <a:chExt cx="1305420" cy="1578156"/>
            </a:xfrm>
          </p:grpSpPr>
          <p:grpSp>
            <p:nvGrpSpPr>
              <p:cNvPr id="38" name="Group 37"/>
              <p:cNvGrpSpPr/>
              <p:nvPr/>
            </p:nvGrpSpPr>
            <p:grpSpPr>
              <a:xfrm rot="10352525">
                <a:off x="3370999" y="1823666"/>
                <a:ext cx="1305420" cy="1485150"/>
                <a:chOff x="6190145" y="3925050"/>
                <a:chExt cx="1305420" cy="1485150"/>
              </a:xfrm>
            </p:grpSpPr>
            <p:grpSp>
              <p:nvGrpSpPr>
                <p:cNvPr id="39" name="Group 38"/>
                <p:cNvGrpSpPr/>
                <p:nvPr/>
              </p:nvGrpSpPr>
              <p:grpSpPr>
                <a:xfrm>
                  <a:off x="6400800" y="4304813"/>
                  <a:ext cx="1094765" cy="1105387"/>
                  <a:chOff x="6296635" y="4152413"/>
                  <a:chExt cx="1094765" cy="1105387"/>
                </a:xfrm>
              </p:grpSpPr>
              <p:grpSp>
                <p:nvGrpSpPr>
                  <p:cNvPr id="68" name="Group 67"/>
                  <p:cNvGrpSpPr/>
                  <p:nvPr/>
                </p:nvGrpSpPr>
                <p:grpSpPr>
                  <a:xfrm>
                    <a:off x="6296635" y="4152413"/>
                    <a:ext cx="1094765" cy="1105387"/>
                    <a:chOff x="3248635" y="1301476"/>
                    <a:chExt cx="395538" cy="413511"/>
                  </a:xfrm>
                </p:grpSpPr>
                <p:sp>
                  <p:nvSpPr>
                    <p:cNvPr id="70" name="Oval 69"/>
                    <p:cNvSpPr/>
                    <p:nvPr/>
                  </p:nvSpPr>
                  <p:spPr>
                    <a:xfrm>
                      <a:off x="3248635" y="1301476"/>
                      <a:ext cx="395538" cy="413511"/>
                    </a:xfrm>
                    <a:prstGeom prst="ellipse">
                      <a:avLst/>
                    </a:prstGeom>
                    <a:solidFill>
                      <a:srgbClr val="CB67F2"/>
                    </a:solidFill>
                    <a:ln w="12700" cmpd="sng">
                      <a:solidFill>
                        <a:srgbClr val="CB67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341332" y="1441904"/>
                      <a:ext cx="243138" cy="261111"/>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5" name="Oval 54"/>
                  <p:cNvSpPr/>
                  <p:nvPr/>
                </p:nvSpPr>
                <p:spPr>
                  <a:xfrm>
                    <a:off x="6394314" y="4648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07481" y="45720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400800" y="45262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64770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6629400" y="44500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583681" y="429768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67818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736081"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934200" y="4419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6934200" y="42672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040881" y="43434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117081" y="44958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431281" y="480060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Oval 39"/>
                <p:cNvSpPr/>
                <p:nvPr/>
              </p:nvSpPr>
              <p:spPr>
                <a:xfrm>
                  <a:off x="6480490" y="3925050"/>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6360864" y="4084888"/>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346091" y="3933037"/>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266344" y="4414385"/>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342544" y="4521068"/>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6266343" y="41857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342545" y="4292468"/>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418743" y="44143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511535" y="407410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190145" y="4292467"/>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6449226" y="41857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525426" y="4292467"/>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601627" y="4185786"/>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608142" y="3994191"/>
                  <a:ext cx="45719" cy="45719"/>
                </a:xfrm>
                <a:prstGeom prst="ellipse">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2" name="Block Arc 71"/>
              <p:cNvSpPr/>
              <p:nvPr/>
            </p:nvSpPr>
            <p:spPr>
              <a:xfrm rot="20476913">
                <a:off x="3990062" y="2927158"/>
                <a:ext cx="221888" cy="474664"/>
              </a:xfrm>
              <a:prstGeom prst="blockArc">
                <a:avLst>
                  <a:gd name="adj1" fmla="val 10800000"/>
                  <a:gd name="adj2" fmla="val 436157"/>
                  <a:gd name="adj3" fmla="val 9581"/>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81" name="Picture 80"/>
            <p:cNvPicPr>
              <a:picLocks noChangeAspect="1"/>
            </p:cNvPicPr>
            <p:nvPr/>
          </p:nvPicPr>
          <p:blipFill>
            <a:blip r:embed="rId4">
              <a:extLst>
                <a:ext uri="{BEBA8EAE-BF5A-486C-A8C5-ECC9F3942E4B}">
                  <a14:imgProps xmlns:a14="http://schemas.microsoft.com/office/drawing/2010/main">
                    <a14:imgLayer r:embed="rId5">
                      <a14:imgEffect>
                        <a14:backgroundRemoval t="0" b="96127" l="481" r="100000">
                          <a14:foregroundMark x1="1442" y1="14437" x2="28846" y2="40845"/>
                          <a14:foregroundMark x1="28365" y1="95775" x2="70673" y2="96127"/>
                          <a14:foregroundMark x1="68269" y1="94366" x2="69231" y2="39789"/>
                          <a14:foregroundMark x1="97115" y1="14085" x2="81731" y2="0"/>
                          <a14:foregroundMark x1="72115" y1="704" x2="50481" y2="20775"/>
                          <a14:foregroundMark x1="12981" y1="1056" x2="481" y2="9859"/>
                          <a14:backgroundMark x1="28365" y1="39789" x2="28846" y2="95775"/>
                          <a14:backgroundMark x1="69712" y1="40493" x2="96635" y2="14085"/>
                          <a14:backgroundMark x1="49519" y1="20775" x2="22115" y2="0"/>
                        </a14:backgroundRemoval>
                      </a14:imgEffect>
                    </a14:imgLayer>
                  </a14:imgProps>
                </a:ext>
              </a:extLst>
            </a:blip>
            <a:stretch>
              <a:fillRect/>
            </a:stretch>
          </p:blipFill>
          <p:spPr>
            <a:xfrm rot="20749738">
              <a:off x="3949464" y="2857968"/>
              <a:ext cx="270502" cy="369338"/>
            </a:xfrm>
            <a:prstGeom prst="rect">
              <a:avLst/>
            </a:prstGeom>
            <a:scene3d>
              <a:camera prst="orthographicFront">
                <a:rot lat="0" lon="0" rev="11880000"/>
              </a:camera>
              <a:lightRig rig="threePt" dir="t"/>
            </a:scene3d>
          </p:spPr>
        </p:pic>
      </p:grpSp>
      <p:grpSp>
        <p:nvGrpSpPr>
          <p:cNvPr id="33" name="Group 32"/>
          <p:cNvGrpSpPr/>
          <p:nvPr/>
        </p:nvGrpSpPr>
        <p:grpSpPr>
          <a:xfrm>
            <a:off x="3511588" y="3219414"/>
            <a:ext cx="2514600" cy="2620680"/>
            <a:chOff x="3505200" y="3170520"/>
            <a:chExt cx="2514600" cy="2620680"/>
          </a:xfrm>
        </p:grpSpPr>
        <p:grpSp>
          <p:nvGrpSpPr>
            <p:cNvPr id="32" name="Group 31"/>
            <p:cNvGrpSpPr/>
            <p:nvPr/>
          </p:nvGrpSpPr>
          <p:grpSpPr>
            <a:xfrm rot="19347587">
              <a:off x="3604232" y="3190391"/>
              <a:ext cx="2400506" cy="2141324"/>
              <a:chOff x="7010400" y="2209800"/>
              <a:chExt cx="6685304" cy="5918790"/>
            </a:xfrm>
          </p:grpSpPr>
          <p:pic>
            <p:nvPicPr>
              <p:cNvPr id="29" name="Picture 28" descr="Screen Shot 2017-05-17 at 2.10.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44803" y="7290391"/>
                <a:ext cx="850901" cy="838199"/>
              </a:xfrm>
              <a:prstGeom prst="rect">
                <a:avLst/>
              </a:prstGeom>
            </p:spPr>
          </p:pic>
          <p:sp>
            <p:nvSpPr>
              <p:cNvPr id="30" name="Oval 29"/>
              <p:cNvSpPr/>
              <p:nvPr/>
            </p:nvSpPr>
            <p:spPr>
              <a:xfrm>
                <a:off x="7391400" y="2895600"/>
                <a:ext cx="1143000" cy="107377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7010400" y="2209800"/>
                <a:ext cx="1524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505200" y="3170520"/>
              <a:ext cx="2514600" cy="2620680"/>
              <a:chOff x="3505200" y="3170520"/>
              <a:chExt cx="2514600" cy="2620680"/>
            </a:xfrm>
          </p:grpSpPr>
          <p:pic>
            <p:nvPicPr>
              <p:cNvPr id="8" name="Picture 7" descr="Figure2.png"/>
              <p:cNvPicPr>
                <a:picLocks noChangeAspect="1"/>
              </p:cNvPicPr>
              <p:nvPr/>
            </p:nvPicPr>
            <p:blipFill>
              <a:blip r:embed="rId7"/>
              <a:stretch>
                <a:fillRect/>
              </a:stretch>
            </p:blipFill>
            <p:spPr>
              <a:xfrm>
                <a:off x="3505200" y="3170520"/>
                <a:ext cx="2514600" cy="2620680"/>
              </a:xfrm>
              <a:prstGeom prst="rect">
                <a:avLst/>
              </a:prstGeom>
            </p:spPr>
          </p:pic>
          <p:sp>
            <p:nvSpPr>
              <p:cNvPr id="9" name="TextBox 8"/>
              <p:cNvSpPr txBox="1"/>
              <p:nvPr/>
            </p:nvSpPr>
            <p:spPr>
              <a:xfrm>
                <a:off x="4019104" y="4800600"/>
                <a:ext cx="1447800" cy="646331"/>
              </a:xfrm>
              <a:prstGeom prst="rect">
                <a:avLst/>
              </a:prstGeom>
              <a:noFill/>
            </p:spPr>
            <p:txBody>
              <a:bodyPr wrap="square" rtlCol="0">
                <a:spAutoFit/>
              </a:bodyPr>
              <a:lstStyle/>
              <a:p>
                <a:pPr algn="ctr"/>
                <a:r>
                  <a:rPr lang="en-US" dirty="0" smtClean="0">
                    <a:latin typeface="+mn-lt"/>
                  </a:rPr>
                  <a:t>HIV-infected Cell</a:t>
                </a:r>
                <a:endParaRPr lang="en-US" dirty="0">
                  <a:latin typeface="+mn-lt"/>
                </a:endParaRPr>
              </a:p>
            </p:txBody>
          </p:sp>
        </p:grpSp>
      </p:grpSp>
      <p:grpSp>
        <p:nvGrpSpPr>
          <p:cNvPr id="3" name="Group 2"/>
          <p:cNvGrpSpPr/>
          <p:nvPr/>
        </p:nvGrpSpPr>
        <p:grpSpPr>
          <a:xfrm rot="18579734">
            <a:off x="3266308" y="4086491"/>
            <a:ext cx="439519" cy="287744"/>
            <a:chOff x="3139663" y="4088153"/>
            <a:chExt cx="439519" cy="287744"/>
          </a:xfrm>
        </p:grpSpPr>
        <p:pic>
          <p:nvPicPr>
            <p:cNvPr id="83" name="Picture 82" descr="Screen Shot 2017-05-17 at 2.32.2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07745">
              <a:off x="3139663" y="4246405"/>
              <a:ext cx="145677" cy="129492"/>
            </a:xfrm>
            <a:prstGeom prst="rect">
              <a:avLst/>
            </a:prstGeom>
          </p:spPr>
        </p:pic>
        <p:pic>
          <p:nvPicPr>
            <p:cNvPr id="84" name="Picture 83" descr="Screen Shot 2017-05-17 at 2.32.2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07745">
              <a:off x="3281105" y="4164353"/>
              <a:ext cx="145677" cy="129492"/>
            </a:xfrm>
            <a:prstGeom prst="rect">
              <a:avLst/>
            </a:prstGeom>
          </p:spPr>
        </p:pic>
        <p:pic>
          <p:nvPicPr>
            <p:cNvPr id="85" name="Picture 84" descr="Screen Shot 2017-05-17 at 2.32.2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56107">
              <a:off x="3433505" y="4088153"/>
              <a:ext cx="145677" cy="129492"/>
            </a:xfrm>
            <a:prstGeom prst="rect">
              <a:avLst/>
            </a:prstGeom>
          </p:spPr>
        </p:pic>
      </p:grpSp>
      <p:grpSp>
        <p:nvGrpSpPr>
          <p:cNvPr id="28" name="Group 27"/>
          <p:cNvGrpSpPr/>
          <p:nvPr/>
        </p:nvGrpSpPr>
        <p:grpSpPr>
          <a:xfrm rot="8816698">
            <a:off x="6479905" y="3959555"/>
            <a:ext cx="1187647" cy="1218515"/>
            <a:chOff x="2285999" y="3200256"/>
            <a:chExt cx="1187647" cy="1218515"/>
          </a:xfrm>
        </p:grpSpPr>
        <p:grpSp>
          <p:nvGrpSpPr>
            <p:cNvPr id="12" name="Group 11"/>
            <p:cNvGrpSpPr/>
            <p:nvPr/>
          </p:nvGrpSpPr>
          <p:grpSpPr>
            <a:xfrm>
              <a:off x="2285999" y="3200256"/>
              <a:ext cx="1066800" cy="1066945"/>
              <a:chOff x="3452660" y="2287184"/>
              <a:chExt cx="395538" cy="413511"/>
            </a:xfrm>
          </p:grpSpPr>
          <p:sp>
            <p:nvSpPr>
              <p:cNvPr id="14" name="Oval 13"/>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536297" y="2322353"/>
                <a:ext cx="243138" cy="261111"/>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rot="19032473">
              <a:off x="3212308" y="4056980"/>
              <a:ext cx="261338" cy="361791"/>
              <a:chOff x="5181598" y="1600200"/>
              <a:chExt cx="261338" cy="361791"/>
            </a:xfrm>
          </p:grpSpPr>
          <p:cxnSp>
            <p:nvCxnSpPr>
              <p:cNvPr id="23" name="Straight Connector 22"/>
              <p:cNvCxnSpPr/>
              <p:nvPr/>
            </p:nvCxnSpPr>
            <p:spPr>
              <a:xfrm flipV="1">
                <a:off x="5294376" y="1600200"/>
                <a:ext cx="0" cy="7620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Block Arc 18"/>
              <p:cNvSpPr/>
              <p:nvPr/>
            </p:nvSpPr>
            <p:spPr>
              <a:xfrm>
                <a:off x="5181598" y="1676401"/>
                <a:ext cx="261338" cy="285590"/>
              </a:xfrm>
              <a:prstGeom prst="blockArc">
                <a:avLst>
                  <a:gd name="adj1" fmla="val 10800000"/>
                  <a:gd name="adj2" fmla="val 0"/>
                  <a:gd name="adj3" fmla="val 8552"/>
                </a:avLst>
              </a:prstGeom>
              <a:solidFill>
                <a:schemeClr val="accent1">
                  <a:lumMod val="7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
        <p:nvSpPr>
          <p:cNvPr id="109" name="TextBox 108"/>
          <p:cNvSpPr txBox="1"/>
          <p:nvPr/>
        </p:nvSpPr>
        <p:spPr>
          <a:xfrm>
            <a:off x="1561634" y="1374440"/>
            <a:ext cx="2936602" cy="584776"/>
          </a:xfrm>
          <a:prstGeom prst="rect">
            <a:avLst/>
          </a:prstGeom>
          <a:noFill/>
        </p:spPr>
        <p:txBody>
          <a:bodyPr wrap="square" rtlCol="0">
            <a:spAutoFit/>
          </a:bodyPr>
          <a:lstStyle/>
          <a:p>
            <a:pPr algn="ctr"/>
            <a:r>
              <a:rPr lang="en-US" sz="1600" b="1" dirty="0" smtClean="0">
                <a:latin typeface="+mn-lt"/>
              </a:rPr>
              <a:t>Dual-Affinity Re-Targeting Therapy (DART)</a:t>
            </a:r>
            <a:endParaRPr lang="en-US" sz="1600" b="1" dirty="0">
              <a:latin typeface="+mn-lt"/>
            </a:endParaRPr>
          </a:p>
        </p:txBody>
      </p:sp>
      <p:grpSp>
        <p:nvGrpSpPr>
          <p:cNvPr id="5" name="Group 4"/>
          <p:cNvGrpSpPr/>
          <p:nvPr/>
        </p:nvGrpSpPr>
        <p:grpSpPr>
          <a:xfrm rot="20168348">
            <a:off x="5481291" y="2364287"/>
            <a:ext cx="1431668" cy="1104971"/>
            <a:chOff x="5957626" y="3122301"/>
            <a:chExt cx="1431668" cy="1104971"/>
          </a:xfrm>
        </p:grpSpPr>
        <p:pic>
          <p:nvPicPr>
            <p:cNvPr id="110" name="Picture 109" descr="Screen Shot 2017-05-17 at 2.32.29 PM.png"/>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4748540">
              <a:off x="5943323" y="3984104"/>
              <a:ext cx="257471" cy="228865"/>
            </a:xfrm>
            <a:prstGeom prst="rect">
              <a:avLst/>
            </a:prstGeom>
          </p:spPr>
        </p:pic>
        <p:grpSp>
          <p:nvGrpSpPr>
            <p:cNvPr id="126" name="Group 125"/>
            <p:cNvGrpSpPr/>
            <p:nvPr/>
          </p:nvGrpSpPr>
          <p:grpSpPr>
            <a:xfrm rot="181063">
              <a:off x="6123203" y="3122301"/>
              <a:ext cx="1266091" cy="1066800"/>
              <a:chOff x="6226005" y="3122301"/>
              <a:chExt cx="1266091" cy="1066800"/>
            </a:xfrm>
          </p:grpSpPr>
          <p:grpSp>
            <p:nvGrpSpPr>
              <p:cNvPr id="124" name="Group 123"/>
              <p:cNvGrpSpPr/>
              <p:nvPr/>
            </p:nvGrpSpPr>
            <p:grpSpPr>
              <a:xfrm rot="7266535">
                <a:off x="6192836" y="3887119"/>
                <a:ext cx="327675" cy="261338"/>
                <a:chOff x="6786210" y="4648791"/>
                <a:chExt cx="327675" cy="261338"/>
              </a:xfrm>
              <a:solidFill>
                <a:schemeClr val="accent4"/>
              </a:solidFill>
            </p:grpSpPr>
            <p:cxnSp>
              <p:nvCxnSpPr>
                <p:cNvPr id="122" name="Straight Connector 121"/>
                <p:cNvCxnSpPr/>
                <p:nvPr/>
              </p:nvCxnSpPr>
              <p:spPr>
                <a:xfrm rot="18024289" flipV="1">
                  <a:off x="6824310" y="4665867"/>
                  <a:ext cx="0" cy="76200"/>
                </a:xfrm>
                <a:prstGeom prst="line">
                  <a:avLst/>
                </a:prstGeom>
                <a:grpFill/>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23" name="Block Arc 122"/>
                <p:cNvSpPr/>
                <p:nvPr/>
              </p:nvSpPr>
              <p:spPr>
                <a:xfrm rot="18024289">
                  <a:off x="6840421" y="4636665"/>
                  <a:ext cx="261338" cy="285590"/>
                </a:xfrm>
                <a:prstGeom prst="blockArc">
                  <a:avLst>
                    <a:gd name="adj1" fmla="val 10800000"/>
                    <a:gd name="adj2" fmla="val 0"/>
                    <a:gd name="adj3" fmla="val 8552"/>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17" name="Group 116"/>
              <p:cNvGrpSpPr/>
              <p:nvPr/>
            </p:nvGrpSpPr>
            <p:grpSpPr>
              <a:xfrm rot="3074302">
                <a:off x="6425224" y="3122228"/>
                <a:ext cx="1066800" cy="1066945"/>
                <a:chOff x="3452660" y="2287184"/>
                <a:chExt cx="395538" cy="413511"/>
              </a:xfrm>
            </p:grpSpPr>
            <p:sp>
              <p:nvSpPr>
                <p:cNvPr id="119" name="Oval 118"/>
                <p:cNvSpPr/>
                <p:nvPr/>
              </p:nvSpPr>
              <p:spPr>
                <a:xfrm>
                  <a:off x="3452660" y="2287184"/>
                  <a:ext cx="395538" cy="413511"/>
                </a:xfrm>
                <a:prstGeom prst="ellipse">
                  <a:avLst/>
                </a:prstGeom>
                <a:solidFill>
                  <a:schemeClr val="accent1">
                    <a:lumMod val="40000"/>
                    <a:lumOff val="60000"/>
                  </a:schemeClr>
                </a:solidFill>
                <a:ln w="31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3536297" y="2322353"/>
                  <a:ext cx="243138" cy="261111"/>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27" name="TextBox 126"/>
          <p:cNvSpPr txBox="1"/>
          <p:nvPr/>
        </p:nvSpPr>
        <p:spPr>
          <a:xfrm>
            <a:off x="5924757" y="1343720"/>
            <a:ext cx="1915081" cy="830997"/>
          </a:xfrm>
          <a:prstGeom prst="rect">
            <a:avLst/>
          </a:prstGeom>
          <a:noFill/>
        </p:spPr>
        <p:txBody>
          <a:bodyPr wrap="square" rtlCol="0">
            <a:spAutoFit/>
          </a:bodyPr>
          <a:lstStyle/>
          <a:p>
            <a:pPr algn="ctr"/>
            <a:r>
              <a:rPr lang="en-US" sz="1600" b="1" dirty="0" smtClean="0">
                <a:latin typeface="+mn-lt"/>
              </a:rPr>
              <a:t>Genetically engineered T cells (CAR T cells)</a:t>
            </a:r>
            <a:endParaRPr lang="en-US" sz="1600" b="1" dirty="0">
              <a:latin typeface="+mn-lt"/>
            </a:endParaRPr>
          </a:p>
        </p:txBody>
      </p:sp>
      <p:sp>
        <p:nvSpPr>
          <p:cNvPr id="89" name="TextBox 88"/>
          <p:cNvSpPr txBox="1"/>
          <p:nvPr/>
        </p:nvSpPr>
        <p:spPr>
          <a:xfrm>
            <a:off x="2094491" y="3321455"/>
            <a:ext cx="594552" cy="369332"/>
          </a:xfrm>
          <a:prstGeom prst="rect">
            <a:avLst/>
          </a:prstGeom>
          <a:noFill/>
        </p:spPr>
        <p:txBody>
          <a:bodyPr wrap="square" rtlCol="0">
            <a:spAutoFit/>
          </a:bodyPr>
          <a:lstStyle/>
          <a:p>
            <a:r>
              <a:rPr lang="en-US" dirty="0" smtClean="0">
                <a:solidFill>
                  <a:schemeClr val="bg1"/>
                </a:solidFill>
              </a:rPr>
              <a:t>NK</a:t>
            </a:r>
            <a:endParaRPr lang="en-US" dirty="0">
              <a:solidFill>
                <a:schemeClr val="bg1"/>
              </a:solidFill>
            </a:endParaRPr>
          </a:p>
        </p:txBody>
      </p:sp>
      <p:sp>
        <p:nvSpPr>
          <p:cNvPr id="94" name="TextBox 93"/>
          <p:cNvSpPr txBox="1"/>
          <p:nvPr/>
        </p:nvSpPr>
        <p:spPr>
          <a:xfrm>
            <a:off x="4200959" y="1915703"/>
            <a:ext cx="672583" cy="369332"/>
          </a:xfrm>
          <a:prstGeom prst="rect">
            <a:avLst/>
          </a:prstGeom>
          <a:noFill/>
        </p:spPr>
        <p:txBody>
          <a:bodyPr wrap="square" rtlCol="0">
            <a:spAutoFit/>
          </a:bodyPr>
          <a:lstStyle/>
          <a:p>
            <a:r>
              <a:rPr lang="en-US" dirty="0" smtClean="0">
                <a:solidFill>
                  <a:schemeClr val="bg1"/>
                </a:solidFill>
              </a:rPr>
              <a:t>CD8</a:t>
            </a:r>
            <a:endParaRPr lang="en-US" dirty="0">
              <a:solidFill>
                <a:schemeClr val="bg1"/>
              </a:solidFill>
            </a:endParaRPr>
          </a:p>
        </p:txBody>
      </p:sp>
      <p:sp>
        <p:nvSpPr>
          <p:cNvPr id="95" name="TextBox 94"/>
          <p:cNvSpPr txBox="1"/>
          <p:nvPr/>
        </p:nvSpPr>
        <p:spPr>
          <a:xfrm>
            <a:off x="6882298" y="4513725"/>
            <a:ext cx="672583" cy="369332"/>
          </a:xfrm>
          <a:prstGeom prst="rect">
            <a:avLst/>
          </a:prstGeom>
          <a:noFill/>
        </p:spPr>
        <p:txBody>
          <a:bodyPr wrap="square" rtlCol="0">
            <a:spAutoFit/>
          </a:bodyPr>
          <a:lstStyle/>
          <a:p>
            <a:r>
              <a:rPr lang="en-US" dirty="0" smtClean="0">
                <a:solidFill>
                  <a:schemeClr val="bg1"/>
                </a:solidFill>
              </a:rPr>
              <a:t>CD8</a:t>
            </a:r>
            <a:endParaRPr lang="en-US" dirty="0">
              <a:solidFill>
                <a:schemeClr val="bg1"/>
              </a:solidFill>
            </a:endParaRPr>
          </a:p>
        </p:txBody>
      </p:sp>
      <p:sp>
        <p:nvSpPr>
          <p:cNvPr id="96" name="TextBox 95"/>
          <p:cNvSpPr txBox="1"/>
          <p:nvPr/>
        </p:nvSpPr>
        <p:spPr>
          <a:xfrm>
            <a:off x="6055417" y="2550625"/>
            <a:ext cx="672583" cy="369332"/>
          </a:xfrm>
          <a:prstGeom prst="rect">
            <a:avLst/>
          </a:prstGeom>
          <a:noFill/>
        </p:spPr>
        <p:txBody>
          <a:bodyPr wrap="square" rtlCol="0">
            <a:spAutoFit/>
          </a:bodyPr>
          <a:lstStyle/>
          <a:p>
            <a:r>
              <a:rPr lang="en-US" dirty="0" smtClean="0">
                <a:solidFill>
                  <a:schemeClr val="bg1"/>
                </a:solidFill>
              </a:rPr>
              <a:t>CD8</a:t>
            </a:r>
            <a:endParaRPr lang="en-US" dirty="0">
              <a:solidFill>
                <a:schemeClr val="bg1"/>
              </a:solidFill>
            </a:endParaRPr>
          </a:p>
        </p:txBody>
      </p:sp>
      <p:pic>
        <p:nvPicPr>
          <p:cNvPr id="91" name="Image 90"/>
          <p:cNvPicPr>
            <a:picLocks noChangeAspect="1"/>
          </p:cNvPicPr>
          <p:nvPr/>
        </p:nvPicPr>
        <p:blipFill>
          <a:blip r:embed="rId9"/>
          <a:stretch>
            <a:fillRect/>
          </a:stretch>
        </p:blipFill>
        <p:spPr>
          <a:xfrm>
            <a:off x="0" y="0"/>
            <a:ext cx="1439966" cy="1536344"/>
          </a:xfrm>
          <a:prstGeom prst="rect">
            <a:avLst/>
          </a:prstGeom>
        </p:spPr>
      </p:pic>
      <p:sp>
        <p:nvSpPr>
          <p:cNvPr id="6" name="ZoneTexte 5"/>
          <p:cNvSpPr txBox="1"/>
          <p:nvPr/>
        </p:nvSpPr>
        <p:spPr>
          <a:xfrm>
            <a:off x="308241" y="6342031"/>
            <a:ext cx="7246639" cy="369332"/>
          </a:xfrm>
          <a:prstGeom prst="rect">
            <a:avLst/>
          </a:prstGeom>
          <a:noFill/>
        </p:spPr>
        <p:txBody>
          <a:bodyPr wrap="square" rtlCol="0">
            <a:spAutoFit/>
          </a:bodyPr>
          <a:lstStyle/>
          <a:p>
            <a:r>
              <a:rPr lang="en-US" b="1" i="1" dirty="0" err="1">
                <a:solidFill>
                  <a:schemeClr val="accent5">
                    <a:lumMod val="75000"/>
                  </a:schemeClr>
                </a:solidFill>
              </a:rPr>
              <a:t>Jintanat</a:t>
            </a:r>
            <a:r>
              <a:rPr lang="en-US" b="1" i="1" dirty="0">
                <a:solidFill>
                  <a:schemeClr val="accent5">
                    <a:lumMod val="75000"/>
                  </a:schemeClr>
                </a:solidFill>
              </a:rPr>
              <a:t> </a:t>
            </a:r>
            <a:r>
              <a:rPr lang="en-US" b="1" i="1" dirty="0" err="1">
                <a:solidFill>
                  <a:schemeClr val="accent5">
                    <a:lumMod val="75000"/>
                  </a:schemeClr>
                </a:solidFill>
              </a:rPr>
              <a:t>Ananworanich</a:t>
            </a:r>
            <a:r>
              <a:rPr lang="en-US" b="1" i="1" dirty="0" err="1" smtClean="0">
                <a:solidFill>
                  <a:schemeClr val="accent5">
                    <a:lumMod val="75000"/>
                  </a:schemeClr>
                </a:solidFill>
              </a:rPr>
              <a:t>,Joep</a:t>
            </a:r>
            <a:r>
              <a:rPr lang="en-US" b="1" i="1" dirty="0" smtClean="0">
                <a:solidFill>
                  <a:schemeClr val="accent5">
                    <a:lumMod val="75000"/>
                  </a:schemeClr>
                </a:solidFill>
              </a:rPr>
              <a:t> Lange Memorial Lecture,  IAS 2017, Paris</a:t>
            </a:r>
            <a:endParaRPr lang="fr-FR" b="1" i="1" dirty="0">
              <a:solidFill>
                <a:schemeClr val="accent5">
                  <a:lumMod val="75000"/>
                </a:schemeClr>
              </a:solidFill>
            </a:endParaRPr>
          </a:p>
        </p:txBody>
      </p:sp>
    </p:spTree>
    <p:extLst>
      <p:ext uri="{BB962C8B-B14F-4D97-AF65-F5344CB8AC3E}">
        <p14:creationId xmlns:p14="http://schemas.microsoft.com/office/powerpoint/2010/main" val="29373097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3"/>
            <a:ext cx="9144000" cy="1417638"/>
          </a:xfrm>
          <a:solidFill>
            <a:srgbClr val="000090"/>
          </a:solidFill>
        </p:spPr>
        <p:txBody>
          <a:bodyPr>
            <a:normAutofit fontScale="90000"/>
          </a:bodyPr>
          <a:lstStyle/>
          <a:p>
            <a:r>
              <a:rPr lang="en-AU" sz="3600" b="1" dirty="0" err="1" smtClean="0">
                <a:solidFill>
                  <a:srgbClr val="FFFFFF"/>
                </a:solidFill>
                <a:latin typeface="+mn-lt"/>
              </a:rPr>
              <a:t>Vaccins</a:t>
            </a:r>
            <a:r>
              <a:rPr lang="en-AU" sz="3600" b="1" dirty="0" smtClean="0">
                <a:solidFill>
                  <a:srgbClr val="FFFFFF"/>
                </a:solidFill>
                <a:latin typeface="+mn-lt"/>
              </a:rPr>
              <a:t> Ad26/MVA + </a:t>
            </a:r>
            <a:r>
              <a:rPr lang="en-AU" sz="3600" b="1" dirty="0">
                <a:solidFill>
                  <a:srgbClr val="FFFFFF"/>
                </a:solidFill>
                <a:latin typeface="+mn-lt"/>
              </a:rPr>
              <a:t>TLR7 (adjuvant </a:t>
            </a:r>
            <a:r>
              <a:rPr lang="en-AU" sz="3600" b="1" dirty="0" err="1" smtClean="0">
                <a:solidFill>
                  <a:srgbClr val="FFFFFF"/>
                </a:solidFill>
                <a:latin typeface="+mn-lt"/>
              </a:rPr>
              <a:t>ou</a:t>
            </a:r>
            <a:r>
              <a:rPr lang="en-AU" sz="3600" b="1" dirty="0" smtClean="0">
                <a:solidFill>
                  <a:srgbClr val="FFFFFF"/>
                </a:solidFill>
                <a:latin typeface="+mn-lt"/>
              </a:rPr>
              <a:t> </a:t>
            </a:r>
            <a:r>
              <a:rPr lang="en-AU" sz="3600" b="1" dirty="0" err="1" smtClean="0">
                <a:solidFill>
                  <a:srgbClr val="FFFFFF"/>
                </a:solidFill>
                <a:latin typeface="+mn-lt"/>
              </a:rPr>
              <a:t>activateur</a:t>
            </a:r>
            <a:r>
              <a:rPr lang="en-AU" sz="3600" b="1" dirty="0" smtClean="0">
                <a:solidFill>
                  <a:srgbClr val="FFFFFF"/>
                </a:solidFill>
                <a:latin typeface="+mn-lt"/>
              </a:rPr>
              <a:t> </a:t>
            </a:r>
            <a:r>
              <a:rPr lang="en-AU" sz="3600" b="1" dirty="0" err="1" smtClean="0">
                <a:solidFill>
                  <a:srgbClr val="FFFFFF"/>
                </a:solidFill>
                <a:latin typeface="+mn-lt"/>
              </a:rPr>
              <a:t>latence</a:t>
            </a:r>
            <a:r>
              <a:rPr lang="en-AU" sz="3600" b="1" dirty="0">
                <a:solidFill>
                  <a:srgbClr val="FFFFFF"/>
                </a:solidFill>
                <a:latin typeface="+mn-lt"/>
              </a:rPr>
              <a:t> </a:t>
            </a:r>
            <a:r>
              <a:rPr lang="en-AU" sz="3600" b="1" dirty="0" err="1" smtClean="0">
                <a:solidFill>
                  <a:srgbClr val="FFFFFF"/>
                </a:solidFill>
                <a:latin typeface="+mn-lt"/>
              </a:rPr>
              <a:t>virale</a:t>
            </a:r>
            <a:r>
              <a:rPr lang="en-AU" sz="3600" b="1" dirty="0" smtClean="0">
                <a:solidFill>
                  <a:srgbClr val="FFFFFF"/>
                </a:solidFill>
                <a:latin typeface="+mn-lt"/>
              </a:rPr>
              <a:t>): </a:t>
            </a:r>
            <a:r>
              <a:rPr lang="en-AU" sz="3600" b="1" dirty="0">
                <a:solidFill>
                  <a:srgbClr val="FFFFFF"/>
                </a:solidFill>
                <a:latin typeface="+mn-lt"/>
              </a:rPr>
              <a:t>control </a:t>
            </a:r>
            <a:r>
              <a:rPr lang="en-AU" sz="3600" b="1" dirty="0" smtClean="0">
                <a:solidFill>
                  <a:srgbClr val="FFFFFF"/>
                </a:solidFill>
                <a:latin typeface="+mn-lt"/>
              </a:rPr>
              <a:t>SIV </a:t>
            </a:r>
            <a:r>
              <a:rPr lang="en-AU" sz="3600" b="1" dirty="0" err="1" smtClean="0">
                <a:solidFill>
                  <a:srgbClr val="FFFFFF"/>
                </a:solidFill>
                <a:latin typeface="+mn-lt"/>
              </a:rPr>
              <a:t>à</a:t>
            </a:r>
            <a:r>
              <a:rPr lang="en-AU" sz="3600" b="1" dirty="0" smtClean="0">
                <a:solidFill>
                  <a:srgbClr val="FFFFFF"/>
                </a:solidFill>
                <a:latin typeface="+mn-lt"/>
              </a:rPr>
              <a:t> </a:t>
            </a:r>
            <a:r>
              <a:rPr lang="en-AU" sz="3600" b="1" dirty="0" err="1" smtClean="0">
                <a:solidFill>
                  <a:srgbClr val="FFFFFF"/>
                </a:solidFill>
                <a:latin typeface="+mn-lt"/>
              </a:rPr>
              <a:t>arrêt</a:t>
            </a:r>
            <a:r>
              <a:rPr lang="en-AU" sz="3600" b="1" dirty="0" smtClean="0">
                <a:solidFill>
                  <a:srgbClr val="FFFFFF"/>
                </a:solidFill>
                <a:latin typeface="+mn-lt"/>
              </a:rPr>
              <a:t> ART</a:t>
            </a:r>
            <a:endParaRPr lang="en-AU" sz="3600" b="1" dirty="0">
              <a:solidFill>
                <a:srgbClr val="FFFFFF"/>
              </a:solidFill>
              <a:latin typeface="+mn-lt"/>
            </a:endParaRPr>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83" y="1417638"/>
            <a:ext cx="472678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3463" y="1676400"/>
            <a:ext cx="4183856" cy="357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6508681" y="6580390"/>
            <a:ext cx="2518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400"/>
              <a:t>Borducchi et al., Nature 2016</a:t>
            </a:r>
          </a:p>
        </p:txBody>
      </p:sp>
      <p:sp>
        <p:nvSpPr>
          <p:cNvPr id="26630" name="TextBox 6"/>
          <p:cNvSpPr txBox="1">
            <a:spLocks noChangeArrowheads="1"/>
          </p:cNvSpPr>
          <p:nvPr/>
        </p:nvSpPr>
        <p:spPr bwMode="auto">
          <a:xfrm>
            <a:off x="116683" y="5913442"/>
            <a:ext cx="87225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a:r>
              <a:rPr lang="en-AU" sz="2400" b="1" dirty="0">
                <a:solidFill>
                  <a:srgbClr val="FF6666"/>
                </a:solidFill>
                <a:latin typeface="+mn-lt"/>
              </a:rPr>
              <a:t>TLR7 agonist (Gilead) and Adenovirus (Ad26) + Modified Vaccine Ankara (MVA, Janssen)</a:t>
            </a:r>
          </a:p>
        </p:txBody>
      </p:sp>
    </p:spTree>
    <p:extLst>
      <p:ext uri="{BB962C8B-B14F-4D97-AF65-F5344CB8AC3E}">
        <p14:creationId xmlns:p14="http://schemas.microsoft.com/office/powerpoint/2010/main" val="15850446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 y="3"/>
            <a:ext cx="9144006" cy="1189038"/>
          </a:xfrm>
          <a:solidFill>
            <a:srgbClr val="000090"/>
          </a:solidFill>
        </p:spPr>
        <p:txBody>
          <a:bodyPr>
            <a:noAutofit/>
          </a:bodyPr>
          <a:lstStyle/>
          <a:p>
            <a:r>
              <a:rPr lang="en-AU" sz="3200" b="1" dirty="0" err="1" smtClean="0">
                <a:solidFill>
                  <a:srgbClr val="FFFFFF"/>
                </a:solidFill>
                <a:latin typeface="+mn-lt"/>
              </a:rPr>
              <a:t>bNabs</a:t>
            </a:r>
            <a:r>
              <a:rPr lang="en-AU" sz="3200" b="1" dirty="0" smtClean="0">
                <a:solidFill>
                  <a:srgbClr val="FFFFFF"/>
                </a:solidFill>
                <a:latin typeface="+mn-lt"/>
              </a:rPr>
              <a:t>: elimination des cellules </a:t>
            </a:r>
            <a:r>
              <a:rPr lang="en-AU" sz="3200" b="1" dirty="0" err="1" smtClean="0">
                <a:solidFill>
                  <a:srgbClr val="FFFFFF"/>
                </a:solidFill>
                <a:latin typeface="+mn-lt"/>
              </a:rPr>
              <a:t>infectées</a:t>
            </a:r>
            <a:r>
              <a:rPr lang="en-AU" sz="3200" b="1" dirty="0" smtClean="0">
                <a:solidFill>
                  <a:srgbClr val="FFFFFF"/>
                </a:solidFill>
                <a:latin typeface="+mn-lt"/>
              </a:rPr>
              <a:t> et </a:t>
            </a:r>
            <a:r>
              <a:rPr lang="en-AU" sz="3200" b="1" dirty="0" err="1" smtClean="0">
                <a:solidFill>
                  <a:srgbClr val="FFFFFF"/>
                </a:solidFill>
                <a:latin typeface="+mn-lt"/>
              </a:rPr>
              <a:t>rebond</a:t>
            </a:r>
            <a:r>
              <a:rPr lang="en-AU" sz="3200" b="1" dirty="0" smtClean="0">
                <a:solidFill>
                  <a:srgbClr val="FFFFFF"/>
                </a:solidFill>
                <a:latin typeface="+mn-lt"/>
              </a:rPr>
              <a:t> viral plus </a:t>
            </a:r>
            <a:r>
              <a:rPr lang="en-AU" sz="3200" b="1" dirty="0" err="1" smtClean="0">
                <a:solidFill>
                  <a:srgbClr val="FFFFFF"/>
                </a:solidFill>
                <a:latin typeface="+mn-lt"/>
              </a:rPr>
              <a:t>tardif</a:t>
            </a:r>
            <a:r>
              <a:rPr lang="en-AU" sz="3200" b="1" dirty="0" smtClean="0">
                <a:solidFill>
                  <a:srgbClr val="FFFFFF"/>
                </a:solidFill>
                <a:latin typeface="+mn-lt"/>
              </a:rPr>
              <a:t> après </a:t>
            </a:r>
            <a:r>
              <a:rPr lang="en-AU" sz="3200" b="1" dirty="0" err="1" smtClean="0">
                <a:solidFill>
                  <a:srgbClr val="FFFFFF"/>
                </a:solidFill>
                <a:latin typeface="+mn-lt"/>
              </a:rPr>
              <a:t>arrêt</a:t>
            </a:r>
            <a:r>
              <a:rPr lang="en-AU" sz="3200" b="1" dirty="0" smtClean="0">
                <a:solidFill>
                  <a:srgbClr val="FFFFFF"/>
                </a:solidFill>
                <a:latin typeface="+mn-lt"/>
              </a:rPr>
              <a:t> </a:t>
            </a:r>
            <a:r>
              <a:rPr lang="en-AU" sz="3200" b="1" dirty="0" err="1" smtClean="0">
                <a:solidFill>
                  <a:srgbClr val="FFFFFF"/>
                </a:solidFill>
                <a:latin typeface="+mn-lt"/>
              </a:rPr>
              <a:t>cART</a:t>
            </a:r>
            <a:r>
              <a:rPr lang="en-AU" sz="3200" b="1" dirty="0" smtClean="0">
                <a:solidFill>
                  <a:srgbClr val="FFFFFF"/>
                </a:solidFill>
                <a:latin typeface="+mn-lt"/>
              </a:rPr>
              <a:t>.  </a:t>
            </a:r>
            <a:endParaRPr lang="en-AU" sz="3200" b="1" dirty="0">
              <a:solidFill>
                <a:srgbClr val="FFFFFF"/>
              </a:solidFill>
              <a:latin typeface="+mn-lt"/>
            </a:endParaRPr>
          </a:p>
        </p:txBody>
      </p:sp>
      <p:sp>
        <p:nvSpPr>
          <p:cNvPr id="24579" name="TextBox 5"/>
          <p:cNvSpPr txBox="1">
            <a:spLocks noChangeArrowheads="1"/>
          </p:cNvSpPr>
          <p:nvPr/>
        </p:nvSpPr>
        <p:spPr bwMode="auto">
          <a:xfrm>
            <a:off x="2167865" y="6550227"/>
            <a:ext cx="47115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400" dirty="0" err="1"/>
              <a:t>Scheid</a:t>
            </a:r>
            <a:r>
              <a:rPr lang="en-AU" sz="1400" dirty="0"/>
              <a:t> et al., </a:t>
            </a:r>
            <a:r>
              <a:rPr lang="en-AU" sz="1400" i="1" dirty="0"/>
              <a:t>Nature</a:t>
            </a:r>
            <a:r>
              <a:rPr lang="en-AU" sz="1400" dirty="0"/>
              <a:t> 2016; Bar et al., </a:t>
            </a:r>
            <a:r>
              <a:rPr lang="en-AU" sz="1400" i="1" dirty="0"/>
              <a:t>N </a:t>
            </a:r>
            <a:r>
              <a:rPr lang="en-AU" sz="1400" i="1" dirty="0" err="1"/>
              <a:t>Engl</a:t>
            </a:r>
            <a:r>
              <a:rPr lang="en-AU" sz="1400" i="1" dirty="0"/>
              <a:t> J Med </a:t>
            </a:r>
            <a:r>
              <a:rPr lang="en-AU" sz="1400" dirty="0"/>
              <a:t>2016</a:t>
            </a:r>
          </a:p>
        </p:txBody>
      </p:sp>
      <p:grpSp>
        <p:nvGrpSpPr>
          <p:cNvPr id="15" name="Group 14"/>
          <p:cNvGrpSpPr>
            <a:grpSpLocks/>
          </p:cNvGrpSpPr>
          <p:nvPr/>
        </p:nvGrpSpPr>
        <p:grpSpPr bwMode="auto">
          <a:xfrm>
            <a:off x="3872099" y="1495596"/>
            <a:ext cx="5214938" cy="5362404"/>
            <a:chOff x="5335438" y="1268760"/>
            <a:chExt cx="6953250" cy="5361552"/>
          </a:xfrm>
        </p:grpSpPr>
        <p:pic>
          <p:nvPicPr>
            <p:cNvPr id="245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438" y="1268760"/>
              <a:ext cx="695325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93" name="TextBox 4"/>
            <p:cNvSpPr txBox="1">
              <a:spLocks noChangeArrowheads="1"/>
            </p:cNvSpPr>
            <p:nvPr/>
          </p:nvSpPr>
          <p:spPr bwMode="auto">
            <a:xfrm>
              <a:off x="6502250" y="5553265"/>
              <a:ext cx="5300133" cy="107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eaLnBrk="1" hangingPunct="1"/>
              <a:r>
                <a:rPr lang="en-AU" sz="1600" dirty="0"/>
                <a:t>ACTG = historical controls;  </a:t>
              </a:r>
            </a:p>
            <a:p>
              <a:pPr algn="ctr" eaLnBrk="1" hangingPunct="1"/>
              <a:r>
                <a:rPr lang="en-AU" sz="1600" dirty="0"/>
                <a:t>Group A = 3BNC1017x2 infusions; </a:t>
              </a:r>
            </a:p>
            <a:p>
              <a:pPr algn="ctr" eaLnBrk="1" hangingPunct="1"/>
              <a:r>
                <a:rPr lang="en-AU" sz="1600" dirty="0"/>
                <a:t>Group B = 3BNC1017 x 4 infusions</a:t>
              </a:r>
            </a:p>
            <a:p>
              <a:pPr algn="ctr" eaLnBrk="1" hangingPunct="1"/>
              <a:endParaRPr lang="en-AU" sz="1600" dirty="0"/>
            </a:p>
          </p:txBody>
        </p:sp>
      </p:grpSp>
      <p:sp>
        <p:nvSpPr>
          <p:cNvPr id="9" name="Rectangle 8"/>
          <p:cNvSpPr/>
          <p:nvPr/>
        </p:nvSpPr>
        <p:spPr>
          <a:xfrm>
            <a:off x="4248151" y="1628778"/>
            <a:ext cx="270272" cy="37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grpSp>
        <p:nvGrpSpPr>
          <p:cNvPr id="14" name="Group 13"/>
          <p:cNvGrpSpPr>
            <a:grpSpLocks/>
          </p:cNvGrpSpPr>
          <p:nvPr/>
        </p:nvGrpSpPr>
        <p:grpSpPr bwMode="auto">
          <a:xfrm>
            <a:off x="78437" y="1533527"/>
            <a:ext cx="4162994" cy="4953045"/>
            <a:chOff x="104045" y="1533909"/>
            <a:chExt cx="5355324" cy="4953261"/>
          </a:xfrm>
        </p:grpSpPr>
        <p:grpSp>
          <p:nvGrpSpPr>
            <p:cNvPr id="24583" name="Group 11"/>
            <p:cNvGrpSpPr>
              <a:grpSpLocks/>
            </p:cNvGrpSpPr>
            <p:nvPr/>
          </p:nvGrpSpPr>
          <p:grpSpPr bwMode="auto">
            <a:xfrm>
              <a:off x="104045" y="1533909"/>
              <a:ext cx="5355324" cy="3776607"/>
              <a:chOff x="104045" y="1533909"/>
              <a:chExt cx="5355324" cy="3776607"/>
            </a:xfrm>
          </p:grpSpPr>
          <p:grpSp>
            <p:nvGrpSpPr>
              <p:cNvPr id="24585" name="Group 7"/>
              <p:cNvGrpSpPr>
                <a:grpSpLocks/>
              </p:cNvGrpSpPr>
              <p:nvPr/>
            </p:nvGrpSpPr>
            <p:grpSpPr bwMode="auto">
              <a:xfrm>
                <a:off x="104045" y="1533909"/>
                <a:ext cx="5355324" cy="3551275"/>
                <a:chOff x="104045" y="1533909"/>
                <a:chExt cx="5355324" cy="3551275"/>
              </a:xfrm>
            </p:grpSpPr>
            <p:sp>
              <p:nvSpPr>
                <p:cNvPr id="3" name="Rectangle 2"/>
                <p:cNvSpPr/>
                <p:nvPr/>
              </p:nvSpPr>
              <p:spPr>
                <a:xfrm>
                  <a:off x="3071410" y="1629163"/>
                  <a:ext cx="252397" cy="252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pic>
              <p:nvPicPr>
                <p:cNvPr id="245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604" y="1533909"/>
                  <a:ext cx="4674276" cy="35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TextBox 4"/>
                <p:cNvSpPr txBox="1">
                  <a:spLocks noChangeArrowheads="1"/>
                </p:cNvSpPr>
                <p:nvPr/>
              </p:nvSpPr>
              <p:spPr bwMode="auto">
                <a:xfrm rot="16200000">
                  <a:off x="-1174846" y="3027784"/>
                  <a:ext cx="3032896" cy="4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800"/>
                    <a:t>HIV viral load, log copies/ml</a:t>
                  </a:r>
                </a:p>
              </p:txBody>
            </p:sp>
            <p:sp>
              <p:nvSpPr>
                <p:cNvPr id="6" name="Rectangle 5"/>
                <p:cNvSpPr/>
                <p:nvPr/>
              </p:nvSpPr>
              <p:spPr>
                <a:xfrm>
                  <a:off x="609348" y="1533909"/>
                  <a:ext cx="590514" cy="466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4591" name="TextBox 6"/>
                <p:cNvSpPr txBox="1">
                  <a:spLocks noChangeArrowheads="1"/>
                </p:cNvSpPr>
                <p:nvPr/>
              </p:nvSpPr>
              <p:spPr bwMode="auto">
                <a:xfrm rot="5400000">
                  <a:off x="3791649" y="3232973"/>
                  <a:ext cx="2860328" cy="4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800">
                      <a:solidFill>
                        <a:srgbClr val="FF0000"/>
                      </a:solidFill>
                    </a:rPr>
                    <a:t>CD4+ T-cell count, cells/</a:t>
                  </a:r>
                  <a:r>
                    <a:rPr lang="en-AU" sz="1800">
                      <a:solidFill>
                        <a:srgbClr val="FF0000"/>
                      </a:solidFill>
                      <a:latin typeface="Symbol" charset="0"/>
                    </a:rPr>
                    <a:t>m</a:t>
                  </a:r>
                  <a:r>
                    <a:rPr lang="en-AU" sz="1800">
                      <a:solidFill>
                        <a:srgbClr val="FF0000"/>
                      </a:solidFill>
                    </a:rPr>
                    <a:t>l</a:t>
                  </a:r>
                </a:p>
              </p:txBody>
            </p:sp>
          </p:grpSp>
          <p:sp>
            <p:nvSpPr>
              <p:cNvPr id="24586" name="TextBox 10"/>
              <p:cNvSpPr txBox="1">
                <a:spLocks noChangeArrowheads="1"/>
              </p:cNvSpPr>
              <p:nvPr/>
            </p:nvSpPr>
            <p:spPr bwMode="auto">
              <a:xfrm>
                <a:off x="1895629" y="4941168"/>
                <a:ext cx="864795" cy="36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800"/>
                  <a:t>days</a:t>
                </a:r>
              </a:p>
            </p:txBody>
          </p:sp>
        </p:grpSp>
        <p:sp>
          <p:nvSpPr>
            <p:cNvPr id="24584" name="TextBox 12"/>
            <p:cNvSpPr txBox="1">
              <a:spLocks noChangeArrowheads="1"/>
            </p:cNvSpPr>
            <p:nvPr/>
          </p:nvSpPr>
          <p:spPr bwMode="auto">
            <a:xfrm>
              <a:off x="263350" y="5409905"/>
              <a:ext cx="4887616" cy="10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a:r>
                <a:rPr lang="en-AU" sz="1600" dirty="0"/>
                <a:t>HIV-infected individuals on ART</a:t>
              </a:r>
            </a:p>
            <a:p>
              <a:pPr algn="ctr"/>
              <a:r>
                <a:rPr lang="en-AU" sz="1600" dirty="0"/>
                <a:t>Antiretroviral treatment interruption 2 days after first infusion</a:t>
              </a:r>
            </a:p>
            <a:p>
              <a:pPr algn="ctr"/>
              <a:endParaRPr lang="en-AU" sz="1600" dirty="0"/>
            </a:p>
          </p:txBody>
        </p:sp>
      </p:grpSp>
    </p:spTree>
    <p:extLst>
      <p:ext uri="{BB962C8B-B14F-4D97-AF65-F5344CB8AC3E}">
        <p14:creationId xmlns:p14="http://schemas.microsoft.com/office/powerpoint/2010/main" val="12021430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0"/>
            <a:ext cx="9144000" cy="1176338"/>
          </a:xfrm>
          <a:solidFill>
            <a:srgbClr val="000090"/>
          </a:solidFill>
        </p:spPr>
        <p:txBody>
          <a:bodyPr>
            <a:noAutofit/>
          </a:bodyPr>
          <a:lstStyle/>
          <a:p>
            <a:r>
              <a:rPr lang="en-AU" sz="3600" b="1" dirty="0" err="1" smtClean="0">
                <a:solidFill>
                  <a:srgbClr val="FFFFFF"/>
                </a:solidFill>
                <a:latin typeface="+mn-lt"/>
              </a:rPr>
              <a:t>Anticorps</a:t>
            </a:r>
            <a:r>
              <a:rPr lang="en-AU" sz="3600" b="1" dirty="0" smtClean="0">
                <a:solidFill>
                  <a:srgbClr val="FFFFFF"/>
                </a:solidFill>
                <a:latin typeface="+mn-lt"/>
              </a:rPr>
              <a:t> bi-</a:t>
            </a:r>
            <a:r>
              <a:rPr lang="en-AU" sz="3600" b="1" dirty="0" err="1" smtClean="0">
                <a:solidFill>
                  <a:srgbClr val="FFFFFF"/>
                </a:solidFill>
                <a:latin typeface="+mn-lt"/>
              </a:rPr>
              <a:t>specifiques</a:t>
            </a:r>
            <a:r>
              <a:rPr lang="en-AU" sz="3600" b="1" dirty="0" smtClean="0">
                <a:solidFill>
                  <a:srgbClr val="FFFFFF"/>
                </a:solidFill>
                <a:latin typeface="+mn-lt"/>
              </a:rPr>
              <a:t>? </a:t>
            </a:r>
            <a:endParaRPr lang="en-AU" sz="3600" b="1" dirty="0">
              <a:solidFill>
                <a:srgbClr val="FFFFFF"/>
              </a:solidFill>
              <a:latin typeface="+mn-lt"/>
            </a:endParaRPr>
          </a:p>
        </p:txBody>
      </p:sp>
      <p:sp>
        <p:nvSpPr>
          <p:cNvPr id="25603" name="TextBox 2"/>
          <p:cNvSpPr txBox="1">
            <a:spLocks noChangeArrowheads="1"/>
          </p:cNvSpPr>
          <p:nvPr/>
        </p:nvSpPr>
        <p:spPr bwMode="auto">
          <a:xfrm>
            <a:off x="3733482" y="1354563"/>
            <a:ext cx="5410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800" dirty="0">
                <a:latin typeface="+mj-lt"/>
              </a:rPr>
              <a:t>Sung et al., </a:t>
            </a:r>
            <a:r>
              <a:rPr lang="en-AU" sz="1800" i="1" dirty="0">
                <a:latin typeface="+mj-lt"/>
              </a:rPr>
              <a:t>J </a:t>
            </a:r>
            <a:r>
              <a:rPr lang="en-AU" sz="1800" i="1" dirty="0" err="1">
                <a:latin typeface="+mj-lt"/>
              </a:rPr>
              <a:t>Clin</a:t>
            </a:r>
            <a:r>
              <a:rPr lang="en-AU" sz="1800" i="1" dirty="0">
                <a:latin typeface="+mj-lt"/>
              </a:rPr>
              <a:t> </a:t>
            </a:r>
            <a:r>
              <a:rPr lang="en-AU" sz="1800" i="1" dirty="0" err="1">
                <a:latin typeface="+mj-lt"/>
              </a:rPr>
              <a:t>Inv</a:t>
            </a:r>
            <a:r>
              <a:rPr lang="en-AU" sz="1800" i="1" dirty="0">
                <a:latin typeface="+mj-lt"/>
              </a:rPr>
              <a:t> </a:t>
            </a:r>
            <a:r>
              <a:rPr lang="en-AU" sz="1800" dirty="0">
                <a:latin typeface="+mj-lt"/>
              </a:rPr>
              <a:t>2015; </a:t>
            </a:r>
            <a:r>
              <a:rPr lang="en-AU" sz="1800" dirty="0" err="1">
                <a:latin typeface="+mj-lt"/>
              </a:rPr>
              <a:t>Pegu</a:t>
            </a:r>
            <a:r>
              <a:rPr lang="en-AU" sz="1800" dirty="0">
                <a:latin typeface="+mj-lt"/>
              </a:rPr>
              <a:t> et al., </a:t>
            </a:r>
            <a:r>
              <a:rPr lang="en-AU" sz="1800" i="1" dirty="0">
                <a:latin typeface="+mj-lt"/>
              </a:rPr>
              <a:t>Nat </a:t>
            </a:r>
            <a:r>
              <a:rPr lang="en-AU" sz="1800" i="1" dirty="0" err="1">
                <a:latin typeface="+mj-lt"/>
              </a:rPr>
              <a:t>Comms</a:t>
            </a:r>
            <a:r>
              <a:rPr lang="en-AU" sz="1800" i="1" dirty="0">
                <a:latin typeface="+mj-lt"/>
              </a:rPr>
              <a:t> </a:t>
            </a:r>
            <a:r>
              <a:rPr lang="en-AU" sz="1800" dirty="0">
                <a:latin typeface="+mj-lt"/>
              </a:rPr>
              <a:t>2015</a:t>
            </a:r>
          </a:p>
        </p:txBody>
      </p:sp>
      <p:grpSp>
        <p:nvGrpSpPr>
          <p:cNvPr id="25604" name="Group 4"/>
          <p:cNvGrpSpPr>
            <a:grpSpLocks noChangeAspect="1"/>
          </p:cNvGrpSpPr>
          <p:nvPr/>
        </p:nvGrpSpPr>
        <p:grpSpPr bwMode="auto">
          <a:xfrm>
            <a:off x="0" y="1310132"/>
            <a:ext cx="3762640" cy="2771996"/>
            <a:chOff x="2099556" y="1808820"/>
            <a:chExt cx="8244604" cy="4104456"/>
          </a:xfrm>
        </p:grpSpPr>
        <p:pic>
          <p:nvPicPr>
            <p:cNvPr id="256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557" y="1808820"/>
              <a:ext cx="8244603"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99556" y="1808820"/>
              <a:ext cx="647756" cy="612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7" name="Rectangle 6"/>
            <p:cNvSpPr/>
            <p:nvPr/>
          </p:nvSpPr>
          <p:spPr>
            <a:xfrm>
              <a:off x="6779912" y="1811994"/>
              <a:ext cx="647756" cy="611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grpSp>
      <p:sp>
        <p:nvSpPr>
          <p:cNvPr id="2" name="Rectangle 1"/>
          <p:cNvSpPr/>
          <p:nvPr/>
        </p:nvSpPr>
        <p:spPr>
          <a:xfrm>
            <a:off x="0" y="5103674"/>
            <a:ext cx="9144000" cy="1754327"/>
          </a:xfrm>
          <a:prstGeom prst="rect">
            <a:avLst/>
          </a:prstGeom>
          <a:solidFill>
            <a:schemeClr val="accent1">
              <a:lumMod val="20000"/>
              <a:lumOff val="80000"/>
            </a:schemeClr>
          </a:solidFill>
        </p:spPr>
        <p:txBody>
          <a:bodyPr wrap="square">
            <a:spAutoFit/>
          </a:bodyPr>
          <a:lstStyle/>
          <a:p>
            <a:pPr marL="457200" indent="-457200" defTabSz="685673">
              <a:spcAft>
                <a:spcPts val="600"/>
              </a:spcAft>
              <a:buFont typeface="Arial"/>
              <a:buChar char="•"/>
            </a:pPr>
            <a:r>
              <a:rPr lang="en-US" sz="2600" b="1" dirty="0">
                <a:solidFill>
                  <a:srgbClr val="FF0000"/>
                </a:solidFill>
                <a:cs typeface="Arial"/>
              </a:rPr>
              <a:t>BITEs and DARTs mediate killing of HIV-infected cells in vitro</a:t>
            </a:r>
          </a:p>
          <a:p>
            <a:pPr marL="342900" indent="-342900" defTabSz="685673">
              <a:spcAft>
                <a:spcPts val="600"/>
              </a:spcAft>
              <a:buFont typeface="Arial"/>
              <a:buChar char="•"/>
            </a:pPr>
            <a:r>
              <a:rPr lang="en-US" sz="2400" b="1" dirty="0">
                <a:solidFill>
                  <a:srgbClr val="FF0000"/>
                </a:solidFill>
                <a:cs typeface="Arial"/>
              </a:rPr>
              <a:t>Little in vivo data for treatment of HIV, even in animal models, but ongoing </a:t>
            </a:r>
            <a:r>
              <a:rPr lang="en-US" sz="2400" b="1" dirty="0" smtClean="0">
                <a:solidFill>
                  <a:srgbClr val="FF0000"/>
                </a:solidFill>
                <a:cs typeface="Arial"/>
              </a:rPr>
              <a:t>studies</a:t>
            </a:r>
          </a:p>
          <a:p>
            <a:pPr marL="342900" indent="-342900" defTabSz="685673">
              <a:spcAft>
                <a:spcPts val="600"/>
              </a:spcAft>
              <a:buFont typeface="Arial"/>
              <a:buChar char="•"/>
            </a:pPr>
            <a:r>
              <a:rPr lang="en-US" sz="2400" b="1" dirty="0">
                <a:solidFill>
                  <a:srgbClr val="FF0000"/>
                </a:solidFill>
                <a:cs typeface="Arial"/>
              </a:rPr>
              <a:t>Products exist and have entered clinical trials for </a:t>
            </a:r>
            <a:r>
              <a:rPr lang="en-US" sz="2400" b="1" dirty="0" smtClean="0">
                <a:solidFill>
                  <a:srgbClr val="FF0000"/>
                </a:solidFill>
                <a:cs typeface="Arial"/>
              </a:rPr>
              <a:t>cancer</a:t>
            </a:r>
            <a:endParaRPr lang="en-US" sz="2400" b="1" dirty="0">
              <a:solidFill>
                <a:srgbClr val="FF0000"/>
              </a:solidFill>
              <a:cs typeface="Arial"/>
            </a:endParaRPr>
          </a:p>
        </p:txBody>
      </p:sp>
      <p:grpSp>
        <p:nvGrpSpPr>
          <p:cNvPr id="20" name="Grouper 19"/>
          <p:cNvGrpSpPr>
            <a:grpSpLocks noChangeAspect="1"/>
          </p:cNvGrpSpPr>
          <p:nvPr/>
        </p:nvGrpSpPr>
        <p:grpSpPr>
          <a:xfrm>
            <a:off x="3733482" y="2055379"/>
            <a:ext cx="5291964" cy="2949784"/>
            <a:chOff x="381357" y="1233451"/>
            <a:chExt cx="8488808" cy="4474886"/>
          </a:xfrm>
        </p:grpSpPr>
        <p:sp>
          <p:nvSpPr>
            <p:cNvPr id="21" name="Rectangle 20"/>
            <p:cNvSpPr/>
            <p:nvPr/>
          </p:nvSpPr>
          <p:spPr bwMode="auto">
            <a:xfrm>
              <a:off x="6262618" y="1233451"/>
              <a:ext cx="2259874" cy="4026389"/>
            </a:xfrm>
            <a:prstGeom prst="rect">
              <a:avLst/>
            </a:prstGeom>
            <a:solidFill>
              <a:srgbClr val="DA652F"/>
            </a:solidFill>
            <a:ln w="12700">
              <a:solidFill>
                <a:schemeClr val="bg1">
                  <a:lumMod val="65000"/>
                </a:schemeClr>
              </a:solidFill>
            </a:ln>
            <a:effectLst>
              <a:glow rad="127000">
                <a:schemeClr val="bg1">
                  <a:lumMod val="65000"/>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anchor="ctr"/>
            <a:lstStyle/>
            <a:p>
              <a:pPr algn="ctr" defTabSz="685673" eaLnBrk="1" fontAlgn="auto" hangingPunct="1">
                <a:spcBef>
                  <a:spcPts val="0"/>
                </a:spcBef>
                <a:spcAft>
                  <a:spcPts val="0"/>
                </a:spcAft>
              </a:pPr>
              <a:endParaRPr lang="en-US" sz="1400">
                <a:solidFill>
                  <a:prstClr val="white"/>
                </a:solidFill>
              </a:endParaRPr>
            </a:p>
          </p:txBody>
        </p:sp>
        <p:pic>
          <p:nvPicPr>
            <p:cNvPr id="22" name="Picture 1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7792" y="1244424"/>
              <a:ext cx="2261723" cy="4040947"/>
            </a:xfrm>
            <a:prstGeom prst="rect">
              <a:avLst/>
            </a:prstGeom>
            <a:solidFill>
              <a:srgbClr val="E2EBFE"/>
            </a:solidFill>
            <a:ln w="12700">
              <a:solidFill>
                <a:schemeClr val="bg1">
                  <a:lumMod val="65000"/>
                </a:schemeClr>
              </a:solidFill>
            </a:ln>
            <a:effectLst>
              <a:glow rad="127000">
                <a:schemeClr val="bg1">
                  <a:lumMod val="65000"/>
                  <a:alpha val="85000"/>
                </a:schemeClr>
              </a:glow>
            </a:effectLst>
          </p:spPr>
        </p:pic>
        <p:sp>
          <p:nvSpPr>
            <p:cNvPr id="23" name="TextBox 1"/>
            <p:cNvSpPr txBox="1">
              <a:spLocks noChangeArrowheads="1"/>
            </p:cNvSpPr>
            <p:nvPr/>
          </p:nvSpPr>
          <p:spPr bwMode="auto">
            <a:xfrm>
              <a:off x="1263537" y="1631055"/>
              <a:ext cx="1620951" cy="22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5" rIns="68568" bIns="34285">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defTabSz="685673" eaLnBrk="1" fontAlgn="auto" hangingPunct="1">
                <a:spcBef>
                  <a:spcPts val="0"/>
                </a:spcBef>
                <a:spcAft>
                  <a:spcPts val="0"/>
                </a:spcAft>
              </a:pPr>
              <a:r>
                <a:rPr lang="en-US" altLang="en-US" sz="500" b="1" dirty="0">
                  <a:solidFill>
                    <a:prstClr val="white"/>
                  </a:solidFill>
                  <a:latin typeface="+mn-lt"/>
                  <a:ea typeface="+mn-ea"/>
                  <a:cs typeface="+mn-cs"/>
                </a:rPr>
                <a:t>Volume 125 September 28, 2015</a:t>
              </a:r>
              <a:endParaRPr lang="en-US" altLang="en-US" sz="500" dirty="0">
                <a:solidFill>
                  <a:prstClr val="white"/>
                </a:solidFill>
                <a:latin typeface="+mn-lt"/>
                <a:ea typeface="+mn-ea"/>
                <a:cs typeface="+mn-cs"/>
              </a:endParaRPr>
            </a:p>
          </p:txBody>
        </p:sp>
        <p:grpSp>
          <p:nvGrpSpPr>
            <p:cNvPr id="24" name="Group 6"/>
            <p:cNvGrpSpPr/>
            <p:nvPr/>
          </p:nvGrpSpPr>
          <p:grpSpPr>
            <a:xfrm>
              <a:off x="381357" y="2481737"/>
              <a:ext cx="2770540" cy="3226600"/>
              <a:chOff x="508474" y="2320863"/>
              <a:chExt cx="3694053" cy="3226600"/>
            </a:xfrm>
          </p:grpSpPr>
          <p:pic>
            <p:nvPicPr>
              <p:cNvPr id="38"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8474" y="2320863"/>
                <a:ext cx="3694053" cy="213129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2"/>
              <p:cNvSpPr txBox="1">
                <a:spLocks noChangeArrowheads="1"/>
              </p:cNvSpPr>
              <p:nvPr/>
            </p:nvSpPr>
            <p:spPr bwMode="auto">
              <a:xfrm>
                <a:off x="571500" y="2473195"/>
                <a:ext cx="3408317" cy="307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4572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defTabSz="685673" eaLnBrk="1" fontAlgn="auto" hangingPunct="1">
                  <a:lnSpc>
                    <a:spcPts val="1200"/>
                  </a:lnSpc>
                  <a:spcBef>
                    <a:spcPts val="0"/>
                  </a:spcBef>
                  <a:spcAft>
                    <a:spcPts val="450"/>
                  </a:spcAft>
                </a:pPr>
                <a:r>
                  <a:rPr lang="en-US" altLang="en-US" sz="1100" b="1" dirty="0">
                    <a:solidFill>
                      <a:prstClr val="black"/>
                    </a:solidFill>
                    <a:latin typeface="+mn-lt"/>
                    <a:ea typeface="+mn-ea"/>
                    <a:cs typeface="+mn-cs"/>
                  </a:rPr>
                  <a:t>Dual-Affinity Re-Targeting</a:t>
                </a:r>
                <a:br>
                  <a:rPr lang="en-US" altLang="en-US" sz="1100" b="1" dirty="0">
                    <a:solidFill>
                      <a:prstClr val="black"/>
                    </a:solidFill>
                    <a:latin typeface="+mn-lt"/>
                    <a:ea typeface="+mn-ea"/>
                    <a:cs typeface="+mn-cs"/>
                  </a:rPr>
                </a:br>
                <a:r>
                  <a:rPr lang="en-US" altLang="en-US" sz="1100" b="1" dirty="0">
                    <a:solidFill>
                      <a:prstClr val="black"/>
                    </a:solidFill>
                    <a:latin typeface="+mn-lt"/>
                    <a:ea typeface="+mn-ea"/>
                    <a:cs typeface="+mn-cs"/>
                  </a:rPr>
                  <a:t>Proteins Direct T Cell-Mediated Cytolysis of Latently</a:t>
                </a:r>
                <a:br>
                  <a:rPr lang="en-US" altLang="en-US" sz="1100" b="1" dirty="0">
                    <a:solidFill>
                      <a:prstClr val="black"/>
                    </a:solidFill>
                    <a:latin typeface="+mn-lt"/>
                    <a:ea typeface="+mn-ea"/>
                    <a:cs typeface="+mn-cs"/>
                  </a:rPr>
                </a:br>
                <a:r>
                  <a:rPr lang="en-US" altLang="en-US" sz="1100" b="1" dirty="0">
                    <a:solidFill>
                      <a:prstClr val="black"/>
                    </a:solidFill>
                    <a:latin typeface="+mn-lt"/>
                    <a:ea typeface="+mn-ea"/>
                    <a:cs typeface="+mn-cs"/>
                  </a:rPr>
                  <a:t>HIV-Infected Cells.</a:t>
                </a:r>
              </a:p>
              <a:p>
                <a:pPr algn="ctr" defTabSz="685673" eaLnBrk="1" fontAlgn="auto" hangingPunct="1">
                  <a:lnSpc>
                    <a:spcPts val="675"/>
                  </a:lnSpc>
                  <a:spcBef>
                    <a:spcPts val="0"/>
                  </a:spcBef>
                  <a:spcAft>
                    <a:spcPts val="900"/>
                  </a:spcAft>
                </a:pPr>
                <a:r>
                  <a:rPr lang="en-US" altLang="en-US" sz="600" b="1" dirty="0">
                    <a:solidFill>
                      <a:prstClr val="black"/>
                    </a:solidFill>
                    <a:latin typeface="+mn-lt"/>
                    <a:ea typeface="+mn-ea"/>
                    <a:cs typeface="+mn-cs"/>
                  </a:rPr>
                  <a:t>Sung JA, </a:t>
                </a:r>
                <a:r>
                  <a:rPr lang="en-US" altLang="en-US" sz="600" b="1" dirty="0" err="1">
                    <a:solidFill>
                      <a:prstClr val="black"/>
                    </a:solidFill>
                    <a:latin typeface="+mn-lt"/>
                    <a:ea typeface="+mn-ea"/>
                    <a:cs typeface="+mn-cs"/>
                  </a:rPr>
                  <a:t>Pickeral</a:t>
                </a:r>
                <a:r>
                  <a:rPr lang="en-US" altLang="en-US" sz="600" b="1" dirty="0">
                    <a:solidFill>
                      <a:prstClr val="black"/>
                    </a:solidFill>
                    <a:latin typeface="+mn-lt"/>
                    <a:ea typeface="+mn-ea"/>
                    <a:cs typeface="+mn-cs"/>
                  </a:rPr>
                  <a:t> J, Liu L, Stanfield-Oakley SA, Lam CK,</a:t>
                </a:r>
                <a:br>
                  <a:rPr lang="en-US" altLang="en-US" sz="600" b="1" dirty="0">
                    <a:solidFill>
                      <a:prstClr val="black"/>
                    </a:solidFill>
                    <a:latin typeface="+mn-lt"/>
                    <a:ea typeface="+mn-ea"/>
                    <a:cs typeface="+mn-cs"/>
                  </a:rPr>
                </a:br>
                <a:r>
                  <a:rPr lang="en-US" altLang="en-US" sz="600" b="1" dirty="0" err="1">
                    <a:solidFill>
                      <a:prstClr val="black"/>
                    </a:solidFill>
                    <a:latin typeface="+mn-lt"/>
                    <a:ea typeface="+mn-ea"/>
                    <a:cs typeface="+mn-cs"/>
                  </a:rPr>
                  <a:t>Garrido</a:t>
                </a:r>
                <a:r>
                  <a:rPr lang="en-US" altLang="en-US" sz="600" b="1" dirty="0">
                    <a:solidFill>
                      <a:prstClr val="black"/>
                    </a:solidFill>
                    <a:latin typeface="+mn-lt"/>
                    <a:ea typeface="+mn-ea"/>
                    <a:cs typeface="+mn-cs"/>
                  </a:rPr>
                  <a:t> C, </a:t>
                </a:r>
                <a:r>
                  <a:rPr lang="en-US" altLang="en-US" sz="600" b="1" dirty="0" err="1">
                    <a:solidFill>
                      <a:prstClr val="black"/>
                    </a:solidFill>
                    <a:latin typeface="+mn-lt"/>
                    <a:ea typeface="+mn-ea"/>
                    <a:cs typeface="+mn-cs"/>
                  </a:rPr>
                  <a:t>Pollara</a:t>
                </a:r>
                <a:r>
                  <a:rPr lang="en-US" altLang="en-US" sz="600" b="1" dirty="0">
                    <a:solidFill>
                      <a:prstClr val="black"/>
                    </a:solidFill>
                    <a:latin typeface="+mn-lt"/>
                    <a:ea typeface="+mn-ea"/>
                    <a:cs typeface="+mn-cs"/>
                  </a:rPr>
                  <a:t> J, </a:t>
                </a:r>
                <a:r>
                  <a:rPr lang="en-US" altLang="en-US" sz="600" b="1" dirty="0" err="1">
                    <a:solidFill>
                      <a:prstClr val="black"/>
                    </a:solidFill>
                    <a:latin typeface="+mn-lt"/>
                    <a:ea typeface="+mn-ea"/>
                    <a:cs typeface="+mn-cs"/>
                  </a:rPr>
                  <a:t>LaBranche</a:t>
                </a:r>
                <a:r>
                  <a:rPr lang="en-US" altLang="en-US" sz="600" b="1" dirty="0">
                    <a:solidFill>
                      <a:prstClr val="black"/>
                    </a:solidFill>
                    <a:latin typeface="+mn-lt"/>
                    <a:ea typeface="+mn-ea"/>
                    <a:cs typeface="+mn-cs"/>
                  </a:rPr>
                  <a:t> C, </a:t>
                </a:r>
                <a:r>
                  <a:rPr lang="en-US" altLang="en-US" sz="600" b="1" dirty="0" err="1">
                    <a:solidFill>
                      <a:prstClr val="black"/>
                    </a:solidFill>
                    <a:latin typeface="+mn-lt"/>
                    <a:ea typeface="+mn-ea"/>
                    <a:cs typeface="+mn-cs"/>
                  </a:rPr>
                  <a:t>Bonsignori</a:t>
                </a:r>
                <a:r>
                  <a:rPr lang="en-US" altLang="en-US" sz="600" b="1" dirty="0">
                    <a:solidFill>
                      <a:prstClr val="black"/>
                    </a:solidFill>
                    <a:latin typeface="+mn-lt"/>
                    <a:ea typeface="+mn-ea"/>
                    <a:cs typeface="+mn-cs"/>
                  </a:rPr>
                  <a:t> M, Moody MA,</a:t>
                </a:r>
                <a:br>
                  <a:rPr lang="en-US" altLang="en-US" sz="600" b="1" dirty="0">
                    <a:solidFill>
                      <a:prstClr val="black"/>
                    </a:solidFill>
                    <a:latin typeface="+mn-lt"/>
                    <a:ea typeface="+mn-ea"/>
                    <a:cs typeface="+mn-cs"/>
                  </a:rPr>
                </a:br>
                <a:r>
                  <a:rPr lang="en-US" altLang="en-US" sz="600" b="1" dirty="0">
                    <a:solidFill>
                      <a:prstClr val="black"/>
                    </a:solidFill>
                    <a:latin typeface="+mn-lt"/>
                    <a:ea typeface="+mn-ea"/>
                    <a:cs typeface="+mn-cs"/>
                  </a:rPr>
                  <a:t>Yang Y, Parks R, </a:t>
                </a:r>
                <a:r>
                  <a:rPr lang="en-US" altLang="en-US" sz="600" b="1" dirty="0" err="1">
                    <a:solidFill>
                      <a:prstClr val="black"/>
                    </a:solidFill>
                    <a:latin typeface="+mn-lt"/>
                    <a:ea typeface="+mn-ea"/>
                    <a:cs typeface="+mn-cs"/>
                  </a:rPr>
                  <a:t>Archin</a:t>
                </a:r>
                <a:r>
                  <a:rPr lang="en-US" altLang="en-US" sz="600" b="1" dirty="0">
                    <a:solidFill>
                      <a:prstClr val="black"/>
                    </a:solidFill>
                    <a:latin typeface="+mn-lt"/>
                    <a:ea typeface="+mn-ea"/>
                    <a:cs typeface="+mn-cs"/>
                  </a:rPr>
                  <a:t> N, Allard B, </a:t>
                </a:r>
                <a:r>
                  <a:rPr lang="en-US" altLang="en-US" sz="600" b="1" dirty="0" err="1">
                    <a:solidFill>
                      <a:prstClr val="black"/>
                    </a:solidFill>
                    <a:latin typeface="+mn-lt"/>
                    <a:ea typeface="+mn-ea"/>
                    <a:cs typeface="+mn-cs"/>
                  </a:rPr>
                  <a:t>Kirchherr</a:t>
                </a:r>
                <a:r>
                  <a:rPr lang="en-US" altLang="en-US" sz="600" b="1" dirty="0">
                    <a:solidFill>
                      <a:prstClr val="black"/>
                    </a:solidFill>
                    <a:latin typeface="+mn-lt"/>
                    <a:ea typeface="+mn-ea"/>
                    <a:cs typeface="+mn-cs"/>
                  </a:rPr>
                  <a:t> J, </a:t>
                </a:r>
                <a:r>
                  <a:rPr lang="en-US" altLang="en-US" sz="600" b="1" dirty="0" err="1">
                    <a:solidFill>
                      <a:prstClr val="black"/>
                    </a:solidFill>
                    <a:latin typeface="+mn-lt"/>
                    <a:ea typeface="+mn-ea"/>
                    <a:cs typeface="+mn-cs"/>
                  </a:rPr>
                  <a:t>Kuruc</a:t>
                </a:r>
                <a:r>
                  <a:rPr lang="en-US" altLang="en-US" sz="600" b="1" dirty="0">
                    <a:solidFill>
                      <a:prstClr val="black"/>
                    </a:solidFill>
                    <a:latin typeface="+mn-lt"/>
                    <a:ea typeface="+mn-ea"/>
                    <a:cs typeface="+mn-cs"/>
                  </a:rPr>
                  <a:t> JD,</a:t>
                </a:r>
                <a:br>
                  <a:rPr lang="en-US" altLang="en-US" sz="600" b="1" dirty="0">
                    <a:solidFill>
                      <a:prstClr val="black"/>
                    </a:solidFill>
                    <a:latin typeface="+mn-lt"/>
                    <a:ea typeface="+mn-ea"/>
                    <a:cs typeface="+mn-cs"/>
                  </a:rPr>
                </a:br>
                <a:r>
                  <a:rPr lang="en-US" altLang="en-US" sz="600" b="1" dirty="0">
                    <a:solidFill>
                      <a:prstClr val="black"/>
                    </a:solidFill>
                    <a:latin typeface="+mn-lt"/>
                    <a:ea typeface="+mn-ea"/>
                    <a:cs typeface="+mn-cs"/>
                  </a:rPr>
                  <a:t>Gay CL, Cohen MS, </a:t>
                </a:r>
                <a:r>
                  <a:rPr lang="en-US" altLang="en-US" sz="600" b="1" dirty="0" err="1">
                    <a:solidFill>
                      <a:prstClr val="black"/>
                    </a:solidFill>
                    <a:latin typeface="+mn-lt"/>
                    <a:ea typeface="+mn-ea"/>
                    <a:cs typeface="+mn-cs"/>
                  </a:rPr>
                  <a:t>Ochsenbauer</a:t>
                </a:r>
                <a:r>
                  <a:rPr lang="en-US" altLang="en-US" sz="600" b="1" dirty="0">
                    <a:solidFill>
                      <a:prstClr val="black"/>
                    </a:solidFill>
                    <a:latin typeface="+mn-lt"/>
                    <a:ea typeface="+mn-ea"/>
                    <a:cs typeface="+mn-cs"/>
                  </a:rPr>
                  <a:t> C, </a:t>
                </a:r>
                <a:r>
                  <a:rPr lang="en-US" altLang="en-US" sz="600" b="1" dirty="0" err="1">
                    <a:solidFill>
                      <a:prstClr val="black"/>
                    </a:solidFill>
                    <a:latin typeface="+mn-lt"/>
                    <a:ea typeface="+mn-ea"/>
                    <a:cs typeface="+mn-cs"/>
                  </a:rPr>
                  <a:t>Soderberg</a:t>
                </a:r>
                <a:r>
                  <a:rPr lang="en-US" altLang="en-US" sz="600" b="1" dirty="0">
                    <a:solidFill>
                      <a:prstClr val="black"/>
                    </a:solidFill>
                    <a:latin typeface="+mn-lt"/>
                    <a:ea typeface="+mn-ea"/>
                    <a:cs typeface="+mn-cs"/>
                  </a:rPr>
                  <a:t> K, Liao HX,</a:t>
                </a:r>
                <a:br>
                  <a:rPr lang="en-US" altLang="en-US" sz="600" b="1" dirty="0">
                    <a:solidFill>
                      <a:prstClr val="black"/>
                    </a:solidFill>
                    <a:latin typeface="+mn-lt"/>
                    <a:ea typeface="+mn-ea"/>
                    <a:cs typeface="+mn-cs"/>
                  </a:rPr>
                </a:br>
                <a:r>
                  <a:rPr lang="en-US" altLang="en-US" sz="600" b="1" dirty="0" err="1">
                    <a:solidFill>
                      <a:prstClr val="black"/>
                    </a:solidFill>
                    <a:latin typeface="+mn-lt"/>
                    <a:ea typeface="+mn-ea"/>
                    <a:cs typeface="+mn-cs"/>
                  </a:rPr>
                  <a:t>Montefiori</a:t>
                </a:r>
                <a:r>
                  <a:rPr lang="en-US" altLang="en-US" sz="600" b="1" dirty="0">
                    <a:solidFill>
                      <a:prstClr val="black"/>
                    </a:solidFill>
                    <a:latin typeface="+mn-lt"/>
                    <a:ea typeface="+mn-ea"/>
                    <a:cs typeface="+mn-cs"/>
                  </a:rPr>
                  <a:t> D, Moore P, Johnson S, Koenig S, Haynes BF,</a:t>
                </a:r>
                <a:br>
                  <a:rPr lang="en-US" altLang="en-US" sz="600" b="1" dirty="0">
                    <a:solidFill>
                      <a:prstClr val="black"/>
                    </a:solidFill>
                    <a:latin typeface="+mn-lt"/>
                    <a:ea typeface="+mn-ea"/>
                    <a:cs typeface="+mn-cs"/>
                  </a:rPr>
                </a:br>
                <a:r>
                  <a:rPr lang="en-US" altLang="en-US" sz="600" b="1" dirty="0">
                    <a:solidFill>
                      <a:prstClr val="black"/>
                    </a:solidFill>
                    <a:latin typeface="+mn-lt"/>
                    <a:ea typeface="+mn-ea"/>
                    <a:cs typeface="+mn-cs"/>
                  </a:rPr>
                  <a:t>Nordstrom JL, Margolis DM, Ferrari G.</a:t>
                </a:r>
                <a:endParaRPr lang="nl-NL" altLang="en-US" sz="600" b="1" dirty="0">
                  <a:solidFill>
                    <a:prstClr val="black"/>
                  </a:solidFill>
                  <a:latin typeface="+mn-lt"/>
                  <a:ea typeface="+mn-ea"/>
                  <a:cs typeface="+mn-cs"/>
                </a:endParaRPr>
              </a:p>
            </p:txBody>
          </p:sp>
        </p:grpSp>
        <p:grpSp>
          <p:nvGrpSpPr>
            <p:cNvPr id="25" name="Group 51"/>
            <p:cNvGrpSpPr/>
            <p:nvPr/>
          </p:nvGrpSpPr>
          <p:grpSpPr>
            <a:xfrm>
              <a:off x="3238857" y="1244425"/>
              <a:ext cx="2770540" cy="4027925"/>
              <a:chOff x="4318474" y="1472011"/>
              <a:chExt cx="3694053" cy="4027925"/>
            </a:xfrm>
          </p:grpSpPr>
          <p:sp>
            <p:nvSpPr>
              <p:cNvPr id="32" name="Rectangle 31"/>
              <p:cNvSpPr/>
              <p:nvPr/>
            </p:nvSpPr>
            <p:spPr bwMode="auto">
              <a:xfrm>
                <a:off x="4568441" y="1473548"/>
                <a:ext cx="3044951" cy="4026388"/>
              </a:xfrm>
              <a:prstGeom prst="rect">
                <a:avLst/>
              </a:prstGeom>
              <a:solidFill>
                <a:srgbClr val="E2EBFE"/>
              </a:solidFill>
              <a:ln w="12700">
                <a:solidFill>
                  <a:schemeClr val="bg1">
                    <a:lumMod val="65000"/>
                  </a:schemeClr>
                </a:solidFill>
              </a:ln>
              <a:effectLst>
                <a:glow rad="127000">
                  <a:schemeClr val="bg1">
                    <a:lumMod val="65000"/>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73" eaLnBrk="1" fontAlgn="auto" hangingPunct="1">
                  <a:spcBef>
                    <a:spcPts val="0"/>
                  </a:spcBef>
                  <a:spcAft>
                    <a:spcPts val="0"/>
                  </a:spcAft>
                </a:pPr>
                <a:endParaRPr lang="en-US" sz="1400">
                  <a:solidFill>
                    <a:prstClr val="white"/>
                  </a:solidFill>
                </a:endParaRPr>
              </a:p>
            </p:txBody>
          </p:sp>
          <p:pic>
            <p:nvPicPr>
              <p:cNvPr id="33" name="Picture 11"/>
              <p:cNvPicPr>
                <a:picLocks noChangeAspect="1"/>
              </p:cNvPicPr>
              <p:nvPr/>
            </p:nvPicPr>
            <p:blipFill rotWithShape="1">
              <a:blip r:embed="rId5" cstate="email">
                <a:extLst>
                  <a:ext uri="{28A0092B-C50C-407E-A947-70E740481C1C}">
                    <a14:useLocalDpi xmlns:a14="http://schemas.microsoft.com/office/drawing/2010/main" val="0"/>
                  </a:ext>
                </a:extLst>
              </a:blip>
              <a:srcRect l="2126" r="2015" b="17205"/>
              <a:stretch/>
            </p:blipFill>
            <p:spPr>
              <a:xfrm>
                <a:off x="4585472" y="1481138"/>
                <a:ext cx="3036078" cy="971804"/>
              </a:xfrm>
              <a:prstGeom prst="rect">
                <a:avLst/>
              </a:prstGeom>
            </p:spPr>
          </p:pic>
          <p:sp>
            <p:nvSpPr>
              <p:cNvPr id="34" name="TextBox 1"/>
              <p:cNvSpPr txBox="1">
                <a:spLocks noChangeArrowheads="1"/>
              </p:cNvSpPr>
              <p:nvPr/>
            </p:nvSpPr>
            <p:spPr bwMode="auto">
              <a:xfrm>
                <a:off x="6275032" y="1472011"/>
                <a:ext cx="1382368" cy="25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defTabSz="685673" eaLnBrk="1" fontAlgn="auto" hangingPunct="1">
                  <a:spcBef>
                    <a:spcPts val="0"/>
                  </a:spcBef>
                  <a:spcAft>
                    <a:spcPts val="0"/>
                  </a:spcAft>
                </a:pPr>
                <a:r>
                  <a:rPr lang="en-US" altLang="en-US" sz="500" b="1" dirty="0">
                    <a:solidFill>
                      <a:prstClr val="black"/>
                    </a:solidFill>
                    <a:latin typeface="+mn-lt"/>
                    <a:ea typeface="+mn-ea"/>
                    <a:cs typeface="+mn-cs"/>
                  </a:rPr>
                  <a:t>October 20, 2015</a:t>
                </a:r>
                <a:endParaRPr lang="en-US" altLang="en-US" sz="500" dirty="0">
                  <a:solidFill>
                    <a:prstClr val="black"/>
                  </a:solidFill>
                  <a:latin typeface="+mn-lt"/>
                  <a:ea typeface="+mn-ea"/>
                  <a:cs typeface="+mn-cs"/>
                </a:endParaRPr>
              </a:p>
            </p:txBody>
          </p:sp>
          <p:cxnSp>
            <p:nvCxnSpPr>
              <p:cNvPr id="35" name="Straight Connector 13"/>
              <p:cNvCxnSpPr/>
              <p:nvPr/>
            </p:nvCxnSpPr>
            <p:spPr>
              <a:xfrm>
                <a:off x="4574381" y="2195513"/>
                <a:ext cx="304085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18474" y="2568960"/>
                <a:ext cx="3694053" cy="213129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2"/>
              <p:cNvSpPr txBox="1">
                <a:spLocks noChangeArrowheads="1"/>
              </p:cNvSpPr>
              <p:nvPr/>
            </p:nvSpPr>
            <p:spPr bwMode="auto">
              <a:xfrm>
                <a:off x="4432662" y="2675689"/>
                <a:ext cx="3335384" cy="195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4572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defTabSz="685673" eaLnBrk="1" fontAlgn="auto" hangingPunct="1">
                  <a:lnSpc>
                    <a:spcPts val="1200"/>
                  </a:lnSpc>
                  <a:spcBef>
                    <a:spcPts val="0"/>
                  </a:spcBef>
                  <a:spcAft>
                    <a:spcPts val="450"/>
                  </a:spcAft>
                </a:pPr>
                <a:r>
                  <a:rPr lang="en-US" altLang="en-US" sz="1100" b="1" dirty="0">
                    <a:solidFill>
                      <a:prstClr val="black"/>
                    </a:solidFill>
                    <a:latin typeface="+mn-lt"/>
                    <a:ea typeface="+mn-ea"/>
                    <a:cs typeface="+mn-cs"/>
                  </a:rPr>
                  <a:t>Activation and Lysis of</a:t>
                </a:r>
                <a:br>
                  <a:rPr lang="en-US" altLang="en-US" sz="1100" b="1" dirty="0">
                    <a:solidFill>
                      <a:prstClr val="black"/>
                    </a:solidFill>
                    <a:latin typeface="+mn-lt"/>
                    <a:ea typeface="+mn-ea"/>
                    <a:cs typeface="+mn-cs"/>
                  </a:rPr>
                </a:br>
                <a:r>
                  <a:rPr lang="en-US" altLang="en-US" sz="1100" b="1" dirty="0">
                    <a:solidFill>
                      <a:prstClr val="black"/>
                    </a:solidFill>
                    <a:latin typeface="+mn-lt"/>
                    <a:ea typeface="+mn-ea"/>
                    <a:cs typeface="+mn-cs"/>
                  </a:rPr>
                  <a:t>Human CD4 Cells Latently</a:t>
                </a:r>
                <a:br>
                  <a:rPr lang="en-US" altLang="en-US" sz="1100" b="1" dirty="0">
                    <a:solidFill>
                      <a:prstClr val="black"/>
                    </a:solidFill>
                    <a:latin typeface="+mn-lt"/>
                    <a:ea typeface="+mn-ea"/>
                    <a:cs typeface="+mn-cs"/>
                  </a:rPr>
                </a:br>
                <a:r>
                  <a:rPr lang="en-US" altLang="en-US" sz="1100" b="1" dirty="0">
                    <a:solidFill>
                      <a:prstClr val="black"/>
                    </a:solidFill>
                    <a:latin typeface="+mn-lt"/>
                    <a:ea typeface="+mn-ea"/>
                    <a:cs typeface="+mn-cs"/>
                  </a:rPr>
                  <a:t>Infected with HIV-1.</a:t>
                </a:r>
              </a:p>
              <a:p>
                <a:pPr algn="ctr" defTabSz="685673" eaLnBrk="1" fontAlgn="auto" hangingPunct="1">
                  <a:lnSpc>
                    <a:spcPts val="675"/>
                  </a:lnSpc>
                  <a:spcBef>
                    <a:spcPts val="0"/>
                  </a:spcBef>
                  <a:spcAft>
                    <a:spcPts val="900"/>
                  </a:spcAft>
                </a:pPr>
                <a:r>
                  <a:rPr lang="en-US" altLang="en-US" sz="600" b="1" dirty="0">
                    <a:solidFill>
                      <a:prstClr val="black"/>
                    </a:solidFill>
                    <a:latin typeface="+mn-lt"/>
                    <a:ea typeface="+mn-ea"/>
                    <a:cs typeface="+mn-cs"/>
                  </a:rPr>
                  <a:t>A. Pegu, M. Asokan, L. Wu, K. Wang, J. Hataye, J. P. Casazza,</a:t>
                </a:r>
                <a:br>
                  <a:rPr lang="en-US" altLang="en-US" sz="600" b="1" dirty="0">
                    <a:solidFill>
                      <a:prstClr val="black"/>
                    </a:solidFill>
                    <a:latin typeface="+mn-lt"/>
                    <a:ea typeface="+mn-ea"/>
                    <a:cs typeface="+mn-cs"/>
                  </a:rPr>
                </a:br>
                <a:r>
                  <a:rPr lang="en-US" altLang="en-US" sz="600" b="1" dirty="0">
                    <a:solidFill>
                      <a:prstClr val="black"/>
                    </a:solidFill>
                    <a:latin typeface="+mn-lt"/>
                    <a:ea typeface="+mn-ea"/>
                    <a:cs typeface="+mn-cs"/>
                  </a:rPr>
                  <a:t>X. Guo, W. Shi, I. Georgiev, T. Zhou, X. Chen, S. O’Dell, J. Todd,</a:t>
                </a:r>
                <a:br>
                  <a:rPr lang="en-US" altLang="en-US" sz="600" b="1" dirty="0">
                    <a:solidFill>
                      <a:prstClr val="black"/>
                    </a:solidFill>
                    <a:latin typeface="+mn-lt"/>
                    <a:ea typeface="+mn-ea"/>
                    <a:cs typeface="+mn-cs"/>
                  </a:rPr>
                </a:br>
                <a:r>
                  <a:rPr lang="en-US" altLang="en-US" sz="600" b="1" dirty="0">
                    <a:solidFill>
                      <a:prstClr val="black"/>
                    </a:solidFill>
                    <a:latin typeface="+mn-lt"/>
                    <a:ea typeface="+mn-ea"/>
                    <a:cs typeface="+mn-cs"/>
                  </a:rPr>
                  <a:t>P. D. Kwong, S. S. Rao, Z. Yang, R. A. Koup, </a:t>
                </a:r>
                <a:br>
                  <a:rPr lang="en-US" altLang="en-US" sz="600" b="1" dirty="0">
                    <a:solidFill>
                      <a:prstClr val="black"/>
                    </a:solidFill>
                    <a:latin typeface="+mn-lt"/>
                    <a:ea typeface="+mn-ea"/>
                    <a:cs typeface="+mn-cs"/>
                  </a:rPr>
                </a:br>
                <a:r>
                  <a:rPr lang="en-US" altLang="en-US" sz="600" b="1" dirty="0">
                    <a:solidFill>
                      <a:prstClr val="black"/>
                    </a:solidFill>
                    <a:latin typeface="+mn-lt"/>
                    <a:ea typeface="+mn-ea"/>
                    <a:cs typeface="+mn-cs"/>
                  </a:rPr>
                  <a:t>J. R. Mascola &amp; G. J. </a:t>
                </a:r>
                <a:r>
                  <a:rPr lang="en-US" altLang="en-US" sz="600" b="1" dirty="0" err="1">
                    <a:solidFill>
                      <a:prstClr val="black"/>
                    </a:solidFill>
                    <a:latin typeface="+mn-lt"/>
                    <a:ea typeface="+mn-ea"/>
                    <a:cs typeface="+mn-cs"/>
                  </a:rPr>
                  <a:t>Nabel</a:t>
                </a:r>
                <a:r>
                  <a:rPr lang="en-US" altLang="en-US" sz="600" b="1" dirty="0">
                    <a:solidFill>
                      <a:prstClr val="black"/>
                    </a:solidFill>
                    <a:latin typeface="+mn-lt"/>
                    <a:ea typeface="+mn-ea"/>
                    <a:cs typeface="+mn-cs"/>
                  </a:rPr>
                  <a:t>.</a:t>
                </a:r>
                <a:endParaRPr lang="nl-NL" altLang="en-US" sz="600" b="1" dirty="0">
                  <a:solidFill>
                    <a:prstClr val="black"/>
                  </a:solidFill>
                  <a:latin typeface="+mn-lt"/>
                  <a:ea typeface="+mn-ea"/>
                  <a:cs typeface="+mn-cs"/>
                </a:endParaRPr>
              </a:p>
            </p:txBody>
          </p:sp>
        </p:grpSp>
        <p:pic>
          <p:nvPicPr>
            <p:cNvPr id="26" name="Picture 14" descr="C:\Documents and Settings\bhartman\Desktop\Friday's Work\_Mascola\PLOS_Pathogens_banner.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4587" b="20498"/>
            <a:stretch/>
          </p:blipFill>
          <p:spPr bwMode="auto">
            <a:xfrm>
              <a:off x="6262618" y="1293934"/>
              <a:ext cx="21717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
            <p:cNvSpPr txBox="1">
              <a:spLocks noChangeArrowheads="1"/>
            </p:cNvSpPr>
            <p:nvPr/>
          </p:nvSpPr>
          <p:spPr bwMode="auto">
            <a:xfrm>
              <a:off x="7640446" y="1642014"/>
              <a:ext cx="941586" cy="33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defTabSz="685673" eaLnBrk="1" fontAlgn="auto" hangingPunct="1">
                <a:spcBef>
                  <a:spcPts val="0"/>
                </a:spcBef>
                <a:spcAft>
                  <a:spcPts val="0"/>
                </a:spcAft>
              </a:pPr>
              <a:r>
                <a:rPr lang="en-US" altLang="en-US" sz="500" b="1" dirty="0">
                  <a:solidFill>
                    <a:prstClr val="black"/>
                  </a:solidFill>
                  <a:latin typeface="+mn-lt"/>
                  <a:ea typeface="+mn-ea"/>
                  <a:cs typeface="+mn-cs"/>
                </a:rPr>
                <a:t>November 5, 2015</a:t>
              </a:r>
              <a:endParaRPr lang="en-US" altLang="en-US" sz="500" dirty="0">
                <a:solidFill>
                  <a:prstClr val="black"/>
                </a:solidFill>
                <a:latin typeface="+mn-lt"/>
                <a:ea typeface="+mn-ea"/>
                <a:cs typeface="+mn-cs"/>
              </a:endParaRPr>
            </a:p>
          </p:txBody>
        </p:sp>
        <p:pic>
          <p:nvPicPr>
            <p:cNvPr id="28"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262618" y="2162034"/>
              <a:ext cx="2255384" cy="300718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31"/>
            <p:cNvGrpSpPr/>
            <p:nvPr/>
          </p:nvGrpSpPr>
          <p:grpSpPr>
            <a:xfrm>
              <a:off x="6099625" y="2481737"/>
              <a:ext cx="2770540" cy="2518655"/>
              <a:chOff x="508474" y="2320863"/>
              <a:chExt cx="3694053" cy="2518655"/>
            </a:xfrm>
          </p:grpSpPr>
          <p:pic>
            <p:nvPicPr>
              <p:cNvPr id="30"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8474" y="2320863"/>
                <a:ext cx="3694053" cy="213129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2"/>
              <p:cNvSpPr txBox="1">
                <a:spLocks noChangeArrowheads="1"/>
              </p:cNvSpPr>
              <p:nvPr/>
            </p:nvSpPr>
            <p:spPr bwMode="auto">
              <a:xfrm>
                <a:off x="571500" y="2451014"/>
                <a:ext cx="3408317" cy="23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4572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defTabSz="685673" eaLnBrk="1" fontAlgn="auto" hangingPunct="1">
                  <a:lnSpc>
                    <a:spcPts val="1200"/>
                  </a:lnSpc>
                  <a:spcBef>
                    <a:spcPts val="0"/>
                  </a:spcBef>
                  <a:spcAft>
                    <a:spcPts val="450"/>
                  </a:spcAft>
                </a:pPr>
                <a:r>
                  <a:rPr lang="en-US" altLang="en-US" sz="1100" b="1" dirty="0">
                    <a:solidFill>
                      <a:prstClr val="black"/>
                    </a:solidFill>
                    <a:latin typeface="+mn-lt"/>
                    <a:ea typeface="+mn-ea"/>
                    <a:cs typeface="+mn-cs"/>
                  </a:rPr>
                  <a:t>Targeting HIV Reservoir in Infected CD4 T Cells by </a:t>
                </a:r>
                <a:br>
                  <a:rPr lang="en-US" altLang="en-US" sz="1100" b="1" dirty="0">
                    <a:solidFill>
                      <a:prstClr val="black"/>
                    </a:solidFill>
                    <a:latin typeface="+mn-lt"/>
                    <a:ea typeface="+mn-ea"/>
                    <a:cs typeface="+mn-cs"/>
                  </a:rPr>
                </a:br>
                <a:r>
                  <a:rPr lang="en-US" altLang="en-US" sz="1100" b="1" dirty="0">
                    <a:solidFill>
                      <a:prstClr val="black"/>
                    </a:solidFill>
                    <a:latin typeface="+mn-lt"/>
                    <a:ea typeface="+mn-ea"/>
                    <a:cs typeface="+mn-cs"/>
                  </a:rPr>
                  <a:t>Dual-Affinity Re-targeting Molecules (DARTs) that Bind</a:t>
                </a:r>
                <a:br>
                  <a:rPr lang="en-US" altLang="en-US" sz="1100" b="1" dirty="0">
                    <a:solidFill>
                      <a:prstClr val="black"/>
                    </a:solidFill>
                    <a:latin typeface="+mn-lt"/>
                    <a:ea typeface="+mn-ea"/>
                    <a:cs typeface="+mn-cs"/>
                  </a:rPr>
                </a:br>
                <a:r>
                  <a:rPr lang="en-US" altLang="en-US" sz="1100" b="1" dirty="0">
                    <a:solidFill>
                      <a:prstClr val="black"/>
                    </a:solidFill>
                    <a:latin typeface="+mn-lt"/>
                    <a:ea typeface="+mn-ea"/>
                    <a:cs typeface="+mn-cs"/>
                  </a:rPr>
                  <a:t>HIV Envelope and Recruit Cytotoxic T Cells.</a:t>
                </a:r>
              </a:p>
              <a:p>
                <a:pPr algn="ctr" defTabSz="685673" eaLnBrk="1" fontAlgn="auto" hangingPunct="1">
                  <a:lnSpc>
                    <a:spcPts val="675"/>
                  </a:lnSpc>
                  <a:spcBef>
                    <a:spcPts val="0"/>
                  </a:spcBef>
                  <a:spcAft>
                    <a:spcPts val="900"/>
                  </a:spcAft>
                </a:pPr>
                <a:r>
                  <a:rPr lang="en-US" altLang="en-US" sz="600" b="1" dirty="0">
                    <a:solidFill>
                      <a:prstClr val="black"/>
                    </a:solidFill>
                    <a:latin typeface="+mn-lt"/>
                    <a:ea typeface="+mn-ea"/>
                    <a:cs typeface="+mn-cs"/>
                  </a:rPr>
                  <a:t>Sloan DD, Lam C-YK, </a:t>
                </a:r>
                <a:r>
                  <a:rPr lang="en-US" altLang="en-US" sz="600" b="1" dirty="0" err="1">
                    <a:solidFill>
                      <a:prstClr val="black"/>
                    </a:solidFill>
                    <a:latin typeface="+mn-lt"/>
                    <a:ea typeface="+mn-ea"/>
                    <a:cs typeface="+mn-cs"/>
                  </a:rPr>
                  <a:t>Irrinki</a:t>
                </a:r>
                <a:r>
                  <a:rPr lang="en-US" altLang="en-US" sz="600" b="1" dirty="0">
                    <a:solidFill>
                      <a:prstClr val="black"/>
                    </a:solidFill>
                    <a:latin typeface="+mn-lt"/>
                    <a:ea typeface="+mn-ea"/>
                    <a:cs typeface="+mn-cs"/>
                  </a:rPr>
                  <a:t> A, Liu L, Tsai A, Pace CS,</a:t>
                </a:r>
                <a:br>
                  <a:rPr lang="en-US" altLang="en-US" sz="600" b="1" dirty="0">
                    <a:solidFill>
                      <a:prstClr val="black"/>
                    </a:solidFill>
                    <a:latin typeface="+mn-lt"/>
                    <a:ea typeface="+mn-ea"/>
                    <a:cs typeface="+mn-cs"/>
                  </a:rPr>
                </a:br>
                <a:r>
                  <a:rPr lang="en-US" altLang="en-US" sz="600" b="1" dirty="0">
                    <a:solidFill>
                      <a:prstClr val="black"/>
                    </a:solidFill>
                    <a:latin typeface="+mn-lt"/>
                    <a:ea typeface="+mn-ea"/>
                    <a:cs typeface="+mn-cs"/>
                  </a:rPr>
                  <a:t>Kaur J, Murry JP, </a:t>
                </a:r>
                <a:r>
                  <a:rPr lang="en-US" altLang="en-US" sz="600" b="1" dirty="0" err="1">
                    <a:solidFill>
                      <a:prstClr val="black"/>
                    </a:solidFill>
                    <a:latin typeface="+mn-lt"/>
                    <a:ea typeface="+mn-ea"/>
                    <a:cs typeface="+mn-cs"/>
                  </a:rPr>
                  <a:t>Balakrishnan</a:t>
                </a:r>
                <a:r>
                  <a:rPr lang="en-US" altLang="en-US" sz="600" b="1" dirty="0">
                    <a:solidFill>
                      <a:prstClr val="black"/>
                    </a:solidFill>
                    <a:latin typeface="+mn-lt"/>
                    <a:ea typeface="+mn-ea"/>
                    <a:cs typeface="+mn-cs"/>
                  </a:rPr>
                  <a:t> M, Moore PA, Johnson S, Nordstrom JL, </a:t>
                </a:r>
                <a:r>
                  <a:rPr lang="en-US" altLang="en-US" sz="600" b="1" dirty="0" err="1">
                    <a:solidFill>
                      <a:prstClr val="black"/>
                    </a:solidFill>
                    <a:latin typeface="+mn-lt"/>
                    <a:ea typeface="+mn-ea"/>
                    <a:cs typeface="+mn-cs"/>
                  </a:rPr>
                  <a:t>Cihlar</a:t>
                </a:r>
                <a:r>
                  <a:rPr lang="en-US" altLang="en-US" sz="600" b="1" dirty="0">
                    <a:solidFill>
                      <a:prstClr val="black"/>
                    </a:solidFill>
                    <a:latin typeface="+mn-lt"/>
                    <a:ea typeface="+mn-ea"/>
                    <a:cs typeface="+mn-cs"/>
                  </a:rPr>
                  <a:t> T, Koenig S.</a:t>
                </a:r>
              </a:p>
            </p:txBody>
          </p:sp>
        </p:grpSp>
      </p:grpSp>
    </p:spTree>
    <p:extLst>
      <p:ext uri="{BB962C8B-B14F-4D97-AF65-F5344CB8AC3E}">
        <p14:creationId xmlns:p14="http://schemas.microsoft.com/office/powerpoint/2010/main" val="7520563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63599" y="0"/>
            <a:ext cx="8280401" cy="1205462"/>
          </a:xfrm>
          <a:solidFill>
            <a:srgbClr val="000090"/>
          </a:solidFill>
        </p:spPr>
        <p:txBody>
          <a:bodyPr>
            <a:normAutofit/>
          </a:bodyPr>
          <a:lstStyle/>
          <a:p>
            <a:r>
              <a:rPr lang="en-AU" sz="2800" b="1" dirty="0" err="1" smtClean="0">
                <a:solidFill>
                  <a:schemeClr val="bg1"/>
                </a:solidFill>
                <a:latin typeface="+mn-lt"/>
              </a:rPr>
              <a:t>Cibler</a:t>
            </a:r>
            <a:r>
              <a:rPr lang="en-AU" sz="2800" b="1" dirty="0" smtClean="0">
                <a:solidFill>
                  <a:schemeClr val="bg1"/>
                </a:solidFill>
                <a:latin typeface="+mn-lt"/>
              </a:rPr>
              <a:t> le transport des reservoirs </a:t>
            </a:r>
            <a:r>
              <a:rPr lang="en-AU" sz="2800" b="1" dirty="0" err="1" smtClean="0">
                <a:solidFill>
                  <a:schemeClr val="bg1"/>
                </a:solidFill>
                <a:latin typeface="+mn-lt"/>
              </a:rPr>
              <a:t>vers</a:t>
            </a:r>
            <a:r>
              <a:rPr lang="en-AU" sz="2800" b="1" dirty="0" smtClean="0">
                <a:solidFill>
                  <a:schemeClr val="bg1"/>
                </a:solidFill>
                <a:latin typeface="+mn-lt"/>
              </a:rPr>
              <a:t> </a:t>
            </a:r>
            <a:r>
              <a:rPr lang="en-AU" sz="2800" b="1" dirty="0" err="1" smtClean="0">
                <a:solidFill>
                  <a:schemeClr val="bg1"/>
                </a:solidFill>
                <a:latin typeface="+mn-lt"/>
              </a:rPr>
              <a:t>l’intestin</a:t>
            </a:r>
            <a:r>
              <a:rPr lang="en-AU" sz="2800" b="1" dirty="0" smtClean="0">
                <a:solidFill>
                  <a:schemeClr val="bg1"/>
                </a:solidFill>
                <a:latin typeface="+mn-lt"/>
              </a:rPr>
              <a:t> en </a:t>
            </a:r>
            <a:r>
              <a:rPr lang="en-AU" sz="2800" b="1" dirty="0" err="1" smtClean="0">
                <a:solidFill>
                  <a:schemeClr val="bg1"/>
                </a:solidFill>
                <a:latin typeface="+mn-lt"/>
              </a:rPr>
              <a:t>bloquant</a:t>
            </a:r>
            <a:r>
              <a:rPr lang="en-AU" sz="2800" b="1" dirty="0" smtClean="0">
                <a:solidFill>
                  <a:schemeClr val="bg1"/>
                </a:solidFill>
                <a:latin typeface="+mn-lt"/>
              </a:rPr>
              <a:t> a4b7? </a:t>
            </a:r>
            <a:endParaRPr lang="en-AU" sz="2800" b="1" dirty="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7688" y="1711325"/>
            <a:ext cx="4836319"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3"/>
          <p:cNvSpPr txBox="1">
            <a:spLocks noChangeArrowheads="1"/>
          </p:cNvSpPr>
          <p:nvPr/>
        </p:nvSpPr>
        <p:spPr bwMode="auto">
          <a:xfrm>
            <a:off x="7" y="1143000"/>
            <a:ext cx="452119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2400" dirty="0" smtClean="0">
                <a:latin typeface="+mn-lt"/>
              </a:rPr>
              <a:t>- a4b7 </a:t>
            </a:r>
            <a:r>
              <a:rPr lang="en-AU" sz="2400" dirty="0">
                <a:latin typeface="+mn-lt"/>
              </a:rPr>
              <a:t>is an integrin and enables migration of CD4+ T-cells to GI </a:t>
            </a:r>
            <a:r>
              <a:rPr lang="en-AU" sz="2400" dirty="0" smtClean="0">
                <a:latin typeface="+mn-lt"/>
              </a:rPr>
              <a:t>tract</a:t>
            </a:r>
            <a:endParaRPr lang="en-AU" sz="2400" dirty="0">
              <a:latin typeface="+mn-lt"/>
            </a:endParaRPr>
          </a:p>
          <a:p>
            <a:r>
              <a:rPr lang="en-AU" sz="2400" dirty="0" smtClean="0">
                <a:latin typeface="+mn-lt"/>
              </a:rPr>
              <a:t>- a4b7 </a:t>
            </a:r>
            <a:r>
              <a:rPr lang="en-AU" sz="2400" dirty="0">
                <a:latin typeface="+mn-lt"/>
              </a:rPr>
              <a:t>is a co-receptor for HIV </a:t>
            </a:r>
            <a:r>
              <a:rPr lang="en-AU" sz="2400" dirty="0" smtClean="0">
                <a:latin typeface="+mn-lt"/>
              </a:rPr>
              <a:t>infection</a:t>
            </a:r>
            <a:endParaRPr lang="en-AU" sz="2400" dirty="0">
              <a:latin typeface="+mn-lt"/>
            </a:endParaRPr>
          </a:p>
          <a:p>
            <a:r>
              <a:rPr lang="en-AU" sz="2400" dirty="0" smtClean="0">
                <a:latin typeface="+mn-lt"/>
              </a:rPr>
              <a:t>- a4b7 </a:t>
            </a:r>
            <a:r>
              <a:rPr lang="en-AU" sz="2400" dirty="0">
                <a:latin typeface="+mn-lt"/>
              </a:rPr>
              <a:t>antibody (</a:t>
            </a:r>
            <a:r>
              <a:rPr lang="en-AU" sz="2400" dirty="0" err="1">
                <a:latin typeface="+mn-lt"/>
              </a:rPr>
              <a:t>vedalizumab</a:t>
            </a:r>
            <a:r>
              <a:rPr lang="en-AU" sz="2400" dirty="0">
                <a:latin typeface="+mn-lt"/>
              </a:rPr>
              <a:t>) is licensed for IBD </a:t>
            </a:r>
          </a:p>
        </p:txBody>
      </p:sp>
      <p:sp>
        <p:nvSpPr>
          <p:cNvPr id="21509" name="TextBox 4"/>
          <p:cNvSpPr txBox="1">
            <a:spLocks noChangeArrowheads="1"/>
          </p:cNvSpPr>
          <p:nvPr/>
        </p:nvSpPr>
        <p:spPr bwMode="auto">
          <a:xfrm>
            <a:off x="5971335" y="1272127"/>
            <a:ext cx="3020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r>
              <a:rPr lang="en-AU" sz="1800" b="1" i="1" dirty="0" err="1">
                <a:latin typeface="+mn-lt"/>
              </a:rPr>
              <a:t>Byareddy</a:t>
            </a:r>
            <a:r>
              <a:rPr lang="en-AU" sz="1800" b="1" i="1" dirty="0">
                <a:latin typeface="+mn-lt"/>
              </a:rPr>
              <a:t> et al., Science 2016</a:t>
            </a:r>
          </a:p>
        </p:txBody>
      </p:sp>
      <p:sp>
        <p:nvSpPr>
          <p:cNvPr id="2" name="TextBox 1"/>
          <p:cNvSpPr txBox="1">
            <a:spLocks noChangeArrowheads="1"/>
          </p:cNvSpPr>
          <p:nvPr/>
        </p:nvSpPr>
        <p:spPr bwMode="auto">
          <a:xfrm>
            <a:off x="189310" y="5903896"/>
            <a:ext cx="8802290" cy="954107"/>
          </a:xfrm>
          <a:prstGeom prst="rect">
            <a:avLst/>
          </a:prstGeom>
          <a:noFill/>
          <a:ln>
            <a:noFill/>
          </a:ln>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a:r>
              <a:rPr lang="en-AU" sz="2800" b="1" dirty="0" err="1" smtClean="0">
                <a:solidFill>
                  <a:srgbClr val="FF6666"/>
                </a:solidFill>
                <a:latin typeface="+mn-lt"/>
              </a:rPr>
              <a:t>Vedaluzimab</a:t>
            </a:r>
            <a:r>
              <a:rPr lang="en-AU" sz="2800" b="1" dirty="0" smtClean="0">
                <a:solidFill>
                  <a:srgbClr val="FF6666"/>
                </a:solidFill>
                <a:latin typeface="+mn-lt"/>
              </a:rPr>
              <a:t>: </a:t>
            </a:r>
            <a:r>
              <a:rPr lang="en-AU" sz="2800" b="1" dirty="0" err="1" smtClean="0">
                <a:solidFill>
                  <a:srgbClr val="FF6666"/>
                </a:solidFill>
                <a:latin typeface="+mn-lt"/>
              </a:rPr>
              <a:t>essais</a:t>
            </a:r>
            <a:r>
              <a:rPr lang="en-AU" sz="2800" b="1" dirty="0" smtClean="0">
                <a:solidFill>
                  <a:srgbClr val="FF6666"/>
                </a:solidFill>
                <a:latin typeface="+mn-lt"/>
              </a:rPr>
              <a:t> </a:t>
            </a:r>
            <a:r>
              <a:rPr lang="en-AU" sz="2800" b="1" dirty="0" err="1" smtClean="0">
                <a:solidFill>
                  <a:srgbClr val="FF6666"/>
                </a:solidFill>
                <a:latin typeface="+mn-lt"/>
              </a:rPr>
              <a:t>cliniques</a:t>
            </a:r>
            <a:r>
              <a:rPr lang="en-AU" sz="2800" b="1" dirty="0" smtClean="0">
                <a:solidFill>
                  <a:srgbClr val="FF6666"/>
                </a:solidFill>
                <a:latin typeface="+mn-lt"/>
              </a:rPr>
              <a:t> en </a:t>
            </a:r>
            <a:r>
              <a:rPr lang="en-AU" sz="2800" b="1" dirty="0" err="1" smtClean="0">
                <a:solidFill>
                  <a:srgbClr val="FF6666"/>
                </a:solidFill>
                <a:latin typeface="+mn-lt"/>
              </a:rPr>
              <a:t>cours</a:t>
            </a:r>
            <a:r>
              <a:rPr lang="en-AU" sz="2800" b="1" dirty="0" smtClean="0">
                <a:solidFill>
                  <a:srgbClr val="FF6666"/>
                </a:solidFill>
                <a:latin typeface="+mn-lt"/>
              </a:rPr>
              <a:t> chez des patients HIV+ sous </a:t>
            </a:r>
            <a:r>
              <a:rPr lang="en-AU" sz="2800" b="1" dirty="0" err="1" smtClean="0">
                <a:solidFill>
                  <a:srgbClr val="FF6666"/>
                </a:solidFill>
                <a:latin typeface="+mn-lt"/>
              </a:rPr>
              <a:t>cART</a:t>
            </a:r>
            <a:endParaRPr lang="en-AU" sz="2800" b="1" dirty="0">
              <a:solidFill>
                <a:srgbClr val="FF6666"/>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310" y="3820656"/>
            <a:ext cx="3977878" cy="207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0" y="-17277"/>
            <a:ext cx="1045440" cy="122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908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3"/>
          <p:cNvPicPr>
            <a:picLocks noChangeAspect="1"/>
          </p:cNvPicPr>
          <p:nvPr/>
        </p:nvPicPr>
        <p:blipFill>
          <a:blip r:embed="rId3"/>
          <a:stretch>
            <a:fillRect/>
          </a:stretch>
        </p:blipFill>
        <p:spPr>
          <a:xfrm>
            <a:off x="4305300" y="2032000"/>
            <a:ext cx="4838700" cy="4483099"/>
          </a:xfrm>
          <a:prstGeom prst="rect">
            <a:avLst/>
          </a:prstGeom>
        </p:spPr>
      </p:pic>
      <p:sp>
        <p:nvSpPr>
          <p:cNvPr id="643074" name="Text Box 2"/>
          <p:cNvSpPr txBox="1">
            <a:spLocks noChangeArrowheads="1"/>
          </p:cNvSpPr>
          <p:nvPr/>
        </p:nvSpPr>
        <p:spPr bwMode="auto">
          <a:xfrm>
            <a:off x="1685500" y="3438"/>
            <a:ext cx="7458500" cy="1157234"/>
          </a:xfrm>
          <a:prstGeom prst="rect">
            <a:avLst/>
          </a:prstGeom>
          <a:solidFill>
            <a:srgbClr val="000090"/>
          </a:solidFill>
          <a:ln w="9525">
            <a:noFill/>
            <a:miter lim="800000"/>
            <a:headEnd/>
            <a:tailEnd/>
          </a:ln>
          <a:effectLst>
            <a:outerShdw blurRad="63500" dist="99190" dir="3011666" algn="ctr" rotWithShape="0">
              <a:schemeClr val="bg2">
                <a:alpha val="50000"/>
              </a:schemeClr>
            </a:outerShdw>
          </a:effectLst>
        </p:spPr>
        <p:txBody>
          <a:bodyPr wrap="square" lIns="79242" tIns="39621" rIns="79242" bIns="39621">
            <a:prstTxWarp prst="textNoShape">
              <a:avLst/>
            </a:prstTxWarp>
            <a:spAutoFit/>
          </a:bodyPr>
          <a:lstStyle/>
          <a:p>
            <a:pPr algn="ctr" defTabSz="457200">
              <a:spcBef>
                <a:spcPct val="50000"/>
              </a:spcBef>
              <a:defRPr/>
            </a:pPr>
            <a:r>
              <a:rPr lang="en-US" sz="2800" b="1" dirty="0" err="1" smtClean="0">
                <a:solidFill>
                  <a:prstClr val="white"/>
                </a:solidFill>
                <a:ea typeface="Arial" pitchFamily="-1" charset="0"/>
                <a:cs typeface="Arial" pitchFamily="-1" charset="0"/>
              </a:rPr>
              <a:t>Persistance</a:t>
            </a:r>
            <a:r>
              <a:rPr lang="en-US" sz="2800" b="1" dirty="0" smtClean="0">
                <a:solidFill>
                  <a:prstClr val="white"/>
                </a:solidFill>
                <a:ea typeface="Arial" pitchFamily="-1" charset="0"/>
                <a:cs typeface="Arial" pitchFamily="-1" charset="0"/>
              </a:rPr>
              <a:t> du VIH et du cancer: </a:t>
            </a:r>
          </a:p>
          <a:p>
            <a:pPr algn="ctr" defTabSz="457200">
              <a:spcBef>
                <a:spcPct val="50000"/>
              </a:spcBef>
              <a:defRPr/>
            </a:pPr>
            <a:r>
              <a:rPr lang="en-US" sz="2800" b="1" dirty="0" smtClean="0">
                <a:solidFill>
                  <a:prstClr val="white"/>
                </a:solidFill>
                <a:ea typeface="Arial" pitchFamily="-1" charset="0"/>
                <a:cs typeface="Arial" pitchFamily="-1" charset="0"/>
              </a:rPr>
              <a:t>Des </a:t>
            </a:r>
            <a:r>
              <a:rPr lang="en-US" sz="2800" b="1" dirty="0" err="1" smtClean="0">
                <a:solidFill>
                  <a:prstClr val="white"/>
                </a:solidFill>
                <a:ea typeface="Arial" pitchFamily="-1" charset="0"/>
                <a:cs typeface="Arial" pitchFamily="-1" charset="0"/>
              </a:rPr>
              <a:t>défis</a:t>
            </a:r>
            <a:r>
              <a:rPr lang="en-US" sz="2800" b="1" dirty="0" smtClean="0">
                <a:solidFill>
                  <a:prstClr val="white"/>
                </a:solidFill>
                <a:ea typeface="Arial" pitchFamily="-1" charset="0"/>
                <a:cs typeface="Arial" pitchFamily="-1" charset="0"/>
              </a:rPr>
              <a:t> </a:t>
            </a:r>
            <a:r>
              <a:rPr lang="en-US" sz="2800" b="1" dirty="0" err="1" smtClean="0">
                <a:solidFill>
                  <a:prstClr val="white"/>
                </a:solidFill>
                <a:ea typeface="Arial" pitchFamily="-1" charset="0"/>
                <a:cs typeface="Arial" pitchFamily="-1" charset="0"/>
              </a:rPr>
              <a:t>similaires</a:t>
            </a:r>
            <a:r>
              <a:rPr lang="is-IS" sz="2800" b="1" dirty="0" smtClean="0">
                <a:solidFill>
                  <a:prstClr val="white"/>
                </a:solidFill>
                <a:ea typeface="Arial" pitchFamily="-1" charset="0"/>
                <a:cs typeface="Arial" pitchFamily="-1" charset="0"/>
              </a:rPr>
              <a:t>…</a:t>
            </a:r>
            <a:endParaRPr lang="en-US" sz="2800" b="1" dirty="0" smtClean="0">
              <a:solidFill>
                <a:prstClr val="white"/>
              </a:solidFill>
              <a:ea typeface="Arial" pitchFamily="-1" charset="0"/>
              <a:cs typeface="Arial" pitchFamily="-1" charset="0"/>
            </a:endParaRPr>
          </a:p>
        </p:txBody>
      </p:sp>
      <p:pic>
        <p:nvPicPr>
          <p:cNvPr id="2" name="Image 1"/>
          <p:cNvPicPr>
            <a:picLocks noChangeAspect="1"/>
          </p:cNvPicPr>
          <p:nvPr/>
        </p:nvPicPr>
        <p:blipFill>
          <a:blip r:embed="rId4"/>
          <a:stretch>
            <a:fillRect/>
          </a:stretch>
        </p:blipFill>
        <p:spPr>
          <a:xfrm>
            <a:off x="1185890" y="3145304"/>
            <a:ext cx="1979975" cy="2550832"/>
          </a:xfrm>
          <a:prstGeom prst="rect">
            <a:avLst/>
          </a:prstGeom>
        </p:spPr>
      </p:pic>
      <p:sp>
        <p:nvSpPr>
          <p:cNvPr id="12" name="Rectangle 11"/>
          <p:cNvSpPr/>
          <p:nvPr/>
        </p:nvSpPr>
        <p:spPr>
          <a:xfrm>
            <a:off x="838186" y="5696136"/>
            <a:ext cx="3234267" cy="1034123"/>
          </a:xfrm>
          <a:prstGeom prst="rect">
            <a:avLst/>
          </a:prstGeom>
          <a:noFill/>
        </p:spPr>
        <p:txBody>
          <a:bodyPr wrap="square" lIns="79242" tIns="39621" rIns="79242" bIns="39621">
            <a:spAutoFit/>
          </a:bodyPr>
          <a:lstStyle/>
          <a:p>
            <a:pPr algn="ctr" defTabSz="457200"/>
            <a:r>
              <a:rPr lang="fr-FR" sz="31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Cancer/</a:t>
            </a:r>
          </a:p>
          <a:p>
            <a:pPr algn="ctr" defTabSz="457200"/>
            <a:r>
              <a:rPr lang="fr-FR" sz="31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HIV </a:t>
            </a:r>
            <a:r>
              <a:rPr lang="fr-FR" sz="3100" b="1" dirty="0"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persistence</a:t>
            </a:r>
            <a:endParaRPr lang="fr-FR" sz="31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endParaRPr>
          </a:p>
        </p:txBody>
      </p:sp>
      <p:sp>
        <p:nvSpPr>
          <p:cNvPr id="13" name="Rectangle 12"/>
          <p:cNvSpPr/>
          <p:nvPr/>
        </p:nvSpPr>
        <p:spPr>
          <a:xfrm>
            <a:off x="0" y="2203514"/>
            <a:ext cx="2675466" cy="941790"/>
          </a:xfrm>
          <a:prstGeom prst="rect">
            <a:avLst/>
          </a:prstGeom>
          <a:noFill/>
        </p:spPr>
        <p:txBody>
          <a:bodyPr wrap="square" lIns="79242" tIns="39621" rIns="79242" bIns="39621">
            <a:spAutoFit/>
          </a:bodyPr>
          <a:lstStyle/>
          <a:p>
            <a:pPr algn="ctr" defTabSz="457200"/>
            <a:r>
              <a:rPr lang="fr-FR" sz="2800" b="1" dirty="0"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Chronic</a:t>
            </a:r>
            <a:r>
              <a:rPr lang="fr-FR" sz="28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 Inflammation</a:t>
            </a:r>
          </a:p>
        </p:txBody>
      </p:sp>
      <p:sp>
        <p:nvSpPr>
          <p:cNvPr id="16" name="Rectangle 15"/>
          <p:cNvSpPr/>
          <p:nvPr/>
        </p:nvSpPr>
        <p:spPr>
          <a:xfrm>
            <a:off x="2599266" y="2275175"/>
            <a:ext cx="2252802" cy="818680"/>
          </a:xfrm>
          <a:prstGeom prst="rect">
            <a:avLst/>
          </a:prstGeom>
          <a:noFill/>
        </p:spPr>
        <p:txBody>
          <a:bodyPr wrap="square" lIns="79242" tIns="39621" rIns="79242" bIns="39621">
            <a:spAutoFit/>
          </a:bodyPr>
          <a:lstStyle/>
          <a:p>
            <a:pPr algn="ctr" defTabSz="457200"/>
            <a:r>
              <a:rPr lang="fr-FR" sz="24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Immune Suppression</a:t>
            </a:r>
          </a:p>
        </p:txBody>
      </p:sp>
      <p:sp>
        <p:nvSpPr>
          <p:cNvPr id="24" name="Flèche en arc 23"/>
          <p:cNvSpPr/>
          <p:nvPr/>
        </p:nvSpPr>
        <p:spPr>
          <a:xfrm rot="15473346">
            <a:off x="-561469" y="3349259"/>
            <a:ext cx="3485136" cy="2629833"/>
          </a:xfrm>
          <a:prstGeom prst="circularArrow">
            <a:avLst>
              <a:gd name="adj1" fmla="val 12500"/>
              <a:gd name="adj2" fmla="val 1142319"/>
              <a:gd name="adj3" fmla="val 20457681"/>
              <a:gd name="adj4" fmla="val 10800000"/>
              <a:gd name="adj5" fmla="val 18754"/>
            </a:avLst>
          </a:prstGeom>
          <a:solidFill>
            <a:srgbClr val="D99694"/>
          </a:solidFill>
        </p:spPr>
        <p:style>
          <a:lnRef idx="1">
            <a:schemeClr val="accent1"/>
          </a:lnRef>
          <a:fillRef idx="3">
            <a:schemeClr val="accent1"/>
          </a:fillRef>
          <a:effectRef idx="2">
            <a:schemeClr val="accent1"/>
          </a:effectRef>
          <a:fontRef idx="minor">
            <a:schemeClr val="lt1"/>
          </a:fontRef>
        </p:style>
        <p:txBody>
          <a:bodyPr lIns="79242" tIns="39621" rIns="79242" bIns="39621" spcCol="0" rtlCol="0" anchor="ctr"/>
          <a:lstStyle/>
          <a:p>
            <a:pPr algn="ctr" defTabSz="457200"/>
            <a:endParaRPr lang="en-US" sz="1800">
              <a:solidFill>
                <a:prstClr val="black"/>
              </a:solidFill>
              <a:latin typeface="Calibri"/>
            </a:endParaRPr>
          </a:p>
        </p:txBody>
      </p:sp>
      <p:sp>
        <p:nvSpPr>
          <p:cNvPr id="25" name="Flèche en arc 24"/>
          <p:cNvSpPr/>
          <p:nvPr/>
        </p:nvSpPr>
        <p:spPr>
          <a:xfrm rot="5896344">
            <a:off x="1647340" y="3237226"/>
            <a:ext cx="3575249" cy="2638124"/>
          </a:xfrm>
          <a:prstGeom prst="circularArrow">
            <a:avLst>
              <a:gd name="adj1" fmla="val 12500"/>
              <a:gd name="adj2" fmla="val 1142319"/>
              <a:gd name="adj3" fmla="val 20457681"/>
              <a:gd name="adj4" fmla="val 10800000"/>
              <a:gd name="adj5" fmla="val 18754"/>
            </a:avLst>
          </a:prstGeom>
          <a:solidFill>
            <a:srgbClr val="D99694"/>
          </a:solidFill>
        </p:spPr>
        <p:style>
          <a:lnRef idx="1">
            <a:schemeClr val="accent1"/>
          </a:lnRef>
          <a:fillRef idx="3">
            <a:schemeClr val="accent1"/>
          </a:fillRef>
          <a:effectRef idx="2">
            <a:schemeClr val="accent1"/>
          </a:effectRef>
          <a:fontRef idx="minor">
            <a:schemeClr val="lt1"/>
          </a:fontRef>
        </p:style>
        <p:txBody>
          <a:bodyPr lIns="79242" tIns="39621" rIns="79242" bIns="39621" spcCol="0" rtlCol="0" anchor="ctr"/>
          <a:lstStyle/>
          <a:p>
            <a:pPr algn="ctr" defTabSz="457200"/>
            <a:endParaRPr lang="en-US" sz="1800">
              <a:solidFill>
                <a:prstClr val="black"/>
              </a:solidFill>
              <a:latin typeface="Calibri"/>
            </a:endParaRPr>
          </a:p>
        </p:txBody>
      </p:sp>
      <p:sp>
        <p:nvSpPr>
          <p:cNvPr id="27" name="Flèche en arc 26"/>
          <p:cNvSpPr/>
          <p:nvPr/>
        </p:nvSpPr>
        <p:spPr>
          <a:xfrm>
            <a:off x="1031805" y="1160672"/>
            <a:ext cx="2644019" cy="2260659"/>
          </a:xfrm>
          <a:prstGeom prst="circularArrow">
            <a:avLst>
              <a:gd name="adj1" fmla="val 12500"/>
              <a:gd name="adj2" fmla="val 1142319"/>
              <a:gd name="adj3" fmla="val 20457681"/>
              <a:gd name="adj4" fmla="val 10800000"/>
              <a:gd name="adj5" fmla="val 18754"/>
            </a:avLst>
          </a:prstGeom>
          <a:solidFill>
            <a:srgbClr val="D99694"/>
          </a:solidFill>
        </p:spPr>
        <p:style>
          <a:lnRef idx="1">
            <a:schemeClr val="accent1"/>
          </a:lnRef>
          <a:fillRef idx="3">
            <a:schemeClr val="accent1"/>
          </a:fillRef>
          <a:effectRef idx="2">
            <a:schemeClr val="accent1"/>
          </a:effectRef>
          <a:fontRef idx="minor">
            <a:schemeClr val="lt1"/>
          </a:fontRef>
        </p:style>
        <p:txBody>
          <a:bodyPr lIns="79242" tIns="39621" rIns="79242" bIns="39621" spcCol="0" rtlCol="0" anchor="ctr"/>
          <a:lstStyle/>
          <a:p>
            <a:pPr algn="ctr" defTabSz="457200"/>
            <a:endParaRPr lang="en-US" sz="1800">
              <a:solidFill>
                <a:prstClr val="black"/>
              </a:solidFill>
              <a:latin typeface="Calibri"/>
            </a:endParaRPr>
          </a:p>
        </p:txBody>
      </p:sp>
      <p:pic>
        <p:nvPicPr>
          <p:cNvPr id="11" name="Image 10"/>
          <p:cNvPicPr>
            <a:picLocks noChangeAspect="1"/>
          </p:cNvPicPr>
          <p:nvPr/>
        </p:nvPicPr>
        <p:blipFill>
          <a:blip r:embed="rId5"/>
          <a:stretch>
            <a:fillRect/>
          </a:stretch>
        </p:blipFill>
        <p:spPr>
          <a:xfrm>
            <a:off x="0" y="0"/>
            <a:ext cx="1439966" cy="1536344"/>
          </a:xfrm>
          <a:prstGeom prst="rect">
            <a:avLst/>
          </a:prstGeom>
        </p:spPr>
      </p:pic>
    </p:spTree>
    <p:extLst>
      <p:ext uri="{BB962C8B-B14F-4D97-AF65-F5344CB8AC3E}">
        <p14:creationId xmlns:p14="http://schemas.microsoft.com/office/powerpoint/2010/main" val="35218209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Text Box 2"/>
          <p:cNvSpPr txBox="1">
            <a:spLocks noChangeArrowheads="1"/>
          </p:cNvSpPr>
          <p:nvPr/>
        </p:nvSpPr>
        <p:spPr bwMode="auto">
          <a:xfrm>
            <a:off x="1685500" y="3438"/>
            <a:ext cx="7458500" cy="1157234"/>
          </a:xfrm>
          <a:prstGeom prst="rect">
            <a:avLst/>
          </a:prstGeom>
          <a:solidFill>
            <a:srgbClr val="000090"/>
          </a:solidFill>
          <a:ln w="9525">
            <a:noFill/>
            <a:miter lim="800000"/>
            <a:headEnd/>
            <a:tailEnd/>
          </a:ln>
          <a:effectLst>
            <a:outerShdw blurRad="63500" dist="99190" dir="3011666" algn="ctr" rotWithShape="0">
              <a:schemeClr val="bg2">
                <a:alpha val="50000"/>
              </a:schemeClr>
            </a:outerShdw>
          </a:effectLst>
        </p:spPr>
        <p:txBody>
          <a:bodyPr wrap="square" lIns="79242" tIns="39621" rIns="79242" bIns="39621">
            <a:prstTxWarp prst="textNoShape">
              <a:avLst/>
            </a:prstTxWarp>
            <a:spAutoFit/>
          </a:bodyPr>
          <a:lstStyle/>
          <a:p>
            <a:pPr algn="ctr">
              <a:spcBef>
                <a:spcPct val="50000"/>
              </a:spcBef>
              <a:defRPr/>
            </a:pPr>
            <a:r>
              <a:rPr lang="en-US" sz="2800" b="1" dirty="0" err="1">
                <a:solidFill>
                  <a:prstClr val="white"/>
                </a:solidFill>
                <a:ea typeface="Arial" pitchFamily="-1" charset="0"/>
                <a:cs typeface="Arial" pitchFamily="-1" charset="0"/>
              </a:rPr>
              <a:t>Persistance</a:t>
            </a:r>
            <a:r>
              <a:rPr lang="en-US" sz="2800" b="1" dirty="0">
                <a:solidFill>
                  <a:prstClr val="white"/>
                </a:solidFill>
                <a:ea typeface="Arial" pitchFamily="-1" charset="0"/>
                <a:cs typeface="Arial" pitchFamily="-1" charset="0"/>
              </a:rPr>
              <a:t> du VIH et du cancer: </a:t>
            </a:r>
            <a:endParaRPr lang="en-US" sz="2800" b="1" dirty="0" smtClean="0">
              <a:solidFill>
                <a:prstClr val="white"/>
              </a:solidFill>
              <a:ea typeface="Arial" pitchFamily="-1" charset="0"/>
              <a:cs typeface="Arial" pitchFamily="-1" charset="0"/>
            </a:endParaRPr>
          </a:p>
          <a:p>
            <a:pPr algn="ctr">
              <a:spcBef>
                <a:spcPct val="50000"/>
              </a:spcBef>
              <a:defRPr/>
            </a:pPr>
            <a:r>
              <a:rPr lang="en-US" sz="2800" b="1" dirty="0" smtClean="0">
                <a:solidFill>
                  <a:prstClr val="white"/>
                </a:solidFill>
                <a:ea typeface="Arial" pitchFamily="-1" charset="0"/>
                <a:cs typeface="Arial" pitchFamily="-1" charset="0"/>
              </a:rPr>
              <a:t>Des </a:t>
            </a:r>
            <a:r>
              <a:rPr lang="en-US" sz="2800" b="1" dirty="0" err="1" smtClean="0">
                <a:solidFill>
                  <a:prstClr val="white"/>
                </a:solidFill>
                <a:ea typeface="Arial" pitchFamily="-1" charset="0"/>
                <a:cs typeface="Arial" pitchFamily="-1" charset="0"/>
              </a:rPr>
              <a:t>stratégies</a:t>
            </a:r>
            <a:r>
              <a:rPr lang="en-US" sz="2800" b="1" dirty="0" smtClean="0">
                <a:solidFill>
                  <a:prstClr val="white"/>
                </a:solidFill>
                <a:ea typeface="Arial" pitchFamily="-1" charset="0"/>
                <a:cs typeface="Arial" pitchFamily="-1" charset="0"/>
              </a:rPr>
              <a:t> </a:t>
            </a:r>
            <a:r>
              <a:rPr lang="en-US" sz="2800" b="1" dirty="0" err="1" smtClean="0">
                <a:solidFill>
                  <a:prstClr val="white"/>
                </a:solidFill>
                <a:ea typeface="Arial" pitchFamily="-1" charset="0"/>
                <a:cs typeface="Arial" pitchFamily="-1" charset="0"/>
              </a:rPr>
              <a:t>thérapeutiques</a:t>
            </a:r>
            <a:r>
              <a:rPr lang="en-US" sz="2800" b="1" dirty="0" smtClean="0">
                <a:solidFill>
                  <a:prstClr val="white"/>
                </a:solidFill>
                <a:ea typeface="Arial" pitchFamily="-1" charset="0"/>
                <a:cs typeface="Arial" pitchFamily="-1" charset="0"/>
              </a:rPr>
              <a:t> </a:t>
            </a:r>
            <a:r>
              <a:rPr lang="en-US" sz="2800" b="1" dirty="0" err="1" smtClean="0">
                <a:solidFill>
                  <a:prstClr val="white"/>
                </a:solidFill>
                <a:ea typeface="Arial" pitchFamily="-1" charset="0"/>
                <a:cs typeface="Arial" pitchFamily="-1" charset="0"/>
              </a:rPr>
              <a:t>similaires</a:t>
            </a:r>
            <a:r>
              <a:rPr lang="is-IS" sz="2800" b="1" dirty="0" smtClean="0">
                <a:solidFill>
                  <a:prstClr val="white"/>
                </a:solidFill>
                <a:ea typeface="Arial" pitchFamily="-1" charset="0"/>
                <a:cs typeface="Arial" pitchFamily="-1" charset="0"/>
              </a:rPr>
              <a:t>…</a:t>
            </a:r>
            <a:endParaRPr lang="en-US" sz="2800" b="1" dirty="0" smtClean="0">
              <a:solidFill>
                <a:prstClr val="white"/>
              </a:solidFill>
              <a:ea typeface="Arial" pitchFamily="-1" charset="0"/>
              <a:cs typeface="Arial" pitchFamily="-1" charset="0"/>
            </a:endParaRPr>
          </a:p>
        </p:txBody>
      </p:sp>
      <p:pic>
        <p:nvPicPr>
          <p:cNvPr id="2" name="Image 1"/>
          <p:cNvPicPr>
            <a:picLocks noChangeAspect="1"/>
          </p:cNvPicPr>
          <p:nvPr/>
        </p:nvPicPr>
        <p:blipFill>
          <a:blip r:embed="rId3"/>
          <a:stretch>
            <a:fillRect/>
          </a:stretch>
        </p:blipFill>
        <p:spPr>
          <a:xfrm>
            <a:off x="1685499" y="3280733"/>
            <a:ext cx="1979975" cy="2550832"/>
          </a:xfrm>
          <a:prstGeom prst="rect">
            <a:avLst/>
          </a:prstGeom>
        </p:spPr>
      </p:pic>
      <p:sp>
        <p:nvSpPr>
          <p:cNvPr id="12" name="Rectangle 11"/>
          <p:cNvSpPr/>
          <p:nvPr/>
        </p:nvSpPr>
        <p:spPr>
          <a:xfrm>
            <a:off x="838186" y="5620557"/>
            <a:ext cx="3234267" cy="1034123"/>
          </a:xfrm>
          <a:prstGeom prst="rect">
            <a:avLst/>
          </a:prstGeom>
          <a:noFill/>
        </p:spPr>
        <p:txBody>
          <a:bodyPr wrap="square" lIns="79242" tIns="39621" rIns="79242" bIns="39621">
            <a:spAutoFit/>
          </a:bodyPr>
          <a:lstStyle/>
          <a:p>
            <a:pPr algn="ctr" defTabSz="457200"/>
            <a:r>
              <a:rPr lang="fr-FR" sz="31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Cancer/</a:t>
            </a:r>
          </a:p>
          <a:p>
            <a:pPr algn="ctr" defTabSz="457200"/>
            <a:r>
              <a:rPr lang="fr-FR" sz="31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HIV </a:t>
            </a:r>
            <a:r>
              <a:rPr lang="fr-FR" sz="3100" b="1" dirty="0"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persistence</a:t>
            </a:r>
            <a:endParaRPr lang="fr-FR" sz="31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endParaRPr>
          </a:p>
        </p:txBody>
      </p:sp>
      <p:sp>
        <p:nvSpPr>
          <p:cNvPr id="13" name="Rectangle 12"/>
          <p:cNvSpPr/>
          <p:nvPr/>
        </p:nvSpPr>
        <p:spPr>
          <a:xfrm>
            <a:off x="0" y="2203514"/>
            <a:ext cx="2675466" cy="941790"/>
          </a:xfrm>
          <a:prstGeom prst="rect">
            <a:avLst/>
          </a:prstGeom>
          <a:noFill/>
        </p:spPr>
        <p:txBody>
          <a:bodyPr wrap="square" lIns="79242" tIns="39621" rIns="79242" bIns="39621">
            <a:spAutoFit/>
          </a:bodyPr>
          <a:lstStyle/>
          <a:p>
            <a:pPr algn="ctr" defTabSz="457200"/>
            <a:r>
              <a:rPr lang="fr-FR" sz="2800" b="1" dirty="0" err="1">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Chronic</a:t>
            </a:r>
            <a:r>
              <a:rPr lang="fr-FR" sz="28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 Inflammation</a:t>
            </a:r>
          </a:p>
        </p:txBody>
      </p:sp>
      <p:sp>
        <p:nvSpPr>
          <p:cNvPr id="16" name="Rectangle 15"/>
          <p:cNvSpPr/>
          <p:nvPr/>
        </p:nvSpPr>
        <p:spPr>
          <a:xfrm>
            <a:off x="3165865" y="2222160"/>
            <a:ext cx="2252802" cy="818680"/>
          </a:xfrm>
          <a:prstGeom prst="rect">
            <a:avLst/>
          </a:prstGeom>
          <a:noFill/>
        </p:spPr>
        <p:txBody>
          <a:bodyPr wrap="square" lIns="79242" tIns="39621" rIns="79242" bIns="39621">
            <a:spAutoFit/>
          </a:bodyPr>
          <a:lstStyle/>
          <a:p>
            <a:pPr algn="ctr" defTabSz="457200"/>
            <a:r>
              <a:rPr lang="fr-FR" sz="2400" b="1" dirty="0">
                <a:ln w="12700">
                  <a:solidFill>
                    <a:srgbClr val="1F497D">
                      <a:satMod val="155000"/>
                    </a:srgbClr>
                  </a:solidFill>
                  <a:prstDash val="solid"/>
                </a:ln>
                <a:solidFill>
                  <a:srgbClr val="FF0000"/>
                </a:solidFill>
                <a:effectLst>
                  <a:outerShdw blurRad="41275" dist="20320" dir="1800000" algn="tl" rotWithShape="0">
                    <a:srgbClr val="000000">
                      <a:alpha val="40000"/>
                    </a:srgbClr>
                  </a:outerShdw>
                </a:effectLst>
                <a:latin typeface="Calibri"/>
              </a:rPr>
              <a:t>Immune Suppression</a:t>
            </a:r>
          </a:p>
        </p:txBody>
      </p:sp>
      <p:sp>
        <p:nvSpPr>
          <p:cNvPr id="24" name="Flèche en arc 23"/>
          <p:cNvSpPr/>
          <p:nvPr/>
        </p:nvSpPr>
        <p:spPr>
          <a:xfrm rot="15473346">
            <a:off x="-561469" y="3349259"/>
            <a:ext cx="3485136" cy="2629833"/>
          </a:xfrm>
          <a:prstGeom prst="circularArrow">
            <a:avLst>
              <a:gd name="adj1" fmla="val 12500"/>
              <a:gd name="adj2" fmla="val 1142319"/>
              <a:gd name="adj3" fmla="val 20457681"/>
              <a:gd name="adj4" fmla="val 10800000"/>
              <a:gd name="adj5" fmla="val 18754"/>
            </a:avLst>
          </a:prstGeom>
          <a:solidFill>
            <a:srgbClr val="D99694"/>
          </a:solidFill>
        </p:spPr>
        <p:style>
          <a:lnRef idx="1">
            <a:schemeClr val="accent1"/>
          </a:lnRef>
          <a:fillRef idx="3">
            <a:schemeClr val="accent1"/>
          </a:fillRef>
          <a:effectRef idx="2">
            <a:schemeClr val="accent1"/>
          </a:effectRef>
          <a:fontRef idx="minor">
            <a:schemeClr val="lt1"/>
          </a:fontRef>
        </p:style>
        <p:txBody>
          <a:bodyPr lIns="79242" tIns="39621" rIns="79242" bIns="39621" spcCol="0" rtlCol="0" anchor="ctr"/>
          <a:lstStyle/>
          <a:p>
            <a:pPr algn="ctr" defTabSz="457200"/>
            <a:endParaRPr lang="en-US" sz="1800">
              <a:solidFill>
                <a:prstClr val="black"/>
              </a:solidFill>
              <a:latin typeface="Calibri"/>
            </a:endParaRPr>
          </a:p>
        </p:txBody>
      </p:sp>
      <p:sp>
        <p:nvSpPr>
          <p:cNvPr id="25" name="Flèche en arc 24"/>
          <p:cNvSpPr/>
          <p:nvPr/>
        </p:nvSpPr>
        <p:spPr>
          <a:xfrm rot="6493138">
            <a:off x="2426064" y="3254922"/>
            <a:ext cx="3292780" cy="2734531"/>
          </a:xfrm>
          <a:prstGeom prst="circularArrow">
            <a:avLst>
              <a:gd name="adj1" fmla="val 12500"/>
              <a:gd name="adj2" fmla="val 1142319"/>
              <a:gd name="adj3" fmla="val 20457681"/>
              <a:gd name="adj4" fmla="val 10800000"/>
              <a:gd name="adj5" fmla="val 18754"/>
            </a:avLst>
          </a:prstGeom>
          <a:solidFill>
            <a:srgbClr val="D99694"/>
          </a:solidFill>
        </p:spPr>
        <p:style>
          <a:lnRef idx="1">
            <a:schemeClr val="accent1"/>
          </a:lnRef>
          <a:fillRef idx="3">
            <a:schemeClr val="accent1"/>
          </a:fillRef>
          <a:effectRef idx="2">
            <a:schemeClr val="accent1"/>
          </a:effectRef>
          <a:fontRef idx="minor">
            <a:schemeClr val="lt1"/>
          </a:fontRef>
        </p:style>
        <p:txBody>
          <a:bodyPr lIns="79242" tIns="39621" rIns="79242" bIns="39621" spcCol="0" rtlCol="0" anchor="ctr"/>
          <a:lstStyle/>
          <a:p>
            <a:pPr algn="ctr" defTabSz="457200"/>
            <a:endParaRPr lang="en-US" sz="1800">
              <a:solidFill>
                <a:prstClr val="black"/>
              </a:solidFill>
              <a:latin typeface="Calibri"/>
            </a:endParaRPr>
          </a:p>
        </p:txBody>
      </p:sp>
      <p:sp>
        <p:nvSpPr>
          <p:cNvPr id="22" name="ZoneTexte 21"/>
          <p:cNvSpPr txBox="1"/>
          <p:nvPr/>
        </p:nvSpPr>
        <p:spPr>
          <a:xfrm>
            <a:off x="5161446" y="2222160"/>
            <a:ext cx="3982554" cy="4111889"/>
          </a:xfrm>
          <a:prstGeom prst="rect">
            <a:avLst/>
          </a:prstGeom>
          <a:solidFill>
            <a:schemeClr val="accent1">
              <a:lumMod val="40000"/>
              <a:lumOff val="60000"/>
            </a:schemeClr>
          </a:solidFill>
        </p:spPr>
        <p:txBody>
          <a:bodyPr wrap="square" lIns="79242" tIns="39621" rIns="79242" bIns="39621" rtlCol="0">
            <a:spAutoFit/>
          </a:bodyPr>
          <a:lstStyle/>
          <a:p>
            <a:pPr marL="297157" indent="-297157" defTabSz="457200">
              <a:buFontTx/>
              <a:buChar char="-"/>
            </a:pPr>
            <a:r>
              <a:rPr lang="en-US" sz="2400" dirty="0" smtClean="0">
                <a:solidFill>
                  <a:srgbClr val="984807"/>
                </a:solidFill>
                <a:latin typeface="Calibri"/>
              </a:rPr>
              <a:t>LRA</a:t>
            </a:r>
            <a:r>
              <a:rPr lang="en-US" sz="2100" dirty="0" smtClean="0">
                <a:solidFill>
                  <a:srgbClr val="984807"/>
                </a:solidFill>
                <a:latin typeface="Calibri"/>
              </a:rPr>
              <a:t> </a:t>
            </a:r>
            <a:r>
              <a:rPr lang="en-US" sz="2100" i="1" dirty="0" smtClean="0">
                <a:solidFill>
                  <a:srgbClr val="984807"/>
                </a:solidFill>
                <a:latin typeface="Calibri"/>
              </a:rPr>
              <a:t>(HDAC inhibitors; JAK</a:t>
            </a:r>
            <a:r>
              <a:rPr lang="en-US" sz="2100" i="1" dirty="0">
                <a:solidFill>
                  <a:srgbClr val="984807"/>
                </a:solidFill>
                <a:latin typeface="Calibri"/>
              </a:rPr>
              <a:t>/STAT </a:t>
            </a:r>
            <a:r>
              <a:rPr lang="en-US" sz="2100" i="1" dirty="0" smtClean="0">
                <a:solidFill>
                  <a:srgbClr val="984807"/>
                </a:solidFill>
                <a:latin typeface="Calibri"/>
              </a:rPr>
              <a:t>inhibitors; PKC agonists)</a:t>
            </a:r>
          </a:p>
          <a:p>
            <a:pPr defTabSz="457200"/>
            <a:endParaRPr lang="en-US" sz="2100" i="1" dirty="0">
              <a:solidFill>
                <a:srgbClr val="984807"/>
              </a:solidFill>
              <a:latin typeface="Calibri"/>
            </a:endParaRPr>
          </a:p>
          <a:p>
            <a:pPr marL="297157" indent="-297157">
              <a:buFontTx/>
              <a:buChar char="-"/>
            </a:pPr>
            <a:r>
              <a:rPr lang="en-US" sz="2400" dirty="0">
                <a:solidFill>
                  <a:srgbClr val="984807"/>
                </a:solidFill>
              </a:rPr>
              <a:t>TRL4/7 </a:t>
            </a:r>
            <a:r>
              <a:rPr lang="en-US" sz="2400" dirty="0" smtClean="0">
                <a:solidFill>
                  <a:srgbClr val="984807"/>
                </a:solidFill>
              </a:rPr>
              <a:t>agonists</a:t>
            </a:r>
          </a:p>
          <a:p>
            <a:pPr marL="297157" indent="-297157">
              <a:buFontTx/>
              <a:buChar char="-"/>
            </a:pPr>
            <a:r>
              <a:rPr lang="en-US" sz="2400" dirty="0" smtClean="0">
                <a:solidFill>
                  <a:srgbClr val="984807"/>
                </a:solidFill>
              </a:rPr>
              <a:t> </a:t>
            </a:r>
            <a:endParaRPr lang="en-US" sz="2400" dirty="0">
              <a:solidFill>
                <a:srgbClr val="984807"/>
              </a:solidFill>
            </a:endParaRPr>
          </a:p>
          <a:p>
            <a:pPr marL="297157" indent="-297157" defTabSz="457200">
              <a:buFontTx/>
              <a:buChar char="-"/>
            </a:pPr>
            <a:r>
              <a:rPr lang="en-US" sz="2400" dirty="0" smtClean="0">
                <a:solidFill>
                  <a:srgbClr val="984807"/>
                </a:solidFill>
                <a:latin typeface="Calibri"/>
              </a:rPr>
              <a:t>Cytokines </a:t>
            </a:r>
            <a:r>
              <a:rPr lang="en-US" sz="2400" dirty="0">
                <a:solidFill>
                  <a:srgbClr val="984807"/>
                </a:solidFill>
                <a:latin typeface="Calibri"/>
              </a:rPr>
              <a:t>and/or anti-cytokines </a:t>
            </a:r>
            <a:r>
              <a:rPr lang="en-US" sz="2000" i="1" dirty="0">
                <a:solidFill>
                  <a:srgbClr val="984807"/>
                </a:solidFill>
                <a:latin typeface="Calibri"/>
              </a:rPr>
              <a:t>(IL-1, IL-21, IL-15, anti-IFNα,,  anti-IL-7…)…</a:t>
            </a:r>
          </a:p>
          <a:p>
            <a:pPr defTabSz="457200"/>
            <a:endParaRPr lang="en-US" sz="2800" b="1" dirty="0">
              <a:solidFill>
                <a:srgbClr val="984807"/>
              </a:solidFill>
              <a:latin typeface="Calibri"/>
            </a:endParaRPr>
          </a:p>
          <a:p>
            <a:pPr marL="297157" indent="-297157" defTabSz="457200">
              <a:buFontTx/>
              <a:buChar char="-"/>
            </a:pPr>
            <a:r>
              <a:rPr lang="en-US" sz="2800" b="1" dirty="0" smtClean="0">
                <a:solidFill>
                  <a:srgbClr val="984807"/>
                </a:solidFill>
                <a:latin typeface="Calibri"/>
              </a:rPr>
              <a:t>ICB </a:t>
            </a:r>
            <a:r>
              <a:rPr lang="en-US" sz="2800" b="1" dirty="0">
                <a:solidFill>
                  <a:srgbClr val="984807"/>
                </a:solidFill>
                <a:latin typeface="Calibri"/>
              </a:rPr>
              <a:t>blockers </a:t>
            </a:r>
            <a:r>
              <a:rPr lang="en-US" sz="2400" b="1" i="1" dirty="0" smtClean="0">
                <a:solidFill>
                  <a:srgbClr val="984807"/>
                </a:solidFill>
                <a:latin typeface="Calibri"/>
              </a:rPr>
              <a:t>(anti-PD1, PD1-L or anti </a:t>
            </a:r>
            <a:r>
              <a:rPr lang="en-US" sz="2400" b="1" i="1" dirty="0">
                <a:solidFill>
                  <a:srgbClr val="984807"/>
                </a:solidFill>
                <a:latin typeface="Calibri"/>
              </a:rPr>
              <a:t>CTLA</a:t>
            </a:r>
            <a:r>
              <a:rPr lang="en-US" sz="2400" b="1" i="1" dirty="0" smtClean="0">
                <a:solidFill>
                  <a:srgbClr val="984807"/>
                </a:solidFill>
                <a:latin typeface="Calibri"/>
              </a:rPr>
              <a:t>-4</a:t>
            </a:r>
            <a:r>
              <a:rPr lang="is-IS" sz="2400" b="1" i="1" dirty="0" smtClean="0">
                <a:solidFill>
                  <a:srgbClr val="984807"/>
                </a:solidFill>
                <a:latin typeface="Calibri"/>
              </a:rPr>
              <a:t>…</a:t>
            </a:r>
            <a:r>
              <a:rPr lang="en-US" sz="2400" b="1" i="1" dirty="0" smtClean="0">
                <a:solidFill>
                  <a:srgbClr val="984807"/>
                </a:solidFill>
                <a:latin typeface="Calibri"/>
              </a:rPr>
              <a:t>)</a:t>
            </a:r>
            <a:endParaRPr lang="en-US" sz="2400" b="1" dirty="0" smtClean="0">
              <a:solidFill>
                <a:srgbClr val="FF0000"/>
              </a:solidFill>
              <a:latin typeface="Calibri"/>
            </a:endParaRPr>
          </a:p>
        </p:txBody>
      </p:sp>
      <p:sp>
        <p:nvSpPr>
          <p:cNvPr id="27" name="Flèche en arc 26"/>
          <p:cNvSpPr/>
          <p:nvPr/>
        </p:nvSpPr>
        <p:spPr>
          <a:xfrm>
            <a:off x="1089781" y="1028641"/>
            <a:ext cx="3485136" cy="2629834"/>
          </a:xfrm>
          <a:prstGeom prst="circularArrow">
            <a:avLst>
              <a:gd name="adj1" fmla="val 12500"/>
              <a:gd name="adj2" fmla="val 1142319"/>
              <a:gd name="adj3" fmla="val 20457681"/>
              <a:gd name="adj4" fmla="val 10800000"/>
              <a:gd name="adj5" fmla="val 18754"/>
            </a:avLst>
          </a:prstGeom>
          <a:solidFill>
            <a:srgbClr val="D99694"/>
          </a:solidFill>
        </p:spPr>
        <p:style>
          <a:lnRef idx="1">
            <a:schemeClr val="accent1"/>
          </a:lnRef>
          <a:fillRef idx="3">
            <a:schemeClr val="accent1"/>
          </a:fillRef>
          <a:effectRef idx="2">
            <a:schemeClr val="accent1"/>
          </a:effectRef>
          <a:fontRef idx="minor">
            <a:schemeClr val="lt1"/>
          </a:fontRef>
        </p:style>
        <p:txBody>
          <a:bodyPr lIns="79242" tIns="39621" rIns="79242" bIns="39621" spcCol="0" rtlCol="0" anchor="ctr"/>
          <a:lstStyle/>
          <a:p>
            <a:pPr algn="ctr" defTabSz="457200"/>
            <a:endParaRPr lang="en-US" sz="1800">
              <a:solidFill>
                <a:prstClr val="black"/>
              </a:solidFill>
              <a:latin typeface="Calibri"/>
            </a:endParaRPr>
          </a:p>
        </p:txBody>
      </p:sp>
      <p:pic>
        <p:nvPicPr>
          <p:cNvPr id="11" name="Image 10"/>
          <p:cNvPicPr>
            <a:picLocks noChangeAspect="1"/>
          </p:cNvPicPr>
          <p:nvPr/>
        </p:nvPicPr>
        <p:blipFill>
          <a:blip r:embed="rId4"/>
          <a:stretch>
            <a:fillRect/>
          </a:stretch>
        </p:blipFill>
        <p:spPr>
          <a:xfrm>
            <a:off x="0" y="0"/>
            <a:ext cx="1439966" cy="1536344"/>
          </a:xfrm>
          <a:prstGeom prst="rect">
            <a:avLst/>
          </a:prstGeom>
        </p:spPr>
      </p:pic>
    </p:spTree>
    <p:extLst>
      <p:ext uri="{BB962C8B-B14F-4D97-AF65-F5344CB8AC3E}">
        <p14:creationId xmlns:p14="http://schemas.microsoft.com/office/powerpoint/2010/main" val="37485494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4"/>
            <a:ext cx="9144000" cy="899996"/>
          </a:xfrm>
          <a:solidFill>
            <a:srgbClr val="000090"/>
          </a:solidFill>
        </p:spPr>
        <p:txBody>
          <a:bodyPr>
            <a:normAutofit/>
          </a:bodyPr>
          <a:lstStyle/>
          <a:p>
            <a:r>
              <a:rPr lang="en-AU" sz="3600" b="1" dirty="0" smtClean="0">
                <a:solidFill>
                  <a:srgbClr val="FFFFFF"/>
                </a:solidFill>
                <a:latin typeface="+mn-lt"/>
              </a:rPr>
              <a:t>ICB: </a:t>
            </a:r>
            <a:r>
              <a:rPr lang="en-AU" sz="3600" b="1" dirty="0" err="1" smtClean="0">
                <a:solidFill>
                  <a:srgbClr val="FFFFFF"/>
                </a:solidFill>
                <a:latin typeface="+mn-lt"/>
              </a:rPr>
              <a:t>études</a:t>
            </a:r>
            <a:r>
              <a:rPr lang="en-AU" sz="3600" b="1" dirty="0" smtClean="0">
                <a:solidFill>
                  <a:srgbClr val="FFFFFF"/>
                </a:solidFill>
                <a:latin typeface="+mn-lt"/>
              </a:rPr>
              <a:t> </a:t>
            </a:r>
            <a:r>
              <a:rPr lang="en-AU" sz="3600" b="1" dirty="0" err="1" smtClean="0">
                <a:solidFill>
                  <a:srgbClr val="FFFFFF"/>
                </a:solidFill>
                <a:latin typeface="+mn-lt"/>
              </a:rPr>
              <a:t>cliniques</a:t>
            </a:r>
            <a:r>
              <a:rPr lang="en-AU" sz="3600" b="1" dirty="0" smtClean="0">
                <a:solidFill>
                  <a:srgbClr val="FFFFFF"/>
                </a:solidFill>
                <a:latin typeface="+mn-lt"/>
              </a:rPr>
              <a:t> en </a:t>
            </a:r>
            <a:r>
              <a:rPr lang="en-AU" sz="3600" b="1" dirty="0" err="1" smtClean="0">
                <a:solidFill>
                  <a:srgbClr val="FFFFFF"/>
                </a:solidFill>
                <a:latin typeface="+mn-lt"/>
              </a:rPr>
              <a:t>cours</a:t>
            </a:r>
            <a:r>
              <a:rPr lang="en-AU" sz="3600" b="1" dirty="0" smtClean="0">
                <a:solidFill>
                  <a:srgbClr val="FFFFFF"/>
                </a:solidFill>
                <a:latin typeface="+mn-lt"/>
              </a:rPr>
              <a:t>. </a:t>
            </a:r>
            <a:endParaRPr lang="en-AU" sz="3600" b="1" dirty="0">
              <a:solidFill>
                <a:srgbClr val="FFFFFF"/>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1728001457"/>
              </p:ext>
            </p:extLst>
          </p:nvPr>
        </p:nvGraphicFramePr>
        <p:xfrm>
          <a:off x="-2" y="900000"/>
          <a:ext cx="9144001" cy="4782882"/>
        </p:xfrm>
        <a:graphic>
          <a:graphicData uri="http://schemas.openxmlformats.org/drawingml/2006/table">
            <a:tbl>
              <a:tblPr/>
              <a:tblGrid>
                <a:gridCol w="1714081"/>
                <a:gridCol w="1604854"/>
                <a:gridCol w="2819553"/>
                <a:gridCol w="1837829"/>
                <a:gridCol w="1167684"/>
              </a:tblGrid>
              <a:tr h="792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err="1">
                          <a:ln>
                            <a:noFill/>
                          </a:ln>
                          <a:solidFill>
                            <a:srgbClr val="FFFFFF"/>
                          </a:solidFill>
                          <a:effectLst/>
                          <a:latin typeface="Arial" charset="0"/>
                          <a:ea typeface="ＭＳ Ｐゴシック" charset="0"/>
                        </a:rPr>
                        <a:t>Imune</a:t>
                      </a:r>
                      <a:r>
                        <a:rPr kumimoji="0" lang="en-AU" sz="1800" b="1" i="0" u="none" strike="noStrike" cap="none" normalizeH="0" baseline="0" dirty="0">
                          <a:ln>
                            <a:noFill/>
                          </a:ln>
                          <a:solidFill>
                            <a:srgbClr val="FFFFFF"/>
                          </a:solidFill>
                          <a:effectLst/>
                          <a:latin typeface="Arial" charset="0"/>
                          <a:ea typeface="ＭＳ Ｐゴシック" charset="0"/>
                        </a:rPr>
                        <a:t> checkpoint blocker</a:t>
                      </a:r>
                    </a:p>
                  </a:txBody>
                  <a:tcPr marL="68580" marR="68580" marT="45734" marB="45734"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56C1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Study design</a:t>
                      </a:r>
                    </a:p>
                  </a:txBody>
                  <a:tcPr marL="68580" marR="68580" marT="45734" marB="45734" horzOverflow="overflow">
                    <a:lnL>
                      <a:noFill/>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56C1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a:ln>
                            <a:noFill/>
                          </a:ln>
                          <a:solidFill>
                            <a:srgbClr val="FFFFFF"/>
                          </a:solidFill>
                          <a:effectLst/>
                          <a:latin typeface="Arial" charset="0"/>
                          <a:ea typeface="ＭＳ Ｐゴシック" charset="0"/>
                        </a:rPr>
                        <a:t>Patient population</a:t>
                      </a:r>
                    </a:p>
                  </a:txBody>
                  <a:tcPr marL="68580" marR="68580" marT="45734" marB="45734" horzOverflow="overflow">
                    <a:lnL>
                      <a:noFill/>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56C1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Study name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FFFFFF"/>
                          </a:solidFill>
                          <a:effectLst/>
                          <a:latin typeface="Arial" charset="0"/>
                          <a:ea typeface="ＭＳ Ｐゴシック" charset="0"/>
                        </a:rPr>
                        <a:t>(Location)</a:t>
                      </a:r>
                    </a:p>
                  </a:txBody>
                  <a:tcPr marL="68580" marR="68580" marT="45734" marB="45734" horzOverflow="overflow">
                    <a:lnL>
                      <a:noFill/>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56C1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a:ln>
                            <a:noFill/>
                          </a:ln>
                          <a:solidFill>
                            <a:srgbClr val="FFFFFF"/>
                          </a:solidFill>
                          <a:effectLst/>
                          <a:latin typeface="Arial" charset="0"/>
                          <a:ea typeface="ＭＳ Ｐゴシック" charset="0"/>
                        </a:rPr>
                        <a:t>Outcome</a:t>
                      </a:r>
                    </a:p>
                  </a:txBody>
                  <a:tcPr marL="68580" marR="68580" marT="45734" marB="45734"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56C11"/>
                    </a:solidFill>
                  </a:tcPr>
                </a:tc>
              </a:tr>
              <a:tr h="554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mn-lt"/>
                          <a:ea typeface="ＭＳ Ｐゴシック" charset="0"/>
                        </a:rPr>
                        <a:t>Anti PD1</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mn-lt"/>
                          <a:ea typeface="ＭＳ Ｐゴシック" charset="0"/>
                        </a:rPr>
                        <a:t>(Merck)</a:t>
                      </a:r>
                    </a:p>
                  </a:txBody>
                  <a:tcPr marL="68580" marR="68580" marT="45734" marB="45734"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000000"/>
                          </a:solidFill>
                          <a:effectLst/>
                          <a:latin typeface="+mn-lt"/>
                          <a:ea typeface="ＭＳ Ｐゴシック" charset="0"/>
                        </a:rPr>
                        <a:t>Multi-dose phase 1B</a:t>
                      </a:r>
                    </a:p>
                  </a:txBody>
                  <a:tcPr marL="68580" marR="68580" marT="45734" marB="45734" horzOverflow="overflow">
                    <a:lnL>
                      <a:noFill/>
                    </a:lnL>
                    <a:lnR>
                      <a:noFill/>
                    </a:lnR>
                    <a:lnT w="38100" cap="flat" cmpd="sng" algn="ctr">
                      <a:solidFill>
                        <a:schemeClr val="bg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000000"/>
                          </a:solidFill>
                          <a:effectLst/>
                          <a:latin typeface="+mn-lt"/>
                          <a:ea typeface="ＭＳ Ｐゴシック" charset="0"/>
                        </a:rPr>
                        <a:t>Malignancy</a:t>
                      </a:r>
                      <a:r>
                        <a:rPr kumimoji="0" lang="en-AU" sz="1800" b="0" i="0" u="none" strike="noStrike" cap="none" normalizeH="0" baseline="0">
                          <a:ln>
                            <a:noFill/>
                          </a:ln>
                          <a:solidFill>
                            <a:srgbClr val="000000"/>
                          </a:solidFill>
                          <a:effectLst/>
                          <a:latin typeface="+mn-lt"/>
                          <a:ea typeface="ＭＳ Ｐゴシック" charset="0"/>
                        </a:rPr>
                        <a:t>: AIDS-defining or non-AIDS</a:t>
                      </a:r>
                    </a:p>
                  </a:txBody>
                  <a:tcPr marL="68580" marR="68580" marT="45734" marB="45734" horzOverflow="overflow">
                    <a:lnL>
                      <a:noFill/>
                    </a:lnL>
                    <a:lnR>
                      <a:noFill/>
                    </a:lnR>
                    <a:lnT w="38100" cap="flat" cmpd="sng" algn="ctr">
                      <a:solidFill>
                        <a:schemeClr val="bg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mn-lt"/>
                          <a:ea typeface="ＭＳ Ｐゴシック" charset="0"/>
                        </a:rPr>
                        <a:t>CITN; US</a:t>
                      </a:r>
                    </a:p>
                  </a:txBody>
                  <a:tcPr marL="68580" marR="68580" marT="45734" marB="45734" horzOverflow="overflow">
                    <a:lnL>
                      <a:noFill/>
                    </a:lnL>
                    <a:lnR>
                      <a:noFill/>
                    </a:lnR>
                    <a:lnT w="38100" cap="flat" cmpd="sng" algn="ctr">
                      <a:solidFill>
                        <a:schemeClr val="bg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mn-lt"/>
                          <a:ea typeface="ＭＳ Ｐゴシック" charset="0"/>
                        </a:rPr>
                        <a:t>Reservoir </a:t>
                      </a:r>
                      <a:r>
                        <a:rPr kumimoji="0" lang="en-AU" sz="1800" b="0" i="0" u="none" strike="noStrike" cap="none" normalizeH="0" baseline="0" dirty="0" err="1">
                          <a:ln>
                            <a:noFill/>
                          </a:ln>
                          <a:solidFill>
                            <a:srgbClr val="000000"/>
                          </a:solidFill>
                          <a:effectLst/>
                          <a:latin typeface="+mn-lt"/>
                          <a:ea typeface="ＭＳ Ｐゴシック" charset="0"/>
                        </a:rPr>
                        <a:t>substudy</a:t>
                      </a:r>
                      <a:endParaRPr kumimoji="0" lang="en-AU"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r>
              <a:tr h="10304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mn-lt"/>
                          <a:ea typeface="ＭＳ Ｐゴシック" charset="0"/>
                        </a:rPr>
                        <a:t>Anti PD1 + Anti CTLA4</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mn-lt"/>
                          <a:ea typeface="ＭＳ Ｐゴシック" charset="0"/>
                        </a:rPr>
                        <a:t>(BMS)</a:t>
                      </a:r>
                    </a:p>
                  </a:txBody>
                  <a:tcPr marL="68580" marR="68580" marT="45734" marB="45734" horzOverflow="overflow">
                    <a:lnL w="12700" cap="flat" cmpd="sng" algn="ctr">
                      <a:solidFill>
                        <a:schemeClr val="bg1"/>
                      </a:solidFill>
                      <a:prstDash val="solid"/>
                      <a:round/>
                      <a:headEnd type="none" w="med" len="med"/>
                      <a:tailEnd type="none" w="med" len="med"/>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000000"/>
                          </a:solidFill>
                          <a:effectLst/>
                          <a:latin typeface="+mn-lt"/>
                          <a:ea typeface="ＭＳ Ｐゴシック" charset="0"/>
                        </a:rPr>
                        <a:t>Phase 1</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000000"/>
                          </a:solidFill>
                          <a:effectLst/>
                          <a:latin typeface="+mn-lt"/>
                          <a:ea typeface="ＭＳ Ｐゴシック" charset="0"/>
                        </a:rPr>
                        <a:t>Dose escalation</a:t>
                      </a:r>
                      <a:endParaRPr kumimoji="0" lang="en-AU" sz="1800" b="0" i="0" u="none" strike="noStrike" cap="none" normalizeH="0" baseline="0">
                        <a:ln>
                          <a:noFill/>
                        </a:ln>
                        <a:solidFill>
                          <a:srgbClr val="000000"/>
                        </a:solidFill>
                        <a:effectLst/>
                        <a:latin typeface="+mn-lt"/>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a:ln>
                            <a:noFill/>
                          </a:ln>
                          <a:solidFill>
                            <a:srgbClr val="000000"/>
                          </a:solidFill>
                          <a:effectLst/>
                          <a:latin typeface="+mn-lt"/>
                          <a:ea typeface="ＭＳ Ｐゴシック" charset="0"/>
                        </a:rPr>
                        <a:t>Malignancy</a:t>
                      </a:r>
                      <a:r>
                        <a:rPr kumimoji="0" lang="en-AU" sz="1800" b="0" i="0" u="none" strike="noStrike" cap="none" normalizeH="0" baseline="0" dirty="0">
                          <a:ln>
                            <a:noFill/>
                          </a:ln>
                          <a:solidFill>
                            <a:srgbClr val="000000"/>
                          </a:solidFill>
                          <a:effectLst/>
                          <a:latin typeface="+mn-lt"/>
                          <a:ea typeface="ＭＳ Ｐゴシック" charset="0"/>
                        </a:rPr>
                        <a:t>: </a:t>
                      </a:r>
                      <a:r>
                        <a:rPr kumimoji="0" lang="en-CA" sz="1800" b="0" i="0" u="none" strike="noStrike" cap="none" normalizeH="0" baseline="0" dirty="0">
                          <a:ln>
                            <a:noFill/>
                          </a:ln>
                          <a:solidFill>
                            <a:srgbClr val="000000"/>
                          </a:solidFill>
                          <a:effectLst/>
                          <a:latin typeface="+mn-lt"/>
                          <a:ea typeface="ＭＳ Ｐゴシック" charset="0"/>
                        </a:rPr>
                        <a:t>HIV-associated </a:t>
                      </a:r>
                      <a:r>
                        <a:rPr kumimoji="0" lang="en-CA" sz="1800" b="0" i="0" u="none" strike="noStrike" cap="none" normalizeH="0" baseline="0" dirty="0" err="1">
                          <a:ln>
                            <a:noFill/>
                          </a:ln>
                          <a:solidFill>
                            <a:srgbClr val="000000"/>
                          </a:solidFill>
                          <a:effectLst/>
                          <a:latin typeface="+mn-lt"/>
                          <a:ea typeface="ＭＳ Ｐゴシック" charset="0"/>
                        </a:rPr>
                        <a:t>tumors</a:t>
                      </a:r>
                      <a:r>
                        <a:rPr kumimoji="0" lang="en-CA" sz="1800" b="0" i="0" u="none" strike="noStrike" cap="none" normalizeH="0" baseline="0" dirty="0">
                          <a:ln>
                            <a:noFill/>
                          </a:ln>
                          <a:solidFill>
                            <a:srgbClr val="000000"/>
                          </a:solidFill>
                          <a:effectLst/>
                          <a:latin typeface="+mn-lt"/>
                          <a:ea typeface="ＭＳ Ｐゴシック" charset="0"/>
                        </a:rPr>
                        <a:t> including </a:t>
                      </a:r>
                      <a:r>
                        <a:rPr kumimoji="0" lang="en-CA" sz="1800" b="0" i="0" u="none" strike="noStrike" cap="none" normalizeH="0" baseline="0" dirty="0" err="1">
                          <a:ln>
                            <a:noFill/>
                          </a:ln>
                          <a:solidFill>
                            <a:srgbClr val="000000"/>
                          </a:solidFill>
                          <a:effectLst/>
                          <a:latin typeface="+mn-lt"/>
                          <a:ea typeface="ＭＳ Ｐゴシック" charset="0"/>
                        </a:rPr>
                        <a:t>lung,anal</a:t>
                      </a:r>
                      <a:r>
                        <a:rPr kumimoji="0" lang="en-CA" sz="1800" b="0" i="0" u="none" strike="noStrike" cap="none" normalizeH="0" baseline="0" dirty="0">
                          <a:ln>
                            <a:noFill/>
                          </a:ln>
                          <a:solidFill>
                            <a:srgbClr val="000000"/>
                          </a:solidFill>
                          <a:effectLst/>
                          <a:latin typeface="+mn-lt"/>
                          <a:ea typeface="ＭＳ Ｐゴシック" charset="0"/>
                        </a:rPr>
                        <a:t> and </a:t>
                      </a:r>
                      <a:r>
                        <a:rPr kumimoji="0" lang="en-CA" sz="1800" b="0" i="0" u="none" strike="noStrike" cap="none" normalizeH="0" baseline="0" dirty="0" smtClean="0">
                          <a:ln>
                            <a:noFill/>
                          </a:ln>
                          <a:solidFill>
                            <a:srgbClr val="000000"/>
                          </a:solidFill>
                          <a:effectLst/>
                          <a:latin typeface="+mn-lt"/>
                          <a:ea typeface="ＭＳ Ｐゴシック" charset="0"/>
                        </a:rPr>
                        <a:t>KS</a:t>
                      </a:r>
                      <a:endParaRPr kumimoji="0" lang="en-CA"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mn-lt"/>
                          <a:ea typeface="ＭＳ Ｐゴシック" charset="0"/>
                        </a:rPr>
                        <a:t>AMC; US, Sydney</a:t>
                      </a: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mn-lt"/>
                          <a:ea typeface="ＭＳ Ｐゴシック" charset="0"/>
                        </a:rPr>
                        <a:t>Reservoir substudy</a:t>
                      </a:r>
                    </a:p>
                  </a:txBody>
                  <a:tcPr marL="68580" marR="68580" marT="45734" marB="45734"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r>
              <a:tr h="9176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mn-lt"/>
                          <a:ea typeface="ＭＳ Ｐゴシック" charset="0"/>
                        </a:rPr>
                        <a:t>All ICB</a:t>
                      </a:r>
                      <a:endParaRPr kumimoji="0" lang="en-AU"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w="12700" cap="flat" cmpd="sng" algn="ctr">
                      <a:solidFill>
                        <a:schemeClr val="bg1"/>
                      </a:solidFill>
                      <a:prstDash val="solid"/>
                      <a:round/>
                      <a:headEnd type="none" w="med" len="med"/>
                      <a:tailEnd type="none" w="med" len="med"/>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a:ln>
                            <a:noFill/>
                          </a:ln>
                          <a:solidFill>
                            <a:srgbClr val="000000"/>
                          </a:solidFill>
                          <a:effectLst/>
                          <a:latin typeface="+mn-lt"/>
                          <a:ea typeface="ＭＳ Ｐゴシック" charset="0"/>
                        </a:rPr>
                        <a:t>Observational study</a:t>
                      </a:r>
                      <a:endParaRPr kumimoji="0" lang="en-AU"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a:ln>
                            <a:noFill/>
                          </a:ln>
                          <a:solidFill>
                            <a:srgbClr val="000000"/>
                          </a:solidFill>
                          <a:effectLst/>
                          <a:latin typeface="+mn-lt"/>
                          <a:ea typeface="ＭＳ Ｐゴシック" charset="0"/>
                        </a:rPr>
                        <a:t>Malignancy</a:t>
                      </a:r>
                      <a:r>
                        <a:rPr kumimoji="0" lang="en-AU" sz="1800" b="0" i="0" u="none" strike="noStrike" cap="none" normalizeH="0" baseline="0">
                          <a:ln>
                            <a:noFill/>
                          </a:ln>
                          <a:solidFill>
                            <a:srgbClr val="000000"/>
                          </a:solidFill>
                          <a:effectLst/>
                          <a:latin typeface="+mn-lt"/>
                          <a:ea typeface="ＭＳ Ｐゴシック" charset="0"/>
                        </a:rPr>
                        <a:t>: melanoma or small cell ca of lung</a:t>
                      </a: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a:ln>
                            <a:noFill/>
                          </a:ln>
                          <a:solidFill>
                            <a:srgbClr val="000000"/>
                          </a:solidFill>
                          <a:effectLst/>
                          <a:latin typeface="+mn-lt"/>
                          <a:ea typeface="ＭＳ Ｐゴシック" charset="0"/>
                        </a:rPr>
                        <a:t>Australia, US, Denmark, Germany</a:t>
                      </a: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noFill/>
                          </a:ln>
                          <a:solidFill>
                            <a:srgbClr val="000000"/>
                          </a:solidFill>
                          <a:effectLst/>
                          <a:latin typeface="+mn-lt"/>
                          <a:ea typeface="ＭＳ Ｐゴシック" charset="0"/>
                        </a:rPr>
                        <a:t>Ongoing</a:t>
                      </a:r>
                    </a:p>
                  </a:txBody>
                  <a:tcPr marL="68580" marR="68580" marT="45734" marB="45734"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r>
              <a:tr h="6035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mn-lt"/>
                          <a:ea typeface="ＭＳ Ｐゴシック" charset="0"/>
                        </a:rPr>
                        <a:t>All ICB</a:t>
                      </a:r>
                      <a:endParaRPr kumimoji="0" lang="en-AU"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w="12700" cap="flat" cmpd="sng" algn="ctr">
                      <a:solidFill>
                        <a:schemeClr val="bg1"/>
                      </a:solidFill>
                      <a:prstDash val="solid"/>
                      <a:round/>
                      <a:headEnd type="none" w="med" len="med"/>
                      <a:tailEnd type="none" w="med" len="med"/>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smtClean="0">
                          <a:ln>
                            <a:noFill/>
                          </a:ln>
                          <a:solidFill>
                            <a:srgbClr val="000000"/>
                          </a:solidFill>
                          <a:effectLst/>
                          <a:latin typeface="+mn-lt"/>
                          <a:ea typeface="ＭＳ Ｐゴシック" charset="0"/>
                        </a:rPr>
                        <a:t>ANRS </a:t>
                      </a:r>
                      <a:r>
                        <a:rPr kumimoji="0" lang="en-AU" sz="1800" b="1" i="0" u="none" strike="noStrike" cap="none" normalizeH="0" baseline="0" dirty="0" err="1" smtClean="0">
                          <a:ln>
                            <a:noFill/>
                          </a:ln>
                          <a:solidFill>
                            <a:srgbClr val="000000"/>
                          </a:solidFill>
                          <a:effectLst/>
                          <a:latin typeface="+mn-lt"/>
                          <a:ea typeface="ＭＳ Ｐゴシック" charset="0"/>
                        </a:rPr>
                        <a:t>OncoVIH</a:t>
                      </a:r>
                      <a:r>
                        <a:rPr kumimoji="0" lang="en-AU" sz="1800" b="1" i="0" u="none" strike="noStrike" cap="none" normalizeH="0" baseline="0" dirty="0" smtClean="0">
                          <a:ln>
                            <a:noFill/>
                          </a:ln>
                          <a:solidFill>
                            <a:srgbClr val="000000"/>
                          </a:solidFill>
                          <a:effectLst/>
                          <a:latin typeface="+mn-lt"/>
                          <a:ea typeface="ＭＳ Ｐゴシック" charset="0"/>
                        </a:rPr>
                        <a:t> cohort</a:t>
                      </a:r>
                      <a:endParaRPr kumimoji="0" lang="en-AU" sz="1800" b="1"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mn-lt"/>
                          <a:ea typeface="ＭＳ Ｐゴシック" charset="0"/>
                        </a:rPr>
                        <a:t>All cancer patients</a:t>
                      </a:r>
                      <a:endParaRPr kumimoji="0" lang="en-AU"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mn-lt"/>
                          <a:ea typeface="ＭＳ Ｐゴシック" charset="0"/>
                        </a:rPr>
                        <a:t>France</a:t>
                      </a:r>
                      <a:endParaRPr kumimoji="0" lang="en-AU"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mn-lt"/>
                          <a:ea typeface="ＭＳ Ｐゴシック" charset="0"/>
                        </a:rPr>
                        <a:t>Ongoing</a:t>
                      </a:r>
                      <a:endParaRPr kumimoji="0" lang="en-AU" sz="1800" b="0"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noFill/>
                  </a:tcPr>
                </a:tc>
              </a:tr>
              <a:tr h="6035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err="1" smtClean="0">
                          <a:ln>
                            <a:noFill/>
                          </a:ln>
                          <a:solidFill>
                            <a:srgbClr val="000000"/>
                          </a:solidFill>
                          <a:effectLst/>
                          <a:latin typeface="Arial" charset="0"/>
                          <a:ea typeface="ＭＳ Ｐゴシック" charset="0"/>
                        </a:rPr>
                        <a:t>Nivolumab</a:t>
                      </a:r>
                      <a:r>
                        <a:rPr kumimoji="0" lang="en-AU" sz="1800" b="0" i="0" u="none" strike="noStrike" cap="none" normalizeH="0" baseline="0" dirty="0" smtClean="0">
                          <a:ln>
                            <a:noFill/>
                          </a:ln>
                          <a:solidFill>
                            <a:srgbClr val="000000"/>
                          </a:solidFill>
                          <a:effectLst/>
                          <a:latin typeface="Arial" charset="0"/>
                          <a:ea typeface="ＭＳ Ｐゴシック" charset="0"/>
                        </a:rPr>
                        <a:t> (anti PD1)</a:t>
                      </a:r>
                      <a:endParaRPr kumimoji="0" lang="en-AU" sz="1800" b="0" i="0" u="none" strike="noStrike" cap="none" normalizeH="0" baseline="0" dirty="0">
                        <a:ln>
                          <a:noFill/>
                        </a:ln>
                        <a:solidFill>
                          <a:srgbClr val="000000"/>
                        </a:solidFill>
                        <a:effectLst/>
                        <a:latin typeface="Arial" charset="0"/>
                        <a:ea typeface="ＭＳ Ｐゴシック" charset="0"/>
                      </a:endParaRPr>
                    </a:p>
                  </a:txBody>
                  <a:tcPr marL="68580" marR="68580" marT="45734" marB="45734" horzOverflow="overflow">
                    <a:lnL w="12700" cap="flat" cmpd="sng" algn="ctr">
                      <a:solidFill>
                        <a:schemeClr val="bg1"/>
                      </a:solidFill>
                      <a:prstDash val="solid"/>
                      <a:round/>
                      <a:headEnd type="none" w="med" len="med"/>
                      <a:tailEnd type="none" w="med" len="med"/>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1" i="0" u="none" strike="noStrike" cap="none" normalizeH="0" baseline="0" dirty="0" smtClean="0">
                          <a:ln>
                            <a:noFill/>
                          </a:ln>
                          <a:solidFill>
                            <a:srgbClr val="000000"/>
                          </a:solidFill>
                          <a:effectLst/>
                          <a:latin typeface="+mn-lt"/>
                          <a:ea typeface="ＭＳ Ｐゴシック" charset="0"/>
                        </a:rPr>
                        <a:t>Phase 2 trials</a:t>
                      </a:r>
                      <a:endParaRPr kumimoji="0" lang="en-AU" sz="1800" b="1" i="0" u="none" strike="noStrike" cap="none" normalizeH="0" baseline="0" dirty="0">
                        <a:ln>
                          <a:noFill/>
                        </a:ln>
                        <a:solidFill>
                          <a:srgbClr val="000000"/>
                        </a:solidFill>
                        <a:effectLst/>
                        <a:latin typeface="+mn-lt"/>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Arial" charset="0"/>
                          <a:ea typeface="ＭＳ Ｐゴシック" charset="0"/>
                        </a:rPr>
                        <a:t>NSCLC and Hodgkin </a:t>
                      </a:r>
                      <a:endParaRPr kumimoji="0" lang="en-AU" sz="1800" b="0" i="0" u="none" strike="noStrike" cap="none" normalizeH="0" baseline="0" dirty="0">
                        <a:ln>
                          <a:noFill/>
                        </a:ln>
                        <a:solidFill>
                          <a:srgbClr val="000000"/>
                        </a:solidFill>
                        <a:effectLst/>
                        <a:latin typeface="Arial" charset="0"/>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Arial" charset="0"/>
                          <a:ea typeface="ＭＳ Ｐゴシック" charset="0"/>
                        </a:rPr>
                        <a:t>France</a:t>
                      </a:r>
                      <a:endParaRPr kumimoji="0" lang="en-AU" sz="1800" b="0" i="0" u="none" strike="noStrike" cap="none" normalizeH="0" baseline="0" dirty="0">
                        <a:ln>
                          <a:noFill/>
                        </a:ln>
                        <a:solidFill>
                          <a:srgbClr val="000000"/>
                        </a:solidFill>
                        <a:effectLst/>
                        <a:latin typeface="Arial" charset="0"/>
                        <a:ea typeface="ＭＳ Ｐゴシック" charset="0"/>
                      </a:endParaRPr>
                    </a:p>
                  </a:txBody>
                  <a:tcPr marL="68580" marR="68580" marT="45734" marB="45734" horzOverflow="overflow">
                    <a:lnL>
                      <a:noFill/>
                    </a:lnL>
                    <a:lnR>
                      <a:noFill/>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000000"/>
                          </a:solidFill>
                          <a:effectLst/>
                          <a:latin typeface="Arial" charset="0"/>
                          <a:ea typeface="ＭＳ Ｐゴシック" charset="0"/>
                        </a:rPr>
                        <a:t>Ongoing</a:t>
                      </a:r>
                      <a:endParaRPr kumimoji="0" lang="en-AU" sz="1800" b="0" i="0" u="none" strike="noStrike" cap="none" normalizeH="0" baseline="0" dirty="0">
                        <a:ln>
                          <a:noFill/>
                        </a:ln>
                        <a:solidFill>
                          <a:srgbClr val="000000"/>
                        </a:solidFill>
                        <a:effectLst/>
                        <a:latin typeface="Arial" charset="0"/>
                        <a:ea typeface="ＭＳ Ｐゴシック" charset="0"/>
                      </a:endParaRPr>
                    </a:p>
                  </a:txBody>
                  <a:tcPr marL="68580" marR="68580" marT="45734" marB="45734" horzOverflow="overflow">
                    <a:lnL>
                      <a:noFill/>
                    </a:lnL>
                    <a:lnR w="12700" cap="flat" cmpd="sng" algn="ctr">
                      <a:solidFill>
                        <a:schemeClr val="bg1"/>
                      </a:solidFill>
                      <a:prstDash val="solid"/>
                      <a:round/>
                      <a:headEnd type="none" w="med" len="med"/>
                      <a:tailEnd type="none" w="med" len="med"/>
                    </a:lnR>
                    <a:lnT w="28575" cap="flat" cmpd="sng" algn="ctr">
                      <a:solidFill>
                        <a:srgbClr val="F56C11"/>
                      </a:solidFill>
                      <a:prstDash val="solid"/>
                      <a:round/>
                      <a:headEnd type="none" w="med" len="med"/>
                      <a:tailEnd type="none" w="med" len="med"/>
                    </a:lnT>
                    <a:lnB w="28575" cap="flat" cmpd="sng" algn="ctr">
                      <a:solidFill>
                        <a:srgbClr val="F56C11"/>
                      </a:solidFill>
                      <a:prstDash val="solid"/>
                      <a:round/>
                      <a:headEnd type="none" w="med" len="med"/>
                      <a:tailEnd type="none" w="med" len="med"/>
                    </a:lnB>
                    <a:lnTlToBr>
                      <a:noFill/>
                    </a:lnTlToBr>
                    <a:lnBlToTr>
                      <a:noFill/>
                    </a:lnBlToTr>
                    <a:solidFill>
                      <a:schemeClr val="accent6">
                        <a:lumMod val="60000"/>
                        <a:lumOff val="40000"/>
                      </a:schemeClr>
                    </a:solidFill>
                  </a:tcPr>
                </a:tc>
              </a:tr>
            </a:tbl>
          </a:graphicData>
        </a:graphic>
      </p:graphicFrame>
      <p:sp>
        <p:nvSpPr>
          <p:cNvPr id="40991" name="TextBox 4"/>
          <p:cNvSpPr txBox="1">
            <a:spLocks noChangeArrowheads="1"/>
          </p:cNvSpPr>
          <p:nvPr/>
        </p:nvSpPr>
        <p:spPr bwMode="auto">
          <a:xfrm>
            <a:off x="3741611" y="6550223"/>
            <a:ext cx="5187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eaLnBrk="1" hangingPunct="1"/>
            <a:r>
              <a:rPr lang="en-AU" sz="1400" dirty="0" smtClean="0"/>
              <a:t>Adapted from Rasmussen </a:t>
            </a:r>
            <a:r>
              <a:rPr lang="en-AU" sz="1400" dirty="0"/>
              <a:t>T et al., </a:t>
            </a:r>
            <a:r>
              <a:rPr lang="en-AU" sz="1400" i="1" dirty="0" err="1"/>
              <a:t>Curr</a:t>
            </a:r>
            <a:r>
              <a:rPr lang="en-AU" sz="1400" i="1" dirty="0"/>
              <a:t> Opinion HIV/AIDS </a:t>
            </a:r>
            <a:r>
              <a:rPr lang="en-AU" sz="1400" dirty="0"/>
              <a:t>2016</a:t>
            </a:r>
          </a:p>
        </p:txBody>
      </p:sp>
      <p:sp>
        <p:nvSpPr>
          <p:cNvPr id="40992" name="TextBox 2"/>
          <p:cNvSpPr txBox="1">
            <a:spLocks noChangeArrowheads="1"/>
          </p:cNvSpPr>
          <p:nvPr/>
        </p:nvSpPr>
        <p:spPr bwMode="auto">
          <a:xfrm>
            <a:off x="-59923" y="5781107"/>
            <a:ext cx="92039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Helvetica" charset="0"/>
                <a:ea typeface="ＭＳ Ｐゴシック" charset="0"/>
              </a:defRPr>
            </a:lvl1pPr>
            <a:lvl2pPr>
              <a:defRPr sz="3200">
                <a:solidFill>
                  <a:schemeClr val="tx1"/>
                </a:solidFill>
                <a:latin typeface="Helvetica" charset="0"/>
                <a:ea typeface="ＭＳ Ｐゴシック" charset="0"/>
              </a:defRPr>
            </a:lvl2pPr>
            <a:lvl3pPr>
              <a:defRPr sz="2000">
                <a:solidFill>
                  <a:schemeClr val="tx1"/>
                </a:solidFill>
                <a:latin typeface="Helvetica" charset="0"/>
                <a:ea typeface="ＭＳ Ｐゴシック" charset="0"/>
              </a:defRPr>
            </a:lvl3pPr>
            <a:lvl4pPr>
              <a:defRPr sz="2000">
                <a:solidFill>
                  <a:schemeClr val="tx1"/>
                </a:solidFill>
                <a:latin typeface="Helvetica" charset="0"/>
                <a:ea typeface="ＭＳ Ｐゴシック" charset="0"/>
              </a:defRPr>
            </a:lvl4pPr>
            <a:lvl5pPr>
              <a:defRPr sz="1600">
                <a:solidFill>
                  <a:schemeClr val="tx1"/>
                </a:solidFill>
                <a:latin typeface="Helvetica" charset="0"/>
                <a:ea typeface="ＭＳ Ｐゴシック" charset="0"/>
              </a:defRPr>
            </a:lvl5pPr>
            <a:lvl6pPr eaLnBrk="0" hangingPunct="0">
              <a:defRPr sz="1600">
                <a:solidFill>
                  <a:schemeClr val="tx1"/>
                </a:solidFill>
                <a:latin typeface="Helvetica" charset="0"/>
                <a:ea typeface="ＭＳ Ｐゴシック" charset="0"/>
              </a:defRPr>
            </a:lvl6pPr>
            <a:lvl7pPr eaLnBrk="0" hangingPunct="0">
              <a:defRPr sz="1600">
                <a:solidFill>
                  <a:schemeClr val="tx1"/>
                </a:solidFill>
                <a:latin typeface="Helvetica" charset="0"/>
                <a:ea typeface="ＭＳ Ｐゴシック" charset="0"/>
              </a:defRPr>
            </a:lvl7pPr>
            <a:lvl8pPr eaLnBrk="0" hangingPunct="0">
              <a:defRPr sz="1600">
                <a:solidFill>
                  <a:schemeClr val="tx1"/>
                </a:solidFill>
                <a:latin typeface="Helvetica" charset="0"/>
                <a:ea typeface="ＭＳ Ｐゴシック" charset="0"/>
              </a:defRPr>
            </a:lvl8pPr>
            <a:lvl9pPr eaLnBrk="0" hangingPunct="0">
              <a:defRPr sz="1600">
                <a:solidFill>
                  <a:schemeClr val="tx1"/>
                </a:solidFill>
                <a:latin typeface="Helvetica" charset="0"/>
                <a:ea typeface="ＭＳ Ｐゴシック" charset="0"/>
              </a:defRPr>
            </a:lvl9pPr>
          </a:lstStyle>
          <a:p>
            <a:pPr algn="ctr" eaLnBrk="1" hangingPunct="1"/>
            <a:r>
              <a:rPr lang="en-AU" sz="1800" dirty="0"/>
              <a:t>ACTG = AIDS Clinical Trials Group; CITN = Cancer Immunotherapy Network; AMC = AIDS Malignancy Consortium; </a:t>
            </a:r>
            <a:r>
              <a:rPr lang="en-AU" sz="1800" dirty="0" smtClean="0"/>
              <a:t>ANRS Clinical trials and cohorts</a:t>
            </a:r>
            <a:endParaRPr lang="en-AU" sz="1800" dirty="0"/>
          </a:p>
        </p:txBody>
      </p:sp>
    </p:spTree>
    <p:extLst>
      <p:ext uri="{BB962C8B-B14F-4D97-AF65-F5344CB8AC3E}">
        <p14:creationId xmlns:p14="http://schemas.microsoft.com/office/powerpoint/2010/main" val="10879096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00" y="0"/>
            <a:ext cx="9131300" cy="1104900"/>
          </a:xfrm>
          <a:solidFill>
            <a:srgbClr val="000090"/>
          </a:solidFill>
        </p:spPr>
        <p:txBody>
          <a:bodyPr>
            <a:normAutofit fontScale="90000"/>
          </a:bodyPr>
          <a:lstStyle/>
          <a:p>
            <a:r>
              <a:rPr lang="fr-FR" sz="3100" b="1" dirty="0" smtClean="0">
                <a:solidFill>
                  <a:schemeClr val="bg1"/>
                </a:solidFill>
              </a:rPr>
              <a:t>Réduction importante  des réservoirs VIH chez un patient atteint d’un cancer pulmonaire, traité par du </a:t>
            </a:r>
            <a:r>
              <a:rPr lang="fr-FR" sz="3100" b="1" dirty="0" err="1" smtClean="0">
                <a:solidFill>
                  <a:schemeClr val="bg1"/>
                </a:solidFill>
              </a:rPr>
              <a:t>nivolumab</a:t>
            </a:r>
            <a:r>
              <a:rPr lang="fr-FR" sz="3100" b="1" dirty="0" smtClean="0">
                <a:solidFill>
                  <a:schemeClr val="bg1"/>
                </a:solidFill>
              </a:rPr>
              <a:t> </a:t>
            </a:r>
            <a:br>
              <a:rPr lang="fr-FR" sz="3100" b="1" dirty="0" smtClean="0">
                <a:solidFill>
                  <a:schemeClr val="bg1"/>
                </a:solidFill>
              </a:rPr>
            </a:br>
            <a:r>
              <a:rPr lang="fr-FR" sz="1800" i="1" dirty="0" err="1" smtClean="0">
                <a:solidFill>
                  <a:schemeClr val="bg1"/>
                </a:solidFill>
              </a:rPr>
              <a:t>Letter</a:t>
            </a:r>
            <a:r>
              <a:rPr lang="fr-FR" sz="1800" i="1" dirty="0" smtClean="0">
                <a:solidFill>
                  <a:schemeClr val="bg1"/>
                </a:solidFill>
              </a:rPr>
              <a:t> </a:t>
            </a:r>
            <a:r>
              <a:rPr lang="fr-FR" sz="1800" i="1" dirty="0" smtClean="0">
                <a:solidFill>
                  <a:schemeClr val="bg1"/>
                </a:solidFill>
              </a:rPr>
              <a:t>to the editor</a:t>
            </a:r>
            <a:r>
              <a:rPr lang="fr-FR" sz="1800" dirty="0" smtClean="0">
                <a:solidFill>
                  <a:schemeClr val="bg1"/>
                </a:solidFill>
              </a:rPr>
              <a:t>, </a:t>
            </a:r>
            <a:r>
              <a:rPr lang="fr-FR" sz="1800" i="1" dirty="0" err="1" smtClean="0">
                <a:solidFill>
                  <a:schemeClr val="bg1"/>
                </a:solidFill>
              </a:rPr>
              <a:t>JP.Spano</a:t>
            </a:r>
            <a:r>
              <a:rPr lang="fr-FR" sz="1800" i="1" dirty="0" smtClean="0">
                <a:solidFill>
                  <a:schemeClr val="bg1"/>
                </a:solidFill>
              </a:rPr>
              <a:t>, B. </a:t>
            </a:r>
            <a:r>
              <a:rPr lang="fr-FR" sz="1800" i="1" dirty="0" err="1" smtClean="0">
                <a:solidFill>
                  <a:schemeClr val="bg1"/>
                </a:solidFill>
              </a:rPr>
              <a:t>Autran</a:t>
            </a:r>
            <a:r>
              <a:rPr lang="fr-FR" sz="1800" i="1" dirty="0" smtClean="0">
                <a:solidFill>
                  <a:schemeClr val="bg1"/>
                </a:solidFill>
              </a:rPr>
              <a:t> et al. </a:t>
            </a:r>
            <a:r>
              <a:rPr lang="fr-FR" sz="1800" i="1" dirty="0" err="1" smtClean="0">
                <a:solidFill>
                  <a:schemeClr val="bg1"/>
                </a:solidFill>
              </a:rPr>
              <a:t>Annals</a:t>
            </a:r>
            <a:r>
              <a:rPr lang="fr-FR" sz="1800" i="1" dirty="0" smtClean="0">
                <a:solidFill>
                  <a:schemeClr val="bg1"/>
                </a:solidFill>
              </a:rPr>
              <a:t> of </a:t>
            </a:r>
            <a:r>
              <a:rPr lang="fr-FR" sz="1800" i="1" dirty="0" err="1" smtClean="0">
                <a:solidFill>
                  <a:schemeClr val="bg1"/>
                </a:solidFill>
              </a:rPr>
              <a:t>Oncology</a:t>
            </a:r>
            <a:r>
              <a:rPr lang="fr-FR" sz="1800" i="1" dirty="0" smtClean="0">
                <a:solidFill>
                  <a:schemeClr val="bg1"/>
                </a:solidFill>
              </a:rPr>
              <a:t>, </a:t>
            </a:r>
            <a:r>
              <a:rPr lang="fr-FR" sz="1800" i="1" dirty="0" err="1" smtClean="0">
                <a:solidFill>
                  <a:schemeClr val="bg1"/>
                </a:solidFill>
              </a:rPr>
              <a:t>Dec</a:t>
            </a:r>
            <a:r>
              <a:rPr lang="fr-FR" sz="1800" i="1" dirty="0" smtClean="0">
                <a:solidFill>
                  <a:schemeClr val="bg1"/>
                </a:solidFill>
              </a:rPr>
              <a:t>. 2017. </a:t>
            </a:r>
            <a:endParaRPr lang="fr-FR" sz="1800" i="1" dirty="0">
              <a:solidFill>
                <a:schemeClr val="bg1"/>
              </a:solidFill>
            </a:endParaRPr>
          </a:p>
        </p:txBody>
      </p:sp>
      <p:pic>
        <p:nvPicPr>
          <p:cNvPr id="3" name="Image 2"/>
          <p:cNvPicPr>
            <a:picLocks noChangeAspect="1"/>
          </p:cNvPicPr>
          <p:nvPr/>
        </p:nvPicPr>
        <p:blipFill>
          <a:blip r:embed="rId2"/>
          <a:stretch>
            <a:fillRect/>
          </a:stretch>
        </p:blipFill>
        <p:spPr>
          <a:xfrm>
            <a:off x="0" y="1104900"/>
            <a:ext cx="9144000" cy="5792611"/>
          </a:xfrm>
          <a:prstGeom prst="rect">
            <a:avLst/>
          </a:prstGeom>
        </p:spPr>
      </p:pic>
    </p:spTree>
    <p:extLst>
      <p:ext uri="{BB962C8B-B14F-4D97-AF65-F5344CB8AC3E}">
        <p14:creationId xmlns:p14="http://schemas.microsoft.com/office/powerpoint/2010/main" val="42824625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27169" y="0"/>
            <a:ext cx="8125555" cy="1143000"/>
          </a:xfrm>
          <a:solidFill>
            <a:srgbClr val="000090"/>
          </a:solidFill>
        </p:spPr>
        <p:txBody>
          <a:bodyPr>
            <a:normAutofit/>
          </a:bodyPr>
          <a:lstStyle/>
          <a:p>
            <a:r>
              <a:rPr lang="en-AU" sz="3600" b="1" dirty="0" err="1" smtClean="0">
                <a:solidFill>
                  <a:srgbClr val="FFFFFF"/>
                </a:solidFill>
                <a:latin typeface="+mn-lt"/>
              </a:rPr>
              <a:t>Stratégie</a:t>
            </a:r>
            <a:r>
              <a:rPr lang="en-AU" sz="3600" b="1" dirty="0" smtClean="0">
                <a:solidFill>
                  <a:srgbClr val="FFFFFF"/>
                </a:solidFill>
                <a:latin typeface="+mn-lt"/>
              </a:rPr>
              <a:t> </a:t>
            </a:r>
            <a:r>
              <a:rPr lang="en-AU" sz="3600" b="1" dirty="0" smtClean="0">
                <a:solidFill>
                  <a:srgbClr val="FFFFFF"/>
                </a:solidFill>
                <a:latin typeface="+mn-lt"/>
              </a:rPr>
              <a:t>“Block and Lock”</a:t>
            </a:r>
            <a:endParaRPr lang="en-AU" sz="3600" b="1" dirty="0">
              <a:solidFill>
                <a:srgbClr val="FFFFFF"/>
              </a:solidFill>
              <a:latin typeface="+mn-lt"/>
            </a:endParaRPr>
          </a:p>
        </p:txBody>
      </p:sp>
      <p:sp>
        <p:nvSpPr>
          <p:cNvPr id="31" name="Rounded Rectangle 30"/>
          <p:cNvSpPr/>
          <p:nvPr/>
        </p:nvSpPr>
        <p:spPr>
          <a:xfrm>
            <a:off x="6196368" y="3922060"/>
            <a:ext cx="2947633" cy="277905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400" b="1" dirty="0" smtClean="0">
                <a:solidFill>
                  <a:schemeClr val="bg1"/>
                </a:solidFill>
              </a:rPr>
              <a:t>Epigenetic silencing by </a:t>
            </a:r>
            <a:r>
              <a:rPr lang="en-AU" sz="2400" b="1" dirty="0" err="1" smtClean="0">
                <a:solidFill>
                  <a:schemeClr val="bg1"/>
                </a:solidFill>
              </a:rPr>
              <a:t>Curaxin</a:t>
            </a:r>
            <a:r>
              <a:rPr lang="en-AU" sz="2400" b="1" dirty="0" smtClean="0">
                <a:solidFill>
                  <a:schemeClr val="bg1"/>
                </a:solidFill>
              </a:rPr>
              <a:t> 100 (CBLO100), an inhibitor of transcriptional elongation</a:t>
            </a:r>
            <a:endParaRPr lang="en-AU" sz="2400" b="1" dirty="0">
              <a:solidFill>
                <a:schemeClr val="bg1"/>
              </a:solidFill>
            </a:endParaRPr>
          </a:p>
        </p:txBody>
      </p:sp>
      <p:sp>
        <p:nvSpPr>
          <p:cNvPr id="32" name="Rounded Rectangle 31"/>
          <p:cNvSpPr/>
          <p:nvPr/>
        </p:nvSpPr>
        <p:spPr>
          <a:xfrm>
            <a:off x="5031020" y="1389532"/>
            <a:ext cx="3204901" cy="199464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400" b="1" dirty="0" smtClean="0">
                <a:solidFill>
                  <a:schemeClr val="bg1"/>
                </a:solidFill>
              </a:rPr>
              <a:t>Tat inhibitor like </a:t>
            </a:r>
            <a:r>
              <a:rPr lang="en-AU" sz="2400" b="1" dirty="0" err="1" smtClean="0">
                <a:solidFill>
                  <a:schemeClr val="bg1"/>
                </a:solidFill>
              </a:rPr>
              <a:t>dCA</a:t>
            </a:r>
            <a:r>
              <a:rPr lang="en-AU" sz="2400" b="1" dirty="0" smtClean="0">
                <a:solidFill>
                  <a:schemeClr val="bg1"/>
                </a:solidFill>
              </a:rPr>
              <a:t> (</a:t>
            </a:r>
            <a:r>
              <a:rPr lang="en-AU" sz="2400" b="1" dirty="0" err="1" smtClean="0">
                <a:solidFill>
                  <a:schemeClr val="bg1"/>
                </a:solidFill>
              </a:rPr>
              <a:t>didehydrocorstatin</a:t>
            </a:r>
            <a:r>
              <a:rPr lang="en-AU" sz="2400" b="1" dirty="0" smtClean="0">
                <a:solidFill>
                  <a:schemeClr val="bg1"/>
                </a:solidFill>
              </a:rPr>
              <a:t>)</a:t>
            </a:r>
            <a:endParaRPr lang="en-AU" sz="2400" b="1" dirty="0">
              <a:solidFill>
                <a:schemeClr val="bg1"/>
              </a:solidFill>
            </a:endParaRPr>
          </a:p>
        </p:txBody>
      </p:sp>
      <p:pic>
        <p:nvPicPr>
          <p:cNvPr id="2" name="Image 1"/>
          <p:cNvPicPr>
            <a:picLocks noChangeAspect="1"/>
          </p:cNvPicPr>
          <p:nvPr/>
        </p:nvPicPr>
        <p:blipFill>
          <a:blip r:embed="rId2"/>
          <a:stretch>
            <a:fillRect/>
          </a:stretch>
        </p:blipFill>
        <p:spPr>
          <a:xfrm>
            <a:off x="149406" y="1143003"/>
            <a:ext cx="4697756" cy="3758396"/>
          </a:xfrm>
          <a:prstGeom prst="rect">
            <a:avLst/>
          </a:prstGeom>
        </p:spPr>
      </p:pic>
      <p:pic>
        <p:nvPicPr>
          <p:cNvPr id="33" name="Image 32"/>
          <p:cNvPicPr>
            <a:picLocks noChangeAspect="1"/>
          </p:cNvPicPr>
          <p:nvPr/>
        </p:nvPicPr>
        <p:blipFill>
          <a:blip r:embed="rId3"/>
          <a:stretch>
            <a:fillRect/>
          </a:stretch>
        </p:blipFill>
        <p:spPr>
          <a:xfrm>
            <a:off x="0" y="3"/>
            <a:ext cx="1079966" cy="1152248"/>
          </a:xfrm>
          <a:prstGeom prst="rect">
            <a:avLst/>
          </a:prstGeom>
        </p:spPr>
      </p:pic>
      <p:pic>
        <p:nvPicPr>
          <p:cNvPr id="3" name="Image 2"/>
          <p:cNvPicPr>
            <a:picLocks noChangeAspect="1"/>
          </p:cNvPicPr>
          <p:nvPr/>
        </p:nvPicPr>
        <p:blipFill>
          <a:blip r:embed="rId4"/>
          <a:stretch>
            <a:fillRect/>
          </a:stretch>
        </p:blipFill>
        <p:spPr>
          <a:xfrm>
            <a:off x="0" y="4861560"/>
            <a:ext cx="6121400" cy="1996440"/>
          </a:xfrm>
          <a:prstGeom prst="rect">
            <a:avLst/>
          </a:prstGeom>
        </p:spPr>
      </p:pic>
    </p:spTree>
    <p:extLst>
      <p:ext uri="{BB962C8B-B14F-4D97-AF65-F5344CB8AC3E}">
        <p14:creationId xmlns:p14="http://schemas.microsoft.com/office/powerpoint/2010/main" val="25494950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148068" y="3861048"/>
            <a:ext cx="3888428" cy="1296144"/>
            <a:chOff x="5148064" y="3861046"/>
            <a:chExt cx="3479593" cy="1127959"/>
          </a:xfrm>
        </p:grpSpPr>
        <p:cxnSp>
          <p:nvCxnSpPr>
            <p:cNvPr id="83" name="Straight Arrow Connector 82"/>
            <p:cNvCxnSpPr/>
            <p:nvPr/>
          </p:nvCxnSpPr>
          <p:spPr>
            <a:xfrm rot="16200000" flipH="1">
              <a:off x="5112345" y="4167468"/>
              <a:ext cx="857256" cy="785818"/>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 Box 33"/>
            <p:cNvSpPr txBox="1">
              <a:spLocks noChangeArrowheads="1"/>
            </p:cNvSpPr>
            <p:nvPr/>
          </p:nvSpPr>
          <p:spPr bwMode="auto">
            <a:xfrm>
              <a:off x="5796132" y="3861046"/>
              <a:ext cx="2232248" cy="883873"/>
            </a:xfrm>
            <a:prstGeom prst="rect">
              <a:avLst/>
            </a:prstGeom>
            <a:noFill/>
            <a:ln w="9525">
              <a:noFill/>
              <a:miter lim="800000"/>
              <a:headEnd/>
              <a:tailEnd/>
            </a:ln>
          </p:spPr>
          <p:txBody>
            <a:bodyPr wrap="square">
              <a:spAutoFit/>
            </a:bodyPr>
            <a:lstStyle/>
            <a:p>
              <a:pPr algn="ctr">
                <a:spcBef>
                  <a:spcPct val="50000"/>
                </a:spcBef>
              </a:pPr>
              <a:r>
                <a:rPr lang="en-ZA" sz="2000" b="1" dirty="0" smtClean="0">
                  <a:solidFill>
                    <a:srgbClr val="000000"/>
                  </a:solidFill>
                  <a:latin typeface="Calibri"/>
                  <a:cs typeface="Calibri"/>
                </a:rPr>
                <a:t>Education et Changemenrts des comportements</a:t>
              </a:r>
              <a:endParaRPr lang="en-US" sz="2000" b="1" dirty="0">
                <a:solidFill>
                  <a:srgbClr val="000000"/>
                </a:solidFill>
                <a:latin typeface="Calibri"/>
                <a:cs typeface="Calibri"/>
              </a:endParaRPr>
            </a:p>
          </p:txBody>
        </p:sp>
        <p:pic>
          <p:nvPicPr>
            <p:cNvPr id="63" name="Picture 62" descr="ABC.jpg"/>
            <p:cNvPicPr>
              <a:picLocks noChangeAspect="1"/>
            </p:cNvPicPr>
            <p:nvPr/>
          </p:nvPicPr>
          <p:blipFill>
            <a:blip r:embed="rId3" cstate="print"/>
            <a:stretch>
              <a:fillRect/>
            </a:stretch>
          </p:blipFill>
          <p:spPr>
            <a:xfrm>
              <a:off x="7841871" y="4221086"/>
              <a:ext cx="785786" cy="692963"/>
            </a:xfrm>
            <a:prstGeom prst="rect">
              <a:avLst/>
            </a:prstGeom>
          </p:spPr>
        </p:pic>
      </p:grpSp>
      <p:grpSp>
        <p:nvGrpSpPr>
          <p:cNvPr id="11" name="Group 10"/>
          <p:cNvGrpSpPr/>
          <p:nvPr/>
        </p:nvGrpSpPr>
        <p:grpSpPr>
          <a:xfrm>
            <a:off x="5369788" y="2988311"/>
            <a:ext cx="3704102" cy="1085344"/>
            <a:chOff x="5369788" y="2988309"/>
            <a:chExt cx="3704102" cy="1085343"/>
          </a:xfrm>
        </p:grpSpPr>
        <p:sp>
          <p:nvSpPr>
            <p:cNvPr id="19" name="Text Box 29"/>
            <p:cNvSpPr txBox="1">
              <a:spLocks noChangeArrowheads="1"/>
            </p:cNvSpPr>
            <p:nvPr/>
          </p:nvSpPr>
          <p:spPr bwMode="auto">
            <a:xfrm>
              <a:off x="6516042" y="2988309"/>
              <a:ext cx="2160587" cy="707885"/>
            </a:xfrm>
            <a:prstGeom prst="rect">
              <a:avLst/>
            </a:prstGeom>
            <a:noFill/>
            <a:ln w="9525">
              <a:noFill/>
              <a:miter lim="800000"/>
              <a:headEnd/>
              <a:tailEnd/>
            </a:ln>
          </p:spPr>
          <p:txBody>
            <a:bodyPr>
              <a:spAutoFit/>
            </a:bodyPr>
            <a:lstStyle/>
            <a:p>
              <a:pPr algn="ctr">
                <a:spcBef>
                  <a:spcPct val="50000"/>
                </a:spcBef>
              </a:pPr>
              <a:r>
                <a:rPr lang="en-ZA" sz="2000" b="1" dirty="0" smtClean="0">
                  <a:solidFill>
                    <a:srgbClr val="000000"/>
                  </a:solidFill>
                  <a:latin typeface="Calibri"/>
                  <a:cs typeface="Calibri"/>
                </a:rPr>
                <a:t>Conseils et dépistage </a:t>
              </a:r>
              <a:endParaRPr lang="en-US" sz="2000" b="1" dirty="0">
                <a:solidFill>
                  <a:srgbClr val="000000"/>
                </a:solidFill>
                <a:latin typeface="Calibri"/>
                <a:cs typeface="Calibri"/>
              </a:endParaRPr>
            </a:p>
          </p:txBody>
        </p:sp>
        <p:pic>
          <p:nvPicPr>
            <p:cNvPr id="2050" name="Picture 2" descr="C&amp;T"/>
            <p:cNvPicPr>
              <a:picLocks noChangeAspect="1" noChangeArrowheads="1"/>
            </p:cNvPicPr>
            <p:nvPr/>
          </p:nvPicPr>
          <p:blipFill>
            <a:blip r:embed="rId4" cstate="print"/>
            <a:srcRect/>
            <a:stretch>
              <a:fillRect/>
            </a:stretch>
          </p:blipFill>
          <p:spPr bwMode="auto">
            <a:xfrm>
              <a:off x="8270614" y="3534771"/>
              <a:ext cx="803276" cy="537165"/>
            </a:xfrm>
            <a:prstGeom prst="rect">
              <a:avLst/>
            </a:prstGeom>
            <a:noFill/>
            <a:ln w="9525" algn="in">
              <a:noFill/>
              <a:miter lim="800000"/>
              <a:headEnd/>
              <a:tailEnd/>
            </a:ln>
            <a:effectLst/>
          </p:spPr>
        </p:pic>
        <p:cxnSp>
          <p:nvCxnSpPr>
            <p:cNvPr id="86" name="Straight Arrow Connector 85"/>
            <p:cNvCxnSpPr/>
            <p:nvPr/>
          </p:nvCxnSpPr>
          <p:spPr>
            <a:xfrm>
              <a:off x="5369788" y="3645024"/>
              <a:ext cx="714380" cy="428628"/>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5658880" y="2376429"/>
            <a:ext cx="3485127" cy="827768"/>
            <a:chOff x="5357818" y="2313232"/>
            <a:chExt cx="3485127" cy="827770"/>
          </a:xfrm>
        </p:grpSpPr>
        <p:pic>
          <p:nvPicPr>
            <p:cNvPr id="60" name="Picture 59" descr="Male_Condom.jpg"/>
            <p:cNvPicPr>
              <a:picLocks noChangeAspect="1"/>
            </p:cNvPicPr>
            <p:nvPr/>
          </p:nvPicPr>
          <p:blipFill>
            <a:blip r:embed="rId5" cstate="print"/>
            <a:srcRect t="9821" r="26897"/>
            <a:stretch>
              <a:fillRect/>
            </a:stretch>
          </p:blipFill>
          <p:spPr>
            <a:xfrm>
              <a:off x="8225231" y="2313232"/>
              <a:ext cx="617714" cy="571504"/>
            </a:xfrm>
            <a:prstGeom prst="rect">
              <a:avLst/>
            </a:prstGeom>
          </p:spPr>
        </p:pic>
        <p:cxnSp>
          <p:nvCxnSpPr>
            <p:cNvPr id="88" name="Straight Arrow Connector 87"/>
            <p:cNvCxnSpPr/>
            <p:nvPr/>
          </p:nvCxnSpPr>
          <p:spPr>
            <a:xfrm>
              <a:off x="5357818" y="3141002"/>
              <a:ext cx="983227" cy="0"/>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4996756" y="1951706"/>
            <a:ext cx="3661020" cy="1023433"/>
            <a:chOff x="4996755" y="1951696"/>
            <a:chExt cx="3661020" cy="1023432"/>
          </a:xfrm>
        </p:grpSpPr>
        <p:grpSp>
          <p:nvGrpSpPr>
            <p:cNvPr id="68" name="Group 67"/>
            <p:cNvGrpSpPr/>
            <p:nvPr/>
          </p:nvGrpSpPr>
          <p:grpSpPr>
            <a:xfrm>
              <a:off x="5724525" y="1951696"/>
              <a:ext cx="2933250" cy="1023432"/>
              <a:chOff x="5305199" y="1665944"/>
              <a:chExt cx="2933250" cy="1023432"/>
            </a:xfrm>
          </p:grpSpPr>
          <p:pic>
            <p:nvPicPr>
              <p:cNvPr id="59" name="Picture 58" descr="female_condoms_1.jpg"/>
              <p:cNvPicPr>
                <a:picLocks noChangeAspect="1"/>
              </p:cNvPicPr>
              <p:nvPr/>
            </p:nvPicPr>
            <p:blipFill>
              <a:blip r:embed="rId6" cstate="print"/>
              <a:stretch>
                <a:fillRect/>
              </a:stretch>
            </p:blipFill>
            <p:spPr>
              <a:xfrm>
                <a:off x="7487201" y="2116976"/>
                <a:ext cx="509368" cy="572400"/>
              </a:xfrm>
              <a:prstGeom prst="rect">
                <a:avLst/>
              </a:prstGeom>
            </p:spPr>
          </p:pic>
          <p:sp>
            <p:nvSpPr>
              <p:cNvPr id="62" name="Rectangle 61"/>
              <p:cNvSpPr/>
              <p:nvPr/>
            </p:nvSpPr>
            <p:spPr>
              <a:xfrm>
                <a:off x="5305199" y="1665944"/>
                <a:ext cx="2933250" cy="707885"/>
              </a:xfrm>
              <a:prstGeom prst="rect">
                <a:avLst/>
              </a:prstGeom>
            </p:spPr>
            <p:txBody>
              <a:bodyPr wrap="square">
                <a:spAutoFit/>
              </a:bodyPr>
              <a:lstStyle/>
              <a:p>
                <a:pPr algn="ctr">
                  <a:spcBef>
                    <a:spcPct val="50000"/>
                  </a:spcBef>
                </a:pPr>
                <a:r>
                  <a:rPr lang="en-ZA" sz="2000" b="1" dirty="0" smtClean="0">
                    <a:solidFill>
                      <a:srgbClr val="000000"/>
                    </a:solidFill>
                    <a:latin typeface="Calibri"/>
                    <a:cs typeface="Calibri"/>
                  </a:rPr>
                  <a:t>Préservatifs (homme et femme)</a:t>
                </a:r>
                <a:endParaRPr lang="en-US" sz="2000" b="1" dirty="0">
                  <a:solidFill>
                    <a:srgbClr val="000000"/>
                  </a:solidFill>
                  <a:latin typeface="Calibri"/>
                  <a:cs typeface="Calibri"/>
                </a:endParaRPr>
              </a:p>
            </p:txBody>
          </p:sp>
        </p:grpSp>
        <p:cxnSp>
          <p:nvCxnSpPr>
            <p:cNvPr id="90" name="Straight Arrow Connector 89"/>
            <p:cNvCxnSpPr/>
            <p:nvPr/>
          </p:nvCxnSpPr>
          <p:spPr>
            <a:xfrm flipV="1">
              <a:off x="4996755" y="2265480"/>
              <a:ext cx="1087412" cy="522911"/>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4774542" y="647076"/>
            <a:ext cx="3613882" cy="1845823"/>
            <a:chOff x="4774542" y="647072"/>
            <a:chExt cx="3613882" cy="1845823"/>
          </a:xfrm>
        </p:grpSpPr>
        <p:grpSp>
          <p:nvGrpSpPr>
            <p:cNvPr id="64" name="Group 63"/>
            <p:cNvGrpSpPr/>
            <p:nvPr/>
          </p:nvGrpSpPr>
          <p:grpSpPr>
            <a:xfrm>
              <a:off x="5871514" y="647072"/>
              <a:ext cx="2516910" cy="909720"/>
              <a:chOff x="3583937" y="428604"/>
              <a:chExt cx="2516910" cy="909720"/>
            </a:xfrm>
          </p:grpSpPr>
          <p:pic>
            <p:nvPicPr>
              <p:cNvPr id="40" name="Picture 5" descr="tablets 2"/>
              <p:cNvPicPr>
                <a:picLocks noChangeAspect="1" noChangeArrowheads="1"/>
              </p:cNvPicPr>
              <p:nvPr/>
            </p:nvPicPr>
            <p:blipFill>
              <a:blip r:embed="rId7"/>
              <a:srcRect t="3073" r="3345"/>
              <a:stretch>
                <a:fillRect/>
              </a:stretch>
            </p:blipFill>
            <p:spPr bwMode="auto">
              <a:xfrm>
                <a:off x="5405521" y="428604"/>
                <a:ext cx="695326" cy="758987"/>
              </a:xfrm>
              <a:prstGeom prst="rect">
                <a:avLst/>
              </a:prstGeom>
              <a:noFill/>
              <a:ln w="9525">
                <a:noFill/>
                <a:miter lim="800000"/>
                <a:headEnd/>
                <a:tailEnd/>
              </a:ln>
            </p:spPr>
          </p:pic>
          <p:sp>
            <p:nvSpPr>
              <p:cNvPr id="41" name="Text Box 8"/>
              <p:cNvSpPr txBox="1">
                <a:spLocks noChangeArrowheads="1"/>
              </p:cNvSpPr>
              <p:nvPr/>
            </p:nvSpPr>
            <p:spPr bwMode="auto">
              <a:xfrm>
                <a:off x="3583937" y="630438"/>
                <a:ext cx="1724822" cy="707886"/>
              </a:xfrm>
              <a:prstGeom prst="rect">
                <a:avLst/>
              </a:prstGeom>
              <a:noFill/>
              <a:ln w="9525">
                <a:noFill/>
                <a:miter lim="800000"/>
                <a:headEnd/>
                <a:tailEnd/>
              </a:ln>
            </p:spPr>
            <p:txBody>
              <a:bodyPr>
                <a:spAutoFit/>
              </a:bodyPr>
              <a:lstStyle/>
              <a:p>
                <a:pPr algn="ctr">
                  <a:spcBef>
                    <a:spcPct val="50000"/>
                  </a:spcBef>
                </a:pPr>
                <a:r>
                  <a:rPr lang="en-ZA" sz="2000" b="1" dirty="0" smtClean="0">
                    <a:solidFill>
                      <a:srgbClr val="000000"/>
                    </a:solidFill>
                    <a:latin typeface="Calibri"/>
                    <a:cs typeface="Calibri"/>
                  </a:rPr>
                  <a:t>Treatment des MST</a:t>
                </a:r>
                <a:endParaRPr lang="en-US" sz="2000" b="1" dirty="0">
                  <a:solidFill>
                    <a:srgbClr val="000000"/>
                  </a:solidFill>
                  <a:latin typeface="Calibri"/>
                  <a:cs typeface="Calibri"/>
                </a:endParaRPr>
              </a:p>
            </p:txBody>
          </p:sp>
        </p:grpSp>
        <p:cxnSp>
          <p:nvCxnSpPr>
            <p:cNvPr id="92" name="Straight Arrow Connector 91"/>
            <p:cNvCxnSpPr/>
            <p:nvPr/>
          </p:nvCxnSpPr>
          <p:spPr>
            <a:xfrm rot="5400000" flipH="1" flipV="1">
              <a:off x="4734350" y="1287094"/>
              <a:ext cx="1245993" cy="1165610"/>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365834" y="557500"/>
            <a:ext cx="2100745" cy="1857470"/>
            <a:chOff x="3593730" y="214290"/>
            <a:chExt cx="2100745" cy="1857470"/>
          </a:xfrm>
        </p:grpSpPr>
        <p:grpSp>
          <p:nvGrpSpPr>
            <p:cNvPr id="69" name="Group 68"/>
            <p:cNvGrpSpPr/>
            <p:nvPr/>
          </p:nvGrpSpPr>
          <p:grpSpPr>
            <a:xfrm>
              <a:off x="3593730" y="214290"/>
              <a:ext cx="2100745" cy="652365"/>
              <a:chOff x="3379416" y="638224"/>
              <a:chExt cx="2100745" cy="652365"/>
            </a:xfrm>
          </p:grpSpPr>
          <p:sp>
            <p:nvSpPr>
              <p:cNvPr id="36" name="Text Box 15"/>
              <p:cNvSpPr txBox="1">
                <a:spLocks noChangeArrowheads="1"/>
              </p:cNvSpPr>
              <p:nvPr/>
            </p:nvSpPr>
            <p:spPr bwMode="auto">
              <a:xfrm>
                <a:off x="3379416" y="638224"/>
                <a:ext cx="1708544" cy="400110"/>
              </a:xfrm>
              <a:prstGeom prst="rect">
                <a:avLst/>
              </a:prstGeom>
              <a:noFill/>
              <a:ln w="9525">
                <a:noFill/>
                <a:miter lim="800000"/>
                <a:headEnd/>
                <a:tailEnd/>
              </a:ln>
            </p:spPr>
            <p:txBody>
              <a:bodyPr wrap="square">
                <a:spAutoFit/>
              </a:bodyPr>
              <a:lstStyle/>
              <a:p>
                <a:pPr algn="ctr">
                  <a:spcBef>
                    <a:spcPct val="50000"/>
                  </a:spcBef>
                </a:pPr>
                <a:r>
                  <a:rPr lang="en-ZA" sz="2000" b="1" dirty="0" smtClean="0">
                    <a:solidFill>
                      <a:srgbClr val="000000"/>
                    </a:solidFill>
                    <a:latin typeface="Calibri"/>
                    <a:cs typeface="Calibri"/>
                  </a:rPr>
                  <a:t>Circumcision</a:t>
                </a:r>
                <a:endParaRPr lang="en-US" sz="2000" b="1" dirty="0">
                  <a:solidFill>
                    <a:srgbClr val="000000"/>
                  </a:solidFill>
                  <a:latin typeface="Calibri"/>
                  <a:cs typeface="Calibri"/>
                </a:endParaRPr>
              </a:p>
            </p:txBody>
          </p:sp>
          <p:pic>
            <p:nvPicPr>
              <p:cNvPr id="38" name="Picture 17" descr="scalpel 2"/>
              <p:cNvPicPr>
                <a:picLocks noChangeAspect="1" noChangeArrowheads="1"/>
              </p:cNvPicPr>
              <p:nvPr/>
            </p:nvPicPr>
            <p:blipFill>
              <a:blip r:embed="rId8"/>
              <a:srcRect/>
              <a:stretch>
                <a:fillRect/>
              </a:stretch>
            </p:blipFill>
            <p:spPr bwMode="auto">
              <a:xfrm>
                <a:off x="4906523" y="711097"/>
                <a:ext cx="573638" cy="579492"/>
              </a:xfrm>
              <a:prstGeom prst="rect">
                <a:avLst/>
              </a:prstGeom>
              <a:noFill/>
              <a:ln w="9525">
                <a:noFill/>
                <a:miter lim="800000"/>
                <a:headEnd/>
                <a:tailEnd/>
              </a:ln>
            </p:spPr>
          </p:pic>
        </p:grpSp>
        <p:cxnSp>
          <p:nvCxnSpPr>
            <p:cNvPr id="95" name="Straight Arrow Connector 94"/>
            <p:cNvCxnSpPr/>
            <p:nvPr/>
          </p:nvCxnSpPr>
          <p:spPr>
            <a:xfrm rot="5400000" flipH="1" flipV="1">
              <a:off x="4051147" y="1639026"/>
              <a:ext cx="863153" cy="2316"/>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286116" y="4172004"/>
            <a:ext cx="2662708" cy="1972495"/>
            <a:chOff x="3286116" y="4172002"/>
            <a:chExt cx="2662708" cy="1972495"/>
          </a:xfrm>
        </p:grpSpPr>
        <p:grpSp>
          <p:nvGrpSpPr>
            <p:cNvPr id="3" name="Group 2"/>
            <p:cNvGrpSpPr/>
            <p:nvPr/>
          </p:nvGrpSpPr>
          <p:grpSpPr>
            <a:xfrm>
              <a:off x="3286116" y="5148440"/>
              <a:ext cx="2662708" cy="996057"/>
              <a:chOff x="3329231" y="5241255"/>
              <a:chExt cx="2662708" cy="996057"/>
            </a:xfrm>
          </p:grpSpPr>
          <p:sp>
            <p:nvSpPr>
              <p:cNvPr id="31" name="Text Box 11"/>
              <p:cNvSpPr txBox="1">
                <a:spLocks noChangeArrowheads="1"/>
              </p:cNvSpPr>
              <p:nvPr/>
            </p:nvSpPr>
            <p:spPr bwMode="auto">
              <a:xfrm>
                <a:off x="3636845" y="5241255"/>
                <a:ext cx="2303307" cy="707886"/>
              </a:xfrm>
              <a:prstGeom prst="rect">
                <a:avLst/>
              </a:prstGeom>
              <a:noFill/>
              <a:ln w="9525">
                <a:noFill/>
                <a:miter lim="800000"/>
                <a:headEnd/>
                <a:tailEnd/>
              </a:ln>
            </p:spPr>
            <p:txBody>
              <a:bodyPr>
                <a:spAutoFit/>
              </a:bodyPr>
              <a:lstStyle/>
              <a:p>
                <a:pPr algn="ctr">
                  <a:spcBef>
                    <a:spcPct val="50000"/>
                  </a:spcBef>
                </a:pPr>
                <a:r>
                  <a:rPr lang="en-ZA" sz="2000" b="1" dirty="0">
                    <a:solidFill>
                      <a:srgbClr val="008000"/>
                    </a:solidFill>
                    <a:latin typeface="Calibri"/>
                    <a:cs typeface="Calibri"/>
                  </a:rPr>
                  <a:t>Treatment </a:t>
                </a:r>
                <a:r>
                  <a:rPr lang="en-ZA" sz="2000" b="1" dirty="0" smtClean="0">
                    <a:solidFill>
                      <a:srgbClr val="008000"/>
                    </a:solidFill>
                    <a:latin typeface="Calibri"/>
                    <a:cs typeface="Calibri"/>
                  </a:rPr>
                  <a:t>en prevention</a:t>
                </a:r>
                <a:endParaRPr lang="en-US" sz="2000" b="1" dirty="0">
                  <a:solidFill>
                    <a:srgbClr val="008000"/>
                  </a:solidFill>
                  <a:latin typeface="Calibri"/>
                  <a:cs typeface="Calibri"/>
                </a:endParaRPr>
              </a:p>
            </p:txBody>
          </p:sp>
          <p:pic>
            <p:nvPicPr>
              <p:cNvPr id="29" name="Picture 22" descr="tablets 3"/>
              <p:cNvPicPr>
                <a:picLocks noChangeAspect="1" noChangeArrowheads="1"/>
              </p:cNvPicPr>
              <p:nvPr/>
            </p:nvPicPr>
            <p:blipFill>
              <a:blip r:embed="rId9"/>
              <a:srcRect/>
              <a:stretch>
                <a:fillRect/>
              </a:stretch>
            </p:blipFill>
            <p:spPr bwMode="auto">
              <a:xfrm>
                <a:off x="3329231" y="5443561"/>
                <a:ext cx="666705" cy="793751"/>
              </a:xfrm>
              <a:prstGeom prst="rect">
                <a:avLst/>
              </a:prstGeom>
              <a:noFill/>
              <a:ln w="9525">
                <a:noFill/>
                <a:miter lim="800000"/>
                <a:headEnd/>
                <a:tailEnd/>
              </a:ln>
            </p:spPr>
          </p:pic>
          <p:sp>
            <p:nvSpPr>
              <p:cNvPr id="30" name="Text Box 42"/>
              <p:cNvSpPr txBox="1">
                <a:spLocks noChangeArrowheads="1"/>
              </p:cNvSpPr>
              <p:nvPr/>
            </p:nvSpPr>
            <p:spPr bwMode="auto">
              <a:xfrm>
                <a:off x="4032863" y="5887747"/>
                <a:ext cx="1959076" cy="276999"/>
              </a:xfrm>
              <a:prstGeom prst="rect">
                <a:avLst/>
              </a:prstGeom>
              <a:noFill/>
              <a:ln>
                <a:noFill/>
              </a:ln>
              <a:effectLst/>
              <a:extLst/>
            </p:spPr>
            <p:txBody>
              <a:bodyPr wrap="square">
                <a:spAutoFit/>
              </a:bodyPr>
              <a:lstStyle/>
              <a:p>
                <a:pPr>
                  <a:defRPr/>
                </a:pPr>
                <a:endParaRPr lang="en-US" sz="1200" b="1" dirty="0">
                  <a:solidFill>
                    <a:prstClr val="black">
                      <a:lumMod val="65000"/>
                      <a:lumOff val="35000"/>
                    </a:prstClr>
                  </a:solidFill>
                  <a:latin typeface="Calibri"/>
                  <a:cs typeface="Calibri"/>
                </a:endParaRPr>
              </a:p>
            </p:txBody>
          </p:sp>
        </p:grpSp>
        <p:cxnSp>
          <p:nvCxnSpPr>
            <p:cNvPr id="114" name="Straight Arrow Connector 113"/>
            <p:cNvCxnSpPr/>
            <p:nvPr/>
          </p:nvCxnSpPr>
          <p:spPr>
            <a:xfrm>
              <a:off x="4536282" y="4172002"/>
              <a:ext cx="23035" cy="1129206"/>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431894" y="1526965"/>
            <a:ext cx="3564059" cy="1614005"/>
            <a:chOff x="503885" y="860340"/>
            <a:chExt cx="3564059" cy="1420983"/>
          </a:xfrm>
        </p:grpSpPr>
        <p:grpSp>
          <p:nvGrpSpPr>
            <p:cNvPr id="45" name="Group 44"/>
            <p:cNvGrpSpPr/>
            <p:nvPr/>
          </p:nvGrpSpPr>
          <p:grpSpPr>
            <a:xfrm>
              <a:off x="503885" y="860340"/>
              <a:ext cx="2437888" cy="650196"/>
              <a:chOff x="3309009" y="978603"/>
              <a:chExt cx="2437888" cy="650196"/>
            </a:xfrm>
          </p:grpSpPr>
          <p:sp>
            <p:nvSpPr>
              <p:cNvPr id="47" name="Text Box 38"/>
              <p:cNvSpPr txBox="1">
                <a:spLocks noChangeArrowheads="1"/>
              </p:cNvSpPr>
              <p:nvPr/>
            </p:nvSpPr>
            <p:spPr bwMode="auto">
              <a:xfrm>
                <a:off x="3878402" y="978603"/>
                <a:ext cx="1868495" cy="352260"/>
              </a:xfrm>
              <a:prstGeom prst="rect">
                <a:avLst/>
              </a:prstGeom>
              <a:noFill/>
              <a:ln w="9525">
                <a:noFill/>
                <a:miter lim="800000"/>
                <a:headEnd/>
                <a:tailEnd/>
              </a:ln>
            </p:spPr>
            <p:txBody>
              <a:bodyPr wrap="square">
                <a:spAutoFit/>
              </a:bodyPr>
              <a:lstStyle/>
              <a:p>
                <a:pPr algn="ctr"/>
                <a:r>
                  <a:rPr lang="en-ZA" sz="2000" b="1" dirty="0" smtClean="0">
                    <a:solidFill>
                      <a:srgbClr val="008000"/>
                    </a:solidFill>
                    <a:latin typeface="Calibri"/>
                    <a:cs typeface="Calibri"/>
                  </a:rPr>
                  <a:t>Microbicides</a:t>
                </a:r>
                <a:endParaRPr lang="en-ZA" sz="2000" b="1" dirty="0">
                  <a:solidFill>
                    <a:srgbClr val="008000"/>
                  </a:solidFill>
                  <a:latin typeface="Calibri"/>
                  <a:cs typeface="Calibri"/>
                </a:endParaRPr>
              </a:p>
            </p:txBody>
          </p:sp>
          <p:pic>
            <p:nvPicPr>
              <p:cNvPr id="49" name="Picture 48" descr="microbicide applicator.jpg"/>
              <p:cNvPicPr>
                <a:picLocks noChangeAspect="1"/>
              </p:cNvPicPr>
              <p:nvPr/>
            </p:nvPicPr>
            <p:blipFill>
              <a:blip r:embed="rId10" cstate="print"/>
              <a:stretch>
                <a:fillRect/>
              </a:stretch>
            </p:blipFill>
            <p:spPr>
              <a:xfrm>
                <a:off x="3309009" y="1081832"/>
                <a:ext cx="637688" cy="546967"/>
              </a:xfrm>
              <a:prstGeom prst="rect">
                <a:avLst/>
              </a:prstGeom>
            </p:spPr>
          </p:pic>
        </p:grpSp>
        <p:cxnSp>
          <p:nvCxnSpPr>
            <p:cNvPr id="46" name="Straight Arrow Connector 45"/>
            <p:cNvCxnSpPr/>
            <p:nvPr/>
          </p:nvCxnSpPr>
          <p:spPr>
            <a:xfrm flipH="1" flipV="1">
              <a:off x="2811338" y="1368084"/>
              <a:ext cx="1256606" cy="913239"/>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79553" y="2988316"/>
            <a:ext cx="3516401" cy="1015663"/>
            <a:chOff x="479535" y="2577098"/>
            <a:chExt cx="3516401" cy="1015660"/>
          </a:xfrm>
        </p:grpSpPr>
        <p:cxnSp>
          <p:nvCxnSpPr>
            <p:cNvPr id="56" name="Straight Arrow Connector 55"/>
            <p:cNvCxnSpPr/>
            <p:nvPr/>
          </p:nvCxnSpPr>
          <p:spPr>
            <a:xfrm flipH="1">
              <a:off x="2771801" y="3186057"/>
              <a:ext cx="1224135" cy="0"/>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 Box 20"/>
            <p:cNvSpPr txBox="1">
              <a:spLocks noChangeArrowheads="1"/>
            </p:cNvSpPr>
            <p:nvPr/>
          </p:nvSpPr>
          <p:spPr bwMode="auto">
            <a:xfrm>
              <a:off x="479535" y="2577098"/>
              <a:ext cx="2652305" cy="1015660"/>
            </a:xfrm>
            <a:prstGeom prst="rect">
              <a:avLst/>
            </a:prstGeom>
            <a:noFill/>
            <a:ln>
              <a:noFill/>
            </a:ln>
            <a:effectLst/>
            <a:extLst/>
          </p:spPr>
          <p:txBody>
            <a:bodyPr wrap="square">
              <a:spAutoFit/>
            </a:bodyPr>
            <a:lstStyle/>
            <a:p>
              <a:pPr algn="ctr">
                <a:spcBef>
                  <a:spcPct val="20000"/>
                </a:spcBef>
                <a:defRPr/>
              </a:pPr>
              <a:r>
                <a:rPr lang="en-ZA" sz="2000" b="1" dirty="0" smtClean="0">
                  <a:solidFill>
                    <a:srgbClr val="008000"/>
                  </a:solidFill>
                  <a:latin typeface="Calibri"/>
                  <a:cs typeface="Calibri"/>
                </a:rPr>
                <a:t>Prophylaxie pre-exposition (PreP</a:t>
              </a:r>
              <a:r>
                <a:rPr lang="en-ZA" sz="2000" b="1" dirty="0" smtClean="0">
                  <a:solidFill>
                    <a:prstClr val="black"/>
                  </a:solidFill>
                  <a:latin typeface="Calibri"/>
                  <a:cs typeface="Calibri"/>
                </a:rPr>
                <a:t>) </a:t>
              </a:r>
              <a:r>
                <a:rPr lang="en-ZA" sz="2000" b="1" dirty="0" smtClean="0">
                  <a:solidFill>
                    <a:srgbClr val="008000"/>
                  </a:solidFill>
                  <a:latin typeface="Calibri"/>
                  <a:cs typeface="Calibri"/>
                </a:rPr>
                <a:t>par voie orale</a:t>
              </a:r>
              <a:endParaRPr lang="en-ZA" sz="3200" b="1" dirty="0">
                <a:solidFill>
                  <a:srgbClr val="008000"/>
                </a:solidFill>
                <a:latin typeface="Calibri"/>
                <a:cs typeface="Calibri"/>
              </a:endParaRPr>
            </a:p>
          </p:txBody>
        </p:sp>
      </p:grpSp>
      <p:grpSp>
        <p:nvGrpSpPr>
          <p:cNvPr id="79" name="Group 78"/>
          <p:cNvGrpSpPr/>
          <p:nvPr/>
        </p:nvGrpSpPr>
        <p:grpSpPr>
          <a:xfrm>
            <a:off x="395536" y="3789057"/>
            <a:ext cx="3672408" cy="2034809"/>
            <a:chOff x="827584" y="4219245"/>
            <a:chExt cx="3672408" cy="2034807"/>
          </a:xfrm>
        </p:grpSpPr>
        <p:sp>
          <p:nvSpPr>
            <p:cNvPr id="80" name="Text Box 20"/>
            <p:cNvSpPr txBox="1">
              <a:spLocks noChangeArrowheads="1"/>
            </p:cNvSpPr>
            <p:nvPr/>
          </p:nvSpPr>
          <p:spPr bwMode="auto">
            <a:xfrm>
              <a:off x="827584" y="5238390"/>
              <a:ext cx="2901950" cy="1015662"/>
            </a:xfrm>
            <a:prstGeom prst="rect">
              <a:avLst/>
            </a:prstGeom>
            <a:noFill/>
            <a:ln>
              <a:noFill/>
            </a:ln>
            <a:effectLst/>
            <a:extLst/>
          </p:spPr>
          <p:txBody>
            <a:bodyPr>
              <a:spAutoFit/>
            </a:bodyPr>
            <a:lstStyle/>
            <a:p>
              <a:pPr algn="ctr">
                <a:defRPr/>
              </a:pPr>
              <a:r>
                <a:rPr lang="en-ZA" sz="2000" b="1" dirty="0" smtClean="0">
                  <a:solidFill>
                    <a:srgbClr val="008000"/>
                  </a:solidFill>
                  <a:latin typeface="Calibri"/>
                  <a:cs typeface="Calibri"/>
                </a:rPr>
                <a:t>Prophylaxie Post Exposition</a:t>
              </a:r>
              <a:endParaRPr lang="en-ZA" sz="2000" b="1" dirty="0">
                <a:solidFill>
                  <a:srgbClr val="008000"/>
                </a:solidFill>
                <a:latin typeface="Calibri"/>
                <a:cs typeface="Calibri"/>
              </a:endParaRPr>
            </a:p>
            <a:p>
              <a:pPr algn="ctr">
                <a:defRPr/>
              </a:pPr>
              <a:r>
                <a:rPr lang="en-ZA" sz="2000" b="1" dirty="0">
                  <a:solidFill>
                    <a:srgbClr val="008000"/>
                  </a:solidFill>
                  <a:latin typeface="Calibri"/>
                  <a:cs typeface="Calibri"/>
                </a:rPr>
                <a:t>   </a:t>
              </a:r>
              <a:r>
                <a:rPr lang="en-ZA" sz="2000" b="1" dirty="0" smtClean="0">
                  <a:solidFill>
                    <a:srgbClr val="008000"/>
                  </a:solidFill>
                  <a:latin typeface="Calibri"/>
                  <a:cs typeface="Calibri"/>
                </a:rPr>
                <a:t>(</a:t>
              </a:r>
              <a:r>
                <a:rPr lang="en-ZA" sz="2000" b="1" dirty="0">
                  <a:solidFill>
                    <a:srgbClr val="008000"/>
                  </a:solidFill>
                  <a:latin typeface="Calibri"/>
                  <a:cs typeface="Calibri"/>
                </a:rPr>
                <a:t>PEP)</a:t>
              </a:r>
            </a:p>
          </p:txBody>
        </p:sp>
        <p:pic>
          <p:nvPicPr>
            <p:cNvPr id="82" name="Picture 81" descr="pep-cover.jpg"/>
            <p:cNvPicPr>
              <a:picLocks noChangeAspect="1"/>
            </p:cNvPicPr>
            <p:nvPr/>
          </p:nvPicPr>
          <p:blipFill>
            <a:blip r:embed="rId11"/>
            <a:stretch>
              <a:fillRect/>
            </a:stretch>
          </p:blipFill>
          <p:spPr>
            <a:xfrm>
              <a:off x="899592" y="5326003"/>
              <a:ext cx="345923" cy="729897"/>
            </a:xfrm>
            <a:prstGeom prst="rect">
              <a:avLst/>
            </a:prstGeom>
          </p:spPr>
        </p:pic>
        <p:cxnSp>
          <p:nvCxnSpPr>
            <p:cNvPr id="84" name="Straight Arrow Connector 83"/>
            <p:cNvCxnSpPr/>
            <p:nvPr/>
          </p:nvCxnSpPr>
          <p:spPr>
            <a:xfrm flipH="1">
              <a:off x="3337621" y="4219245"/>
              <a:ext cx="1162371" cy="1125011"/>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7" name="Content Placeholder 2"/>
          <p:cNvSpPr txBox="1">
            <a:spLocks/>
          </p:cNvSpPr>
          <p:nvPr/>
        </p:nvSpPr>
        <p:spPr>
          <a:xfrm>
            <a:off x="35500" y="6198300"/>
            <a:ext cx="7992884" cy="659700"/>
          </a:xfrm>
          <a:prstGeom prst="rect">
            <a:avLst/>
          </a:prstGeom>
          <a:solidFill>
            <a:srgbClr val="008000"/>
          </a:solidFill>
          <a:ln>
            <a:solidFill>
              <a:srgbClr val="000000"/>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a:lstStyle>
            <a:defPPr>
              <a:defRPr lang="en-US"/>
            </a:defPPr>
            <a:lvl1pPr indent="0" eaLnBrk="0" fontAlgn="base" hangingPunct="0">
              <a:spcBef>
                <a:spcPts val="600"/>
              </a:spcBef>
              <a:spcAft>
                <a:spcPct val="0"/>
              </a:spcAft>
              <a:buClr>
                <a:srgbClr val="FF0000"/>
              </a:buClr>
              <a:buFontTx/>
              <a:buNone/>
              <a:defRPr sz="2000" b="1">
                <a:solidFill>
                  <a:srgbClr val="000000"/>
                </a:solidFill>
                <a:ea typeface="ＭＳ Ｐゴシック" charset="-128"/>
              </a:defRPr>
            </a:lvl1pPr>
            <a:lvl2pPr marL="742950" lvl="1" indent="-285750" eaLnBrk="0" fontAlgn="base" hangingPunct="0">
              <a:spcBef>
                <a:spcPct val="20000"/>
              </a:spcBef>
              <a:spcAft>
                <a:spcPct val="0"/>
              </a:spcAft>
              <a:buClr>
                <a:srgbClr val="FF0000"/>
              </a:buClr>
              <a:buFont typeface="Wingdings" charset="2"/>
              <a:buChar char="§"/>
              <a:defRPr b="1">
                <a:solidFill>
                  <a:srgbClr val="000000"/>
                </a:solidFill>
                <a:ea typeface="ＭＳ Ｐゴシック" charset="-128"/>
              </a:defRPr>
            </a:lvl2pPr>
            <a:lvl3pPr marL="1143000" indent="-228600" eaLnBrk="0" fontAlgn="base" hangingPunct="0">
              <a:spcBef>
                <a:spcPct val="20000"/>
              </a:spcBef>
              <a:spcAft>
                <a:spcPct val="0"/>
              </a:spcAft>
              <a:buClr>
                <a:srgbClr val="FF0000"/>
              </a:buClr>
              <a:buFont typeface="Arial" charset="0"/>
              <a:buChar char="◦"/>
              <a:defRPr sz="2000">
                <a:solidFill>
                  <a:srgbClr val="000000"/>
                </a:solidFill>
                <a:ea typeface="ＭＳ Ｐゴシック" charset="-128"/>
              </a:defRPr>
            </a:lvl3pPr>
            <a:lvl4pPr marL="1600200" indent="-228600" eaLnBrk="0" fontAlgn="base" hangingPunct="0">
              <a:spcBef>
                <a:spcPct val="20000"/>
              </a:spcBef>
              <a:spcAft>
                <a:spcPct val="0"/>
              </a:spcAft>
              <a:buClr>
                <a:srgbClr val="FF0000"/>
              </a:buClr>
              <a:buFont typeface="Symbol" charset="2"/>
              <a:buChar char="~"/>
              <a:defRPr sz="2000" i="1">
                <a:solidFill>
                  <a:srgbClr val="000000"/>
                </a:solidFill>
                <a:ea typeface="ＭＳ Ｐゴシック" charset="-128"/>
              </a:defRPr>
            </a:lvl4pPr>
            <a:lvl5pPr marL="2057400" indent="-228600" eaLnBrk="0" fontAlgn="base" hangingPunct="0">
              <a:spcBef>
                <a:spcPct val="20000"/>
              </a:spcBef>
              <a:spcAft>
                <a:spcPct val="0"/>
              </a:spcAft>
              <a:buClr>
                <a:schemeClr val="hlink"/>
              </a:buClr>
              <a:buSzPct val="65000"/>
              <a:buFont typeface="Wingdings" charset="2"/>
              <a:buChar char="n"/>
              <a:defRPr sz="2000">
                <a:effectLst>
                  <a:outerShdw blurRad="38100" dist="38100" dir="2700000" algn="tl">
                    <a:srgbClr val="C0C0C0"/>
                  </a:outerShdw>
                </a:effectLst>
                <a:ea typeface="ＭＳ Ｐゴシック" charset="-128"/>
              </a:defRPr>
            </a:lvl5pPr>
            <a:lvl6pPr marL="2514600" indent="-228600" fontAlgn="base">
              <a:spcBef>
                <a:spcPct val="20000"/>
              </a:spcBef>
              <a:spcAft>
                <a:spcPct val="0"/>
              </a:spcAft>
              <a:buClr>
                <a:schemeClr val="hlink"/>
              </a:buClr>
              <a:buSzPct val="65000"/>
              <a:buFont typeface="Wingdings" pitchFamily="2" charset="2"/>
              <a:buChar char="n"/>
              <a:defRPr sz="2000">
                <a:effectLst>
                  <a:outerShdw blurRad="38100" dist="38100" dir="2700000" algn="tl">
                    <a:srgbClr val="C0C0C0"/>
                  </a:outerShdw>
                </a:effectLst>
              </a:defRPr>
            </a:lvl6pPr>
            <a:lvl7pPr marL="2971800" indent="-228600" fontAlgn="base">
              <a:spcBef>
                <a:spcPct val="20000"/>
              </a:spcBef>
              <a:spcAft>
                <a:spcPct val="0"/>
              </a:spcAft>
              <a:buClr>
                <a:schemeClr val="hlink"/>
              </a:buClr>
              <a:buSzPct val="65000"/>
              <a:buFont typeface="Wingdings" pitchFamily="2" charset="2"/>
              <a:buChar char="n"/>
              <a:defRPr sz="2000">
                <a:effectLst>
                  <a:outerShdw blurRad="38100" dist="38100" dir="2700000" algn="tl">
                    <a:srgbClr val="C0C0C0"/>
                  </a:outerShdw>
                </a:effectLst>
              </a:defRPr>
            </a:lvl7pPr>
            <a:lvl8pPr marL="3429000" indent="-228600" fontAlgn="base">
              <a:spcBef>
                <a:spcPct val="20000"/>
              </a:spcBef>
              <a:spcAft>
                <a:spcPct val="0"/>
              </a:spcAft>
              <a:buClr>
                <a:schemeClr val="hlink"/>
              </a:buClr>
              <a:buSzPct val="65000"/>
              <a:buFont typeface="Wingdings" pitchFamily="2" charset="2"/>
              <a:buChar char="n"/>
              <a:defRPr sz="2000">
                <a:effectLst>
                  <a:outerShdw blurRad="38100" dist="38100" dir="2700000" algn="tl">
                    <a:srgbClr val="C0C0C0"/>
                  </a:outerShdw>
                </a:effectLst>
              </a:defRPr>
            </a:lvl8pPr>
            <a:lvl9pPr marL="3886200" indent="-228600" fontAlgn="base">
              <a:spcBef>
                <a:spcPct val="20000"/>
              </a:spcBef>
              <a:spcAft>
                <a:spcPct val="0"/>
              </a:spcAft>
              <a:buClr>
                <a:schemeClr val="hlink"/>
              </a:buClr>
              <a:buSzPct val="65000"/>
              <a:buFont typeface="Wingdings" pitchFamily="2" charset="2"/>
              <a:buChar char="n"/>
              <a:defRPr sz="2000">
                <a:effectLst>
                  <a:outerShdw blurRad="38100" dist="38100" dir="2700000" algn="tl">
                    <a:srgbClr val="C0C0C0"/>
                  </a:outerShdw>
                </a:effectLst>
              </a:defRPr>
            </a:lvl9pPr>
          </a:lstStyle>
          <a:p>
            <a:pPr algn="ctr"/>
            <a:r>
              <a:rPr lang="fr-FR" sz="2400" dirty="0" smtClean="0">
                <a:solidFill>
                  <a:schemeClr val="bg1"/>
                </a:solidFill>
                <a:latin typeface="Calibri"/>
                <a:cs typeface="Calibri"/>
              </a:rPr>
              <a:t>ARV prophylaxie (0-96% efficacité, selon adhérence..)</a:t>
            </a:r>
            <a:endParaRPr lang="en-ZA" sz="2400" dirty="0">
              <a:solidFill>
                <a:schemeClr val="bg1"/>
              </a:solidFill>
              <a:latin typeface="Calibri"/>
              <a:cs typeface="Calibri"/>
            </a:endParaRPr>
          </a:p>
        </p:txBody>
      </p:sp>
      <p:sp>
        <p:nvSpPr>
          <p:cNvPr id="50" name="Oval 34"/>
          <p:cNvSpPr>
            <a:spLocks noChangeArrowheads="1"/>
          </p:cNvSpPr>
          <p:nvPr/>
        </p:nvSpPr>
        <p:spPr bwMode="auto">
          <a:xfrm>
            <a:off x="3348056" y="2368550"/>
            <a:ext cx="2376487" cy="1925638"/>
          </a:xfrm>
          <a:prstGeom prst="ellipse">
            <a:avLst/>
          </a:prstGeom>
          <a:solidFill>
            <a:schemeClr val="bg1">
              <a:lumMod val="85000"/>
            </a:schemeClr>
          </a:solid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anchor="ctr"/>
          <a:lstStyle/>
          <a:p>
            <a:pPr>
              <a:defRPr/>
            </a:pPr>
            <a:endParaRPr lang="en-ZA">
              <a:solidFill>
                <a:prstClr val="black"/>
              </a:solidFill>
              <a:latin typeface="Calibri"/>
              <a:cs typeface="Calibri"/>
            </a:endParaRPr>
          </a:p>
        </p:txBody>
      </p:sp>
      <p:sp>
        <p:nvSpPr>
          <p:cNvPr id="51" name="Text Box 35"/>
          <p:cNvSpPr txBox="1">
            <a:spLocks noChangeArrowheads="1"/>
          </p:cNvSpPr>
          <p:nvPr/>
        </p:nvSpPr>
        <p:spPr bwMode="auto">
          <a:xfrm>
            <a:off x="3192017" y="2824481"/>
            <a:ext cx="2679498" cy="969496"/>
          </a:xfrm>
          <a:prstGeom prst="rect">
            <a:avLst/>
          </a:prstGeom>
          <a:noFill/>
          <a:ln w="9525">
            <a:noFill/>
            <a:miter lim="800000"/>
            <a:headEnd/>
            <a:tailEnd/>
          </a:ln>
        </p:spPr>
        <p:txBody>
          <a:bodyPr wrap="square">
            <a:spAutoFit/>
          </a:bodyPr>
          <a:lstStyle/>
          <a:p>
            <a:pPr algn="ctr">
              <a:spcBef>
                <a:spcPts val="600"/>
              </a:spcBef>
            </a:pPr>
            <a:r>
              <a:rPr lang="en-ZA" sz="2600" b="1" dirty="0" smtClean="0">
                <a:solidFill>
                  <a:srgbClr val="FF0000"/>
                </a:solidFill>
                <a:latin typeface="Calibri"/>
                <a:cs typeface="Calibri"/>
              </a:rPr>
              <a:t>PREVENTION </a:t>
            </a:r>
          </a:p>
          <a:p>
            <a:pPr algn="ctr">
              <a:spcBef>
                <a:spcPts val="600"/>
              </a:spcBef>
            </a:pPr>
            <a:r>
              <a:rPr lang="en-ZA" sz="2600" b="1" dirty="0" smtClean="0">
                <a:solidFill>
                  <a:srgbClr val="FF0000"/>
                </a:solidFill>
                <a:latin typeface="Calibri"/>
                <a:cs typeface="Calibri"/>
              </a:rPr>
              <a:t>VIH</a:t>
            </a:r>
            <a:endParaRPr lang="en-ZA" sz="2600" b="1" dirty="0">
              <a:solidFill>
                <a:srgbClr val="FF0000"/>
              </a:solidFill>
              <a:latin typeface="Calibri"/>
              <a:cs typeface="Calibri"/>
            </a:endParaRPr>
          </a:p>
        </p:txBody>
      </p:sp>
      <p:sp>
        <p:nvSpPr>
          <p:cNvPr id="8" name="ZoneTexte 7"/>
          <p:cNvSpPr txBox="1"/>
          <p:nvPr/>
        </p:nvSpPr>
        <p:spPr>
          <a:xfrm>
            <a:off x="6084168" y="4989012"/>
            <a:ext cx="1319932" cy="1015663"/>
          </a:xfrm>
          <a:prstGeom prst="rect">
            <a:avLst/>
          </a:prstGeom>
          <a:noFill/>
        </p:spPr>
        <p:txBody>
          <a:bodyPr wrap="square" rtlCol="0">
            <a:spAutoFit/>
          </a:bodyPr>
          <a:lstStyle/>
          <a:p>
            <a:r>
              <a:rPr lang="en-US" sz="2000" b="1" dirty="0" smtClean="0">
                <a:latin typeface="Calibri"/>
                <a:cs typeface="Calibri"/>
              </a:rPr>
              <a:t>Reduction des </a:t>
            </a:r>
            <a:r>
              <a:rPr lang="en-US" sz="2000" b="1" dirty="0" err="1" smtClean="0">
                <a:latin typeface="Calibri"/>
                <a:cs typeface="Calibri"/>
              </a:rPr>
              <a:t>risques</a:t>
            </a:r>
            <a:endParaRPr lang="en-US" sz="2000" b="1" dirty="0">
              <a:latin typeface="Calibri"/>
              <a:cs typeface="Calibri"/>
            </a:endParaRPr>
          </a:p>
        </p:txBody>
      </p:sp>
      <p:pic>
        <p:nvPicPr>
          <p:cNvPr id="66" name="Picture 1035" descr="truvadaaprove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12" y="3108955"/>
            <a:ext cx="719995" cy="9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p:cNvSpPr txBox="1"/>
          <p:nvPr/>
        </p:nvSpPr>
        <p:spPr>
          <a:xfrm>
            <a:off x="0" y="10"/>
            <a:ext cx="9144000" cy="461665"/>
          </a:xfrm>
          <a:prstGeom prst="rect">
            <a:avLst/>
          </a:prstGeom>
          <a:solidFill>
            <a:srgbClr val="000090"/>
          </a:solidFill>
        </p:spPr>
        <p:txBody>
          <a:bodyPr wrap="square" rtlCol="0">
            <a:spAutoFit/>
          </a:bodyPr>
          <a:lstStyle/>
          <a:p>
            <a:pPr algn="ctr"/>
            <a:r>
              <a:rPr lang="en-US" sz="2400" b="1" dirty="0" smtClean="0">
                <a:solidFill>
                  <a:srgbClr val="FFFFFF"/>
                </a:solidFill>
                <a:latin typeface="Calibri"/>
                <a:cs typeface="Calibri"/>
              </a:rPr>
              <a:t>Prevention: </a:t>
            </a:r>
            <a:r>
              <a:rPr lang="en-US" sz="2400" b="1" dirty="0" err="1" smtClean="0">
                <a:solidFill>
                  <a:srgbClr val="FFFFFF"/>
                </a:solidFill>
                <a:latin typeface="Calibri"/>
                <a:cs typeface="Calibri"/>
              </a:rPr>
              <a:t>une</a:t>
            </a:r>
            <a:r>
              <a:rPr lang="en-US" sz="2400" b="1" dirty="0" smtClean="0">
                <a:solidFill>
                  <a:srgbClr val="FFFFFF"/>
                </a:solidFill>
                <a:latin typeface="Calibri"/>
                <a:cs typeface="Calibri"/>
              </a:rPr>
              <a:t> </a:t>
            </a:r>
            <a:r>
              <a:rPr lang="en-US" sz="2400" b="1" dirty="0" err="1" smtClean="0">
                <a:solidFill>
                  <a:srgbClr val="FFFFFF"/>
                </a:solidFill>
                <a:latin typeface="Calibri"/>
                <a:cs typeface="Calibri"/>
              </a:rPr>
              <a:t>combinaison</a:t>
            </a:r>
            <a:r>
              <a:rPr lang="en-US" sz="2400" b="1" dirty="0" smtClean="0">
                <a:solidFill>
                  <a:srgbClr val="FFFFFF"/>
                </a:solidFill>
                <a:latin typeface="Calibri"/>
                <a:cs typeface="Calibri"/>
              </a:rPr>
              <a:t> </a:t>
            </a:r>
            <a:r>
              <a:rPr lang="en-US" sz="2400" b="1" dirty="0" err="1" smtClean="0">
                <a:solidFill>
                  <a:srgbClr val="FFFFFF"/>
                </a:solidFill>
                <a:latin typeface="Calibri"/>
                <a:cs typeface="Calibri"/>
              </a:rPr>
              <a:t>d’outils</a:t>
            </a:r>
            <a:r>
              <a:rPr lang="en-US" sz="2400" b="1" dirty="0" smtClean="0">
                <a:solidFill>
                  <a:srgbClr val="FFFFFF"/>
                </a:solidFill>
                <a:latin typeface="Calibri"/>
                <a:cs typeface="Calibri"/>
              </a:rPr>
              <a:t> </a:t>
            </a:r>
            <a:r>
              <a:rPr lang="en-US" sz="2400" b="1" dirty="0" err="1" smtClean="0">
                <a:solidFill>
                  <a:srgbClr val="FFFFFF"/>
                </a:solidFill>
                <a:latin typeface="Calibri"/>
                <a:cs typeface="Calibri"/>
              </a:rPr>
              <a:t>scientifiquement</a:t>
            </a:r>
            <a:r>
              <a:rPr lang="en-US" sz="2400" b="1" dirty="0" smtClean="0">
                <a:solidFill>
                  <a:srgbClr val="FFFFFF"/>
                </a:solidFill>
                <a:latin typeface="Calibri"/>
                <a:cs typeface="Calibri"/>
              </a:rPr>
              <a:t> </a:t>
            </a:r>
            <a:r>
              <a:rPr lang="en-US" sz="2400" b="1" dirty="0" err="1" smtClean="0">
                <a:solidFill>
                  <a:srgbClr val="FFFFFF"/>
                </a:solidFill>
                <a:latin typeface="Calibri"/>
                <a:cs typeface="Calibri"/>
              </a:rPr>
              <a:t>validés</a:t>
            </a:r>
            <a:endParaRPr lang="en-US" sz="2400" b="1" dirty="0">
              <a:solidFill>
                <a:srgbClr val="FFFFFF"/>
              </a:solidFill>
              <a:latin typeface="Calibri"/>
              <a:cs typeface="Calibri"/>
            </a:endParaRPr>
          </a:p>
        </p:txBody>
      </p:sp>
    </p:spTree>
    <p:extLst>
      <p:ext uri="{BB962C8B-B14F-4D97-AF65-F5344CB8AC3E}">
        <p14:creationId xmlns:p14="http://schemas.microsoft.com/office/powerpoint/2010/main" val="26418958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5700" y="572678"/>
            <a:ext cx="4178300" cy="2134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3314" name="Text Box 2"/>
          <p:cNvSpPr txBox="1">
            <a:spLocks noChangeArrowheads="1"/>
          </p:cNvSpPr>
          <p:nvPr/>
        </p:nvSpPr>
        <p:spPr bwMode="auto">
          <a:xfrm>
            <a:off x="647964" y="0"/>
            <a:ext cx="8496036" cy="510903"/>
          </a:xfrm>
          <a:prstGeom prst="rect">
            <a:avLst/>
          </a:prstGeom>
          <a:solidFill>
            <a:srgbClr val="000090"/>
          </a:solidFill>
          <a:ln w="9525">
            <a:noFill/>
            <a:miter lim="800000"/>
            <a:headEnd/>
            <a:tailEnd/>
          </a:ln>
          <a:effectLst>
            <a:outerShdw blurRad="63500" dist="99190" dir="3011666" algn="ctr" rotWithShape="0">
              <a:schemeClr val="bg2">
                <a:alpha val="50000"/>
              </a:schemeClr>
            </a:outerShdw>
          </a:effectLst>
        </p:spPr>
        <p:txBody>
          <a:bodyPr wrap="square" lIns="79242" tIns="39621" rIns="79242" bIns="39621">
            <a:prstTxWarp prst="textNoShape">
              <a:avLst/>
            </a:prstTxWarp>
            <a:spAutoFit/>
          </a:bodyPr>
          <a:lstStyle/>
          <a:p>
            <a:pPr algn="ctr">
              <a:spcBef>
                <a:spcPct val="50000"/>
              </a:spcBef>
              <a:defRPr/>
            </a:pPr>
            <a:r>
              <a:rPr lang="en-US" sz="2800" b="1" dirty="0" err="1" smtClean="0">
                <a:solidFill>
                  <a:schemeClr val="bg1"/>
                </a:solidFill>
                <a:cs typeface="Arial" pitchFamily="-84" charset="0"/>
              </a:rPr>
              <a:t>Thérapie</a:t>
            </a:r>
            <a:r>
              <a:rPr lang="en-US" sz="2800" b="1" dirty="0" smtClean="0">
                <a:solidFill>
                  <a:schemeClr val="bg1"/>
                </a:solidFill>
                <a:cs typeface="Arial" pitchFamily="-84" charset="0"/>
              </a:rPr>
              <a:t> </a:t>
            </a:r>
            <a:r>
              <a:rPr lang="en-US" sz="2800" b="1" dirty="0" err="1" smtClean="0">
                <a:solidFill>
                  <a:schemeClr val="bg1"/>
                </a:solidFill>
                <a:cs typeface="Arial" pitchFamily="-84" charset="0"/>
              </a:rPr>
              <a:t>génique</a:t>
            </a:r>
            <a:r>
              <a:rPr lang="en-US" sz="2800" b="1" dirty="0" smtClean="0">
                <a:solidFill>
                  <a:schemeClr val="bg1"/>
                </a:solidFill>
                <a:cs typeface="Arial" pitchFamily="-84" charset="0"/>
              </a:rPr>
              <a:t> et </a:t>
            </a:r>
            <a:r>
              <a:rPr lang="en-US" sz="2800" b="1" dirty="0" err="1" smtClean="0">
                <a:solidFill>
                  <a:schemeClr val="bg1"/>
                </a:solidFill>
                <a:cs typeface="Arial" pitchFamily="-84" charset="0"/>
              </a:rPr>
              <a:t>cellulaire</a:t>
            </a:r>
            <a:r>
              <a:rPr lang="en-US" sz="2800" b="1" dirty="0" smtClean="0">
                <a:solidFill>
                  <a:schemeClr val="bg1"/>
                </a:solidFill>
                <a:cs typeface="Arial" pitchFamily="-84" charset="0"/>
              </a:rPr>
              <a:t>? </a:t>
            </a:r>
            <a:endParaRPr lang="en-US" sz="2800" b="1" i="1" dirty="0">
              <a:solidFill>
                <a:schemeClr val="bg1"/>
              </a:solidFill>
              <a:cs typeface="Arial" pitchFamily="-84" charset="0"/>
            </a:endParaRPr>
          </a:p>
        </p:txBody>
      </p:sp>
      <p:sp>
        <p:nvSpPr>
          <p:cNvPr id="776196" name="ZoneTexte 3"/>
          <p:cNvSpPr txBox="1">
            <a:spLocks noChangeArrowheads="1"/>
          </p:cNvSpPr>
          <p:nvPr/>
        </p:nvSpPr>
        <p:spPr bwMode="auto">
          <a:xfrm>
            <a:off x="0" y="2253499"/>
            <a:ext cx="5372098" cy="4537646"/>
          </a:xfrm>
          <a:prstGeom prst="rect">
            <a:avLst/>
          </a:prstGeom>
          <a:solidFill>
            <a:srgbClr val="B7DEE8"/>
          </a:solidFill>
          <a:ln w="9525">
            <a:noFill/>
            <a:miter lim="800000"/>
            <a:headEnd/>
            <a:tailEnd/>
          </a:ln>
        </p:spPr>
        <p:txBody>
          <a:bodyPr wrap="square" lIns="79242" tIns="39621" rIns="79242" bIns="39621">
            <a:prstTxWarp prst="textNoShape">
              <a:avLst/>
            </a:prstTxWarp>
            <a:spAutoFit/>
          </a:bodyPr>
          <a:lstStyle/>
          <a:p>
            <a:pPr algn="ctr">
              <a:spcBef>
                <a:spcPts val="520"/>
              </a:spcBef>
              <a:buClr>
                <a:schemeClr val="tx1"/>
              </a:buClr>
            </a:pPr>
            <a:r>
              <a:rPr lang="en-US" sz="2800" b="1" dirty="0">
                <a:solidFill>
                  <a:srgbClr val="FF0000"/>
                </a:solidFill>
              </a:rPr>
              <a:t>What are the </a:t>
            </a:r>
            <a:r>
              <a:rPr lang="en-US" sz="2800" b="1" dirty="0" smtClean="0">
                <a:solidFill>
                  <a:srgbClr val="FF0000"/>
                </a:solidFill>
              </a:rPr>
              <a:t>best strategies? </a:t>
            </a:r>
            <a:endParaRPr lang="en-US" sz="2800" b="1" dirty="0">
              <a:solidFill>
                <a:srgbClr val="FF0000"/>
              </a:solidFill>
            </a:endParaRPr>
          </a:p>
          <a:p>
            <a:pPr marL="297157" indent="-297157">
              <a:spcBef>
                <a:spcPts val="520"/>
              </a:spcBef>
              <a:buClr>
                <a:schemeClr val="tx1"/>
              </a:buClr>
              <a:buFont typeface="Arial"/>
              <a:buChar char="•"/>
            </a:pPr>
            <a:r>
              <a:rPr lang="en-US" sz="2400" b="1" dirty="0" smtClean="0">
                <a:solidFill>
                  <a:srgbClr val="000090"/>
                </a:solidFill>
              </a:rPr>
              <a:t>Gene editing using CRISPR-Cas</a:t>
            </a:r>
            <a:r>
              <a:rPr lang="en-US" sz="2400" b="1" dirty="0">
                <a:solidFill>
                  <a:srgbClr val="000090"/>
                </a:solidFill>
              </a:rPr>
              <a:t>9</a:t>
            </a:r>
            <a:r>
              <a:rPr lang="en-US" sz="2400" b="1" dirty="0" smtClean="0">
                <a:solidFill>
                  <a:srgbClr val="000090"/>
                </a:solidFill>
              </a:rPr>
              <a:t> (</a:t>
            </a:r>
            <a:r>
              <a:rPr lang="en-US" sz="2400" b="1" dirty="0">
                <a:solidFill>
                  <a:srgbClr val="000090"/>
                </a:solidFill>
              </a:rPr>
              <a:t>modified CCR5</a:t>
            </a:r>
            <a:r>
              <a:rPr lang="en-US" sz="2400" b="1" dirty="0" smtClean="0">
                <a:solidFill>
                  <a:srgbClr val="000090"/>
                </a:solidFill>
              </a:rPr>
              <a:t>, </a:t>
            </a:r>
            <a:r>
              <a:rPr lang="en-US" sz="2400" b="1" dirty="0" err="1">
                <a:solidFill>
                  <a:srgbClr val="000090"/>
                </a:solidFill>
              </a:rPr>
              <a:t>siRNA</a:t>
            </a:r>
            <a:r>
              <a:rPr lang="en-US" sz="2400" b="1" dirty="0">
                <a:solidFill>
                  <a:srgbClr val="000090"/>
                </a:solidFill>
              </a:rPr>
              <a:t>, CARs, TCRs…)? </a:t>
            </a:r>
          </a:p>
          <a:p>
            <a:pPr marL="297157" indent="-297157">
              <a:spcBef>
                <a:spcPts val="520"/>
              </a:spcBef>
              <a:buClr>
                <a:schemeClr val="tx1"/>
              </a:buClr>
              <a:buFont typeface="Arial"/>
              <a:buChar char="•"/>
            </a:pPr>
            <a:r>
              <a:rPr lang="en-US" sz="2400" b="1" dirty="0" smtClean="0">
                <a:solidFill>
                  <a:srgbClr val="000090"/>
                </a:solidFill>
              </a:rPr>
              <a:t>Which Cell (</a:t>
            </a:r>
            <a:r>
              <a:rPr lang="en-US" sz="2400" b="1" dirty="0">
                <a:solidFill>
                  <a:srgbClr val="000090"/>
                </a:solidFill>
              </a:rPr>
              <a:t>T cells or human stem cells, autologous vs. allogeneic)  to engineer? </a:t>
            </a:r>
          </a:p>
          <a:p>
            <a:pPr marL="297157" indent="-297157">
              <a:spcBef>
                <a:spcPts val="520"/>
              </a:spcBef>
              <a:buClr>
                <a:schemeClr val="tx1"/>
              </a:buClr>
              <a:buFont typeface="Arial"/>
              <a:buChar char="•"/>
            </a:pPr>
            <a:r>
              <a:rPr lang="en-US" sz="2400" b="1" dirty="0">
                <a:solidFill>
                  <a:srgbClr val="000090"/>
                </a:solidFill>
              </a:rPr>
              <a:t>HSC engraftment concerns? </a:t>
            </a:r>
          </a:p>
          <a:p>
            <a:pPr marL="297157" indent="-297157">
              <a:spcBef>
                <a:spcPts val="520"/>
              </a:spcBef>
              <a:buClr>
                <a:schemeClr val="tx1"/>
              </a:buClr>
              <a:buFont typeface="Arial"/>
              <a:buChar char="•"/>
            </a:pPr>
            <a:r>
              <a:rPr lang="en-US" sz="2400" b="1" dirty="0">
                <a:solidFill>
                  <a:srgbClr val="000090"/>
                </a:solidFill>
              </a:rPr>
              <a:t>Animal models and best patients for clinical studies?</a:t>
            </a:r>
          </a:p>
          <a:p>
            <a:pPr marL="297157" indent="-297157">
              <a:spcBef>
                <a:spcPts val="520"/>
              </a:spcBef>
              <a:buClr>
                <a:schemeClr val="tx1"/>
              </a:buClr>
              <a:buFont typeface="Arial"/>
              <a:buChar char="•"/>
            </a:pPr>
            <a:r>
              <a:rPr lang="en-US" sz="2400" b="1" dirty="0">
                <a:solidFill>
                  <a:srgbClr val="000090"/>
                </a:solidFill>
              </a:rPr>
              <a:t> Safe, effective, affordable and scalable approach</a:t>
            </a:r>
            <a:r>
              <a:rPr lang="en-US" sz="2400" b="1" dirty="0" smtClean="0">
                <a:solidFill>
                  <a:srgbClr val="000090"/>
                </a:solidFill>
              </a:rPr>
              <a:t>?</a:t>
            </a:r>
            <a:endParaRPr lang="en-US" sz="2400" b="1" dirty="0">
              <a:solidFill>
                <a:srgbClr val="000090"/>
              </a:solidFill>
            </a:endParaRPr>
          </a:p>
        </p:txBody>
      </p:sp>
      <p:pic>
        <p:nvPicPr>
          <p:cNvPr id="6" name="Picture 2" descr="http://www.genengnews.com/media/images/AnalysisAndInsight/Aug31_2011_2716446_FemSciCutsDNAScissors_GeneTherapyAI10176196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 y="775288"/>
            <a:ext cx="1600198" cy="1371011"/>
          </a:xfrm>
          <a:prstGeom prst="rect">
            <a:avLst/>
          </a:prstGeom>
          <a:noFill/>
          <a:ln w="9525">
            <a:noFill/>
            <a:miter lim="800000"/>
            <a:headEnd/>
            <a:tailEnd/>
          </a:ln>
        </p:spPr>
      </p:pic>
      <p:sp>
        <p:nvSpPr>
          <p:cNvPr id="2" name="ZoneTexte 1"/>
          <p:cNvSpPr txBox="1"/>
          <p:nvPr/>
        </p:nvSpPr>
        <p:spPr>
          <a:xfrm>
            <a:off x="1600201" y="511490"/>
            <a:ext cx="3365500" cy="1742009"/>
          </a:xfrm>
          <a:prstGeom prst="rect">
            <a:avLst/>
          </a:prstGeom>
          <a:noFill/>
        </p:spPr>
        <p:txBody>
          <a:bodyPr wrap="square" lIns="79242" tIns="39621" rIns="79242" bIns="39621" rtlCol="0">
            <a:spAutoFit/>
          </a:bodyPr>
          <a:lstStyle/>
          <a:p>
            <a:pPr>
              <a:spcAft>
                <a:spcPts val="1040"/>
              </a:spcAft>
              <a:defRPr/>
            </a:pPr>
            <a:r>
              <a:rPr lang="en-US" dirty="0">
                <a:solidFill>
                  <a:schemeClr val="tx1">
                    <a:lumMod val="95000"/>
                    <a:lumOff val="5000"/>
                  </a:schemeClr>
                </a:solidFill>
                <a:latin typeface="Arial" pitchFamily="-1" charset="0"/>
              </a:rPr>
              <a:t>Re-infusion of ZFN-CCR5 modified T cells in few patients: sustained decline in HIV DNA  and CD4+T cell increase over one year </a:t>
            </a:r>
            <a:r>
              <a:rPr lang="en-US" i="1" dirty="0">
                <a:solidFill>
                  <a:schemeClr val="tx1">
                    <a:lumMod val="95000"/>
                    <a:lumOff val="5000"/>
                  </a:schemeClr>
                </a:solidFill>
                <a:latin typeface="Arial" pitchFamily="-1" charset="0"/>
              </a:rPr>
              <a:t>(</a:t>
            </a:r>
            <a:r>
              <a:rPr lang="en-US" i="1" dirty="0" err="1">
                <a:solidFill>
                  <a:schemeClr val="tx1">
                    <a:lumMod val="95000"/>
                    <a:lumOff val="5000"/>
                  </a:schemeClr>
                </a:solidFill>
                <a:latin typeface="Arial" pitchFamily="-1" charset="0"/>
              </a:rPr>
              <a:t>Sangamo</a:t>
            </a:r>
            <a:r>
              <a:rPr lang="en-US" i="1" dirty="0">
                <a:solidFill>
                  <a:schemeClr val="tx1">
                    <a:lumMod val="95000"/>
                    <a:lumOff val="5000"/>
                  </a:schemeClr>
                </a:solidFill>
                <a:latin typeface="Arial" pitchFamily="-1" charset="0"/>
              </a:rPr>
              <a:t> study by </a:t>
            </a:r>
            <a:r>
              <a:rPr lang="es-ES" i="1" dirty="0">
                <a:solidFill>
                  <a:srgbClr val="000000"/>
                </a:solidFill>
                <a:latin typeface="Arial" pitchFamily="-1" charset="0"/>
              </a:rPr>
              <a:t>Dale Ando et </a:t>
            </a:r>
            <a:r>
              <a:rPr lang="es-ES" i="1" dirty="0" smtClean="0">
                <a:solidFill>
                  <a:srgbClr val="000000"/>
                </a:solidFill>
                <a:latin typeface="Arial" pitchFamily="-1" charset="0"/>
              </a:rPr>
              <a:t>al.)</a:t>
            </a:r>
            <a:endParaRPr lang="en-US" sz="2400" b="1" i="1" dirty="0">
              <a:solidFill>
                <a:srgbClr val="0D0D35"/>
              </a:solidFill>
              <a:latin typeface="Arial" pitchFamily="-1" charset="0"/>
            </a:endParaRPr>
          </a:p>
        </p:txBody>
      </p:sp>
      <p:pic>
        <p:nvPicPr>
          <p:cNvPr id="7" name="Picture 2"/>
          <p:cNvPicPr>
            <a:picLocks noChangeAspect="1" noChangeArrowheads="1"/>
          </p:cNvPicPr>
          <p:nvPr/>
        </p:nvPicPr>
        <p:blipFill>
          <a:blip r:embed="rId5" cstate="print"/>
          <a:srcRect/>
          <a:stretch>
            <a:fillRect/>
          </a:stretch>
        </p:blipFill>
        <p:spPr bwMode="auto">
          <a:xfrm>
            <a:off x="5372099" y="2757688"/>
            <a:ext cx="3771901" cy="3851345"/>
          </a:xfrm>
          <a:prstGeom prst="rect">
            <a:avLst/>
          </a:prstGeom>
          <a:noFill/>
          <a:ln w="9525">
            <a:noFill/>
            <a:miter lim="800000"/>
            <a:headEnd/>
            <a:tailEnd/>
          </a:ln>
        </p:spPr>
      </p:pic>
      <p:sp>
        <p:nvSpPr>
          <p:cNvPr id="3" name="Rectangle 2"/>
          <p:cNvSpPr/>
          <p:nvPr/>
        </p:nvSpPr>
        <p:spPr>
          <a:xfrm>
            <a:off x="5372099" y="6528613"/>
            <a:ext cx="3771901" cy="307777"/>
          </a:xfrm>
          <a:prstGeom prst="rect">
            <a:avLst/>
          </a:prstGeom>
        </p:spPr>
        <p:txBody>
          <a:bodyPr wrap="square">
            <a:spAutoFit/>
          </a:bodyPr>
          <a:lstStyle/>
          <a:p>
            <a:r>
              <a:rPr lang="en-US" sz="1400" b="1" i="1" dirty="0" err="1">
                <a:latin typeface="Calibri" pitchFamily="34" charset="0"/>
              </a:rPr>
              <a:t>Hua</a:t>
            </a:r>
            <a:r>
              <a:rPr lang="en-US" sz="1400" b="1" i="1" dirty="0">
                <a:latin typeface="Calibri" pitchFamily="34" charset="0"/>
              </a:rPr>
              <a:t> et al. PNAS 2015; Liao et al. Cell Cycle 2015</a:t>
            </a:r>
          </a:p>
        </p:txBody>
      </p:sp>
      <p:pic>
        <p:nvPicPr>
          <p:cNvPr id="9" name="Image 8"/>
          <p:cNvPicPr>
            <a:picLocks noChangeAspect="1"/>
          </p:cNvPicPr>
          <p:nvPr/>
        </p:nvPicPr>
        <p:blipFill>
          <a:blip r:embed="rId6"/>
          <a:stretch>
            <a:fillRect/>
          </a:stretch>
        </p:blipFill>
        <p:spPr>
          <a:xfrm>
            <a:off x="2" y="7"/>
            <a:ext cx="647962" cy="691330"/>
          </a:xfrm>
          <a:prstGeom prst="rect">
            <a:avLst/>
          </a:prstGeom>
        </p:spPr>
      </p:pic>
    </p:spTree>
    <p:extLst>
      <p:ext uri="{BB962C8B-B14F-4D97-AF65-F5344CB8AC3E}">
        <p14:creationId xmlns:p14="http://schemas.microsoft.com/office/powerpoint/2010/main" val="5216098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ZoneTexte 1"/>
          <p:cNvSpPr txBox="1">
            <a:spLocks noChangeArrowheads="1"/>
          </p:cNvSpPr>
          <p:nvPr/>
        </p:nvSpPr>
        <p:spPr bwMode="auto">
          <a:xfrm>
            <a:off x="1676400" y="2641601"/>
            <a:ext cx="5435600" cy="1046440"/>
          </a:xfrm>
          <a:prstGeom prst="rect">
            <a:avLst/>
          </a:prstGeom>
          <a:solidFill>
            <a:srgbClr val="000090"/>
          </a:solidFill>
          <a:ln w="9525">
            <a:solidFill>
              <a:srgbClr val="558ED5"/>
            </a:solidFill>
            <a:miter lim="800000"/>
            <a:headEnd/>
            <a:tailEnd/>
          </a:ln>
        </p:spPr>
        <p:txBody>
          <a:bodyPr>
            <a:prstTxWarp prst="textNoShape">
              <a:avLst/>
            </a:prstTxWarp>
            <a:spAutoFit/>
          </a:bodyPr>
          <a:lstStyle/>
          <a:p>
            <a:pPr algn="ctr"/>
            <a:r>
              <a:rPr lang="fr-FR" sz="4400" b="1" dirty="0" smtClean="0">
                <a:solidFill>
                  <a:schemeClr val="bg1"/>
                </a:solidFill>
                <a:cs typeface="ＭＳ Ｐゴシック" pitchFamily="-84" charset="-128"/>
              </a:rPr>
              <a:t>Vers où allons nous? </a:t>
            </a:r>
          </a:p>
          <a:p>
            <a:pPr algn="ctr"/>
            <a:endParaRPr lang="fr-FR" b="1" dirty="0">
              <a:solidFill>
                <a:srgbClr val="FF0000"/>
              </a:solidFill>
              <a:cs typeface="ＭＳ Ｐゴシック" pitchFamily="-84" charset="-128"/>
            </a:endParaRPr>
          </a:p>
        </p:txBody>
      </p:sp>
    </p:spTree>
    <p:extLst>
      <p:ext uri="{BB962C8B-B14F-4D97-AF65-F5344CB8AC3E}">
        <p14:creationId xmlns:p14="http://schemas.microsoft.com/office/powerpoint/2010/main" val="5876447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438"/>
            <a:ext cx="9144000" cy="967840"/>
          </a:xfrm>
          <a:solidFill>
            <a:srgbClr val="000090"/>
          </a:solidFill>
        </p:spPr>
        <p:txBody>
          <a:bodyPr/>
          <a:lstStyle/>
          <a:p>
            <a:r>
              <a:rPr lang="en-US" sz="2800" b="1" dirty="0" err="1">
                <a:solidFill>
                  <a:schemeClr val="bg1"/>
                </a:solidFill>
                <a:cs typeface="Calibri"/>
              </a:rPr>
              <a:t>Stratégies</a:t>
            </a:r>
            <a:r>
              <a:rPr lang="en-US" sz="2800" b="1" dirty="0">
                <a:solidFill>
                  <a:schemeClr val="bg1"/>
                </a:solidFill>
                <a:cs typeface="Calibri"/>
              </a:rPr>
              <a:t> </a:t>
            </a:r>
            <a:r>
              <a:rPr lang="en-US" sz="2800" b="1" dirty="0" err="1">
                <a:solidFill>
                  <a:schemeClr val="bg1"/>
                </a:solidFill>
                <a:cs typeface="Calibri"/>
              </a:rPr>
              <a:t>à</a:t>
            </a:r>
            <a:r>
              <a:rPr lang="en-US" sz="2800" b="1" dirty="0">
                <a:solidFill>
                  <a:schemeClr val="bg1"/>
                </a:solidFill>
                <a:cs typeface="Calibri"/>
              </a:rPr>
              <a:t> </a:t>
            </a:r>
            <a:r>
              <a:rPr lang="en-US" sz="2800" b="1" dirty="0" err="1">
                <a:solidFill>
                  <a:schemeClr val="bg1"/>
                </a:solidFill>
                <a:cs typeface="Calibri"/>
              </a:rPr>
              <a:t>l’étude</a:t>
            </a:r>
            <a:r>
              <a:rPr lang="en-US" sz="2800" b="1" dirty="0">
                <a:solidFill>
                  <a:schemeClr val="bg1"/>
                </a:solidFill>
                <a:cs typeface="Calibri"/>
              </a:rPr>
              <a:t> chez </a:t>
            </a:r>
            <a:r>
              <a:rPr lang="en-US" sz="2800" b="1" dirty="0" err="1" smtClean="0">
                <a:solidFill>
                  <a:schemeClr val="bg1"/>
                </a:solidFill>
                <a:cs typeface="Calibri"/>
              </a:rPr>
              <a:t>l’homme</a:t>
            </a:r>
            <a:r>
              <a:rPr lang="en-US" sz="2800" b="1" dirty="0" smtClean="0">
                <a:solidFill>
                  <a:schemeClr val="bg1"/>
                </a:solidFill>
                <a:cs typeface="Calibri"/>
              </a:rPr>
              <a:t>: </a:t>
            </a:r>
            <a:br>
              <a:rPr lang="en-US" sz="2800" b="1" dirty="0" smtClean="0">
                <a:solidFill>
                  <a:schemeClr val="bg1"/>
                </a:solidFill>
                <a:cs typeface="Calibri"/>
              </a:rPr>
            </a:br>
            <a:r>
              <a:rPr lang="en-US" sz="2800" b="1" dirty="0" err="1" smtClean="0">
                <a:solidFill>
                  <a:schemeClr val="bg1"/>
                </a:solidFill>
                <a:cs typeface="Calibri"/>
              </a:rPr>
              <a:t>vers</a:t>
            </a:r>
            <a:r>
              <a:rPr lang="en-US" sz="2800" b="1" dirty="0" smtClean="0">
                <a:solidFill>
                  <a:schemeClr val="bg1"/>
                </a:solidFill>
                <a:cs typeface="Calibri"/>
              </a:rPr>
              <a:t> </a:t>
            </a:r>
            <a:r>
              <a:rPr lang="en-US" sz="2800" b="1" dirty="0" err="1" smtClean="0">
                <a:solidFill>
                  <a:schemeClr val="bg1"/>
                </a:solidFill>
                <a:cs typeface="Calibri"/>
              </a:rPr>
              <a:t>une</a:t>
            </a:r>
            <a:r>
              <a:rPr lang="en-US" sz="2800" b="1" dirty="0" smtClean="0">
                <a:solidFill>
                  <a:schemeClr val="bg1"/>
                </a:solidFill>
                <a:cs typeface="Calibri"/>
              </a:rPr>
              <a:t> </a:t>
            </a:r>
            <a:r>
              <a:rPr lang="en-US" sz="2800" b="1" dirty="0" err="1" smtClean="0">
                <a:solidFill>
                  <a:schemeClr val="bg1"/>
                </a:solidFill>
                <a:cs typeface="Calibri"/>
              </a:rPr>
              <a:t>combinaison</a:t>
            </a:r>
            <a:r>
              <a:rPr lang="en-US" sz="2800" b="1" dirty="0" smtClean="0">
                <a:solidFill>
                  <a:schemeClr val="bg1"/>
                </a:solidFill>
                <a:cs typeface="Calibri"/>
              </a:rPr>
              <a:t>? </a:t>
            </a:r>
            <a:endParaRPr lang="en-US" sz="2800" b="1" dirty="0">
              <a:solidFill>
                <a:srgbClr val="FFFFFF"/>
              </a:solidFill>
            </a:endParaRPr>
          </a:p>
        </p:txBody>
      </p:sp>
      <p:sp>
        <p:nvSpPr>
          <p:cNvPr id="4" name="TextBox 3"/>
          <p:cNvSpPr txBox="1"/>
          <p:nvPr/>
        </p:nvSpPr>
        <p:spPr>
          <a:xfrm>
            <a:off x="37389" y="2440619"/>
            <a:ext cx="3480512" cy="2369880"/>
          </a:xfrm>
          <a:prstGeom prst="rect">
            <a:avLst/>
          </a:prstGeom>
          <a:solidFill>
            <a:schemeClr val="tx2">
              <a:lumMod val="10000"/>
              <a:lumOff val="90000"/>
            </a:schemeClr>
          </a:solidFill>
          <a:ln>
            <a:solidFill>
              <a:srgbClr val="FFDADA"/>
            </a:solidFill>
          </a:ln>
          <a:effectLst>
            <a:outerShdw blurRad="50800" dist="38100" dir="2700000" algn="tl" rotWithShape="0">
              <a:prstClr val="black">
                <a:alpha val="40000"/>
              </a:prstClr>
            </a:outerShdw>
          </a:effectLst>
        </p:spPr>
        <p:txBody>
          <a:bodyPr wrap="square" rtlCol="0">
            <a:spAutoFit/>
          </a:bodyPr>
          <a:lstStyle/>
          <a:p>
            <a:pPr algn="ctr" defTabSz="457200"/>
            <a:r>
              <a:rPr lang="en-US" sz="2200" b="1" dirty="0" smtClean="0">
                <a:solidFill>
                  <a:srgbClr val="FF0000"/>
                </a:solidFill>
                <a:effectLst>
                  <a:outerShdw blurRad="50800" dist="38100" dir="2700000">
                    <a:srgbClr val="000000">
                      <a:alpha val="43000"/>
                    </a:srgbClr>
                  </a:outerShdw>
                </a:effectLst>
                <a:latin typeface="Calibri"/>
              </a:rPr>
              <a:t>SHOCK</a:t>
            </a:r>
          </a:p>
          <a:p>
            <a:pPr algn="ctr" defTabSz="457200"/>
            <a:r>
              <a:rPr lang="en-US" sz="1800" b="1" dirty="0" smtClean="0">
                <a:solidFill>
                  <a:srgbClr val="1F497D">
                    <a:lumMod val="75000"/>
                    <a:lumOff val="25000"/>
                  </a:srgbClr>
                </a:solidFill>
                <a:latin typeface="Calibri"/>
              </a:rPr>
              <a:t>Reactivation of latently-</a:t>
            </a:r>
          </a:p>
          <a:p>
            <a:pPr algn="ctr" defTabSz="457200"/>
            <a:r>
              <a:rPr lang="en-US" sz="1800" b="1" dirty="0" smtClean="0">
                <a:solidFill>
                  <a:srgbClr val="1F497D">
                    <a:lumMod val="75000"/>
                    <a:lumOff val="25000"/>
                  </a:srgbClr>
                </a:solidFill>
                <a:latin typeface="Calibri"/>
              </a:rPr>
              <a:t>infected cells by transcription activators</a:t>
            </a:r>
          </a:p>
          <a:p>
            <a:pPr algn="ctr" defTabSz="457200"/>
            <a:r>
              <a:rPr lang="en-US" sz="1800" dirty="0" smtClean="0">
                <a:solidFill>
                  <a:prstClr val="black">
                    <a:lumMod val="75000"/>
                    <a:lumOff val="25000"/>
                  </a:prstClr>
                </a:solidFill>
                <a:latin typeface="Calibri"/>
              </a:rPr>
              <a:t>Inhibit histone </a:t>
            </a:r>
            <a:r>
              <a:rPr lang="en-US" sz="1800" dirty="0" err="1" smtClean="0">
                <a:solidFill>
                  <a:prstClr val="black">
                    <a:lumMod val="75000"/>
                    <a:lumOff val="25000"/>
                  </a:prstClr>
                </a:solidFill>
                <a:latin typeface="Calibri"/>
              </a:rPr>
              <a:t>deacetylase</a:t>
            </a:r>
            <a:endParaRPr lang="en-US" sz="1800" dirty="0" smtClean="0">
              <a:solidFill>
                <a:prstClr val="black">
                  <a:lumMod val="75000"/>
                  <a:lumOff val="25000"/>
                </a:prstClr>
              </a:solidFill>
              <a:latin typeface="Calibri"/>
            </a:endParaRPr>
          </a:p>
          <a:p>
            <a:pPr algn="ctr" defTabSz="457200"/>
            <a:r>
              <a:rPr lang="en-US" sz="1800" dirty="0" smtClean="0">
                <a:solidFill>
                  <a:prstClr val="black">
                    <a:lumMod val="75000"/>
                    <a:lumOff val="25000"/>
                  </a:prstClr>
                </a:solidFill>
                <a:latin typeface="Calibri"/>
              </a:rPr>
              <a:t>Inhibit </a:t>
            </a:r>
            <a:r>
              <a:rPr lang="en-US" sz="1800" dirty="0" err="1" smtClean="0">
                <a:solidFill>
                  <a:prstClr val="black">
                    <a:lumMod val="75000"/>
                    <a:lumOff val="25000"/>
                  </a:prstClr>
                </a:solidFill>
                <a:latin typeface="Calibri"/>
              </a:rPr>
              <a:t>bromodomain</a:t>
            </a:r>
            <a:r>
              <a:rPr lang="en-US" sz="1800" dirty="0" smtClean="0">
                <a:solidFill>
                  <a:prstClr val="black">
                    <a:lumMod val="75000"/>
                    <a:lumOff val="25000"/>
                  </a:prstClr>
                </a:solidFill>
                <a:latin typeface="Calibri"/>
              </a:rPr>
              <a:t> </a:t>
            </a:r>
            <a:r>
              <a:rPr lang="en-US" sz="1800" dirty="0" err="1" smtClean="0">
                <a:solidFill>
                  <a:prstClr val="black">
                    <a:lumMod val="75000"/>
                    <a:lumOff val="25000"/>
                  </a:prstClr>
                </a:solidFill>
                <a:latin typeface="Calibri"/>
              </a:rPr>
              <a:t>extraterminal</a:t>
            </a:r>
            <a:endParaRPr lang="en-US" sz="1800" dirty="0" smtClean="0">
              <a:solidFill>
                <a:prstClr val="black">
                  <a:lumMod val="75000"/>
                  <a:lumOff val="25000"/>
                </a:prstClr>
              </a:solidFill>
              <a:latin typeface="Calibri"/>
            </a:endParaRPr>
          </a:p>
          <a:p>
            <a:pPr algn="ctr" defTabSz="457200"/>
            <a:r>
              <a:rPr lang="en-US" sz="1800" dirty="0" smtClean="0">
                <a:solidFill>
                  <a:prstClr val="black">
                    <a:lumMod val="75000"/>
                    <a:lumOff val="25000"/>
                  </a:prstClr>
                </a:solidFill>
                <a:latin typeface="Calibri"/>
              </a:rPr>
              <a:t>Activate toll-like receptors </a:t>
            </a:r>
          </a:p>
          <a:p>
            <a:pPr algn="ctr" defTabSz="457200"/>
            <a:r>
              <a:rPr lang="en-US" sz="1800" dirty="0" smtClean="0">
                <a:solidFill>
                  <a:prstClr val="black">
                    <a:lumMod val="75000"/>
                    <a:lumOff val="25000"/>
                  </a:prstClr>
                </a:solidFill>
                <a:latin typeface="Calibri"/>
              </a:rPr>
              <a:t>Activate </a:t>
            </a:r>
            <a:r>
              <a:rPr lang="en-US" sz="1800" dirty="0">
                <a:solidFill>
                  <a:prstClr val="black">
                    <a:lumMod val="75000"/>
                    <a:lumOff val="25000"/>
                  </a:prstClr>
                </a:solidFill>
                <a:latin typeface="Calibri"/>
              </a:rPr>
              <a:t>P</a:t>
            </a:r>
            <a:r>
              <a:rPr lang="en-US" sz="1800" dirty="0" smtClean="0">
                <a:solidFill>
                  <a:prstClr val="black">
                    <a:lumMod val="75000"/>
                    <a:lumOff val="25000"/>
                  </a:prstClr>
                </a:solidFill>
                <a:latin typeface="Calibri"/>
              </a:rPr>
              <a:t>KC, JAK/STAT </a:t>
            </a:r>
          </a:p>
        </p:txBody>
      </p:sp>
      <p:sp>
        <p:nvSpPr>
          <p:cNvPr id="5" name="TextBox 4"/>
          <p:cNvSpPr txBox="1"/>
          <p:nvPr/>
        </p:nvSpPr>
        <p:spPr>
          <a:xfrm>
            <a:off x="3403600" y="2567161"/>
            <a:ext cx="3284660" cy="2492990"/>
          </a:xfrm>
          <a:prstGeom prst="rect">
            <a:avLst/>
          </a:prstGeom>
          <a:solidFill>
            <a:srgbClr val="18579B">
              <a:alpha val="60000"/>
            </a:srgbClr>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defTabSz="457200"/>
            <a:r>
              <a:rPr lang="en-US" sz="2200" b="1" dirty="0" smtClean="0">
                <a:solidFill>
                  <a:srgbClr val="FF0000"/>
                </a:solidFill>
                <a:effectLst>
                  <a:outerShdw blurRad="50800" dist="38100" dir="2700000">
                    <a:srgbClr val="000000">
                      <a:alpha val="43000"/>
                    </a:srgbClr>
                  </a:outerShdw>
                </a:effectLst>
                <a:latin typeface="Calibri"/>
              </a:rPr>
              <a:t>KILL</a:t>
            </a:r>
          </a:p>
          <a:p>
            <a:pPr algn="ctr" defTabSz="457200"/>
            <a:r>
              <a:rPr lang="en-US" sz="2200" b="1" dirty="0" smtClean="0">
                <a:solidFill>
                  <a:prstClr val="white"/>
                </a:solidFill>
                <a:latin typeface="Calibri"/>
              </a:rPr>
              <a:t>Viral clearance </a:t>
            </a:r>
          </a:p>
          <a:p>
            <a:pPr algn="ctr" defTabSz="457200"/>
            <a:r>
              <a:rPr lang="en-US" sz="2200" b="1" dirty="0" smtClean="0">
                <a:solidFill>
                  <a:prstClr val="white"/>
                </a:solidFill>
                <a:latin typeface="Calibri"/>
              </a:rPr>
              <a:t>by the immune system</a:t>
            </a:r>
          </a:p>
          <a:p>
            <a:pPr algn="ctr" defTabSz="457200"/>
            <a:r>
              <a:rPr lang="en-US" sz="1800" dirty="0">
                <a:solidFill>
                  <a:prstClr val="white">
                    <a:lumMod val="85000"/>
                  </a:prstClr>
                </a:solidFill>
              </a:rPr>
              <a:t>Therapeutic </a:t>
            </a:r>
            <a:r>
              <a:rPr lang="en-US" sz="1800" dirty="0" smtClean="0">
                <a:solidFill>
                  <a:prstClr val="white">
                    <a:lumMod val="85000"/>
                  </a:prstClr>
                </a:solidFill>
              </a:rPr>
              <a:t>vaccines</a:t>
            </a:r>
          </a:p>
          <a:p>
            <a:pPr algn="ctr" defTabSz="457200"/>
            <a:r>
              <a:rPr lang="en-US" sz="1800" dirty="0" err="1" smtClean="0">
                <a:solidFill>
                  <a:prstClr val="white">
                    <a:lumMod val="85000"/>
                  </a:prstClr>
                </a:solidFill>
              </a:rPr>
              <a:t>bNabs</a:t>
            </a:r>
            <a:r>
              <a:rPr lang="en-US" sz="1800" dirty="0" smtClean="0">
                <a:solidFill>
                  <a:prstClr val="white">
                    <a:lumMod val="85000"/>
                  </a:prstClr>
                </a:solidFill>
              </a:rPr>
              <a:t>, anti-a4b7</a:t>
            </a:r>
            <a:endParaRPr lang="en-US" sz="1800" dirty="0">
              <a:solidFill>
                <a:prstClr val="white">
                  <a:lumMod val="85000"/>
                </a:prstClr>
              </a:solidFill>
            </a:endParaRPr>
          </a:p>
          <a:p>
            <a:pPr algn="ctr" defTabSz="457200"/>
            <a:r>
              <a:rPr lang="en-US" sz="1800" dirty="0" err="1" smtClean="0">
                <a:solidFill>
                  <a:prstClr val="white">
                    <a:lumMod val="85000"/>
                  </a:prstClr>
                </a:solidFill>
              </a:rPr>
              <a:t>Bispecific</a:t>
            </a:r>
            <a:r>
              <a:rPr lang="en-US" sz="1800" dirty="0" smtClean="0">
                <a:solidFill>
                  <a:prstClr val="white">
                    <a:lumMod val="85000"/>
                  </a:prstClr>
                </a:solidFill>
              </a:rPr>
              <a:t> abs</a:t>
            </a:r>
            <a:endParaRPr lang="en-US" sz="1800" dirty="0">
              <a:solidFill>
                <a:prstClr val="white">
                  <a:lumMod val="85000"/>
                </a:prstClr>
              </a:solidFill>
            </a:endParaRPr>
          </a:p>
          <a:p>
            <a:pPr algn="ctr" defTabSz="457200"/>
            <a:r>
              <a:rPr lang="en-US" sz="1800" dirty="0" smtClean="0">
                <a:solidFill>
                  <a:prstClr val="white">
                    <a:lumMod val="85000"/>
                  </a:prstClr>
                </a:solidFill>
              </a:rPr>
              <a:t>anti-PD1, PD1-L,  anti-CTLA-4</a:t>
            </a:r>
            <a:r>
              <a:rPr lang="en-US" sz="1800" dirty="0">
                <a:solidFill>
                  <a:prstClr val="white">
                    <a:lumMod val="85000"/>
                  </a:prstClr>
                </a:solidFill>
              </a:rPr>
              <a:t/>
            </a:r>
            <a:br>
              <a:rPr lang="en-US" sz="1800" dirty="0">
                <a:solidFill>
                  <a:prstClr val="white">
                    <a:lumMod val="85000"/>
                  </a:prstClr>
                </a:solidFill>
              </a:rPr>
            </a:br>
            <a:endParaRPr lang="en-US" sz="1800" dirty="0" smtClean="0">
              <a:solidFill>
                <a:prstClr val="white">
                  <a:lumMod val="85000"/>
                </a:prstClr>
              </a:solidFill>
            </a:endParaRPr>
          </a:p>
        </p:txBody>
      </p:sp>
      <p:sp>
        <p:nvSpPr>
          <p:cNvPr id="8" name="TextBox 7"/>
          <p:cNvSpPr txBox="1"/>
          <p:nvPr/>
        </p:nvSpPr>
        <p:spPr>
          <a:xfrm>
            <a:off x="18" y="5284475"/>
            <a:ext cx="6688259" cy="1384995"/>
          </a:xfrm>
          <a:prstGeom prst="rect">
            <a:avLst/>
          </a:prstGeom>
          <a:solidFill>
            <a:srgbClr val="006858">
              <a:alpha val="46000"/>
            </a:srgbClr>
          </a:solidFill>
          <a:ln>
            <a:solidFill>
              <a:schemeClr val="accent4">
                <a:lumMod val="20000"/>
                <a:lumOff val="80000"/>
              </a:schemeClr>
            </a:solidFill>
          </a:ln>
          <a:effectLst>
            <a:outerShdw blurRad="50800" dist="38100" dir="2700000" algn="tl" rotWithShape="0">
              <a:prstClr val="black">
                <a:alpha val="40000"/>
              </a:prstClr>
            </a:outerShdw>
          </a:effectLst>
        </p:spPr>
        <p:txBody>
          <a:bodyPr wrap="square" rtlCol="0">
            <a:spAutoFit/>
          </a:bodyPr>
          <a:lstStyle/>
          <a:p>
            <a:pPr algn="ctr" defTabSz="457200"/>
            <a:r>
              <a:rPr lang="en-US" sz="2200" b="1" dirty="0" smtClean="0">
                <a:solidFill>
                  <a:srgbClr val="FF0000"/>
                </a:solidFill>
                <a:effectLst>
                  <a:outerShdw blurRad="50800" dist="38100" dir="2700000">
                    <a:srgbClr val="000000">
                      <a:alpha val="43000"/>
                    </a:srgbClr>
                  </a:outerShdw>
                </a:effectLst>
                <a:latin typeface="Calibri"/>
              </a:rPr>
              <a:t>HIV RESISTANT CELLS or DESTROY HIV</a:t>
            </a:r>
          </a:p>
          <a:p>
            <a:pPr algn="ctr" defTabSz="457200"/>
            <a:r>
              <a:rPr lang="en-US" sz="2200" b="1" dirty="0" smtClean="0">
                <a:solidFill>
                  <a:prstClr val="white"/>
                </a:solidFill>
                <a:latin typeface="Calibri"/>
              </a:rPr>
              <a:t>Transfusing cells with modified CCR5 gene</a:t>
            </a:r>
          </a:p>
          <a:p>
            <a:pPr algn="ctr" defTabSz="457200"/>
            <a:r>
              <a:rPr lang="en-US" sz="2000" b="1" dirty="0" smtClean="0">
                <a:solidFill>
                  <a:prstClr val="white">
                    <a:lumMod val="85000"/>
                  </a:prstClr>
                </a:solidFill>
                <a:latin typeface="Calibri"/>
              </a:rPr>
              <a:t>Gene-editing therapy using CRISPR-Cas9</a:t>
            </a:r>
          </a:p>
          <a:p>
            <a:pPr algn="ctr" defTabSz="457200"/>
            <a:r>
              <a:rPr lang="en-US" sz="2000" dirty="0" smtClean="0">
                <a:solidFill>
                  <a:prstClr val="white">
                    <a:lumMod val="85000"/>
                  </a:prstClr>
                </a:solidFill>
                <a:latin typeface="Calibri"/>
              </a:rPr>
              <a:t>Bone marrow or cord blood transplantation</a:t>
            </a:r>
          </a:p>
        </p:txBody>
      </p:sp>
      <p:sp>
        <p:nvSpPr>
          <p:cNvPr id="6" name="TextBox 5"/>
          <p:cNvSpPr txBox="1"/>
          <p:nvPr/>
        </p:nvSpPr>
        <p:spPr>
          <a:xfrm>
            <a:off x="37375" y="920165"/>
            <a:ext cx="6688259" cy="1323439"/>
          </a:xfrm>
          <a:prstGeom prst="rect">
            <a:avLst/>
          </a:prstGeom>
          <a:solidFill>
            <a:schemeClr val="tx2">
              <a:lumMod val="75000"/>
              <a:lumOff val="25000"/>
              <a:alpha val="50000"/>
            </a:schemeClr>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defTabSz="457200"/>
            <a:r>
              <a:rPr lang="en-US" sz="2200" b="1" dirty="0" smtClean="0">
                <a:solidFill>
                  <a:srgbClr val="FF0000"/>
                </a:solidFill>
                <a:effectLst>
                  <a:outerShdw blurRad="50800" dist="38100" dir="2700000">
                    <a:srgbClr val="000000">
                      <a:alpha val="43000"/>
                    </a:srgbClr>
                  </a:outerShdw>
                </a:effectLst>
                <a:latin typeface="Calibri"/>
              </a:rPr>
              <a:t>MINIMIZE RESERVOIR</a:t>
            </a:r>
          </a:p>
          <a:p>
            <a:pPr algn="ctr" defTabSz="457200"/>
            <a:r>
              <a:rPr lang="en-US" sz="2200" b="1" dirty="0" smtClean="0">
                <a:solidFill>
                  <a:prstClr val="white"/>
                </a:solidFill>
                <a:latin typeface="Calibri"/>
              </a:rPr>
              <a:t>Limit reservoir with early treatment</a:t>
            </a:r>
          </a:p>
          <a:p>
            <a:pPr algn="ctr" defTabSz="457200"/>
            <a:r>
              <a:rPr lang="en-US" sz="1800" dirty="0" smtClean="0">
                <a:solidFill>
                  <a:prstClr val="white">
                    <a:lumMod val="85000"/>
                  </a:prstClr>
                </a:solidFill>
                <a:latin typeface="Calibri"/>
              </a:rPr>
              <a:t>Antiretroviral therapy</a:t>
            </a:r>
          </a:p>
          <a:p>
            <a:pPr algn="ctr" defTabSz="457200"/>
            <a:r>
              <a:rPr lang="en-US" sz="1800" dirty="0" smtClean="0">
                <a:solidFill>
                  <a:prstClr val="white">
                    <a:lumMod val="85000"/>
                  </a:prstClr>
                </a:solidFill>
                <a:latin typeface="Calibri"/>
              </a:rPr>
              <a:t>Broadly neutralizing antibodies</a:t>
            </a:r>
          </a:p>
        </p:txBody>
      </p:sp>
      <p:sp>
        <p:nvSpPr>
          <p:cNvPr id="3" name="Oval 2"/>
          <p:cNvSpPr/>
          <p:nvPr/>
        </p:nvSpPr>
        <p:spPr>
          <a:xfrm>
            <a:off x="1345488" y="1327134"/>
            <a:ext cx="4114800" cy="3886200"/>
          </a:xfrm>
          <a:prstGeom prst="ellipse">
            <a:avLst/>
          </a:prstGeom>
          <a:solidFill>
            <a:srgbClr val="FF0000">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4000" b="1" dirty="0" smtClean="0">
                <a:solidFill>
                  <a:srgbClr val="FF0000"/>
                </a:solidFill>
                <a:latin typeface="Calibri"/>
              </a:rPr>
              <a:t>Combination Cure</a:t>
            </a:r>
          </a:p>
          <a:p>
            <a:pPr algn="ctr" defTabSz="457200"/>
            <a:r>
              <a:rPr lang="fr-FR" sz="2000" i="1" dirty="0">
                <a:solidFill>
                  <a:srgbClr val="FF0000"/>
                </a:solidFill>
              </a:rPr>
              <a:t>http://</a:t>
            </a:r>
            <a:r>
              <a:rPr lang="fr-FR" sz="2000" i="1" dirty="0" err="1">
                <a:solidFill>
                  <a:srgbClr val="FF0000"/>
                </a:solidFill>
              </a:rPr>
              <a:t>www.treatmentactiongroup.org</a:t>
            </a:r>
            <a:r>
              <a:rPr lang="fr-FR" sz="2000" i="1" dirty="0">
                <a:solidFill>
                  <a:srgbClr val="FF0000"/>
                </a:solidFill>
              </a:rPr>
              <a:t>/cure/trials</a:t>
            </a:r>
          </a:p>
          <a:p>
            <a:pPr algn="ctr" defTabSz="457200"/>
            <a:endParaRPr lang="en-US" sz="4000" b="1" dirty="0">
              <a:solidFill>
                <a:srgbClr val="FF0000"/>
              </a:solidFill>
              <a:latin typeface="Calibri"/>
            </a:endParaRPr>
          </a:p>
        </p:txBody>
      </p:sp>
      <p:sp>
        <p:nvSpPr>
          <p:cNvPr id="7" name="ZoneTexte 6"/>
          <p:cNvSpPr txBox="1"/>
          <p:nvPr/>
        </p:nvSpPr>
        <p:spPr>
          <a:xfrm>
            <a:off x="6688276" y="942798"/>
            <a:ext cx="2455723" cy="2308324"/>
          </a:xfrm>
          <a:prstGeom prst="rect">
            <a:avLst/>
          </a:prstGeom>
          <a:solidFill>
            <a:schemeClr val="bg1">
              <a:lumMod val="95000"/>
            </a:schemeClr>
          </a:solidFill>
        </p:spPr>
        <p:txBody>
          <a:bodyPr wrap="square" rtlCol="0">
            <a:spAutoFit/>
          </a:bodyPr>
          <a:lstStyle/>
          <a:p>
            <a:pPr algn="ctr" defTabSz="457200"/>
            <a:r>
              <a:rPr lang="en-US" sz="2400" b="1" dirty="0" smtClean="0">
                <a:solidFill>
                  <a:srgbClr val="FF0000"/>
                </a:solidFill>
                <a:latin typeface="Calibri"/>
              </a:rPr>
              <a:t>BESOIN URGENT de nouveaux </a:t>
            </a:r>
            <a:r>
              <a:rPr lang="en-US" sz="2400" b="1" dirty="0" err="1" smtClean="0">
                <a:solidFill>
                  <a:srgbClr val="FF0000"/>
                </a:solidFill>
                <a:latin typeface="Calibri"/>
              </a:rPr>
              <a:t>biomarqueurs</a:t>
            </a:r>
            <a:r>
              <a:rPr lang="en-US" sz="2400" b="1" dirty="0" smtClean="0">
                <a:solidFill>
                  <a:srgbClr val="FF0000"/>
                </a:solidFill>
                <a:latin typeface="Calibri"/>
              </a:rPr>
              <a:t> </a:t>
            </a:r>
            <a:r>
              <a:rPr lang="en-US" sz="2400" b="1" dirty="0" err="1" smtClean="0">
                <a:solidFill>
                  <a:srgbClr val="FF0000"/>
                </a:solidFill>
                <a:latin typeface="Calibri"/>
              </a:rPr>
              <a:t>prédictifs</a:t>
            </a:r>
            <a:r>
              <a:rPr lang="en-US" sz="2400" b="1" dirty="0" smtClean="0">
                <a:solidFill>
                  <a:srgbClr val="FF0000"/>
                </a:solidFill>
                <a:latin typeface="Calibri"/>
              </a:rPr>
              <a:t> </a:t>
            </a:r>
            <a:r>
              <a:rPr lang="en-US" sz="2400" b="1" dirty="0" err="1" smtClean="0">
                <a:solidFill>
                  <a:srgbClr val="FF0000"/>
                </a:solidFill>
                <a:latin typeface="Calibri"/>
              </a:rPr>
              <a:t>d’efficacité</a:t>
            </a:r>
            <a:r>
              <a:rPr lang="en-US" sz="2400" b="1" dirty="0" smtClean="0">
                <a:solidFill>
                  <a:srgbClr val="FF0000"/>
                </a:solidFill>
                <a:latin typeface="Calibri"/>
              </a:rPr>
              <a:t>! </a:t>
            </a:r>
            <a:r>
              <a:rPr lang="en-US" sz="2400" b="1" i="1" dirty="0" smtClean="0">
                <a:solidFill>
                  <a:srgbClr val="FF0000"/>
                </a:solidFill>
                <a:latin typeface="Calibri"/>
              </a:rPr>
              <a:t>CD32a</a:t>
            </a:r>
            <a:r>
              <a:rPr lang="en-US" sz="2400" b="1" i="1" dirty="0" smtClean="0">
                <a:solidFill>
                  <a:srgbClr val="FF0000"/>
                </a:solidFill>
                <a:latin typeface="Calibri"/>
              </a:rPr>
              <a:t>? </a:t>
            </a:r>
            <a:r>
              <a:rPr lang="en-US" sz="2400" b="1" i="1" dirty="0" smtClean="0">
                <a:solidFill>
                  <a:srgbClr val="FF0000"/>
                </a:solidFill>
                <a:latin typeface="Calibri"/>
              </a:rPr>
              <a:t> </a:t>
            </a:r>
            <a:r>
              <a:rPr lang="en-US" sz="2400" b="1" i="1" dirty="0" err="1" smtClean="0">
                <a:solidFill>
                  <a:srgbClr val="FF0000"/>
                </a:solidFill>
                <a:latin typeface="Calibri"/>
              </a:rPr>
              <a:t>Autres</a:t>
            </a:r>
            <a:r>
              <a:rPr lang="en-US" sz="2400" b="1" i="1" dirty="0" smtClean="0">
                <a:solidFill>
                  <a:srgbClr val="FF0000"/>
                </a:solidFill>
                <a:latin typeface="Calibri"/>
              </a:rPr>
              <a:t>? </a:t>
            </a:r>
            <a:endParaRPr lang="en-US" sz="1800" b="1" i="1" dirty="0" smtClean="0">
              <a:solidFill>
                <a:srgbClr val="FF0000"/>
              </a:solidFill>
              <a:latin typeface="Calibri"/>
            </a:endParaRPr>
          </a:p>
        </p:txBody>
      </p:sp>
      <p:sp>
        <p:nvSpPr>
          <p:cNvPr id="9" name="ZoneTexte 8"/>
          <p:cNvSpPr txBox="1"/>
          <p:nvPr/>
        </p:nvSpPr>
        <p:spPr>
          <a:xfrm>
            <a:off x="6796353" y="3841443"/>
            <a:ext cx="2229440" cy="2092881"/>
          </a:xfrm>
          <a:prstGeom prst="rect">
            <a:avLst/>
          </a:prstGeom>
          <a:solidFill>
            <a:srgbClr val="FF0000"/>
          </a:solidFill>
        </p:spPr>
        <p:txBody>
          <a:bodyPr wrap="square" rtlCol="0">
            <a:spAutoFit/>
          </a:bodyPr>
          <a:lstStyle/>
          <a:p>
            <a:pPr algn="ctr" defTabSz="457200"/>
            <a:r>
              <a:rPr lang="en-AU" sz="2400" b="1" dirty="0" err="1" smtClean="0">
                <a:solidFill>
                  <a:prstClr val="white"/>
                </a:solidFill>
                <a:latin typeface="Calibri"/>
                <a:ea typeface="ＭＳ Ｐゴシック" pitchFamily="-84" charset="-128"/>
                <a:cs typeface="ＭＳ Ｐゴシック" pitchFamily="-84" charset="-128"/>
              </a:rPr>
              <a:t>Traitement</a:t>
            </a:r>
            <a:r>
              <a:rPr lang="en-AU" sz="2400" b="1" dirty="0" smtClean="0">
                <a:solidFill>
                  <a:prstClr val="white"/>
                </a:solidFill>
                <a:latin typeface="Calibri"/>
                <a:ea typeface="ＭＳ Ｐゴシック" pitchFamily="-84" charset="-128"/>
                <a:cs typeface="ＭＳ Ｐゴシック" pitchFamily="-84" charset="-128"/>
              </a:rPr>
              <a:t> </a:t>
            </a:r>
            <a:r>
              <a:rPr lang="en-AU" sz="2400" b="1" dirty="0" err="1" smtClean="0">
                <a:solidFill>
                  <a:prstClr val="white"/>
                </a:solidFill>
                <a:latin typeface="Calibri"/>
                <a:ea typeface="ＭＳ Ｐゴシック" pitchFamily="-84" charset="-128"/>
                <a:cs typeface="ＭＳ Ｐゴシック" pitchFamily="-84" charset="-128"/>
              </a:rPr>
              <a:t>personnalisé</a:t>
            </a:r>
            <a:r>
              <a:rPr lang="en-AU" sz="2400" b="1" dirty="0" smtClean="0">
                <a:solidFill>
                  <a:prstClr val="white"/>
                </a:solidFill>
                <a:latin typeface="Calibri"/>
                <a:ea typeface="ＭＳ Ｐゴシック" pitchFamily="-84" charset="-128"/>
                <a:cs typeface="ＭＳ Ｐゴシック" pitchFamily="-84" charset="-128"/>
              </a:rPr>
              <a:t>? </a:t>
            </a:r>
          </a:p>
          <a:p>
            <a:pPr algn="ctr" defTabSz="457200"/>
            <a:endParaRPr lang="en-AU" sz="1000" b="1" dirty="0" smtClean="0">
              <a:solidFill>
                <a:prstClr val="white"/>
              </a:solidFill>
              <a:latin typeface="Calibri"/>
              <a:ea typeface="ＭＳ Ｐゴシック" pitchFamily="-84" charset="-128"/>
              <a:cs typeface="ＭＳ Ｐゴシック" pitchFamily="-84" charset="-128"/>
            </a:endParaRPr>
          </a:p>
          <a:p>
            <a:pPr algn="ctr" defTabSz="457200"/>
            <a:r>
              <a:rPr lang="en-AU" sz="2400" b="1" dirty="0" smtClean="0">
                <a:solidFill>
                  <a:prstClr val="white"/>
                </a:solidFill>
                <a:latin typeface="Calibri"/>
                <a:ea typeface="ＭＳ Ｐゴシック" pitchFamily="-84" charset="-128"/>
                <a:cs typeface="ＭＳ Ｐゴシック" pitchFamily="-84" charset="-128"/>
              </a:rPr>
              <a:t>Accessible </a:t>
            </a:r>
            <a:r>
              <a:rPr lang="en-AU" sz="2400" b="1" dirty="0" err="1" smtClean="0">
                <a:solidFill>
                  <a:prstClr val="white"/>
                </a:solidFill>
                <a:latin typeface="Calibri"/>
                <a:ea typeface="ＭＳ Ｐゴシック" pitchFamily="-84" charset="-128"/>
                <a:cs typeface="ＭＳ Ｐゴシック" pitchFamily="-84" charset="-128"/>
              </a:rPr>
              <a:t>à</a:t>
            </a:r>
            <a:r>
              <a:rPr lang="en-AU" sz="2400" b="1" dirty="0" smtClean="0">
                <a:solidFill>
                  <a:prstClr val="white"/>
                </a:solidFill>
                <a:latin typeface="Calibri"/>
                <a:ea typeface="ＭＳ Ｐゴシック" pitchFamily="-84" charset="-128"/>
                <a:cs typeface="ＭＳ Ｐゴシック" pitchFamily="-84" charset="-128"/>
              </a:rPr>
              <a:t> </a:t>
            </a:r>
            <a:r>
              <a:rPr lang="en-AU" sz="2400" b="1" dirty="0" err="1" smtClean="0">
                <a:solidFill>
                  <a:prstClr val="white"/>
                </a:solidFill>
                <a:latin typeface="Calibri"/>
                <a:ea typeface="ＭＳ Ｐゴシック" pitchFamily="-84" charset="-128"/>
                <a:cs typeface="ＭＳ Ｐゴシック" pitchFamily="-84" charset="-128"/>
              </a:rPr>
              <a:t>tous</a:t>
            </a:r>
            <a:r>
              <a:rPr lang="en-AU" sz="2400" b="1" dirty="0" smtClean="0">
                <a:solidFill>
                  <a:prstClr val="white"/>
                </a:solidFill>
                <a:latin typeface="Calibri"/>
                <a:ea typeface="ＭＳ Ｐゴシック" pitchFamily="-84" charset="-128"/>
                <a:cs typeface="ＭＳ Ｐゴシック" pitchFamily="-84" charset="-128"/>
              </a:rPr>
              <a:t>! </a:t>
            </a:r>
            <a:endParaRPr lang="en-AU" sz="2400" b="1" dirty="0" smtClean="0">
              <a:solidFill>
                <a:prstClr val="white"/>
              </a:solidFill>
              <a:latin typeface="Calibri"/>
              <a:ea typeface="ＭＳ Ｐゴシック" pitchFamily="-84" charset="-128"/>
              <a:cs typeface="ＭＳ Ｐゴシック" pitchFamily="-84" charset="-128"/>
            </a:endParaRPr>
          </a:p>
          <a:p>
            <a:pPr algn="ctr" defTabSz="457200"/>
            <a:r>
              <a:rPr lang="en-AU" sz="2400" b="1" dirty="0" smtClean="0">
                <a:solidFill>
                  <a:prstClr val="white"/>
                </a:solidFill>
                <a:latin typeface="Calibri"/>
                <a:ea typeface="ＭＳ Ｐゴシック" pitchFamily="-84" charset="-128"/>
                <a:cs typeface="ＭＳ Ｐゴシック" pitchFamily="-84" charset="-128"/>
              </a:rPr>
              <a:t>(&lt;$1400)…</a:t>
            </a:r>
            <a:endParaRPr lang="en-AU" sz="2400" b="1" dirty="0">
              <a:solidFill>
                <a:prstClr val="white"/>
              </a:solidFill>
              <a:latin typeface="Calibri"/>
              <a:ea typeface="ＭＳ Ｐゴシック" pitchFamily="-84" charset="-128"/>
              <a:cs typeface="ＭＳ Ｐゴシック" pitchFamily="-84" charset="-128"/>
            </a:endParaRPr>
          </a:p>
        </p:txBody>
      </p:sp>
      <p:pic>
        <p:nvPicPr>
          <p:cNvPr id="10" name="Image 9"/>
          <p:cNvPicPr>
            <a:picLocks noChangeAspect="1"/>
          </p:cNvPicPr>
          <p:nvPr/>
        </p:nvPicPr>
        <p:blipFill>
          <a:blip r:embed="rId3"/>
          <a:stretch>
            <a:fillRect/>
          </a:stretch>
        </p:blipFill>
        <p:spPr>
          <a:xfrm>
            <a:off x="20" y="-53436"/>
            <a:ext cx="877276" cy="935998"/>
          </a:xfrm>
          <a:prstGeom prst="rect">
            <a:avLst/>
          </a:prstGeom>
        </p:spPr>
      </p:pic>
      <p:sp>
        <p:nvSpPr>
          <p:cNvPr id="11" name="ZoneTexte 10"/>
          <p:cNvSpPr txBox="1"/>
          <p:nvPr/>
        </p:nvSpPr>
        <p:spPr>
          <a:xfrm>
            <a:off x="1345488" y="2517215"/>
            <a:ext cx="3768578" cy="2246769"/>
          </a:xfrm>
          <a:prstGeom prst="rect">
            <a:avLst/>
          </a:prstGeom>
          <a:solidFill>
            <a:schemeClr val="accent3">
              <a:lumMod val="60000"/>
              <a:lumOff val="40000"/>
              <a:alpha val="68000"/>
            </a:schemeClr>
          </a:solidFill>
        </p:spPr>
        <p:txBody>
          <a:bodyPr wrap="square" rtlCol="0">
            <a:spAutoFit/>
          </a:bodyPr>
          <a:lstStyle/>
          <a:p>
            <a:pPr algn="ctr"/>
            <a:r>
              <a:rPr lang="fr-FR" sz="2000" b="1" dirty="0" smtClean="0">
                <a:solidFill>
                  <a:srgbClr val="FF0000"/>
                </a:solidFill>
              </a:rPr>
              <a:t>BLOCK and LOCK</a:t>
            </a:r>
          </a:p>
          <a:p>
            <a:pPr algn="ctr"/>
            <a:r>
              <a:rPr lang="fr-FR" sz="2000" b="1" dirty="0" err="1" smtClean="0">
                <a:solidFill>
                  <a:srgbClr val="FF0000"/>
                </a:solidFill>
              </a:rPr>
              <a:t>Latency</a:t>
            </a:r>
            <a:r>
              <a:rPr lang="fr-FR" sz="2000" b="1" dirty="0" smtClean="0">
                <a:solidFill>
                  <a:srgbClr val="FF0000"/>
                </a:solidFill>
              </a:rPr>
              <a:t> </a:t>
            </a:r>
            <a:r>
              <a:rPr lang="fr-FR" sz="2000" b="1" dirty="0" err="1" smtClean="0">
                <a:solidFill>
                  <a:srgbClr val="FF0000"/>
                </a:solidFill>
              </a:rPr>
              <a:t>Promoting</a:t>
            </a:r>
            <a:r>
              <a:rPr lang="fr-FR" sz="2000" b="1" dirty="0" smtClean="0">
                <a:solidFill>
                  <a:srgbClr val="FF0000"/>
                </a:solidFill>
              </a:rPr>
              <a:t> Agent (LPA)</a:t>
            </a:r>
          </a:p>
          <a:p>
            <a:pPr algn="ctr"/>
            <a:r>
              <a:rPr lang="fr-FR" sz="2000" b="1" dirty="0"/>
              <a:t> </a:t>
            </a:r>
            <a:endParaRPr lang="fr-FR" sz="2000" b="1" dirty="0" smtClean="0"/>
          </a:p>
          <a:p>
            <a:pPr algn="ctr"/>
            <a:r>
              <a:rPr lang="fr-FR" sz="2000" b="1" dirty="0" smtClean="0"/>
              <a:t>Curaxin100 (CBLO100): </a:t>
            </a:r>
            <a:r>
              <a:rPr lang="fr-FR" sz="2000" dirty="0" err="1" smtClean="0"/>
              <a:t>inhibitor</a:t>
            </a:r>
            <a:r>
              <a:rPr lang="fr-FR" sz="2000" dirty="0" smtClean="0"/>
              <a:t> of </a:t>
            </a:r>
            <a:r>
              <a:rPr lang="fr-FR" sz="2000" dirty="0" err="1" smtClean="0"/>
              <a:t>transcriptional</a:t>
            </a:r>
            <a:r>
              <a:rPr lang="fr-FR" sz="2000" dirty="0" smtClean="0"/>
              <a:t> </a:t>
            </a:r>
            <a:r>
              <a:rPr lang="fr-FR" sz="2000" dirty="0" err="1" smtClean="0"/>
              <a:t>elongation</a:t>
            </a:r>
            <a:r>
              <a:rPr lang="fr-FR" sz="2000" dirty="0" smtClean="0"/>
              <a:t>.</a:t>
            </a:r>
          </a:p>
          <a:p>
            <a:pPr algn="ctr"/>
            <a:r>
              <a:rPr lang="fr-FR" sz="2000" b="1" dirty="0" err="1" smtClean="0"/>
              <a:t>dCA</a:t>
            </a:r>
            <a:r>
              <a:rPr lang="fr-FR" sz="2000" dirty="0" smtClean="0"/>
              <a:t> (tat </a:t>
            </a:r>
            <a:r>
              <a:rPr lang="fr-FR" sz="2000" dirty="0" err="1" smtClean="0"/>
              <a:t>inhibitor</a:t>
            </a:r>
            <a:r>
              <a:rPr lang="fr-FR" sz="2000" dirty="0" smtClean="0"/>
              <a:t> </a:t>
            </a:r>
            <a:r>
              <a:rPr lang="fr-FR" sz="2000" dirty="0" err="1" smtClean="0"/>
              <a:t>didehydroxycorsatin</a:t>
            </a:r>
            <a:r>
              <a:rPr lang="fr-FR" sz="2000" dirty="0" smtClean="0"/>
              <a:t>) </a:t>
            </a:r>
            <a:endParaRPr lang="fr-FR" sz="2000" dirty="0"/>
          </a:p>
        </p:txBody>
      </p:sp>
    </p:spTree>
    <p:extLst>
      <p:ext uri="{BB962C8B-B14F-4D97-AF65-F5344CB8AC3E}">
        <p14:creationId xmlns:p14="http://schemas.microsoft.com/office/powerpoint/2010/main" val="664769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8" grpId="0" animBg="1"/>
      <p:bldP spid="8" grpId="1" animBg="1"/>
      <p:bldP spid="6" grpId="0" animBg="1"/>
      <p:bldP spid="6" grpId="1" animBg="1"/>
      <p:bldP spid="3" grpId="0" animBg="1"/>
      <p:bldP spid="7" grpId="0" animBg="1"/>
      <p:bldP spid="9" grpId="0"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ZoneTexte 1"/>
          <p:cNvSpPr txBox="1">
            <a:spLocks noChangeArrowheads="1"/>
          </p:cNvSpPr>
          <p:nvPr/>
        </p:nvSpPr>
        <p:spPr bwMode="auto">
          <a:xfrm>
            <a:off x="977900" y="1041401"/>
            <a:ext cx="7061200" cy="4832092"/>
          </a:xfrm>
          <a:prstGeom prst="rect">
            <a:avLst/>
          </a:prstGeom>
          <a:solidFill>
            <a:srgbClr val="000090"/>
          </a:solidFill>
          <a:ln w="9525">
            <a:solidFill>
              <a:srgbClr val="558ED5"/>
            </a:solidFill>
            <a:miter lim="800000"/>
            <a:headEnd/>
            <a:tailEnd/>
          </a:ln>
        </p:spPr>
        <p:txBody>
          <a:bodyPr wrap="square">
            <a:prstTxWarp prst="textNoShape">
              <a:avLst/>
            </a:prstTxWarp>
            <a:spAutoFit/>
          </a:bodyPr>
          <a:lstStyle/>
          <a:p>
            <a:pPr algn="ctr"/>
            <a:r>
              <a:rPr lang="fr-FR" sz="4400" b="1" dirty="0" smtClean="0">
                <a:solidFill>
                  <a:schemeClr val="bg1"/>
                </a:solidFill>
                <a:cs typeface="ＭＳ Ｐゴシック" pitchFamily="-84" charset="-128"/>
              </a:rPr>
              <a:t>Eradication du VIH/Sida? </a:t>
            </a:r>
          </a:p>
          <a:p>
            <a:pPr algn="ctr"/>
            <a:endParaRPr lang="fr-FR" sz="4400" b="1" dirty="0" smtClean="0">
              <a:solidFill>
                <a:schemeClr val="bg1"/>
              </a:solidFill>
              <a:cs typeface="ＭＳ Ｐゴシック" pitchFamily="-84" charset="-128"/>
            </a:endParaRPr>
          </a:p>
          <a:p>
            <a:pPr algn="ctr"/>
            <a:r>
              <a:rPr lang="fr-FR" sz="4400" b="1" dirty="0" smtClean="0">
                <a:solidFill>
                  <a:schemeClr val="bg1"/>
                </a:solidFill>
              </a:rPr>
              <a:t>Répondre aux grands défis </a:t>
            </a:r>
            <a:r>
              <a:rPr lang="fr-FR" sz="4400" b="1" smtClean="0">
                <a:solidFill>
                  <a:schemeClr val="bg1"/>
                </a:solidFill>
              </a:rPr>
              <a:t>sociétaux, interventionnelles </a:t>
            </a:r>
            <a:r>
              <a:rPr lang="fr-FR" sz="4400" b="1" dirty="0" smtClean="0">
                <a:solidFill>
                  <a:schemeClr val="bg1"/>
                </a:solidFill>
              </a:rPr>
              <a:t>et scientifiques</a:t>
            </a:r>
          </a:p>
          <a:p>
            <a:pPr algn="ctr"/>
            <a:endParaRPr lang="fr-FR" sz="4400" b="1" dirty="0">
              <a:solidFill>
                <a:schemeClr val="bg1"/>
              </a:solidFill>
            </a:endParaRPr>
          </a:p>
          <a:p>
            <a:pPr algn="ctr"/>
            <a:r>
              <a:rPr lang="fr-FR" sz="4400" b="1" dirty="0" smtClean="0">
                <a:solidFill>
                  <a:schemeClr val="bg1"/>
                </a:solidFill>
              </a:rPr>
              <a:t> Pas pour demain</a:t>
            </a:r>
            <a:r>
              <a:rPr lang="is-IS" sz="4400" b="1" dirty="0" smtClean="0">
                <a:solidFill>
                  <a:schemeClr val="bg1"/>
                </a:solidFill>
              </a:rPr>
              <a:t>….</a:t>
            </a:r>
            <a:endParaRPr lang="fr-FR" b="1" dirty="0">
              <a:solidFill>
                <a:srgbClr val="FF0000"/>
              </a:solidFill>
              <a:cs typeface="ＭＳ Ｐゴシック" pitchFamily="-84" charset="-128"/>
            </a:endParaRPr>
          </a:p>
        </p:txBody>
      </p:sp>
    </p:spTree>
    <p:extLst>
      <p:ext uri="{BB962C8B-B14F-4D97-AF65-F5344CB8AC3E}">
        <p14:creationId xmlns:p14="http://schemas.microsoft.com/office/powerpoint/2010/main" val="116673562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lipse 30"/>
          <p:cNvSpPr>
            <a:spLocks noChangeAspect="1"/>
          </p:cNvSpPr>
          <p:nvPr/>
        </p:nvSpPr>
        <p:spPr>
          <a:xfrm>
            <a:off x="1866896" y="1053504"/>
            <a:ext cx="5369326" cy="5295331"/>
          </a:xfrm>
          <a:prstGeom prst="ellipse">
            <a:avLst/>
          </a:prstGeom>
          <a:noFill/>
          <a:ln w="317500" cmpd="sng">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s-ES_tradnl">
              <a:latin typeface="Calibri"/>
              <a:cs typeface="Calibri"/>
            </a:endParaRPr>
          </a:p>
        </p:txBody>
      </p:sp>
      <p:pic>
        <p:nvPicPr>
          <p:cNvPr id="17" name="Imagen 16" descr="Logo_HIVcure.pdf"/>
          <p:cNvPicPr>
            <a:picLocks noChangeAspect="1"/>
          </p:cNvPicPr>
          <p:nvPr/>
        </p:nvPicPr>
        <p:blipFill>
          <a:blip r:embed="rId3"/>
          <a:srcRect l="35258" t="12893" r="33046" b="40067"/>
          <a:stretch>
            <a:fillRect/>
          </a:stretch>
        </p:blipFill>
        <p:spPr>
          <a:xfrm>
            <a:off x="3053651" y="2567689"/>
            <a:ext cx="3100380" cy="3251496"/>
          </a:xfrm>
          <a:prstGeom prst="rect">
            <a:avLst/>
          </a:prstGeom>
        </p:spPr>
      </p:pic>
      <p:sp>
        <p:nvSpPr>
          <p:cNvPr id="22" name="CuadroTexto 21"/>
          <p:cNvSpPr txBox="1"/>
          <p:nvPr/>
        </p:nvSpPr>
        <p:spPr>
          <a:xfrm>
            <a:off x="6329767" y="1275134"/>
            <a:ext cx="2590800" cy="1107985"/>
          </a:xfrm>
          <a:prstGeom prst="rect">
            <a:avLst/>
          </a:prstGeom>
          <a:solidFill>
            <a:srgbClr val="FAC090"/>
          </a:solidFill>
          <a:effectLst>
            <a:outerShdw blurRad="50800" dist="38100" dir="2700000" algn="tl" rotWithShape="0">
              <a:srgbClr val="000000">
                <a:alpha val="43000"/>
              </a:srgbClr>
            </a:outerShdw>
            <a:softEdge rad="63500"/>
          </a:effectLst>
        </p:spPr>
        <p:txBody>
          <a:bodyPr wrap="square" lIns="91430" tIns="45715" rIns="91430" bIns="45715" rtlCol="0">
            <a:spAutoFit/>
          </a:bodyPr>
          <a:lstStyle/>
          <a:p>
            <a:pPr algn="ctr"/>
            <a:r>
              <a:rPr lang="en-US" sz="2200" b="1" dirty="0" smtClean="0">
                <a:latin typeface="Calibri"/>
                <a:cs typeface="Calibri"/>
              </a:rPr>
              <a:t>Coordination et Collaborations </a:t>
            </a:r>
            <a:r>
              <a:rPr lang="en-US" sz="2200" b="1" dirty="0" err="1" smtClean="0">
                <a:latin typeface="Calibri"/>
                <a:cs typeface="Calibri"/>
              </a:rPr>
              <a:t>Internationales</a:t>
            </a:r>
            <a:endParaRPr lang="en-US" sz="2200" b="1" dirty="0">
              <a:latin typeface="Calibri"/>
              <a:cs typeface="Calibri"/>
            </a:endParaRPr>
          </a:p>
        </p:txBody>
      </p:sp>
      <p:sp>
        <p:nvSpPr>
          <p:cNvPr id="23" name="CuadroTexto 22"/>
          <p:cNvSpPr txBox="1"/>
          <p:nvPr/>
        </p:nvSpPr>
        <p:spPr>
          <a:xfrm>
            <a:off x="5829301" y="4372645"/>
            <a:ext cx="3314700" cy="1446540"/>
          </a:xfrm>
          <a:prstGeom prst="rect">
            <a:avLst/>
          </a:prstGeom>
        </p:spPr>
        <p:style>
          <a:lnRef idx="1">
            <a:schemeClr val="accent3"/>
          </a:lnRef>
          <a:fillRef idx="2">
            <a:schemeClr val="accent3"/>
          </a:fillRef>
          <a:effectRef idx="1">
            <a:schemeClr val="accent3"/>
          </a:effectRef>
          <a:fontRef idx="minor">
            <a:schemeClr val="dk1"/>
          </a:fontRef>
        </p:style>
        <p:txBody>
          <a:bodyPr wrap="square" lIns="91430" tIns="45715" rIns="91430" bIns="45715" rtlCol="0">
            <a:spAutoFit/>
          </a:bodyPr>
          <a:lstStyle/>
          <a:p>
            <a:pPr algn="ctr"/>
            <a:r>
              <a:rPr lang="en-US" sz="2200" dirty="0">
                <a:latin typeface="Calibri"/>
                <a:cs typeface="Calibri"/>
              </a:rPr>
              <a:t>Interaction between</a:t>
            </a:r>
          </a:p>
          <a:p>
            <a:pPr algn="ctr"/>
            <a:r>
              <a:rPr lang="en-US" sz="2200" b="1" dirty="0" err="1" smtClean="0">
                <a:latin typeface="Calibri"/>
                <a:cs typeface="Calibri"/>
              </a:rPr>
              <a:t>Chercheurs</a:t>
            </a:r>
            <a:r>
              <a:rPr lang="en-US" sz="2200" b="1" dirty="0" smtClean="0">
                <a:latin typeface="Calibri"/>
                <a:cs typeface="Calibri"/>
              </a:rPr>
              <a:t> en Sciences </a:t>
            </a:r>
            <a:r>
              <a:rPr lang="en-US" sz="2200" b="1" dirty="0" err="1" smtClean="0">
                <a:latin typeface="Calibri"/>
                <a:cs typeface="Calibri"/>
              </a:rPr>
              <a:t>Fondamentales</a:t>
            </a:r>
            <a:r>
              <a:rPr lang="en-US" sz="2200" b="1" dirty="0" smtClean="0">
                <a:latin typeface="Calibri"/>
                <a:cs typeface="Calibri"/>
              </a:rPr>
              <a:t>, </a:t>
            </a:r>
            <a:r>
              <a:rPr lang="en-US" sz="2200" b="1" dirty="0" err="1">
                <a:latin typeface="Calibri"/>
                <a:cs typeface="Calibri"/>
              </a:rPr>
              <a:t>C</a:t>
            </a:r>
            <a:r>
              <a:rPr lang="en-US" sz="2200" b="1" dirty="0" err="1" smtClean="0">
                <a:latin typeface="Calibri"/>
                <a:cs typeface="Calibri"/>
              </a:rPr>
              <a:t>liniques</a:t>
            </a:r>
            <a:r>
              <a:rPr lang="en-US" sz="2200" b="1" dirty="0" smtClean="0">
                <a:latin typeface="Calibri"/>
                <a:cs typeface="Calibri"/>
              </a:rPr>
              <a:t> et </a:t>
            </a:r>
            <a:r>
              <a:rPr lang="en-US" sz="2200" b="1" dirty="0" err="1">
                <a:latin typeface="Calibri"/>
                <a:cs typeface="Calibri"/>
              </a:rPr>
              <a:t>S</a:t>
            </a:r>
            <a:r>
              <a:rPr lang="en-US" sz="2200" b="1" dirty="0" err="1" smtClean="0">
                <a:latin typeface="Calibri"/>
                <a:cs typeface="Calibri"/>
              </a:rPr>
              <a:t>ociales</a:t>
            </a:r>
            <a:endParaRPr lang="en-US" sz="2200" dirty="0">
              <a:latin typeface="Calibri"/>
              <a:cs typeface="Calibri"/>
            </a:endParaRPr>
          </a:p>
        </p:txBody>
      </p:sp>
      <p:sp>
        <p:nvSpPr>
          <p:cNvPr id="24" name="CuadroTexto 23"/>
          <p:cNvSpPr txBox="1"/>
          <p:nvPr/>
        </p:nvSpPr>
        <p:spPr>
          <a:xfrm>
            <a:off x="6231997" y="2881207"/>
            <a:ext cx="2755900" cy="1107985"/>
          </a:xfrm>
          <a:prstGeom prst="rect">
            <a:avLst/>
          </a:prstGeom>
          <a:solidFill>
            <a:schemeClr val="bg1">
              <a:lumMod val="75000"/>
            </a:schemeClr>
          </a:solidFill>
        </p:spPr>
        <p:style>
          <a:lnRef idx="1">
            <a:schemeClr val="accent3"/>
          </a:lnRef>
          <a:fillRef idx="2">
            <a:schemeClr val="accent3"/>
          </a:fillRef>
          <a:effectRef idx="1">
            <a:schemeClr val="accent3"/>
          </a:effectRef>
          <a:fontRef idx="minor">
            <a:schemeClr val="dk1"/>
          </a:fontRef>
        </p:style>
        <p:txBody>
          <a:bodyPr wrap="square" lIns="91430" tIns="45715" rIns="91430" bIns="45715" rtlCol="0">
            <a:spAutoFit/>
          </a:bodyPr>
          <a:lstStyle/>
          <a:p>
            <a:pPr algn="ctr"/>
            <a:r>
              <a:rPr lang="en-US" sz="2200" b="1" dirty="0" smtClean="0">
                <a:latin typeface="Calibri"/>
                <a:cs typeface="Calibri"/>
              </a:rPr>
              <a:t>Bases de </a:t>
            </a:r>
            <a:r>
              <a:rPr lang="en-US" sz="2200" b="1" dirty="0" err="1" smtClean="0">
                <a:latin typeface="Calibri"/>
                <a:cs typeface="Calibri"/>
              </a:rPr>
              <a:t>données</a:t>
            </a:r>
            <a:r>
              <a:rPr lang="en-US" sz="2200" b="1" dirty="0" smtClean="0">
                <a:latin typeface="Calibri"/>
                <a:cs typeface="Calibri"/>
              </a:rPr>
              <a:t> et </a:t>
            </a:r>
            <a:r>
              <a:rPr lang="en-US" sz="2200" b="1" dirty="0" err="1" smtClean="0">
                <a:latin typeface="Calibri"/>
                <a:cs typeface="Calibri"/>
              </a:rPr>
              <a:t>plateforme</a:t>
            </a:r>
            <a:r>
              <a:rPr lang="en-US" sz="2200" b="1" dirty="0" smtClean="0">
                <a:latin typeface="Calibri"/>
                <a:cs typeface="Calibri"/>
              </a:rPr>
              <a:t> </a:t>
            </a:r>
            <a:r>
              <a:rPr lang="en-US" sz="2200" b="1" dirty="0" err="1" smtClean="0">
                <a:latin typeface="Calibri"/>
                <a:cs typeface="Calibri"/>
              </a:rPr>
              <a:t>d’échanges</a:t>
            </a:r>
            <a:endParaRPr lang="en-US" sz="2200" dirty="0">
              <a:latin typeface="Calibri"/>
              <a:cs typeface="Calibri"/>
            </a:endParaRPr>
          </a:p>
        </p:txBody>
      </p:sp>
      <p:sp>
        <p:nvSpPr>
          <p:cNvPr id="25" name="CuadroTexto 24"/>
          <p:cNvSpPr txBox="1"/>
          <p:nvPr/>
        </p:nvSpPr>
        <p:spPr>
          <a:xfrm>
            <a:off x="297751" y="5241934"/>
            <a:ext cx="2755900" cy="769431"/>
          </a:xfrm>
          <a:prstGeom prst="rect">
            <a:avLst/>
          </a:prstGeom>
        </p:spPr>
        <p:style>
          <a:lnRef idx="1">
            <a:schemeClr val="accent5"/>
          </a:lnRef>
          <a:fillRef idx="2">
            <a:schemeClr val="accent5"/>
          </a:fillRef>
          <a:effectRef idx="1">
            <a:schemeClr val="accent5"/>
          </a:effectRef>
          <a:fontRef idx="minor">
            <a:schemeClr val="dk1"/>
          </a:fontRef>
        </p:style>
        <p:txBody>
          <a:bodyPr wrap="square" lIns="91430" tIns="45715" rIns="91430" bIns="45715" rtlCol="0">
            <a:spAutoFit/>
          </a:bodyPr>
          <a:lstStyle/>
          <a:p>
            <a:pPr algn="ctr"/>
            <a:r>
              <a:rPr lang="en-US" sz="2200" b="1" dirty="0" smtClean="0">
                <a:latin typeface="Calibri"/>
                <a:cs typeface="Calibri"/>
              </a:rPr>
              <a:t>Nouveaux </a:t>
            </a:r>
            <a:r>
              <a:rPr lang="en-US" sz="2200" dirty="0" smtClean="0">
                <a:latin typeface="Calibri"/>
                <a:cs typeface="Calibri"/>
              </a:rPr>
              <a:t>concepts</a:t>
            </a:r>
            <a:r>
              <a:rPr lang="en-US" sz="2200" dirty="0">
                <a:latin typeface="Calibri"/>
                <a:cs typeface="Calibri"/>
              </a:rPr>
              <a:t>,</a:t>
            </a:r>
          </a:p>
          <a:p>
            <a:pPr algn="ctr"/>
            <a:r>
              <a:rPr lang="en-US" sz="2200" b="1" dirty="0" smtClean="0">
                <a:latin typeface="Calibri"/>
                <a:cs typeface="Calibri"/>
              </a:rPr>
              <a:t> </a:t>
            </a:r>
            <a:r>
              <a:rPr lang="en-US" sz="2200" b="1" dirty="0" err="1" smtClean="0">
                <a:latin typeface="Calibri"/>
                <a:cs typeface="Calibri"/>
              </a:rPr>
              <a:t>nouvelles</a:t>
            </a:r>
            <a:r>
              <a:rPr lang="en-US" sz="2200" b="1" dirty="0" smtClean="0">
                <a:latin typeface="Calibri"/>
                <a:cs typeface="Calibri"/>
              </a:rPr>
              <a:t> </a:t>
            </a:r>
            <a:r>
              <a:rPr lang="en-US" sz="2200" dirty="0">
                <a:latin typeface="Calibri"/>
                <a:cs typeface="Calibri"/>
              </a:rPr>
              <a:t>generation</a:t>
            </a:r>
          </a:p>
        </p:txBody>
      </p:sp>
      <p:sp>
        <p:nvSpPr>
          <p:cNvPr id="26" name="CuadroTexto 25"/>
          <p:cNvSpPr txBox="1"/>
          <p:nvPr/>
        </p:nvSpPr>
        <p:spPr>
          <a:xfrm>
            <a:off x="3053651" y="5995687"/>
            <a:ext cx="5087049" cy="769431"/>
          </a:xfrm>
          <a:prstGeom prst="rect">
            <a:avLst/>
          </a:prstGeom>
          <a:solidFill>
            <a:schemeClr val="accent2">
              <a:lumMod val="60000"/>
              <a:lumOff val="40000"/>
              <a:alpha val="94000"/>
            </a:schemeClr>
          </a:solidFill>
        </p:spPr>
        <p:style>
          <a:lnRef idx="1">
            <a:schemeClr val="accent3"/>
          </a:lnRef>
          <a:fillRef idx="2">
            <a:schemeClr val="accent3"/>
          </a:fillRef>
          <a:effectRef idx="1">
            <a:schemeClr val="accent3"/>
          </a:effectRef>
          <a:fontRef idx="minor">
            <a:schemeClr val="dk1"/>
          </a:fontRef>
        </p:style>
        <p:txBody>
          <a:bodyPr wrap="square" lIns="91430" tIns="45715" rIns="91430" bIns="45715" rtlCol="0">
            <a:spAutoFit/>
          </a:bodyPr>
          <a:lstStyle/>
          <a:p>
            <a:pPr algn="ctr"/>
            <a:r>
              <a:rPr lang="en-US" sz="2200" b="1" dirty="0" err="1" smtClean="0">
                <a:latin typeface="Calibri"/>
                <a:cs typeface="Calibri"/>
              </a:rPr>
              <a:t>Echanges</a:t>
            </a:r>
            <a:r>
              <a:rPr lang="en-US" sz="2200" b="1" dirty="0" smtClean="0">
                <a:latin typeface="Calibri"/>
                <a:cs typeface="Calibri"/>
              </a:rPr>
              <a:t> avec </a:t>
            </a:r>
            <a:r>
              <a:rPr lang="en-US" sz="2200" b="1" dirty="0" err="1" smtClean="0">
                <a:latin typeface="Calibri"/>
                <a:cs typeface="Calibri"/>
              </a:rPr>
              <a:t>d’autres</a:t>
            </a:r>
            <a:r>
              <a:rPr lang="en-US" sz="2200" b="1" dirty="0" smtClean="0">
                <a:latin typeface="Calibri"/>
                <a:cs typeface="Calibri"/>
              </a:rPr>
              <a:t> disciplines (cancer, pathologies du </a:t>
            </a:r>
            <a:r>
              <a:rPr lang="en-US" sz="2200" b="1" dirty="0" err="1" smtClean="0">
                <a:latin typeface="Calibri"/>
                <a:cs typeface="Calibri"/>
              </a:rPr>
              <a:t>vieillissement</a:t>
            </a:r>
            <a:r>
              <a:rPr lang="en-US" sz="2200" b="1" dirty="0" smtClean="0">
                <a:latin typeface="Calibri"/>
                <a:cs typeface="Calibri"/>
              </a:rPr>
              <a:t>..)</a:t>
            </a:r>
            <a:endParaRPr lang="en-US" sz="2200" dirty="0">
              <a:latin typeface="Calibri"/>
              <a:cs typeface="Calibri"/>
            </a:endParaRPr>
          </a:p>
        </p:txBody>
      </p:sp>
      <p:sp>
        <p:nvSpPr>
          <p:cNvPr id="27" name="CuadroTexto 26"/>
          <p:cNvSpPr txBox="1"/>
          <p:nvPr/>
        </p:nvSpPr>
        <p:spPr>
          <a:xfrm>
            <a:off x="148504" y="3989188"/>
            <a:ext cx="2486832" cy="769431"/>
          </a:xfrm>
          <a:prstGeom prst="rect">
            <a:avLst/>
          </a:prstGeom>
        </p:spPr>
        <p:style>
          <a:lnRef idx="1">
            <a:schemeClr val="accent1"/>
          </a:lnRef>
          <a:fillRef idx="2">
            <a:schemeClr val="accent1"/>
          </a:fillRef>
          <a:effectRef idx="1">
            <a:schemeClr val="accent1"/>
          </a:effectRef>
          <a:fontRef idx="minor">
            <a:schemeClr val="dk1"/>
          </a:fontRef>
        </p:style>
        <p:txBody>
          <a:bodyPr wrap="square" lIns="91430" tIns="45715" rIns="91430" bIns="45715" rtlCol="0">
            <a:spAutoFit/>
          </a:bodyPr>
          <a:lstStyle/>
          <a:p>
            <a:pPr algn="ctr"/>
            <a:r>
              <a:rPr lang="en-US" sz="2200" dirty="0">
                <a:latin typeface="Calibri"/>
                <a:cs typeface="Calibri"/>
              </a:rPr>
              <a:t>Cooperation </a:t>
            </a:r>
          </a:p>
          <a:p>
            <a:pPr algn="ctr"/>
            <a:r>
              <a:rPr lang="en-US" sz="2200" b="1" dirty="0">
                <a:latin typeface="Calibri"/>
                <a:cs typeface="Calibri"/>
              </a:rPr>
              <a:t>public </a:t>
            </a:r>
            <a:r>
              <a:rPr lang="en-US" sz="2200" dirty="0">
                <a:latin typeface="Calibri"/>
                <a:cs typeface="Calibri"/>
              </a:rPr>
              <a:t>+ </a:t>
            </a:r>
            <a:r>
              <a:rPr lang="en-US" sz="2200" b="1" dirty="0" err="1" smtClean="0">
                <a:latin typeface="Calibri"/>
                <a:cs typeface="Calibri"/>
              </a:rPr>
              <a:t>privés</a:t>
            </a:r>
            <a:endParaRPr lang="en-US" sz="2200" b="1" dirty="0">
              <a:latin typeface="Calibri"/>
              <a:cs typeface="Calibri"/>
            </a:endParaRPr>
          </a:p>
        </p:txBody>
      </p:sp>
      <p:sp>
        <p:nvSpPr>
          <p:cNvPr id="28" name="CuadroTexto 27"/>
          <p:cNvSpPr txBox="1"/>
          <p:nvPr/>
        </p:nvSpPr>
        <p:spPr>
          <a:xfrm>
            <a:off x="148505" y="2616254"/>
            <a:ext cx="2194644" cy="1107985"/>
          </a:xfrm>
          <a:prstGeom prst="rect">
            <a:avLst/>
          </a:prstGeom>
          <a:solidFill>
            <a:srgbClr val="FAC090"/>
          </a:solidFill>
          <a:effectLst>
            <a:outerShdw blurRad="50800" dist="38100" dir="2700000" algn="tl" rotWithShape="0">
              <a:srgbClr val="000000">
                <a:alpha val="43000"/>
              </a:srgbClr>
            </a:outerShdw>
            <a:softEdge rad="63500"/>
          </a:effectLst>
        </p:spPr>
        <p:txBody>
          <a:bodyPr wrap="square" lIns="91430" tIns="45715" rIns="91430" bIns="45715" rtlCol="0">
            <a:spAutoFit/>
          </a:bodyPr>
          <a:lstStyle/>
          <a:p>
            <a:pPr algn="ctr"/>
            <a:r>
              <a:rPr lang="en-US" sz="2200" b="1" dirty="0" smtClean="0">
                <a:latin typeface="Calibri"/>
                <a:cs typeface="Calibri"/>
              </a:rPr>
              <a:t>Engagements du milieu </a:t>
            </a:r>
            <a:r>
              <a:rPr lang="en-US" sz="2200" b="1" dirty="0" err="1" smtClean="0">
                <a:latin typeface="Calibri"/>
                <a:cs typeface="Calibri"/>
              </a:rPr>
              <a:t>associatif</a:t>
            </a:r>
            <a:r>
              <a:rPr lang="en-US" sz="2200" b="1" dirty="0" smtClean="0">
                <a:latin typeface="Calibri"/>
                <a:cs typeface="Calibri"/>
              </a:rPr>
              <a:t>, des patients</a:t>
            </a:r>
            <a:endParaRPr lang="en-US" sz="2200" dirty="0">
              <a:latin typeface="Calibri"/>
              <a:cs typeface="Calibri"/>
            </a:endParaRPr>
          </a:p>
        </p:txBody>
      </p:sp>
      <p:sp>
        <p:nvSpPr>
          <p:cNvPr id="29" name="CuadroTexto 28"/>
          <p:cNvSpPr txBox="1"/>
          <p:nvPr/>
        </p:nvSpPr>
        <p:spPr>
          <a:xfrm>
            <a:off x="148504" y="1385888"/>
            <a:ext cx="2486832" cy="769431"/>
          </a:xfrm>
          <a:prstGeom prst="rect">
            <a:avLst/>
          </a:prstGeom>
          <a:solidFill>
            <a:schemeClr val="accent6">
              <a:lumMod val="60000"/>
              <a:lumOff val="40000"/>
            </a:schemeClr>
          </a:solidFill>
          <a:effectLst>
            <a:outerShdw blurRad="50800" dist="38100" dir="2700000" algn="tl" rotWithShape="0">
              <a:srgbClr val="000000">
                <a:alpha val="43000"/>
              </a:srgbClr>
            </a:outerShdw>
            <a:softEdge rad="63500"/>
          </a:effectLst>
        </p:spPr>
        <p:txBody>
          <a:bodyPr wrap="square" lIns="91430" tIns="45715" rIns="91430" bIns="45715" rtlCol="0">
            <a:spAutoFit/>
          </a:bodyPr>
          <a:lstStyle/>
          <a:p>
            <a:pPr algn="ctr"/>
            <a:r>
              <a:rPr lang="en-US" sz="2200" b="1" dirty="0" err="1" smtClean="0">
                <a:latin typeface="Calibri"/>
                <a:cs typeface="Calibri"/>
              </a:rPr>
              <a:t>Financement</a:t>
            </a:r>
            <a:r>
              <a:rPr lang="en-US" sz="2200" b="1" dirty="0" smtClean="0">
                <a:latin typeface="Calibri"/>
                <a:cs typeface="Calibri"/>
              </a:rPr>
              <a:t> </a:t>
            </a:r>
            <a:r>
              <a:rPr lang="en-US" sz="2200" b="1" dirty="0" err="1" smtClean="0">
                <a:latin typeface="Calibri"/>
                <a:cs typeface="Calibri"/>
              </a:rPr>
              <a:t>ciblé</a:t>
            </a:r>
            <a:r>
              <a:rPr lang="en-US" sz="2200" b="1" dirty="0" smtClean="0">
                <a:latin typeface="Calibri"/>
                <a:cs typeface="Calibri"/>
              </a:rPr>
              <a:t> et </a:t>
            </a:r>
            <a:r>
              <a:rPr lang="en-US" sz="2200" b="1" dirty="0" err="1" smtClean="0">
                <a:latin typeface="Calibri"/>
                <a:cs typeface="Calibri"/>
              </a:rPr>
              <a:t>coordonné</a:t>
            </a:r>
            <a:r>
              <a:rPr lang="en-US" sz="2200" b="1" dirty="0" smtClean="0">
                <a:latin typeface="Calibri"/>
                <a:cs typeface="Calibri"/>
              </a:rPr>
              <a:t> (x2,5)</a:t>
            </a:r>
          </a:p>
        </p:txBody>
      </p:sp>
      <p:sp>
        <p:nvSpPr>
          <p:cNvPr id="33" name="Rectángulo 32"/>
          <p:cNvSpPr/>
          <p:nvPr/>
        </p:nvSpPr>
        <p:spPr>
          <a:xfrm>
            <a:off x="3823987" y="740429"/>
            <a:ext cx="656991" cy="659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s-ES_tradnl">
              <a:latin typeface="Calibri"/>
              <a:cs typeface="Calibri"/>
            </a:endParaRPr>
          </a:p>
        </p:txBody>
      </p:sp>
      <p:sp>
        <p:nvSpPr>
          <p:cNvPr id="32" name="Triángulo isósceles 31"/>
          <p:cNvSpPr/>
          <p:nvPr/>
        </p:nvSpPr>
        <p:spPr>
          <a:xfrm rot="4686394">
            <a:off x="3520279" y="939200"/>
            <a:ext cx="774282" cy="381000"/>
          </a:xfrm>
          <a:prstGeom prst="triangle">
            <a:avLst/>
          </a:prstGeom>
          <a:solidFill>
            <a:srgbClr val="2A7A9D"/>
          </a:solidFill>
          <a:ln>
            <a:noFill/>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s-ES_tradnl">
              <a:latin typeface="Calibri"/>
              <a:cs typeface="Calibri"/>
            </a:endParaRPr>
          </a:p>
        </p:txBody>
      </p:sp>
      <p:sp>
        <p:nvSpPr>
          <p:cNvPr id="35" name="Título 1"/>
          <p:cNvSpPr txBox="1">
            <a:spLocks/>
          </p:cNvSpPr>
          <p:nvPr/>
        </p:nvSpPr>
        <p:spPr>
          <a:xfrm>
            <a:off x="899592" y="0"/>
            <a:ext cx="8244408" cy="923728"/>
          </a:xfrm>
          <a:prstGeom prst="rect">
            <a:avLst/>
          </a:prstGeom>
          <a:solidFill>
            <a:srgbClr val="000090"/>
          </a:solidFill>
          <a:effectLst/>
        </p:spPr>
        <p:txBody>
          <a:bodyPr vert="horz" lIns="91273" tIns="45636" rIns="91273" bIns="45636" rtlCol="0" anchor="t" anchorCtr="0">
            <a:noAutofit/>
          </a:bodyPr>
          <a:lstStyle/>
          <a:p>
            <a:pPr algn="ctr" defTabSz="912743">
              <a:spcBef>
                <a:spcPct val="0"/>
              </a:spcBef>
            </a:pPr>
            <a:r>
              <a:rPr lang="en-US" sz="2800" b="1" dirty="0" err="1" smtClean="0">
                <a:solidFill>
                  <a:srgbClr val="FFFFFF"/>
                </a:solidFill>
                <a:effectLst>
                  <a:outerShdw blurRad="50800" dist="38100" dir="2700000" algn="tl" rotWithShape="0">
                    <a:srgbClr val="000000">
                      <a:alpha val="43000"/>
                    </a:srgbClr>
                  </a:outerShdw>
                </a:effectLst>
                <a:latin typeface="Calibri"/>
                <a:cs typeface="Calibri"/>
              </a:rPr>
              <a:t>Stratégie</a:t>
            </a:r>
            <a:r>
              <a:rPr lang="en-US" sz="2800" b="1" dirty="0" smtClean="0">
                <a:solidFill>
                  <a:srgbClr val="FFFFFF"/>
                </a:solidFill>
                <a:effectLst>
                  <a:outerShdw blurRad="50800" dist="38100" dir="2700000" algn="tl" rotWithShape="0">
                    <a:srgbClr val="000000">
                      <a:alpha val="43000"/>
                    </a:srgbClr>
                  </a:outerShdw>
                </a:effectLst>
                <a:latin typeface="Calibri"/>
                <a:cs typeface="Calibri"/>
              </a:rPr>
              <a:t> </a:t>
            </a:r>
            <a:r>
              <a:rPr lang="en-US" sz="2800" b="1" dirty="0" err="1">
                <a:solidFill>
                  <a:srgbClr val="FFFFFF"/>
                </a:solidFill>
                <a:effectLst>
                  <a:outerShdw blurRad="50800" dist="38100" dir="2700000" algn="tl" rotWithShape="0">
                    <a:srgbClr val="000000">
                      <a:alpha val="43000"/>
                    </a:srgbClr>
                  </a:outerShdw>
                </a:effectLst>
                <a:latin typeface="Calibri"/>
                <a:cs typeface="Calibri"/>
              </a:rPr>
              <a:t>Intégrée</a:t>
            </a:r>
            <a:r>
              <a:rPr lang="en-US" sz="2800" b="1" dirty="0">
                <a:solidFill>
                  <a:srgbClr val="FFFFFF"/>
                </a:solidFill>
                <a:effectLst>
                  <a:outerShdw blurRad="50800" dist="38100" dir="2700000" algn="tl" rotWithShape="0">
                    <a:srgbClr val="000000">
                      <a:alpha val="43000"/>
                    </a:srgbClr>
                  </a:outerShdw>
                </a:effectLst>
                <a:latin typeface="Calibri"/>
                <a:cs typeface="Calibri"/>
              </a:rPr>
              <a:t> et </a:t>
            </a:r>
            <a:r>
              <a:rPr lang="en-US" sz="2800" b="1" dirty="0" err="1">
                <a:solidFill>
                  <a:srgbClr val="FFFFFF"/>
                </a:solidFill>
                <a:effectLst>
                  <a:outerShdw blurRad="50800" dist="38100" dir="2700000" algn="tl" rotWithShape="0">
                    <a:srgbClr val="000000">
                      <a:alpha val="43000"/>
                    </a:srgbClr>
                  </a:outerShdw>
                </a:effectLst>
                <a:latin typeface="Calibri"/>
                <a:cs typeface="Calibri"/>
              </a:rPr>
              <a:t>Mobilisation</a:t>
            </a:r>
            <a:r>
              <a:rPr lang="en-US" sz="2800" b="1" dirty="0">
                <a:solidFill>
                  <a:srgbClr val="FFFFFF"/>
                </a:solidFill>
                <a:effectLst>
                  <a:outerShdw blurRad="50800" dist="38100" dir="2700000" algn="tl" rotWithShape="0">
                    <a:srgbClr val="000000">
                      <a:alpha val="43000"/>
                    </a:srgbClr>
                  </a:outerShdw>
                </a:effectLst>
                <a:latin typeface="Calibri"/>
                <a:cs typeface="Calibri"/>
              </a:rPr>
              <a:t> </a:t>
            </a:r>
            <a:r>
              <a:rPr lang="en-US" sz="2800" b="1" dirty="0" err="1">
                <a:solidFill>
                  <a:srgbClr val="FFFFFF"/>
                </a:solidFill>
                <a:effectLst>
                  <a:outerShdw blurRad="50800" dist="38100" dir="2700000" algn="tl" rotWithShape="0">
                    <a:srgbClr val="000000">
                      <a:alpha val="43000"/>
                    </a:srgbClr>
                  </a:outerShdw>
                </a:effectLst>
                <a:latin typeface="Calibri"/>
                <a:cs typeface="Calibri"/>
              </a:rPr>
              <a:t>internationale</a:t>
            </a:r>
            <a:r>
              <a:rPr lang="en-US" sz="2800" b="1" dirty="0">
                <a:solidFill>
                  <a:srgbClr val="FFFFFF"/>
                </a:solidFill>
                <a:effectLst>
                  <a:outerShdw blurRad="50800" dist="38100" dir="2700000" algn="tl" rotWithShape="0">
                    <a:srgbClr val="000000">
                      <a:alpha val="43000"/>
                    </a:srgbClr>
                  </a:outerShdw>
                </a:effectLst>
                <a:latin typeface="Calibri"/>
                <a:cs typeface="Calibri"/>
              </a:rPr>
              <a:t>…</a:t>
            </a:r>
            <a:endParaRPr lang="en-US" sz="2800" b="1" dirty="0">
              <a:solidFill>
                <a:srgbClr val="FFFFFF"/>
              </a:solidFill>
              <a:effectLst>
                <a:outerShdw blurRad="50800" dist="38100" dir="2700000" algn="tl" rotWithShape="0">
                  <a:srgbClr val="000000">
                    <a:alpha val="43000"/>
                  </a:srgbClr>
                </a:outerShdw>
              </a:effectLst>
              <a:latin typeface="Calibri"/>
              <a:ea typeface="+mj-ea"/>
              <a:cs typeface="Calibri"/>
            </a:endParaRPr>
          </a:p>
        </p:txBody>
      </p:sp>
      <p:sp>
        <p:nvSpPr>
          <p:cNvPr id="2" name="Rectangle 1"/>
          <p:cNvSpPr/>
          <p:nvPr/>
        </p:nvSpPr>
        <p:spPr>
          <a:xfrm>
            <a:off x="2786430" y="1542380"/>
            <a:ext cx="3543337" cy="954107"/>
          </a:xfrm>
          <a:prstGeom prst="rect">
            <a:avLst/>
          </a:prstGeom>
          <a:solidFill>
            <a:srgbClr val="800000"/>
          </a:solidFill>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bodyPr>
          <a:lstStyle/>
          <a:p>
            <a:pPr algn="ctr"/>
            <a:r>
              <a:rPr lang="fr-FR" sz="2800" b="1" dirty="0" smtClean="0">
                <a:solidFill>
                  <a:schemeClr val="bg1"/>
                </a:solidFill>
                <a:latin typeface="Calibri"/>
                <a:cs typeface="Calibri"/>
              </a:rPr>
              <a:t>Gouvernance internationale</a:t>
            </a:r>
            <a:endParaRPr lang="fr-FR" sz="2800" b="1" dirty="0">
              <a:solidFill>
                <a:schemeClr val="bg1"/>
              </a:solidFill>
              <a:latin typeface="Calibri"/>
              <a:cs typeface="Calibri"/>
            </a:endParaRPr>
          </a:p>
        </p:txBody>
      </p:sp>
      <p:pic>
        <p:nvPicPr>
          <p:cNvPr id="16"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36" y="-243408"/>
            <a:ext cx="1406217" cy="1406218"/>
          </a:xfrm>
          <a:prstGeom prst="rect">
            <a:avLst/>
          </a:prstGeom>
        </p:spPr>
      </p:pic>
    </p:spTree>
    <p:extLst>
      <p:ext uri="{BB962C8B-B14F-4D97-AF65-F5344CB8AC3E}">
        <p14:creationId xmlns:p14="http://schemas.microsoft.com/office/powerpoint/2010/main" val="759086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Slide Number Placeholder 5"/>
          <p:cNvSpPr txBox="1">
            <a:spLocks noGrp="1"/>
          </p:cNvSpPr>
          <p:nvPr/>
        </p:nvSpPr>
        <p:spPr bwMode="auto">
          <a:xfrm>
            <a:off x="8686800" y="64770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42" tIns="39621" rIns="79242" bIns="39621"/>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7EC01C83-5AA9-224C-86AA-623CCAA192E1}" type="slidenum">
              <a:rPr lang="en-US" sz="1600">
                <a:latin typeface="Times New Roman" charset="0"/>
              </a:rPr>
              <a:pPr eaLnBrk="1" hangingPunct="1"/>
              <a:t>45</a:t>
            </a:fld>
            <a:endParaRPr lang="en-US" sz="1600">
              <a:latin typeface="Times New Roman" charset="0"/>
            </a:endParaRPr>
          </a:p>
        </p:txBody>
      </p:sp>
      <p:sp>
        <p:nvSpPr>
          <p:cNvPr id="72710" name="Rectangle 5"/>
          <p:cNvSpPr>
            <a:spLocks noChangeArrowheads="1"/>
          </p:cNvSpPr>
          <p:nvPr/>
        </p:nvSpPr>
        <p:spPr bwMode="auto">
          <a:xfrm>
            <a:off x="1232917" y="6347097"/>
            <a:ext cx="7901211" cy="510903"/>
          </a:xfrm>
          <a:prstGeom prst="rect">
            <a:avLst/>
          </a:prstGeom>
          <a:solidFill>
            <a:srgbClr val="FF0000"/>
          </a:solidFill>
          <a:ln>
            <a:noFill/>
          </a:ln>
          <a:extLst/>
        </p:spPr>
        <p:txBody>
          <a:bodyPr wrap="square" lIns="79242" tIns="39621" rIns="79242" bIns="39621">
            <a:spAutoFit/>
          </a:bodyPr>
          <a:lstStyle/>
          <a:p>
            <a:pPr algn="ctr" eaLnBrk="1" hangingPunct="1"/>
            <a:r>
              <a:rPr lang="en-US" sz="2800" b="1" dirty="0" smtClean="0">
                <a:solidFill>
                  <a:srgbClr val="FFFFFF"/>
                </a:solidFill>
                <a:latin typeface="Calibri"/>
                <a:cs typeface="Calibri"/>
              </a:rPr>
              <a:t>Plus fort </a:t>
            </a:r>
            <a:r>
              <a:rPr lang="en-US" sz="2800" b="1" dirty="0" err="1" smtClean="0">
                <a:solidFill>
                  <a:srgbClr val="FFFFFF"/>
                </a:solidFill>
                <a:latin typeface="Calibri"/>
                <a:cs typeface="Calibri"/>
              </a:rPr>
              <a:t>tous</a:t>
            </a:r>
            <a:r>
              <a:rPr lang="en-US" sz="2800" b="1" dirty="0" smtClean="0">
                <a:solidFill>
                  <a:srgbClr val="FFFFFF"/>
                </a:solidFill>
                <a:latin typeface="Calibri"/>
                <a:cs typeface="Calibri"/>
              </a:rPr>
              <a:t> ensemble! </a:t>
            </a:r>
            <a:endParaRPr lang="en-US" sz="1400" b="1" dirty="0">
              <a:solidFill>
                <a:srgbClr val="FFFFFF"/>
              </a:solidFill>
              <a:latin typeface="Trebuchet MS" charset="0"/>
            </a:endParaRPr>
          </a:p>
        </p:txBody>
      </p:sp>
      <p:pic>
        <p:nvPicPr>
          <p:cNvPr id="72711" name="Picture 9" descr="SNO0242BAN"/>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141542" y="1855192"/>
            <a:ext cx="1090613" cy="1055688"/>
          </a:xfrm>
        </p:spPr>
      </p:pic>
      <p:pic>
        <p:nvPicPr>
          <p:cNvPr id="72712" name="Picture 12" descr="SNO0274B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789" y="618293"/>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3" descr="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850" y="1854382"/>
            <a:ext cx="11890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4" descr="ID207S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805743"/>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5" descr="NG017S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861" y="3043416"/>
            <a:ext cx="11858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17" descr="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618293"/>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20" descr="Portrait-of-a-young-girl-at-school-in-Thaila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9017" y="1840668"/>
            <a:ext cx="1152525"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21" descr="SNO0066B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5270" y="3043416"/>
            <a:ext cx="1152525"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252" y="5274686"/>
            <a:ext cx="1946217" cy="1946218"/>
          </a:xfrm>
          <a:prstGeom prst="rect">
            <a:avLst/>
          </a:prstGeom>
        </p:spPr>
      </p:pic>
      <p:pic>
        <p:nvPicPr>
          <p:cNvPr id="72718" name="Picture 19" descr="BR019S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39" y="618293"/>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GH055S06"/>
          <p:cNvPicPr>
            <a:picLocks noGrp="1" noChangeAspect="1" noChangeArrowheads="1"/>
          </p:cNvPicPr>
          <p:nvPr>
            <p:ph sz="quarter" idx="4294967295"/>
          </p:nvPr>
        </p:nvPicPr>
        <p:blipFill>
          <a:blip r:embed="rId13">
            <a:extLst>
              <a:ext uri="{28A0092B-C50C-407E-A947-70E740481C1C}">
                <a14:useLocalDpi xmlns:a14="http://schemas.microsoft.com/office/drawing/2010/main" val="0"/>
              </a:ext>
            </a:extLst>
          </a:blip>
          <a:srcRect/>
          <a:stretch>
            <a:fillRect/>
          </a:stretch>
        </p:blipFill>
        <p:spPr>
          <a:xfrm>
            <a:off x="6865944" y="750055"/>
            <a:ext cx="1090613" cy="1055688"/>
          </a:xfrm>
        </p:spPr>
      </p:pic>
      <p:sp>
        <p:nvSpPr>
          <p:cNvPr id="821280" name="Text Box 32"/>
          <p:cNvSpPr txBox="1">
            <a:spLocks noChangeArrowheads="1"/>
          </p:cNvSpPr>
          <p:nvPr/>
        </p:nvSpPr>
        <p:spPr bwMode="auto">
          <a:xfrm>
            <a:off x="0" y="0"/>
            <a:ext cx="9144000" cy="510903"/>
          </a:xfrm>
          <a:prstGeom prst="rect">
            <a:avLst/>
          </a:prstGeom>
          <a:solidFill>
            <a:srgbClr val="000090"/>
          </a:solidFill>
          <a:ln w="9525">
            <a:noFill/>
            <a:miter lim="800000"/>
            <a:headEnd/>
            <a:tailEnd/>
          </a:ln>
        </p:spPr>
        <p:txBody>
          <a:bodyPr lIns="79242" tIns="39621" rIns="79242" bIns="3962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2800" b="1" dirty="0" err="1" smtClean="0">
                <a:solidFill>
                  <a:schemeClr val="bg1"/>
                </a:solidFill>
                <a:latin typeface="Arial" charset="0"/>
              </a:rPr>
              <a:t>Gardons</a:t>
            </a:r>
            <a:r>
              <a:rPr lang="en-US" sz="2800" b="1" dirty="0" smtClean="0">
                <a:solidFill>
                  <a:schemeClr val="bg1"/>
                </a:solidFill>
                <a:latin typeface="Arial" charset="0"/>
              </a:rPr>
              <a:t> en </a:t>
            </a:r>
            <a:r>
              <a:rPr lang="en-US" sz="2800" b="1" dirty="0" err="1" smtClean="0">
                <a:solidFill>
                  <a:schemeClr val="bg1"/>
                </a:solidFill>
                <a:latin typeface="Arial" charset="0"/>
              </a:rPr>
              <a:t>mémoire</a:t>
            </a:r>
            <a:r>
              <a:rPr lang="en-US" sz="2800" b="1" dirty="0" smtClean="0">
                <a:solidFill>
                  <a:schemeClr val="bg1"/>
                </a:solidFill>
                <a:latin typeface="Arial" charset="0"/>
              </a:rPr>
              <a:t> la vision de Louis Pasteur…</a:t>
            </a:r>
            <a:endParaRPr lang="en-US" sz="2800" dirty="0">
              <a:latin typeface="Arial" charset="0"/>
            </a:endParaRPr>
          </a:p>
        </p:txBody>
      </p:sp>
      <p:pic>
        <p:nvPicPr>
          <p:cNvPr id="4" name="Image 3"/>
          <p:cNvPicPr>
            <a:picLocks noChangeAspect="1"/>
          </p:cNvPicPr>
          <p:nvPr/>
        </p:nvPicPr>
        <p:blipFill>
          <a:blip r:embed="rId14"/>
          <a:stretch>
            <a:fillRect/>
          </a:stretch>
        </p:blipFill>
        <p:spPr>
          <a:xfrm>
            <a:off x="2801821" y="2907188"/>
            <a:ext cx="3811649" cy="3286205"/>
          </a:xfrm>
          <a:prstGeom prst="rect">
            <a:avLst/>
          </a:prstGeom>
        </p:spPr>
      </p:pic>
      <p:pic>
        <p:nvPicPr>
          <p:cNvPr id="18" name="Image 17"/>
          <p:cNvPicPr>
            <a:picLocks noChangeAspect="1"/>
          </p:cNvPicPr>
          <p:nvPr/>
        </p:nvPicPr>
        <p:blipFill>
          <a:blip r:embed="rId15"/>
          <a:stretch>
            <a:fillRect/>
          </a:stretch>
        </p:blipFill>
        <p:spPr>
          <a:xfrm>
            <a:off x="3323444" y="583840"/>
            <a:ext cx="3404752" cy="2056182"/>
          </a:xfrm>
          <a:prstGeom prst="rect">
            <a:avLst/>
          </a:prstGeom>
        </p:spPr>
      </p:pic>
      <p:sp>
        <p:nvSpPr>
          <p:cNvPr id="2" name="ZoneTexte 1"/>
          <p:cNvSpPr txBox="1"/>
          <p:nvPr/>
        </p:nvSpPr>
        <p:spPr>
          <a:xfrm>
            <a:off x="2676155" y="577919"/>
            <a:ext cx="2063813" cy="2062103"/>
          </a:xfrm>
          <a:prstGeom prst="rect">
            <a:avLst/>
          </a:prstGeom>
          <a:solidFill>
            <a:schemeClr val="bg1">
              <a:lumMod val="65000"/>
            </a:schemeClr>
          </a:solidFill>
        </p:spPr>
        <p:txBody>
          <a:bodyPr wrap="square" rtlCol="0">
            <a:spAutoFit/>
          </a:bodyPr>
          <a:lstStyle/>
          <a:p>
            <a:r>
              <a:rPr lang="fr-FR" sz="1600" i="1" dirty="0"/>
              <a:t>L'action sans vision ne fait que passer le temps, la vision sans action n'est que rêverie, mais </a:t>
            </a:r>
            <a:r>
              <a:rPr lang="fr-FR" sz="1600" i="1" dirty="0" smtClean="0"/>
              <a:t>vision et action ensemble peuvent changer </a:t>
            </a:r>
            <a:r>
              <a:rPr lang="fr-FR" sz="1600" i="1" dirty="0"/>
              <a:t>le </a:t>
            </a:r>
            <a:r>
              <a:rPr lang="fr-FR" sz="1600" i="1" dirty="0" smtClean="0"/>
              <a:t>monde</a:t>
            </a:r>
            <a:r>
              <a:rPr lang="is-IS" sz="1600" i="1" dirty="0" smtClean="0"/>
              <a:t>…. N. Mendela</a:t>
            </a:r>
            <a:endParaRPr lang="fr-FR" sz="1600" i="1" dirty="0"/>
          </a:p>
        </p:txBody>
      </p:sp>
    </p:spTree>
    <p:extLst>
      <p:ext uri="{BB962C8B-B14F-4D97-AF65-F5344CB8AC3E}">
        <p14:creationId xmlns:p14="http://schemas.microsoft.com/office/powerpoint/2010/main" val="4579871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ext Box 2"/>
          <p:cNvSpPr txBox="1">
            <a:spLocks noChangeArrowheads="1"/>
          </p:cNvSpPr>
          <p:nvPr/>
        </p:nvSpPr>
        <p:spPr bwMode="auto">
          <a:xfrm>
            <a:off x="346083" y="1695454"/>
            <a:ext cx="2574925" cy="830997"/>
          </a:xfrm>
          <a:prstGeom prst="rect">
            <a:avLst/>
          </a:prstGeom>
          <a:solidFill>
            <a:srgbClr val="000080">
              <a:alpha val="30000"/>
            </a:srgbClr>
          </a:solidFill>
          <a:ln w="25400">
            <a:solidFill>
              <a:srgbClr val="000080"/>
            </a:solidFill>
            <a:miter lim="800000"/>
            <a:headEnd/>
            <a:tailEnd/>
          </a:ln>
        </p:spPr>
        <p:txBody>
          <a:bodyPr>
            <a:spAutoFit/>
          </a:bodyPr>
          <a:lstStyle/>
          <a:p>
            <a:pPr algn="ctr">
              <a:spcBef>
                <a:spcPct val="50000"/>
              </a:spcBef>
            </a:pPr>
            <a:r>
              <a:rPr lang="fr-FR" altLang="ja-JP" sz="2400" b="1">
                <a:solidFill>
                  <a:srgbClr val="000080"/>
                </a:solidFill>
                <a:latin typeface="Arial" charset="0"/>
                <a:cs typeface="ＭＳ Ｐゴシック" charset="0"/>
              </a:rPr>
              <a:t>Preuves scientifiques</a:t>
            </a:r>
            <a:endParaRPr lang="fr-FR" sz="2400" b="1">
              <a:solidFill>
                <a:srgbClr val="000080"/>
              </a:solidFill>
              <a:latin typeface="Arial" charset="0"/>
              <a:cs typeface="ＭＳ Ｐゴシック" charset="0"/>
            </a:endParaRPr>
          </a:p>
        </p:txBody>
      </p:sp>
      <p:sp>
        <p:nvSpPr>
          <p:cNvPr id="370691" name="Text Box 3"/>
          <p:cNvSpPr txBox="1">
            <a:spLocks noChangeArrowheads="1"/>
          </p:cNvSpPr>
          <p:nvPr/>
        </p:nvSpPr>
        <p:spPr bwMode="auto">
          <a:xfrm>
            <a:off x="5989638" y="1739905"/>
            <a:ext cx="2959100" cy="769441"/>
          </a:xfrm>
          <a:prstGeom prst="rect">
            <a:avLst/>
          </a:prstGeom>
          <a:solidFill>
            <a:srgbClr val="FF0000">
              <a:alpha val="20000"/>
            </a:srgbClr>
          </a:solidFill>
          <a:ln w="25400">
            <a:solidFill>
              <a:srgbClr val="FF0000"/>
            </a:solidFill>
            <a:miter lim="800000"/>
            <a:headEnd/>
            <a:tailEnd/>
          </a:ln>
        </p:spPr>
        <p:txBody>
          <a:bodyPr>
            <a:spAutoFit/>
          </a:bodyPr>
          <a:lstStyle/>
          <a:p>
            <a:pPr algn="ctr">
              <a:spcBef>
                <a:spcPct val="50000"/>
              </a:spcBef>
            </a:pPr>
            <a:r>
              <a:rPr lang="fr-FR" sz="2200" b="1">
                <a:solidFill>
                  <a:srgbClr val="FF3300"/>
                </a:solidFill>
                <a:latin typeface="Arial" charset="0"/>
                <a:cs typeface="ＭＳ Ｐゴシック" charset="0"/>
              </a:rPr>
              <a:t>Leaders politiques et autorités de santé</a:t>
            </a:r>
          </a:p>
        </p:txBody>
      </p:sp>
      <p:sp>
        <p:nvSpPr>
          <p:cNvPr id="370692" name="AutoShape 4"/>
          <p:cNvSpPr>
            <a:spLocks noChangeArrowheads="1"/>
          </p:cNvSpPr>
          <p:nvPr/>
        </p:nvSpPr>
        <p:spPr bwMode="auto">
          <a:xfrm rot="29403">
            <a:off x="1520825" y="596900"/>
            <a:ext cx="6629400" cy="1066800"/>
          </a:xfrm>
          <a:prstGeom prst="curvedDownArrow">
            <a:avLst>
              <a:gd name="adj1" fmla="val 75406"/>
              <a:gd name="adj2" fmla="val 199691"/>
              <a:gd name="adj3" fmla="val 32144"/>
            </a:avLst>
          </a:prstGeom>
          <a:gradFill rotWithShape="0">
            <a:gsLst>
              <a:gs pos="0">
                <a:schemeClr val="accent2"/>
              </a:gs>
              <a:gs pos="100000">
                <a:srgbClr val="FE1B3F"/>
              </a:gs>
            </a:gsLst>
            <a:path path="rect">
              <a:fillToRect r="100000" b="100000"/>
            </a:path>
          </a:gradFill>
          <a:ln w="9525">
            <a:solidFill>
              <a:srgbClr val="800000"/>
            </a:solidFill>
            <a:miter lim="800000"/>
            <a:headEnd/>
            <a:tailEnd/>
          </a:ln>
        </p:spPr>
        <p:txBody>
          <a:bodyPr wrap="none" anchor="ctr"/>
          <a:lstStyle/>
          <a:p>
            <a:endParaRPr lang="fr-FR"/>
          </a:p>
        </p:txBody>
      </p:sp>
      <p:sp>
        <p:nvSpPr>
          <p:cNvPr id="370693" name="Text Box 5"/>
          <p:cNvSpPr txBox="1">
            <a:spLocks noChangeArrowheads="1"/>
          </p:cNvSpPr>
          <p:nvPr/>
        </p:nvSpPr>
        <p:spPr bwMode="auto">
          <a:xfrm>
            <a:off x="0" y="4"/>
            <a:ext cx="9144000" cy="830997"/>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err="1" smtClean="0">
                <a:solidFill>
                  <a:schemeClr val="bg1"/>
                </a:solidFill>
                <a:latin typeface="Arial"/>
                <a:cs typeface="Arial"/>
              </a:rPr>
              <a:t>Mobilisation</a:t>
            </a:r>
            <a:r>
              <a:rPr lang="en-US" sz="2400" b="1" dirty="0" smtClean="0">
                <a:solidFill>
                  <a:schemeClr val="bg1"/>
                </a:solidFill>
                <a:latin typeface="Arial"/>
                <a:cs typeface="Arial"/>
              </a:rPr>
              <a:t> </a:t>
            </a:r>
            <a:r>
              <a:rPr lang="en-US" sz="2400" b="1" dirty="0" err="1" smtClean="0">
                <a:solidFill>
                  <a:schemeClr val="bg1"/>
                </a:solidFill>
                <a:latin typeface="Arial"/>
                <a:cs typeface="Arial"/>
              </a:rPr>
              <a:t>internationale</a:t>
            </a:r>
            <a:r>
              <a:rPr lang="en-US" sz="2400" b="1" dirty="0" smtClean="0">
                <a:solidFill>
                  <a:schemeClr val="bg1"/>
                </a:solidFill>
                <a:latin typeface="Arial"/>
                <a:cs typeface="Arial"/>
              </a:rPr>
              <a:t> sans </a:t>
            </a:r>
            <a:r>
              <a:rPr lang="en-US" sz="2400" b="1" dirty="0" err="1" smtClean="0">
                <a:solidFill>
                  <a:schemeClr val="bg1"/>
                </a:solidFill>
                <a:latin typeface="Arial"/>
                <a:cs typeface="Arial"/>
              </a:rPr>
              <a:t>précédent</a:t>
            </a:r>
            <a:r>
              <a:rPr lang="en-US" sz="2400" b="1" dirty="0" smtClean="0">
                <a:solidFill>
                  <a:schemeClr val="bg1"/>
                </a:solidFill>
                <a:latin typeface="Arial"/>
                <a:cs typeface="Arial"/>
              </a:rPr>
              <a:t> </a:t>
            </a:r>
            <a:r>
              <a:rPr lang="en-US" sz="2400" b="1" dirty="0" err="1" smtClean="0">
                <a:solidFill>
                  <a:schemeClr val="bg1"/>
                </a:solidFill>
                <a:latin typeface="Arial"/>
                <a:cs typeface="Arial"/>
              </a:rPr>
              <a:t>basée</a:t>
            </a:r>
            <a:r>
              <a:rPr lang="en-US" sz="2400" b="1" dirty="0" smtClean="0">
                <a:solidFill>
                  <a:schemeClr val="bg1"/>
                </a:solidFill>
                <a:latin typeface="Arial"/>
                <a:cs typeface="Arial"/>
              </a:rPr>
              <a:t> </a:t>
            </a:r>
            <a:r>
              <a:rPr lang="en-US" sz="2400" b="1" dirty="0" err="1" smtClean="0">
                <a:solidFill>
                  <a:schemeClr val="bg1"/>
                </a:solidFill>
                <a:latin typeface="Arial"/>
                <a:cs typeface="Arial"/>
              </a:rPr>
              <a:t>sur</a:t>
            </a:r>
            <a:r>
              <a:rPr lang="en-US" sz="2400" b="1" dirty="0" smtClean="0">
                <a:solidFill>
                  <a:schemeClr val="bg1"/>
                </a:solidFill>
                <a:latin typeface="Arial"/>
                <a:cs typeface="Arial"/>
              </a:rPr>
              <a:t> des evidences </a:t>
            </a:r>
            <a:r>
              <a:rPr lang="en-US" sz="2400" b="1" dirty="0" err="1" smtClean="0">
                <a:solidFill>
                  <a:schemeClr val="bg1"/>
                </a:solidFill>
                <a:latin typeface="Arial"/>
                <a:cs typeface="Arial"/>
              </a:rPr>
              <a:t>scientifiques</a:t>
            </a:r>
            <a:endParaRPr lang="en-US" sz="2400" b="1" dirty="0">
              <a:solidFill>
                <a:schemeClr val="bg1"/>
              </a:solidFill>
              <a:latin typeface="Arial"/>
              <a:cs typeface="Arial"/>
            </a:endParaRPr>
          </a:p>
        </p:txBody>
      </p:sp>
      <p:sp>
        <p:nvSpPr>
          <p:cNvPr id="370694" name="Text Box 6"/>
          <p:cNvSpPr txBox="1">
            <a:spLocks noChangeArrowheads="1"/>
          </p:cNvSpPr>
          <p:nvPr/>
        </p:nvSpPr>
        <p:spPr bwMode="auto">
          <a:xfrm>
            <a:off x="0" y="5902330"/>
            <a:ext cx="9144000" cy="954107"/>
          </a:xfrm>
          <a:prstGeom prst="rect">
            <a:avLst/>
          </a:prstGeom>
          <a:solidFill>
            <a:srgbClr val="FF0000"/>
          </a:solidFill>
          <a:ln>
            <a:noFill/>
            <a:headEnd/>
            <a:tailEnd/>
          </a:ln>
          <a:extLst/>
        </p:spPr>
        <p:style>
          <a:lnRef idx="1">
            <a:schemeClr val="accent2"/>
          </a:lnRef>
          <a:fillRef idx="3">
            <a:schemeClr val="accent2"/>
          </a:fillRef>
          <a:effectRef idx="2">
            <a:schemeClr val="accent2"/>
          </a:effectRef>
          <a:fontRef idx="minor">
            <a:schemeClr val="lt1"/>
          </a:fontRef>
        </p:style>
        <p:txBody>
          <a:bodyPr>
            <a:spAutoFit/>
          </a:bodyPr>
          <a:lstStyle/>
          <a:p>
            <a:pPr algn="ctr">
              <a:spcBef>
                <a:spcPct val="50000"/>
              </a:spcBef>
            </a:pPr>
            <a:r>
              <a:rPr lang="en-US" sz="2800" b="1" dirty="0" err="1">
                <a:solidFill>
                  <a:schemeClr val="bg1"/>
                </a:solidFill>
                <a:latin typeface="Arial" charset="0"/>
              </a:rPr>
              <a:t>Décisions</a:t>
            </a:r>
            <a:r>
              <a:rPr lang="en-US" sz="2800" b="1" dirty="0">
                <a:solidFill>
                  <a:schemeClr val="bg1"/>
                </a:solidFill>
                <a:latin typeface="Arial" charset="0"/>
              </a:rPr>
              <a:t> au </a:t>
            </a:r>
            <a:r>
              <a:rPr lang="en-US" sz="2800" b="1" dirty="0" err="1">
                <a:solidFill>
                  <a:schemeClr val="bg1"/>
                </a:solidFill>
                <a:latin typeface="Arial" charset="0"/>
              </a:rPr>
              <a:t>bénéfice</a:t>
            </a:r>
            <a:r>
              <a:rPr lang="en-US" sz="2800" b="1" dirty="0">
                <a:solidFill>
                  <a:schemeClr val="bg1"/>
                </a:solidFill>
                <a:latin typeface="Arial" charset="0"/>
              </a:rPr>
              <a:t> de TOUTES les populations</a:t>
            </a:r>
            <a:r>
              <a:rPr lang="en-US" sz="2800" b="1" dirty="0" smtClean="0">
                <a:solidFill>
                  <a:schemeClr val="bg1"/>
                </a:solidFill>
                <a:latin typeface="Arial" charset="0"/>
              </a:rPr>
              <a:t> </a:t>
            </a:r>
            <a:r>
              <a:rPr lang="en-US" sz="2800" b="1" dirty="0" err="1" smtClean="0">
                <a:solidFill>
                  <a:schemeClr val="bg1"/>
                </a:solidFill>
                <a:latin typeface="Arial" charset="0"/>
              </a:rPr>
              <a:t>quelqu’elles</a:t>
            </a:r>
            <a:r>
              <a:rPr lang="en-US" sz="2800" b="1" dirty="0" smtClean="0">
                <a:solidFill>
                  <a:schemeClr val="bg1"/>
                </a:solidFill>
                <a:latin typeface="Arial" charset="0"/>
              </a:rPr>
              <a:t> </a:t>
            </a:r>
            <a:r>
              <a:rPr lang="en-US" sz="2800" b="1" dirty="0" err="1" smtClean="0">
                <a:solidFill>
                  <a:schemeClr val="bg1"/>
                </a:solidFill>
                <a:latin typeface="Arial" charset="0"/>
              </a:rPr>
              <a:t>soient</a:t>
            </a:r>
            <a:r>
              <a:rPr lang="en-US" sz="2800" b="1" dirty="0" smtClean="0">
                <a:solidFill>
                  <a:schemeClr val="bg1"/>
                </a:solidFill>
                <a:latin typeface="Arial" charset="0"/>
              </a:rPr>
              <a:t>,  </a:t>
            </a:r>
            <a:r>
              <a:rPr lang="en-US" sz="2800" b="1" dirty="0" err="1" smtClean="0">
                <a:solidFill>
                  <a:schemeClr val="bg1"/>
                </a:solidFill>
                <a:latin typeface="Arial" charset="0"/>
              </a:rPr>
              <a:t>où</a:t>
            </a:r>
            <a:r>
              <a:rPr lang="en-US" sz="2800" b="1" dirty="0" smtClean="0">
                <a:solidFill>
                  <a:schemeClr val="bg1"/>
                </a:solidFill>
                <a:latin typeface="Arial" charset="0"/>
              </a:rPr>
              <a:t> </a:t>
            </a:r>
            <a:r>
              <a:rPr lang="en-US" sz="2800" b="1" dirty="0" err="1">
                <a:solidFill>
                  <a:schemeClr val="bg1"/>
                </a:solidFill>
                <a:latin typeface="Arial" charset="0"/>
              </a:rPr>
              <a:t>qu’elles</a:t>
            </a:r>
            <a:r>
              <a:rPr lang="en-US" sz="2800" b="1" dirty="0">
                <a:solidFill>
                  <a:schemeClr val="bg1"/>
                </a:solidFill>
                <a:latin typeface="Arial" charset="0"/>
              </a:rPr>
              <a:t> </a:t>
            </a:r>
            <a:r>
              <a:rPr lang="en-US" sz="2800" b="1" dirty="0" err="1">
                <a:solidFill>
                  <a:schemeClr val="bg1"/>
                </a:solidFill>
                <a:latin typeface="Arial" charset="0"/>
              </a:rPr>
              <a:t>soient</a:t>
            </a:r>
            <a:r>
              <a:rPr lang="en-US" sz="2800" b="1" dirty="0">
                <a:solidFill>
                  <a:schemeClr val="bg1"/>
                </a:solidFill>
                <a:latin typeface="Arial" charset="0"/>
              </a:rPr>
              <a:t>…</a:t>
            </a:r>
            <a:endParaRPr lang="en-US" b="1" dirty="0">
              <a:solidFill>
                <a:schemeClr val="bg1"/>
              </a:solidFill>
              <a:latin typeface="Arial" charset="0"/>
            </a:endParaRPr>
          </a:p>
        </p:txBody>
      </p:sp>
      <p:sp>
        <p:nvSpPr>
          <p:cNvPr id="370695" name="AutoShape 7"/>
          <p:cNvSpPr>
            <a:spLocks noChangeArrowheads="1"/>
          </p:cNvSpPr>
          <p:nvPr/>
        </p:nvSpPr>
        <p:spPr bwMode="auto">
          <a:xfrm>
            <a:off x="2905125" y="1416055"/>
            <a:ext cx="3054350" cy="1223963"/>
          </a:xfrm>
          <a:prstGeom prst="leftRightArrow">
            <a:avLst>
              <a:gd name="adj1" fmla="val 52009"/>
              <a:gd name="adj2" fmla="val 36450"/>
            </a:avLst>
          </a:prstGeom>
          <a:gradFill rotWithShape="0">
            <a:gsLst>
              <a:gs pos="0">
                <a:srgbClr val="8D1AFF"/>
              </a:gs>
              <a:gs pos="50000">
                <a:srgbClr val="8650FF"/>
              </a:gs>
              <a:gs pos="100000">
                <a:srgbClr val="8D1A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2400"/>
          </a:p>
        </p:txBody>
      </p:sp>
      <p:sp>
        <p:nvSpPr>
          <p:cNvPr id="370696" name="Text Box 8"/>
          <p:cNvSpPr txBox="1">
            <a:spLocks noChangeArrowheads="1"/>
          </p:cNvSpPr>
          <p:nvPr/>
        </p:nvSpPr>
        <p:spPr bwMode="auto">
          <a:xfrm>
            <a:off x="3536950" y="1817692"/>
            <a:ext cx="175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a:solidFill>
                  <a:schemeClr val="bg1"/>
                </a:solidFill>
                <a:latin typeface="Arial" charset="0"/>
              </a:rPr>
              <a:t>Activisme</a:t>
            </a:r>
            <a:endParaRPr lang="en-US" sz="2400"/>
          </a:p>
        </p:txBody>
      </p:sp>
      <p:sp>
        <p:nvSpPr>
          <p:cNvPr id="370697" name="AutoShape 9"/>
          <p:cNvSpPr>
            <a:spLocks noChangeArrowheads="1"/>
          </p:cNvSpPr>
          <p:nvPr/>
        </p:nvSpPr>
        <p:spPr bwMode="auto">
          <a:xfrm>
            <a:off x="317508" y="2544768"/>
            <a:ext cx="4060825" cy="2651125"/>
          </a:xfrm>
          <a:prstGeom prst="rtTriangle">
            <a:avLst/>
          </a:prstGeom>
          <a:solidFill>
            <a:srgbClr val="0000FF"/>
          </a:solidFill>
          <a:ln w="9525">
            <a:solidFill>
              <a:schemeClr val="tx1"/>
            </a:solidFill>
            <a:miter lim="800000"/>
            <a:headEnd/>
            <a:tailEnd/>
          </a:ln>
          <a:effectLst/>
          <a:extLst/>
        </p:spPr>
        <p:txBody>
          <a:bodyPr wrap="none" anchor="ctr"/>
          <a:lstStyle/>
          <a:p>
            <a:endParaRPr lang="fr-FR"/>
          </a:p>
        </p:txBody>
      </p:sp>
      <p:sp>
        <p:nvSpPr>
          <p:cNvPr id="370698" name="Text Box 10"/>
          <p:cNvSpPr txBox="1">
            <a:spLocks noChangeArrowheads="1"/>
          </p:cNvSpPr>
          <p:nvPr/>
        </p:nvSpPr>
        <p:spPr bwMode="auto">
          <a:xfrm>
            <a:off x="376238" y="3687763"/>
            <a:ext cx="2170112"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a:solidFill>
                  <a:schemeClr val="bg1"/>
                </a:solidFill>
                <a:latin typeface="Arial" charset="0"/>
              </a:rPr>
              <a:t>Recherche multi-disciplinaire</a:t>
            </a:r>
            <a:endParaRPr lang="en-US" sz="2400"/>
          </a:p>
        </p:txBody>
      </p:sp>
      <p:sp>
        <p:nvSpPr>
          <p:cNvPr id="370699" name="AutoShape 11"/>
          <p:cNvSpPr>
            <a:spLocks noChangeArrowheads="1"/>
          </p:cNvSpPr>
          <p:nvPr/>
        </p:nvSpPr>
        <p:spPr bwMode="auto">
          <a:xfrm>
            <a:off x="3433763" y="2417767"/>
            <a:ext cx="2051050" cy="873125"/>
          </a:xfrm>
          <a:prstGeom prst="foldedCorner">
            <a:avLst>
              <a:gd name="adj" fmla="val 12500"/>
            </a:avLst>
          </a:prstGeom>
          <a:solidFill>
            <a:srgbClr val="FF66FF">
              <a:alpha val="45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70700" name="Text Box 12"/>
          <p:cNvSpPr txBox="1">
            <a:spLocks noChangeArrowheads="1"/>
          </p:cNvSpPr>
          <p:nvPr/>
        </p:nvSpPr>
        <p:spPr bwMode="auto">
          <a:xfrm>
            <a:off x="3314700" y="2500318"/>
            <a:ext cx="23193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a:solidFill>
                  <a:srgbClr val="400080"/>
                </a:solidFill>
                <a:latin typeface="Arial" charset="0"/>
              </a:rPr>
              <a:t>Participation des communautés VIH</a:t>
            </a:r>
            <a:endParaRPr lang="en-US"/>
          </a:p>
        </p:txBody>
      </p:sp>
      <p:sp>
        <p:nvSpPr>
          <p:cNvPr id="370701" name="AutoShape 13"/>
          <p:cNvSpPr>
            <a:spLocks noChangeArrowheads="1"/>
          </p:cNvSpPr>
          <p:nvPr/>
        </p:nvSpPr>
        <p:spPr bwMode="auto">
          <a:xfrm flipH="1">
            <a:off x="4589463" y="2532065"/>
            <a:ext cx="4335462" cy="2689225"/>
          </a:xfrm>
          <a:prstGeom prst="rtTriangle">
            <a:avLst/>
          </a:prstGeom>
          <a:solidFill>
            <a:srgbClr val="008000"/>
          </a:solidFill>
          <a:ln w="9525">
            <a:solidFill>
              <a:schemeClr val="tx1"/>
            </a:solidFill>
            <a:miter lim="800000"/>
            <a:headEnd/>
            <a:tailEnd/>
          </a:ln>
          <a:effectLst/>
          <a:extLst/>
        </p:spPr>
        <p:txBody>
          <a:bodyPr wrap="none" anchor="ctr"/>
          <a:lstStyle/>
          <a:p>
            <a:endParaRPr lang="fr-FR"/>
          </a:p>
        </p:txBody>
      </p:sp>
      <p:sp>
        <p:nvSpPr>
          <p:cNvPr id="370702" name="Text Box 14"/>
          <p:cNvSpPr txBox="1">
            <a:spLocks noChangeArrowheads="1"/>
          </p:cNvSpPr>
          <p:nvPr/>
        </p:nvSpPr>
        <p:spPr bwMode="auto">
          <a:xfrm>
            <a:off x="5808663" y="3702049"/>
            <a:ext cx="3048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pPr>
            <a:r>
              <a:rPr lang="en-US" sz="2000" b="1" dirty="0">
                <a:solidFill>
                  <a:schemeClr val="bg1"/>
                </a:solidFill>
                <a:latin typeface="Arial" charset="0"/>
              </a:rPr>
              <a:t>Interventions</a:t>
            </a:r>
          </a:p>
          <a:p>
            <a:pPr algn="ctr">
              <a:spcBef>
                <a:spcPct val="50000"/>
              </a:spcBef>
            </a:pPr>
            <a:r>
              <a:rPr lang="en-US" sz="2000" b="1" dirty="0" err="1">
                <a:solidFill>
                  <a:schemeClr val="bg1"/>
                </a:solidFill>
                <a:latin typeface="Arial" charset="0"/>
              </a:rPr>
              <a:t>Organisation</a:t>
            </a:r>
            <a:r>
              <a:rPr lang="en-US" sz="2000" b="1" dirty="0">
                <a:solidFill>
                  <a:schemeClr val="bg1"/>
                </a:solidFill>
                <a:latin typeface="Arial" charset="0"/>
              </a:rPr>
              <a:t>  des </a:t>
            </a:r>
            <a:r>
              <a:rPr lang="en-US" sz="2000" b="1" dirty="0" err="1">
                <a:solidFill>
                  <a:schemeClr val="bg1"/>
                </a:solidFill>
                <a:latin typeface="Arial" charset="0"/>
              </a:rPr>
              <a:t>soins</a:t>
            </a:r>
            <a:r>
              <a:rPr lang="en-US" sz="2000" b="1" dirty="0">
                <a:solidFill>
                  <a:schemeClr val="bg1"/>
                </a:solidFill>
                <a:latin typeface="Arial" charset="0"/>
              </a:rPr>
              <a:t> et </a:t>
            </a:r>
            <a:r>
              <a:rPr lang="en-US" sz="2000" b="1" dirty="0" err="1">
                <a:solidFill>
                  <a:schemeClr val="bg1"/>
                </a:solidFill>
                <a:latin typeface="Arial" charset="0"/>
              </a:rPr>
              <a:t>accès</a:t>
            </a:r>
            <a:r>
              <a:rPr lang="en-US" sz="2000" b="1" dirty="0">
                <a:solidFill>
                  <a:schemeClr val="bg1"/>
                </a:solidFill>
                <a:latin typeface="Arial" charset="0"/>
              </a:rPr>
              <a:t> aux </a:t>
            </a:r>
            <a:r>
              <a:rPr lang="en-US" sz="2000" b="1" dirty="0" err="1">
                <a:solidFill>
                  <a:schemeClr val="bg1"/>
                </a:solidFill>
                <a:latin typeface="Arial" charset="0"/>
              </a:rPr>
              <a:t>traitements</a:t>
            </a:r>
            <a:endParaRPr lang="en-US" sz="2000" dirty="0"/>
          </a:p>
        </p:txBody>
      </p:sp>
      <p:sp>
        <p:nvSpPr>
          <p:cNvPr id="370703" name="AutoShape 15"/>
          <p:cNvSpPr>
            <a:spLocks noChangeArrowheads="1"/>
          </p:cNvSpPr>
          <p:nvPr/>
        </p:nvSpPr>
        <p:spPr bwMode="auto">
          <a:xfrm>
            <a:off x="3133725" y="3268663"/>
            <a:ext cx="2522538" cy="2033587"/>
          </a:xfrm>
          <a:prstGeom prst="can">
            <a:avLst>
              <a:gd name="adj" fmla="val 25000"/>
            </a:avLst>
          </a:prstGeom>
          <a:solidFill>
            <a:schemeClr val="bg1">
              <a:lumMod val="75000"/>
            </a:schemeClr>
          </a:solidFill>
          <a:ln w="9525">
            <a:solidFill>
              <a:schemeClr val="tx1"/>
            </a:solidFill>
            <a:round/>
            <a:headEnd/>
            <a:tailEnd/>
          </a:ln>
          <a:effectLst/>
          <a:extLst/>
        </p:spPr>
        <p:txBody>
          <a:bodyPr wrap="none" anchor="ctr"/>
          <a:lstStyle/>
          <a:p>
            <a:endParaRPr lang="fr-FR"/>
          </a:p>
        </p:txBody>
      </p:sp>
      <p:sp>
        <p:nvSpPr>
          <p:cNvPr id="370704" name="Text Box 16"/>
          <p:cNvSpPr txBox="1">
            <a:spLocks noChangeArrowheads="1"/>
          </p:cNvSpPr>
          <p:nvPr/>
        </p:nvSpPr>
        <p:spPr bwMode="auto">
          <a:xfrm>
            <a:off x="3165475" y="3690941"/>
            <a:ext cx="26431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dirty="0">
                <a:latin typeface="Arial" charset="0"/>
              </a:rPr>
              <a:t>Formation, </a:t>
            </a:r>
            <a:r>
              <a:rPr lang="en-US" sz="2000" b="1" dirty="0" err="1">
                <a:latin typeface="Arial" charset="0"/>
              </a:rPr>
              <a:t>renforcement</a:t>
            </a:r>
            <a:r>
              <a:rPr lang="en-US" sz="2000" b="1" dirty="0">
                <a:latin typeface="Arial" charset="0"/>
              </a:rPr>
              <a:t> des </a:t>
            </a:r>
            <a:r>
              <a:rPr lang="en-US" sz="2000" b="1" dirty="0" err="1">
                <a:latin typeface="Arial" charset="0"/>
              </a:rPr>
              <a:t>capacités</a:t>
            </a:r>
            <a:r>
              <a:rPr lang="en-US" sz="2000" b="1" dirty="0">
                <a:latin typeface="Arial" charset="0"/>
              </a:rPr>
              <a:t> &amp; structures</a:t>
            </a:r>
            <a:endParaRPr lang="en-US" sz="2000" b="1" dirty="0">
              <a:solidFill>
                <a:schemeClr val="bg1"/>
              </a:solidFill>
              <a:latin typeface="Arial" charset="0"/>
            </a:endParaRPr>
          </a:p>
        </p:txBody>
      </p:sp>
      <p:sp>
        <p:nvSpPr>
          <p:cNvPr id="370705" name="AutoShape 17"/>
          <p:cNvSpPr>
            <a:spLocks noChangeArrowheads="1"/>
          </p:cNvSpPr>
          <p:nvPr/>
        </p:nvSpPr>
        <p:spPr bwMode="auto">
          <a:xfrm>
            <a:off x="3776671" y="5367340"/>
            <a:ext cx="1031875" cy="525462"/>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18" name="Image 17"/>
          <p:cNvPicPr>
            <a:picLocks noChangeAspect="1"/>
          </p:cNvPicPr>
          <p:nvPr/>
        </p:nvPicPr>
        <p:blipFill>
          <a:blip r:embed="rId3"/>
          <a:stretch>
            <a:fillRect/>
          </a:stretch>
        </p:blipFill>
        <p:spPr>
          <a:xfrm>
            <a:off x="133769" y="887933"/>
            <a:ext cx="1382623" cy="851968"/>
          </a:xfrm>
          <a:prstGeom prst="rect">
            <a:avLst/>
          </a:prstGeom>
        </p:spPr>
      </p:pic>
      <p:pic>
        <p:nvPicPr>
          <p:cNvPr id="19" name="Image 18"/>
          <p:cNvPicPr>
            <a:picLocks noChangeAspect="1"/>
          </p:cNvPicPr>
          <p:nvPr/>
        </p:nvPicPr>
        <p:blipFill>
          <a:blip r:embed="rId4"/>
          <a:stretch>
            <a:fillRect/>
          </a:stretch>
        </p:blipFill>
        <p:spPr>
          <a:xfrm>
            <a:off x="3593525" y="824111"/>
            <a:ext cx="1569600" cy="867922"/>
          </a:xfrm>
          <a:prstGeom prst="rect">
            <a:avLst/>
          </a:prstGeom>
        </p:spPr>
      </p:pic>
      <p:pic>
        <p:nvPicPr>
          <p:cNvPr id="20" name="Image 19"/>
          <p:cNvPicPr>
            <a:picLocks noChangeAspect="1"/>
          </p:cNvPicPr>
          <p:nvPr/>
        </p:nvPicPr>
        <p:blipFill>
          <a:blip r:embed="rId5"/>
          <a:stretch>
            <a:fillRect/>
          </a:stretch>
        </p:blipFill>
        <p:spPr>
          <a:xfrm>
            <a:off x="1516384" y="2568579"/>
            <a:ext cx="1514710" cy="1030844"/>
          </a:xfrm>
          <a:prstGeom prst="rect">
            <a:avLst/>
          </a:prstGeom>
        </p:spPr>
      </p:pic>
      <p:pic>
        <p:nvPicPr>
          <p:cNvPr id="21" name="Image 2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a:off x="5989638" y="2640018"/>
            <a:ext cx="1171038" cy="912853"/>
          </a:xfrm>
          <a:prstGeom prst="rect">
            <a:avLst/>
          </a:prstGeom>
        </p:spPr>
      </p:pic>
    </p:spTree>
    <p:extLst>
      <p:ext uri="{BB962C8B-B14F-4D97-AF65-F5344CB8AC3E}">
        <p14:creationId xmlns:p14="http://schemas.microsoft.com/office/powerpoint/2010/main" val="3397511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126" y="852264"/>
            <a:ext cx="8827773" cy="4932091"/>
          </a:xfrm>
          <a:prstGeom prst="rect">
            <a:avLst/>
          </a:prstGeom>
        </p:spPr>
      </p:pic>
      <p:sp>
        <p:nvSpPr>
          <p:cNvPr id="7" name="Rectangle 6"/>
          <p:cNvSpPr/>
          <p:nvPr/>
        </p:nvSpPr>
        <p:spPr>
          <a:xfrm>
            <a:off x="3467100" y="6550300"/>
            <a:ext cx="5676900" cy="30777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alibri"/>
                <a:ea typeface="Calibri" panose="020F0502020204030204" pitchFamily="34" charset="0"/>
                <a:cs typeface="Arial" panose="020B0604020202020204" pitchFamily="34" charset="0"/>
              </a:rPr>
              <a:t>UNAIDS. Ending AIDS. Progress towards the 90-90-90 </a:t>
            </a:r>
            <a:r>
              <a:rPr kumimoji="0" lang="en-US" sz="1400" b="1" i="1" u="none" strike="noStrike" kern="1200" cap="none" spc="0" normalizeH="0" baseline="0" noProof="0" dirty="0" smtClean="0">
                <a:ln>
                  <a:noFill/>
                </a:ln>
                <a:solidFill>
                  <a:srgbClr val="FF0000"/>
                </a:solidFill>
                <a:effectLst/>
                <a:uLnTx/>
                <a:uFillTx/>
                <a:latin typeface="Calibri"/>
                <a:ea typeface="Calibri" panose="020F0502020204030204" pitchFamily="34" charset="0"/>
                <a:cs typeface="Arial" panose="020B0604020202020204" pitchFamily="34" charset="0"/>
              </a:rPr>
              <a:t>targets, 2017</a:t>
            </a:r>
            <a:endParaRPr kumimoji="0" lang="en-US" sz="1400" b="1" i="1" u="none" strike="noStrike" kern="1200" cap="none" spc="0" normalizeH="0" baseline="0" noProof="0" dirty="0">
              <a:ln>
                <a:noFill/>
              </a:ln>
              <a:solidFill>
                <a:srgbClr val="FF0000"/>
              </a:solidFill>
              <a:effectLst/>
              <a:uLnTx/>
              <a:uFillTx/>
              <a:latin typeface="Calibri"/>
              <a:cs typeface="Arial" panose="020B0604020202020204" pitchFamily="34" charset="0"/>
            </a:endParaRPr>
          </a:p>
        </p:txBody>
      </p:sp>
      <p:sp>
        <p:nvSpPr>
          <p:cNvPr id="2" name="ZoneTexte 1"/>
          <p:cNvSpPr txBox="1"/>
          <p:nvPr/>
        </p:nvSpPr>
        <p:spPr>
          <a:xfrm>
            <a:off x="0" y="15334"/>
            <a:ext cx="9144000" cy="646331"/>
          </a:xfrm>
          <a:prstGeom prst="rect">
            <a:avLst/>
          </a:prstGeom>
          <a:solidFill>
            <a:srgbClr val="000090"/>
          </a:solidFill>
        </p:spPr>
        <p:txBody>
          <a:bodyPr wrap="square" rtlCol="0">
            <a:spAutoFit/>
          </a:bodyPr>
          <a:lstStyle/>
          <a:p>
            <a:pPr algn="ctr"/>
            <a:r>
              <a:rPr lang="fr-FR" sz="3600" b="1" dirty="0" smtClean="0">
                <a:solidFill>
                  <a:schemeClr val="bg1"/>
                </a:solidFill>
              </a:rPr>
              <a:t>2003-2016: Accès élargi au traitement VIH</a:t>
            </a:r>
            <a:endParaRPr lang="fr-FR" sz="3600" b="1" dirty="0">
              <a:solidFill>
                <a:schemeClr val="bg1"/>
              </a:solidFill>
            </a:endParaRPr>
          </a:p>
        </p:txBody>
      </p:sp>
      <p:sp>
        <p:nvSpPr>
          <p:cNvPr id="4" name="ZoneTexte 3"/>
          <p:cNvSpPr txBox="1"/>
          <p:nvPr/>
        </p:nvSpPr>
        <p:spPr>
          <a:xfrm>
            <a:off x="919967" y="852263"/>
            <a:ext cx="4849502" cy="2554545"/>
          </a:xfrm>
          <a:prstGeom prst="rect">
            <a:avLst/>
          </a:prstGeom>
          <a:solidFill>
            <a:schemeClr val="accent1">
              <a:lumMod val="40000"/>
              <a:lumOff val="60000"/>
            </a:schemeClr>
          </a:solidFill>
        </p:spPr>
        <p:txBody>
          <a:bodyPr wrap="square" rtlCol="0">
            <a:spAutoFit/>
          </a:bodyPr>
          <a:lstStyle/>
          <a:p>
            <a:pPr marL="342900" indent="-342900">
              <a:buFontTx/>
              <a:buChar char="-"/>
            </a:pPr>
            <a:r>
              <a:rPr lang="fr-FR" sz="2000" b="1" dirty="0" smtClean="0">
                <a:solidFill>
                  <a:srgbClr val="000090"/>
                </a:solidFill>
              </a:rPr>
              <a:t>Evidences scientifiques et activisme</a:t>
            </a:r>
          </a:p>
          <a:p>
            <a:pPr marL="342900" indent="-342900">
              <a:buFontTx/>
              <a:buChar char="-"/>
            </a:pPr>
            <a:r>
              <a:rPr lang="fr-FR" sz="2000" b="1" dirty="0" smtClean="0">
                <a:solidFill>
                  <a:srgbClr val="000090"/>
                </a:solidFill>
              </a:rPr>
              <a:t>Investissement internationaux depuis 2003 (GF, </a:t>
            </a:r>
            <a:r>
              <a:rPr lang="fr-FR" sz="2000" b="1" dirty="0" err="1" smtClean="0">
                <a:solidFill>
                  <a:srgbClr val="000090"/>
                </a:solidFill>
              </a:rPr>
              <a:t>Pepfar</a:t>
            </a:r>
            <a:r>
              <a:rPr lang="fr-FR" sz="2000" b="1" dirty="0" smtClean="0">
                <a:solidFill>
                  <a:srgbClr val="000090"/>
                </a:solidFill>
              </a:rPr>
              <a:t>..)</a:t>
            </a:r>
            <a:endParaRPr lang="fr-FR" sz="2000" b="1" dirty="0">
              <a:solidFill>
                <a:srgbClr val="000090"/>
              </a:solidFill>
            </a:endParaRPr>
          </a:p>
          <a:p>
            <a:pPr marL="342900" indent="-342900">
              <a:buFontTx/>
              <a:buChar char="-"/>
            </a:pPr>
            <a:r>
              <a:rPr lang="fr-FR" sz="2000" b="1" dirty="0" err="1" smtClean="0">
                <a:solidFill>
                  <a:srgbClr val="000090"/>
                </a:solidFill>
              </a:rPr>
              <a:t>Reduction</a:t>
            </a:r>
            <a:r>
              <a:rPr lang="fr-FR" sz="2000" b="1" dirty="0" smtClean="0">
                <a:solidFill>
                  <a:srgbClr val="000090"/>
                </a:solidFill>
              </a:rPr>
              <a:t> des prix et génériques (30000$/</a:t>
            </a:r>
            <a:r>
              <a:rPr lang="fr-FR" sz="2000" b="1" dirty="0" err="1" smtClean="0">
                <a:solidFill>
                  <a:srgbClr val="000090"/>
                </a:solidFill>
              </a:rPr>
              <a:t>year</a:t>
            </a:r>
            <a:r>
              <a:rPr lang="fr-FR" sz="2000" b="1" dirty="0" smtClean="0">
                <a:solidFill>
                  <a:srgbClr val="000090"/>
                </a:solidFill>
              </a:rPr>
              <a:t> US versus 100$ LMRS)</a:t>
            </a:r>
            <a:endParaRPr lang="fr-FR" sz="2000" b="1" dirty="0">
              <a:solidFill>
                <a:srgbClr val="000090"/>
              </a:solidFill>
            </a:endParaRPr>
          </a:p>
          <a:p>
            <a:pPr marL="342900" indent="-342900">
              <a:buFontTx/>
              <a:buChar char="-"/>
            </a:pPr>
            <a:r>
              <a:rPr lang="fr-FR" sz="2000" b="1" dirty="0" smtClean="0">
                <a:solidFill>
                  <a:srgbClr val="000090"/>
                </a:solidFill>
              </a:rPr>
              <a:t> Nouveaux services de prises en charge, impliquant les communautés, santé mobile et digitale</a:t>
            </a:r>
            <a:r>
              <a:rPr lang="is-IS" sz="2000" b="1" dirty="0" smtClean="0">
                <a:solidFill>
                  <a:srgbClr val="000090"/>
                </a:solidFill>
              </a:rPr>
              <a:t>..</a:t>
            </a:r>
            <a:endParaRPr lang="fr-FR" sz="2000" b="1" dirty="0">
              <a:solidFill>
                <a:srgbClr val="000090"/>
              </a:solidFill>
            </a:endParaRPr>
          </a:p>
        </p:txBody>
      </p:sp>
      <p:sp>
        <p:nvSpPr>
          <p:cNvPr id="5" name="Rectangle avec flèche vers la droite 4"/>
          <p:cNvSpPr/>
          <p:nvPr/>
        </p:nvSpPr>
        <p:spPr>
          <a:xfrm>
            <a:off x="6313167" y="957810"/>
            <a:ext cx="2283466" cy="392185"/>
          </a:xfrm>
          <a:prstGeom prst="rightArrowCallo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t>20,9</a:t>
            </a:r>
            <a:r>
              <a:rPr lang="fr-FR" sz="2000" b="1" dirty="0" smtClean="0"/>
              <a:t> </a:t>
            </a:r>
            <a:r>
              <a:rPr lang="fr-FR" sz="2000" b="1" dirty="0" smtClean="0"/>
              <a:t>M</a:t>
            </a:r>
            <a:endParaRPr lang="fr-FR" sz="2000" b="1" dirty="0"/>
          </a:p>
        </p:txBody>
      </p:sp>
      <p:pic>
        <p:nvPicPr>
          <p:cNvPr id="6" name="Image 5"/>
          <p:cNvPicPr>
            <a:picLocks noChangeAspect="1"/>
          </p:cNvPicPr>
          <p:nvPr/>
        </p:nvPicPr>
        <p:blipFill>
          <a:blip r:embed="rId3"/>
          <a:stretch>
            <a:fillRect/>
          </a:stretch>
        </p:blipFill>
        <p:spPr>
          <a:xfrm>
            <a:off x="5769469" y="1501808"/>
            <a:ext cx="1270000" cy="1905000"/>
          </a:xfrm>
          <a:prstGeom prst="rect">
            <a:avLst/>
          </a:prstGeom>
        </p:spPr>
      </p:pic>
      <p:sp>
        <p:nvSpPr>
          <p:cNvPr id="9" name="ZoneTexte 8"/>
          <p:cNvSpPr txBox="1"/>
          <p:nvPr/>
        </p:nvSpPr>
        <p:spPr>
          <a:xfrm>
            <a:off x="158126" y="5730465"/>
            <a:ext cx="8985874" cy="830997"/>
          </a:xfrm>
          <a:prstGeom prst="rect">
            <a:avLst/>
          </a:prstGeom>
          <a:solidFill>
            <a:srgbClr val="FF0000"/>
          </a:solidFill>
        </p:spPr>
        <p:txBody>
          <a:bodyPr wrap="square" rtlCol="0">
            <a:spAutoFit/>
          </a:bodyPr>
          <a:lstStyle/>
          <a:p>
            <a:pPr algn="ctr"/>
            <a:r>
              <a:rPr lang="en-US" sz="2400" b="1" dirty="0" err="1" smtClean="0">
                <a:solidFill>
                  <a:schemeClr val="bg1"/>
                </a:solidFill>
                <a:cs typeface="Calibri"/>
              </a:rPr>
              <a:t>Couverture</a:t>
            </a:r>
            <a:r>
              <a:rPr lang="en-US" sz="2400" b="1" dirty="0" smtClean="0">
                <a:solidFill>
                  <a:schemeClr val="bg1"/>
                </a:solidFill>
                <a:cs typeface="Calibri"/>
              </a:rPr>
              <a:t> </a:t>
            </a:r>
            <a:r>
              <a:rPr lang="en-US" sz="2400" b="1" dirty="0" err="1" smtClean="0">
                <a:solidFill>
                  <a:schemeClr val="bg1"/>
                </a:solidFill>
                <a:cs typeface="Calibri"/>
              </a:rPr>
              <a:t>thérapeutique</a:t>
            </a:r>
            <a:r>
              <a:rPr lang="en-US" sz="2400" b="1" dirty="0" smtClean="0">
                <a:solidFill>
                  <a:schemeClr val="bg1"/>
                </a:solidFill>
                <a:cs typeface="Calibri"/>
              </a:rPr>
              <a:t> </a:t>
            </a:r>
            <a:r>
              <a:rPr lang="en-US" sz="2400" b="1" dirty="0">
                <a:solidFill>
                  <a:schemeClr val="bg1"/>
                </a:solidFill>
                <a:cs typeface="Calibri"/>
              </a:rPr>
              <a:t>trop </a:t>
            </a:r>
            <a:r>
              <a:rPr lang="en-US" sz="2400" b="1" dirty="0" err="1">
                <a:solidFill>
                  <a:schemeClr val="bg1"/>
                </a:solidFill>
                <a:cs typeface="Calibri"/>
              </a:rPr>
              <a:t>hétérogène</a:t>
            </a:r>
            <a:r>
              <a:rPr lang="en-US" sz="2400" b="1" dirty="0">
                <a:solidFill>
                  <a:schemeClr val="bg1"/>
                </a:solidFill>
                <a:cs typeface="Calibri"/>
              </a:rPr>
              <a:t> avec trop </a:t>
            </a:r>
            <a:r>
              <a:rPr lang="en-US" sz="2400" b="1" dirty="0" err="1">
                <a:solidFill>
                  <a:schemeClr val="bg1"/>
                </a:solidFill>
                <a:cs typeface="Calibri"/>
              </a:rPr>
              <a:t>peu</a:t>
            </a:r>
            <a:r>
              <a:rPr lang="en-US" sz="2400" b="1" dirty="0">
                <a:solidFill>
                  <a:schemeClr val="bg1"/>
                </a:solidFill>
                <a:cs typeface="Calibri"/>
              </a:rPr>
              <a:t> de pays </a:t>
            </a:r>
            <a:r>
              <a:rPr lang="en-US" sz="2400" b="1" dirty="0" err="1">
                <a:solidFill>
                  <a:schemeClr val="bg1"/>
                </a:solidFill>
                <a:cs typeface="Calibri"/>
              </a:rPr>
              <a:t>ayant</a:t>
            </a:r>
            <a:r>
              <a:rPr lang="en-US" sz="2400" b="1" dirty="0">
                <a:solidFill>
                  <a:schemeClr val="bg1"/>
                </a:solidFill>
                <a:cs typeface="Calibri"/>
              </a:rPr>
              <a:t> &gt;80% PLWH sous </a:t>
            </a:r>
            <a:r>
              <a:rPr lang="en-US" sz="2400" b="1" dirty="0" smtClean="0">
                <a:solidFill>
                  <a:schemeClr val="bg1"/>
                </a:solidFill>
                <a:cs typeface="Calibri"/>
              </a:rPr>
              <a:t>ARV</a:t>
            </a:r>
            <a:endParaRPr lang="en-US" sz="2400" b="1" dirty="0">
              <a:solidFill>
                <a:schemeClr val="bg1"/>
              </a:solidFill>
              <a:cs typeface="Calibri"/>
            </a:endParaRPr>
          </a:p>
        </p:txBody>
      </p:sp>
    </p:spTree>
    <p:extLst>
      <p:ext uri="{BB962C8B-B14F-4D97-AF65-F5344CB8AC3E}">
        <p14:creationId xmlns:p14="http://schemas.microsoft.com/office/powerpoint/2010/main" val="39875203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4"/>
          <p:cNvSpPr txBox="1">
            <a:spLocks noChangeArrowheads="1"/>
          </p:cNvSpPr>
          <p:nvPr/>
        </p:nvSpPr>
        <p:spPr bwMode="auto">
          <a:xfrm>
            <a:off x="128878" y="6561356"/>
            <a:ext cx="3105919" cy="25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397" tIns="37198" rIns="74397" bIns="37198">
            <a:spAutoFit/>
          </a:bodyPr>
          <a:lstStyle/>
          <a:p>
            <a:r>
              <a:rPr lang="fr-CH" altLang="en-US" sz="1200" b="1" i="1" dirty="0"/>
              <a:t>Source: UNAIDS/WHO estimates.</a:t>
            </a:r>
          </a:p>
        </p:txBody>
      </p:sp>
      <p:graphicFrame>
        <p:nvGraphicFramePr>
          <p:cNvPr id="6" name="Chart 5"/>
          <p:cNvGraphicFramePr>
            <a:graphicFrameLocks/>
          </p:cNvGraphicFramePr>
          <p:nvPr>
            <p:extLst>
              <p:ext uri="{D42A27DB-BD31-4B8C-83A1-F6EECF244321}">
                <p14:modId xmlns:p14="http://schemas.microsoft.com/office/powerpoint/2010/main" val="865950046"/>
              </p:ext>
            </p:extLst>
          </p:nvPr>
        </p:nvGraphicFramePr>
        <p:xfrm>
          <a:off x="128857" y="725772"/>
          <a:ext cx="8790312" cy="5835599"/>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0" y="-14661"/>
            <a:ext cx="9144000" cy="1088526"/>
          </a:xfrm>
          <a:prstGeom prst="rect">
            <a:avLst/>
          </a:prstGeom>
          <a:solidFill>
            <a:srgbClr val="000090"/>
          </a:solidFill>
        </p:spPr>
        <p:txBody>
          <a:bodyPr lIns="74397" tIns="37198" rIns="74397" bIns="37198"/>
          <a:lstStyle>
            <a:lvl1pPr algn="ctr" defTabSz="1039813" rtl="0" eaLnBrk="0" fontAlgn="base" hangingPunct="0">
              <a:spcBef>
                <a:spcPct val="0"/>
              </a:spcBef>
              <a:spcAft>
                <a:spcPct val="0"/>
              </a:spcAft>
              <a:defRPr sz="3700" b="1" kern="1200">
                <a:solidFill>
                  <a:srgbClr val="990033"/>
                </a:solidFill>
                <a:effectLst>
                  <a:outerShdw blurRad="38100" dist="38100" dir="2700000" algn="tl">
                    <a:srgbClr val="000000">
                      <a:alpha val="43137"/>
                    </a:srgbClr>
                  </a:outerShdw>
                </a:effectLst>
                <a:latin typeface="+mj-lt"/>
                <a:ea typeface="+mj-ea"/>
                <a:cs typeface="+mj-cs"/>
              </a:defRPr>
            </a:lvl1pPr>
            <a:lvl2pPr algn="ctr" defTabSz="1039813" rtl="0" eaLnBrk="0" fontAlgn="base" hangingPunct="0">
              <a:spcBef>
                <a:spcPct val="0"/>
              </a:spcBef>
              <a:spcAft>
                <a:spcPct val="0"/>
              </a:spcAft>
              <a:defRPr sz="3700" b="1">
                <a:solidFill>
                  <a:srgbClr val="990033"/>
                </a:solidFill>
                <a:latin typeface="Calibri" pitchFamily="34" charset="0"/>
              </a:defRPr>
            </a:lvl2pPr>
            <a:lvl3pPr algn="ctr" defTabSz="1039813" rtl="0" eaLnBrk="0" fontAlgn="base" hangingPunct="0">
              <a:spcBef>
                <a:spcPct val="0"/>
              </a:spcBef>
              <a:spcAft>
                <a:spcPct val="0"/>
              </a:spcAft>
              <a:defRPr sz="3700" b="1">
                <a:solidFill>
                  <a:srgbClr val="990033"/>
                </a:solidFill>
                <a:latin typeface="Calibri" pitchFamily="34" charset="0"/>
              </a:defRPr>
            </a:lvl3pPr>
            <a:lvl4pPr algn="ctr" defTabSz="1039813" rtl="0" eaLnBrk="0" fontAlgn="base" hangingPunct="0">
              <a:spcBef>
                <a:spcPct val="0"/>
              </a:spcBef>
              <a:spcAft>
                <a:spcPct val="0"/>
              </a:spcAft>
              <a:defRPr sz="3700" b="1">
                <a:solidFill>
                  <a:srgbClr val="990033"/>
                </a:solidFill>
                <a:latin typeface="Calibri" pitchFamily="34" charset="0"/>
              </a:defRPr>
            </a:lvl4pPr>
            <a:lvl5pPr algn="ctr" defTabSz="1039813" rtl="0" eaLnBrk="0" fontAlgn="base" hangingPunct="0">
              <a:spcBef>
                <a:spcPct val="0"/>
              </a:spcBef>
              <a:spcAft>
                <a:spcPct val="0"/>
              </a:spcAft>
              <a:defRPr sz="3700" b="1">
                <a:solidFill>
                  <a:srgbClr val="990033"/>
                </a:solidFill>
                <a:latin typeface="Calibri" pitchFamily="34" charset="0"/>
              </a:defRPr>
            </a:lvl5pPr>
            <a:lvl6pPr marL="456555" algn="ctr" defTabSz="1039931" rtl="0" fontAlgn="base">
              <a:spcBef>
                <a:spcPct val="0"/>
              </a:spcBef>
              <a:spcAft>
                <a:spcPct val="0"/>
              </a:spcAft>
              <a:defRPr sz="3700" b="1">
                <a:solidFill>
                  <a:srgbClr val="990033"/>
                </a:solidFill>
                <a:latin typeface="Calibri" pitchFamily="34" charset="0"/>
              </a:defRPr>
            </a:lvl6pPr>
            <a:lvl7pPr marL="913106" algn="ctr" defTabSz="1039931" rtl="0" fontAlgn="base">
              <a:spcBef>
                <a:spcPct val="0"/>
              </a:spcBef>
              <a:spcAft>
                <a:spcPct val="0"/>
              </a:spcAft>
              <a:defRPr sz="3700" b="1">
                <a:solidFill>
                  <a:srgbClr val="990033"/>
                </a:solidFill>
                <a:latin typeface="Calibri" pitchFamily="34" charset="0"/>
              </a:defRPr>
            </a:lvl7pPr>
            <a:lvl8pPr marL="1369665" algn="ctr" defTabSz="1039931" rtl="0" fontAlgn="base">
              <a:spcBef>
                <a:spcPct val="0"/>
              </a:spcBef>
              <a:spcAft>
                <a:spcPct val="0"/>
              </a:spcAft>
              <a:defRPr sz="3700" b="1">
                <a:solidFill>
                  <a:srgbClr val="990033"/>
                </a:solidFill>
                <a:latin typeface="Calibri" pitchFamily="34" charset="0"/>
              </a:defRPr>
            </a:lvl8pPr>
            <a:lvl9pPr marL="1826218" algn="ctr" defTabSz="1039931" rtl="0" fontAlgn="base">
              <a:spcBef>
                <a:spcPct val="0"/>
              </a:spcBef>
              <a:spcAft>
                <a:spcPct val="0"/>
              </a:spcAft>
              <a:defRPr sz="3700" b="1">
                <a:solidFill>
                  <a:srgbClr val="990033"/>
                </a:solidFill>
                <a:latin typeface="Calibri" pitchFamily="34" charset="0"/>
              </a:defRPr>
            </a:lvl9pPr>
          </a:lstStyle>
          <a:p>
            <a:pPr>
              <a:defRPr/>
            </a:pPr>
            <a:r>
              <a:rPr lang="en-US" sz="3200" dirty="0" err="1">
                <a:solidFill>
                  <a:srgbClr val="FFFFFF"/>
                </a:solidFill>
                <a:latin typeface="Arial"/>
                <a:ea typeface="Arial Narrow" pitchFamily="34" charset="0"/>
                <a:cs typeface="Arial"/>
              </a:rPr>
              <a:t>Depuis</a:t>
            </a:r>
            <a:r>
              <a:rPr lang="en-US" sz="3200" dirty="0">
                <a:solidFill>
                  <a:srgbClr val="FFFFFF"/>
                </a:solidFill>
                <a:latin typeface="Arial"/>
                <a:ea typeface="Arial Narrow" pitchFamily="34" charset="0"/>
                <a:cs typeface="Arial"/>
              </a:rPr>
              <a:t> 1996: </a:t>
            </a:r>
            <a:r>
              <a:rPr lang="en-US" sz="3200" dirty="0" err="1">
                <a:solidFill>
                  <a:srgbClr val="FFFFFF"/>
                </a:solidFill>
                <a:latin typeface="Arial"/>
                <a:ea typeface="Arial Narrow" pitchFamily="34" charset="0"/>
                <a:cs typeface="Arial"/>
              </a:rPr>
              <a:t>réduction</a:t>
            </a:r>
            <a:r>
              <a:rPr lang="en-US" sz="3200" dirty="0">
                <a:solidFill>
                  <a:srgbClr val="FFFFFF"/>
                </a:solidFill>
                <a:latin typeface="Arial"/>
                <a:ea typeface="Arial Narrow" pitchFamily="34" charset="0"/>
                <a:cs typeface="Arial"/>
              </a:rPr>
              <a:t> du </a:t>
            </a:r>
            <a:r>
              <a:rPr lang="en-US" sz="3200" dirty="0" err="1">
                <a:solidFill>
                  <a:srgbClr val="FFFFFF"/>
                </a:solidFill>
                <a:latin typeface="Arial"/>
                <a:ea typeface="Arial Narrow" pitchFamily="34" charset="0"/>
                <a:cs typeface="Arial"/>
              </a:rPr>
              <a:t>nombre</a:t>
            </a:r>
            <a:r>
              <a:rPr lang="en-US" sz="3200" dirty="0">
                <a:solidFill>
                  <a:srgbClr val="FFFFFF"/>
                </a:solidFill>
                <a:latin typeface="Arial"/>
                <a:ea typeface="Arial Narrow" pitchFamily="34" charset="0"/>
                <a:cs typeface="Arial"/>
              </a:rPr>
              <a:t> de </a:t>
            </a:r>
            <a:r>
              <a:rPr lang="en-US" sz="3200" dirty="0" err="1">
                <a:solidFill>
                  <a:srgbClr val="FFFFFF"/>
                </a:solidFill>
                <a:latin typeface="Arial"/>
                <a:ea typeface="Arial Narrow" pitchFamily="34" charset="0"/>
                <a:cs typeface="Arial"/>
              </a:rPr>
              <a:t>décès</a:t>
            </a:r>
            <a:r>
              <a:rPr lang="en-US" sz="3200" dirty="0">
                <a:solidFill>
                  <a:srgbClr val="FFFFFF"/>
                </a:solidFill>
                <a:latin typeface="Arial"/>
                <a:ea typeface="Arial Narrow" pitchFamily="34" charset="0"/>
                <a:cs typeface="Arial"/>
              </a:rPr>
              <a:t> et de </a:t>
            </a:r>
            <a:r>
              <a:rPr lang="en-US" sz="3200" dirty="0" err="1">
                <a:solidFill>
                  <a:srgbClr val="FFFFFF"/>
                </a:solidFill>
                <a:latin typeface="Arial"/>
                <a:ea typeface="Arial Narrow" pitchFamily="34" charset="0"/>
                <a:cs typeface="Arial"/>
              </a:rPr>
              <a:t>personnes</a:t>
            </a:r>
            <a:r>
              <a:rPr lang="en-US" sz="3200" dirty="0">
                <a:solidFill>
                  <a:srgbClr val="FFFFFF"/>
                </a:solidFill>
                <a:latin typeface="Arial"/>
                <a:ea typeface="Arial Narrow" pitchFamily="34" charset="0"/>
                <a:cs typeface="Arial"/>
              </a:rPr>
              <a:t> vivant avec le VIH…</a:t>
            </a:r>
            <a:endParaRPr lang="en-US" sz="3200" dirty="0">
              <a:solidFill>
                <a:srgbClr val="FFFFFF"/>
              </a:solidFill>
            </a:endParaRPr>
          </a:p>
        </p:txBody>
      </p:sp>
      <p:sp>
        <p:nvSpPr>
          <p:cNvPr id="2" name="ZoneTexte 1"/>
          <p:cNvSpPr txBox="1"/>
          <p:nvPr/>
        </p:nvSpPr>
        <p:spPr>
          <a:xfrm>
            <a:off x="7539180" y="4844926"/>
            <a:ext cx="1426168" cy="646331"/>
          </a:xfrm>
          <a:prstGeom prst="rect">
            <a:avLst/>
          </a:prstGeom>
          <a:noFill/>
        </p:spPr>
        <p:txBody>
          <a:bodyPr wrap="square" rtlCol="0">
            <a:spAutoFit/>
          </a:bodyPr>
          <a:lstStyle/>
          <a:p>
            <a:pPr algn="ctr"/>
            <a:r>
              <a:rPr lang="fr-FR" b="1" dirty="0" smtClean="0">
                <a:solidFill>
                  <a:srgbClr val="FF0000"/>
                </a:solidFill>
              </a:rPr>
              <a:t>- 47% </a:t>
            </a:r>
            <a:r>
              <a:rPr lang="fr-FR" b="1" dirty="0" err="1" smtClean="0">
                <a:solidFill>
                  <a:srgbClr val="FF0000"/>
                </a:solidFill>
              </a:rPr>
              <a:t>since</a:t>
            </a:r>
            <a:r>
              <a:rPr lang="fr-FR" b="1" dirty="0" smtClean="0">
                <a:solidFill>
                  <a:srgbClr val="FF0000"/>
                </a:solidFill>
              </a:rPr>
              <a:t> 2005</a:t>
            </a:r>
            <a:endParaRPr lang="fr-FR" b="1" dirty="0">
              <a:solidFill>
                <a:srgbClr val="FF0000"/>
              </a:solidFill>
            </a:endParaRPr>
          </a:p>
        </p:txBody>
      </p:sp>
      <p:sp>
        <p:nvSpPr>
          <p:cNvPr id="3" name="ZoneTexte 2"/>
          <p:cNvSpPr txBox="1"/>
          <p:nvPr/>
        </p:nvSpPr>
        <p:spPr>
          <a:xfrm>
            <a:off x="7734300" y="2766645"/>
            <a:ext cx="1409700" cy="646331"/>
          </a:xfrm>
          <a:prstGeom prst="rect">
            <a:avLst/>
          </a:prstGeom>
          <a:noFill/>
        </p:spPr>
        <p:txBody>
          <a:bodyPr wrap="square" rtlCol="0">
            <a:spAutoFit/>
          </a:bodyPr>
          <a:lstStyle/>
          <a:p>
            <a:pPr algn="ctr"/>
            <a:r>
              <a:rPr lang="fr-FR" b="1" dirty="0" smtClean="0">
                <a:solidFill>
                  <a:schemeClr val="accent5">
                    <a:lumMod val="75000"/>
                  </a:schemeClr>
                </a:solidFill>
              </a:rPr>
              <a:t>-38% </a:t>
            </a:r>
            <a:r>
              <a:rPr lang="fr-FR" b="1" dirty="0" err="1" smtClean="0">
                <a:solidFill>
                  <a:schemeClr val="accent5">
                    <a:lumMod val="75000"/>
                  </a:schemeClr>
                </a:solidFill>
              </a:rPr>
              <a:t>since</a:t>
            </a:r>
            <a:r>
              <a:rPr lang="fr-FR" b="1" dirty="0" smtClean="0">
                <a:solidFill>
                  <a:schemeClr val="accent5">
                    <a:lumMod val="75000"/>
                  </a:schemeClr>
                </a:solidFill>
              </a:rPr>
              <a:t> 2001</a:t>
            </a:r>
            <a:endParaRPr lang="fr-FR" b="1" dirty="0">
              <a:solidFill>
                <a:schemeClr val="accent5">
                  <a:lumMod val="75000"/>
                </a:schemeClr>
              </a:solidFill>
            </a:endParaRPr>
          </a:p>
        </p:txBody>
      </p:sp>
    </p:spTree>
    <p:extLst>
      <p:ext uri="{BB962C8B-B14F-4D97-AF65-F5344CB8AC3E}">
        <p14:creationId xmlns:p14="http://schemas.microsoft.com/office/powerpoint/2010/main" val="12456822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0" y="0"/>
            <a:ext cx="9144000" cy="1143000"/>
          </a:xfrm>
          <a:solidFill>
            <a:srgbClr val="000090"/>
          </a:solidFill>
        </p:spPr>
        <p:txBody>
          <a:bodyPr>
            <a:noAutofit/>
          </a:bodyPr>
          <a:lstStyle/>
          <a:p>
            <a:pPr eaLnBrk="1" hangingPunct="1"/>
            <a:r>
              <a:rPr lang="en-US" altLang="en-US" sz="3200" b="1" dirty="0" smtClean="0">
                <a:solidFill>
                  <a:srgbClr val="FFFFFF"/>
                </a:solidFill>
              </a:rPr>
              <a:t>OMS Situation </a:t>
            </a:r>
            <a:r>
              <a:rPr lang="en-US" altLang="en-US" sz="3200" b="1" dirty="0" err="1" smtClean="0">
                <a:solidFill>
                  <a:srgbClr val="FFFFFF"/>
                </a:solidFill>
              </a:rPr>
              <a:t>épidémie</a:t>
            </a:r>
            <a:r>
              <a:rPr lang="en-US" altLang="en-US" sz="3200" b="1" dirty="0" smtClean="0">
                <a:solidFill>
                  <a:srgbClr val="FFFFFF"/>
                </a:solidFill>
              </a:rPr>
              <a:t> </a:t>
            </a:r>
            <a:r>
              <a:rPr lang="en-US" altLang="en-US" sz="3200" b="1" dirty="0" err="1" smtClean="0">
                <a:solidFill>
                  <a:srgbClr val="FFFFFF"/>
                </a:solidFill>
              </a:rPr>
              <a:t>mondiale</a:t>
            </a:r>
            <a:r>
              <a:rPr lang="en-US" altLang="en-US" sz="3200" b="1" dirty="0" smtClean="0">
                <a:solidFill>
                  <a:srgbClr val="FFFFFF"/>
                </a:solidFill>
              </a:rPr>
              <a:t> 2016</a:t>
            </a:r>
            <a:endParaRPr lang="en-US" altLang="en-US" sz="3200" b="1" dirty="0">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2090"/>
            <a:ext cx="9017000" cy="570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3127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0"/>
            <a:ext cx="9144000" cy="523220"/>
          </a:xfrm>
          <a:prstGeom prst="rect">
            <a:avLst/>
          </a:prstGeom>
          <a:solidFill>
            <a:srgbClr val="000090"/>
          </a:solidFill>
          <a:scene3d>
            <a:camera prst="orthographicFront"/>
            <a:lightRig rig="threePt" dir="t"/>
          </a:scene3d>
          <a:sp3d>
            <a:bevelT/>
          </a:sp3d>
        </p:spPr>
        <p:txBody>
          <a:bodyPr wrap="square" rtlCol="0">
            <a:spAutoFit/>
          </a:bodyPr>
          <a:lstStyle/>
          <a:p>
            <a:pPr algn="ctr" defTabSz="457200" eaLnBrk="1" fontAlgn="auto" hangingPunct="1">
              <a:spcBef>
                <a:spcPts val="0"/>
              </a:spcBef>
              <a:spcAft>
                <a:spcPts val="0"/>
              </a:spcAft>
            </a:pPr>
            <a:r>
              <a:rPr lang="fr-FR" sz="2800" b="1" dirty="0" smtClean="0">
                <a:solidFill>
                  <a:prstClr val="white"/>
                </a:solidFill>
                <a:latin typeface="Calibri"/>
                <a:ea typeface="+mn-ea"/>
                <a:cs typeface="+mn-cs"/>
              </a:rPr>
              <a:t>VIH/Sida: Défis et priorités actuels</a:t>
            </a:r>
            <a:endParaRPr lang="fr-FR" sz="2800" b="1" dirty="0">
              <a:solidFill>
                <a:prstClr val="white"/>
              </a:solidFill>
              <a:latin typeface="Calibri"/>
              <a:ea typeface="+mn-ea"/>
              <a:cs typeface="+mn-cs"/>
            </a:endParaRPr>
          </a:p>
        </p:txBody>
      </p:sp>
      <p:sp>
        <p:nvSpPr>
          <p:cNvPr id="6" name="ZoneTexte 5"/>
          <p:cNvSpPr txBox="1"/>
          <p:nvPr/>
        </p:nvSpPr>
        <p:spPr>
          <a:xfrm>
            <a:off x="0" y="2204244"/>
            <a:ext cx="6413500" cy="2862322"/>
          </a:xfrm>
          <a:prstGeom prst="rect">
            <a:avLst/>
          </a:prstGeom>
          <a:solidFill>
            <a:srgbClr val="FFFFFF"/>
          </a:solidFill>
        </p:spPr>
        <p:txBody>
          <a:bodyPr wrap="square" rtlCol="0">
            <a:spAutoFit/>
          </a:bodyPr>
          <a:lstStyle/>
          <a:p>
            <a:pPr marL="342900" indent="-342900" defTabSz="457200" eaLnBrk="1" fontAlgn="auto" hangingPunct="1">
              <a:spcBef>
                <a:spcPts val="0"/>
              </a:spcBef>
              <a:spcAft>
                <a:spcPts val="0"/>
              </a:spcAft>
              <a:buFontTx/>
              <a:buChar char="-"/>
            </a:pPr>
            <a:r>
              <a:rPr lang="fr-FR" sz="2000" b="1" dirty="0">
                <a:solidFill>
                  <a:srgbClr val="000090"/>
                </a:solidFill>
                <a:latin typeface="Calibri"/>
                <a:ea typeface="+mn-ea"/>
                <a:cs typeface="+mn-cs"/>
              </a:rPr>
              <a:t>Education/Tolérance</a:t>
            </a:r>
          </a:p>
          <a:p>
            <a:pPr marL="342900" indent="-342900" defTabSz="457200" eaLnBrk="1" fontAlgn="auto" hangingPunct="1">
              <a:spcBef>
                <a:spcPts val="0"/>
              </a:spcBef>
              <a:spcAft>
                <a:spcPts val="0"/>
              </a:spcAft>
              <a:buFontTx/>
              <a:buChar char="-"/>
            </a:pPr>
            <a:r>
              <a:rPr lang="en-US" sz="2000" b="1" dirty="0" err="1" smtClean="0">
                <a:solidFill>
                  <a:srgbClr val="000090"/>
                </a:solidFill>
                <a:latin typeface="Calibri"/>
                <a:ea typeface="+mn-ea"/>
                <a:cs typeface="+mn-cs"/>
              </a:rPr>
              <a:t>Renforcer</a:t>
            </a:r>
            <a:r>
              <a:rPr lang="en-US" sz="2000" b="1" dirty="0" smtClean="0">
                <a:solidFill>
                  <a:srgbClr val="000090"/>
                </a:solidFill>
                <a:latin typeface="Calibri"/>
                <a:ea typeface="+mn-ea"/>
                <a:cs typeface="+mn-cs"/>
              </a:rPr>
              <a:t> les </a:t>
            </a:r>
            <a:r>
              <a:rPr lang="en-US" sz="2000" b="1" dirty="0" err="1" smtClean="0">
                <a:solidFill>
                  <a:srgbClr val="000090"/>
                </a:solidFill>
                <a:latin typeface="Calibri"/>
                <a:ea typeface="+mn-ea"/>
                <a:cs typeface="+mn-cs"/>
              </a:rPr>
              <a:t>systèmes</a:t>
            </a:r>
            <a:r>
              <a:rPr lang="en-US" sz="2000" b="1" dirty="0" smtClean="0">
                <a:solidFill>
                  <a:srgbClr val="000090"/>
                </a:solidFill>
                <a:latin typeface="Calibri"/>
                <a:ea typeface="+mn-ea"/>
                <a:cs typeface="+mn-cs"/>
              </a:rPr>
              <a:t> de santé, </a:t>
            </a:r>
            <a:r>
              <a:rPr lang="fr-FR" sz="2000" b="1" dirty="0" smtClean="0">
                <a:solidFill>
                  <a:srgbClr val="000090"/>
                </a:solidFill>
                <a:latin typeface="Calibri"/>
                <a:ea typeface="+mn-ea"/>
                <a:cs typeface="+mn-cs"/>
              </a:rPr>
              <a:t>gouvernance</a:t>
            </a:r>
            <a:r>
              <a:rPr lang="fr-FR" sz="2000" b="1" dirty="0">
                <a:solidFill>
                  <a:srgbClr val="000090"/>
                </a:solidFill>
                <a:latin typeface="Calibri"/>
                <a:ea typeface="+mn-ea"/>
                <a:cs typeface="+mn-cs"/>
              </a:rPr>
              <a:t> </a:t>
            </a:r>
            <a:r>
              <a:rPr lang="fr-FR" sz="2000" b="1" dirty="0" smtClean="0">
                <a:solidFill>
                  <a:srgbClr val="000090"/>
                </a:solidFill>
                <a:latin typeface="Calibri"/>
                <a:ea typeface="+mn-ea"/>
                <a:cs typeface="+mn-cs"/>
              </a:rPr>
              <a:t>et leaders</a:t>
            </a:r>
          </a:p>
          <a:p>
            <a:pPr marL="342900" indent="-342900" defTabSz="457200" eaLnBrk="1" fontAlgn="auto" hangingPunct="1">
              <a:spcBef>
                <a:spcPts val="0"/>
              </a:spcBef>
              <a:spcAft>
                <a:spcPts val="0"/>
              </a:spcAft>
              <a:buFontTx/>
              <a:buChar char="-"/>
            </a:pPr>
            <a:r>
              <a:rPr lang="fr-FR" sz="2000" b="1" dirty="0">
                <a:solidFill>
                  <a:srgbClr val="000090"/>
                </a:solidFill>
                <a:latin typeface="Calibri"/>
                <a:ea typeface="+mn-ea"/>
                <a:cs typeface="+mn-cs"/>
              </a:rPr>
              <a:t>Politiques nationales coordonnées et intégrées </a:t>
            </a:r>
            <a:r>
              <a:rPr lang="fr-FR" sz="2000" i="1" dirty="0">
                <a:solidFill>
                  <a:srgbClr val="000090"/>
                </a:solidFill>
                <a:latin typeface="Calibri"/>
                <a:ea typeface="+mn-ea"/>
                <a:cs typeface="+mn-cs"/>
              </a:rPr>
              <a:t>(recherche, intervention, associations..)</a:t>
            </a:r>
          </a:p>
          <a:p>
            <a:pPr marL="342900" indent="-342900" defTabSz="457200" eaLnBrk="1" fontAlgn="auto" hangingPunct="1">
              <a:spcBef>
                <a:spcPts val="0"/>
              </a:spcBef>
              <a:spcAft>
                <a:spcPts val="0"/>
              </a:spcAft>
              <a:buFontTx/>
              <a:buChar char="-"/>
            </a:pPr>
            <a:r>
              <a:rPr lang="fr-FR" sz="2000" b="1" dirty="0" smtClean="0">
                <a:solidFill>
                  <a:srgbClr val="000090"/>
                </a:solidFill>
                <a:latin typeface="Calibri"/>
                <a:ea typeface="+mn-ea"/>
                <a:cs typeface="+mn-cs"/>
              </a:rPr>
              <a:t>Optimiser l’offre de soin </a:t>
            </a:r>
            <a:r>
              <a:rPr lang="fr-FR" sz="2000" i="1" dirty="0" smtClean="0">
                <a:solidFill>
                  <a:srgbClr val="000090"/>
                </a:solidFill>
                <a:latin typeface="Calibri"/>
                <a:ea typeface="+mn-ea"/>
                <a:cs typeface="+mn-cs"/>
              </a:rPr>
              <a:t>(dépistage et traitement précoces, approvisionnement et distribution ART, interventions </a:t>
            </a:r>
            <a:r>
              <a:rPr lang="fr-FR" sz="2000" i="1" dirty="0" smtClean="0">
                <a:solidFill>
                  <a:srgbClr val="000090"/>
                </a:solidFill>
                <a:latin typeface="Calibri"/>
                <a:ea typeface="+mn-ea"/>
                <a:cs typeface="+mn-cs"/>
              </a:rPr>
              <a:t>communautaires différenciées, </a:t>
            </a:r>
            <a:r>
              <a:rPr lang="fr-FR" sz="2000" i="1" dirty="0" err="1" smtClean="0">
                <a:solidFill>
                  <a:srgbClr val="000090"/>
                </a:solidFill>
                <a:latin typeface="Calibri"/>
              </a:rPr>
              <a:t>mH</a:t>
            </a:r>
            <a:r>
              <a:rPr lang="fr-FR" sz="2000" i="1" dirty="0" err="1" smtClean="0">
                <a:solidFill>
                  <a:srgbClr val="000090"/>
                </a:solidFill>
                <a:latin typeface="Calibri"/>
                <a:ea typeface="+mn-ea"/>
                <a:cs typeface="+mn-cs"/>
              </a:rPr>
              <a:t>ealth</a:t>
            </a:r>
            <a:r>
              <a:rPr lang="fr-FR" sz="2000" i="1" dirty="0" smtClean="0">
                <a:solidFill>
                  <a:srgbClr val="000090"/>
                </a:solidFill>
                <a:latin typeface="Calibri"/>
                <a:ea typeface="+mn-ea"/>
                <a:cs typeface="+mn-cs"/>
              </a:rPr>
              <a:t>, </a:t>
            </a:r>
            <a:r>
              <a:rPr lang="fr-FR" sz="2000" i="1" dirty="0" err="1" smtClean="0">
                <a:solidFill>
                  <a:srgbClr val="000090"/>
                </a:solidFill>
                <a:latin typeface="Calibri"/>
                <a:ea typeface="+mn-ea"/>
                <a:cs typeface="+mn-cs"/>
              </a:rPr>
              <a:t>cART</a:t>
            </a:r>
            <a:r>
              <a:rPr lang="fr-FR" sz="2000" i="1" dirty="0" smtClean="0">
                <a:solidFill>
                  <a:srgbClr val="000090"/>
                </a:solidFill>
                <a:latin typeface="Calibri"/>
                <a:ea typeface="+mn-ea"/>
                <a:cs typeface="+mn-cs"/>
              </a:rPr>
              <a:t> à action </a:t>
            </a:r>
            <a:r>
              <a:rPr lang="fr-FR" sz="2000" i="1" dirty="0" smtClean="0">
                <a:solidFill>
                  <a:srgbClr val="000090"/>
                </a:solidFill>
                <a:latin typeface="Calibri"/>
                <a:ea typeface="+mn-ea"/>
                <a:cs typeface="+mn-cs"/>
              </a:rPr>
              <a:t>retard…</a:t>
            </a:r>
            <a:endParaRPr lang="fr-FR" sz="2400" b="1" dirty="0" smtClean="0">
              <a:solidFill>
                <a:srgbClr val="000090"/>
              </a:solidFill>
              <a:latin typeface="Calibri"/>
              <a:ea typeface="+mn-ea"/>
              <a:cs typeface="+mn-cs"/>
            </a:endParaRPr>
          </a:p>
        </p:txBody>
      </p:sp>
      <p:sp>
        <p:nvSpPr>
          <p:cNvPr id="2" name="Rectangle 1"/>
          <p:cNvSpPr/>
          <p:nvPr/>
        </p:nvSpPr>
        <p:spPr>
          <a:xfrm>
            <a:off x="199832" y="607712"/>
            <a:ext cx="3975333" cy="1446550"/>
          </a:xfrm>
          <a:prstGeom prst="rect">
            <a:avLst/>
          </a:prstGeom>
          <a:solidFill>
            <a:schemeClr val="bg1">
              <a:lumMod val="50000"/>
            </a:schemeClr>
          </a:solidFill>
          <a:ln>
            <a:solidFill>
              <a:schemeClr val="tx1">
                <a:lumMod val="95000"/>
                <a:lumOff val="5000"/>
              </a:schemeClr>
            </a:solid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defTabSz="457200" eaLnBrk="1" fontAlgn="auto" hangingPunct="1">
              <a:spcBef>
                <a:spcPts val="0"/>
              </a:spcBef>
              <a:spcAft>
                <a:spcPts val="0"/>
              </a:spcAft>
            </a:pPr>
            <a:r>
              <a:rPr lang="fr-FR" sz="2400" b="1" dirty="0" smtClean="0">
                <a:solidFill>
                  <a:prstClr val="white"/>
                </a:solidFill>
                <a:latin typeface="Calibri"/>
              </a:rPr>
              <a:t>Prévenir les nouvelles infections </a:t>
            </a:r>
            <a:r>
              <a:rPr lang="fr-FR" sz="2000" b="1" i="1" dirty="0" smtClean="0">
                <a:solidFill>
                  <a:prstClr val="white"/>
                </a:solidFill>
                <a:latin typeface="Calibri"/>
              </a:rPr>
              <a:t>(éducation, préservatifs, </a:t>
            </a:r>
            <a:r>
              <a:rPr lang="fr-FR" sz="2000" b="1" i="1" dirty="0" err="1" smtClean="0">
                <a:solidFill>
                  <a:prstClr val="white"/>
                </a:solidFill>
                <a:latin typeface="Calibri"/>
              </a:rPr>
              <a:t>PreP</a:t>
            </a:r>
            <a:r>
              <a:rPr lang="fr-FR" sz="2000" b="1" i="1" dirty="0" smtClean="0">
                <a:solidFill>
                  <a:prstClr val="white"/>
                </a:solidFill>
                <a:latin typeface="Calibri"/>
              </a:rPr>
              <a:t>, circoncision, réduction des risques…)</a:t>
            </a:r>
            <a:endParaRPr lang="fr-FR" sz="2000" b="1" i="1" dirty="0">
              <a:solidFill>
                <a:prstClr val="white"/>
              </a:solidFill>
              <a:latin typeface="Calibri"/>
            </a:endParaRPr>
          </a:p>
        </p:txBody>
      </p:sp>
      <p:sp>
        <p:nvSpPr>
          <p:cNvPr id="5" name="Rectangle 4"/>
          <p:cNvSpPr/>
          <p:nvPr/>
        </p:nvSpPr>
        <p:spPr>
          <a:xfrm>
            <a:off x="4330097" y="607712"/>
            <a:ext cx="4632476" cy="1446550"/>
          </a:xfrm>
          <a:prstGeom prst="rect">
            <a:avLst/>
          </a:prstGeom>
          <a:solidFill>
            <a:schemeClr val="bg1">
              <a:lumMod val="50000"/>
            </a:schemeClr>
          </a:solidFill>
          <a:ln>
            <a:solidFill>
              <a:schemeClr val="tx1"/>
            </a:solid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defTabSz="457200" eaLnBrk="1" fontAlgn="auto" hangingPunct="1">
              <a:spcBef>
                <a:spcPts val="0"/>
              </a:spcBef>
              <a:spcAft>
                <a:spcPts val="0"/>
              </a:spcAft>
            </a:pPr>
            <a:r>
              <a:rPr lang="fr-FR" sz="2400" b="1" dirty="0" smtClean="0">
                <a:solidFill>
                  <a:srgbClr val="FFFFFF"/>
                </a:solidFill>
                <a:latin typeface="Calibri"/>
              </a:rPr>
              <a:t>Tester, traiter et retenir dans les soins</a:t>
            </a:r>
            <a:r>
              <a:rPr lang="fr-FR" sz="2400" b="1" dirty="0">
                <a:solidFill>
                  <a:srgbClr val="FFFFFF"/>
                </a:solidFill>
                <a:latin typeface="Calibri"/>
              </a:rPr>
              <a:t> </a:t>
            </a:r>
            <a:r>
              <a:rPr lang="fr-FR" sz="2000" b="1" i="1" dirty="0" smtClean="0">
                <a:solidFill>
                  <a:srgbClr val="FFFFFF"/>
                </a:solidFill>
                <a:latin typeface="Calibri"/>
              </a:rPr>
              <a:t>(30-50% des personnes VIH+ ignore leur statut; Continuité des soins chez 40 à 75% des patients) </a:t>
            </a:r>
            <a:endParaRPr lang="fr-FR" sz="2000" b="1" i="1" dirty="0">
              <a:solidFill>
                <a:srgbClr val="FFFFFF"/>
              </a:solidFill>
              <a:latin typeface="Calibri"/>
            </a:endParaRPr>
          </a:p>
        </p:txBody>
      </p:sp>
      <p:pic>
        <p:nvPicPr>
          <p:cNvPr id="10" name="Picture 10"/>
          <p:cNvPicPr>
            <a:picLocks noChangeAspect="1"/>
          </p:cNvPicPr>
          <p:nvPr/>
        </p:nvPicPr>
        <p:blipFill rotWithShape="1">
          <a:blip r:embed="rId3">
            <a:extLst>
              <a:ext uri="{28A0092B-C50C-407E-A947-70E740481C1C}">
                <a14:useLocalDpi xmlns:a14="http://schemas.microsoft.com/office/drawing/2010/main" val="0"/>
              </a:ext>
            </a:extLst>
          </a:blip>
          <a:srcRect l="6598" r="4556"/>
          <a:stretch/>
        </p:blipFill>
        <p:spPr>
          <a:xfrm>
            <a:off x="6247099" y="4776735"/>
            <a:ext cx="2459023" cy="1795570"/>
          </a:xfrm>
          <a:prstGeom prst="rect">
            <a:avLst/>
          </a:prstGeom>
          <a:effectLst>
            <a:outerShdw blurRad="50800" dist="38100" dir="2700000" algn="tl" rotWithShape="0">
              <a:prstClr val="black">
                <a:alpha val="40000"/>
              </a:prstClr>
            </a:outerShdw>
          </a:effectLst>
        </p:spPr>
      </p:pic>
      <p:sp>
        <p:nvSpPr>
          <p:cNvPr id="4" name="ZoneTexte 3"/>
          <p:cNvSpPr txBox="1"/>
          <p:nvPr/>
        </p:nvSpPr>
        <p:spPr>
          <a:xfrm>
            <a:off x="6121400" y="2204243"/>
            <a:ext cx="2819400" cy="1938992"/>
          </a:xfrm>
          <a:prstGeom prst="rect">
            <a:avLst/>
          </a:prstGeom>
          <a:solidFill>
            <a:srgbClr val="FF0000"/>
          </a:solidFill>
        </p:spPr>
        <p:txBody>
          <a:bodyPr wrap="square" rtlCol="0">
            <a:spAutoFit/>
          </a:bodyPr>
          <a:lstStyle/>
          <a:p>
            <a:pPr algn="ctr" defTabSz="457200" eaLnBrk="1" fontAlgn="auto" hangingPunct="1">
              <a:spcBef>
                <a:spcPts val="0"/>
              </a:spcBef>
              <a:spcAft>
                <a:spcPts val="0"/>
              </a:spcAft>
            </a:pPr>
            <a:r>
              <a:rPr lang="fr-FR" sz="2000" b="1" dirty="0" smtClean="0">
                <a:solidFill>
                  <a:prstClr val="white"/>
                </a:solidFill>
                <a:latin typeface="Calibri"/>
                <a:ea typeface="+mn-ea"/>
                <a:cs typeface="+mn-cs"/>
              </a:rPr>
              <a:t>RECHERCHE OPERATIONNELLE</a:t>
            </a:r>
          </a:p>
          <a:p>
            <a:pPr algn="ctr" defTabSz="457200" eaLnBrk="1" fontAlgn="auto" hangingPunct="1">
              <a:spcBef>
                <a:spcPts val="0"/>
              </a:spcBef>
              <a:spcAft>
                <a:spcPts val="0"/>
              </a:spcAft>
            </a:pPr>
            <a:endParaRPr lang="fr-FR" sz="2000" b="1" dirty="0">
              <a:solidFill>
                <a:prstClr val="white"/>
              </a:solidFill>
              <a:latin typeface="Calibri"/>
              <a:ea typeface="+mn-ea"/>
              <a:cs typeface="+mn-cs"/>
            </a:endParaRPr>
          </a:p>
          <a:p>
            <a:pPr algn="ctr" defTabSz="457200" eaLnBrk="1" fontAlgn="auto" hangingPunct="1">
              <a:spcBef>
                <a:spcPts val="0"/>
              </a:spcBef>
              <a:spcAft>
                <a:spcPts val="0"/>
              </a:spcAft>
            </a:pPr>
            <a:r>
              <a:rPr lang="fr-FR" sz="2000" b="1" dirty="0" smtClean="0">
                <a:solidFill>
                  <a:prstClr val="white"/>
                </a:solidFill>
                <a:latin typeface="Calibri"/>
                <a:ea typeface="+mn-ea"/>
                <a:cs typeface="+mn-cs"/>
              </a:rPr>
              <a:t>PROGRAMME de SANTE PUBLIQUE PERFORMANT</a:t>
            </a:r>
            <a:r>
              <a:rPr lang="fr-FR" b="1" dirty="0" smtClean="0">
                <a:solidFill>
                  <a:prstClr val="white"/>
                </a:solidFill>
                <a:latin typeface="Calibri"/>
                <a:ea typeface="+mn-ea"/>
                <a:cs typeface="+mn-cs"/>
              </a:rPr>
              <a:t>…</a:t>
            </a:r>
          </a:p>
        </p:txBody>
      </p:sp>
      <p:sp>
        <p:nvSpPr>
          <p:cNvPr id="11" name="ZoneTexte 10"/>
          <p:cNvSpPr txBox="1"/>
          <p:nvPr/>
        </p:nvSpPr>
        <p:spPr>
          <a:xfrm>
            <a:off x="7" y="5149049"/>
            <a:ext cx="6121399" cy="1569660"/>
          </a:xfrm>
          <a:prstGeom prst="rect">
            <a:avLst/>
          </a:prstGeom>
          <a:solidFill>
            <a:srgbClr val="FF0000">
              <a:alpha val="20000"/>
            </a:srgbClr>
          </a:solidFill>
        </p:spPr>
        <p:txBody>
          <a:bodyPr wrap="square" rtlCol="0">
            <a:spAutoFit/>
          </a:bodyPr>
          <a:lstStyle/>
          <a:p>
            <a:pPr defTabSz="457200" eaLnBrk="1" fontAlgn="auto" hangingPunct="1">
              <a:spcBef>
                <a:spcPts val="0"/>
              </a:spcBef>
              <a:spcAft>
                <a:spcPts val="0"/>
              </a:spcAft>
              <a:buFontTx/>
              <a:buChar char="-"/>
            </a:pPr>
            <a:r>
              <a:rPr lang="fr-FR" sz="2400" b="1" dirty="0">
                <a:solidFill>
                  <a:srgbClr val="FF0000"/>
                </a:solidFill>
                <a:latin typeface="Calibri"/>
                <a:ea typeface="+mn-ea"/>
                <a:cs typeface="+mn-cs"/>
              </a:rPr>
              <a:t> Volonté/Décision politique</a:t>
            </a:r>
          </a:p>
          <a:p>
            <a:pPr defTabSz="457200" eaLnBrk="1" fontAlgn="auto" hangingPunct="1">
              <a:spcBef>
                <a:spcPts val="0"/>
              </a:spcBef>
              <a:spcAft>
                <a:spcPts val="0"/>
              </a:spcAft>
              <a:buFontTx/>
              <a:buChar char="-"/>
            </a:pPr>
            <a:r>
              <a:rPr lang="fr-FR" sz="2400" b="1" dirty="0">
                <a:solidFill>
                  <a:srgbClr val="FF0000"/>
                </a:solidFill>
                <a:latin typeface="Calibri"/>
                <a:ea typeface="+mn-ea"/>
                <a:cs typeface="+mn-cs"/>
              </a:rPr>
              <a:t> Investissement internationaux</a:t>
            </a:r>
          </a:p>
          <a:p>
            <a:pPr defTabSz="457200" eaLnBrk="1" fontAlgn="auto" hangingPunct="1">
              <a:spcBef>
                <a:spcPts val="0"/>
              </a:spcBef>
              <a:spcAft>
                <a:spcPts val="0"/>
              </a:spcAft>
              <a:buFontTx/>
              <a:buChar char="-"/>
            </a:pPr>
            <a:r>
              <a:rPr lang="fr-FR" sz="2400" b="1" dirty="0">
                <a:solidFill>
                  <a:srgbClr val="FF0000"/>
                </a:solidFill>
                <a:latin typeface="Calibri"/>
                <a:ea typeface="+mn-ea"/>
                <a:cs typeface="+mn-cs"/>
              </a:rPr>
              <a:t> Lutte contre la stigmatisation/discrimination, les législations répressives </a:t>
            </a:r>
            <a:r>
              <a:rPr lang="fr-FR" sz="2400" b="1" i="1" dirty="0">
                <a:solidFill>
                  <a:srgbClr val="FF0000"/>
                </a:solidFill>
                <a:latin typeface="Calibri"/>
                <a:ea typeface="+mn-ea"/>
                <a:cs typeface="+mn-cs"/>
              </a:rPr>
              <a:t>(74 pays..)</a:t>
            </a:r>
            <a:r>
              <a:rPr lang="fr-FR" sz="2400" b="1" dirty="0">
                <a:solidFill>
                  <a:srgbClr val="FF0000"/>
                </a:solidFill>
                <a:latin typeface="Calibri"/>
                <a:ea typeface="+mn-ea"/>
                <a:cs typeface="+mn-cs"/>
              </a:rPr>
              <a:t>…</a:t>
            </a:r>
            <a:endParaRPr lang="en-US" sz="2400" dirty="0">
              <a:solidFill>
                <a:prstClr val="black"/>
              </a:solidFill>
              <a:latin typeface="Calibri"/>
              <a:ea typeface="+mn-ea"/>
              <a:cs typeface="+mn-cs"/>
            </a:endParaRPr>
          </a:p>
        </p:txBody>
      </p:sp>
    </p:spTree>
    <p:extLst>
      <p:ext uri="{BB962C8B-B14F-4D97-AF65-F5344CB8AC3E}">
        <p14:creationId xmlns:p14="http://schemas.microsoft.com/office/powerpoint/2010/main" val="11839698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3842</TotalTime>
  <Words>3622</Words>
  <Application>Microsoft Macintosh PowerPoint</Application>
  <PresentationFormat>Présentation à l'écran (4:3)</PresentationFormat>
  <Paragraphs>593</Paragraphs>
  <Slides>45</Slides>
  <Notes>24</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Thème Office</vt:lpstr>
      <vt:lpstr>« Eradication du VIH/Sida: où en est-on? »</vt:lpstr>
      <vt:lpstr>35 ans de recherche translationnelle et de mobilisation internationale…</vt:lpstr>
      <vt:lpstr>Depuis 1996: Ere des traitements combinés (cART) et du combat pour l’accès universel! </vt:lpstr>
      <vt:lpstr>Présentation PowerPoint</vt:lpstr>
      <vt:lpstr>Présentation PowerPoint</vt:lpstr>
      <vt:lpstr>Présentation PowerPoint</vt:lpstr>
      <vt:lpstr>Présentation PowerPoint</vt:lpstr>
      <vt:lpstr>OMS Situation épidémie mondiale 2016</vt:lpstr>
      <vt:lpstr>Présentation PowerPoint</vt:lpstr>
      <vt:lpstr>  Fin de l’épidémie Sida en 2030: 90-90-90 de nouveaux objectifs ambitieux OMS/ONUSIDA… </vt:lpstr>
      <vt:lpstr>Est-il possible de controler l’épidémie VIH?  </vt:lpstr>
      <vt:lpstr>Présentation PowerPoint</vt:lpstr>
      <vt:lpstr>Vaccin prophylactiques anti-VIH: plus de 200 études mais peu d’essais  Phase IIb/III</vt:lpstr>
      <vt:lpstr>Présentation PowerPoint</vt:lpstr>
      <vt:lpstr>Présentation PowerPoint</vt:lpstr>
      <vt:lpstr>Depuis 2009: Vaccin anti-VIH, de nouveaux concepts…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Agenda International de priorités scientifiques….</vt:lpstr>
      <vt:lpstr>Présentation PowerPoint</vt:lpstr>
      <vt:lpstr>Activation de la latence virale : “shock”</vt:lpstr>
      <vt:lpstr>Plusieurs molécules activatrices de la latence, mais pas d’elimination des cellules réservoirs. </vt:lpstr>
      <vt:lpstr>Comment optimiser l’élimination des cellules infectées, réactivées? </vt:lpstr>
      <vt:lpstr>Vaccins Ad26/MVA + TLR7 (adjuvant ou activateur latence virale): control SIV à arrêt ART</vt:lpstr>
      <vt:lpstr>bNabs: elimination des cellules infectées et rebond viral plus tardif après arrêt cART.  </vt:lpstr>
      <vt:lpstr>Anticorps bi-specifiques? </vt:lpstr>
      <vt:lpstr>Cibler le transport des reservoirs vers l’intestin en bloquant a4b7? </vt:lpstr>
      <vt:lpstr>Présentation PowerPoint</vt:lpstr>
      <vt:lpstr>Présentation PowerPoint</vt:lpstr>
      <vt:lpstr>ICB: études cliniques en cours. </vt:lpstr>
      <vt:lpstr>Réduction importante  des réservoirs VIH chez un patient atteint d’un cancer pulmonaire, traité par du nivolumab  Letter to the editor, JP.Spano, B. Autran et al. Annals of Oncology, Dec. 2017. </vt:lpstr>
      <vt:lpstr>Stratégie “Block and Lock”</vt:lpstr>
      <vt:lpstr>Présentation PowerPoint</vt:lpstr>
      <vt:lpstr>Présentation PowerPoint</vt:lpstr>
      <vt:lpstr>Stratégies à l’étude chez l’homme:  vers une combinaison? </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Rescaniere</dc:creator>
  <cp:lastModifiedBy>fbarre</cp:lastModifiedBy>
  <cp:revision>411</cp:revision>
  <cp:lastPrinted>2017-06-08T07:35:04Z</cp:lastPrinted>
  <dcterms:created xsi:type="dcterms:W3CDTF">2014-07-01T06:27:16Z</dcterms:created>
  <dcterms:modified xsi:type="dcterms:W3CDTF">2017-12-13T20:37:03Z</dcterms:modified>
</cp:coreProperties>
</file>