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61" r:id="rId4"/>
    <p:sldId id="259" r:id="rId5"/>
    <p:sldId id="262" r:id="rId6"/>
    <p:sldId id="266" r:id="rId7"/>
    <p:sldId id="263" r:id="rId8"/>
    <p:sldId id="264" r:id="rId9"/>
    <p:sldId id="267" r:id="rId10"/>
    <p:sldId id="265" r:id="rId11"/>
    <p:sldId id="268" r:id="rId12"/>
    <p:sldId id="269" r:id="rId13"/>
    <p:sldId id="270" r:id="rId14"/>
    <p:sldId id="283" r:id="rId15"/>
    <p:sldId id="278" r:id="rId16"/>
    <p:sldId id="279" r:id="rId17"/>
    <p:sldId id="280" r:id="rId18"/>
    <p:sldId id="281" r:id="rId19"/>
    <p:sldId id="282" r:id="rId20"/>
    <p:sldId id="284" r:id="rId21"/>
    <p:sldId id="285" r:id="rId22"/>
    <p:sldId id="286" r:id="rId23"/>
    <p:sldId id="287" r:id="rId24"/>
    <p:sldId id="288" r:id="rId25"/>
    <p:sldId id="290" r:id="rId26"/>
    <p:sldId id="271" r:id="rId27"/>
    <p:sldId id="273" r:id="rId28"/>
    <p:sldId id="274" r:id="rId29"/>
    <p:sldId id="275" r:id="rId30"/>
    <p:sldId id="291" r:id="rId31"/>
    <p:sldId id="292" r:id="rId32"/>
    <p:sldId id="322" r:id="rId33"/>
    <p:sldId id="272" r:id="rId34"/>
    <p:sldId id="277" r:id="rId35"/>
    <p:sldId id="293" r:id="rId36"/>
    <p:sldId id="294" r:id="rId37"/>
    <p:sldId id="297" r:id="rId38"/>
    <p:sldId id="295" r:id="rId39"/>
    <p:sldId id="296" r:id="rId40"/>
    <p:sldId id="298" r:id="rId41"/>
    <p:sldId id="302" r:id="rId42"/>
    <p:sldId id="300" r:id="rId43"/>
    <p:sldId id="303" r:id="rId44"/>
    <p:sldId id="304" r:id="rId45"/>
    <p:sldId id="299" r:id="rId46"/>
    <p:sldId id="307" r:id="rId47"/>
    <p:sldId id="309" r:id="rId48"/>
    <p:sldId id="305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E0EBB-C901-4765-B4BB-BA00F0284359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6E092-4644-4EB5-82F9-CB33074AF05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33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82885-5709-45E1-AFFE-C11948569B0D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41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CF038-EA2B-414E-AF5B-04168C0D3099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330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2163" name="Espace réservé des commentaires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2762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0079" y="998357"/>
            <a:ext cx="8002360" cy="4990309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7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41BE6-5E21-E84E-8D16-94D9DA9624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7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8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4787A-5800-4E5F-8BCC-DF0FD782053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31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6ED30-BDE3-4FB8-9420-CC6687E8767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3D0EB-CDCA-46BC-8CB3-E2FD8294986E}" type="datetimeFigureOut">
              <a:rPr lang="fr-FR" smtClean="0"/>
              <a:pPr/>
              <a:t>08/01/18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C1F84-A27A-4ABD-BBCB-B1F9A12BD427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avi.org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5" Type="http://schemas.microsoft.com/office/2007/relationships/hdphoto" Target="../media/hdphoto2.wdp"/><Relationship Id="rId6" Type="http://schemas.openxmlformats.org/officeDocument/2006/relationships/image" Target="../media/image23.png"/><Relationship Id="rId7" Type="http://schemas.microsoft.com/office/2007/relationships/hdphoto" Target="../media/hdphoto3.wdp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wmf"/><Relationship Id="rId13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microsoft.com/office/2007/relationships/hdphoto" Target="../media/hdphoto4.wdp"/><Relationship Id="rId5" Type="http://schemas.openxmlformats.org/officeDocument/2006/relationships/image" Target="../media/image22.png"/><Relationship Id="rId6" Type="http://schemas.microsoft.com/office/2007/relationships/hdphoto" Target="../media/hdphoto1.wdp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microsoft.com/office/2007/relationships/hdphoto" Target="../media/hdphoto2.wdp"/><Relationship Id="rId10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/>
              <a:t>Vaccins anti-VIH: un défi!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b="1" dirty="0">
                <a:solidFill>
                  <a:srgbClr val="FF0000"/>
                </a:solidFill>
              </a:rPr>
              <a:t>Vaccins anti VIH</a:t>
            </a:r>
            <a:r>
              <a:rPr lang="fr-FR" b="1" dirty="0"/>
              <a:t> : un développement </a:t>
            </a:r>
            <a:r>
              <a:rPr lang="fr-FR" b="1" dirty="0" smtClean="0"/>
              <a:t>complexe </a:t>
            </a:r>
          </a:p>
          <a:p>
            <a:pPr>
              <a:buNone/>
            </a:pPr>
            <a:r>
              <a:rPr lang="fr-FR" b="1" dirty="0" smtClean="0"/>
              <a:t>….et extraordinairement difficile!</a:t>
            </a:r>
            <a:endParaRPr lang="fr-FR" dirty="0"/>
          </a:p>
          <a:p>
            <a:pPr lvl="3">
              <a:buNone/>
            </a:pPr>
            <a:endParaRPr lang="fr-FR" b="1" i="1" dirty="0" smtClean="0"/>
          </a:p>
          <a:p>
            <a:pPr lvl="3"/>
            <a:endParaRPr lang="fr-FR" b="1" i="1" dirty="0"/>
          </a:p>
          <a:p>
            <a:pPr lvl="3"/>
            <a:endParaRPr lang="fr-FR" b="1" i="1" dirty="0" smtClean="0"/>
          </a:p>
          <a:p>
            <a:pPr lvl="3"/>
            <a:endParaRPr lang="fr-FR" b="1" i="1" dirty="0"/>
          </a:p>
          <a:p>
            <a:pPr lvl="3"/>
            <a:endParaRPr lang="fr-FR" b="1" i="1" dirty="0" smtClean="0"/>
          </a:p>
          <a:p>
            <a:pPr lvl="4">
              <a:buNone/>
            </a:pPr>
            <a:r>
              <a:rPr lang="fr-FR" b="1" i="1" dirty="0" smtClean="0"/>
              <a:t>     Marc </a:t>
            </a:r>
            <a:r>
              <a:rPr lang="fr-FR" b="1" i="1" dirty="0"/>
              <a:t>Girard, </a:t>
            </a:r>
            <a:r>
              <a:rPr lang="fr-FR" b="1" i="1" dirty="0" smtClean="0"/>
              <a:t>Professeur honoraire Université Paris Diderot et Institut Pasteur, Membre </a:t>
            </a:r>
            <a:r>
              <a:rPr lang="fr-FR" b="1" i="1" dirty="0"/>
              <a:t>émérite de l’Académie Nationale de Médecine</a:t>
            </a:r>
            <a:endParaRPr lang="fr-FR" dirty="0"/>
          </a:p>
          <a:p>
            <a:pPr lvl="4">
              <a:buNone/>
            </a:pPr>
            <a:r>
              <a:rPr lang="fr-FR" b="1" i="1" dirty="0" smtClean="0"/>
              <a:t>    Roger </a:t>
            </a:r>
            <a:r>
              <a:rPr lang="fr-FR" b="1" i="1" dirty="0"/>
              <a:t>Le Grand, </a:t>
            </a:r>
            <a:r>
              <a:rPr lang="fr-FR" b="1" i="1" dirty="0" smtClean="0"/>
              <a:t>Directeur de Recherches INSERM, Directeur </a:t>
            </a:r>
            <a:r>
              <a:rPr lang="fr-FR" b="1" i="1" dirty="0"/>
              <a:t>du Centre de Primatologie du Centre de l’Energie </a:t>
            </a:r>
            <a:r>
              <a:rPr lang="fr-FR" b="1" i="1" dirty="0" smtClean="0"/>
              <a:t>Atomique</a:t>
            </a:r>
            <a:r>
              <a:rPr lang="fr-FR" b="1" i="1" smtClean="0"/>
              <a:t>, Fontenay aux Roses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ure00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571500"/>
            <a:ext cx="6481762" cy="5948363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511175"/>
            <a:ext cx="6553200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/>
              <a:t>A</a:t>
            </a:r>
            <a:r>
              <a:rPr lang="fr-FR" b="1" u="sng" dirty="0" smtClean="0"/>
              <a:t>utre difficulté: les modèles animaux sont imparfaits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1" u="sng" dirty="0" smtClean="0">
                <a:solidFill>
                  <a:srgbClr val="FF0000"/>
                </a:solidFill>
              </a:rPr>
              <a:t>The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chimp</a:t>
            </a:r>
            <a:r>
              <a:rPr lang="fr-FR" sz="2000" b="1" u="sng" dirty="0" smtClean="0">
                <a:solidFill>
                  <a:srgbClr val="FF0000"/>
                </a:solidFill>
              </a:rPr>
              <a:t> model</a:t>
            </a:r>
            <a:r>
              <a:rPr lang="fr-FR" sz="2000" dirty="0" smtClean="0"/>
              <a:t>: HIV-1 ‘ </a:t>
            </a:r>
            <a:r>
              <a:rPr lang="fr-FR" sz="2000" dirty="0" err="1" smtClean="0"/>
              <a:t>takes</a:t>
            </a:r>
            <a:r>
              <a:rPr lang="fr-FR" sz="2000" dirty="0" smtClean="0"/>
              <a:t>’ in </a:t>
            </a:r>
            <a:r>
              <a:rPr lang="fr-FR" sz="2000" dirty="0" err="1" smtClean="0"/>
              <a:t>chimpanzees</a:t>
            </a:r>
            <a:r>
              <a:rPr lang="fr-FR" sz="2000" dirty="0" smtClean="0"/>
              <a:t> → the </a:t>
            </a:r>
            <a:r>
              <a:rPr lang="fr-FR" sz="2000" dirty="0" err="1" smtClean="0"/>
              <a:t>animals</a:t>
            </a:r>
            <a:r>
              <a:rPr lang="fr-FR" sz="2000" dirty="0" smtClean="0"/>
              <a:t> </a:t>
            </a:r>
            <a:r>
              <a:rPr lang="fr-FR" sz="2000" dirty="0" err="1" smtClean="0"/>
              <a:t>seroconvert</a:t>
            </a:r>
            <a:r>
              <a:rPr lang="fr-FR" sz="2000" dirty="0" smtClean="0">
                <a:solidFill>
                  <a:srgbClr val="0070C0"/>
                </a:solidFill>
              </a:rPr>
              <a:t> and </a:t>
            </a:r>
            <a:r>
              <a:rPr lang="fr-FR" sz="2000" dirty="0" err="1" smtClean="0">
                <a:solidFill>
                  <a:srgbClr val="0070C0"/>
                </a:solidFill>
              </a:rPr>
              <a:t>remain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</a:rPr>
              <a:t>viremic</a:t>
            </a:r>
            <a:r>
              <a:rPr lang="fr-FR" sz="2000" dirty="0" smtClean="0">
                <a:solidFill>
                  <a:srgbClr val="0070C0"/>
                </a:solidFill>
              </a:rPr>
              <a:t> b</a:t>
            </a:r>
            <a:r>
              <a:rPr lang="fr-FR" sz="2000" b="1" dirty="0" smtClean="0">
                <a:solidFill>
                  <a:srgbClr val="0070C0"/>
                </a:solidFill>
              </a:rPr>
              <a:t>ut do not </a:t>
            </a:r>
            <a:r>
              <a:rPr lang="fr-FR" sz="2000" b="1" dirty="0" err="1" smtClean="0">
                <a:solidFill>
                  <a:srgbClr val="0070C0"/>
                </a:solidFill>
              </a:rPr>
              <a:t>develop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any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sign</a:t>
            </a:r>
            <a:r>
              <a:rPr lang="fr-FR" sz="2000" b="1" dirty="0" smtClean="0">
                <a:solidFill>
                  <a:srgbClr val="0070C0"/>
                </a:solidFill>
              </a:rPr>
              <a:t> of </a:t>
            </a:r>
            <a:r>
              <a:rPr lang="fr-FR" sz="2000" b="1" dirty="0" err="1" smtClean="0">
                <a:solidFill>
                  <a:srgbClr val="0070C0"/>
                </a:solidFill>
              </a:rPr>
              <a:t>immunodeficiency</a:t>
            </a:r>
            <a:r>
              <a:rPr lang="fr-FR" sz="2000" b="1" dirty="0" smtClean="0">
                <a:solidFill>
                  <a:srgbClr val="0070C0"/>
                </a:solidFill>
              </a:rPr>
              <a:t>!</a:t>
            </a:r>
          </a:p>
          <a:p>
            <a:r>
              <a:rPr lang="fr-FR" sz="2000" b="1" u="sng" dirty="0" smtClean="0">
                <a:solidFill>
                  <a:srgbClr val="FF0000"/>
                </a:solidFill>
              </a:rPr>
              <a:t>The macaque model</a:t>
            </a:r>
            <a:r>
              <a:rPr lang="fr-FR" sz="2000" dirty="0" smtClean="0"/>
              <a:t>: </a:t>
            </a:r>
            <a:r>
              <a:rPr lang="fr-FR" sz="2000" b="1" u="sng" dirty="0" smtClean="0"/>
              <a:t>HIV-1 </a:t>
            </a:r>
            <a:r>
              <a:rPr lang="fr-FR" sz="2000" b="1" u="sng" dirty="0" err="1" smtClean="0"/>
              <a:t>does</a:t>
            </a:r>
            <a:r>
              <a:rPr lang="fr-FR" sz="2000" b="1" u="sng" dirty="0" smtClean="0"/>
              <a:t> not infect macaques</a:t>
            </a:r>
            <a:r>
              <a:rPr lang="fr-FR" sz="2000" dirty="0" smtClean="0"/>
              <a:t>. </a:t>
            </a:r>
            <a:r>
              <a:rPr lang="fr-FR" sz="2000" dirty="0" err="1" smtClean="0"/>
              <a:t>Hence</a:t>
            </a:r>
            <a:r>
              <a:rPr lang="fr-FR" sz="2000" dirty="0" smtClean="0"/>
              <a:t> the </a:t>
            </a:r>
            <a:r>
              <a:rPr lang="fr-FR" sz="2000" dirty="0" err="1" smtClean="0"/>
              <a:t>need</a:t>
            </a:r>
            <a:r>
              <a:rPr lang="fr-FR" sz="2000" dirty="0" smtClean="0"/>
              <a:t> to </a:t>
            </a:r>
            <a:r>
              <a:rPr lang="fr-FR" sz="2000" dirty="0" err="1" smtClean="0"/>
              <a:t>either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develop</a:t>
            </a:r>
            <a:r>
              <a:rPr lang="fr-FR" sz="2000" b="1" dirty="0" smtClean="0">
                <a:solidFill>
                  <a:srgbClr val="0070C0"/>
                </a:solidFill>
              </a:rPr>
              <a:t> SIV vaccines </a:t>
            </a:r>
            <a:r>
              <a:rPr lang="fr-FR" sz="2000" dirty="0" smtClean="0"/>
              <a:t>and use </a:t>
            </a:r>
            <a:r>
              <a:rPr lang="fr-FR" sz="2000" b="1" dirty="0" smtClean="0">
                <a:solidFill>
                  <a:srgbClr val="FF0000"/>
                </a:solidFill>
              </a:rPr>
              <a:t>the SIV / macaque model</a:t>
            </a:r>
            <a:r>
              <a:rPr lang="fr-FR" sz="2000" dirty="0" smtClean="0"/>
              <a:t>; or to </a:t>
            </a:r>
            <a:r>
              <a:rPr lang="fr-FR" sz="2000" b="1" dirty="0" err="1" smtClean="0">
                <a:solidFill>
                  <a:srgbClr val="0070C0"/>
                </a:solidFill>
              </a:rPr>
              <a:t>develop</a:t>
            </a:r>
            <a:r>
              <a:rPr lang="fr-FR" sz="2000" b="1" dirty="0" smtClean="0">
                <a:solidFill>
                  <a:srgbClr val="0070C0"/>
                </a:solidFill>
              </a:rPr>
              <a:t> HIV-SIV </a:t>
            </a:r>
            <a:r>
              <a:rPr lang="fr-FR" sz="2000" b="1" dirty="0" err="1" smtClean="0">
                <a:solidFill>
                  <a:srgbClr val="0070C0"/>
                </a:solidFill>
              </a:rPr>
              <a:t>chimeric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viruses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dirty="0" smtClean="0"/>
              <a:t>(«</a:t>
            </a:r>
            <a:r>
              <a:rPr lang="fr-FR" sz="2000" u="sng" dirty="0" smtClean="0"/>
              <a:t> 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SHIVs</a:t>
            </a:r>
            <a:r>
              <a:rPr lang="fr-FR" sz="2000" dirty="0" smtClean="0"/>
              <a:t> ») </a:t>
            </a:r>
            <a:r>
              <a:rPr lang="fr-FR" sz="2000" dirty="0" err="1" smtClean="0"/>
              <a:t>which</a:t>
            </a:r>
            <a:r>
              <a:rPr lang="fr-FR" sz="2000" dirty="0" smtClean="0"/>
              <a:t> </a:t>
            </a:r>
            <a:r>
              <a:rPr lang="fr-FR" sz="2000" dirty="0" err="1" smtClean="0"/>
              <a:t>grow</a:t>
            </a:r>
            <a:r>
              <a:rPr lang="fr-FR" sz="2000" dirty="0" smtClean="0"/>
              <a:t> in </a:t>
            </a:r>
            <a:r>
              <a:rPr lang="fr-FR" sz="2000" dirty="0" err="1" smtClean="0"/>
              <a:t>rhesus</a:t>
            </a:r>
            <a:r>
              <a:rPr lang="fr-FR" sz="2000" dirty="0" smtClean="0"/>
              <a:t> macaque </a:t>
            </a:r>
            <a:r>
              <a:rPr lang="fr-FR" sz="2000" dirty="0" err="1" smtClean="0"/>
              <a:t>monkeys</a:t>
            </a:r>
            <a:r>
              <a:rPr lang="fr-FR" sz="2000" dirty="0" smtClean="0"/>
              <a:t> and carry the enveloppe </a:t>
            </a:r>
            <a:r>
              <a:rPr lang="fr-FR" sz="2000" dirty="0" err="1" smtClean="0"/>
              <a:t>spike</a:t>
            </a:r>
            <a:r>
              <a:rPr lang="fr-FR" sz="2000" dirty="0" smtClean="0"/>
              <a:t> of HIV-1 (and </a:t>
            </a:r>
            <a:r>
              <a:rPr lang="fr-FR" sz="2000" dirty="0" err="1" smtClean="0"/>
              <a:t>its</a:t>
            </a:r>
            <a:r>
              <a:rPr lang="fr-FR" sz="2000" dirty="0" smtClean="0"/>
              <a:t> </a:t>
            </a:r>
            <a:r>
              <a:rPr lang="fr-FR" sz="2000" dirty="0" err="1" smtClean="0"/>
              <a:t>antigenicity</a:t>
            </a:r>
            <a:r>
              <a:rPr lang="fr-FR" sz="2000" dirty="0" smtClean="0"/>
              <a:t>) in a SIV </a:t>
            </a:r>
            <a:r>
              <a:rPr lang="fr-FR" sz="2000" dirty="0" err="1" smtClean="0"/>
              <a:t>genetic</a:t>
            </a:r>
            <a:r>
              <a:rPr lang="fr-FR" sz="2000" dirty="0" smtClean="0"/>
              <a:t> </a:t>
            </a:r>
            <a:r>
              <a:rPr lang="fr-FR" sz="2000" dirty="0" err="1" smtClean="0"/>
              <a:t>backbone</a:t>
            </a:r>
            <a:endParaRPr lang="fr-FR" sz="2000" dirty="0" smtClean="0"/>
          </a:p>
          <a:p>
            <a:r>
              <a:rPr lang="fr-FR" sz="2000" b="1" u="sng" dirty="0" smtClean="0">
                <a:solidFill>
                  <a:srgbClr val="FF0000"/>
                </a:solidFill>
              </a:rPr>
              <a:t>The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humanized</a:t>
            </a:r>
            <a:r>
              <a:rPr lang="fr-FR" sz="2000" b="1" u="sng" dirty="0" smtClean="0">
                <a:solidFill>
                  <a:srgbClr val="FF0000"/>
                </a:solidFill>
              </a:rPr>
              <a:t> mouse model</a:t>
            </a:r>
            <a:r>
              <a:rPr lang="fr-FR" sz="2000" dirty="0" smtClean="0"/>
              <a:t>: knock-out </a:t>
            </a:r>
            <a:r>
              <a:rPr lang="fr-FR" sz="2000" dirty="0" err="1" smtClean="0"/>
              <a:t>mice</a:t>
            </a:r>
            <a:r>
              <a:rPr lang="fr-FR" sz="2000" dirty="0" smtClean="0"/>
              <a:t> </a:t>
            </a:r>
            <a:r>
              <a:rPr lang="fr-FR" sz="2000" dirty="0" err="1" smtClean="0"/>
              <a:t>devoid</a:t>
            </a:r>
            <a:r>
              <a:rPr lang="fr-FR" sz="2000" dirty="0" smtClean="0"/>
              <a:t> of a mouse immune system but </a:t>
            </a:r>
            <a:r>
              <a:rPr lang="fr-FR" sz="2000" dirty="0" err="1" smtClean="0"/>
              <a:t>grafted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human</a:t>
            </a:r>
            <a:r>
              <a:rPr lang="fr-FR" sz="2000" dirty="0" smtClean="0"/>
              <a:t> </a:t>
            </a:r>
            <a:r>
              <a:rPr lang="fr-FR" sz="2000" dirty="0" err="1" smtClean="0"/>
              <a:t>cells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</a:t>
            </a:r>
            <a:r>
              <a:rPr lang="fr-FR" sz="2000" dirty="0" err="1" smtClean="0"/>
              <a:t>bone</a:t>
            </a:r>
            <a:r>
              <a:rPr lang="fr-FR" sz="2000" dirty="0" smtClean="0"/>
              <a:t> </a:t>
            </a:r>
            <a:r>
              <a:rPr lang="fr-FR" sz="2000" dirty="0" err="1" smtClean="0"/>
              <a:t>marrow</a:t>
            </a:r>
            <a:r>
              <a:rPr lang="fr-FR" sz="2000" dirty="0" smtClean="0"/>
              <a:t>, </a:t>
            </a:r>
            <a:r>
              <a:rPr lang="fr-FR" sz="2000" dirty="0" err="1" smtClean="0"/>
              <a:t>liver</a:t>
            </a:r>
            <a:r>
              <a:rPr lang="fr-FR" sz="2000" dirty="0" smtClean="0"/>
              <a:t> and thymus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human</a:t>
            </a:r>
            <a:r>
              <a:rPr lang="fr-FR" sz="2000" dirty="0" smtClean="0"/>
              <a:t> </a:t>
            </a:r>
            <a:r>
              <a:rPr lang="fr-FR" sz="2000" dirty="0" err="1" smtClean="0"/>
              <a:t>embryos</a:t>
            </a:r>
            <a:r>
              <a:rPr lang="fr-FR" sz="2000" dirty="0" smtClean="0"/>
              <a:t> (« </a:t>
            </a:r>
            <a:r>
              <a:rPr lang="fr-FR" sz="2000" b="1" dirty="0" smtClean="0">
                <a:solidFill>
                  <a:srgbClr val="FF0000"/>
                </a:solidFill>
              </a:rPr>
              <a:t>BLT </a:t>
            </a:r>
            <a:r>
              <a:rPr lang="fr-FR" sz="2000" b="1" dirty="0" err="1" smtClean="0">
                <a:solidFill>
                  <a:srgbClr val="FF0000"/>
                </a:solidFill>
              </a:rPr>
              <a:t>mice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»)</a:t>
            </a:r>
          </a:p>
          <a:p>
            <a:pPr>
              <a:buFont typeface="Arial" pitchFamily="34" charset="0"/>
              <a:buNone/>
            </a:pPr>
            <a:r>
              <a:rPr lang="fr-FR" dirty="0" smtClean="0"/>
              <a:t>	</a:t>
            </a:r>
            <a:r>
              <a:rPr lang="fr-FR" sz="2000" dirty="0" smtClean="0"/>
              <a:t>« </a:t>
            </a:r>
            <a:r>
              <a:rPr lang="fr-FR" sz="2400" b="1" dirty="0" err="1" smtClean="0"/>
              <a:t>Mice</a:t>
            </a:r>
            <a:r>
              <a:rPr lang="fr-FR" sz="2400" b="1" dirty="0" smtClean="0"/>
              <a:t> lie and </a:t>
            </a:r>
            <a:r>
              <a:rPr lang="fr-FR" sz="2400" b="1" dirty="0" err="1" smtClean="0"/>
              <a:t>monkeys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exagerate</a:t>
            </a:r>
            <a:r>
              <a:rPr lang="fr-FR" sz="2400" b="1" dirty="0" smtClean="0"/>
              <a:t> </a:t>
            </a:r>
            <a:r>
              <a:rPr lang="fr-FR" sz="2000" dirty="0" smtClean="0"/>
              <a:t>»→ </a:t>
            </a:r>
            <a:r>
              <a:rPr lang="fr-FR" sz="2000" b="1" dirty="0" smtClean="0">
                <a:solidFill>
                  <a:srgbClr val="FF0000"/>
                </a:solidFill>
              </a:rPr>
              <a:t>« </a:t>
            </a:r>
            <a:r>
              <a:rPr lang="fr-FR" sz="1800" b="1" dirty="0" smtClean="0">
                <a:solidFill>
                  <a:srgbClr val="FF0000"/>
                </a:solidFill>
              </a:rPr>
              <a:t>ALL MODELS ARE WRONG BUT MOST ARE USEFUL! »</a:t>
            </a:r>
          </a:p>
          <a:p>
            <a:endParaRPr lang="fr-FR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err="1" smtClean="0"/>
              <a:t>Obvious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consequence</a:t>
            </a:r>
            <a:endParaRPr lang="fr-FR" b="1" u="sng" dirty="0" smtClean="0"/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57200" y="1214438"/>
            <a:ext cx="8229600" cy="4911725"/>
          </a:xfrm>
        </p:spPr>
        <p:txBody>
          <a:bodyPr>
            <a:normAutofit lnSpcReduction="10000"/>
          </a:bodyPr>
          <a:lstStyle/>
          <a:p>
            <a:endParaRPr lang="fr-FR" sz="2400" b="1" smtClean="0">
              <a:solidFill>
                <a:srgbClr val="FF0000"/>
              </a:solidFill>
            </a:endParaRPr>
          </a:p>
          <a:p>
            <a:r>
              <a:rPr lang="fr-FR" sz="2400" b="1" u="sng" smtClean="0">
                <a:solidFill>
                  <a:srgbClr val="FF0000"/>
                </a:solidFill>
              </a:rPr>
              <a:t>The only way to test an HIV vaccine is in human volunteers </a:t>
            </a:r>
            <a:r>
              <a:rPr lang="fr-FR" sz="2400" b="1" smtClean="0">
                <a:solidFill>
                  <a:srgbClr val="FF0000"/>
                </a:solidFill>
              </a:rPr>
              <a:t>:</a:t>
            </a:r>
          </a:p>
          <a:p>
            <a:pPr>
              <a:buFont typeface="Arial" pitchFamily="34" charset="0"/>
              <a:buNone/>
            </a:pPr>
            <a:r>
              <a:rPr lang="fr-FR" sz="2400" b="1" smtClean="0"/>
              <a:t>			→ </a:t>
            </a:r>
            <a:r>
              <a:rPr lang="fr-FR" sz="2400" b="1" u="sng" smtClean="0"/>
              <a:t>Phase III </a:t>
            </a:r>
            <a:r>
              <a:rPr lang="fr-FR" sz="2400" b="1" smtClean="0"/>
              <a:t>(or </a:t>
            </a:r>
            <a:r>
              <a:rPr lang="fr-FR" sz="2400" b="1" u="sng" smtClean="0"/>
              <a:t>Phase IIb</a:t>
            </a:r>
            <a:r>
              <a:rPr lang="fr-FR" sz="2400" b="1" smtClean="0"/>
              <a:t>) clinical trials</a:t>
            </a:r>
          </a:p>
          <a:p>
            <a:pPr>
              <a:buFont typeface="Arial" pitchFamily="34" charset="0"/>
              <a:buNone/>
            </a:pPr>
            <a:r>
              <a:rPr lang="fr-FR" sz="2000" b="1" smtClean="0"/>
              <a:t>But this implies:</a:t>
            </a:r>
          </a:p>
          <a:p>
            <a:r>
              <a:rPr lang="fr-FR" sz="2000" b="1" smtClean="0"/>
              <a:t>To select a </a:t>
            </a:r>
            <a:r>
              <a:rPr lang="fr-FR" sz="2000" b="1" smtClean="0">
                <a:solidFill>
                  <a:schemeClr val="accent2"/>
                </a:solidFill>
              </a:rPr>
              <a:t>population at risk </a:t>
            </a:r>
            <a:r>
              <a:rPr lang="fr-FR" sz="2000" b="1" smtClean="0"/>
              <a:t>(drugs users, prostitutes, gays)</a:t>
            </a:r>
          </a:p>
          <a:p>
            <a:r>
              <a:rPr lang="fr-FR" sz="2000" b="1" smtClean="0"/>
              <a:t>To determine the </a:t>
            </a:r>
            <a:r>
              <a:rPr lang="fr-FR" sz="2000" b="1" smtClean="0">
                <a:solidFill>
                  <a:schemeClr val="accent2"/>
                </a:solidFill>
              </a:rPr>
              <a:t>infection incidence </a:t>
            </a:r>
            <a:r>
              <a:rPr lang="fr-FR" sz="2000" b="1" smtClean="0"/>
              <a:t>(&gt;1%/an)</a:t>
            </a:r>
          </a:p>
          <a:p>
            <a:r>
              <a:rPr lang="fr-FR" sz="2000" b="1" smtClean="0"/>
              <a:t>To determine the </a:t>
            </a:r>
            <a:r>
              <a:rPr lang="fr-FR" sz="2000" b="1" smtClean="0">
                <a:solidFill>
                  <a:schemeClr val="accent2"/>
                </a:solidFill>
              </a:rPr>
              <a:t>number of volunteers required </a:t>
            </a:r>
            <a:r>
              <a:rPr lang="fr-FR" sz="2000" b="1" smtClean="0"/>
              <a:t>(</a:t>
            </a:r>
            <a:r>
              <a:rPr lang="fr-FR" sz="2000" b="1" smtClean="0">
                <a:solidFill>
                  <a:schemeClr val="accent2"/>
                </a:solidFill>
              </a:rPr>
              <a:t>16,000 in the case of the RV144 trial</a:t>
            </a:r>
            <a:r>
              <a:rPr lang="fr-FR" sz="2000" b="1" smtClean="0"/>
              <a:t>)</a:t>
            </a:r>
          </a:p>
          <a:p>
            <a:r>
              <a:rPr lang="fr-FR" sz="2000" b="1" smtClean="0"/>
              <a:t>To determine </a:t>
            </a:r>
            <a:r>
              <a:rPr lang="fr-FR" sz="2000" b="1" smtClean="0">
                <a:solidFill>
                  <a:schemeClr val="accent2"/>
                </a:solidFill>
              </a:rPr>
              <a:t>the duration of the study </a:t>
            </a:r>
            <a:r>
              <a:rPr lang="fr-FR" sz="2000" b="1" smtClean="0"/>
              <a:t>(4.5 years for RV144)</a:t>
            </a:r>
          </a:p>
          <a:p>
            <a:r>
              <a:rPr lang="fr-FR" sz="2000" b="1" smtClean="0"/>
              <a:t>To recruit the appropriate volunteers</a:t>
            </a:r>
          </a:p>
          <a:p>
            <a:r>
              <a:rPr lang="fr-FR" sz="2400" b="1" u="sng" smtClean="0">
                <a:solidFill>
                  <a:schemeClr val="hlink"/>
                </a:solidFill>
              </a:rPr>
              <a:t>Consequences</a:t>
            </a:r>
            <a:r>
              <a:rPr lang="fr-FR" sz="2400" b="1" u="sng" smtClean="0">
                <a:solidFill>
                  <a:srgbClr val="FF0000"/>
                </a:solidFill>
              </a:rPr>
              <a:t>:  To develop a HIV Vaccine is a major endeavior, a long-lasting, complex, difficult, and very expensive process</a:t>
            </a:r>
            <a:r>
              <a:rPr lang="fr-FR" sz="2400" b="1" u="sng" smtClean="0">
                <a:solidFill>
                  <a:schemeClr val="hlink"/>
                </a:solidFill>
              </a:rPr>
              <a:t>.</a:t>
            </a:r>
          </a:p>
          <a:p>
            <a:endParaRPr lang="fr-FR" sz="20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/>
              <a:t>Les essais vaccinaux de Phase III </a:t>
            </a:r>
            <a:br>
              <a:rPr lang="fr-FR" b="1" u="sng" dirty="0" smtClean="0"/>
            </a:br>
            <a:r>
              <a:rPr lang="fr-FR" b="1" u="sng" dirty="0" smtClean="0"/>
              <a:t>depuis 1983</a:t>
            </a:r>
          </a:p>
        </p:txBody>
      </p:sp>
      <p:sp>
        <p:nvSpPr>
          <p:cNvPr id="15363" name="Espace réservé du contenu 2"/>
          <p:cNvSpPr>
            <a:spLocks noGrp="1"/>
          </p:cNvSpPr>
          <p:nvPr>
            <p:ph idx="1"/>
          </p:nvPr>
        </p:nvSpPr>
        <p:spPr>
          <a:xfrm>
            <a:off x="428625" y="2000250"/>
            <a:ext cx="8229600" cy="4168775"/>
          </a:xfrm>
        </p:spPr>
        <p:txBody>
          <a:bodyPr/>
          <a:lstStyle/>
          <a:p>
            <a:r>
              <a:rPr lang="fr-FR" sz="2000" dirty="0" smtClean="0"/>
              <a:t>1/ </a:t>
            </a:r>
            <a:r>
              <a:rPr lang="fr-FR" sz="2000" b="1" dirty="0" err="1" smtClean="0"/>
              <a:t>Vaxgen</a:t>
            </a:r>
            <a:r>
              <a:rPr lang="fr-FR" sz="2000" dirty="0" smtClean="0"/>
              <a:t> (Etudes </a:t>
            </a:r>
            <a:r>
              <a:rPr lang="fr-FR" sz="2000" b="1" dirty="0" err="1" smtClean="0"/>
              <a:t>Vax</a:t>
            </a:r>
            <a:r>
              <a:rPr lang="fr-FR" sz="2000" b="1" dirty="0" smtClean="0"/>
              <a:t> 003 et </a:t>
            </a:r>
            <a:r>
              <a:rPr lang="fr-FR" sz="2000" b="1" dirty="0" err="1" smtClean="0"/>
              <a:t>Vax</a:t>
            </a:r>
            <a:r>
              <a:rPr lang="fr-FR" sz="2000" b="1" dirty="0" smtClean="0"/>
              <a:t> 004</a:t>
            </a:r>
            <a:r>
              <a:rPr lang="fr-FR" sz="2000" dirty="0" smtClean="0"/>
              <a:t>) </a:t>
            </a:r>
            <a:r>
              <a:rPr lang="fr-FR" sz="2000" b="1" dirty="0" smtClean="0">
                <a:solidFill>
                  <a:srgbClr val="FF0000"/>
                </a:solidFill>
              </a:rPr>
              <a:t>à base de </a:t>
            </a:r>
            <a:r>
              <a:rPr lang="fr-FR" sz="2000" b="1" u="sng" dirty="0" smtClean="0">
                <a:solidFill>
                  <a:srgbClr val="FF0000"/>
                </a:solidFill>
              </a:rPr>
              <a:t>gp120</a:t>
            </a:r>
            <a:r>
              <a:rPr lang="fr-FR" sz="2000" dirty="0" smtClean="0"/>
              <a:t>: </a:t>
            </a:r>
          </a:p>
          <a:p>
            <a:pPr>
              <a:buFont typeface="Arial" pitchFamily="34" charset="0"/>
              <a:buNone/>
            </a:pPr>
            <a:r>
              <a:rPr lang="fr-FR" sz="2000" dirty="0" smtClean="0"/>
              <a:t>		→ </a:t>
            </a:r>
            <a:r>
              <a:rPr lang="fr-FR" sz="2000" u="sng" dirty="0" smtClean="0"/>
              <a:t>0 protection</a:t>
            </a:r>
          </a:p>
          <a:p>
            <a:r>
              <a:rPr lang="fr-FR" sz="2000" dirty="0" smtClean="0"/>
              <a:t>2/ </a:t>
            </a:r>
            <a:r>
              <a:rPr lang="fr-FR" sz="2000" b="1" dirty="0" err="1" smtClean="0"/>
              <a:t>Merck</a:t>
            </a:r>
            <a:r>
              <a:rPr lang="fr-FR" sz="2000" b="1" dirty="0" smtClean="0"/>
              <a:t> (</a:t>
            </a:r>
            <a:r>
              <a:rPr lang="fr-FR" sz="2000" dirty="0" smtClean="0"/>
              <a:t>Etude</a:t>
            </a:r>
            <a:r>
              <a:rPr lang="fr-FR" sz="2000" b="1" dirty="0" smtClean="0"/>
              <a:t> STEP</a:t>
            </a:r>
            <a:r>
              <a:rPr lang="fr-FR" sz="2000" dirty="0" smtClean="0"/>
              <a:t>) </a:t>
            </a:r>
            <a:r>
              <a:rPr lang="fr-FR" sz="2000" b="1" dirty="0" smtClean="0">
                <a:solidFill>
                  <a:srgbClr val="FF0000"/>
                </a:solidFill>
              </a:rPr>
              <a:t>à base d</a:t>
            </a:r>
            <a:r>
              <a:rPr lang="fr-FR" sz="2000" b="1" u="sng" dirty="0" smtClean="0">
                <a:solidFill>
                  <a:srgbClr val="FF0000"/>
                </a:solidFill>
              </a:rPr>
              <a:t>’Ad5</a:t>
            </a:r>
            <a:r>
              <a:rPr lang="fr-FR" sz="2000" b="1" dirty="0" smtClean="0">
                <a:solidFill>
                  <a:srgbClr val="FF0000"/>
                </a:solidFill>
              </a:rPr>
              <a:t> recombinant</a:t>
            </a:r>
            <a:r>
              <a:rPr lang="fr-FR" sz="2000" dirty="0" smtClean="0"/>
              <a:t>: </a:t>
            </a:r>
          </a:p>
          <a:p>
            <a:pPr>
              <a:buFont typeface="Arial" pitchFamily="34" charset="0"/>
              <a:buNone/>
            </a:pPr>
            <a:r>
              <a:rPr lang="fr-FR" sz="2000" dirty="0" smtClean="0"/>
              <a:t>		→ </a:t>
            </a:r>
            <a:r>
              <a:rPr lang="fr-FR" sz="2000" u="sng" dirty="0" smtClean="0"/>
              <a:t>0 protection</a:t>
            </a:r>
          </a:p>
          <a:p>
            <a:r>
              <a:rPr lang="fr-FR" sz="2000" dirty="0" smtClean="0"/>
              <a:t>3/ </a:t>
            </a:r>
            <a:r>
              <a:rPr lang="fr-FR" sz="2000" b="1" dirty="0" smtClean="0"/>
              <a:t>NIH (</a:t>
            </a:r>
            <a:r>
              <a:rPr lang="fr-FR" sz="2000" dirty="0" smtClean="0"/>
              <a:t>Etude</a:t>
            </a:r>
            <a:r>
              <a:rPr lang="fr-FR" sz="2000" b="1" dirty="0" smtClean="0"/>
              <a:t> HVTN 505</a:t>
            </a:r>
            <a:r>
              <a:rPr lang="fr-FR" sz="2000" dirty="0" smtClean="0"/>
              <a:t>) </a:t>
            </a:r>
            <a:r>
              <a:rPr lang="fr-FR" sz="2000" b="1" dirty="0" smtClean="0">
                <a:solidFill>
                  <a:srgbClr val="FF0000"/>
                </a:solidFill>
              </a:rPr>
              <a:t>à base de </a:t>
            </a:r>
            <a:r>
              <a:rPr lang="fr-FR" sz="2000" b="1" u="sng" dirty="0" smtClean="0">
                <a:solidFill>
                  <a:srgbClr val="FF0000"/>
                </a:solidFill>
              </a:rPr>
              <a:t>DNA + Ad5 </a:t>
            </a:r>
            <a:r>
              <a:rPr lang="fr-FR" sz="2000" b="1" dirty="0" smtClean="0">
                <a:solidFill>
                  <a:srgbClr val="FF0000"/>
                </a:solidFill>
              </a:rPr>
              <a:t>recombinant</a:t>
            </a:r>
            <a:r>
              <a:rPr lang="fr-FR" sz="2000" dirty="0" smtClean="0"/>
              <a:t>: 	</a:t>
            </a:r>
          </a:p>
          <a:p>
            <a:pPr lvl="1">
              <a:buFont typeface="Arial" pitchFamily="34" charset="0"/>
              <a:buNone/>
            </a:pPr>
            <a:r>
              <a:rPr lang="fr-FR" sz="1600" dirty="0" smtClean="0"/>
              <a:t>           </a:t>
            </a:r>
            <a:r>
              <a:rPr lang="fr-FR" sz="2000" dirty="0" smtClean="0"/>
              <a:t>→ </a:t>
            </a:r>
            <a:r>
              <a:rPr lang="fr-FR" sz="2000" u="sng" dirty="0" smtClean="0"/>
              <a:t>0 protection</a:t>
            </a:r>
          </a:p>
          <a:p>
            <a:r>
              <a:rPr lang="fr-FR" sz="2000" dirty="0" smtClean="0"/>
              <a:t>4/ </a:t>
            </a:r>
            <a:r>
              <a:rPr lang="fr-FR" sz="2000" b="1" dirty="0" smtClean="0"/>
              <a:t>Sanofi (</a:t>
            </a:r>
            <a:r>
              <a:rPr lang="fr-FR" sz="2000" dirty="0" smtClean="0"/>
              <a:t>Etude</a:t>
            </a:r>
            <a:r>
              <a:rPr lang="fr-FR" sz="2000" b="1" dirty="0" smtClean="0"/>
              <a:t> RV144) </a:t>
            </a:r>
            <a:r>
              <a:rPr lang="fr-FR" sz="2000" b="1" dirty="0" smtClean="0">
                <a:solidFill>
                  <a:srgbClr val="FF0000"/>
                </a:solidFill>
              </a:rPr>
              <a:t>à base de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canarypox</a:t>
            </a:r>
            <a:r>
              <a:rPr lang="fr-FR" sz="2000" b="1" u="sng" dirty="0" smtClean="0">
                <a:solidFill>
                  <a:srgbClr val="FF0000"/>
                </a:solidFill>
              </a:rPr>
              <a:t> recombinant (ALVAC) + gp120</a:t>
            </a:r>
            <a:r>
              <a:rPr lang="fr-FR" sz="2000" dirty="0" smtClean="0"/>
              <a:t>: → </a:t>
            </a:r>
            <a:r>
              <a:rPr lang="fr-FR" sz="2000" b="1" u="sng" dirty="0" smtClean="0"/>
              <a:t>protection 31%</a:t>
            </a:r>
          </a:p>
          <a:p>
            <a:r>
              <a:rPr lang="fr-FR" sz="2000" dirty="0" smtClean="0"/>
              <a:t>5/ Plusieurs nouveaux essais ont été lancés en 2016-17; </a:t>
            </a:r>
            <a:r>
              <a:rPr lang="fr-FR" sz="2000" u="sng" dirty="0" smtClean="0"/>
              <a:t>d’autres vont être lancés </a:t>
            </a:r>
            <a:r>
              <a:rPr lang="fr-FR" sz="2000" dirty="0" smtClean="0"/>
              <a:t>en 2018.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52525"/>
          </a:xfrm>
        </p:spPr>
        <p:txBody>
          <a:bodyPr/>
          <a:lstStyle/>
          <a:p>
            <a:pPr eaLnBrk="1" hangingPunct="1"/>
            <a:r>
              <a:rPr lang="fr-FR" sz="3200" b="1" u="sng" smtClean="0">
                <a:solidFill>
                  <a:srgbClr val="0070C0"/>
                </a:solidFill>
              </a:rPr>
              <a:t>The quest for an AIDS vaccine started with </a:t>
            </a:r>
            <a:br>
              <a:rPr lang="fr-FR" sz="3200" b="1" u="sng" smtClean="0">
                <a:solidFill>
                  <a:srgbClr val="0070C0"/>
                </a:solidFill>
              </a:rPr>
            </a:br>
            <a:r>
              <a:rPr lang="fr-FR" sz="3200" b="1" u="sng" smtClean="0">
                <a:solidFill>
                  <a:srgbClr val="0070C0"/>
                </a:solidFill>
              </a:rPr>
              <a:t>Env vaccines (Induction of NAbs)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43125"/>
            <a:ext cx="8229600" cy="398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FR" sz="2100" dirty="0" smtClean="0"/>
          </a:p>
          <a:p>
            <a:pPr eaLnBrk="1" hangingPunct="1">
              <a:buFont typeface="Wingdings" pitchFamily="2" charset="2"/>
              <a:buNone/>
            </a:pPr>
            <a:r>
              <a:rPr lang="fr-FR" sz="2100" dirty="0" smtClean="0"/>
              <a:t>	</a:t>
            </a:r>
            <a:r>
              <a:rPr lang="fr-FR" sz="2000" b="1" u="sng" dirty="0" err="1" smtClean="0"/>
              <a:t>Early</a:t>
            </a:r>
            <a:r>
              <a:rPr lang="fr-FR" sz="2000" b="1" u="sng" dirty="0" smtClean="0"/>
              <a:t> 1990s: </a:t>
            </a:r>
            <a:r>
              <a:rPr lang="fr-FR" sz="2000" b="1" dirty="0" smtClean="0"/>
              <a:t>recombinant</a:t>
            </a:r>
            <a:r>
              <a:rPr lang="fr-FR" sz="2000" dirty="0" smtClean="0"/>
              <a:t> </a:t>
            </a:r>
            <a:r>
              <a:rPr lang="fr-FR" sz="2000" b="1" u="sng" dirty="0" smtClean="0">
                <a:solidFill>
                  <a:srgbClr val="FF0000"/>
                </a:solidFill>
              </a:rPr>
              <a:t>gp120 or gp140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env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subunit</a:t>
            </a:r>
            <a:r>
              <a:rPr lang="fr-FR" sz="2000" b="1" u="sng" dirty="0" smtClean="0">
                <a:solidFill>
                  <a:srgbClr val="FF0000"/>
                </a:solidFill>
              </a:rPr>
              <a:t> vaccines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alone</a:t>
            </a:r>
            <a:r>
              <a:rPr lang="fr-FR" sz="2000" b="1" u="sng" dirty="0" smtClean="0">
                <a:solidFill>
                  <a:srgbClr val="FF0000"/>
                </a:solidFill>
              </a:rPr>
              <a:t> or in association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with</a:t>
            </a:r>
            <a:r>
              <a:rPr lang="fr-FR" sz="2000" b="1" u="sng" dirty="0" smtClean="0">
                <a:solidFill>
                  <a:srgbClr val="FF0000"/>
                </a:solidFill>
              </a:rPr>
              <a:t> V3 peptides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were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shown</a:t>
            </a:r>
            <a:r>
              <a:rPr lang="fr-FR" sz="2000" b="1" u="sng" dirty="0" smtClean="0">
                <a:solidFill>
                  <a:srgbClr val="FF0000"/>
                </a:solidFill>
              </a:rPr>
              <a:t> to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protect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chimpanzees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/>
              <a:t>against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homologous</a:t>
            </a:r>
            <a:r>
              <a:rPr lang="fr-FR" sz="2000" b="1" dirty="0" smtClean="0">
                <a:solidFill>
                  <a:srgbClr val="FF0000"/>
                </a:solidFill>
              </a:rPr>
              <a:t> HIV-1 challenge </a:t>
            </a:r>
            <a:r>
              <a:rPr lang="fr-FR" sz="2000" b="1" dirty="0" err="1" smtClean="0"/>
              <a:t>using</a:t>
            </a:r>
            <a:r>
              <a:rPr lang="fr-FR" sz="2000" b="1" dirty="0" smtClean="0"/>
              <a:t> an « X4 » (TCLA) virus </a:t>
            </a:r>
            <a:r>
              <a:rPr lang="fr-FR" sz="2000" b="1" dirty="0" err="1" smtClean="0"/>
              <a:t>strain</a:t>
            </a:r>
            <a:r>
              <a:rPr lang="fr-FR" sz="2000" dirty="0" smtClean="0"/>
              <a:t> </a:t>
            </a:r>
            <a:r>
              <a:rPr lang="fr-FR" sz="1600" b="1" dirty="0" smtClean="0"/>
              <a:t>(</a:t>
            </a:r>
            <a:r>
              <a:rPr lang="fr-FR" sz="1600" b="1" dirty="0" err="1" smtClean="0"/>
              <a:t>Berman</a:t>
            </a:r>
            <a:r>
              <a:rPr lang="fr-FR" sz="1600" b="1" dirty="0" smtClean="0"/>
              <a:t> et al, Nature 1990; </a:t>
            </a:r>
            <a:r>
              <a:rPr lang="fr-FR" sz="1600" b="1" dirty="0" err="1" smtClean="0"/>
              <a:t>Fultz</a:t>
            </a:r>
            <a:r>
              <a:rPr lang="fr-FR" sz="1600" b="1" dirty="0" smtClean="0"/>
              <a:t> et al, Science 1992)</a:t>
            </a:r>
            <a:endParaRPr lang="fr-FR" sz="1600" dirty="0" smtClean="0"/>
          </a:p>
          <a:p>
            <a:pPr eaLnBrk="1" hangingPunct="1">
              <a:lnSpc>
                <a:spcPct val="90000"/>
              </a:lnSpc>
            </a:pPr>
            <a:endParaRPr lang="fr-FR" sz="2000" b="1" dirty="0" smtClean="0"/>
          </a:p>
          <a:p>
            <a:pPr eaLnBrk="1" hangingPunct="1"/>
            <a:r>
              <a:rPr lang="fr-FR" sz="2000" b="1" dirty="0" err="1" smtClean="0"/>
              <a:t>They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could</a:t>
            </a:r>
            <a:r>
              <a:rPr lang="fr-FR" sz="2000" b="1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not</a:t>
            </a:r>
            <a:r>
              <a:rPr lang="fr-FR" sz="2000" dirty="0" smtClean="0"/>
              <a:t>, </a:t>
            </a:r>
            <a:r>
              <a:rPr lang="fr-FR" sz="2000" b="1" dirty="0" err="1" smtClean="0"/>
              <a:t>however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protect</a:t>
            </a:r>
            <a:r>
              <a:rPr lang="fr-FR" sz="2000" b="1" dirty="0" smtClean="0"/>
              <a:t> the </a:t>
            </a:r>
            <a:r>
              <a:rPr lang="fr-FR" sz="2000" b="1" dirty="0" err="1" smtClean="0"/>
              <a:t>animals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against</a:t>
            </a:r>
            <a:r>
              <a:rPr lang="fr-FR" sz="2000" b="1" dirty="0" smtClean="0"/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heterologous</a:t>
            </a:r>
            <a:r>
              <a:rPr lang="fr-FR" sz="2000" dirty="0" smtClean="0"/>
              <a:t> </a:t>
            </a:r>
            <a:r>
              <a:rPr lang="fr-FR" sz="2000" b="1" dirty="0" smtClean="0"/>
              <a:t>challenge</a:t>
            </a:r>
            <a:r>
              <a:rPr lang="fr-FR" sz="2000" dirty="0" smtClean="0"/>
              <a:t> </a:t>
            </a:r>
            <a:r>
              <a:rPr lang="fr-FR" sz="2000" b="1" dirty="0" smtClean="0">
                <a:solidFill>
                  <a:srgbClr val="0070C0"/>
                </a:solidFill>
              </a:rPr>
              <a:t>(HIV-1 DH2; CRF A-E vs clade B</a:t>
            </a:r>
            <a:r>
              <a:rPr lang="fr-FR" sz="2000" dirty="0" smtClean="0">
                <a:solidFill>
                  <a:srgbClr val="0070C0"/>
                </a:solidFill>
              </a:rPr>
              <a:t>) </a:t>
            </a:r>
            <a:r>
              <a:rPr lang="fr-FR" sz="2000" b="1" dirty="0" err="1" smtClean="0"/>
              <a:t>because</a:t>
            </a:r>
            <a:r>
              <a:rPr lang="fr-FR" sz="2000" b="1" dirty="0" smtClean="0"/>
              <a:t> of the </a:t>
            </a:r>
            <a:r>
              <a:rPr lang="fr-FR" sz="2000" b="1" dirty="0" err="1" smtClean="0">
                <a:solidFill>
                  <a:srgbClr val="FF0000"/>
                </a:solidFill>
              </a:rPr>
              <a:t>restricted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specificity</a:t>
            </a:r>
            <a:r>
              <a:rPr lang="fr-FR" sz="2000" b="1" dirty="0" smtClean="0">
                <a:solidFill>
                  <a:srgbClr val="FF0000"/>
                </a:solidFill>
              </a:rPr>
              <a:t> of the </a:t>
            </a:r>
            <a:r>
              <a:rPr lang="fr-FR" sz="2000" b="1" dirty="0" err="1" smtClean="0">
                <a:solidFill>
                  <a:srgbClr val="FF0000"/>
                </a:solidFill>
              </a:rPr>
              <a:t>neutralizing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antibodies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/>
              <a:t>elicited</a:t>
            </a:r>
            <a:r>
              <a:rPr lang="fr-FR" sz="2000" b="1" dirty="0" smtClean="0"/>
              <a:t> by the vaccines</a:t>
            </a:r>
            <a:r>
              <a:rPr lang="fr-FR" sz="2000" dirty="0" smtClean="0"/>
              <a:t> </a:t>
            </a:r>
          </a:p>
          <a:p>
            <a:pPr eaLnBrk="1" hangingPunct="1">
              <a:buNone/>
            </a:pPr>
            <a:r>
              <a:rPr lang="fr-FR" sz="2000" b="1" dirty="0"/>
              <a:t>	</a:t>
            </a:r>
            <a:r>
              <a:rPr lang="fr-FR" sz="1600" b="1" dirty="0" smtClean="0"/>
              <a:t>(Girard et al, J </a:t>
            </a:r>
            <a:r>
              <a:rPr lang="fr-FR" sz="1600" b="1" dirty="0" err="1" smtClean="0"/>
              <a:t>Virol</a:t>
            </a:r>
            <a:r>
              <a:rPr lang="fr-FR" sz="1600" b="1" dirty="0" smtClean="0"/>
              <a:t> 1995 and 1996; </a:t>
            </a:r>
            <a:r>
              <a:rPr lang="fr-FR" sz="1600" b="1" dirty="0" err="1" smtClean="0"/>
              <a:t>Mascola</a:t>
            </a:r>
            <a:r>
              <a:rPr lang="fr-FR" sz="1600" b="1" dirty="0" smtClean="0"/>
              <a:t> et al, J Infect Dis 1996).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b="1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fr-FR" sz="1700" b="1" dirty="0" smtClean="0"/>
          </a:p>
          <a:p>
            <a:pPr eaLnBrk="1" hangingPunct="1">
              <a:lnSpc>
                <a:spcPct val="90000"/>
              </a:lnSpc>
            </a:pPr>
            <a:endParaRPr lang="fr-FR" sz="21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fr-FR" b="1" u="sng" smtClean="0"/>
              <a:t>First Phase III clinical trials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fr-FR" sz="2000" b="1" dirty="0" smtClean="0"/>
              <a:t>In spite of the </a:t>
            </a:r>
            <a:r>
              <a:rPr lang="fr-FR" sz="2000" b="1" dirty="0" err="1" smtClean="0"/>
              <a:t>limited</a:t>
            </a:r>
            <a:r>
              <a:rPr lang="fr-FR" sz="2000" b="1" dirty="0" smtClean="0"/>
              <a:t> protection </a:t>
            </a:r>
            <a:r>
              <a:rPr lang="fr-FR" sz="2000" b="1" dirty="0" err="1" smtClean="0"/>
              <a:t>observed</a:t>
            </a:r>
            <a:r>
              <a:rPr lang="fr-FR" sz="2000" b="1" dirty="0" smtClean="0"/>
              <a:t> in </a:t>
            </a:r>
            <a:r>
              <a:rPr lang="fr-FR" sz="2000" b="1" dirty="0" err="1" smtClean="0"/>
              <a:t>chimpanzees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VaxGen</a:t>
            </a:r>
            <a:r>
              <a:rPr lang="fr-FR" sz="2000" b="1" dirty="0" smtClean="0"/>
              <a:t>  </a:t>
            </a:r>
            <a:r>
              <a:rPr lang="fr-FR" sz="2000" b="1" dirty="0" err="1" smtClean="0"/>
              <a:t>decided</a:t>
            </a:r>
            <a:r>
              <a:rPr lang="fr-FR" sz="2000" b="1" dirty="0" smtClean="0"/>
              <a:t> to test the concept of gp120 vaccines in </a:t>
            </a:r>
            <a:r>
              <a:rPr lang="fr-FR" sz="2000" b="1" u="sng" dirty="0" err="1" smtClean="0"/>
              <a:t>two</a:t>
            </a:r>
            <a:r>
              <a:rPr lang="fr-FR" sz="2000" b="1" u="sng" dirty="0" smtClean="0"/>
              <a:t> Phase III trials</a:t>
            </a:r>
            <a:r>
              <a:rPr lang="fr-FR" sz="2000" b="1" dirty="0" smtClean="0"/>
              <a:t>:</a:t>
            </a:r>
          </a:p>
          <a:p>
            <a:endParaRPr lang="fr-FR" sz="2000" b="1" dirty="0" smtClean="0"/>
          </a:p>
          <a:p>
            <a:pPr lvl="2"/>
            <a:r>
              <a:rPr lang="fr-FR" b="1" u="sng" dirty="0" smtClean="0">
                <a:solidFill>
                  <a:schemeClr val="accent2"/>
                </a:solidFill>
              </a:rPr>
              <a:t>Vax003</a:t>
            </a:r>
            <a:r>
              <a:rPr lang="fr-FR" sz="2000" b="1" dirty="0" smtClean="0"/>
              <a:t> in the </a:t>
            </a:r>
            <a:r>
              <a:rPr lang="fr-FR" sz="2000" b="1" dirty="0" err="1" smtClean="0"/>
              <a:t>Americas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a mixture of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gp120 clade B</a:t>
            </a:r>
          </a:p>
          <a:p>
            <a:pPr lvl="2"/>
            <a:r>
              <a:rPr lang="fr-FR" b="1" u="sng" dirty="0" smtClean="0">
                <a:solidFill>
                  <a:schemeClr val="accent2"/>
                </a:solidFill>
              </a:rPr>
              <a:t>Vax004</a:t>
            </a:r>
            <a:r>
              <a:rPr lang="fr-FR" sz="2000" b="1" dirty="0" smtClean="0">
                <a:solidFill>
                  <a:schemeClr val="accent2"/>
                </a:solidFill>
              </a:rPr>
              <a:t> </a:t>
            </a:r>
            <a:r>
              <a:rPr lang="fr-FR" sz="2000" b="1" dirty="0" smtClean="0"/>
              <a:t>in </a:t>
            </a:r>
            <a:r>
              <a:rPr lang="fr-FR" sz="2000" b="1" dirty="0" err="1" smtClean="0"/>
              <a:t>Thailand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a mixture of gp120 clade B and CRF A-E</a:t>
            </a:r>
          </a:p>
          <a:p>
            <a:pPr lvl="2">
              <a:buFont typeface="Arial" pitchFamily="34" charset="0"/>
              <a:buNone/>
            </a:pPr>
            <a:r>
              <a:rPr lang="fr-FR" sz="2000" b="1" dirty="0" smtClean="0">
                <a:solidFill>
                  <a:srgbClr val="0070C0"/>
                </a:solidFill>
              </a:rPr>
              <a:t>			(</a:t>
            </a:r>
            <a:r>
              <a:rPr lang="fr-FR" sz="2000" b="1" dirty="0" err="1" smtClean="0">
                <a:solidFill>
                  <a:srgbClr val="0070C0"/>
                </a:solidFill>
              </a:rPr>
              <a:t>both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with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alum</a:t>
            </a:r>
            <a:r>
              <a:rPr lang="fr-FR" sz="2000" b="1" dirty="0" smtClean="0">
                <a:solidFill>
                  <a:srgbClr val="0070C0"/>
                </a:solidFill>
              </a:rPr>
              <a:t> as an adjuvant)</a:t>
            </a:r>
          </a:p>
          <a:p>
            <a:pPr lvl="2">
              <a:buFont typeface="Arial" pitchFamily="34" charset="0"/>
              <a:buNone/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 lvl="2">
              <a:buFont typeface="Arial" pitchFamily="34" charset="0"/>
              <a:buNone/>
            </a:pPr>
            <a:r>
              <a:rPr lang="fr-FR" sz="2000" b="1" dirty="0" err="1" smtClean="0">
                <a:solidFill>
                  <a:srgbClr val="0070C0"/>
                </a:solidFill>
              </a:rPr>
              <a:t>Both</a:t>
            </a:r>
            <a:r>
              <a:rPr lang="fr-FR" sz="2000" b="1" dirty="0" smtClean="0">
                <a:solidFill>
                  <a:srgbClr val="0070C0"/>
                </a:solidFill>
              </a:rPr>
              <a:t> trials </a:t>
            </a:r>
            <a:r>
              <a:rPr lang="fr-FR" sz="2000" b="1" dirty="0" err="1" smtClean="0">
                <a:solidFill>
                  <a:srgbClr val="0070C0"/>
                </a:solidFill>
              </a:rPr>
              <a:t>showed</a:t>
            </a:r>
            <a:r>
              <a:rPr lang="fr-FR" sz="2000" b="1" dirty="0" smtClean="0">
                <a:solidFill>
                  <a:srgbClr val="0070C0"/>
                </a:solidFill>
              </a:rPr>
              <a:t> gp120 </a:t>
            </a:r>
            <a:r>
              <a:rPr lang="fr-FR" sz="2000" b="1" dirty="0" err="1" smtClean="0">
                <a:solidFill>
                  <a:srgbClr val="0070C0"/>
                </a:solidFill>
              </a:rPr>
              <a:t>was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unable</a:t>
            </a:r>
            <a:r>
              <a:rPr lang="fr-FR" sz="2000" b="1" dirty="0" smtClean="0">
                <a:solidFill>
                  <a:srgbClr val="0070C0"/>
                </a:solidFill>
              </a:rPr>
              <a:t> to </a:t>
            </a:r>
            <a:r>
              <a:rPr lang="fr-FR" sz="2000" b="1" dirty="0" err="1" smtClean="0">
                <a:solidFill>
                  <a:srgbClr val="0070C0"/>
                </a:solidFill>
              </a:rPr>
              <a:t>provide</a:t>
            </a:r>
            <a:r>
              <a:rPr lang="fr-FR" sz="2000" b="1" dirty="0" smtClean="0">
                <a:solidFill>
                  <a:srgbClr val="0070C0"/>
                </a:solidFill>
              </a:rPr>
              <a:t> protection </a:t>
            </a:r>
            <a:r>
              <a:rPr lang="fr-FR" sz="2000" b="1" dirty="0" err="1" smtClean="0">
                <a:solidFill>
                  <a:srgbClr val="0070C0"/>
                </a:solidFill>
              </a:rPr>
              <a:t>against</a:t>
            </a:r>
            <a:r>
              <a:rPr lang="fr-FR" sz="2000" b="1" dirty="0" smtClean="0">
                <a:solidFill>
                  <a:srgbClr val="0070C0"/>
                </a:solidFill>
              </a:rPr>
              <a:t> HIV infection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203200"/>
            <a:ext cx="86836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sz="4000" b="1" u="sng" smtClean="0"/>
              <a:t>II. Could T cell responses be an alternative?</a:t>
            </a:r>
            <a:r>
              <a:rPr lang="fr-FR" sz="4000" smtClean="0"/>
              <a:t>…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71688"/>
            <a:ext cx="8435975" cy="4452937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fr-FR" sz="2000" b="1" smtClean="0"/>
              <a:t>	Initial demonstration of </a:t>
            </a:r>
            <a:r>
              <a:rPr lang="fr-FR" sz="2000" b="1" u="sng" smtClean="0"/>
              <a:t>the protective role of CD8+ T cells</a:t>
            </a:r>
            <a:r>
              <a:rPr lang="fr-FR" sz="2000" b="1" smtClean="0"/>
              <a:t> </a:t>
            </a:r>
            <a:r>
              <a:rPr lang="fr-FR" sz="2000" b="1" smtClean="0">
                <a:solidFill>
                  <a:srgbClr val="FF0000"/>
                </a:solidFill>
              </a:rPr>
              <a:t>in the SIV / macaque model </a:t>
            </a:r>
            <a:r>
              <a:rPr lang="fr-FR" sz="2000" b="1" smtClean="0"/>
              <a:t>: </a:t>
            </a:r>
            <a:r>
              <a:rPr lang="fr-FR" sz="2000" b="1" u="sng" smtClean="0">
                <a:solidFill>
                  <a:srgbClr val="0070C0"/>
                </a:solidFill>
              </a:rPr>
              <a:t>depletion of CD8+ T cells by anti-CD8 Mabs </a:t>
            </a:r>
            <a:r>
              <a:rPr lang="fr-FR" sz="2000" b="1" smtClean="0">
                <a:solidFill>
                  <a:srgbClr val="0070C0"/>
                </a:solidFill>
              </a:rPr>
              <a:t>in SIV-infected animals </a:t>
            </a:r>
            <a:r>
              <a:rPr lang="fr-FR" sz="2000" b="1" smtClean="0"/>
              <a:t>→ </a:t>
            </a:r>
            <a:r>
              <a:rPr lang="fr-FR" sz="2000" b="1" smtClean="0">
                <a:solidFill>
                  <a:srgbClr val="FF0000"/>
                </a:solidFill>
              </a:rPr>
              <a:t>immediate, large increase in virus load </a:t>
            </a:r>
            <a:r>
              <a:rPr lang="fr-FR" sz="2000" b="1" smtClean="0"/>
              <a:t>and </a:t>
            </a:r>
            <a:r>
              <a:rPr lang="fr-FR" sz="2000" b="1" smtClean="0">
                <a:solidFill>
                  <a:srgbClr val="FF0000"/>
                </a:solidFill>
              </a:rPr>
              <a:t>accelerated disease progression leading to premature death</a:t>
            </a:r>
            <a:r>
              <a:rPr lang="fr-FR" sz="1800" b="1" smtClean="0"/>
              <a:t> </a:t>
            </a:r>
            <a:r>
              <a:rPr lang="fr-FR" sz="1400" b="1" smtClean="0"/>
              <a:t>(Schmitz, Science 1999; Letvin, Immunity 2007)</a:t>
            </a:r>
          </a:p>
          <a:p>
            <a:pPr eaLnBrk="1" hangingPunct="1">
              <a:buFont typeface="Arial" pitchFamily="34" charset="0"/>
              <a:buNone/>
            </a:pPr>
            <a:r>
              <a:rPr lang="fr-FR" sz="2000" b="1" smtClean="0"/>
              <a:t>	</a:t>
            </a:r>
            <a:r>
              <a:rPr lang="fr-FR" sz="1800" b="1" u="sng" smtClean="0"/>
              <a:t>I</a:t>
            </a:r>
            <a:r>
              <a:rPr lang="fr-FR" sz="2000" b="1" u="sng" smtClean="0"/>
              <a:t>mmunization  of macaques with </a:t>
            </a:r>
            <a:r>
              <a:rPr lang="fr-FR" sz="2000" b="1" u="sng" smtClean="0">
                <a:solidFill>
                  <a:srgbClr val="FF0000"/>
                </a:solidFill>
              </a:rPr>
              <a:t>attenuated live SHIV 89.6 or with attenuated SIV </a:t>
            </a:r>
            <a:r>
              <a:rPr lang="el-GR" sz="2000" b="1" u="sng" smtClean="0">
                <a:solidFill>
                  <a:srgbClr val="FF0000"/>
                </a:solidFill>
              </a:rPr>
              <a:t>Δ</a:t>
            </a:r>
            <a:r>
              <a:rPr lang="fr-FR" sz="2000" b="1" u="sng" smtClean="0">
                <a:solidFill>
                  <a:srgbClr val="FF0000"/>
                </a:solidFill>
              </a:rPr>
              <a:t>nef </a:t>
            </a:r>
            <a:r>
              <a:rPr lang="fr-FR" sz="2000" b="1" smtClean="0"/>
              <a:t>elicits protection against </a:t>
            </a:r>
            <a:r>
              <a:rPr lang="fr-FR" sz="2000" b="1" smtClean="0">
                <a:solidFill>
                  <a:srgbClr val="FF0000"/>
                </a:solidFill>
              </a:rPr>
              <a:t>intravaginal SIV </a:t>
            </a:r>
            <a:r>
              <a:rPr lang="fr-FR" sz="2000" b="1" smtClean="0"/>
              <a:t>challenge.</a:t>
            </a:r>
            <a:endParaRPr lang="fr-FR" sz="2000" b="1" smtClean="0">
              <a:solidFill>
                <a:schemeClr val="accent2"/>
              </a:solidFill>
            </a:endParaRPr>
          </a:p>
          <a:p>
            <a:pPr eaLnBrk="1" hangingPunct="1">
              <a:buFont typeface="Arial" pitchFamily="34" charset="0"/>
              <a:buNone/>
            </a:pPr>
            <a:r>
              <a:rPr lang="fr-FR" sz="2000" b="1" smtClean="0">
                <a:solidFill>
                  <a:schemeClr val="accent2"/>
                </a:solidFill>
              </a:rPr>
              <a:t>	</a:t>
            </a:r>
            <a:r>
              <a:rPr lang="fr-FR" sz="2000" b="1" smtClean="0"/>
              <a:t>Protected animals showed </a:t>
            </a:r>
            <a:r>
              <a:rPr lang="fr-FR" sz="2000" b="1" smtClean="0">
                <a:solidFill>
                  <a:srgbClr val="FF0000"/>
                </a:solidFill>
              </a:rPr>
              <a:t>polyfunctional, degranulating, </a:t>
            </a:r>
            <a:r>
              <a:rPr lang="fr-FR" sz="2000" b="1" smtClean="0"/>
              <a:t>SIV-specific </a:t>
            </a:r>
            <a:r>
              <a:rPr lang="fr-FR" sz="2000" b="1" smtClean="0">
                <a:solidFill>
                  <a:srgbClr val="FF0000"/>
                </a:solidFill>
              </a:rPr>
              <a:t>CD4+ and CD8+ T cells in the vaginal mucosa </a:t>
            </a:r>
            <a:r>
              <a:rPr lang="fr-FR" sz="1400" b="1" smtClean="0"/>
              <a:t>(Genescà, Mucosal Immunol 2008 and J Intern Med 2009)</a:t>
            </a:r>
          </a:p>
          <a:p>
            <a:pPr eaLnBrk="1" hangingPunct="1">
              <a:buFont typeface="Arial" pitchFamily="34" charset="0"/>
              <a:buNone/>
            </a:pPr>
            <a:r>
              <a:rPr lang="fr-FR" sz="1400" b="1" smtClean="0"/>
              <a:t>	</a:t>
            </a:r>
            <a:r>
              <a:rPr lang="fr-FR" sz="2000" b="1" smtClean="0">
                <a:solidFill>
                  <a:srgbClr val="FF0000"/>
                </a:solidFill>
              </a:rPr>
              <a:t>Depletion of CD8+ T cells </a:t>
            </a:r>
            <a:r>
              <a:rPr lang="fr-FR" sz="2000" b="1" smtClean="0"/>
              <a:t>(by injection of an anti-CD8 Mab) </a:t>
            </a:r>
            <a:r>
              <a:rPr lang="fr-FR" sz="2000" b="1" smtClean="0">
                <a:solidFill>
                  <a:srgbClr val="FF0000"/>
                </a:solidFill>
              </a:rPr>
              <a:t>completely abrogated protection</a:t>
            </a:r>
            <a:r>
              <a:rPr lang="fr-FR" sz="2000" b="1" smtClean="0"/>
              <a:t> → </a:t>
            </a:r>
            <a:r>
              <a:rPr lang="fr-FR" sz="2000" b="1" u="sng" smtClean="0"/>
              <a:t>protection from vaginal SIV challenge was indeed mediated by effector CD8+ T cell responses</a:t>
            </a:r>
            <a:r>
              <a:rPr lang="fr-FR" sz="2000" b="1" smtClean="0"/>
              <a:t> </a:t>
            </a:r>
            <a:r>
              <a:rPr lang="fr-FR" sz="1400" b="1" smtClean="0"/>
              <a:t>(Genescà, J Virol 2008) </a:t>
            </a:r>
          </a:p>
          <a:p>
            <a:pPr eaLnBrk="1" hangingPunct="1">
              <a:buFont typeface="Arial" pitchFamily="34" charset="0"/>
              <a:buNone/>
            </a:pPr>
            <a:endParaRPr lang="fr-FR" sz="1600" b="1" smtClean="0"/>
          </a:p>
          <a:p>
            <a:pPr eaLnBrk="1" hangingPunct="1">
              <a:buFont typeface="Arial" pitchFamily="34" charset="0"/>
              <a:buNone/>
            </a:pPr>
            <a:endParaRPr lang="fr-FR" sz="1600" b="1" smtClean="0">
              <a:solidFill>
                <a:schemeClr val="accent2"/>
              </a:solidFill>
            </a:endParaRPr>
          </a:p>
          <a:p>
            <a:pPr eaLnBrk="1" hangingPunct="1">
              <a:buFont typeface="Arial" pitchFamily="34" charset="0"/>
              <a:buNone/>
            </a:pPr>
            <a:endParaRPr lang="fr-FR" sz="1600" b="1" smtClean="0"/>
          </a:p>
          <a:p>
            <a:pPr eaLnBrk="1" hangingPunct="1">
              <a:buFont typeface="Arial" pitchFamily="34" charset="0"/>
              <a:buNone/>
            </a:pPr>
            <a:endParaRPr lang="fr-FR" sz="1600" b="1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u="sng" smtClean="0"/>
              <a:t>T cell reponses in seropositive humans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>
            <a:off x="457200" y="1714500"/>
            <a:ext cx="8229600" cy="4411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000" b="1" u="sng" smtClean="0"/>
              <a:t>Human </a:t>
            </a:r>
            <a:r>
              <a:rPr lang="fr-FR" sz="2000" b="1" u="sng" smtClean="0">
                <a:solidFill>
                  <a:srgbClr val="FF0000"/>
                </a:solidFill>
              </a:rPr>
              <a:t>« elite controllers »</a:t>
            </a:r>
            <a:r>
              <a:rPr lang="fr-FR" sz="2000" b="1" smtClean="0">
                <a:solidFill>
                  <a:srgbClr val="FF0000"/>
                </a:solidFill>
              </a:rPr>
              <a:t>,  </a:t>
            </a:r>
            <a:r>
              <a:rPr lang="fr-FR" sz="2000" b="1" smtClean="0"/>
              <a:t>whose viral load remains &lt;75 copies/mL in the absence of antiviral treatment, show </a:t>
            </a:r>
            <a:r>
              <a:rPr lang="fr-FR" sz="2000" b="1" smtClean="0">
                <a:solidFill>
                  <a:srgbClr val="FF0000"/>
                </a:solidFill>
              </a:rPr>
              <a:t>potent, multi- functional, viral infection- suppressing </a:t>
            </a:r>
            <a:r>
              <a:rPr lang="fr-FR" sz="2000" b="1" u="sng" smtClean="0">
                <a:solidFill>
                  <a:srgbClr val="FF0000"/>
                </a:solidFill>
              </a:rPr>
              <a:t>CD8+ CTL responses </a:t>
            </a:r>
            <a:r>
              <a:rPr lang="fr-FR" sz="1600" b="1" smtClean="0"/>
              <a:t>(Almeida, J Exp Med 2007; Migueles, Immunity 2008)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fr-FR" sz="2400" b="1" smtClean="0"/>
          </a:p>
          <a:p>
            <a:pPr>
              <a:lnSpc>
                <a:spcPct val="90000"/>
              </a:lnSpc>
            </a:pPr>
            <a:r>
              <a:rPr lang="fr-FR" sz="2000" b="1" smtClean="0">
                <a:solidFill>
                  <a:srgbClr val="FF0000"/>
                </a:solidFill>
              </a:rPr>
              <a:t>Polyfunctional CD8+ T cells </a:t>
            </a:r>
            <a:r>
              <a:rPr lang="fr-FR" sz="2000" b="1" smtClean="0"/>
              <a:t>are also found in</a:t>
            </a:r>
            <a:r>
              <a:rPr lang="fr-FR" sz="2000" smtClean="0"/>
              <a:t> </a:t>
            </a:r>
            <a:r>
              <a:rPr lang="fr-FR" sz="2000" b="1" u="sng" smtClean="0">
                <a:solidFill>
                  <a:srgbClr val="FF0000"/>
                </a:solidFill>
              </a:rPr>
              <a:t>HIV controllers </a:t>
            </a:r>
            <a:r>
              <a:rPr lang="fr-FR" sz="2000" b="1" smtClean="0"/>
              <a:t>(&lt;2000 copies/mL), including in mucosal tissues. Controllers frequently have a</a:t>
            </a:r>
            <a:r>
              <a:rPr lang="fr-FR" sz="2000" smtClean="0"/>
              <a:t> </a:t>
            </a:r>
            <a:r>
              <a:rPr lang="fr-FR" sz="2000" b="1" u="sng" smtClean="0">
                <a:solidFill>
                  <a:srgbClr val="0070C0"/>
                </a:solidFill>
              </a:rPr>
              <a:t>B27, B52 or B57 </a:t>
            </a:r>
            <a:r>
              <a:rPr lang="fr-FR" sz="2000" b="1" u="sng" smtClean="0"/>
              <a:t>HLA haplotype </a:t>
            </a:r>
            <a:r>
              <a:rPr lang="fr-FR" sz="1600" b="1" smtClean="0"/>
              <a:t>(Betts, Blood 2006; Saez-Cirion, PNAS 2007; Emu J Virol 2008; Ferre, Blood 2009). </a:t>
            </a:r>
            <a:r>
              <a:rPr lang="fr-FR" sz="2000" b="1" smtClean="0"/>
              <a:t>Similarly, protective haplotypes have been described in monkeys  (MHC </a:t>
            </a:r>
            <a:r>
              <a:rPr lang="fr-FR" sz="2000" b="1" u="sng" smtClean="0">
                <a:solidFill>
                  <a:schemeClr val="hlink"/>
                </a:solidFill>
              </a:rPr>
              <a:t>Mamu B08, Mamu B17</a:t>
            </a:r>
            <a:r>
              <a:rPr lang="fr-FR" sz="2000" b="1" smtClean="0"/>
              <a:t>…).</a:t>
            </a:r>
          </a:p>
          <a:p>
            <a:pPr>
              <a:lnSpc>
                <a:spcPct val="90000"/>
              </a:lnSpc>
            </a:pPr>
            <a:endParaRPr lang="fr-FR" sz="2000" b="1" smtClean="0"/>
          </a:p>
          <a:p>
            <a:pPr>
              <a:lnSpc>
                <a:spcPct val="90000"/>
              </a:lnSpc>
            </a:pPr>
            <a:r>
              <a:rPr lang="fr-FR" sz="2000" b="1" smtClean="0"/>
              <a:t>HIV-specific CD8+ CTL were initially found in the cervical tissue in </a:t>
            </a:r>
            <a:r>
              <a:rPr lang="fr-FR" sz="2000" b="1" smtClean="0">
                <a:solidFill>
                  <a:srgbClr val="FF0000"/>
                </a:solidFill>
              </a:rPr>
              <a:t>HIV-1-exposed, persistently seronegative (‘HEPS’) </a:t>
            </a:r>
            <a:r>
              <a:rPr lang="fr-FR" sz="2000" b="1" smtClean="0"/>
              <a:t>commercial sex workers</a:t>
            </a:r>
            <a:r>
              <a:rPr lang="fr-FR" sz="2400" b="1" smtClean="0"/>
              <a:t> </a:t>
            </a:r>
            <a:r>
              <a:rPr lang="fr-FR" sz="1600" b="1" smtClean="0"/>
              <a:t>(Rowland-Jones, 2000).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fr-FR" sz="2000" b="1" smtClean="0"/>
          </a:p>
          <a:p>
            <a:pPr>
              <a:lnSpc>
                <a:spcPct val="90000"/>
              </a:lnSpc>
            </a:pPr>
            <a:endParaRPr lang="fr-FR" sz="2000" b="1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214422"/>
            <a:ext cx="7429551" cy="50720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49275"/>
            <a:ext cx="8229600" cy="9509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4000" b="1" u="sng" dirty="0" smtClean="0"/>
              <a:t>The </a:t>
            </a:r>
            <a:r>
              <a:rPr lang="fr-FR" sz="4000" b="1" u="sng" dirty="0" err="1" smtClean="0"/>
              <a:t>Merck</a:t>
            </a:r>
            <a:r>
              <a:rPr lang="fr-FR" sz="4000" b="1" u="sng" dirty="0" smtClean="0"/>
              <a:t> Ad5-HIV gag, </a:t>
            </a:r>
            <a:r>
              <a:rPr lang="fr-FR" sz="4000" b="1" u="sng" dirty="0" err="1" smtClean="0"/>
              <a:t>pol</a:t>
            </a:r>
            <a:r>
              <a:rPr lang="fr-FR" sz="4000" b="1" u="sng" dirty="0" smtClean="0"/>
              <a:t>, nef </a:t>
            </a:r>
            <a:br>
              <a:rPr lang="fr-FR" sz="4000" b="1" u="sng" dirty="0" smtClean="0"/>
            </a:br>
            <a:r>
              <a:rPr lang="fr-FR" sz="4000" b="1" u="sng" dirty="0" smtClean="0"/>
              <a:t>Phase </a:t>
            </a:r>
            <a:r>
              <a:rPr lang="fr-FR" sz="4000" b="1" u="sng" dirty="0" err="1" smtClean="0"/>
              <a:t>IIb</a:t>
            </a:r>
            <a:r>
              <a:rPr lang="fr-FR" sz="4000" b="1" u="sng" dirty="0" smtClean="0"/>
              <a:t> « STEP » trial</a:t>
            </a:r>
            <a:r>
              <a:rPr lang="fr-FR" sz="3400" b="1" u="sng" dirty="0" smtClean="0"/>
              <a:t/>
            </a:r>
            <a:br>
              <a:rPr lang="fr-FR" sz="3400" b="1" u="sng" dirty="0" smtClean="0"/>
            </a:br>
            <a:endParaRPr lang="fr-FR" sz="3400" b="1" u="sng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3063"/>
            <a:ext cx="8229600" cy="4487862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fr-FR" sz="4400" smtClean="0"/>
              <a:t>	</a:t>
            </a:r>
            <a:r>
              <a:rPr lang="fr-FR" sz="2000" b="1" smtClean="0"/>
              <a:t>An </a:t>
            </a:r>
            <a:r>
              <a:rPr lang="fr-FR" sz="2000" b="1" smtClean="0">
                <a:solidFill>
                  <a:srgbClr val="FF0000"/>
                </a:solidFill>
              </a:rPr>
              <a:t>Ad5-HIV gag,pol, nef </a:t>
            </a:r>
            <a:r>
              <a:rPr lang="fr-FR" sz="2000" b="1" smtClean="0"/>
              <a:t>vaccine was administered  three successive times to volunteers at risk. </a:t>
            </a:r>
          </a:p>
          <a:p>
            <a:pPr eaLnBrk="1" hangingPunct="1">
              <a:buFont typeface="Arial" pitchFamily="34" charset="0"/>
              <a:buNone/>
            </a:pPr>
            <a:r>
              <a:rPr lang="fr-FR" sz="2000" b="1" smtClean="0"/>
              <a:t>	</a:t>
            </a:r>
            <a:r>
              <a:rPr lang="fr-FR" sz="1800" b="1" u="sng" smtClean="0">
                <a:solidFill>
                  <a:srgbClr val="0070C0"/>
                </a:solidFill>
              </a:rPr>
              <a:t>The trial however had to be prematurely stopped </a:t>
            </a:r>
            <a:r>
              <a:rPr lang="fr-FR" sz="1800" smtClean="0"/>
              <a:t>because of  </a:t>
            </a:r>
            <a:r>
              <a:rPr lang="fr-FR" sz="1800" b="1" smtClean="0">
                <a:solidFill>
                  <a:srgbClr val="FF0000"/>
                </a:solidFill>
              </a:rPr>
              <a:t>an increased number of infections </a:t>
            </a:r>
            <a:r>
              <a:rPr lang="fr-FR" sz="1800" smtClean="0"/>
              <a:t>in the </a:t>
            </a:r>
            <a:r>
              <a:rPr lang="fr-FR" sz="1800" b="1" smtClean="0"/>
              <a:t>uncircumcised volunteers</a:t>
            </a:r>
            <a:r>
              <a:rPr lang="fr-FR" sz="1800" smtClean="0"/>
              <a:t> </a:t>
            </a:r>
            <a:r>
              <a:rPr lang="fr-FR" sz="1800" b="1" smtClean="0">
                <a:solidFill>
                  <a:srgbClr val="0070C0"/>
                </a:solidFill>
              </a:rPr>
              <a:t>with </a:t>
            </a:r>
            <a:r>
              <a:rPr lang="fr-FR" sz="1800" b="1" smtClean="0">
                <a:solidFill>
                  <a:srgbClr val="FF0000"/>
                </a:solidFill>
              </a:rPr>
              <a:t>previous immunity to the Ad5 vector </a:t>
            </a:r>
            <a:r>
              <a:rPr lang="fr-FR" sz="2000" smtClean="0"/>
              <a:t>: </a:t>
            </a:r>
          </a:p>
          <a:p>
            <a:pPr eaLnBrk="1" hangingPunct="1">
              <a:buFont typeface="Arial" pitchFamily="34" charset="0"/>
              <a:buNone/>
            </a:pPr>
            <a:r>
              <a:rPr lang="fr-FR" sz="2000" b="1" smtClean="0"/>
              <a:t>	</a:t>
            </a:r>
            <a:r>
              <a:rPr lang="fr-FR" sz="1800" b="1" u="sng" smtClean="0"/>
              <a:t>29/532</a:t>
            </a:r>
            <a:r>
              <a:rPr lang="fr-FR" sz="1800" u="sng" smtClean="0"/>
              <a:t>  </a:t>
            </a:r>
            <a:r>
              <a:rPr lang="fr-FR" sz="1800" b="1" u="sng" smtClean="0"/>
              <a:t>infections reported in the Ad5-HIV vaccinated group vs 13/528</a:t>
            </a:r>
            <a:r>
              <a:rPr lang="fr-FR" sz="1800" u="sng" smtClean="0"/>
              <a:t> in </a:t>
            </a:r>
            <a:r>
              <a:rPr lang="fr-FR" sz="1800" b="1" u="sng" smtClean="0"/>
              <a:t>the placebo group</a:t>
            </a:r>
            <a:r>
              <a:rPr lang="fr-FR" sz="1800" b="1" smtClean="0"/>
              <a:t> (</a:t>
            </a:r>
            <a:r>
              <a:rPr lang="fr-FR" sz="1600" b="1" smtClean="0"/>
              <a:t>Schoenly , Weiner J Virol 2008) </a:t>
            </a:r>
          </a:p>
          <a:p>
            <a:pPr eaLnBrk="1" hangingPunct="1">
              <a:buFont typeface="Arial" pitchFamily="34" charset="0"/>
              <a:buNone/>
            </a:pPr>
            <a:r>
              <a:rPr lang="fr-FR" sz="1600" b="1" smtClean="0"/>
              <a:t>	</a:t>
            </a:r>
            <a:r>
              <a:rPr lang="fr-FR" sz="1800" b="1" smtClean="0"/>
              <a:t>The reason for this </a:t>
            </a:r>
            <a:r>
              <a:rPr lang="fr-FR" sz="1800" b="1" u="sng" smtClean="0">
                <a:solidFill>
                  <a:srgbClr val="0070C0"/>
                </a:solidFill>
              </a:rPr>
              <a:t>facilitation phenomenon </a:t>
            </a:r>
            <a:r>
              <a:rPr lang="fr-FR" sz="1800" b="1" smtClean="0">
                <a:solidFill>
                  <a:srgbClr val="FF0000"/>
                </a:solidFill>
              </a:rPr>
              <a:t>remains unclear </a:t>
            </a:r>
            <a:r>
              <a:rPr lang="fr-FR" sz="1600" b="1" smtClean="0"/>
              <a:t>(Sekaly, J Exp Med 2008; Watkins, Nat Med 2008; O’Brien, Nat Med 2009 ; Hutnick, Nat Med 2009)</a:t>
            </a:r>
          </a:p>
          <a:p>
            <a:pPr eaLnBrk="1" hangingPunct="1">
              <a:buFont typeface="Arial" pitchFamily="34" charset="0"/>
              <a:buNone/>
            </a:pPr>
            <a:endParaRPr lang="fr-FR" sz="1600" b="1" smtClean="0"/>
          </a:p>
          <a:p>
            <a:pPr eaLnBrk="1" hangingPunct="1"/>
            <a:r>
              <a:rPr lang="fr-FR" sz="1800" b="1" smtClean="0"/>
              <a:t>Quite surprizingly, </a:t>
            </a:r>
            <a:r>
              <a:rPr lang="fr-FR" sz="1800" b="1" u="sng" smtClean="0"/>
              <a:t>the Ad5 vaccine</a:t>
            </a:r>
            <a:r>
              <a:rPr lang="fr-FR" sz="1800" u="sng" smtClean="0"/>
              <a:t> </a:t>
            </a:r>
            <a:r>
              <a:rPr lang="fr-FR" sz="1800" b="1" u="sng" smtClean="0"/>
              <a:t>elicited</a:t>
            </a:r>
            <a:r>
              <a:rPr lang="fr-FR" sz="1800" u="sng" smtClean="0">
                <a:solidFill>
                  <a:srgbClr val="0070C0"/>
                </a:solidFill>
              </a:rPr>
              <a:t> </a:t>
            </a:r>
            <a:r>
              <a:rPr lang="fr-FR" sz="1800" b="1" u="sng" smtClean="0">
                <a:solidFill>
                  <a:schemeClr val="hlink"/>
                </a:solidFill>
              </a:rPr>
              <a:t>no decrease in viral loads</a:t>
            </a:r>
            <a:r>
              <a:rPr lang="fr-FR" sz="1800" b="1" u="sng" smtClean="0">
                <a:solidFill>
                  <a:srgbClr val="FF0000"/>
                </a:solidFill>
              </a:rPr>
              <a:t> </a:t>
            </a:r>
            <a:r>
              <a:rPr lang="fr-FR" sz="1800" b="1" smtClean="0"/>
              <a:t>in the vaccinees who got infected</a:t>
            </a:r>
            <a:r>
              <a:rPr lang="fr-FR" sz="1800" smtClean="0"/>
              <a:t>, </a:t>
            </a:r>
            <a:r>
              <a:rPr lang="fr-FR" sz="1800" b="1" u="sng" smtClean="0">
                <a:solidFill>
                  <a:srgbClr val="FF0000"/>
                </a:solidFill>
              </a:rPr>
              <a:t>in spite of  a measurable T cell response</a:t>
            </a:r>
            <a:r>
              <a:rPr lang="fr-FR" sz="1800" b="1" smtClean="0">
                <a:solidFill>
                  <a:srgbClr val="FF0000"/>
                </a:solidFill>
              </a:rPr>
              <a:t> </a:t>
            </a:r>
            <a:r>
              <a:rPr lang="fr-FR" sz="2000" b="1" smtClean="0">
                <a:solidFill>
                  <a:srgbClr val="FF0000"/>
                </a:solidFill>
              </a:rPr>
              <a:t>!</a:t>
            </a:r>
          </a:p>
          <a:p>
            <a:pPr eaLnBrk="1" hangingPunct="1"/>
            <a:endParaRPr lang="fr-FR" sz="2000" b="1" smtClean="0"/>
          </a:p>
          <a:p>
            <a:pPr eaLnBrk="1" hangingPunct="1">
              <a:buFont typeface="Wingdings" pitchFamily="2" charset="2"/>
              <a:buNone/>
            </a:pPr>
            <a:endParaRPr lang="fr-FR" smtClean="0"/>
          </a:p>
          <a:p>
            <a:pPr eaLnBrk="1" hangingPunct="1"/>
            <a:endParaRPr lang="fr-FR" smtClean="0"/>
          </a:p>
          <a:p>
            <a:pPr eaLnBrk="1" hangingPunct="1"/>
            <a:endParaRPr lang="fr-FR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err="1" smtClean="0"/>
              <a:t>Failure</a:t>
            </a:r>
            <a:r>
              <a:rPr lang="fr-FR" b="1" u="sng" dirty="0" smtClean="0"/>
              <a:t> of the « STEP » trial</a:t>
            </a:r>
          </a:p>
        </p:txBody>
      </p:sp>
      <p:sp>
        <p:nvSpPr>
          <p:cNvPr id="54275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fr-FR" sz="2000" b="1" dirty="0" smtClean="0">
              <a:solidFill>
                <a:srgbClr val="0070C0"/>
              </a:solidFill>
            </a:endParaRPr>
          </a:p>
          <a:p>
            <a:r>
              <a:rPr lang="fr-FR" sz="1800" dirty="0" smtClean="0"/>
              <a:t>The </a:t>
            </a:r>
            <a:r>
              <a:rPr lang="fr-FR" sz="1800" dirty="0" err="1" smtClean="0"/>
              <a:t>Merck</a:t>
            </a:r>
            <a:r>
              <a:rPr lang="fr-FR" sz="1800" dirty="0" smtClean="0"/>
              <a:t> Ad5 vaccine </a:t>
            </a:r>
            <a:r>
              <a:rPr lang="fr-FR" sz="1800" dirty="0" err="1" smtClean="0"/>
              <a:t>had</a:t>
            </a:r>
            <a:r>
              <a:rPr lang="fr-FR" sz="1800" dirty="0" smtClean="0"/>
              <a:t> been </a:t>
            </a:r>
            <a:r>
              <a:rPr lang="fr-FR" sz="1800" dirty="0" err="1" smtClean="0"/>
              <a:t>tested</a:t>
            </a:r>
            <a:r>
              <a:rPr lang="fr-FR" sz="1800" dirty="0" smtClean="0"/>
              <a:t> in </a:t>
            </a:r>
            <a:r>
              <a:rPr lang="fr-FR" sz="1800" b="1" dirty="0" smtClean="0">
                <a:solidFill>
                  <a:srgbClr val="0070C0"/>
                </a:solidFill>
              </a:rPr>
              <a:t>the macaque/ SHIV model</a:t>
            </a:r>
            <a:r>
              <a:rPr lang="fr-FR" sz="1800" b="1" dirty="0" smtClean="0"/>
              <a:t>, </a:t>
            </a:r>
            <a:r>
              <a:rPr lang="fr-FR" sz="1800" b="1" dirty="0" err="1" smtClean="0"/>
              <a:t>where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it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showed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some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efficacy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at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controlling</a:t>
            </a:r>
            <a:r>
              <a:rPr lang="fr-FR" sz="1800" b="1" dirty="0" smtClean="0"/>
              <a:t> viral </a:t>
            </a:r>
            <a:r>
              <a:rPr lang="fr-FR" sz="1800" b="1" dirty="0" err="1" smtClean="0"/>
              <a:t>loads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when</a:t>
            </a:r>
            <a:r>
              <a:rPr lang="fr-FR" sz="1800" b="1" dirty="0" smtClean="0"/>
              <a:t> the challenge virus </a:t>
            </a:r>
            <a:r>
              <a:rPr lang="fr-FR" sz="1800" b="1" dirty="0" err="1" smtClean="0"/>
              <a:t>was</a:t>
            </a:r>
            <a:r>
              <a:rPr lang="fr-FR" sz="1800" dirty="0" smtClean="0"/>
              <a:t> </a:t>
            </a:r>
            <a:r>
              <a:rPr lang="fr-FR" sz="1800" b="1" u="sng" dirty="0" smtClean="0">
                <a:solidFill>
                  <a:schemeClr val="accent2"/>
                </a:solidFill>
              </a:rPr>
              <a:t>SHIV 89.6P, an X4 SHIV.</a:t>
            </a:r>
          </a:p>
          <a:p>
            <a:pPr>
              <a:buNone/>
            </a:pPr>
            <a:r>
              <a:rPr lang="fr-FR" sz="1800" b="1" dirty="0" smtClean="0">
                <a:solidFill>
                  <a:schemeClr val="accent2"/>
                </a:solidFill>
              </a:rPr>
              <a:t>	 </a:t>
            </a:r>
            <a:r>
              <a:rPr lang="fr-FR" sz="1800" b="1" dirty="0" smtClean="0"/>
              <a:t>It </a:t>
            </a:r>
            <a:r>
              <a:rPr lang="fr-FR" sz="1800" b="1" dirty="0" err="1" smtClean="0"/>
              <a:t>however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showed</a:t>
            </a:r>
            <a:r>
              <a:rPr lang="fr-FR" sz="1800" dirty="0" smtClean="0"/>
              <a:t> </a:t>
            </a:r>
            <a:r>
              <a:rPr lang="fr-FR" sz="1800" b="1" u="sng" dirty="0" smtClean="0">
                <a:solidFill>
                  <a:srgbClr val="FF0000"/>
                </a:solidFill>
              </a:rPr>
              <a:t>no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efficacy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/>
              <a:t>when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tested</a:t>
            </a:r>
            <a:r>
              <a:rPr lang="fr-FR" sz="1800" b="1" dirty="0" smtClean="0"/>
              <a:t> in the more </a:t>
            </a:r>
            <a:r>
              <a:rPr lang="fr-FR" sz="1800" b="1" dirty="0" err="1" smtClean="0"/>
              <a:t>demanding</a:t>
            </a:r>
            <a:r>
              <a:rPr lang="fr-FR" sz="1800" dirty="0" smtClean="0"/>
              <a:t> </a:t>
            </a:r>
            <a:r>
              <a:rPr lang="fr-FR" sz="1800" b="1" u="sng" dirty="0" smtClean="0">
                <a:solidFill>
                  <a:srgbClr val="0070C0"/>
                </a:solidFill>
              </a:rPr>
              <a:t>macaque/SIV model</a:t>
            </a:r>
            <a:r>
              <a:rPr lang="fr-FR" sz="1800" b="1" dirty="0" smtClean="0">
                <a:solidFill>
                  <a:srgbClr val="0070C0"/>
                </a:solidFill>
              </a:rPr>
              <a:t> </a:t>
            </a:r>
            <a:r>
              <a:rPr lang="fr-FR" sz="1400" b="1" dirty="0" smtClean="0"/>
              <a:t>(</a:t>
            </a:r>
            <a:r>
              <a:rPr lang="fr-FR" sz="1400" b="1" dirty="0" err="1" smtClean="0"/>
              <a:t>Casimiro</a:t>
            </a:r>
            <a:r>
              <a:rPr lang="fr-FR" sz="1400" b="1" dirty="0" smtClean="0"/>
              <a:t>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2005; </a:t>
            </a:r>
            <a:r>
              <a:rPr lang="fr-FR" sz="1400" b="1" dirty="0" err="1" smtClean="0"/>
              <a:t>Mattapallil</a:t>
            </a:r>
            <a:r>
              <a:rPr lang="fr-FR" sz="1400" b="1" dirty="0" smtClean="0"/>
              <a:t> , J Med </a:t>
            </a:r>
            <a:r>
              <a:rPr lang="fr-FR" sz="1400" b="1" dirty="0" err="1" smtClean="0"/>
              <a:t>Primatol</a:t>
            </a:r>
            <a:r>
              <a:rPr lang="fr-FR" sz="1400" b="1" dirty="0" smtClean="0"/>
              <a:t> 2006; </a:t>
            </a:r>
            <a:r>
              <a:rPr lang="fr-FR" sz="1400" b="1" dirty="0" err="1" smtClean="0"/>
              <a:t>Suh</a:t>
            </a:r>
            <a:r>
              <a:rPr lang="fr-FR" sz="1400" b="1" dirty="0" smtClean="0"/>
              <a:t>, Vaccine 2006; Wilson,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2007)</a:t>
            </a:r>
          </a:p>
          <a:p>
            <a:pPr>
              <a:buNone/>
            </a:pPr>
            <a:endParaRPr lang="fr-FR" sz="1400" b="1" dirty="0" smtClean="0"/>
          </a:p>
          <a:p>
            <a:r>
              <a:rPr lang="fr-FR" sz="1800" dirty="0" err="1" smtClean="0"/>
              <a:t>Indeed</a:t>
            </a:r>
            <a:r>
              <a:rPr lang="fr-FR" sz="1800" dirty="0" smtClean="0"/>
              <a:t>, the Ad5 vaccine </a:t>
            </a:r>
            <a:r>
              <a:rPr lang="fr-FR" sz="1800" dirty="0" err="1" smtClean="0"/>
              <a:t>elicited</a:t>
            </a:r>
            <a:r>
              <a:rPr lang="fr-FR" sz="1800" dirty="0" smtClean="0"/>
              <a:t> </a:t>
            </a:r>
            <a:r>
              <a:rPr lang="fr-FR" sz="1800" b="1" u="sng" dirty="0" smtClean="0"/>
              <a:t>IFN-</a:t>
            </a:r>
            <a:r>
              <a:rPr lang="el-GR" sz="1800" b="1" u="sng" dirty="0" smtClean="0">
                <a:cs typeface="Arial" pitchFamily="34" charset="0"/>
              </a:rPr>
              <a:t>γ</a:t>
            </a:r>
            <a:r>
              <a:rPr lang="fr-FR" sz="1800" b="1" u="sng" dirty="0" smtClean="0"/>
              <a:t>-</a:t>
            </a:r>
            <a:r>
              <a:rPr lang="fr-FR" sz="1800" b="1" u="sng" dirty="0" err="1" smtClean="0"/>
              <a:t>secreting</a:t>
            </a:r>
            <a:r>
              <a:rPr lang="fr-FR" sz="1800" b="1" u="sng" dirty="0" smtClean="0"/>
              <a:t>, </a:t>
            </a:r>
            <a:r>
              <a:rPr lang="fr-FR" sz="1800" b="1" u="sng" dirty="0" err="1" smtClean="0"/>
              <a:t>circulating</a:t>
            </a:r>
            <a:r>
              <a:rPr lang="fr-FR" sz="1800" b="1" u="sng" dirty="0" smtClean="0"/>
              <a:t> T </a:t>
            </a:r>
            <a:r>
              <a:rPr lang="fr-FR" sz="1800" b="1" u="sng" dirty="0" err="1" smtClean="0"/>
              <a:t>cells</a:t>
            </a:r>
            <a:r>
              <a:rPr lang="fr-FR" sz="1800" dirty="0" smtClean="0"/>
              <a:t>, but </a:t>
            </a:r>
            <a:r>
              <a:rPr lang="fr-FR" sz="1800" b="1" u="sng" dirty="0" smtClean="0"/>
              <a:t>protection in NHP </a:t>
            </a:r>
            <a:r>
              <a:rPr lang="fr-FR" sz="1800" b="1" u="sng" dirty="0" err="1" smtClean="0"/>
              <a:t>models</a:t>
            </a:r>
            <a:r>
              <a:rPr lang="fr-FR" sz="1800" u="sng" dirty="0" smtClean="0"/>
              <a:t> </a:t>
            </a:r>
            <a:r>
              <a:rPr lang="fr-FR" sz="1800" b="1" u="sng" dirty="0" err="1" smtClean="0">
                <a:solidFill>
                  <a:srgbClr val="0070C0"/>
                </a:solidFill>
              </a:rPr>
              <a:t>does</a:t>
            </a:r>
            <a:r>
              <a:rPr lang="fr-FR" sz="1800" b="1" u="sng" dirty="0" smtClean="0">
                <a:solidFill>
                  <a:srgbClr val="0070C0"/>
                </a:solidFill>
              </a:rPr>
              <a:t> not </a:t>
            </a:r>
            <a:r>
              <a:rPr lang="fr-FR" sz="1800" b="1" u="sng" dirty="0" err="1" smtClean="0">
                <a:solidFill>
                  <a:srgbClr val="0070C0"/>
                </a:solidFill>
              </a:rPr>
              <a:t>correlate</a:t>
            </a:r>
            <a:r>
              <a:rPr lang="fr-FR" sz="1800" b="1" u="sng" dirty="0" smtClean="0">
                <a:solidFill>
                  <a:srgbClr val="0070C0"/>
                </a:solidFill>
              </a:rPr>
              <a:t> </a:t>
            </a:r>
            <a:r>
              <a:rPr lang="fr-FR" sz="1800" b="1" u="sng" dirty="0" err="1" smtClean="0">
                <a:solidFill>
                  <a:srgbClr val="0070C0"/>
                </a:solidFill>
              </a:rPr>
              <a:t>with</a:t>
            </a:r>
            <a:r>
              <a:rPr lang="fr-FR" sz="1800" b="1" u="sng" dirty="0" smtClean="0">
                <a:solidFill>
                  <a:srgbClr val="0070C0"/>
                </a:solidFill>
              </a:rPr>
              <a:t> PBMC IFN-</a:t>
            </a:r>
            <a:r>
              <a:rPr lang="el-GR" sz="1800" b="1" u="sng" dirty="0" smtClean="0">
                <a:solidFill>
                  <a:srgbClr val="0070C0"/>
                </a:solidFill>
                <a:cs typeface="Arial" pitchFamily="34" charset="0"/>
              </a:rPr>
              <a:t>γ</a:t>
            </a:r>
            <a:r>
              <a:rPr lang="fr-FR" sz="1800" b="1" u="sng" dirty="0" smtClean="0">
                <a:solidFill>
                  <a:srgbClr val="0070C0"/>
                </a:solidFill>
              </a:rPr>
              <a:t> ELI</a:t>
            </a:r>
            <a:r>
              <a:rPr lang="fr-FR" sz="1800" b="1" dirty="0" smtClean="0">
                <a:solidFill>
                  <a:srgbClr val="0070C0"/>
                </a:solidFill>
              </a:rPr>
              <a:t>SPOT </a:t>
            </a:r>
            <a:r>
              <a:rPr lang="fr-FR" sz="1400" b="1" dirty="0" smtClean="0"/>
              <a:t>(Zhou, Vaccine 2007; Mansfield 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2008) </a:t>
            </a:r>
            <a:r>
              <a:rPr lang="fr-FR" sz="2000" b="1" dirty="0" smtClean="0"/>
              <a:t>, </a:t>
            </a:r>
            <a:r>
              <a:rPr lang="fr-FR" sz="1800" b="1" dirty="0" err="1" smtClean="0"/>
              <a:t>it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needs</a:t>
            </a:r>
            <a:r>
              <a:rPr lang="fr-FR" sz="1800" b="1" dirty="0" smtClean="0"/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high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affinity</a:t>
            </a:r>
            <a:r>
              <a:rPr lang="fr-FR" sz="1800" b="1" u="sng" dirty="0" smtClean="0">
                <a:solidFill>
                  <a:srgbClr val="FF0000"/>
                </a:solidFill>
              </a:rPr>
              <a:t>,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high</a:t>
            </a:r>
            <a:r>
              <a:rPr lang="fr-FR" sz="1800" b="1" u="sng" dirty="0" smtClean="0">
                <a:solidFill>
                  <a:srgbClr val="FF0000"/>
                </a:solidFill>
              </a:rPr>
              <a:t>-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avidity</a:t>
            </a:r>
            <a:r>
              <a:rPr lang="fr-FR" sz="1800" b="1" u="sng" dirty="0" smtClean="0">
                <a:solidFill>
                  <a:srgbClr val="FF0000"/>
                </a:solidFill>
              </a:rPr>
              <a:t>, multi-cytokine T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cell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responses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400" b="1" dirty="0" smtClean="0"/>
              <a:t>(Abel,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2003; </a:t>
            </a:r>
            <a:r>
              <a:rPr lang="fr-FR" sz="1400" b="1" dirty="0" err="1" smtClean="0"/>
              <a:t>Betts</a:t>
            </a:r>
            <a:r>
              <a:rPr lang="fr-FR" sz="1400" b="1" dirty="0" smtClean="0"/>
              <a:t>, Blood 2006; </a:t>
            </a:r>
            <a:r>
              <a:rPr lang="fr-FR" sz="1400" b="1" dirty="0" err="1" smtClean="0"/>
              <a:t>Belyakov</a:t>
            </a:r>
            <a:r>
              <a:rPr lang="fr-FR" sz="1400" b="1" dirty="0" smtClean="0"/>
              <a:t>, J </a:t>
            </a:r>
            <a:r>
              <a:rPr lang="fr-FR" sz="1400" b="1" dirty="0" err="1" smtClean="0"/>
              <a:t>Immunol</a:t>
            </a:r>
            <a:r>
              <a:rPr lang="fr-FR" sz="1400" b="1" dirty="0" smtClean="0"/>
              <a:t> 2007; </a:t>
            </a:r>
            <a:r>
              <a:rPr lang="fr-FR" sz="1400" b="1" dirty="0" err="1" smtClean="0"/>
              <a:t>Saez</a:t>
            </a:r>
            <a:r>
              <a:rPr lang="fr-FR" sz="1400" b="1" dirty="0" smtClean="0"/>
              <a:t>-</a:t>
            </a:r>
            <a:r>
              <a:rPr lang="fr-FR" sz="1400" b="1" dirty="0" err="1" smtClean="0"/>
              <a:t>Cirion</a:t>
            </a:r>
            <a:r>
              <a:rPr lang="fr-FR" sz="1400" b="1" dirty="0" smtClean="0"/>
              <a:t> , PNAS 2007; Almeida, J </a:t>
            </a:r>
            <a:r>
              <a:rPr lang="fr-FR" sz="1400" b="1" dirty="0" err="1" smtClean="0"/>
              <a:t>Exp</a:t>
            </a:r>
            <a:r>
              <a:rPr lang="fr-FR" sz="1400" b="1" dirty="0" smtClean="0"/>
              <a:t> Med 2007; Sui  et al, Proc Nat </a:t>
            </a:r>
            <a:r>
              <a:rPr lang="fr-FR" sz="1400" b="1" dirty="0" err="1" smtClean="0"/>
              <a:t>Acad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Sci</a:t>
            </a:r>
            <a:r>
              <a:rPr lang="fr-FR" sz="1400" b="1" dirty="0" smtClean="0"/>
              <a:t> USA 2010).</a:t>
            </a:r>
          </a:p>
          <a:p>
            <a:endParaRPr lang="fr-FR" sz="1400" b="1" dirty="0" smtClean="0"/>
          </a:p>
          <a:p>
            <a:r>
              <a:rPr lang="fr-FR" sz="1800" b="1" u="sng" dirty="0" smtClean="0"/>
              <a:t>Protective </a:t>
            </a:r>
            <a:r>
              <a:rPr lang="fr-FR" sz="1800" b="1" u="sng" dirty="0" smtClean="0">
                <a:solidFill>
                  <a:srgbClr val="FF0000"/>
                </a:solidFill>
              </a:rPr>
              <a:t>T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cells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/>
              <a:t>stain</a:t>
            </a:r>
            <a:r>
              <a:rPr lang="fr-FR" sz="1800" b="1" u="sng" dirty="0" smtClean="0"/>
              <a:t> positive for </a:t>
            </a:r>
            <a:r>
              <a:rPr lang="fr-FR" sz="1800" b="1" u="sng" dirty="0" smtClean="0">
                <a:solidFill>
                  <a:srgbClr val="FF0000"/>
                </a:solidFill>
              </a:rPr>
              <a:t>IL-2, TNF, MIP-1</a:t>
            </a:r>
            <a:r>
              <a:rPr lang="el-GR" sz="1800" b="1" u="sng" dirty="0" smtClean="0">
                <a:solidFill>
                  <a:srgbClr val="FF0000"/>
                </a:solidFill>
              </a:rPr>
              <a:t>β</a:t>
            </a:r>
            <a:r>
              <a:rPr lang="fr-FR" sz="1800" b="1" u="sng" dirty="0" smtClean="0">
                <a:solidFill>
                  <a:srgbClr val="FF0000"/>
                </a:solidFill>
              </a:rPr>
              <a:t>, IFN-</a:t>
            </a:r>
            <a:r>
              <a:rPr lang="el-GR" sz="1800" b="1" u="sng" dirty="0" smtClean="0">
                <a:solidFill>
                  <a:srgbClr val="FF0000"/>
                </a:solidFill>
              </a:rPr>
              <a:t>γ</a:t>
            </a:r>
            <a:r>
              <a:rPr lang="fr-FR" sz="1800" b="1" u="sng" dirty="0" smtClean="0">
                <a:solidFill>
                  <a:srgbClr val="FF0000"/>
                </a:solidFill>
              </a:rPr>
              <a:t> and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granzyme</a:t>
            </a:r>
            <a:r>
              <a:rPr lang="fr-FR" sz="1800" b="1" dirty="0" smtClean="0"/>
              <a:t>; and </a:t>
            </a:r>
            <a:r>
              <a:rPr lang="fr-FR" sz="1800" b="1" dirty="0" err="1" smtClean="0"/>
              <a:t>they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actively</a:t>
            </a:r>
            <a:r>
              <a:rPr lang="fr-FR" sz="1800" b="1" dirty="0" smtClean="0"/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suppress</a:t>
            </a:r>
            <a:r>
              <a:rPr lang="fr-FR" sz="1800" b="1" dirty="0" smtClean="0">
                <a:solidFill>
                  <a:srgbClr val="FF0000"/>
                </a:solidFill>
              </a:rPr>
              <a:t> viral </a:t>
            </a:r>
            <a:r>
              <a:rPr lang="fr-FR" sz="1800" b="1" dirty="0" err="1" smtClean="0">
                <a:solidFill>
                  <a:srgbClr val="FF0000"/>
                </a:solidFill>
              </a:rPr>
              <a:t>replication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through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cell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killing</a:t>
            </a:r>
            <a:r>
              <a:rPr lang="fr-FR" sz="1800" b="1" dirty="0" smtClean="0">
                <a:solidFill>
                  <a:srgbClr val="FF0000"/>
                </a:solidFill>
              </a:rPr>
              <a:t> . </a:t>
            </a:r>
            <a:r>
              <a:rPr lang="fr-FR" sz="1800" b="1" dirty="0" smtClean="0"/>
              <a:t>The </a:t>
            </a:r>
            <a:r>
              <a:rPr lang="fr-FR" sz="1800" b="1" dirty="0" err="1" smtClean="0"/>
              <a:t>Merck</a:t>
            </a:r>
            <a:r>
              <a:rPr lang="fr-FR" sz="1800" b="1" dirty="0" smtClean="0"/>
              <a:t> recombinant Ad5 vaccine </a:t>
            </a:r>
            <a:r>
              <a:rPr lang="fr-FR" sz="1800" b="1" dirty="0" err="1" smtClean="0"/>
              <a:t>was</a:t>
            </a:r>
            <a:r>
              <a:rPr lang="fr-FR" sz="1800" b="1" dirty="0" smtClean="0"/>
              <a:t> not able to </a:t>
            </a:r>
            <a:r>
              <a:rPr lang="fr-FR" sz="1800" b="1" dirty="0" err="1" smtClean="0"/>
              <a:t>elicit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this</a:t>
            </a:r>
            <a:r>
              <a:rPr lang="fr-FR" sz="1800" b="1" dirty="0" smtClean="0"/>
              <a:t> type of a T </a:t>
            </a:r>
            <a:r>
              <a:rPr lang="fr-FR" sz="1800" b="1" dirty="0" err="1" smtClean="0"/>
              <a:t>cell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response</a:t>
            </a:r>
            <a:r>
              <a:rPr lang="fr-FR" sz="1800" b="1" dirty="0" smtClean="0"/>
              <a:t>.</a:t>
            </a:r>
            <a:endParaRPr lang="fr-FR" sz="1800" dirty="0" smtClean="0"/>
          </a:p>
          <a:p>
            <a:pPr>
              <a:buFont typeface="Arial" pitchFamily="34" charset="0"/>
              <a:buNone/>
            </a:pPr>
            <a:endParaRPr lang="fr-FR" sz="1600" b="1" dirty="0" smtClean="0"/>
          </a:p>
          <a:p>
            <a:endParaRPr lang="fr-FR" sz="1600" b="1" dirty="0" smtClean="0"/>
          </a:p>
          <a:p>
            <a:endParaRPr lang="fr-FR" sz="2000" dirty="0" smtClean="0"/>
          </a:p>
          <a:p>
            <a:pPr eaLnBrk="1" hangingPunct="1"/>
            <a:endParaRPr lang="fr-FR" sz="20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None/>
            </a:pPr>
            <a:endParaRPr lang="fr-FR" sz="2000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err="1" smtClean="0"/>
              <a:t>Other</a:t>
            </a:r>
            <a:r>
              <a:rPr lang="fr-FR" b="1" u="sng" dirty="0" smtClean="0"/>
              <a:t> live </a:t>
            </a:r>
            <a:r>
              <a:rPr lang="fr-FR" b="1" u="sng" dirty="0" err="1" smtClean="0"/>
              <a:t>vectored</a:t>
            </a:r>
            <a:r>
              <a:rPr lang="fr-FR" b="1" u="sng" dirty="0" smtClean="0"/>
              <a:t> vaccines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457200" y="2214563"/>
            <a:ext cx="8229600" cy="3911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hlink"/>
                </a:solidFill>
              </a:rPr>
              <a:t>Adenovirus</a:t>
            </a:r>
            <a:r>
              <a:rPr lang="en-US" sz="2000" b="1" dirty="0" smtClean="0"/>
              <a:t>es: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2000" b="1" dirty="0" smtClean="0"/>
              <a:t>	After the failure of the STEP trial, </a:t>
            </a:r>
            <a:r>
              <a:rPr lang="en-US" sz="2000" b="1" dirty="0" smtClean="0">
                <a:solidFill>
                  <a:srgbClr val="FF0000"/>
                </a:solidFill>
              </a:rPr>
              <a:t>Ad5 will never be used again</a:t>
            </a:r>
            <a:r>
              <a:rPr lang="en-US" sz="2000" b="1" dirty="0" smtClean="0"/>
              <a:t>. 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2000" b="1" dirty="0" smtClean="0"/>
              <a:t>	Still some hope in </a:t>
            </a:r>
            <a:r>
              <a:rPr lang="en-US" sz="2000" b="1" u="sng" dirty="0" smtClean="0">
                <a:solidFill>
                  <a:srgbClr val="FF0000"/>
                </a:solidFill>
              </a:rPr>
              <a:t>Ad26, Ad35 and Chimp Ad 3</a:t>
            </a:r>
            <a:r>
              <a:rPr lang="en-US" sz="2000" b="1" u="sng" dirty="0" smtClean="0"/>
              <a:t>, especially if they express mosaic antigens</a:t>
            </a:r>
            <a:r>
              <a:rPr lang="en-US" sz="2000" b="1" dirty="0" smtClean="0"/>
              <a:t>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hlink"/>
                </a:solidFill>
              </a:rPr>
              <a:t>Pox viruses</a:t>
            </a:r>
            <a:r>
              <a:rPr lang="en-US" sz="2000" b="1" dirty="0" smtClean="0"/>
              <a:t>: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 smtClean="0"/>
              <a:t>	 </a:t>
            </a:r>
            <a:r>
              <a:rPr lang="en-US" sz="2000" b="1" dirty="0" err="1" smtClean="0"/>
              <a:t>Vaccinia</a:t>
            </a:r>
            <a:r>
              <a:rPr lang="en-US" sz="2000" b="1" dirty="0" smtClean="0"/>
              <a:t> (</a:t>
            </a:r>
            <a:r>
              <a:rPr lang="en-US" sz="2000" b="1" dirty="0" smtClean="0">
                <a:solidFill>
                  <a:srgbClr val="FF0000"/>
                </a:solidFill>
              </a:rPr>
              <a:t>MVA, NYVAC</a:t>
            </a:r>
            <a:r>
              <a:rPr lang="en-US" sz="2000" b="1" dirty="0" smtClean="0"/>
              <a:t>); </a:t>
            </a:r>
            <a:r>
              <a:rPr lang="en-US" sz="2000" b="1" dirty="0" err="1" smtClean="0"/>
              <a:t>Fowlpox</a:t>
            </a:r>
            <a:r>
              <a:rPr lang="en-US" sz="2000" b="1" dirty="0" smtClean="0"/>
              <a:t>; </a:t>
            </a:r>
            <a:r>
              <a:rPr lang="en-US" sz="2000" b="1" dirty="0" err="1" smtClean="0"/>
              <a:t>Canarypox</a:t>
            </a:r>
            <a:r>
              <a:rPr lang="en-US" sz="2000" b="1" dirty="0" smtClean="0"/>
              <a:t> (</a:t>
            </a:r>
            <a:r>
              <a:rPr lang="en-US" sz="2000" b="1" dirty="0" smtClean="0">
                <a:solidFill>
                  <a:srgbClr val="FF0000"/>
                </a:solidFill>
              </a:rPr>
              <a:t>ALVAC</a:t>
            </a:r>
            <a:r>
              <a:rPr lang="en-US" sz="2000" b="1" dirty="0" smtClean="0"/>
              <a:t>).          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 smtClean="0"/>
              <a:t>	→  </a:t>
            </a:r>
            <a:r>
              <a:rPr lang="fr-FR" sz="2000" b="1" u="sng" dirty="0" smtClean="0"/>
              <a:t>CD4 cellular immune </a:t>
            </a:r>
            <a:r>
              <a:rPr lang="fr-FR" sz="2000" b="1" u="sng" dirty="0" err="1" smtClean="0"/>
              <a:t>responses</a:t>
            </a:r>
            <a:r>
              <a:rPr lang="fr-FR" sz="2000" b="1" u="sng" dirty="0" smtClean="0"/>
              <a:t> &gt; CD8 cellular immune </a:t>
            </a:r>
            <a:r>
              <a:rPr lang="fr-FR" sz="2000" b="1" u="sng" dirty="0" err="1" smtClean="0"/>
              <a:t>responses</a:t>
            </a:r>
            <a:endParaRPr lang="fr-FR" sz="2000" b="1" u="sng" dirty="0" smtClean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fr-FR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Venezuelan Equine Encephalitis </a:t>
            </a:r>
            <a:r>
              <a:rPr lang="en-US" sz="2000" b="1" dirty="0" smtClean="0"/>
              <a:t>(VEEV);</a:t>
            </a:r>
          </a:p>
          <a:p>
            <a:pPr>
              <a:lnSpc>
                <a:spcPct val="80000"/>
              </a:lnSpc>
            </a:pPr>
            <a:r>
              <a:rPr lang="en-US" sz="2000" b="1" dirty="0" err="1" smtClean="0">
                <a:solidFill>
                  <a:srgbClr val="0070C0"/>
                </a:solidFill>
              </a:rPr>
              <a:t>Adeno</a:t>
            </a:r>
            <a:r>
              <a:rPr lang="en-US" sz="2000" b="1" dirty="0" smtClean="0">
                <a:solidFill>
                  <a:srgbClr val="0070C0"/>
                </a:solidFill>
              </a:rPr>
              <a:t>-associated virus </a:t>
            </a:r>
            <a:r>
              <a:rPr lang="en-US" sz="2000" b="1" dirty="0" smtClean="0"/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AAV</a:t>
            </a:r>
            <a:r>
              <a:rPr lang="en-US" sz="2000" b="1" dirty="0" smtClean="0"/>
              <a:t>) → weakly immunogenic</a:t>
            </a: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Others: </a:t>
            </a:r>
            <a:r>
              <a:rPr lang="en-US" sz="2000" b="1" dirty="0" smtClean="0"/>
              <a:t>Measles (MV), Rubella virus, </a:t>
            </a:r>
            <a:r>
              <a:rPr lang="en-US" sz="2000" b="1" dirty="0" err="1" smtClean="0"/>
              <a:t>Stomatite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vésiculaire</a:t>
            </a:r>
            <a:r>
              <a:rPr lang="en-US" sz="2000" b="1" dirty="0" smtClean="0"/>
              <a:t> (VSV) …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2000" dirty="0" smtClean="0"/>
          </a:p>
          <a:p>
            <a:pPr>
              <a:lnSpc>
                <a:spcPct val="80000"/>
              </a:lnSpc>
            </a:pPr>
            <a:endParaRPr lang="fr-FR" sz="2000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smtClean="0"/>
              <a:t>DNA vaccines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>
            <a:off x="539750" y="1844675"/>
            <a:ext cx="8229600" cy="4525963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hlink"/>
                </a:solidFill>
              </a:rPr>
              <a:t>Naked DNA</a:t>
            </a:r>
            <a:r>
              <a:rPr lang="en-US" sz="2000" b="1" dirty="0" smtClean="0"/>
              <a:t> (→ Cellular immune responses (CD4&gt;CD8), after </a:t>
            </a:r>
            <a:r>
              <a:rPr lang="en-US" sz="2000" b="1" u="sng" dirty="0" smtClean="0"/>
              <a:t>multiple </a:t>
            </a:r>
            <a:r>
              <a:rPr lang="en-US" sz="2000" b="1" dirty="0" smtClean="0"/>
              <a:t>immunizations)</a:t>
            </a:r>
          </a:p>
          <a:p>
            <a:r>
              <a:rPr lang="en-US" sz="2000" b="1" dirty="0" err="1" smtClean="0">
                <a:solidFill>
                  <a:schemeClr val="hlink"/>
                </a:solidFill>
              </a:rPr>
              <a:t>Adjuvanted</a:t>
            </a:r>
            <a:r>
              <a:rPr lang="en-US" sz="2000" b="1" dirty="0" smtClean="0">
                <a:solidFill>
                  <a:schemeClr val="hlink"/>
                </a:solidFill>
              </a:rPr>
              <a:t>  DNA</a:t>
            </a:r>
            <a:r>
              <a:rPr lang="en-US" sz="2000" b="1" dirty="0" smtClean="0"/>
              <a:t> : CRL005, IL-15, IL-12 (→ No significant enhancement detected) </a:t>
            </a:r>
          </a:p>
          <a:p>
            <a:r>
              <a:rPr lang="en-US" sz="2000" b="1" dirty="0" smtClean="0">
                <a:solidFill>
                  <a:schemeClr val="hlink"/>
                </a:solidFill>
              </a:rPr>
              <a:t>Delivery by </a:t>
            </a:r>
            <a:r>
              <a:rPr lang="en-US" sz="2000" b="1" dirty="0" err="1" smtClean="0">
                <a:solidFill>
                  <a:schemeClr val="hlink"/>
                </a:solidFill>
              </a:rPr>
              <a:t>electroporation</a:t>
            </a:r>
            <a:r>
              <a:rPr lang="en-US" sz="2000" b="1" dirty="0" smtClean="0"/>
              <a:t> → </a:t>
            </a:r>
            <a:r>
              <a:rPr lang="en-US" sz="2000" b="1" u="sng" dirty="0" err="1" smtClean="0"/>
              <a:t>Electroporation</a:t>
            </a:r>
            <a:r>
              <a:rPr lang="en-US" sz="2000" b="1" u="sng" dirty="0" smtClean="0"/>
              <a:t> greatly enhances DNA immunogenicity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As stand-alone candidates, </a:t>
            </a:r>
            <a:r>
              <a:rPr lang="en-US" sz="2000" b="1" u="sng" dirty="0" smtClean="0"/>
              <a:t>DNA vaccines have generally been less immunogenic  in humans compared with small animal or NHP</a:t>
            </a:r>
            <a:r>
              <a:rPr lang="en-US" sz="2000" b="1" dirty="0" smtClean="0"/>
              <a:t>. </a:t>
            </a: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Their major interest lies in prime-boost immunization regimens:</a:t>
            </a:r>
          </a:p>
          <a:p>
            <a:pPr>
              <a:buFont typeface="Arial" pitchFamily="34" charset="0"/>
              <a:buNone/>
            </a:pPr>
            <a:r>
              <a:rPr lang="en-US" sz="2000" b="1" dirty="0" smtClean="0"/>
              <a:t>	DNA + live vectored vaccine </a:t>
            </a:r>
            <a:r>
              <a:rPr lang="en-US" sz="2000" b="1" dirty="0" smtClean="0">
                <a:solidFill>
                  <a:srgbClr val="FF0000"/>
                </a:solidFill>
              </a:rPr>
              <a:t>(MVA, Ad26…) </a:t>
            </a:r>
            <a:r>
              <a:rPr lang="en-US" sz="2000" b="1" dirty="0" smtClean="0"/>
              <a:t>;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DNA + protein vaccine </a:t>
            </a:r>
            <a:r>
              <a:rPr lang="en-US" sz="2000" b="1" dirty="0" smtClean="0">
                <a:solidFill>
                  <a:srgbClr val="FF0000"/>
                </a:solidFill>
              </a:rPr>
              <a:t>(gp120; SOSIP)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smtClean="0">
                <a:solidFill>
                  <a:srgbClr val="7030A0"/>
                </a:solidFill>
              </a:rPr>
              <a:t>Prime-boost</a:t>
            </a:r>
            <a:r>
              <a:rPr lang="en-US" sz="4000" b="1" u="sng" smtClean="0"/>
              <a:t> </a:t>
            </a:r>
            <a:r>
              <a:rPr lang="en-US" sz="4000" b="1" u="sng" smtClean="0">
                <a:solidFill>
                  <a:srgbClr val="7030A0"/>
                </a:solidFill>
              </a:rPr>
              <a:t>immunization</a:t>
            </a:r>
            <a:r>
              <a:rPr lang="en-US" sz="4000" b="1" u="sng" smtClean="0"/>
              <a:t> regimens</a:t>
            </a:r>
            <a:endParaRPr lang="fr-FR" sz="4000" b="1" u="sng" smtClean="0"/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457200" y="1857375"/>
            <a:ext cx="8229600" cy="426878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b="1" dirty="0" err="1" smtClean="0">
                <a:solidFill>
                  <a:schemeClr val="hlink"/>
                </a:solidFill>
              </a:rPr>
              <a:t>Canarypox</a:t>
            </a:r>
            <a:r>
              <a:rPr lang="en-US" sz="2000" b="1" dirty="0" smtClean="0">
                <a:solidFill>
                  <a:schemeClr val="hlink"/>
                </a:solidFill>
              </a:rPr>
              <a:t>  prime + gp120</a:t>
            </a:r>
            <a:r>
              <a:rPr lang="en-US" sz="2000" b="1" dirty="0" smtClean="0"/>
              <a:t> (</a:t>
            </a:r>
            <a:r>
              <a:rPr lang="en-US" sz="2000" b="1" dirty="0" smtClean="0">
                <a:solidFill>
                  <a:srgbClr val="FF0000"/>
                </a:solidFill>
              </a:rPr>
              <a:t>RV 144 trial </a:t>
            </a:r>
            <a:r>
              <a:rPr lang="en-US" sz="2000" b="1" dirty="0" smtClean="0"/>
              <a:t>in Thailand) : </a:t>
            </a:r>
            <a:r>
              <a:rPr lang="en-US" sz="2000" b="1" u="sng" dirty="0" smtClean="0"/>
              <a:t>ALVAC-HIV + gp120 B/E</a:t>
            </a: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hlink"/>
                </a:solidFill>
              </a:rPr>
              <a:t>Ad35 prime + gag-</a:t>
            </a:r>
            <a:r>
              <a:rPr lang="en-US" sz="2000" b="1" dirty="0" err="1" smtClean="0">
                <a:solidFill>
                  <a:schemeClr val="hlink"/>
                </a:solidFill>
              </a:rPr>
              <a:t>pol</a:t>
            </a:r>
            <a:r>
              <a:rPr lang="en-US" sz="2000" b="1" dirty="0">
                <a:solidFill>
                  <a:schemeClr val="hlink"/>
                </a:solidFill>
              </a:rPr>
              <a:t>-</a:t>
            </a:r>
            <a:r>
              <a:rPr lang="en-US" sz="2000" b="1" dirty="0" err="1" smtClean="0">
                <a:solidFill>
                  <a:schemeClr val="hlink"/>
                </a:solidFill>
              </a:rPr>
              <a:t>nef</a:t>
            </a:r>
            <a:r>
              <a:rPr lang="en-US" sz="2000" b="1" dirty="0" smtClean="0">
                <a:solidFill>
                  <a:schemeClr val="hlink"/>
                </a:solidFill>
              </a:rPr>
              <a:t> fusion protein (</a:t>
            </a:r>
            <a:r>
              <a:rPr lang="en-US" sz="2000" b="1" dirty="0" smtClean="0"/>
              <a:t>AS01B); </a:t>
            </a:r>
            <a:r>
              <a:rPr lang="en-US" sz="2000" b="1" dirty="0" smtClean="0">
                <a:solidFill>
                  <a:srgbClr val="0070C0"/>
                </a:solidFill>
              </a:rPr>
              <a:t>Ad26 prime + gp140 (mosaic Ag) boost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hlink"/>
                </a:solidFill>
              </a:rPr>
              <a:t>DNA + MVA; DNA + NYVAC </a:t>
            </a:r>
            <a:r>
              <a:rPr lang="en-US" sz="2000" b="1" dirty="0" smtClean="0"/>
              <a:t> (Both induce multifunctional CD4+ &gt;CD8+ T cells)</a:t>
            </a: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2000" b="1" dirty="0" smtClean="0"/>
              <a:t>	</a:t>
            </a:r>
            <a:r>
              <a:rPr lang="en-US" sz="2000" b="1" dirty="0" smtClean="0">
                <a:solidFill>
                  <a:schemeClr val="hlink"/>
                </a:solidFill>
              </a:rPr>
              <a:t>DNA + gp120</a:t>
            </a:r>
            <a:r>
              <a:rPr lang="en-US" sz="2000" b="1" dirty="0" smtClean="0"/>
              <a:t> (elicits binding </a:t>
            </a:r>
            <a:r>
              <a:rPr lang="en-US" sz="2000" b="1" dirty="0" err="1" smtClean="0"/>
              <a:t>Ab</a:t>
            </a:r>
            <a:r>
              <a:rPr lang="en-US" sz="2000" b="1" dirty="0" smtClean="0"/>
              <a:t>, ADCC, neutralizing </a:t>
            </a:r>
            <a:r>
              <a:rPr lang="en-US" sz="2000" b="1" dirty="0" err="1" smtClean="0"/>
              <a:t>Ab</a:t>
            </a:r>
            <a:r>
              <a:rPr lang="en-US" sz="2000" b="1" dirty="0" smtClean="0"/>
              <a:t> against Tier 1 isolates)</a:t>
            </a: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hlink"/>
                </a:solidFill>
              </a:rPr>
              <a:t>Ad26 prime + Ad35 boost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hlink"/>
                </a:solidFill>
              </a:rPr>
              <a:t>MVA prime + Ad35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(or Ad26) boosts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Ad26 prime + MVA boost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800" b="1" dirty="0" smtClean="0"/>
              <a:t>				</a:t>
            </a:r>
            <a:r>
              <a:rPr lang="en-US" sz="800" dirty="0" smtClean="0"/>
              <a:t>		</a:t>
            </a:r>
            <a:r>
              <a:rPr lang="en-US" sz="1400" dirty="0" smtClean="0"/>
              <a:t>Vaccine clinical  trials database </a:t>
            </a:r>
            <a:r>
              <a:rPr lang="en-US" sz="1400" dirty="0" smtClean="0">
                <a:hlinkClick r:id="rId2"/>
              </a:rPr>
              <a:t>www.iavi.org</a:t>
            </a:r>
            <a:r>
              <a:rPr lang="en-US" sz="1200" dirty="0" smtClean="0"/>
              <a:t>,</a:t>
            </a:r>
            <a:r>
              <a:rPr lang="en-US" sz="800" dirty="0" smtClean="0"/>
              <a:t> </a:t>
            </a:r>
            <a:endParaRPr lang="fr-FR" sz="800" b="1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71500"/>
            <a:ext cx="8229600" cy="725488"/>
          </a:xfrm>
        </p:spPr>
        <p:txBody>
          <a:bodyPr/>
          <a:lstStyle/>
          <a:p>
            <a:pPr eaLnBrk="1" hangingPunct="1"/>
            <a:r>
              <a:rPr lang="fr-FR" sz="4000" b="1" u="sng" dirty="0" smtClean="0"/>
              <a:t>The RV144 Phase III trial</a:t>
            </a:r>
            <a:endParaRPr lang="fr-FR" sz="2800" dirty="0" smtClean="0">
              <a:solidFill>
                <a:srgbClr val="0070C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85860"/>
            <a:ext cx="8229600" cy="5238765"/>
          </a:xfrm>
        </p:spPr>
        <p:txBody>
          <a:bodyPr>
            <a:normAutofit fontScale="47500" lnSpcReduction="20000"/>
          </a:bodyPr>
          <a:lstStyle/>
          <a:p>
            <a:pPr eaLnBrk="1" hangingPunct="1"/>
            <a:endParaRPr lang="fr-FR" sz="2600" u="sng" dirty="0" smtClean="0"/>
          </a:p>
          <a:p>
            <a:pPr eaLnBrk="1" hangingPunct="1">
              <a:buFont typeface="Wingdings" pitchFamily="2" charset="2"/>
              <a:buNone/>
            </a:pPr>
            <a:r>
              <a:rPr lang="fr-FR" sz="2000" b="1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fr-FR" sz="2000" b="1" dirty="0"/>
          </a:p>
          <a:p>
            <a:pPr eaLnBrk="1" hangingPunct="1">
              <a:buFont typeface="Wingdings" pitchFamily="2" charset="2"/>
              <a:buNone/>
            </a:pPr>
            <a:endParaRPr lang="fr-FR" sz="2000" dirty="0" smtClean="0"/>
          </a:p>
          <a:p>
            <a:r>
              <a:rPr lang="fr-FR" sz="3800" b="1" dirty="0" smtClean="0">
                <a:solidFill>
                  <a:srgbClr val="FF0000"/>
                </a:solidFill>
              </a:rPr>
              <a:t>ALVAC-HIV </a:t>
            </a:r>
            <a:r>
              <a:rPr lang="fr-FR" sz="3800" b="1" i="1" dirty="0" err="1" smtClean="0">
                <a:solidFill>
                  <a:srgbClr val="FF0000"/>
                </a:solidFill>
              </a:rPr>
              <a:t>env</a:t>
            </a:r>
            <a:r>
              <a:rPr lang="fr-FR" sz="3800" b="1" i="1" dirty="0" smtClean="0">
                <a:solidFill>
                  <a:srgbClr val="FF0000"/>
                </a:solidFill>
              </a:rPr>
              <a:t>, gag, </a:t>
            </a:r>
            <a:r>
              <a:rPr lang="fr-FR" sz="3800" b="1" i="1" dirty="0" err="1" smtClean="0">
                <a:solidFill>
                  <a:srgbClr val="FF0000"/>
                </a:solidFill>
              </a:rPr>
              <a:t>pol</a:t>
            </a:r>
            <a:r>
              <a:rPr lang="fr-FR" sz="3800" b="1" i="1" dirty="0" smtClean="0">
                <a:solidFill>
                  <a:srgbClr val="FF0000"/>
                </a:solidFill>
              </a:rPr>
              <a:t> </a:t>
            </a:r>
            <a:r>
              <a:rPr lang="fr-FR" sz="3800" b="1" dirty="0" smtClean="0">
                <a:solidFill>
                  <a:srgbClr val="FF0000"/>
                </a:solidFill>
              </a:rPr>
              <a:t>+ gp120 clade E</a:t>
            </a:r>
            <a:r>
              <a:rPr lang="fr-FR" sz="3800" dirty="0" smtClean="0"/>
              <a:t>: </a:t>
            </a:r>
            <a:r>
              <a:rPr lang="fr-FR" sz="3800" b="1" dirty="0" smtClean="0">
                <a:solidFill>
                  <a:srgbClr val="0070C0"/>
                </a:solidFill>
              </a:rPr>
              <a:t>prime-</a:t>
            </a:r>
            <a:r>
              <a:rPr lang="fr-FR" sz="3800" b="1" dirty="0" err="1" smtClean="0">
                <a:solidFill>
                  <a:srgbClr val="0070C0"/>
                </a:solidFill>
              </a:rPr>
              <a:t>boost</a:t>
            </a:r>
            <a:r>
              <a:rPr lang="fr-FR" sz="3800" b="1" dirty="0" smtClean="0">
                <a:solidFill>
                  <a:srgbClr val="0070C0"/>
                </a:solidFill>
              </a:rPr>
              <a:t> </a:t>
            </a:r>
            <a:r>
              <a:rPr lang="fr-FR" sz="3800" b="1" dirty="0" err="1" smtClean="0">
                <a:solidFill>
                  <a:srgbClr val="0070C0"/>
                </a:solidFill>
              </a:rPr>
              <a:t>regimen</a:t>
            </a:r>
            <a:r>
              <a:rPr lang="fr-FR" sz="3800" b="1" dirty="0" smtClean="0">
                <a:solidFill>
                  <a:srgbClr val="0070C0"/>
                </a:solidFill>
              </a:rPr>
              <a:t> </a:t>
            </a:r>
            <a:r>
              <a:rPr lang="fr-FR" sz="3800" b="1" dirty="0" err="1" smtClean="0">
                <a:solidFill>
                  <a:srgbClr val="0070C0"/>
                </a:solidFill>
              </a:rPr>
              <a:t>tested</a:t>
            </a:r>
            <a:r>
              <a:rPr lang="fr-FR" sz="3800" b="1" dirty="0" smtClean="0">
                <a:solidFill>
                  <a:srgbClr val="0070C0"/>
                </a:solidFill>
              </a:rPr>
              <a:t> on 16,400 </a:t>
            </a:r>
            <a:r>
              <a:rPr lang="fr-FR" sz="3800" b="1" dirty="0" err="1" smtClean="0">
                <a:solidFill>
                  <a:srgbClr val="0070C0"/>
                </a:solidFill>
              </a:rPr>
              <a:t>volunteers</a:t>
            </a:r>
            <a:r>
              <a:rPr lang="fr-FR" sz="3800" b="1" dirty="0" smtClean="0">
                <a:solidFill>
                  <a:srgbClr val="0070C0"/>
                </a:solidFill>
              </a:rPr>
              <a:t> in </a:t>
            </a:r>
            <a:r>
              <a:rPr lang="fr-FR" sz="3800" b="1" dirty="0" err="1" smtClean="0">
                <a:solidFill>
                  <a:srgbClr val="0070C0"/>
                </a:solidFill>
              </a:rPr>
              <a:t>Thailand</a:t>
            </a:r>
            <a:r>
              <a:rPr lang="fr-FR" sz="3800" b="1" dirty="0" smtClean="0">
                <a:solidFill>
                  <a:srgbClr val="0070C0"/>
                </a:solidFill>
              </a:rPr>
              <a:t> : </a:t>
            </a:r>
            <a:r>
              <a:rPr lang="fr-FR" sz="3800" b="1" dirty="0" smtClean="0">
                <a:cs typeface="Arial" pitchFamily="34" charset="0"/>
              </a:rPr>
              <a:t>51 infections </a:t>
            </a:r>
            <a:r>
              <a:rPr lang="fr-FR" sz="3800" dirty="0" smtClean="0">
                <a:cs typeface="Arial" pitchFamily="34" charset="0"/>
              </a:rPr>
              <a:t>in the </a:t>
            </a:r>
            <a:r>
              <a:rPr lang="fr-FR" sz="3800" dirty="0" err="1" smtClean="0">
                <a:cs typeface="Arial" pitchFamily="34" charset="0"/>
              </a:rPr>
              <a:t>vaccinated</a:t>
            </a:r>
            <a:r>
              <a:rPr lang="fr-FR" sz="3800" dirty="0" smtClean="0">
                <a:cs typeface="Arial" pitchFamily="34" charset="0"/>
              </a:rPr>
              <a:t> group versus</a:t>
            </a:r>
            <a:r>
              <a:rPr lang="fr-FR" sz="3800" b="1" dirty="0" smtClean="0">
                <a:cs typeface="Arial" pitchFamily="34" charset="0"/>
              </a:rPr>
              <a:t> 74 </a:t>
            </a:r>
            <a:r>
              <a:rPr lang="fr-FR" sz="3800" dirty="0" smtClean="0">
                <a:cs typeface="Arial" pitchFamily="34" charset="0"/>
              </a:rPr>
              <a:t>in the placebo group</a:t>
            </a:r>
            <a:r>
              <a:rPr lang="fr-FR" sz="3800" b="1" dirty="0" smtClean="0">
                <a:cs typeface="Arial" pitchFamily="34" charset="0"/>
              </a:rPr>
              <a:t>,</a:t>
            </a:r>
            <a:r>
              <a:rPr lang="fr-FR" sz="3800" dirty="0" smtClean="0">
                <a:cs typeface="Arial" pitchFamily="34" charset="0"/>
              </a:rPr>
              <a:t> i.e. </a:t>
            </a:r>
            <a:r>
              <a:rPr lang="fr-FR" sz="3800" b="1" dirty="0" smtClean="0">
                <a:cs typeface="Arial" pitchFamily="34" charset="0"/>
              </a:rPr>
              <a:t>a</a:t>
            </a:r>
            <a:r>
              <a:rPr lang="fr-FR" sz="3800" dirty="0" smtClean="0">
                <a:cs typeface="Arial" pitchFamily="34" charset="0"/>
              </a:rPr>
              <a:t> </a:t>
            </a:r>
            <a:r>
              <a:rPr lang="fr-FR" sz="3800" b="1" dirty="0" err="1" smtClean="0">
                <a:cs typeface="Arial" pitchFamily="34" charset="0"/>
              </a:rPr>
              <a:t>statistically</a:t>
            </a:r>
            <a:r>
              <a:rPr lang="fr-FR" sz="3800" b="1" dirty="0" smtClean="0">
                <a:cs typeface="Arial" pitchFamily="34" charset="0"/>
              </a:rPr>
              <a:t> </a:t>
            </a:r>
            <a:r>
              <a:rPr lang="fr-FR" sz="3800" b="1" u="sng" dirty="0" err="1" smtClean="0">
                <a:cs typeface="Arial" pitchFamily="34" charset="0"/>
              </a:rPr>
              <a:t>significant</a:t>
            </a:r>
            <a:r>
              <a:rPr lang="fr-FR" sz="3800" b="1" u="sng" dirty="0" smtClean="0">
                <a:cs typeface="Arial" pitchFamily="34" charset="0"/>
              </a:rPr>
              <a:t> </a:t>
            </a:r>
            <a:r>
              <a:rPr lang="fr-FR" sz="3800" b="1" u="sng" dirty="0" smtClean="0">
                <a:solidFill>
                  <a:srgbClr val="FF0000"/>
                </a:solidFill>
                <a:cs typeface="Arial" pitchFamily="34" charset="0"/>
              </a:rPr>
              <a:t>31% </a:t>
            </a:r>
            <a:r>
              <a:rPr lang="fr-FR" sz="3800" b="1" u="sng" dirty="0" err="1" smtClean="0">
                <a:solidFill>
                  <a:srgbClr val="FF0000"/>
                </a:solidFill>
                <a:cs typeface="Arial" pitchFamily="34" charset="0"/>
              </a:rPr>
              <a:t>reduction</a:t>
            </a:r>
            <a:r>
              <a:rPr lang="fr-FR" sz="3800" b="1" u="sng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3800" dirty="0" smtClean="0">
                <a:cs typeface="Arial" pitchFamily="34" charset="0"/>
              </a:rPr>
              <a:t>in the </a:t>
            </a:r>
            <a:r>
              <a:rPr lang="fr-FR" sz="3800" dirty="0" err="1" smtClean="0">
                <a:cs typeface="Arial" pitchFamily="34" charset="0"/>
              </a:rPr>
              <a:t>number</a:t>
            </a:r>
            <a:r>
              <a:rPr lang="fr-FR" sz="3800" dirty="0" smtClean="0">
                <a:cs typeface="Arial" pitchFamily="34" charset="0"/>
              </a:rPr>
              <a:t> of infections</a:t>
            </a:r>
            <a:r>
              <a:rPr lang="fr-FR" sz="3800" b="1" dirty="0" smtClean="0">
                <a:cs typeface="Arial" pitchFamily="34" charset="0"/>
              </a:rPr>
              <a:t>. </a:t>
            </a:r>
          </a:p>
          <a:p>
            <a:pPr lvl="1" eaLnBrk="1" hangingPunct="1">
              <a:buNone/>
            </a:pPr>
            <a:endParaRPr lang="fr-FR" sz="3800" b="1" dirty="0" smtClean="0">
              <a:cs typeface="Arial" pitchFamily="34" charset="0"/>
            </a:endParaRPr>
          </a:p>
          <a:p>
            <a:pPr lvl="1" eaLnBrk="1" hangingPunct="1"/>
            <a:r>
              <a:rPr lang="fr-FR" sz="3800" b="1" u="sng" dirty="0" smtClean="0">
                <a:solidFill>
                  <a:srgbClr val="FF0000"/>
                </a:solidFill>
              </a:rPr>
              <a:t>Protection  </a:t>
            </a:r>
            <a:r>
              <a:rPr lang="fr-FR" sz="3800" b="1" u="sng" dirty="0" err="1" smtClean="0">
                <a:solidFill>
                  <a:srgbClr val="FF0000"/>
                </a:solidFill>
              </a:rPr>
              <a:t>actually</a:t>
            </a:r>
            <a:r>
              <a:rPr lang="fr-FR" sz="3800" b="1" u="sng" dirty="0" smtClean="0">
                <a:solidFill>
                  <a:srgbClr val="FF0000"/>
                </a:solidFill>
              </a:rPr>
              <a:t> </a:t>
            </a:r>
            <a:r>
              <a:rPr lang="fr-FR" sz="3800" b="1" u="sng" dirty="0" err="1" smtClean="0">
                <a:solidFill>
                  <a:srgbClr val="FF0000"/>
                </a:solidFill>
              </a:rPr>
              <a:t>was</a:t>
            </a:r>
            <a:r>
              <a:rPr lang="fr-FR" sz="3800" b="1" u="sng" dirty="0" smtClean="0">
                <a:solidFill>
                  <a:srgbClr val="FF0000"/>
                </a:solidFill>
              </a:rPr>
              <a:t> 61% </a:t>
            </a:r>
            <a:r>
              <a:rPr lang="fr-FR" sz="3800" b="1" u="sng" dirty="0" err="1" smtClean="0">
                <a:solidFill>
                  <a:srgbClr val="FF0000"/>
                </a:solidFill>
              </a:rPr>
              <a:t>at</a:t>
            </a:r>
            <a:r>
              <a:rPr lang="fr-FR" sz="3800" b="1" u="sng" dirty="0" smtClean="0">
                <a:solidFill>
                  <a:srgbClr val="FF0000"/>
                </a:solidFill>
              </a:rPr>
              <a:t> </a:t>
            </a:r>
            <a:r>
              <a:rPr lang="fr-FR" sz="3800" b="1" u="sng" dirty="0" err="1" smtClean="0">
                <a:solidFill>
                  <a:srgbClr val="FF0000"/>
                </a:solidFill>
              </a:rPr>
              <a:t>year</a:t>
            </a:r>
            <a:r>
              <a:rPr lang="fr-FR" sz="3800" b="1" u="sng" dirty="0" smtClean="0">
                <a:solidFill>
                  <a:srgbClr val="FF0000"/>
                </a:solidFill>
              </a:rPr>
              <a:t> 1 </a:t>
            </a:r>
            <a:r>
              <a:rPr lang="fr-FR" sz="3800" b="1" dirty="0" smtClean="0">
                <a:solidFill>
                  <a:srgbClr val="FF0000"/>
                </a:solidFill>
              </a:rPr>
              <a:t>and </a:t>
            </a:r>
            <a:r>
              <a:rPr lang="fr-FR" sz="3800" b="1" dirty="0" err="1" smtClean="0">
                <a:solidFill>
                  <a:srgbClr val="FF0000"/>
                </a:solidFill>
              </a:rPr>
              <a:t>appeared</a:t>
            </a:r>
            <a:r>
              <a:rPr lang="fr-FR" sz="3800" b="1" dirty="0" smtClean="0">
                <a:solidFill>
                  <a:srgbClr val="FF0000"/>
                </a:solidFill>
              </a:rPr>
              <a:t> to </a:t>
            </a:r>
            <a:r>
              <a:rPr lang="fr-FR" sz="3800" b="1" dirty="0" err="1" smtClean="0">
                <a:solidFill>
                  <a:srgbClr val="FF0000"/>
                </a:solidFill>
              </a:rPr>
              <a:t>progressively</a:t>
            </a:r>
            <a:r>
              <a:rPr lang="fr-FR" sz="3800" b="1" dirty="0" smtClean="0">
                <a:solidFill>
                  <a:srgbClr val="FF0000"/>
                </a:solidFill>
              </a:rPr>
              <a:t> </a:t>
            </a:r>
            <a:r>
              <a:rPr lang="fr-FR" sz="3800" b="1" dirty="0" err="1" smtClean="0">
                <a:solidFill>
                  <a:srgbClr val="FF0000"/>
                </a:solidFill>
              </a:rPr>
              <a:t>wane</a:t>
            </a:r>
            <a:r>
              <a:rPr lang="fr-FR" sz="3800" b="1" dirty="0" smtClean="0">
                <a:solidFill>
                  <a:srgbClr val="FF0000"/>
                </a:solidFill>
              </a:rPr>
              <a:t> </a:t>
            </a:r>
            <a:r>
              <a:rPr lang="fr-FR" sz="3800" b="1" dirty="0" err="1" smtClean="0">
                <a:solidFill>
                  <a:srgbClr val="FF0000"/>
                </a:solidFill>
              </a:rPr>
              <a:t>with</a:t>
            </a:r>
            <a:r>
              <a:rPr lang="fr-FR" sz="3800" b="1" dirty="0" smtClean="0">
                <a:solidFill>
                  <a:srgbClr val="FF0000"/>
                </a:solidFill>
              </a:rPr>
              <a:t> time</a:t>
            </a:r>
          </a:p>
          <a:p>
            <a:pPr lvl="1" eaLnBrk="1" hangingPunct="1">
              <a:buNone/>
            </a:pPr>
            <a:endParaRPr lang="fr-FR" sz="2600" b="1" dirty="0" smtClean="0">
              <a:solidFill>
                <a:srgbClr val="FF0000"/>
              </a:solidFill>
            </a:endParaRPr>
          </a:p>
          <a:p>
            <a:pPr lvl="1" eaLnBrk="1" hangingPunct="1">
              <a:buNone/>
            </a:pPr>
            <a:endParaRPr lang="fr-FR" sz="26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lvl="1" eaLnBrk="1" hangingPunct="1"/>
            <a:r>
              <a:rPr lang="fr-FR" sz="3300" b="1" dirty="0" smtClean="0">
                <a:cs typeface="Arial" pitchFamily="34" charset="0"/>
              </a:rPr>
              <a:t>There </a:t>
            </a:r>
            <a:r>
              <a:rPr lang="fr-FR" sz="3300" b="1" dirty="0" err="1" smtClean="0">
                <a:cs typeface="Arial" pitchFamily="34" charset="0"/>
              </a:rPr>
              <a:t>were</a:t>
            </a:r>
            <a:r>
              <a:rPr lang="fr-FR" sz="3300" b="1" dirty="0" smtClean="0">
                <a:cs typeface="Arial" pitchFamily="34" charset="0"/>
              </a:rPr>
              <a:t> no </a:t>
            </a:r>
            <a:r>
              <a:rPr lang="fr-FR" sz="3300" b="1" dirty="0" err="1" smtClean="0">
                <a:cs typeface="Arial" pitchFamily="34" charset="0"/>
              </a:rPr>
              <a:t>detectable</a:t>
            </a:r>
            <a:r>
              <a:rPr lang="fr-FR" sz="3300" b="1" dirty="0" smtClean="0">
                <a:cs typeface="Arial" pitchFamily="34" charset="0"/>
              </a:rPr>
              <a:t> CD8+ CTL </a:t>
            </a:r>
            <a:r>
              <a:rPr lang="fr-FR" sz="3300" b="1" dirty="0" err="1" smtClean="0">
                <a:cs typeface="Arial" pitchFamily="34" charset="0"/>
              </a:rPr>
              <a:t>responses</a:t>
            </a:r>
            <a:r>
              <a:rPr lang="fr-FR" sz="3300" b="1" dirty="0" smtClean="0">
                <a:cs typeface="Arial" pitchFamily="34" charset="0"/>
              </a:rPr>
              <a:t> </a:t>
            </a:r>
            <a:r>
              <a:rPr lang="fr-FR" sz="3300" dirty="0" smtClean="0">
                <a:cs typeface="Arial" pitchFamily="34" charset="0"/>
              </a:rPr>
              <a:t>(no cellular </a:t>
            </a:r>
            <a:r>
              <a:rPr lang="fr-FR" sz="3300" dirty="0" err="1" smtClean="0">
                <a:cs typeface="Arial" pitchFamily="34" charset="0"/>
              </a:rPr>
              <a:t>immunity</a:t>
            </a:r>
            <a:r>
              <a:rPr lang="fr-FR" sz="3300" dirty="0" smtClean="0">
                <a:cs typeface="Arial" pitchFamily="34" charset="0"/>
              </a:rPr>
              <a:t> </a:t>
            </a:r>
            <a:r>
              <a:rPr lang="fr-FR" sz="3300" dirty="0" err="1" smtClean="0">
                <a:cs typeface="Arial" pitchFamily="34" charset="0"/>
              </a:rPr>
              <a:t>effect</a:t>
            </a:r>
            <a:r>
              <a:rPr lang="fr-FR" sz="3300" dirty="0" smtClean="0">
                <a:cs typeface="Arial" pitchFamily="34" charset="0"/>
              </a:rPr>
              <a:t>)</a:t>
            </a:r>
            <a:r>
              <a:rPr lang="fr-FR" sz="3300" b="1" dirty="0" smtClean="0">
                <a:solidFill>
                  <a:srgbClr val="FF0000"/>
                </a:solidFill>
                <a:cs typeface="Arial" pitchFamily="34" charset="0"/>
              </a:rPr>
              <a:t>. </a:t>
            </a:r>
            <a:r>
              <a:rPr lang="fr-FR" sz="3300" b="1" dirty="0" err="1" smtClean="0">
                <a:cs typeface="Arial" pitchFamily="34" charset="0"/>
              </a:rPr>
              <a:t>Low</a:t>
            </a:r>
            <a:r>
              <a:rPr lang="fr-FR" sz="3300" b="1" dirty="0" smtClean="0">
                <a:cs typeface="Arial" pitchFamily="34" charset="0"/>
              </a:rPr>
              <a:t> </a:t>
            </a:r>
            <a:r>
              <a:rPr lang="fr-FR" sz="3300" b="1" dirty="0" err="1" smtClean="0">
                <a:cs typeface="Arial" pitchFamily="34" charset="0"/>
              </a:rPr>
              <a:t>titer</a:t>
            </a:r>
            <a:r>
              <a:rPr lang="fr-FR" sz="3300" b="1" dirty="0" smtClean="0">
                <a:cs typeface="Arial" pitchFamily="34" charset="0"/>
              </a:rPr>
              <a:t> </a:t>
            </a:r>
            <a:r>
              <a:rPr lang="fr-FR" sz="3300" b="1" dirty="0" err="1" smtClean="0">
                <a:cs typeface="Arial" pitchFamily="34" charset="0"/>
              </a:rPr>
              <a:t>NAbs</a:t>
            </a:r>
            <a:r>
              <a:rPr lang="fr-FR" sz="3300" b="1" dirty="0" smtClean="0">
                <a:cs typeface="Arial" pitchFamily="34" charset="0"/>
              </a:rPr>
              <a:t> </a:t>
            </a:r>
            <a:r>
              <a:rPr lang="fr-FR" sz="3300" dirty="0" err="1" smtClean="0">
                <a:cs typeface="Arial" pitchFamily="34" charset="0"/>
              </a:rPr>
              <a:t>were</a:t>
            </a:r>
            <a:r>
              <a:rPr lang="fr-FR" sz="3300" b="1" dirty="0" smtClean="0">
                <a:cs typeface="Arial" pitchFamily="34" charset="0"/>
              </a:rPr>
              <a:t> </a:t>
            </a:r>
            <a:r>
              <a:rPr lang="fr-FR" sz="3300" b="1" dirty="0" err="1" smtClean="0">
                <a:cs typeface="Arial" pitchFamily="34" charset="0"/>
              </a:rPr>
              <a:t>irregularly</a:t>
            </a:r>
            <a:r>
              <a:rPr lang="fr-FR" sz="3300" b="1" dirty="0" smtClean="0">
                <a:cs typeface="Arial" pitchFamily="34" charset="0"/>
              </a:rPr>
              <a:t> </a:t>
            </a:r>
            <a:r>
              <a:rPr lang="fr-FR" sz="3300" b="1" dirty="0" err="1" smtClean="0">
                <a:cs typeface="Arial" pitchFamily="34" charset="0"/>
              </a:rPr>
              <a:t>detected</a:t>
            </a:r>
            <a:r>
              <a:rPr lang="fr-FR" sz="3300" b="1" dirty="0" smtClean="0">
                <a:cs typeface="Arial" pitchFamily="34" charset="0"/>
              </a:rPr>
              <a:t> in </a:t>
            </a:r>
            <a:r>
              <a:rPr lang="fr-FR" sz="3300" b="1" dirty="0" err="1" smtClean="0">
                <a:cs typeface="Arial" pitchFamily="34" charset="0"/>
              </a:rPr>
              <a:t>some</a:t>
            </a:r>
            <a:r>
              <a:rPr lang="fr-FR" sz="3300" b="1" dirty="0" smtClean="0">
                <a:cs typeface="Arial" pitchFamily="34" charset="0"/>
              </a:rPr>
              <a:t> </a:t>
            </a:r>
            <a:r>
              <a:rPr lang="fr-FR" sz="3300" b="1" dirty="0" err="1" smtClean="0">
                <a:cs typeface="Arial" pitchFamily="34" charset="0"/>
              </a:rPr>
              <a:t>vaccinees</a:t>
            </a:r>
            <a:r>
              <a:rPr lang="fr-FR" sz="3300" b="1" dirty="0" smtClean="0">
                <a:cs typeface="Arial" pitchFamily="34" charset="0"/>
              </a:rPr>
              <a:t>.</a:t>
            </a:r>
          </a:p>
          <a:p>
            <a:pPr lvl="1" eaLnBrk="1" hangingPunct="1"/>
            <a:endParaRPr lang="fr-FR" sz="2600" b="1" dirty="0" smtClean="0">
              <a:cs typeface="Arial" pitchFamily="34" charset="0"/>
            </a:endParaRPr>
          </a:p>
          <a:p>
            <a:pPr lvl="1" eaLnBrk="1" hangingPunct="1">
              <a:buFont typeface="Arial" pitchFamily="34" charset="0"/>
              <a:buNone/>
            </a:pPr>
            <a:r>
              <a:rPr lang="fr-FR" sz="2600" b="1" dirty="0" smtClean="0">
                <a:cs typeface="Arial" pitchFamily="34" charset="0"/>
              </a:rPr>
              <a:t>	</a:t>
            </a:r>
            <a:r>
              <a:rPr lang="fr-FR" sz="2600" dirty="0" smtClean="0">
                <a:cs typeface="Arial" pitchFamily="34" charset="0"/>
              </a:rPr>
              <a:t> </a:t>
            </a:r>
            <a:r>
              <a:rPr lang="fr-FR" sz="3300" b="1" u="sng" dirty="0" smtClean="0">
                <a:solidFill>
                  <a:srgbClr val="FF0000"/>
                </a:solidFill>
                <a:cs typeface="Arial" pitchFamily="34" charset="0"/>
              </a:rPr>
              <a:t>The basis of protection </a:t>
            </a:r>
            <a:r>
              <a:rPr lang="fr-FR" sz="3300" b="1" u="sng" dirty="0" err="1" smtClean="0">
                <a:solidFill>
                  <a:srgbClr val="FF0000"/>
                </a:solidFill>
                <a:cs typeface="Arial" pitchFamily="34" charset="0"/>
              </a:rPr>
              <a:t>was</a:t>
            </a:r>
            <a:r>
              <a:rPr lang="fr-FR" sz="3300" b="1" u="sng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3300" b="1" u="sng" dirty="0" err="1" smtClean="0">
                <a:solidFill>
                  <a:srgbClr val="FF0000"/>
                </a:solidFill>
                <a:cs typeface="Arial" pitchFamily="34" charset="0"/>
              </a:rPr>
              <a:t>therefore</a:t>
            </a:r>
            <a:r>
              <a:rPr lang="fr-FR" sz="3300" b="1" u="sng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3300" b="1" u="sng" dirty="0" err="1" smtClean="0">
                <a:solidFill>
                  <a:srgbClr val="FF0000"/>
                </a:solidFill>
                <a:cs typeface="Arial" pitchFamily="34" charset="0"/>
              </a:rPr>
              <a:t>neither</a:t>
            </a:r>
            <a:r>
              <a:rPr lang="fr-FR" sz="3300" b="1" u="sng" dirty="0" smtClean="0">
                <a:solidFill>
                  <a:srgbClr val="FF0000"/>
                </a:solidFill>
                <a:cs typeface="Arial" pitchFamily="34" charset="0"/>
              </a:rPr>
              <a:t> CMI </a:t>
            </a:r>
            <a:r>
              <a:rPr lang="fr-FR" sz="3300" b="1" u="sng" dirty="0" err="1" smtClean="0">
                <a:solidFill>
                  <a:srgbClr val="FF0000"/>
                </a:solidFill>
                <a:cs typeface="Arial" pitchFamily="34" charset="0"/>
              </a:rPr>
              <a:t>responses</a:t>
            </a:r>
            <a:r>
              <a:rPr lang="fr-FR" sz="3300" b="1" u="sng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3300" b="1" u="sng" dirty="0" err="1" smtClean="0">
                <a:solidFill>
                  <a:srgbClr val="FF0000"/>
                </a:solidFill>
                <a:cs typeface="Arial" pitchFamily="34" charset="0"/>
              </a:rPr>
              <a:t>nor</a:t>
            </a:r>
            <a:r>
              <a:rPr lang="fr-FR" sz="3300" b="1" u="sng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3300" b="1" u="sng" dirty="0" err="1" smtClean="0">
                <a:solidFill>
                  <a:srgbClr val="FF0000"/>
                </a:solidFill>
                <a:cs typeface="Arial" pitchFamily="34" charset="0"/>
              </a:rPr>
              <a:t>NAbs</a:t>
            </a:r>
            <a:r>
              <a:rPr lang="fr-FR" sz="3300" b="1" u="sng" dirty="0" smtClean="0">
                <a:solidFill>
                  <a:srgbClr val="FF0000"/>
                </a:solidFill>
                <a:cs typeface="Arial" pitchFamily="34" charset="0"/>
              </a:rPr>
              <a:t>! 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fr-FR" sz="3300" b="1" dirty="0" smtClean="0">
                <a:solidFill>
                  <a:srgbClr val="FF0000"/>
                </a:solidFill>
                <a:cs typeface="Arial" pitchFamily="34" charset="0"/>
              </a:rPr>
              <a:t>	</a:t>
            </a:r>
            <a:endParaRPr lang="fr-FR" sz="3300" b="1" u="sng" dirty="0" smtClean="0">
              <a:solidFill>
                <a:srgbClr val="FF0000"/>
              </a:solidFill>
              <a:cs typeface="Arial" pitchFamily="34" charset="0"/>
            </a:endParaRPr>
          </a:p>
          <a:p>
            <a:pPr lvl="1" eaLnBrk="1" hangingPunct="1"/>
            <a:endParaRPr lang="fr-FR" sz="26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lvl="1" eaLnBrk="1" hangingPunct="1"/>
            <a:endParaRPr lang="fr-FR" sz="26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lvl="1" eaLnBrk="1" hangingPunct="1"/>
            <a:endParaRPr lang="fr-FR" sz="1800" dirty="0" smtClean="0"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fr-FR" sz="1800" b="1" dirty="0" smtClean="0"/>
          </a:p>
          <a:p>
            <a:pPr lvl="1" eaLnBrk="1" hangingPunct="1">
              <a:buFont typeface="Wingdings" pitchFamily="2" charset="2"/>
              <a:buNone/>
            </a:pPr>
            <a:r>
              <a:rPr lang="fr-FR" sz="1800" dirty="0" smtClean="0"/>
              <a:t>      </a:t>
            </a:r>
          </a:p>
          <a:p>
            <a:pPr lvl="1" eaLnBrk="1" hangingPunct="1">
              <a:buFont typeface="Wingdings" pitchFamily="2" charset="2"/>
              <a:buNone/>
            </a:pPr>
            <a:endParaRPr lang="fr-FR" sz="2400" u="sng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0138" cy="67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0467" name="Text Box 3"/>
          <p:cNvSpPr txBox="1">
            <a:spLocks noChangeArrowheads="1"/>
          </p:cNvSpPr>
          <p:nvPr/>
        </p:nvSpPr>
        <p:spPr bwMode="auto">
          <a:xfrm>
            <a:off x="6969125" y="6842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0468" name="Text Box 4"/>
          <p:cNvSpPr txBox="1">
            <a:spLocks noChangeArrowheads="1"/>
          </p:cNvSpPr>
          <p:nvPr/>
        </p:nvSpPr>
        <p:spPr bwMode="auto">
          <a:xfrm>
            <a:off x="6262688" y="4414838"/>
            <a:ext cx="2605200" cy="206210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16,395 </a:t>
            </a:r>
            <a:r>
              <a:rPr kumimoji="0" lang="en-US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Volonteers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18-30 </a:t>
            </a: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12,542 </a:t>
            </a: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Completed study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$105 Million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0470" name="Picture 6" descr="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 b="49222"/>
          <a:stretch>
            <a:fillRect/>
          </a:stretch>
        </p:blipFill>
        <p:spPr bwMode="auto">
          <a:xfrm>
            <a:off x="6438900" y="627063"/>
            <a:ext cx="2647950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0472" name="Picture 8" descr="GP120 c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824163"/>
            <a:ext cx="1816100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0474" name="Text Box 10"/>
          <p:cNvSpPr txBox="1">
            <a:spLocks noChangeArrowheads="1"/>
          </p:cNvSpPr>
          <p:nvPr/>
        </p:nvSpPr>
        <p:spPr bwMode="auto">
          <a:xfrm>
            <a:off x="7502525" y="2065338"/>
            <a:ext cx="5397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264025" y="85725"/>
            <a:ext cx="328613" cy="330200"/>
            <a:chOff x="904" y="2476"/>
            <a:chExt cx="876" cy="880"/>
          </a:xfrm>
        </p:grpSpPr>
        <p:grpSp>
          <p:nvGrpSpPr>
            <p:cNvPr id="3" name="Group 12"/>
            <p:cNvGrpSpPr>
              <a:grpSpLocks noChangeAspect="1"/>
            </p:cNvGrpSpPr>
            <p:nvPr/>
          </p:nvGrpSpPr>
          <p:grpSpPr bwMode="auto">
            <a:xfrm>
              <a:off x="1253" y="2744"/>
              <a:ext cx="179" cy="343"/>
              <a:chOff x="1557" y="3059"/>
              <a:chExt cx="198" cy="381"/>
            </a:xfrm>
          </p:grpSpPr>
          <p:sp>
            <p:nvSpPr>
              <p:cNvPr id="830477" name="AutoShape 13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1628" y="3309"/>
                <a:ext cx="140" cy="115"/>
              </a:xfrm>
              <a:custGeom>
                <a:avLst/>
                <a:gdLst>
                  <a:gd name="G0" fmla="+- 9714 0 0"/>
                  <a:gd name="G1" fmla="+- -11732312 0 0"/>
                  <a:gd name="G2" fmla="+- 0 0 -11732312"/>
                  <a:gd name="T0" fmla="*/ 0 256 1"/>
                  <a:gd name="T1" fmla="*/ 180 256 1"/>
                  <a:gd name="G3" fmla="+- -11732312 T0 T1"/>
                  <a:gd name="T2" fmla="*/ 0 256 1"/>
                  <a:gd name="T3" fmla="*/ 90 256 1"/>
                  <a:gd name="G4" fmla="+- -11732312 T2 T3"/>
                  <a:gd name="G5" fmla="*/ G4 2 1"/>
                  <a:gd name="T4" fmla="*/ 90 256 1"/>
                  <a:gd name="T5" fmla="*/ 0 256 1"/>
                  <a:gd name="G6" fmla="+- -11732312 T4 T5"/>
                  <a:gd name="G7" fmla="*/ G6 2 1"/>
                  <a:gd name="G8" fmla="abs -11732312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714"/>
                  <a:gd name="G18" fmla="*/ 9714 1 2"/>
                  <a:gd name="G19" fmla="+- G18 5400 0"/>
                  <a:gd name="G20" fmla="cos G19 -11732312"/>
                  <a:gd name="G21" fmla="sin G19 -11732312"/>
                  <a:gd name="G22" fmla="+- G20 10800 0"/>
                  <a:gd name="G23" fmla="+- G21 10800 0"/>
                  <a:gd name="G24" fmla="+- 10800 0 G20"/>
                  <a:gd name="G25" fmla="+- 9714 10800 0"/>
                  <a:gd name="G26" fmla="?: G9 G17 G25"/>
                  <a:gd name="G27" fmla="?: G9 0 21600"/>
                  <a:gd name="G28" fmla="cos 10800 -11732312"/>
                  <a:gd name="G29" fmla="sin 10800 -11732312"/>
                  <a:gd name="G30" fmla="sin 9714 -11732312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32312 G34 0"/>
                  <a:gd name="G36" fmla="?: G6 G35 G31"/>
                  <a:gd name="G37" fmla="+- 21600 0 G36"/>
                  <a:gd name="G38" fmla="?: G4 0 G33"/>
                  <a:gd name="G39" fmla="?: -11732312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44 w 21600"/>
                  <a:gd name="T15" fmla="*/ 10624 h 21600"/>
                  <a:gd name="T16" fmla="*/ 10800 w 21600"/>
                  <a:gd name="T17" fmla="*/ 1086 h 21600"/>
                  <a:gd name="T18" fmla="*/ 21056 w 21600"/>
                  <a:gd name="T19" fmla="*/ 1062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87" y="10634"/>
                    </a:moveTo>
                    <a:cubicBezTo>
                      <a:pt x="1177" y="5334"/>
                      <a:pt x="5499" y="1085"/>
                      <a:pt x="10800" y="1086"/>
                    </a:cubicBezTo>
                    <a:cubicBezTo>
                      <a:pt x="16100" y="1086"/>
                      <a:pt x="20422" y="5334"/>
                      <a:pt x="20512" y="10634"/>
                    </a:cubicBezTo>
                    <a:lnTo>
                      <a:pt x="21598" y="10615"/>
                    </a:lnTo>
                    <a:cubicBezTo>
                      <a:pt x="21497" y="4723"/>
                      <a:pt x="16692" y="-1"/>
                      <a:pt x="10799" y="0"/>
                    </a:cubicBezTo>
                    <a:cubicBezTo>
                      <a:pt x="4907" y="0"/>
                      <a:pt x="102" y="4723"/>
                      <a:pt x="1" y="10615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478" name="AutoShape 14"/>
              <p:cNvSpPr>
                <a:spLocks noChangeAspect="1" noChangeArrowheads="1"/>
              </p:cNvSpPr>
              <p:nvPr/>
            </p:nvSpPr>
            <p:spPr bwMode="auto">
              <a:xfrm rot="16200000">
                <a:off x="1641" y="3070"/>
                <a:ext cx="114" cy="91"/>
              </a:xfrm>
              <a:custGeom>
                <a:avLst/>
                <a:gdLst>
                  <a:gd name="G0" fmla="+- 9674 0 0"/>
                  <a:gd name="G1" fmla="+- -11746411 0 0"/>
                  <a:gd name="G2" fmla="+- 0 0 -11746411"/>
                  <a:gd name="T0" fmla="*/ 0 256 1"/>
                  <a:gd name="T1" fmla="*/ 180 256 1"/>
                  <a:gd name="G3" fmla="+- -11746411 T0 T1"/>
                  <a:gd name="T2" fmla="*/ 0 256 1"/>
                  <a:gd name="T3" fmla="*/ 90 256 1"/>
                  <a:gd name="G4" fmla="+- -11746411 T2 T3"/>
                  <a:gd name="G5" fmla="*/ G4 2 1"/>
                  <a:gd name="T4" fmla="*/ 90 256 1"/>
                  <a:gd name="T5" fmla="*/ 0 256 1"/>
                  <a:gd name="G6" fmla="+- -11746411 T4 T5"/>
                  <a:gd name="G7" fmla="*/ G6 2 1"/>
                  <a:gd name="G8" fmla="abs -1174641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674"/>
                  <a:gd name="G18" fmla="*/ 9674 1 2"/>
                  <a:gd name="G19" fmla="+- G18 5400 0"/>
                  <a:gd name="G20" fmla="cos G19 -11746411"/>
                  <a:gd name="G21" fmla="sin G19 -11746411"/>
                  <a:gd name="G22" fmla="+- G20 10800 0"/>
                  <a:gd name="G23" fmla="+- G21 10800 0"/>
                  <a:gd name="G24" fmla="+- 10800 0 G20"/>
                  <a:gd name="G25" fmla="+- 9674 10800 0"/>
                  <a:gd name="G26" fmla="?: G9 G17 G25"/>
                  <a:gd name="G27" fmla="?: G9 0 21600"/>
                  <a:gd name="G28" fmla="cos 10800 -11746411"/>
                  <a:gd name="G29" fmla="sin 10800 -11746411"/>
                  <a:gd name="G30" fmla="sin 9674 -1174641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46411 G34 0"/>
                  <a:gd name="G36" fmla="?: G6 G35 G31"/>
                  <a:gd name="G37" fmla="+- 21600 0 G36"/>
                  <a:gd name="G38" fmla="?: G4 0 G33"/>
                  <a:gd name="G39" fmla="?: -1174641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63 w 21600"/>
                  <a:gd name="T15" fmla="*/ 10663 h 21600"/>
                  <a:gd name="T16" fmla="*/ 10800 w 21600"/>
                  <a:gd name="T17" fmla="*/ 1126 h 21600"/>
                  <a:gd name="T18" fmla="*/ 21037 w 21600"/>
                  <a:gd name="T19" fmla="*/ 10663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126" y="10671"/>
                    </a:moveTo>
                    <a:cubicBezTo>
                      <a:pt x="1197" y="5378"/>
                      <a:pt x="5507" y="1125"/>
                      <a:pt x="10800" y="1126"/>
                    </a:cubicBezTo>
                    <a:cubicBezTo>
                      <a:pt x="16092" y="1126"/>
                      <a:pt x="20402" y="5378"/>
                      <a:pt x="20473" y="10671"/>
                    </a:cubicBezTo>
                    <a:lnTo>
                      <a:pt x="21599" y="10655"/>
                    </a:lnTo>
                    <a:cubicBezTo>
                      <a:pt x="21520" y="4748"/>
                      <a:pt x="16708" y="-1"/>
                      <a:pt x="10799" y="0"/>
                    </a:cubicBezTo>
                    <a:cubicBezTo>
                      <a:pt x="4891" y="0"/>
                      <a:pt x="79" y="4748"/>
                      <a:pt x="0" y="10655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479" name="AutoShape 15"/>
              <p:cNvSpPr>
                <a:spLocks noChangeAspect="1" noChangeArrowheads="1"/>
              </p:cNvSpPr>
              <p:nvPr/>
            </p:nvSpPr>
            <p:spPr bwMode="auto">
              <a:xfrm rot="5400000">
                <a:off x="1545" y="3180"/>
                <a:ext cx="140" cy="115"/>
              </a:xfrm>
              <a:custGeom>
                <a:avLst/>
                <a:gdLst>
                  <a:gd name="G0" fmla="+- 9714 0 0"/>
                  <a:gd name="G1" fmla="+- -11732312 0 0"/>
                  <a:gd name="G2" fmla="+- 0 0 -11732312"/>
                  <a:gd name="T0" fmla="*/ 0 256 1"/>
                  <a:gd name="T1" fmla="*/ 180 256 1"/>
                  <a:gd name="G3" fmla="+- -11732312 T0 T1"/>
                  <a:gd name="T2" fmla="*/ 0 256 1"/>
                  <a:gd name="T3" fmla="*/ 90 256 1"/>
                  <a:gd name="G4" fmla="+- -11732312 T2 T3"/>
                  <a:gd name="G5" fmla="*/ G4 2 1"/>
                  <a:gd name="T4" fmla="*/ 90 256 1"/>
                  <a:gd name="T5" fmla="*/ 0 256 1"/>
                  <a:gd name="G6" fmla="+- -11732312 T4 T5"/>
                  <a:gd name="G7" fmla="*/ G6 2 1"/>
                  <a:gd name="G8" fmla="abs -11732312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714"/>
                  <a:gd name="G18" fmla="*/ 9714 1 2"/>
                  <a:gd name="G19" fmla="+- G18 5400 0"/>
                  <a:gd name="G20" fmla="cos G19 -11732312"/>
                  <a:gd name="G21" fmla="sin G19 -11732312"/>
                  <a:gd name="G22" fmla="+- G20 10800 0"/>
                  <a:gd name="G23" fmla="+- G21 10800 0"/>
                  <a:gd name="G24" fmla="+- 10800 0 G20"/>
                  <a:gd name="G25" fmla="+- 9714 10800 0"/>
                  <a:gd name="G26" fmla="?: G9 G17 G25"/>
                  <a:gd name="G27" fmla="?: G9 0 21600"/>
                  <a:gd name="G28" fmla="cos 10800 -11732312"/>
                  <a:gd name="G29" fmla="sin 10800 -11732312"/>
                  <a:gd name="G30" fmla="sin 9714 -11732312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32312 G34 0"/>
                  <a:gd name="G36" fmla="?: G6 G35 G31"/>
                  <a:gd name="G37" fmla="+- 21600 0 G36"/>
                  <a:gd name="G38" fmla="?: G4 0 G33"/>
                  <a:gd name="G39" fmla="?: -11732312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44 w 21600"/>
                  <a:gd name="T15" fmla="*/ 10624 h 21600"/>
                  <a:gd name="T16" fmla="*/ 10800 w 21600"/>
                  <a:gd name="T17" fmla="*/ 1086 h 21600"/>
                  <a:gd name="T18" fmla="*/ 21056 w 21600"/>
                  <a:gd name="T19" fmla="*/ 1062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87" y="10634"/>
                    </a:moveTo>
                    <a:cubicBezTo>
                      <a:pt x="1177" y="5334"/>
                      <a:pt x="5499" y="1085"/>
                      <a:pt x="10800" y="1086"/>
                    </a:cubicBezTo>
                    <a:cubicBezTo>
                      <a:pt x="16100" y="1086"/>
                      <a:pt x="20422" y="5334"/>
                      <a:pt x="20512" y="10634"/>
                    </a:cubicBezTo>
                    <a:lnTo>
                      <a:pt x="21598" y="10615"/>
                    </a:lnTo>
                    <a:cubicBezTo>
                      <a:pt x="21497" y="4723"/>
                      <a:pt x="16692" y="-1"/>
                      <a:pt x="10799" y="0"/>
                    </a:cubicBezTo>
                    <a:cubicBezTo>
                      <a:pt x="4907" y="0"/>
                      <a:pt x="102" y="4723"/>
                      <a:pt x="1" y="10615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480" name="AutoShape 16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1546" y="3312"/>
                <a:ext cx="140" cy="115"/>
              </a:xfrm>
              <a:custGeom>
                <a:avLst/>
                <a:gdLst>
                  <a:gd name="G0" fmla="+- 9714 0 0"/>
                  <a:gd name="G1" fmla="+- -11732312 0 0"/>
                  <a:gd name="G2" fmla="+- 0 0 -11732312"/>
                  <a:gd name="T0" fmla="*/ 0 256 1"/>
                  <a:gd name="T1" fmla="*/ 180 256 1"/>
                  <a:gd name="G3" fmla="+- -11732312 T0 T1"/>
                  <a:gd name="T2" fmla="*/ 0 256 1"/>
                  <a:gd name="T3" fmla="*/ 90 256 1"/>
                  <a:gd name="G4" fmla="+- -11732312 T2 T3"/>
                  <a:gd name="G5" fmla="*/ G4 2 1"/>
                  <a:gd name="T4" fmla="*/ 90 256 1"/>
                  <a:gd name="T5" fmla="*/ 0 256 1"/>
                  <a:gd name="G6" fmla="+- -11732312 T4 T5"/>
                  <a:gd name="G7" fmla="*/ G6 2 1"/>
                  <a:gd name="G8" fmla="abs -11732312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714"/>
                  <a:gd name="G18" fmla="*/ 9714 1 2"/>
                  <a:gd name="G19" fmla="+- G18 5400 0"/>
                  <a:gd name="G20" fmla="cos G19 -11732312"/>
                  <a:gd name="G21" fmla="sin G19 -11732312"/>
                  <a:gd name="G22" fmla="+- G20 10800 0"/>
                  <a:gd name="G23" fmla="+- G21 10800 0"/>
                  <a:gd name="G24" fmla="+- 10800 0 G20"/>
                  <a:gd name="G25" fmla="+- 9714 10800 0"/>
                  <a:gd name="G26" fmla="?: G9 G17 G25"/>
                  <a:gd name="G27" fmla="?: G9 0 21600"/>
                  <a:gd name="G28" fmla="cos 10800 -11732312"/>
                  <a:gd name="G29" fmla="sin 10800 -11732312"/>
                  <a:gd name="G30" fmla="sin 9714 -11732312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32312 G34 0"/>
                  <a:gd name="G36" fmla="?: G6 G35 G31"/>
                  <a:gd name="G37" fmla="+- 21600 0 G36"/>
                  <a:gd name="G38" fmla="?: G4 0 G33"/>
                  <a:gd name="G39" fmla="?: -11732312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44 w 21600"/>
                  <a:gd name="T15" fmla="*/ 10624 h 21600"/>
                  <a:gd name="T16" fmla="*/ 10800 w 21600"/>
                  <a:gd name="T17" fmla="*/ 1086 h 21600"/>
                  <a:gd name="T18" fmla="*/ 21056 w 21600"/>
                  <a:gd name="T19" fmla="*/ 1062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87" y="10634"/>
                    </a:moveTo>
                    <a:cubicBezTo>
                      <a:pt x="1177" y="5334"/>
                      <a:pt x="5499" y="1085"/>
                      <a:pt x="10800" y="1086"/>
                    </a:cubicBezTo>
                    <a:cubicBezTo>
                      <a:pt x="16100" y="1086"/>
                      <a:pt x="20422" y="5334"/>
                      <a:pt x="20512" y="10634"/>
                    </a:cubicBezTo>
                    <a:lnTo>
                      <a:pt x="21598" y="10615"/>
                    </a:lnTo>
                    <a:cubicBezTo>
                      <a:pt x="21497" y="4723"/>
                      <a:pt x="16692" y="-1"/>
                      <a:pt x="10799" y="0"/>
                    </a:cubicBezTo>
                    <a:cubicBezTo>
                      <a:pt x="4907" y="0"/>
                      <a:pt x="102" y="4723"/>
                      <a:pt x="1" y="10615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481" name="AutoShape 17"/>
              <p:cNvSpPr>
                <a:spLocks noChangeAspect="1" noChangeArrowheads="1"/>
              </p:cNvSpPr>
              <p:nvPr/>
            </p:nvSpPr>
            <p:spPr bwMode="auto">
              <a:xfrm rot="16200000">
                <a:off x="1559" y="3073"/>
                <a:ext cx="114" cy="91"/>
              </a:xfrm>
              <a:custGeom>
                <a:avLst/>
                <a:gdLst>
                  <a:gd name="G0" fmla="+- 9674 0 0"/>
                  <a:gd name="G1" fmla="+- -11746411 0 0"/>
                  <a:gd name="G2" fmla="+- 0 0 -11746411"/>
                  <a:gd name="T0" fmla="*/ 0 256 1"/>
                  <a:gd name="T1" fmla="*/ 180 256 1"/>
                  <a:gd name="G3" fmla="+- -11746411 T0 T1"/>
                  <a:gd name="T2" fmla="*/ 0 256 1"/>
                  <a:gd name="T3" fmla="*/ 90 256 1"/>
                  <a:gd name="G4" fmla="+- -11746411 T2 T3"/>
                  <a:gd name="G5" fmla="*/ G4 2 1"/>
                  <a:gd name="T4" fmla="*/ 90 256 1"/>
                  <a:gd name="T5" fmla="*/ 0 256 1"/>
                  <a:gd name="G6" fmla="+- -11746411 T4 T5"/>
                  <a:gd name="G7" fmla="*/ G6 2 1"/>
                  <a:gd name="G8" fmla="abs -1174641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674"/>
                  <a:gd name="G18" fmla="*/ 9674 1 2"/>
                  <a:gd name="G19" fmla="+- G18 5400 0"/>
                  <a:gd name="G20" fmla="cos G19 -11746411"/>
                  <a:gd name="G21" fmla="sin G19 -11746411"/>
                  <a:gd name="G22" fmla="+- G20 10800 0"/>
                  <a:gd name="G23" fmla="+- G21 10800 0"/>
                  <a:gd name="G24" fmla="+- 10800 0 G20"/>
                  <a:gd name="G25" fmla="+- 9674 10800 0"/>
                  <a:gd name="G26" fmla="?: G9 G17 G25"/>
                  <a:gd name="G27" fmla="?: G9 0 21600"/>
                  <a:gd name="G28" fmla="cos 10800 -11746411"/>
                  <a:gd name="G29" fmla="sin 10800 -11746411"/>
                  <a:gd name="G30" fmla="sin 9674 -1174641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46411 G34 0"/>
                  <a:gd name="G36" fmla="?: G6 G35 G31"/>
                  <a:gd name="G37" fmla="+- 21600 0 G36"/>
                  <a:gd name="G38" fmla="?: G4 0 G33"/>
                  <a:gd name="G39" fmla="?: -1174641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63 w 21600"/>
                  <a:gd name="T15" fmla="*/ 10663 h 21600"/>
                  <a:gd name="T16" fmla="*/ 10800 w 21600"/>
                  <a:gd name="T17" fmla="*/ 1126 h 21600"/>
                  <a:gd name="T18" fmla="*/ 21037 w 21600"/>
                  <a:gd name="T19" fmla="*/ 10663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126" y="10671"/>
                    </a:moveTo>
                    <a:cubicBezTo>
                      <a:pt x="1197" y="5378"/>
                      <a:pt x="5507" y="1125"/>
                      <a:pt x="10800" y="1126"/>
                    </a:cubicBezTo>
                    <a:cubicBezTo>
                      <a:pt x="16092" y="1126"/>
                      <a:pt x="20402" y="5378"/>
                      <a:pt x="20473" y="10671"/>
                    </a:cubicBezTo>
                    <a:lnTo>
                      <a:pt x="21599" y="10655"/>
                    </a:lnTo>
                    <a:cubicBezTo>
                      <a:pt x="21520" y="4748"/>
                      <a:pt x="16708" y="-1"/>
                      <a:pt x="10799" y="0"/>
                    </a:cubicBezTo>
                    <a:cubicBezTo>
                      <a:pt x="4891" y="0"/>
                      <a:pt x="79" y="4748"/>
                      <a:pt x="0" y="10655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482" name="Oval 18"/>
              <p:cNvSpPr>
                <a:spLocks noChangeAspect="1" noChangeArrowheads="1"/>
              </p:cNvSpPr>
              <p:nvPr/>
            </p:nvSpPr>
            <p:spPr bwMode="auto">
              <a:xfrm rot="10800000">
                <a:off x="1669" y="3098"/>
                <a:ext cx="45" cy="45"/>
              </a:xfrm>
              <a:prstGeom prst="ellipse">
                <a:avLst/>
              </a:prstGeom>
              <a:solidFill>
                <a:srgbClr val="969696"/>
              </a:solidFill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483" name="Oval 19"/>
              <p:cNvSpPr>
                <a:spLocks noChangeAspect="1" noChangeArrowheads="1"/>
              </p:cNvSpPr>
              <p:nvPr/>
            </p:nvSpPr>
            <p:spPr bwMode="auto">
              <a:xfrm rot="10800000">
                <a:off x="1584" y="3098"/>
                <a:ext cx="45" cy="45"/>
              </a:xfrm>
              <a:prstGeom prst="ellipse">
                <a:avLst/>
              </a:prstGeom>
              <a:solidFill>
                <a:srgbClr val="969696"/>
              </a:solidFill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0"/>
            <p:cNvGrpSpPr>
              <a:grpSpLocks noChangeAspect="1"/>
            </p:cNvGrpSpPr>
            <p:nvPr/>
          </p:nvGrpSpPr>
          <p:grpSpPr bwMode="auto">
            <a:xfrm>
              <a:off x="1066" y="2641"/>
              <a:ext cx="551" cy="550"/>
              <a:chOff x="2911" y="1835"/>
              <a:chExt cx="660" cy="650"/>
            </a:xfrm>
          </p:grpSpPr>
          <p:grpSp>
            <p:nvGrpSpPr>
              <p:cNvPr id="5" name="Group 21"/>
              <p:cNvGrpSpPr>
                <a:grpSpLocks noChangeAspect="1"/>
              </p:cNvGrpSpPr>
              <p:nvPr/>
            </p:nvGrpSpPr>
            <p:grpSpPr bwMode="auto">
              <a:xfrm>
                <a:off x="2914" y="2160"/>
                <a:ext cx="657" cy="325"/>
                <a:chOff x="2914" y="2160"/>
                <a:chExt cx="657" cy="325"/>
              </a:xfrm>
            </p:grpSpPr>
            <p:grpSp>
              <p:nvGrpSpPr>
                <p:cNvPr id="6" name="Group 22"/>
                <p:cNvGrpSpPr>
                  <a:grpSpLocks noChangeAspect="1"/>
                </p:cNvGrpSpPr>
                <p:nvPr/>
              </p:nvGrpSpPr>
              <p:grpSpPr bwMode="auto">
                <a:xfrm>
                  <a:off x="2914" y="2160"/>
                  <a:ext cx="331" cy="325"/>
                  <a:chOff x="2914" y="2160"/>
                  <a:chExt cx="331" cy="325"/>
                </a:xfrm>
              </p:grpSpPr>
              <p:sp>
                <p:nvSpPr>
                  <p:cNvPr id="830487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4" y="21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88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6" y="217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89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8" y="219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0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0" y="221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1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4" y="222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2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8" y="224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3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34" y="22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4" name="Oval 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0" y="22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5" name="Oval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8" y="229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6" name="Oval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56" y="230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7" name="Oval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66" y="232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8" name="Oval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233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499" name="Oval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8" y="235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0" name="Oval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236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1" name="Oval 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2" y="23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2" name="Oval 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26" y="238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3" name="Oval 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38" y="239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4" name="Oval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240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5" name="Oval 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6" y="241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6" name="Oval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0" y="242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7" name="Oval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4" y="243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8" name="Oval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10" y="244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09" name="Oval 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28" y="244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0" name="Oval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2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1" name="Oval 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03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2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86" y="245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3" name="Oval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66" y="245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4" name="Oval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8" y="245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" name="Group 51"/>
                <p:cNvGrpSpPr>
                  <a:grpSpLocks noChangeAspect="1"/>
                </p:cNvGrpSpPr>
                <p:nvPr/>
              </p:nvGrpSpPr>
              <p:grpSpPr bwMode="auto">
                <a:xfrm flipH="1">
                  <a:off x="3240" y="2160"/>
                  <a:ext cx="331" cy="325"/>
                  <a:chOff x="2914" y="2160"/>
                  <a:chExt cx="331" cy="325"/>
                </a:xfrm>
              </p:grpSpPr>
              <p:sp>
                <p:nvSpPr>
                  <p:cNvPr id="830516" name="Oval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4" y="21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7" name="Oval 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6" y="217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8" name="Oval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8" y="219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19" name="Oval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0" y="221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0" name="Oval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4" y="222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1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8" y="224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2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34" y="22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3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0" y="22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4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8" y="229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5" name="Oval 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56" y="230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6" name="Oval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66" y="232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7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233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8" name="Oval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8" y="235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29" name="Oval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236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0" name="Oval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2" y="23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1" name="Oval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26" y="238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2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38" y="239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3" name="Oval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240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4" name="Oval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6" y="241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5" name="Oval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0" y="242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6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4" y="243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7" name="Oval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10" y="244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8" name="Oval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28" y="244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39" name="Oval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2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40" name="Oval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03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41" name="Oval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86" y="245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42" name="Oval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66" y="245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43" name="Oval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8" y="245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" name="Group 80"/>
              <p:cNvGrpSpPr>
                <a:grpSpLocks noChangeAspect="1"/>
              </p:cNvGrpSpPr>
              <p:nvPr/>
            </p:nvGrpSpPr>
            <p:grpSpPr bwMode="auto">
              <a:xfrm flipV="1">
                <a:off x="2911" y="1835"/>
                <a:ext cx="657" cy="325"/>
                <a:chOff x="2914" y="2160"/>
                <a:chExt cx="657" cy="325"/>
              </a:xfrm>
            </p:grpSpPr>
            <p:grpSp>
              <p:nvGrpSpPr>
                <p:cNvPr id="9" name="Group 81"/>
                <p:cNvGrpSpPr>
                  <a:grpSpLocks noChangeAspect="1"/>
                </p:cNvGrpSpPr>
                <p:nvPr/>
              </p:nvGrpSpPr>
              <p:grpSpPr bwMode="auto">
                <a:xfrm>
                  <a:off x="2914" y="2160"/>
                  <a:ext cx="331" cy="325"/>
                  <a:chOff x="2914" y="2160"/>
                  <a:chExt cx="331" cy="325"/>
                </a:xfrm>
              </p:grpSpPr>
              <p:sp>
                <p:nvSpPr>
                  <p:cNvPr id="830546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4" y="21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47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6" y="217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48" name="Oval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8" y="219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49" name="Oval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0" y="221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0" name="Oval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4" y="222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1" name="Oval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8" y="224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2" name="Oval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34" y="22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3" name="Oval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0" y="22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4" name="Oval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8" y="229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5" name="Oval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56" y="230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6" name="Oval 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66" y="232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7" name="Oval 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233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8" name="Oval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8" y="235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59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236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0" name="Oval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2" y="23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1" name="Oval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26" y="238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2" name="Oval 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38" y="239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3" name="Oval 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240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4" name="Oval 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6" y="241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5" name="Oval 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0" y="242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6" name="Oval 1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4" y="243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7" name="Oval 1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10" y="244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8" name="Oval 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28" y="244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69" name="Oval 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2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0" name="Oval 1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03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1" name="Oval 1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86" y="245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2" name="Oval 1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66" y="245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3" name="Oval 1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8" y="245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" name="Group 110"/>
                <p:cNvGrpSpPr>
                  <a:grpSpLocks noChangeAspect="1"/>
                </p:cNvGrpSpPr>
                <p:nvPr/>
              </p:nvGrpSpPr>
              <p:grpSpPr bwMode="auto">
                <a:xfrm flipH="1">
                  <a:off x="3240" y="2160"/>
                  <a:ext cx="331" cy="325"/>
                  <a:chOff x="2914" y="2160"/>
                  <a:chExt cx="331" cy="325"/>
                </a:xfrm>
              </p:grpSpPr>
              <p:sp>
                <p:nvSpPr>
                  <p:cNvPr id="830575" name="Oval 1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4" y="21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6" name="Oval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6" y="217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7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18" y="219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8" name="Oval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0" y="221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79" name="Oval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4" y="222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0" name="Oval 1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8" y="224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1" name="Oval 1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34" y="226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2" name="Oval 1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0" y="22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3" name="Oval 1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8" y="229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4" name="Oval 1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56" y="230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5" name="Oval 1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66" y="232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6" name="Oval 1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233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7" name="Oval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8" y="235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8" name="Oval 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236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89" name="Oval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2" y="237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0" name="Oval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26" y="238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1" name="Oval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38" y="239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2" name="Oval 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240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3" name="Oval 1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6" y="241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4" name="Oval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0" y="2424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5" name="Oval 1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4" y="243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6" name="Oval 1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10" y="2440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7" name="Oval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28" y="244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8" name="Oval 1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2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599" name="Oval 1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03" y="246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600" name="Oval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86" y="2458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601" name="Oval 1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66" y="2456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602" name="Oval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8" y="2452"/>
                    <a:ext cx="23" cy="23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27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1" name="Group 139"/>
            <p:cNvGrpSpPr>
              <a:grpSpLocks noChangeAspect="1"/>
            </p:cNvGrpSpPr>
            <p:nvPr/>
          </p:nvGrpSpPr>
          <p:grpSpPr bwMode="auto">
            <a:xfrm>
              <a:off x="904" y="2476"/>
              <a:ext cx="876" cy="880"/>
              <a:chOff x="1165" y="2765"/>
              <a:chExt cx="973" cy="978"/>
            </a:xfrm>
          </p:grpSpPr>
          <p:sp>
            <p:nvSpPr>
              <p:cNvPr id="830604" name="AutoShape 140"/>
              <p:cNvSpPr>
                <a:spLocks noChangeAspect="1" noChangeArrowheads="1"/>
              </p:cNvSpPr>
              <p:nvPr/>
            </p:nvSpPr>
            <p:spPr bwMode="auto">
              <a:xfrm>
                <a:off x="1243" y="2847"/>
                <a:ext cx="818" cy="818"/>
              </a:xfrm>
              <a:custGeom>
                <a:avLst/>
                <a:gdLst>
                  <a:gd name="G0" fmla="+- 1558 0 0"/>
                  <a:gd name="G1" fmla="+- 21600 0 1558"/>
                  <a:gd name="G2" fmla="+- 21600 0 155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558" y="10800"/>
                    </a:moveTo>
                    <a:cubicBezTo>
                      <a:pt x="1558" y="15904"/>
                      <a:pt x="5696" y="20042"/>
                      <a:pt x="10800" y="20042"/>
                    </a:cubicBezTo>
                    <a:cubicBezTo>
                      <a:pt x="15904" y="20042"/>
                      <a:pt x="20042" y="15904"/>
                      <a:pt x="20042" y="10800"/>
                    </a:cubicBezTo>
                    <a:cubicBezTo>
                      <a:pt x="20042" y="5696"/>
                      <a:pt x="15904" y="1558"/>
                      <a:pt x="10800" y="1558"/>
                    </a:cubicBezTo>
                    <a:cubicBezTo>
                      <a:pt x="5696" y="1558"/>
                      <a:pt x="1558" y="5696"/>
                      <a:pt x="1558" y="10800"/>
                    </a:cubicBezTo>
                    <a:close/>
                  </a:path>
                </a:pathLst>
              </a:custGeom>
              <a:noFill/>
              <a:ln w="6350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2" name="Group 141"/>
              <p:cNvGrpSpPr>
                <a:grpSpLocks noChangeAspect="1"/>
              </p:cNvGrpSpPr>
              <p:nvPr/>
            </p:nvGrpSpPr>
            <p:grpSpPr bwMode="auto">
              <a:xfrm>
                <a:off x="1284" y="3500"/>
                <a:ext cx="137" cy="105"/>
                <a:chOff x="1284" y="3500"/>
                <a:chExt cx="137" cy="105"/>
              </a:xfrm>
            </p:grpSpPr>
            <p:sp>
              <p:nvSpPr>
                <p:cNvPr id="830606" name="Oval 142"/>
                <p:cNvSpPr>
                  <a:spLocks noChangeAspect="1" noChangeArrowheads="1"/>
                </p:cNvSpPr>
                <p:nvPr/>
              </p:nvSpPr>
              <p:spPr bwMode="auto">
                <a:xfrm rot="2735783" flipV="1">
                  <a:off x="1284" y="3532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07" name="Freeform 143"/>
                <p:cNvSpPr>
                  <a:spLocks noChangeAspect="1"/>
                </p:cNvSpPr>
                <p:nvPr/>
              </p:nvSpPr>
              <p:spPr bwMode="auto">
                <a:xfrm rot="2735783" flipV="1">
                  <a:off x="1365" y="3469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44"/>
              <p:cNvGrpSpPr>
                <a:grpSpLocks noChangeAspect="1"/>
              </p:cNvGrpSpPr>
              <p:nvPr/>
            </p:nvGrpSpPr>
            <p:grpSpPr bwMode="auto">
              <a:xfrm>
                <a:off x="1536" y="3585"/>
                <a:ext cx="73" cy="158"/>
                <a:chOff x="1538" y="3581"/>
                <a:chExt cx="73" cy="158"/>
              </a:xfrm>
            </p:grpSpPr>
            <p:sp>
              <p:nvSpPr>
                <p:cNvPr id="830609" name="Oval 145"/>
                <p:cNvSpPr>
                  <a:spLocks noChangeAspect="1" noChangeArrowheads="1"/>
                </p:cNvSpPr>
                <p:nvPr/>
              </p:nvSpPr>
              <p:spPr bwMode="auto">
                <a:xfrm rot="379195" flipV="1">
                  <a:off x="1538" y="3666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10" name="Freeform 146"/>
                <p:cNvSpPr>
                  <a:spLocks noChangeAspect="1"/>
                </p:cNvSpPr>
                <p:nvPr/>
              </p:nvSpPr>
              <p:spPr bwMode="auto">
                <a:xfrm rot="379195" flipV="1">
                  <a:off x="1571" y="3581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47"/>
              <p:cNvGrpSpPr>
                <a:grpSpLocks noChangeAspect="1"/>
              </p:cNvGrpSpPr>
              <p:nvPr/>
            </p:nvGrpSpPr>
            <p:grpSpPr bwMode="auto">
              <a:xfrm>
                <a:off x="1165" y="3284"/>
                <a:ext cx="158" cy="73"/>
                <a:chOff x="1165" y="3284"/>
                <a:chExt cx="158" cy="73"/>
              </a:xfrm>
            </p:grpSpPr>
            <p:sp>
              <p:nvSpPr>
                <p:cNvPr id="830612" name="Oval 148"/>
                <p:cNvSpPr>
                  <a:spLocks noChangeAspect="1" noChangeArrowheads="1"/>
                </p:cNvSpPr>
                <p:nvPr/>
              </p:nvSpPr>
              <p:spPr bwMode="auto">
                <a:xfrm rot="4905852" flipV="1">
                  <a:off x="1165" y="3284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13" name="Freeform 149"/>
                <p:cNvSpPr>
                  <a:spLocks noChangeAspect="1"/>
                </p:cNvSpPr>
                <p:nvPr/>
              </p:nvSpPr>
              <p:spPr bwMode="auto">
                <a:xfrm rot="4905852" flipV="1">
                  <a:off x="1267" y="3267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50"/>
              <p:cNvGrpSpPr>
                <a:grpSpLocks noChangeAspect="1"/>
              </p:cNvGrpSpPr>
              <p:nvPr/>
            </p:nvGrpSpPr>
            <p:grpSpPr bwMode="auto">
              <a:xfrm>
                <a:off x="1940" y="3424"/>
                <a:ext cx="151" cy="87"/>
                <a:chOff x="1940" y="3424"/>
                <a:chExt cx="151" cy="87"/>
              </a:xfrm>
            </p:grpSpPr>
            <p:sp>
              <p:nvSpPr>
                <p:cNvPr id="830615" name="Oval 151"/>
                <p:cNvSpPr>
                  <a:spLocks noChangeAspect="1" noChangeArrowheads="1"/>
                </p:cNvSpPr>
                <p:nvPr/>
              </p:nvSpPr>
              <p:spPr bwMode="auto">
                <a:xfrm rot="17893281" flipV="1">
                  <a:off x="2018" y="3438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16" name="Freeform 152"/>
                <p:cNvSpPr>
                  <a:spLocks noChangeAspect="1"/>
                </p:cNvSpPr>
                <p:nvPr/>
              </p:nvSpPr>
              <p:spPr bwMode="auto">
                <a:xfrm rot="17893281" flipV="1">
                  <a:off x="1971" y="3393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3"/>
              <p:cNvGrpSpPr>
                <a:grpSpLocks noChangeAspect="1"/>
              </p:cNvGrpSpPr>
              <p:nvPr/>
            </p:nvGrpSpPr>
            <p:grpSpPr bwMode="auto">
              <a:xfrm>
                <a:off x="1808" y="3552"/>
                <a:ext cx="86" cy="150"/>
                <a:chOff x="1802" y="3546"/>
                <a:chExt cx="86" cy="150"/>
              </a:xfrm>
            </p:grpSpPr>
            <p:sp>
              <p:nvSpPr>
                <p:cNvPr id="830618" name="Oval 154"/>
                <p:cNvSpPr>
                  <a:spLocks noChangeAspect="1" noChangeArrowheads="1"/>
                </p:cNvSpPr>
                <p:nvPr/>
              </p:nvSpPr>
              <p:spPr bwMode="auto">
                <a:xfrm rot="20053553" flipV="1">
                  <a:off x="1815" y="3623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19" name="Freeform 155"/>
                <p:cNvSpPr>
                  <a:spLocks noChangeAspect="1"/>
                </p:cNvSpPr>
                <p:nvPr/>
              </p:nvSpPr>
              <p:spPr bwMode="auto">
                <a:xfrm rot="20053553" flipV="1">
                  <a:off x="1802" y="3546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 156"/>
              <p:cNvGrpSpPr>
                <a:grpSpLocks noChangeAspect="1"/>
              </p:cNvGrpSpPr>
              <p:nvPr/>
            </p:nvGrpSpPr>
            <p:grpSpPr bwMode="auto">
              <a:xfrm>
                <a:off x="1396" y="2817"/>
                <a:ext cx="88" cy="152"/>
                <a:chOff x="1396" y="2817"/>
                <a:chExt cx="88" cy="152"/>
              </a:xfrm>
            </p:grpSpPr>
            <p:sp>
              <p:nvSpPr>
                <p:cNvPr id="830621" name="Oval 157"/>
                <p:cNvSpPr>
                  <a:spLocks noChangeAspect="1" noChangeArrowheads="1"/>
                </p:cNvSpPr>
                <p:nvPr/>
              </p:nvSpPr>
              <p:spPr bwMode="auto">
                <a:xfrm rot="-1693281">
                  <a:off x="1396" y="2817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22" name="Freeform 158"/>
                <p:cNvSpPr>
                  <a:spLocks noChangeAspect="1"/>
                </p:cNvSpPr>
                <p:nvPr/>
              </p:nvSpPr>
              <p:spPr bwMode="auto">
                <a:xfrm rot="-1693281">
                  <a:off x="1458" y="2882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159"/>
              <p:cNvGrpSpPr>
                <a:grpSpLocks noChangeAspect="1"/>
              </p:cNvGrpSpPr>
              <p:nvPr/>
            </p:nvGrpSpPr>
            <p:grpSpPr bwMode="auto">
              <a:xfrm>
                <a:off x="1197" y="3025"/>
                <a:ext cx="154" cy="82"/>
                <a:chOff x="1207" y="3027"/>
                <a:chExt cx="154" cy="82"/>
              </a:xfrm>
            </p:grpSpPr>
            <p:sp>
              <p:nvSpPr>
                <p:cNvPr id="830624" name="Oval 160"/>
                <p:cNvSpPr>
                  <a:spLocks noChangeAspect="1" noChangeArrowheads="1"/>
                </p:cNvSpPr>
                <p:nvPr/>
              </p:nvSpPr>
              <p:spPr bwMode="auto">
                <a:xfrm rot="-3853553">
                  <a:off x="1207" y="3027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25" name="Freeform 161"/>
                <p:cNvSpPr>
                  <a:spLocks noChangeAspect="1"/>
                </p:cNvSpPr>
                <p:nvPr/>
              </p:nvSpPr>
              <p:spPr bwMode="auto">
                <a:xfrm rot="-3853553">
                  <a:off x="1305" y="3052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162"/>
              <p:cNvGrpSpPr>
                <a:grpSpLocks noChangeAspect="1"/>
              </p:cNvGrpSpPr>
              <p:nvPr/>
            </p:nvGrpSpPr>
            <p:grpSpPr bwMode="auto">
              <a:xfrm>
                <a:off x="1898" y="2884"/>
                <a:ext cx="104" cy="139"/>
                <a:chOff x="1898" y="2884"/>
                <a:chExt cx="104" cy="139"/>
              </a:xfrm>
            </p:grpSpPr>
            <p:sp>
              <p:nvSpPr>
                <p:cNvPr id="830627" name="Oval 163"/>
                <p:cNvSpPr>
                  <a:spLocks noChangeAspect="1" noChangeArrowheads="1"/>
                </p:cNvSpPr>
                <p:nvPr/>
              </p:nvSpPr>
              <p:spPr bwMode="auto">
                <a:xfrm rot="2664217">
                  <a:off x="1929" y="2884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28" name="Freeform 164"/>
                <p:cNvSpPr>
                  <a:spLocks noChangeAspect="1"/>
                </p:cNvSpPr>
                <p:nvPr/>
              </p:nvSpPr>
              <p:spPr bwMode="auto">
                <a:xfrm rot="2664217">
                  <a:off x="1898" y="2936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65"/>
              <p:cNvGrpSpPr>
                <a:grpSpLocks noChangeAspect="1"/>
              </p:cNvGrpSpPr>
              <p:nvPr/>
            </p:nvGrpSpPr>
            <p:grpSpPr bwMode="auto">
              <a:xfrm>
                <a:off x="1979" y="3140"/>
                <a:ext cx="159" cy="73"/>
                <a:chOff x="1979" y="3140"/>
                <a:chExt cx="159" cy="73"/>
              </a:xfrm>
            </p:grpSpPr>
            <p:sp>
              <p:nvSpPr>
                <p:cNvPr id="830630" name="Oval 166"/>
                <p:cNvSpPr>
                  <a:spLocks noChangeAspect="1" noChangeArrowheads="1"/>
                </p:cNvSpPr>
                <p:nvPr/>
              </p:nvSpPr>
              <p:spPr bwMode="auto">
                <a:xfrm rot="5020805">
                  <a:off x="2065" y="3140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31" name="Freeform 167"/>
                <p:cNvSpPr>
                  <a:spLocks noChangeAspect="1"/>
                </p:cNvSpPr>
                <p:nvPr/>
              </p:nvSpPr>
              <p:spPr bwMode="auto">
                <a:xfrm rot="5020805">
                  <a:off x="2010" y="3142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168"/>
              <p:cNvGrpSpPr>
                <a:grpSpLocks noChangeAspect="1"/>
              </p:cNvGrpSpPr>
              <p:nvPr/>
            </p:nvGrpSpPr>
            <p:grpSpPr bwMode="auto">
              <a:xfrm>
                <a:off x="1687" y="2765"/>
                <a:ext cx="73" cy="160"/>
                <a:chOff x="1687" y="2765"/>
                <a:chExt cx="73" cy="160"/>
              </a:xfrm>
            </p:grpSpPr>
            <p:sp>
              <p:nvSpPr>
                <p:cNvPr id="830633" name="Oval 169"/>
                <p:cNvSpPr>
                  <a:spLocks noChangeAspect="1" noChangeArrowheads="1"/>
                </p:cNvSpPr>
                <p:nvPr/>
              </p:nvSpPr>
              <p:spPr bwMode="auto">
                <a:xfrm rot="494148">
                  <a:off x="1687" y="2765"/>
                  <a:ext cx="73" cy="73"/>
                </a:xfrm>
                <a:prstGeom prst="ellips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0634" name="Freeform 170"/>
                <p:cNvSpPr>
                  <a:spLocks noChangeAspect="1"/>
                </p:cNvSpPr>
                <p:nvPr/>
              </p:nvSpPr>
              <p:spPr bwMode="auto">
                <a:xfrm rot="494148">
                  <a:off x="1696" y="2838"/>
                  <a:ext cx="26" cy="87"/>
                </a:xfrm>
                <a:custGeom>
                  <a:avLst/>
                  <a:gdLst>
                    <a:gd name="T0" fmla="*/ 71 w 135"/>
                    <a:gd name="T1" fmla="*/ 14 h 541"/>
                    <a:gd name="T2" fmla="*/ 17 w 135"/>
                    <a:gd name="T3" fmla="*/ 50 h 541"/>
                    <a:gd name="T4" fmla="*/ 1 w 135"/>
                    <a:gd name="T5" fmla="*/ 290 h 541"/>
                    <a:gd name="T6" fmla="*/ 21 w 135"/>
                    <a:gd name="T7" fmla="*/ 498 h 541"/>
                    <a:gd name="T8" fmla="*/ 67 w 135"/>
                    <a:gd name="T9" fmla="*/ 538 h 541"/>
                    <a:gd name="T10" fmla="*/ 119 w 135"/>
                    <a:gd name="T11" fmla="*/ 500 h 541"/>
                    <a:gd name="T12" fmla="*/ 135 w 135"/>
                    <a:gd name="T13" fmla="*/ 290 h 541"/>
                    <a:gd name="T14" fmla="*/ 119 w 135"/>
                    <a:gd name="T15" fmla="*/ 46 h 541"/>
                    <a:gd name="T16" fmla="*/ 71 w 135"/>
                    <a:gd name="T17" fmla="*/ 14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5" h="541">
                      <a:moveTo>
                        <a:pt x="71" y="14"/>
                      </a:moveTo>
                      <a:cubicBezTo>
                        <a:pt x="54" y="16"/>
                        <a:pt x="28" y="4"/>
                        <a:pt x="17" y="50"/>
                      </a:cubicBezTo>
                      <a:cubicBezTo>
                        <a:pt x="5" y="95"/>
                        <a:pt x="0" y="215"/>
                        <a:pt x="1" y="290"/>
                      </a:cubicBezTo>
                      <a:cubicBezTo>
                        <a:pt x="1" y="364"/>
                        <a:pt x="10" y="456"/>
                        <a:pt x="21" y="498"/>
                      </a:cubicBezTo>
                      <a:cubicBezTo>
                        <a:pt x="31" y="539"/>
                        <a:pt x="50" y="537"/>
                        <a:pt x="67" y="538"/>
                      </a:cubicBezTo>
                      <a:cubicBezTo>
                        <a:pt x="83" y="538"/>
                        <a:pt x="107" y="541"/>
                        <a:pt x="119" y="500"/>
                      </a:cubicBezTo>
                      <a:cubicBezTo>
                        <a:pt x="130" y="458"/>
                        <a:pt x="135" y="365"/>
                        <a:pt x="135" y="290"/>
                      </a:cubicBezTo>
                      <a:cubicBezTo>
                        <a:pt x="135" y="214"/>
                        <a:pt x="129" y="91"/>
                        <a:pt x="119" y="46"/>
                      </a:cubicBezTo>
                      <a:cubicBezTo>
                        <a:pt x="108" y="0"/>
                        <a:pt x="80" y="20"/>
                        <a:pt x="71" y="14"/>
                      </a:cubicBezTo>
                      <a:close/>
                    </a:path>
                  </a:pathLst>
                </a:custGeom>
                <a:noFill/>
                <a:ln w="6350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oup 171"/>
            <p:cNvGrpSpPr>
              <a:grpSpLocks noChangeAspect="1"/>
            </p:cNvGrpSpPr>
            <p:nvPr/>
          </p:nvGrpSpPr>
          <p:grpSpPr bwMode="auto">
            <a:xfrm>
              <a:off x="1215" y="2698"/>
              <a:ext cx="254" cy="435"/>
              <a:chOff x="2172" y="2836"/>
              <a:chExt cx="374" cy="566"/>
            </a:xfrm>
          </p:grpSpPr>
          <p:sp>
            <p:nvSpPr>
              <p:cNvPr id="830636" name="Oval 172"/>
              <p:cNvSpPr>
                <a:spLocks noChangeAspect="1" noChangeArrowheads="1"/>
              </p:cNvSpPr>
              <p:nvPr/>
            </p:nvSpPr>
            <p:spPr bwMode="auto">
              <a:xfrm>
                <a:off x="2172" y="295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37" name="Oval 173"/>
              <p:cNvSpPr>
                <a:spLocks noChangeAspect="1" noChangeArrowheads="1"/>
              </p:cNvSpPr>
              <p:nvPr/>
            </p:nvSpPr>
            <p:spPr bwMode="auto">
              <a:xfrm>
                <a:off x="2326" y="283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38" name="Oval 174"/>
              <p:cNvSpPr>
                <a:spLocks noChangeAspect="1" noChangeArrowheads="1"/>
              </p:cNvSpPr>
              <p:nvPr/>
            </p:nvSpPr>
            <p:spPr bwMode="auto">
              <a:xfrm>
                <a:off x="2292" y="283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39" name="Oval 175"/>
              <p:cNvSpPr>
                <a:spLocks noChangeAspect="1" noChangeArrowheads="1"/>
              </p:cNvSpPr>
              <p:nvPr/>
            </p:nvSpPr>
            <p:spPr bwMode="auto">
              <a:xfrm>
                <a:off x="2258" y="283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0" name="Oval 176"/>
              <p:cNvSpPr>
                <a:spLocks noChangeAspect="1" noChangeArrowheads="1"/>
              </p:cNvSpPr>
              <p:nvPr/>
            </p:nvSpPr>
            <p:spPr bwMode="auto">
              <a:xfrm>
                <a:off x="2226" y="284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1" name="Oval 177"/>
              <p:cNvSpPr>
                <a:spLocks noChangeAspect="1" noChangeArrowheads="1"/>
              </p:cNvSpPr>
              <p:nvPr/>
            </p:nvSpPr>
            <p:spPr bwMode="auto">
              <a:xfrm>
                <a:off x="2194" y="285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2" name="Oval 178"/>
              <p:cNvSpPr>
                <a:spLocks noChangeAspect="1" noChangeArrowheads="1"/>
              </p:cNvSpPr>
              <p:nvPr/>
            </p:nvSpPr>
            <p:spPr bwMode="auto">
              <a:xfrm>
                <a:off x="2172" y="288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3" name="Oval 179"/>
              <p:cNvSpPr>
                <a:spLocks noChangeAspect="1" noChangeArrowheads="1"/>
              </p:cNvSpPr>
              <p:nvPr/>
            </p:nvSpPr>
            <p:spPr bwMode="auto">
              <a:xfrm>
                <a:off x="2172" y="291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4" name="Oval 180"/>
              <p:cNvSpPr>
                <a:spLocks noChangeAspect="1" noChangeArrowheads="1"/>
              </p:cNvSpPr>
              <p:nvPr/>
            </p:nvSpPr>
            <p:spPr bwMode="auto">
              <a:xfrm>
                <a:off x="2172" y="298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5" name="Oval 181"/>
              <p:cNvSpPr>
                <a:spLocks noChangeAspect="1" noChangeArrowheads="1"/>
              </p:cNvSpPr>
              <p:nvPr/>
            </p:nvSpPr>
            <p:spPr bwMode="auto">
              <a:xfrm>
                <a:off x="2172" y="301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6" name="Oval 182"/>
              <p:cNvSpPr>
                <a:spLocks noChangeAspect="1" noChangeArrowheads="1"/>
              </p:cNvSpPr>
              <p:nvPr/>
            </p:nvSpPr>
            <p:spPr bwMode="auto">
              <a:xfrm>
                <a:off x="2172" y="305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7" name="Oval 183"/>
              <p:cNvSpPr>
                <a:spLocks noChangeAspect="1" noChangeArrowheads="1"/>
              </p:cNvSpPr>
              <p:nvPr/>
            </p:nvSpPr>
            <p:spPr bwMode="auto">
              <a:xfrm>
                <a:off x="2172" y="308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8" name="Oval 184"/>
              <p:cNvSpPr>
                <a:spLocks noChangeAspect="1" noChangeArrowheads="1"/>
              </p:cNvSpPr>
              <p:nvPr/>
            </p:nvSpPr>
            <p:spPr bwMode="auto">
              <a:xfrm flipH="1">
                <a:off x="2514" y="295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49" name="Oval 185"/>
              <p:cNvSpPr>
                <a:spLocks noChangeAspect="1" noChangeArrowheads="1"/>
              </p:cNvSpPr>
              <p:nvPr/>
            </p:nvSpPr>
            <p:spPr bwMode="auto">
              <a:xfrm flipH="1">
                <a:off x="2360" y="283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0" name="Oval 186"/>
              <p:cNvSpPr>
                <a:spLocks noChangeAspect="1" noChangeArrowheads="1"/>
              </p:cNvSpPr>
              <p:nvPr/>
            </p:nvSpPr>
            <p:spPr bwMode="auto">
              <a:xfrm flipH="1">
                <a:off x="2394" y="283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1" name="Oval 187"/>
              <p:cNvSpPr>
                <a:spLocks noChangeAspect="1" noChangeArrowheads="1"/>
              </p:cNvSpPr>
              <p:nvPr/>
            </p:nvSpPr>
            <p:spPr bwMode="auto">
              <a:xfrm flipH="1">
                <a:off x="2428" y="283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2" name="Oval 188"/>
              <p:cNvSpPr>
                <a:spLocks noChangeAspect="1" noChangeArrowheads="1"/>
              </p:cNvSpPr>
              <p:nvPr/>
            </p:nvSpPr>
            <p:spPr bwMode="auto">
              <a:xfrm flipH="1">
                <a:off x="2460" y="284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3" name="Oval 189"/>
              <p:cNvSpPr>
                <a:spLocks noChangeAspect="1" noChangeArrowheads="1"/>
              </p:cNvSpPr>
              <p:nvPr/>
            </p:nvSpPr>
            <p:spPr bwMode="auto">
              <a:xfrm flipH="1">
                <a:off x="2492" y="285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4" name="Oval 190"/>
              <p:cNvSpPr>
                <a:spLocks noChangeAspect="1" noChangeArrowheads="1"/>
              </p:cNvSpPr>
              <p:nvPr/>
            </p:nvSpPr>
            <p:spPr bwMode="auto">
              <a:xfrm flipH="1">
                <a:off x="2514" y="288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5" name="Oval 191"/>
              <p:cNvSpPr>
                <a:spLocks noChangeAspect="1" noChangeArrowheads="1"/>
              </p:cNvSpPr>
              <p:nvPr/>
            </p:nvSpPr>
            <p:spPr bwMode="auto">
              <a:xfrm flipH="1">
                <a:off x="2514" y="291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6" name="Oval 192"/>
              <p:cNvSpPr>
                <a:spLocks noChangeAspect="1" noChangeArrowheads="1"/>
              </p:cNvSpPr>
              <p:nvPr/>
            </p:nvSpPr>
            <p:spPr bwMode="auto">
              <a:xfrm flipH="1">
                <a:off x="2514" y="298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7" name="Oval 193"/>
              <p:cNvSpPr>
                <a:spLocks noChangeAspect="1" noChangeArrowheads="1"/>
              </p:cNvSpPr>
              <p:nvPr/>
            </p:nvSpPr>
            <p:spPr bwMode="auto">
              <a:xfrm flipH="1">
                <a:off x="2514" y="301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8" name="Oval 194"/>
              <p:cNvSpPr>
                <a:spLocks noChangeAspect="1" noChangeArrowheads="1"/>
              </p:cNvSpPr>
              <p:nvPr/>
            </p:nvSpPr>
            <p:spPr bwMode="auto">
              <a:xfrm flipH="1">
                <a:off x="2514" y="305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59" name="Oval 195"/>
              <p:cNvSpPr>
                <a:spLocks noChangeAspect="1" noChangeArrowheads="1"/>
              </p:cNvSpPr>
              <p:nvPr/>
            </p:nvSpPr>
            <p:spPr bwMode="auto">
              <a:xfrm flipH="1">
                <a:off x="2514" y="308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0" name="Oval 196"/>
              <p:cNvSpPr>
                <a:spLocks noChangeAspect="1" noChangeArrowheads="1"/>
              </p:cNvSpPr>
              <p:nvPr/>
            </p:nvSpPr>
            <p:spPr bwMode="auto">
              <a:xfrm flipV="1">
                <a:off x="2172" y="325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1" name="Oval 197"/>
              <p:cNvSpPr>
                <a:spLocks noChangeAspect="1" noChangeArrowheads="1"/>
              </p:cNvSpPr>
              <p:nvPr/>
            </p:nvSpPr>
            <p:spPr bwMode="auto">
              <a:xfrm flipV="1">
                <a:off x="2326" y="337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2" name="Oval 198"/>
              <p:cNvSpPr>
                <a:spLocks noChangeAspect="1" noChangeArrowheads="1"/>
              </p:cNvSpPr>
              <p:nvPr/>
            </p:nvSpPr>
            <p:spPr bwMode="auto">
              <a:xfrm flipV="1">
                <a:off x="2292" y="337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3" name="Oval 199"/>
              <p:cNvSpPr>
                <a:spLocks noChangeAspect="1" noChangeArrowheads="1"/>
              </p:cNvSpPr>
              <p:nvPr/>
            </p:nvSpPr>
            <p:spPr bwMode="auto">
              <a:xfrm flipV="1">
                <a:off x="2258" y="337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4" name="Oval 200"/>
              <p:cNvSpPr>
                <a:spLocks noChangeAspect="1" noChangeArrowheads="1"/>
              </p:cNvSpPr>
              <p:nvPr/>
            </p:nvSpPr>
            <p:spPr bwMode="auto">
              <a:xfrm flipV="1">
                <a:off x="2226" y="336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5" name="Oval 201"/>
              <p:cNvSpPr>
                <a:spLocks noChangeAspect="1" noChangeArrowheads="1"/>
              </p:cNvSpPr>
              <p:nvPr/>
            </p:nvSpPr>
            <p:spPr bwMode="auto">
              <a:xfrm flipV="1">
                <a:off x="2194" y="334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6" name="Oval 202"/>
              <p:cNvSpPr>
                <a:spLocks noChangeAspect="1" noChangeArrowheads="1"/>
              </p:cNvSpPr>
              <p:nvPr/>
            </p:nvSpPr>
            <p:spPr bwMode="auto">
              <a:xfrm flipV="1">
                <a:off x="2172" y="332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7" name="Oval 203"/>
              <p:cNvSpPr>
                <a:spLocks noChangeAspect="1" noChangeArrowheads="1"/>
              </p:cNvSpPr>
              <p:nvPr/>
            </p:nvSpPr>
            <p:spPr bwMode="auto">
              <a:xfrm flipV="1">
                <a:off x="2172" y="329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8" name="Oval 204"/>
              <p:cNvSpPr>
                <a:spLocks noChangeAspect="1" noChangeArrowheads="1"/>
              </p:cNvSpPr>
              <p:nvPr/>
            </p:nvSpPr>
            <p:spPr bwMode="auto">
              <a:xfrm flipV="1">
                <a:off x="2172" y="322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69" name="Oval 205"/>
              <p:cNvSpPr>
                <a:spLocks noChangeAspect="1" noChangeArrowheads="1"/>
              </p:cNvSpPr>
              <p:nvPr/>
            </p:nvSpPr>
            <p:spPr bwMode="auto">
              <a:xfrm flipV="1">
                <a:off x="2172" y="318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0" name="Oval 206"/>
              <p:cNvSpPr>
                <a:spLocks noChangeAspect="1" noChangeArrowheads="1"/>
              </p:cNvSpPr>
              <p:nvPr/>
            </p:nvSpPr>
            <p:spPr bwMode="auto">
              <a:xfrm flipV="1">
                <a:off x="2172" y="315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1" name="Oval 207"/>
              <p:cNvSpPr>
                <a:spLocks noChangeAspect="1" noChangeArrowheads="1"/>
              </p:cNvSpPr>
              <p:nvPr/>
            </p:nvSpPr>
            <p:spPr bwMode="auto">
              <a:xfrm flipV="1">
                <a:off x="2172" y="312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2" name="Oval 208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514" y="3256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3" name="Oval 209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360" y="337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4" name="Oval 21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394" y="337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5" name="Oval 211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428" y="337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6" name="Oval 212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460" y="336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7" name="Oval 213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492" y="334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8" name="Oval 214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514" y="332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79" name="Oval 215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514" y="329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80" name="Oval 216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514" y="3222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81" name="Oval 217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514" y="3188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82" name="Oval 218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514" y="3154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683" name="Oval 219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514" y="3120"/>
                <a:ext cx="32" cy="32"/>
              </a:xfrm>
              <a:prstGeom prst="ellipse">
                <a:avLst/>
              </a:prstGeom>
              <a:solidFill>
                <a:srgbClr val="808080"/>
              </a:solidFill>
              <a:ln w="317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30684" name="AutoShape 220"/>
            <p:cNvSpPr>
              <a:spLocks noChangeAspect="1" noChangeArrowheads="1"/>
            </p:cNvSpPr>
            <p:nvPr/>
          </p:nvSpPr>
          <p:spPr bwMode="auto">
            <a:xfrm rot="5400000">
              <a:off x="1316" y="2850"/>
              <a:ext cx="126" cy="104"/>
            </a:xfrm>
            <a:custGeom>
              <a:avLst/>
              <a:gdLst>
                <a:gd name="G0" fmla="+- 9714 0 0"/>
                <a:gd name="G1" fmla="+- -11732312 0 0"/>
                <a:gd name="G2" fmla="+- 0 0 -11732312"/>
                <a:gd name="T0" fmla="*/ 0 256 1"/>
                <a:gd name="T1" fmla="*/ 180 256 1"/>
                <a:gd name="G3" fmla="+- -11732312 T0 T1"/>
                <a:gd name="T2" fmla="*/ 0 256 1"/>
                <a:gd name="T3" fmla="*/ 90 256 1"/>
                <a:gd name="G4" fmla="+- -11732312 T2 T3"/>
                <a:gd name="G5" fmla="*/ G4 2 1"/>
                <a:gd name="T4" fmla="*/ 90 256 1"/>
                <a:gd name="T5" fmla="*/ 0 256 1"/>
                <a:gd name="G6" fmla="+- -11732312 T4 T5"/>
                <a:gd name="G7" fmla="*/ G6 2 1"/>
                <a:gd name="G8" fmla="abs -1173231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714"/>
                <a:gd name="G18" fmla="*/ 9714 1 2"/>
                <a:gd name="G19" fmla="+- G18 5400 0"/>
                <a:gd name="G20" fmla="cos G19 -11732312"/>
                <a:gd name="G21" fmla="sin G19 -11732312"/>
                <a:gd name="G22" fmla="+- G20 10800 0"/>
                <a:gd name="G23" fmla="+- G21 10800 0"/>
                <a:gd name="G24" fmla="+- 10800 0 G20"/>
                <a:gd name="G25" fmla="+- 9714 10800 0"/>
                <a:gd name="G26" fmla="?: G9 G17 G25"/>
                <a:gd name="G27" fmla="?: G9 0 21600"/>
                <a:gd name="G28" fmla="cos 10800 -11732312"/>
                <a:gd name="G29" fmla="sin 10800 -11732312"/>
                <a:gd name="G30" fmla="sin 9714 -11732312"/>
                <a:gd name="G31" fmla="+- G28 10800 0"/>
                <a:gd name="G32" fmla="+- G29 10800 0"/>
                <a:gd name="G33" fmla="+- G30 10800 0"/>
                <a:gd name="G34" fmla="?: G4 0 G31"/>
                <a:gd name="G35" fmla="?: -11732312 G34 0"/>
                <a:gd name="G36" fmla="?: G6 G35 G31"/>
                <a:gd name="G37" fmla="+- 21600 0 G36"/>
                <a:gd name="G38" fmla="?: G4 0 G33"/>
                <a:gd name="G39" fmla="?: -1173231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44 w 21600"/>
                <a:gd name="T15" fmla="*/ 10624 h 21600"/>
                <a:gd name="T16" fmla="*/ 10800 w 21600"/>
                <a:gd name="T17" fmla="*/ 1086 h 21600"/>
                <a:gd name="T18" fmla="*/ 21056 w 21600"/>
                <a:gd name="T19" fmla="*/ 1062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87" y="10634"/>
                  </a:moveTo>
                  <a:cubicBezTo>
                    <a:pt x="1177" y="5334"/>
                    <a:pt x="5499" y="1085"/>
                    <a:pt x="10800" y="1086"/>
                  </a:cubicBezTo>
                  <a:cubicBezTo>
                    <a:pt x="16100" y="1086"/>
                    <a:pt x="20422" y="5334"/>
                    <a:pt x="20512" y="10634"/>
                  </a:cubicBezTo>
                  <a:lnTo>
                    <a:pt x="21598" y="10615"/>
                  </a:lnTo>
                  <a:cubicBezTo>
                    <a:pt x="21497" y="4723"/>
                    <a:pt x="16692" y="-1"/>
                    <a:pt x="10799" y="0"/>
                  </a:cubicBezTo>
                  <a:cubicBezTo>
                    <a:pt x="4907" y="0"/>
                    <a:pt x="102" y="4723"/>
                    <a:pt x="1" y="10615"/>
                  </a:cubicBez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30685" name="Picture 221" descr="Anticor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0"/>
            <a:ext cx="433387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0686" name="Text Box 222"/>
          <p:cNvSpPr txBox="1">
            <a:spLocks noChangeArrowheads="1"/>
          </p:cNvSpPr>
          <p:nvPr/>
        </p:nvSpPr>
        <p:spPr bwMode="auto">
          <a:xfrm>
            <a:off x="4549775" y="28575"/>
            <a:ext cx="539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7555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476349"/>
            <a:ext cx="7558088" cy="3603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800" dirty="0">
                <a:solidFill>
                  <a:srgbClr val="6666FF"/>
                </a:solidFill>
                <a:latin typeface="Comic Sans MS" pitchFamily="66" charset="0"/>
              </a:rPr>
              <a:t>RV144 : </a:t>
            </a:r>
            <a:r>
              <a:rPr lang="en-US" altLang="en-US" sz="2800" dirty="0" smtClean="0">
                <a:solidFill>
                  <a:srgbClr val="6666FF"/>
                </a:solidFill>
                <a:latin typeface="Comic Sans MS" pitchFamily="66" charset="0"/>
              </a:rPr>
              <a:t>31.2% Reduction of Infection risk</a:t>
            </a:r>
            <a:endParaRPr lang="en-US" altLang="en-US" sz="2800" dirty="0">
              <a:solidFill>
                <a:srgbClr val="6666FF"/>
              </a:solidFill>
              <a:latin typeface="Comic Sans MS" pitchFamily="66" charset="0"/>
            </a:endParaRPr>
          </a:p>
        </p:txBody>
      </p:sp>
      <p:pic>
        <p:nvPicPr>
          <p:cNvPr id="9451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052736"/>
            <a:ext cx="7542213" cy="57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5156" name="Text Box 4"/>
          <p:cNvSpPr txBox="1">
            <a:spLocks noChangeArrowheads="1"/>
          </p:cNvSpPr>
          <p:nvPr/>
        </p:nvSpPr>
        <p:spPr bwMode="auto">
          <a:xfrm>
            <a:off x="5911850" y="3454400"/>
            <a:ext cx="1252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P=0.04</a:t>
            </a:r>
          </a:p>
        </p:txBody>
      </p:sp>
    </p:spTree>
    <p:extLst>
      <p:ext uri="{BB962C8B-B14F-4D97-AF65-F5344CB8AC3E}">
        <p14:creationId xmlns:p14="http://schemas.microsoft.com/office/powerpoint/2010/main" val="182444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984" y="198700"/>
            <a:ext cx="8712450" cy="6554797"/>
          </a:xfrm>
          <a:prstGeom prst="rect">
            <a:avLst/>
          </a:prstGeom>
        </p:spPr>
      </p:pic>
      <p:sp>
        <p:nvSpPr>
          <p:cNvPr id="5" name="Étoile à 5 branches 4"/>
          <p:cNvSpPr/>
          <p:nvPr/>
        </p:nvSpPr>
        <p:spPr>
          <a:xfrm>
            <a:off x="4271554" y="3513909"/>
            <a:ext cx="352697" cy="300445"/>
          </a:xfrm>
          <a:prstGeom prst="star5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004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/>
          <a:srcRect l="17517" t="11845" r="13871" b="24113"/>
          <a:stretch/>
        </p:blipFill>
        <p:spPr>
          <a:xfrm>
            <a:off x="243865" y="522515"/>
            <a:ext cx="8745425" cy="60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8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smtClean="0"/>
              <a:t>Quelques chiffres</a:t>
            </a:r>
          </a:p>
        </p:txBody>
      </p:sp>
      <p:sp>
        <p:nvSpPr>
          <p:cNvPr id="1024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197350"/>
          </a:xfrm>
        </p:spPr>
        <p:txBody>
          <a:bodyPr/>
          <a:lstStyle/>
          <a:p>
            <a:r>
              <a:rPr lang="fr-FR" sz="2000" dirty="0" smtClean="0"/>
              <a:t>On a dénombré, en</a:t>
            </a:r>
            <a:r>
              <a:rPr lang="fr-FR" sz="2000" b="1" dirty="0" smtClean="0"/>
              <a:t> 2016</a:t>
            </a:r>
            <a:r>
              <a:rPr lang="fr-FR" sz="2000" dirty="0" smtClean="0"/>
              <a:t>, </a:t>
            </a:r>
            <a:r>
              <a:rPr lang="fr-FR" sz="2000" b="1" u="sng" dirty="0" smtClean="0"/>
              <a:t>une nouvelle infection HIV-1 dans le monde toutes les 17 secondes</a:t>
            </a:r>
            <a:r>
              <a:rPr lang="fr-FR" sz="2000" dirty="0" smtClean="0"/>
              <a:t>, soit </a:t>
            </a:r>
            <a:r>
              <a:rPr lang="fr-FR" sz="2000" b="1" dirty="0" smtClean="0"/>
              <a:t>5000 nouvelles infections par jour </a:t>
            </a:r>
          </a:p>
          <a:p>
            <a:pPr>
              <a:buFont typeface="Arial" pitchFamily="34" charset="0"/>
              <a:buNone/>
            </a:pPr>
            <a:r>
              <a:rPr lang="fr-FR" sz="2000" dirty="0" smtClean="0"/>
              <a:t>		→ </a:t>
            </a:r>
            <a:r>
              <a:rPr lang="fr-FR" sz="2000" b="1" u="sng" dirty="0" smtClean="0">
                <a:solidFill>
                  <a:srgbClr val="FF0000"/>
                </a:solidFill>
              </a:rPr>
              <a:t>1,8 millions de nouvelles infections dans l’année</a:t>
            </a:r>
          </a:p>
          <a:p>
            <a:endParaRPr lang="fr-FR" sz="2000" b="1" u="sng" dirty="0" smtClean="0">
              <a:solidFill>
                <a:srgbClr val="FF0000"/>
              </a:solidFill>
            </a:endParaRPr>
          </a:p>
          <a:p>
            <a:r>
              <a:rPr lang="fr-FR" sz="2000" b="1" u="sng" dirty="0" smtClean="0"/>
              <a:t>En 2016 aussi, on dénombrait </a:t>
            </a:r>
            <a:r>
              <a:rPr lang="fr-FR" sz="2000" b="1" u="sng" dirty="0" smtClean="0">
                <a:solidFill>
                  <a:srgbClr val="FF0000"/>
                </a:solidFill>
              </a:rPr>
              <a:t>36,7 millions de personnes vivant avec le VIH </a:t>
            </a:r>
            <a:r>
              <a:rPr lang="fr-FR" sz="2000" b="1" u="sng" dirty="0" smtClean="0"/>
              <a:t>dans le monde.</a:t>
            </a:r>
            <a:r>
              <a:rPr lang="fr-FR" sz="2000" b="1" u="sng" dirty="0" smtClean="0">
                <a:solidFill>
                  <a:srgbClr val="FF0000"/>
                </a:solidFill>
              </a:rPr>
              <a:t/>
            </a:r>
            <a:br>
              <a:rPr lang="fr-FR" sz="2000" b="1" u="sng" dirty="0" smtClean="0">
                <a:solidFill>
                  <a:srgbClr val="FF0000"/>
                </a:solidFill>
              </a:rPr>
            </a:br>
            <a:r>
              <a:rPr lang="fr-FR" sz="2000" b="1" u="sng" dirty="0" smtClean="0">
                <a:solidFill>
                  <a:srgbClr val="FF0000"/>
                </a:solidFill>
              </a:rPr>
              <a:t>Mais seules 19,5 millions d’entre elles </a:t>
            </a:r>
            <a:r>
              <a:rPr lang="fr-FR" sz="2000" b="1" u="sng" dirty="0" smtClean="0"/>
              <a:t>avaient accès à un traitement antirétroviral (ART) </a:t>
            </a:r>
          </a:p>
          <a:p>
            <a:endParaRPr lang="fr-FR" sz="2000" b="1" u="sng" dirty="0" smtClean="0"/>
          </a:p>
          <a:p>
            <a:r>
              <a:rPr lang="fr-FR" sz="2000" b="1" u="sng" dirty="0" smtClean="0"/>
              <a:t>La mortalité due au SIDA a été de </a:t>
            </a:r>
            <a:r>
              <a:rPr lang="fr-FR" sz="2000" b="1" u="sng" dirty="0" smtClean="0">
                <a:solidFill>
                  <a:srgbClr val="FF0000"/>
                </a:solidFill>
              </a:rPr>
              <a:t>1 million de personnes </a:t>
            </a:r>
            <a:r>
              <a:rPr lang="fr-FR" sz="2000" b="1" u="sng" dirty="0" smtClean="0"/>
              <a:t>en 2016 </a:t>
            </a:r>
          </a:p>
          <a:p>
            <a:pPr>
              <a:buFont typeface="Arial" pitchFamily="34" charset="0"/>
              <a:buNone/>
            </a:pPr>
            <a:r>
              <a:rPr lang="fr-FR" sz="2000" b="1" dirty="0" smtClean="0"/>
              <a:t>	</a:t>
            </a:r>
            <a:r>
              <a:rPr lang="fr-FR" sz="2000" dirty="0" smtClean="0"/>
              <a:t>(Elle était de plus de 2 millions de personnes/an au début de la décennie)</a:t>
            </a:r>
            <a:endParaRPr lang="fr-FR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u="sng" dirty="0" smtClean="0"/>
              <a:t>New </a:t>
            </a:r>
            <a:r>
              <a:rPr lang="fr-FR" sz="4000" b="1" u="sng" dirty="0" err="1" smtClean="0"/>
              <a:t>surrogate</a:t>
            </a:r>
            <a:r>
              <a:rPr lang="fr-FR" sz="4000" b="1" u="sng" dirty="0" smtClean="0"/>
              <a:t> markers of protection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428625" y="1857375"/>
            <a:ext cx="8229600" cy="4340225"/>
          </a:xfrm>
        </p:spPr>
        <p:txBody>
          <a:bodyPr/>
          <a:lstStyle/>
          <a:p>
            <a:r>
              <a:rPr lang="fr-FR" sz="2000" b="1" dirty="0" smtClean="0"/>
              <a:t>The RV144 trial </a:t>
            </a:r>
            <a:r>
              <a:rPr lang="fr-FR" sz="2000" b="1" dirty="0" err="1" smtClean="0"/>
              <a:t>showed</a:t>
            </a:r>
            <a:r>
              <a:rPr lang="fr-FR" sz="2000" b="1" dirty="0" smtClean="0"/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correlation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between</a:t>
            </a:r>
            <a:r>
              <a:rPr lang="fr-FR" sz="2000" b="1" u="sng" dirty="0" smtClean="0">
                <a:solidFill>
                  <a:srgbClr val="FF0000"/>
                </a:solidFill>
              </a:rPr>
              <a:t> protection and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IgGs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that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target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chemeClr val="hlink"/>
                </a:solidFill>
              </a:rPr>
              <a:t>the C1 </a:t>
            </a:r>
            <a:r>
              <a:rPr lang="fr-FR" sz="2000" b="1" dirty="0" err="1" smtClean="0">
                <a:solidFill>
                  <a:schemeClr val="hlink"/>
                </a:solidFill>
              </a:rPr>
              <a:t>domain</a:t>
            </a:r>
            <a:r>
              <a:rPr lang="fr-FR" sz="2000" b="1" dirty="0" smtClean="0">
                <a:solidFill>
                  <a:schemeClr val="hlink"/>
                </a:solidFill>
              </a:rPr>
              <a:t> of gp120 and </a:t>
            </a:r>
            <a:r>
              <a:rPr lang="fr-FR" sz="2000" b="1" dirty="0" err="1" smtClean="0">
                <a:solidFill>
                  <a:schemeClr val="hlink"/>
                </a:solidFill>
              </a:rPr>
              <a:t>promote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smtClean="0">
                <a:solidFill>
                  <a:srgbClr val="FF0000"/>
                </a:solidFill>
              </a:rPr>
              <a:t>ADCC</a:t>
            </a:r>
            <a:r>
              <a:rPr lang="fr-FR" sz="2000" b="1" dirty="0" smtClean="0"/>
              <a:t>.</a:t>
            </a:r>
            <a:br>
              <a:rPr lang="fr-FR" sz="2000" b="1" dirty="0" smtClean="0"/>
            </a:br>
            <a:r>
              <a:rPr lang="fr-FR" sz="2000" b="1" dirty="0" smtClean="0"/>
              <a:t>It </a:t>
            </a:r>
            <a:r>
              <a:rPr lang="fr-FR" sz="2000" b="1" dirty="0" err="1" smtClean="0"/>
              <a:t>also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demonstrated</a:t>
            </a:r>
            <a:r>
              <a:rPr lang="fr-FR" sz="2000" b="1" dirty="0" smtClean="0"/>
              <a:t> a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clear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correlation</a:t>
            </a:r>
            <a:r>
              <a:rPr lang="fr-FR" sz="2000" b="1" u="sng" dirty="0" smtClean="0">
                <a:solidFill>
                  <a:srgbClr val="FF0000"/>
                </a:solidFill>
              </a:rPr>
              <a:t> 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between</a:t>
            </a:r>
            <a:r>
              <a:rPr lang="fr-FR" sz="2000" b="1" u="sng" dirty="0" smtClean="0">
                <a:solidFill>
                  <a:srgbClr val="FF0000"/>
                </a:solidFill>
              </a:rPr>
              <a:t> protection and </a:t>
            </a:r>
            <a:r>
              <a:rPr lang="fr-FR" sz="2000" b="1" dirty="0" smtClean="0">
                <a:solidFill>
                  <a:srgbClr val="FF0000"/>
                </a:solidFill>
              </a:rPr>
              <a:t>V1-V2</a:t>
            </a:r>
            <a:r>
              <a:rPr lang="fr-FR" sz="2000" b="1" dirty="0" smtClean="0">
                <a:solidFill>
                  <a:schemeClr val="hlink"/>
                </a:solidFill>
              </a:rPr>
              <a:t> </a:t>
            </a:r>
            <a:r>
              <a:rPr lang="fr-FR" sz="2000" b="1" dirty="0" err="1" smtClean="0">
                <a:solidFill>
                  <a:schemeClr val="hlink"/>
                </a:solidFill>
              </a:rPr>
              <a:t>targeted</a:t>
            </a:r>
            <a:r>
              <a:rPr lang="fr-FR" sz="2000" b="1" dirty="0" smtClean="0">
                <a:solidFill>
                  <a:schemeClr val="hlink"/>
                </a:solidFill>
              </a:rPr>
              <a:t> </a:t>
            </a:r>
            <a:r>
              <a:rPr lang="fr-FR" sz="2000" b="1" dirty="0" err="1" smtClean="0">
                <a:solidFill>
                  <a:schemeClr val="hlink"/>
                </a:solidFill>
              </a:rPr>
              <a:t>IgGs</a:t>
            </a:r>
            <a:r>
              <a:rPr lang="fr-FR" sz="2000" b="1" dirty="0" smtClean="0"/>
              <a:t>. </a:t>
            </a:r>
          </a:p>
          <a:p>
            <a:endParaRPr lang="fr-FR" sz="2000" b="1" dirty="0" smtClean="0"/>
          </a:p>
          <a:p>
            <a:pPr>
              <a:buFont typeface="Arial" pitchFamily="34" charset="0"/>
              <a:buNone/>
            </a:pPr>
            <a:endParaRPr lang="fr-FR" sz="2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7158" y="3286124"/>
            <a:ext cx="80010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fr-FR" b="1" dirty="0" smtClean="0">
                <a:solidFill>
                  <a:srgbClr val="FF0000"/>
                </a:solidFill>
              </a:rPr>
              <a:t>	ADCC (</a:t>
            </a:r>
            <a:r>
              <a:rPr lang="fr-FR" b="1" u="sng" dirty="0" err="1" smtClean="0">
                <a:solidFill>
                  <a:srgbClr val="FF0000"/>
                </a:solidFill>
              </a:rPr>
              <a:t>Antibody</a:t>
            </a:r>
            <a:r>
              <a:rPr lang="fr-FR" b="1" u="sng" dirty="0" smtClean="0">
                <a:solidFill>
                  <a:srgbClr val="FF0000"/>
                </a:solidFill>
              </a:rPr>
              <a:t>-</a:t>
            </a:r>
            <a:r>
              <a:rPr lang="fr-FR" b="1" u="sng" dirty="0" err="1" smtClean="0">
                <a:solidFill>
                  <a:srgbClr val="FF0000"/>
                </a:solidFill>
              </a:rPr>
              <a:t>dependent</a:t>
            </a:r>
            <a:r>
              <a:rPr lang="fr-FR" b="1" u="sng" dirty="0" smtClean="0">
                <a:solidFill>
                  <a:srgbClr val="FF0000"/>
                </a:solidFill>
              </a:rPr>
              <a:t> cellular </a:t>
            </a:r>
            <a:r>
              <a:rPr lang="fr-FR" b="1" u="sng" dirty="0" err="1" smtClean="0">
                <a:solidFill>
                  <a:srgbClr val="FF0000"/>
                </a:solidFill>
              </a:rPr>
              <a:t>cytotoxicity</a:t>
            </a:r>
            <a:r>
              <a:rPr lang="fr-FR" b="1" u="sng" dirty="0" smtClean="0">
                <a:solidFill>
                  <a:srgbClr val="FF0000"/>
                </a:solidFill>
              </a:rPr>
              <a:t> ) </a:t>
            </a:r>
            <a:r>
              <a:rPr lang="fr-FR" b="1" dirty="0" err="1" smtClean="0"/>
              <a:t>occurs</a:t>
            </a:r>
            <a:r>
              <a:rPr lang="fr-FR" b="1" dirty="0" smtClean="0"/>
              <a:t> </a:t>
            </a:r>
            <a:r>
              <a:rPr lang="fr-FR" b="1" dirty="0" err="1" smtClean="0"/>
              <a:t>when</a:t>
            </a:r>
            <a:r>
              <a:rPr lang="fr-FR" b="1" dirty="0" smtClean="0"/>
              <a:t> an Ab </a:t>
            </a:r>
            <a:r>
              <a:rPr lang="fr-FR" b="1" dirty="0" err="1" smtClean="0"/>
              <a:t>molecule</a:t>
            </a:r>
            <a:r>
              <a:rPr lang="fr-FR" b="1" dirty="0" smtClean="0"/>
              <a:t> </a:t>
            </a:r>
            <a:r>
              <a:rPr lang="fr-FR" b="1" dirty="0" err="1" smtClean="0"/>
              <a:t>bound</a:t>
            </a:r>
            <a:r>
              <a:rPr lang="fr-FR" b="1" dirty="0" smtClean="0"/>
              <a:t> by </a:t>
            </a:r>
            <a:r>
              <a:rPr lang="fr-FR" b="1" dirty="0" err="1" smtClean="0"/>
              <a:t>its</a:t>
            </a:r>
            <a:r>
              <a:rPr lang="fr-FR" b="1" dirty="0" smtClean="0"/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Fab</a:t>
            </a:r>
            <a:r>
              <a:rPr lang="fr-FR" b="1" dirty="0" smtClean="0">
                <a:solidFill>
                  <a:srgbClr val="FF0000"/>
                </a:solidFill>
              </a:rPr>
              <a:t> segment </a:t>
            </a:r>
            <a:r>
              <a:rPr lang="fr-FR" b="1" dirty="0" smtClean="0"/>
              <a:t>to a </a:t>
            </a:r>
            <a:r>
              <a:rPr lang="fr-FR" b="1" dirty="0" err="1" smtClean="0"/>
              <a:t>cognate</a:t>
            </a:r>
            <a:r>
              <a:rPr lang="fr-FR" b="1" dirty="0" smtClean="0"/>
              <a:t> viral Ag on the surface of an </a:t>
            </a:r>
            <a:r>
              <a:rPr lang="fr-FR" b="1" dirty="0" err="1" smtClean="0">
                <a:solidFill>
                  <a:srgbClr val="0070C0"/>
                </a:solidFill>
              </a:rPr>
              <a:t>infected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target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cell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/>
              <a:t>interacts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</a:t>
            </a:r>
            <a:r>
              <a:rPr lang="fr-FR" b="1" dirty="0" err="1" smtClean="0"/>
              <a:t>its</a:t>
            </a:r>
            <a:r>
              <a:rPr lang="fr-FR" b="1" dirty="0" smtClean="0"/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Fc</a:t>
            </a:r>
            <a:r>
              <a:rPr lang="fr-FR" b="1" dirty="0" smtClean="0">
                <a:solidFill>
                  <a:srgbClr val="FF0000"/>
                </a:solidFill>
              </a:rPr>
              <a:t> portion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>
                <a:solidFill>
                  <a:srgbClr val="FF0000"/>
                </a:solidFill>
              </a:rPr>
              <a:t>Fc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receptor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/>
              <a:t>of </a:t>
            </a:r>
            <a:r>
              <a:rPr lang="fr-FR" b="1" dirty="0" smtClean="0">
                <a:solidFill>
                  <a:srgbClr val="0070C0"/>
                </a:solidFill>
              </a:rPr>
              <a:t>an </a:t>
            </a:r>
            <a:r>
              <a:rPr lang="fr-FR" b="1" dirty="0" err="1" smtClean="0">
                <a:solidFill>
                  <a:srgbClr val="0070C0"/>
                </a:solidFill>
              </a:rPr>
              <a:t>effector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cell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smtClean="0"/>
              <a:t>( NK </a:t>
            </a:r>
            <a:r>
              <a:rPr lang="fr-FR" b="1" dirty="0" err="1" smtClean="0"/>
              <a:t>cell</a:t>
            </a:r>
            <a:r>
              <a:rPr lang="fr-FR" b="1" dirty="0" smtClean="0"/>
              <a:t>, monocyte),  </a:t>
            </a:r>
            <a:r>
              <a:rPr lang="fr-FR" b="1" dirty="0" err="1" smtClean="0"/>
              <a:t>leading</a:t>
            </a:r>
            <a:r>
              <a:rPr lang="fr-FR" b="1" dirty="0" smtClean="0"/>
              <a:t> to </a:t>
            </a:r>
            <a:r>
              <a:rPr lang="fr-FR" b="1" dirty="0" err="1" smtClean="0">
                <a:solidFill>
                  <a:srgbClr val="FF0000"/>
                </a:solidFill>
              </a:rPr>
              <a:t>death</a:t>
            </a:r>
            <a:r>
              <a:rPr lang="fr-FR" b="1" dirty="0" smtClean="0">
                <a:solidFill>
                  <a:srgbClr val="FF0000"/>
                </a:solidFill>
              </a:rPr>
              <a:t> of the </a:t>
            </a:r>
            <a:r>
              <a:rPr lang="fr-FR" b="1" dirty="0" err="1" smtClean="0">
                <a:solidFill>
                  <a:srgbClr val="FF0000"/>
                </a:solidFill>
              </a:rPr>
              <a:t>target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cell</a:t>
            </a:r>
            <a:endParaRPr lang="fr-FR" b="1" dirty="0" smtClean="0">
              <a:solidFill>
                <a:srgbClr val="FF0000"/>
              </a:solidFill>
            </a:endParaRPr>
          </a:p>
          <a:p>
            <a:pPr marL="457200" indent="-457200"/>
            <a:endParaRPr lang="fr-FR" b="1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fr-FR" b="1" dirty="0" smtClean="0">
                <a:solidFill>
                  <a:srgbClr val="FF0000"/>
                </a:solidFill>
              </a:rPr>
              <a:t>	</a:t>
            </a:r>
            <a:r>
              <a:rPr lang="fr-FR" b="1" u="sng" dirty="0" err="1" smtClean="0">
                <a:solidFill>
                  <a:srgbClr val="FF0000"/>
                </a:solidFill>
              </a:rPr>
              <a:t>Antibody</a:t>
            </a:r>
            <a:r>
              <a:rPr lang="fr-FR" b="1" u="sng" dirty="0" smtClean="0">
                <a:solidFill>
                  <a:srgbClr val="FF0000"/>
                </a:solidFill>
              </a:rPr>
              <a:t>-</a:t>
            </a:r>
            <a:r>
              <a:rPr lang="fr-FR" b="1" u="sng" dirty="0" err="1" smtClean="0">
                <a:solidFill>
                  <a:srgbClr val="FF0000"/>
                </a:solidFill>
              </a:rPr>
              <a:t>dependent</a:t>
            </a:r>
            <a:r>
              <a:rPr lang="fr-FR" b="1" u="sng" dirty="0" smtClean="0">
                <a:solidFill>
                  <a:srgbClr val="FF0000"/>
                </a:solidFill>
              </a:rPr>
              <a:t> </a:t>
            </a:r>
            <a:r>
              <a:rPr lang="fr-FR" b="1" u="sng" dirty="0" err="1" smtClean="0">
                <a:solidFill>
                  <a:srgbClr val="FF0000"/>
                </a:solidFill>
              </a:rPr>
              <a:t>cell</a:t>
            </a:r>
            <a:r>
              <a:rPr lang="fr-FR" b="1" u="sng" dirty="0" smtClean="0">
                <a:solidFill>
                  <a:srgbClr val="FF0000"/>
                </a:solidFill>
              </a:rPr>
              <a:t>-</a:t>
            </a:r>
            <a:r>
              <a:rPr lang="fr-FR" b="1" u="sng" dirty="0" err="1" smtClean="0">
                <a:solidFill>
                  <a:srgbClr val="FF0000"/>
                </a:solidFill>
              </a:rPr>
              <a:t>mediated</a:t>
            </a:r>
            <a:r>
              <a:rPr lang="fr-FR" b="1" u="sng" dirty="0" smtClean="0">
                <a:solidFill>
                  <a:srgbClr val="FF0000"/>
                </a:solidFill>
              </a:rPr>
              <a:t> viral inhibition </a:t>
            </a:r>
            <a:r>
              <a:rPr lang="fr-FR" b="1" dirty="0" smtClean="0">
                <a:solidFill>
                  <a:srgbClr val="0070C0"/>
                </a:solidFill>
              </a:rPr>
              <a:t>(ADCVI)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similar</a:t>
            </a:r>
            <a:r>
              <a:rPr lang="fr-FR" b="1" dirty="0" smtClean="0"/>
              <a:t> to ADCC but the </a:t>
            </a:r>
            <a:r>
              <a:rPr lang="fr-FR" b="1" dirty="0" err="1" smtClean="0"/>
              <a:t>read</a:t>
            </a:r>
            <a:r>
              <a:rPr lang="fr-FR" b="1" dirty="0" smtClean="0"/>
              <a:t>-out </a:t>
            </a:r>
            <a:r>
              <a:rPr lang="fr-FR" b="1" dirty="0" err="1" smtClean="0"/>
              <a:t>is</a:t>
            </a:r>
            <a:r>
              <a:rPr lang="fr-FR" b="1" dirty="0" smtClean="0"/>
              <a:t> the </a:t>
            </a:r>
            <a:r>
              <a:rPr lang="fr-FR" b="1" dirty="0" smtClean="0">
                <a:solidFill>
                  <a:srgbClr val="0070C0"/>
                </a:solidFill>
              </a:rPr>
              <a:t>inhibition of virus production</a:t>
            </a:r>
            <a:r>
              <a:rPr lang="fr-FR" b="1" dirty="0" smtClean="0"/>
              <a:t> </a:t>
            </a:r>
            <a:r>
              <a:rPr lang="fr-FR" sz="1600" b="1" dirty="0" err="1" smtClean="0"/>
              <a:t>rather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than</a:t>
            </a:r>
            <a:r>
              <a:rPr lang="fr-FR" sz="1600" b="1" dirty="0" smtClean="0"/>
              <a:t> the </a:t>
            </a:r>
            <a:r>
              <a:rPr lang="fr-FR" sz="1600" b="1" dirty="0" err="1" smtClean="0"/>
              <a:t>death</a:t>
            </a:r>
            <a:r>
              <a:rPr lang="fr-FR" sz="1600" b="1" dirty="0" smtClean="0"/>
              <a:t> of the </a:t>
            </a:r>
            <a:r>
              <a:rPr lang="fr-FR" sz="1600" b="1" dirty="0" err="1" smtClean="0"/>
              <a:t>target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cell</a:t>
            </a:r>
            <a:r>
              <a:rPr lang="fr-FR" sz="1600" b="1" dirty="0" smtClean="0"/>
              <a:t> </a:t>
            </a:r>
          </a:p>
          <a:p>
            <a:pPr marL="457200" indent="-457200"/>
            <a:r>
              <a:rPr lang="fr-FR" sz="1600" b="1" dirty="0"/>
              <a:t>	</a:t>
            </a:r>
            <a:r>
              <a:rPr lang="fr-FR" sz="1600" b="1" dirty="0" smtClean="0"/>
              <a:t>			</a:t>
            </a:r>
            <a:r>
              <a:rPr lang="fr-FR" sz="1400" b="1" dirty="0" smtClean="0"/>
              <a:t>(Hessel, Nature 2007; </a:t>
            </a:r>
            <a:r>
              <a:rPr lang="fr-FR" sz="1400" b="1" dirty="0" err="1" smtClean="0"/>
              <a:t>Forthal</a:t>
            </a:r>
            <a:r>
              <a:rPr lang="fr-FR" sz="1400" b="1" dirty="0" smtClean="0"/>
              <a:t> &amp; </a:t>
            </a:r>
            <a:r>
              <a:rPr lang="fr-FR" sz="1400" b="1" dirty="0" err="1" smtClean="0"/>
              <a:t>Moog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Curr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Opin</a:t>
            </a:r>
            <a:r>
              <a:rPr lang="fr-FR" sz="1400" b="1" dirty="0" smtClean="0"/>
              <a:t> HIV AIDS 2009; 				Perez,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2009; </a:t>
            </a:r>
            <a:r>
              <a:rPr lang="fr-FR" sz="1400" b="1" dirty="0" err="1" smtClean="0"/>
              <a:t>Moldt</a:t>
            </a:r>
            <a:r>
              <a:rPr lang="fr-FR" sz="1400" b="1" dirty="0" smtClean="0"/>
              <a:t>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2011 and 2012) 			</a:t>
            </a:r>
          </a:p>
          <a:p>
            <a:pPr marL="457200" indent="-457200"/>
            <a:endParaRPr lang="fr-FR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u="sng" dirty="0" smtClean="0"/>
              <a:t>ADCC/ADCVI </a:t>
            </a:r>
            <a:r>
              <a:rPr lang="fr-FR" sz="4000" b="1" u="sng" dirty="0" err="1" smtClean="0"/>
              <a:t>activities</a:t>
            </a:r>
            <a:r>
              <a:rPr lang="fr-FR" sz="4000" b="1" u="sng" dirty="0" smtClean="0"/>
              <a:t> in passive </a:t>
            </a:r>
            <a:r>
              <a:rPr lang="fr-FR" sz="4000" b="1" u="sng" dirty="0" err="1" smtClean="0"/>
              <a:t>immunization</a:t>
            </a:r>
            <a:r>
              <a:rPr lang="fr-FR" sz="4000" b="1" u="sng" dirty="0" smtClean="0"/>
              <a:t> NHP </a:t>
            </a:r>
            <a:r>
              <a:rPr lang="fr-FR" sz="4000" b="1" u="sng" dirty="0" err="1" smtClean="0"/>
              <a:t>models</a:t>
            </a:r>
            <a:endParaRPr lang="fr-FR" sz="4000" b="1" u="sng" dirty="0" smtClean="0"/>
          </a:p>
        </p:txBody>
      </p:sp>
      <p:sp>
        <p:nvSpPr>
          <p:cNvPr id="65539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/>
          <a:lstStyle/>
          <a:p>
            <a:r>
              <a:rPr lang="fr-FR" sz="1800" b="1" u="sng" dirty="0" smtClean="0">
                <a:solidFill>
                  <a:srgbClr val="FF0000"/>
                </a:solidFill>
              </a:rPr>
              <a:t>Le rôle de l’ADCC </a:t>
            </a:r>
            <a:r>
              <a:rPr lang="fr-FR" sz="1800" dirty="0" smtClean="0"/>
              <a:t>dans la protection contre une infection </a:t>
            </a:r>
            <a:r>
              <a:rPr lang="fr-FR" sz="1800" dirty="0" err="1" smtClean="0"/>
              <a:t>lentivirale</a:t>
            </a:r>
            <a:r>
              <a:rPr lang="fr-FR" sz="1800" dirty="0" smtClean="0"/>
              <a:t> a déjà été relatée dans le passé </a:t>
            </a:r>
            <a:r>
              <a:rPr lang="fr-FR" sz="1800" u="sng" dirty="0" smtClean="0"/>
              <a:t>dans le modèle simien</a:t>
            </a:r>
            <a:r>
              <a:rPr lang="fr-FR" sz="2000" dirty="0" smtClean="0"/>
              <a:t>: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Protection of </a:t>
            </a:r>
            <a:r>
              <a:rPr lang="fr-FR" sz="1800" b="1" dirty="0" err="1" smtClean="0">
                <a:solidFill>
                  <a:srgbClr val="FF0000"/>
                </a:solidFill>
              </a:rPr>
              <a:t>newborn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monkeys</a:t>
            </a:r>
            <a:r>
              <a:rPr lang="fr-FR" sz="1800" b="1" dirty="0" smtClean="0"/>
              <a:t> </a:t>
            </a:r>
            <a:r>
              <a:rPr lang="fr-FR" sz="1800" dirty="0" err="1" smtClean="0"/>
              <a:t>against</a:t>
            </a:r>
            <a:r>
              <a:rPr lang="fr-FR" sz="1800" b="1" dirty="0" smtClean="0"/>
              <a:t> oral SIV infection by </a:t>
            </a:r>
            <a:r>
              <a:rPr lang="fr-FR" sz="1800" b="1" dirty="0" smtClean="0">
                <a:solidFill>
                  <a:srgbClr val="FF0000"/>
                </a:solidFill>
              </a:rPr>
              <a:t>passive </a:t>
            </a:r>
            <a:r>
              <a:rPr lang="fr-FR" sz="1800" b="1" dirty="0" err="1" smtClean="0">
                <a:solidFill>
                  <a:srgbClr val="FF0000"/>
                </a:solidFill>
              </a:rPr>
              <a:t>immunization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/>
              <a:t>with</a:t>
            </a:r>
            <a:r>
              <a:rPr lang="fr-FR" sz="1800" b="1" dirty="0" smtClean="0"/>
              <a:t> </a:t>
            </a:r>
            <a:r>
              <a:rPr lang="fr-FR" sz="1800" b="1" u="sng" dirty="0" smtClean="0"/>
              <a:t>a </a:t>
            </a:r>
            <a:r>
              <a:rPr lang="fr-FR" sz="1800" b="1" u="sng" dirty="0" err="1" smtClean="0"/>
              <a:t>nonneutralizing</a:t>
            </a:r>
            <a:r>
              <a:rPr lang="fr-FR" sz="1800" b="1" u="sng" dirty="0" smtClean="0"/>
              <a:t> anti-SIV </a:t>
            </a:r>
            <a:r>
              <a:rPr lang="fr-FR" sz="1800" b="1" u="sng" dirty="0" err="1" smtClean="0"/>
              <a:t>serum</a:t>
            </a:r>
            <a:r>
              <a:rPr lang="fr-FR" sz="1800" b="1" u="sng" dirty="0" smtClean="0"/>
              <a:t> </a:t>
            </a:r>
            <a:r>
              <a:rPr lang="fr-FR" sz="1800" dirty="0" err="1" smtClean="0"/>
              <a:t>strongly</a:t>
            </a:r>
            <a:r>
              <a:rPr lang="fr-FR" sz="1800" dirty="0" smtClean="0"/>
              <a:t> </a:t>
            </a:r>
            <a:r>
              <a:rPr lang="fr-FR" sz="1800" dirty="0" err="1" smtClean="0"/>
              <a:t>correlated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b="1" dirty="0" smtClean="0"/>
              <a:t>ADCVI </a:t>
            </a:r>
            <a:r>
              <a:rPr lang="fr-FR" sz="1800" b="1" dirty="0" err="1" smtClean="0"/>
              <a:t>activity</a:t>
            </a:r>
            <a:r>
              <a:rPr lang="fr-FR" sz="1800" b="1" dirty="0" smtClean="0"/>
              <a:t> </a:t>
            </a:r>
            <a:r>
              <a:rPr lang="fr-FR" sz="1800" dirty="0" smtClean="0"/>
              <a:t>of the </a:t>
            </a:r>
            <a:r>
              <a:rPr lang="fr-FR" sz="1800" dirty="0" err="1" smtClean="0"/>
              <a:t>serum</a:t>
            </a:r>
            <a:r>
              <a:rPr lang="fr-FR" sz="1800" dirty="0" smtClean="0"/>
              <a:t> </a:t>
            </a:r>
            <a:r>
              <a:rPr lang="fr-FR" sz="1600" b="1" dirty="0" smtClean="0"/>
              <a:t>(Van </a:t>
            </a:r>
            <a:r>
              <a:rPr lang="fr-FR" sz="1600" b="1" dirty="0" err="1" smtClean="0"/>
              <a:t>Rompay</a:t>
            </a:r>
            <a:r>
              <a:rPr lang="fr-FR" sz="1600" b="1" dirty="0" smtClean="0"/>
              <a:t> , J Infect Dis 1998).</a:t>
            </a:r>
          </a:p>
          <a:p>
            <a:r>
              <a:rPr lang="fr-FR" sz="1800" dirty="0" smtClean="0"/>
              <a:t>Passive </a:t>
            </a:r>
            <a:r>
              <a:rPr lang="fr-FR" sz="1800" dirty="0" err="1" smtClean="0"/>
              <a:t>immunization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b="1" dirty="0" err="1" smtClean="0"/>
              <a:t>BNAb</a:t>
            </a:r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b12 </a:t>
            </a:r>
            <a:r>
              <a:rPr lang="fr-FR" sz="1800" b="1" dirty="0" err="1" smtClean="0"/>
              <a:t>induced</a:t>
            </a:r>
            <a:r>
              <a:rPr lang="fr-FR" sz="1800" b="1" dirty="0" smtClean="0"/>
              <a:t> protection in 8/9 </a:t>
            </a:r>
            <a:r>
              <a:rPr lang="fr-FR" sz="1800" b="1" dirty="0" err="1" smtClean="0"/>
              <a:t>monkeys</a:t>
            </a:r>
            <a:r>
              <a:rPr lang="fr-FR" sz="1800" b="1" dirty="0" smtClean="0"/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against</a:t>
            </a:r>
            <a:r>
              <a:rPr lang="fr-FR" sz="1800" b="1" dirty="0" smtClean="0">
                <a:solidFill>
                  <a:srgbClr val="FF0000"/>
                </a:solidFill>
              </a:rPr>
              <a:t> vaginal SHIV challenge</a:t>
            </a:r>
            <a:r>
              <a:rPr lang="fr-FR" sz="1800" b="1" dirty="0" smtClean="0"/>
              <a:t>. A variant of b12 </a:t>
            </a:r>
            <a:r>
              <a:rPr lang="fr-FR" sz="1800" b="1" dirty="0" err="1" smtClean="0">
                <a:solidFill>
                  <a:srgbClr val="FF0000"/>
                </a:solidFill>
              </a:rPr>
              <a:t>that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bound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poorly</a:t>
            </a:r>
            <a:r>
              <a:rPr lang="fr-FR" sz="1800" b="1" dirty="0" smtClean="0">
                <a:solidFill>
                  <a:srgbClr val="FF0000"/>
                </a:solidFill>
              </a:rPr>
              <a:t> to </a:t>
            </a:r>
            <a:r>
              <a:rPr lang="fr-FR" sz="1800" b="1" dirty="0" err="1" smtClean="0">
                <a:solidFill>
                  <a:srgbClr val="FF0000"/>
                </a:solidFill>
              </a:rPr>
              <a:t>FcR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/>
              <a:t>retained</a:t>
            </a:r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rgbClr val="0070C0"/>
                </a:solidFill>
              </a:rPr>
              <a:t>full </a:t>
            </a:r>
            <a:r>
              <a:rPr lang="fr-FR" sz="1800" b="1" dirty="0" err="1" smtClean="0">
                <a:solidFill>
                  <a:srgbClr val="0070C0"/>
                </a:solidFill>
              </a:rPr>
              <a:t>neutralizing</a:t>
            </a:r>
            <a:r>
              <a:rPr lang="fr-FR" sz="1800" b="1" dirty="0" smtClean="0">
                <a:solidFill>
                  <a:srgbClr val="0070C0"/>
                </a:solidFill>
              </a:rPr>
              <a:t> </a:t>
            </a:r>
            <a:r>
              <a:rPr lang="fr-FR" sz="1800" b="1" dirty="0" err="1" smtClean="0">
                <a:solidFill>
                  <a:srgbClr val="0070C0"/>
                </a:solidFill>
              </a:rPr>
              <a:t>activity</a:t>
            </a:r>
            <a:r>
              <a:rPr lang="fr-FR" sz="1800" b="1" dirty="0" smtClean="0">
                <a:solidFill>
                  <a:srgbClr val="0070C0"/>
                </a:solidFill>
              </a:rPr>
              <a:t> </a:t>
            </a:r>
            <a:r>
              <a:rPr lang="fr-FR" sz="1800" dirty="0" smtClean="0"/>
              <a:t>but </a:t>
            </a:r>
            <a:r>
              <a:rPr lang="fr-FR" sz="1800" dirty="0" err="1" smtClean="0"/>
              <a:t>protected</a:t>
            </a:r>
            <a:r>
              <a:rPr lang="fr-FR" sz="1800" dirty="0" smtClean="0"/>
              <a:t> </a:t>
            </a:r>
            <a:r>
              <a:rPr lang="fr-FR" sz="1800" dirty="0" err="1" smtClean="0"/>
              <a:t>only</a:t>
            </a:r>
            <a:r>
              <a:rPr lang="fr-FR" sz="1800" dirty="0" smtClean="0"/>
              <a:t> about </a:t>
            </a:r>
            <a:r>
              <a:rPr lang="fr-FR" sz="1800" b="1" dirty="0" smtClean="0">
                <a:solidFill>
                  <a:srgbClr val="FF0000"/>
                </a:solidFill>
              </a:rPr>
              <a:t>50%</a:t>
            </a:r>
            <a:r>
              <a:rPr lang="fr-FR" sz="1800" b="1" dirty="0" smtClean="0"/>
              <a:t> of the </a:t>
            </a:r>
            <a:r>
              <a:rPr lang="fr-FR" sz="1800" b="1" dirty="0" err="1" smtClean="0"/>
              <a:t>animals</a:t>
            </a:r>
            <a:r>
              <a:rPr lang="fr-FR" sz="1800" b="1" dirty="0" smtClean="0"/>
              <a:t>, </a:t>
            </a:r>
            <a:r>
              <a:rPr lang="fr-FR" sz="1800" dirty="0" err="1" smtClean="0"/>
              <a:t>implying</a:t>
            </a:r>
            <a:r>
              <a:rPr lang="fr-FR" sz="1800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ADCC/ADCVI as an important </a:t>
            </a:r>
            <a:r>
              <a:rPr lang="fr-FR" sz="1800" b="1" dirty="0" err="1" smtClean="0">
                <a:solidFill>
                  <a:srgbClr val="FF0000"/>
                </a:solidFill>
              </a:rPr>
              <a:t>mechanism</a:t>
            </a:r>
            <a:r>
              <a:rPr lang="fr-FR" sz="1800" b="1" dirty="0" smtClean="0">
                <a:solidFill>
                  <a:srgbClr val="FF0000"/>
                </a:solidFill>
              </a:rPr>
              <a:t> in the protection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provided</a:t>
            </a:r>
            <a:r>
              <a:rPr lang="fr-FR" sz="1800" b="1" dirty="0" smtClean="0"/>
              <a:t> by passive </a:t>
            </a:r>
            <a:r>
              <a:rPr lang="fr-FR" sz="1800" b="1" dirty="0" err="1" smtClean="0"/>
              <a:t>immunization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with</a:t>
            </a:r>
            <a:r>
              <a:rPr lang="fr-FR" sz="1800" b="1" dirty="0" smtClean="0"/>
              <a:t> b12</a:t>
            </a:r>
            <a:r>
              <a:rPr lang="fr-FR" sz="2000" b="1" dirty="0" smtClean="0"/>
              <a:t> </a:t>
            </a:r>
            <a:r>
              <a:rPr lang="fr-FR" sz="1400" b="1" dirty="0" smtClean="0"/>
              <a:t>(</a:t>
            </a:r>
            <a:r>
              <a:rPr lang="fr-FR" sz="1600" b="1" dirty="0" err="1" smtClean="0"/>
              <a:t>Hessell</a:t>
            </a:r>
            <a:r>
              <a:rPr lang="fr-FR" sz="1600" b="1" dirty="0" smtClean="0"/>
              <a:t>, Nature 2007; </a:t>
            </a:r>
            <a:r>
              <a:rPr lang="fr-FR" sz="1600" b="1" dirty="0" err="1" smtClean="0"/>
              <a:t>Hessell</a:t>
            </a:r>
            <a:r>
              <a:rPr lang="fr-FR" sz="1600" b="1" dirty="0" smtClean="0"/>
              <a:t>, Nat Med 2009).</a:t>
            </a:r>
          </a:p>
          <a:p>
            <a:r>
              <a:rPr lang="fr-FR" sz="1800" dirty="0" err="1" smtClean="0"/>
              <a:t>Rhesus</a:t>
            </a:r>
            <a:r>
              <a:rPr lang="fr-FR" sz="1800" dirty="0" smtClean="0"/>
              <a:t> macaques </a:t>
            </a:r>
            <a:r>
              <a:rPr lang="fr-FR" sz="1800" dirty="0" err="1" smtClean="0"/>
              <a:t>immunized</a:t>
            </a:r>
            <a:r>
              <a:rPr lang="fr-FR" sz="1800" dirty="0" smtClean="0"/>
              <a:t> </a:t>
            </a:r>
            <a:r>
              <a:rPr lang="fr-FR" sz="1800" dirty="0" err="1" smtClean="0"/>
              <a:t>using</a:t>
            </a:r>
            <a:r>
              <a:rPr lang="fr-FR" sz="1800" dirty="0" smtClean="0"/>
              <a:t> a </a:t>
            </a:r>
            <a:r>
              <a:rPr lang="fr-FR" sz="1800" b="1" dirty="0" smtClean="0">
                <a:solidFill>
                  <a:srgbClr val="FF0000"/>
                </a:solidFill>
              </a:rPr>
              <a:t>Ad5 </a:t>
            </a:r>
            <a:r>
              <a:rPr lang="fr-FR" sz="1800" b="1" dirty="0" err="1" smtClean="0">
                <a:solidFill>
                  <a:srgbClr val="FF0000"/>
                </a:solidFill>
              </a:rPr>
              <a:t>hr</a:t>
            </a:r>
            <a:r>
              <a:rPr lang="fr-FR" sz="1800" b="1" dirty="0" smtClean="0">
                <a:solidFill>
                  <a:srgbClr val="FF0000"/>
                </a:solidFill>
              </a:rPr>
              <a:t>-SIV recombinant /SIV </a:t>
            </a:r>
            <a:r>
              <a:rPr lang="fr-FR" sz="1800" b="1" dirty="0" err="1" smtClean="0">
                <a:solidFill>
                  <a:srgbClr val="FF0000"/>
                </a:solidFill>
              </a:rPr>
              <a:t>env</a:t>
            </a:r>
            <a:r>
              <a:rPr lang="fr-FR" sz="1800" b="1" dirty="0" smtClean="0">
                <a:solidFill>
                  <a:srgbClr val="FF0000"/>
                </a:solidFill>
              </a:rPr>
              <a:t> prime-</a:t>
            </a:r>
            <a:r>
              <a:rPr lang="fr-FR" sz="1800" b="1" dirty="0" err="1" smtClean="0">
                <a:solidFill>
                  <a:srgbClr val="FF0000"/>
                </a:solidFill>
              </a:rPr>
              <a:t>boost</a:t>
            </a:r>
            <a:r>
              <a:rPr lang="fr-FR" sz="1800" b="1" dirty="0" smtClean="0"/>
              <a:t> </a:t>
            </a:r>
            <a:r>
              <a:rPr lang="fr-FR" sz="1800" dirty="0" err="1" smtClean="0"/>
              <a:t>regimen</a:t>
            </a:r>
            <a:r>
              <a:rPr lang="fr-FR" sz="1800" dirty="0" smtClean="0"/>
              <a:t> </a:t>
            </a:r>
            <a:r>
              <a:rPr lang="fr-FR" sz="1800" dirty="0" err="1" smtClean="0"/>
              <a:t>were</a:t>
            </a:r>
            <a:r>
              <a:rPr lang="fr-FR" sz="1800" dirty="0" smtClean="0"/>
              <a:t> </a:t>
            </a:r>
            <a:r>
              <a:rPr lang="fr-FR" sz="1800" dirty="0" err="1" smtClean="0"/>
              <a:t>protected</a:t>
            </a:r>
            <a:r>
              <a:rPr lang="fr-FR" sz="1800" dirty="0" smtClean="0"/>
              <a:t> </a:t>
            </a:r>
            <a:r>
              <a:rPr lang="fr-FR" sz="1800" dirty="0" err="1" smtClean="0"/>
              <a:t>against</a:t>
            </a:r>
            <a:r>
              <a:rPr lang="fr-FR" sz="1800" dirty="0" smtClean="0"/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intrarectal</a:t>
            </a:r>
            <a:r>
              <a:rPr lang="fr-FR" sz="1800" b="1" dirty="0" smtClean="0">
                <a:solidFill>
                  <a:srgbClr val="FF0000"/>
                </a:solidFill>
              </a:rPr>
              <a:t> challenge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with</a:t>
            </a:r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SIV</a:t>
            </a:r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mac251</a:t>
            </a:r>
            <a:r>
              <a:rPr lang="fr-FR" sz="1800" b="1" dirty="0"/>
              <a:t> </a:t>
            </a:r>
            <a:r>
              <a:rPr lang="fr-FR" sz="1800" b="1" u="sng" dirty="0" smtClean="0"/>
              <a:t>in</a:t>
            </a:r>
            <a:r>
              <a:rPr lang="fr-FR" sz="1800" b="1" dirty="0" smtClean="0"/>
              <a:t> </a:t>
            </a:r>
            <a:r>
              <a:rPr lang="fr-FR" sz="1800" b="1" u="sng" dirty="0" smtClean="0"/>
              <a:t>spite of total </a:t>
            </a:r>
            <a:r>
              <a:rPr lang="fr-FR" sz="1800" b="1" u="sng" dirty="0" smtClean="0">
                <a:solidFill>
                  <a:srgbClr val="FF0000"/>
                </a:solidFill>
              </a:rPr>
              <a:t>absence of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NAb</a:t>
            </a:r>
            <a:r>
              <a:rPr lang="fr-FR" sz="1800" b="1" u="sng" dirty="0" smtClean="0">
                <a:solidFill>
                  <a:srgbClr val="FF0000"/>
                </a:solidFill>
              </a:rPr>
              <a:t> induction </a:t>
            </a:r>
            <a:r>
              <a:rPr lang="fr-FR" sz="1200" b="1" dirty="0" smtClean="0"/>
              <a:t>(Patterson, J </a:t>
            </a:r>
            <a:r>
              <a:rPr lang="fr-FR" sz="1200" b="1" dirty="0" err="1" smtClean="0"/>
              <a:t>Virol</a:t>
            </a:r>
            <a:r>
              <a:rPr lang="fr-FR" sz="1200" b="1" dirty="0" smtClean="0"/>
              <a:t> 2003  and 2004). </a:t>
            </a:r>
            <a:r>
              <a:rPr lang="fr-FR" sz="1800" b="1" u="sng" dirty="0" smtClean="0">
                <a:solidFill>
                  <a:srgbClr val="FF0000"/>
                </a:solidFill>
              </a:rPr>
              <a:t>A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significant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correlation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/>
              <a:t>was</a:t>
            </a:r>
            <a:r>
              <a:rPr lang="fr-FR" sz="1800" dirty="0" smtClean="0"/>
              <a:t> </a:t>
            </a:r>
            <a:r>
              <a:rPr lang="fr-FR" sz="1800" dirty="0" err="1" smtClean="0"/>
              <a:t>found</a:t>
            </a:r>
            <a:r>
              <a:rPr lang="fr-FR" sz="1800" dirty="0" smtClean="0"/>
              <a:t>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protection </a:t>
            </a:r>
            <a:r>
              <a:rPr lang="fr-FR" sz="1800" b="1" dirty="0" smtClean="0"/>
              <a:t>and </a:t>
            </a:r>
            <a:r>
              <a:rPr lang="fr-FR" sz="1800" b="1" u="sng" dirty="0" smtClean="0">
                <a:solidFill>
                  <a:srgbClr val="FF0000"/>
                </a:solidFill>
              </a:rPr>
              <a:t>ADCC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activity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in </a:t>
            </a:r>
            <a:r>
              <a:rPr lang="fr-FR" sz="1800" b="1" dirty="0" err="1" smtClean="0">
                <a:solidFill>
                  <a:srgbClr val="FF0000"/>
                </a:solidFill>
              </a:rPr>
              <a:t>serum</a:t>
            </a:r>
            <a:r>
              <a:rPr lang="fr-FR" sz="1800" b="1" dirty="0" smtClean="0">
                <a:solidFill>
                  <a:srgbClr val="FF0000"/>
                </a:solidFill>
              </a:rPr>
              <a:t> and </a:t>
            </a:r>
            <a:r>
              <a:rPr lang="fr-FR" sz="1800" b="1" dirty="0" err="1" smtClean="0">
                <a:solidFill>
                  <a:srgbClr val="FF0000"/>
                </a:solidFill>
              </a:rPr>
              <a:t>mucosal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secretions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050" b="1" dirty="0" smtClean="0"/>
              <a:t>(</a:t>
            </a:r>
            <a:r>
              <a:rPr lang="fr-FR" sz="1400" b="1" dirty="0" smtClean="0"/>
              <a:t>Gomez-Roman J </a:t>
            </a:r>
            <a:r>
              <a:rPr lang="fr-FR" sz="1400" b="1" dirty="0" err="1" smtClean="0"/>
              <a:t>Immunol</a:t>
            </a:r>
            <a:r>
              <a:rPr lang="fr-FR" sz="1400" b="1" dirty="0" smtClean="0"/>
              <a:t> 2005; </a:t>
            </a:r>
            <a:r>
              <a:rPr lang="fr-FR" sz="1400" b="1" dirty="0" err="1" smtClean="0"/>
              <a:t>Hidajat</a:t>
            </a:r>
            <a:r>
              <a:rPr lang="fr-FR" sz="1400" b="1" dirty="0" smtClean="0"/>
              <a:t>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2009; </a:t>
            </a:r>
            <a:r>
              <a:rPr lang="fr-FR" sz="1400" b="1" dirty="0" err="1" smtClean="0"/>
              <a:t>Xiao</a:t>
            </a:r>
            <a:r>
              <a:rPr lang="fr-FR" sz="1400" b="1" dirty="0" smtClean="0"/>
              <a:t>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2010</a:t>
            </a:r>
            <a:r>
              <a:rPr lang="fr-FR" sz="1050" b="1" dirty="0" smtClean="0"/>
              <a:t>)</a:t>
            </a:r>
          </a:p>
          <a:p>
            <a:endParaRPr lang="fr-FR" sz="1200" b="1" u="sng" dirty="0" smtClean="0">
              <a:solidFill>
                <a:srgbClr val="FF0000"/>
              </a:solidFill>
            </a:endParaRPr>
          </a:p>
          <a:p>
            <a:endParaRPr lang="fr-FR" sz="1600" b="1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On change d’orateur…</a:t>
            </a:r>
            <a:endParaRPr lang="fr-FR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u="sng" smtClean="0"/>
              <a:t>Historical retrospective of HIV vaccine Phase III efficacy trials</a:t>
            </a:r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>
          <a:xfrm>
            <a:off x="500063" y="1571625"/>
            <a:ext cx="8229600" cy="4568825"/>
          </a:xfrm>
          <a:ln>
            <a:solidFill>
              <a:schemeClr val="tx1"/>
            </a:solidFill>
          </a:ln>
        </p:spPr>
        <p:txBody>
          <a:bodyPr/>
          <a:lstStyle/>
          <a:p>
            <a:pPr marL="609600" indent="-609600">
              <a:buFont typeface="Arial" pitchFamily="34" charset="0"/>
              <a:buAutoNum type="arabicParenR"/>
            </a:pPr>
            <a:r>
              <a:rPr lang="fr-FR" sz="2000" b="1" u="sng" dirty="0" err="1" smtClean="0"/>
              <a:t>NAb</a:t>
            </a:r>
            <a:r>
              <a:rPr lang="fr-FR" sz="2000" b="1" u="sng" dirty="0" smtClean="0"/>
              <a:t> </a:t>
            </a:r>
            <a:r>
              <a:rPr lang="fr-FR" sz="2000" b="1" u="sng" dirty="0" err="1" smtClean="0"/>
              <a:t>approach</a:t>
            </a:r>
            <a:r>
              <a:rPr lang="fr-FR" sz="2000" b="1" dirty="0" smtClean="0"/>
              <a:t>: </a:t>
            </a:r>
            <a:r>
              <a:rPr lang="fr-FR" sz="2000" b="1" dirty="0" err="1" smtClean="0">
                <a:solidFill>
                  <a:srgbClr val="FF0000"/>
                </a:solidFill>
              </a:rPr>
              <a:t>VaxGen</a:t>
            </a:r>
            <a:r>
              <a:rPr lang="fr-FR" sz="2000" b="1" dirty="0" smtClean="0">
                <a:solidFill>
                  <a:srgbClr val="FF0000"/>
                </a:solidFill>
              </a:rPr>
              <a:t> Phase III trials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u="sng" dirty="0" smtClean="0">
                <a:solidFill>
                  <a:srgbClr val="FF0000"/>
                </a:solidFill>
              </a:rPr>
              <a:t> gp120 </a:t>
            </a:r>
            <a:r>
              <a:rPr lang="fr-FR" sz="2000" b="1" dirty="0" smtClean="0"/>
              <a:t>clade B or CRF A-E→ </a:t>
            </a:r>
            <a:r>
              <a:rPr lang="fr-FR" sz="2000" b="1" dirty="0" err="1" smtClean="0"/>
              <a:t>Only</a:t>
            </a:r>
            <a:r>
              <a:rPr lang="fr-FR" sz="2000" b="1" dirty="0" smtClean="0"/>
              <a:t> type-</a:t>
            </a:r>
            <a:r>
              <a:rPr lang="fr-FR" sz="2000" b="1" dirty="0" err="1" smtClean="0"/>
              <a:t>specific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neutralizing</a:t>
            </a:r>
            <a:r>
              <a:rPr lang="fr-FR" sz="2000" b="1" dirty="0" smtClean="0"/>
              <a:t> Ab (</a:t>
            </a:r>
            <a:r>
              <a:rPr lang="fr-FR" sz="2000" b="1" dirty="0" err="1" smtClean="0"/>
              <a:t>NAb</a:t>
            </a:r>
            <a:r>
              <a:rPr lang="fr-FR" sz="2000" b="1" dirty="0" smtClean="0"/>
              <a:t>) </a:t>
            </a:r>
            <a:r>
              <a:rPr lang="fr-FR" sz="2000" b="1" dirty="0" err="1" smtClean="0"/>
              <a:t>responses</a:t>
            </a:r>
            <a:r>
              <a:rPr lang="fr-FR" sz="2000" b="1" dirty="0" smtClean="0"/>
              <a:t>                 </a:t>
            </a:r>
          </a:p>
          <a:p>
            <a:pPr marL="609600" indent="-609600">
              <a:buFont typeface="Arial" pitchFamily="34" charset="0"/>
              <a:buNone/>
            </a:pPr>
            <a:r>
              <a:rPr lang="fr-FR" sz="2000" b="1" dirty="0" smtClean="0"/>
              <a:t>	→ </a:t>
            </a:r>
            <a:r>
              <a:rPr lang="fr-FR" sz="2000" b="1" u="sng" dirty="0" smtClean="0">
                <a:solidFill>
                  <a:srgbClr val="0070C0"/>
                </a:solidFill>
              </a:rPr>
              <a:t>no protection</a:t>
            </a:r>
          </a:p>
          <a:p>
            <a:pPr marL="609600" indent="-609600">
              <a:buFont typeface="Arial" pitchFamily="34" charset="0"/>
              <a:buNone/>
            </a:pPr>
            <a:endParaRPr lang="fr-FR" sz="2000" b="1" u="sng" dirty="0" smtClean="0">
              <a:solidFill>
                <a:srgbClr val="0070C0"/>
              </a:solidFill>
            </a:endParaRPr>
          </a:p>
          <a:p>
            <a:pPr marL="609600" indent="-609600">
              <a:buFont typeface="Arial" pitchFamily="34" charset="0"/>
              <a:buNone/>
            </a:pPr>
            <a:r>
              <a:rPr lang="fr-FR" sz="2000" b="1" dirty="0" smtClean="0">
                <a:solidFill>
                  <a:srgbClr val="0070C0"/>
                </a:solidFill>
              </a:rPr>
              <a:t>2) 	</a:t>
            </a:r>
            <a:r>
              <a:rPr lang="fr-FR" sz="2000" b="1" u="sng" dirty="0" smtClean="0"/>
              <a:t>CMI </a:t>
            </a:r>
            <a:r>
              <a:rPr lang="fr-FR" sz="2000" b="1" u="sng" dirty="0" err="1" smtClean="0"/>
              <a:t>approach</a:t>
            </a:r>
            <a:r>
              <a:rPr lang="fr-FR" sz="2000" b="1" dirty="0" smtClean="0"/>
              <a:t>: </a:t>
            </a:r>
            <a:r>
              <a:rPr lang="fr-FR" sz="2000" b="1" dirty="0" err="1" smtClean="0">
                <a:solidFill>
                  <a:srgbClr val="FF0000"/>
                </a:solidFill>
              </a:rPr>
              <a:t>Merck</a:t>
            </a:r>
            <a:r>
              <a:rPr lang="fr-FR" sz="2000" b="1" dirty="0" smtClean="0">
                <a:solidFill>
                  <a:srgbClr val="FF0000"/>
                </a:solidFill>
              </a:rPr>
              <a:t> Phase </a:t>
            </a:r>
            <a:r>
              <a:rPr lang="fr-FR" sz="2000" b="1" dirty="0" err="1" smtClean="0">
                <a:solidFill>
                  <a:srgbClr val="FF0000"/>
                </a:solidFill>
              </a:rPr>
              <a:t>IIb</a:t>
            </a:r>
            <a:r>
              <a:rPr lang="fr-FR" sz="2000" b="1" dirty="0" smtClean="0">
                <a:solidFill>
                  <a:srgbClr val="FF0000"/>
                </a:solidFill>
              </a:rPr>
              <a:t> STEP trial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smtClean="0">
                <a:solidFill>
                  <a:srgbClr val="FF0000"/>
                </a:solidFill>
              </a:rPr>
              <a:t>Ad5-HIV</a:t>
            </a:r>
            <a:r>
              <a:rPr lang="fr-FR" sz="2000" b="1" dirty="0" smtClean="0"/>
              <a:t> recombinants, </a:t>
            </a:r>
          </a:p>
          <a:p>
            <a:pPr marL="609600" indent="-609600">
              <a:buFont typeface="Arial" pitchFamily="34" charset="0"/>
              <a:buNone/>
            </a:pPr>
            <a:r>
              <a:rPr lang="fr-FR" sz="2000" b="1" dirty="0" smtClean="0"/>
              <a:t>	→ </a:t>
            </a:r>
            <a:r>
              <a:rPr lang="fr-FR" sz="2000" b="1" dirty="0" err="1" smtClean="0"/>
              <a:t>weak</a:t>
            </a:r>
            <a:r>
              <a:rPr lang="fr-FR" sz="2000" b="1" dirty="0" smtClean="0"/>
              <a:t> CTL </a:t>
            </a:r>
            <a:r>
              <a:rPr lang="fr-FR" sz="2000" b="1" dirty="0" err="1" smtClean="0"/>
              <a:t>response</a:t>
            </a:r>
            <a:r>
              <a:rPr lang="fr-FR" sz="2000" b="1" dirty="0" smtClean="0"/>
              <a:t> → </a:t>
            </a:r>
            <a:r>
              <a:rPr lang="fr-FR" sz="2000" b="1" u="sng" dirty="0" smtClean="0">
                <a:solidFill>
                  <a:srgbClr val="0070C0"/>
                </a:solidFill>
              </a:rPr>
              <a:t>No protection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against</a:t>
            </a:r>
            <a:r>
              <a:rPr lang="fr-FR" sz="2000" b="1" dirty="0" smtClean="0">
                <a:solidFill>
                  <a:srgbClr val="0070C0"/>
                </a:solidFill>
              </a:rPr>
              <a:t> infection </a:t>
            </a:r>
            <a:r>
              <a:rPr lang="fr-FR" sz="2000" b="1" dirty="0" err="1" smtClean="0">
                <a:solidFill>
                  <a:srgbClr val="0070C0"/>
                </a:solidFill>
              </a:rPr>
              <a:t>nor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against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disease</a:t>
            </a:r>
            <a:endParaRPr lang="fr-FR" sz="2000" b="1" dirty="0" smtClean="0"/>
          </a:p>
          <a:p>
            <a:pPr marL="609600" indent="-609600">
              <a:buFont typeface="Arial" pitchFamily="34" charset="0"/>
              <a:buNone/>
            </a:pPr>
            <a:r>
              <a:rPr lang="fr-FR" sz="2000" b="1" dirty="0" smtClean="0"/>
              <a:t>	NIH </a:t>
            </a:r>
            <a:r>
              <a:rPr lang="fr-FR" sz="2000" b="1" dirty="0" smtClean="0">
                <a:solidFill>
                  <a:srgbClr val="FF0000"/>
                </a:solidFill>
              </a:rPr>
              <a:t>HVTN 505 trial </a:t>
            </a:r>
            <a:r>
              <a:rPr lang="fr-FR" sz="2000" b="1" dirty="0" smtClean="0"/>
              <a:t>(DNA prime-Ad5 </a:t>
            </a:r>
            <a:r>
              <a:rPr lang="fr-FR" sz="2000" b="1" dirty="0" err="1" smtClean="0"/>
              <a:t>boost</a:t>
            </a:r>
            <a:r>
              <a:rPr lang="fr-FR" sz="2000" b="1" dirty="0" smtClean="0"/>
              <a:t>): </a:t>
            </a:r>
            <a:r>
              <a:rPr lang="fr-FR" sz="2000" b="1" u="sng" dirty="0" smtClean="0">
                <a:solidFill>
                  <a:srgbClr val="0070C0"/>
                </a:solidFill>
              </a:rPr>
              <a:t>no protection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/>
              <a:t>either</a:t>
            </a:r>
            <a:endParaRPr lang="fr-FR" sz="2000" b="1" dirty="0" smtClean="0"/>
          </a:p>
          <a:p>
            <a:pPr marL="609600" indent="-609600">
              <a:buFont typeface="Arial" pitchFamily="34" charset="0"/>
              <a:buNone/>
            </a:pPr>
            <a:endParaRPr lang="fr-FR" sz="2000" b="1" dirty="0" smtClean="0"/>
          </a:p>
          <a:p>
            <a:pPr marL="609600" indent="-609600">
              <a:buFont typeface="Arial" pitchFamily="34" charset="0"/>
              <a:buNone/>
            </a:pPr>
            <a:r>
              <a:rPr lang="fr-FR" sz="2000" b="1" dirty="0" smtClean="0"/>
              <a:t>3)  	</a:t>
            </a:r>
            <a:r>
              <a:rPr lang="fr-FR" sz="2000" b="1" u="sng" dirty="0" err="1" smtClean="0"/>
              <a:t>Combined</a:t>
            </a:r>
            <a:r>
              <a:rPr lang="fr-FR" sz="2000" b="1" u="sng" dirty="0" smtClean="0"/>
              <a:t> </a:t>
            </a:r>
            <a:r>
              <a:rPr lang="fr-FR" sz="2000" b="1" u="sng" dirty="0" err="1" smtClean="0"/>
              <a:t>approach</a:t>
            </a:r>
            <a:r>
              <a:rPr lang="fr-FR" sz="2000" b="1" dirty="0" smtClean="0"/>
              <a:t>: </a:t>
            </a:r>
            <a:r>
              <a:rPr lang="fr-FR" sz="2000" b="1" dirty="0" err="1" smtClean="0">
                <a:solidFill>
                  <a:srgbClr val="FF0000"/>
                </a:solidFill>
              </a:rPr>
              <a:t>Thai</a:t>
            </a:r>
            <a:r>
              <a:rPr lang="fr-FR" sz="2000" b="1" dirty="0" smtClean="0">
                <a:solidFill>
                  <a:srgbClr val="FF0000"/>
                </a:solidFill>
              </a:rPr>
              <a:t> RV144 Phase III trial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</a:rPr>
              <a:t> ALVAC </a:t>
            </a:r>
            <a:r>
              <a:rPr lang="fr-FR" sz="2000" b="1" dirty="0" err="1" smtClean="0">
                <a:solidFill>
                  <a:srgbClr val="FF0000"/>
                </a:solidFill>
              </a:rPr>
              <a:t>env,gag,pol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/>
              <a:t>prime </a:t>
            </a:r>
            <a:r>
              <a:rPr lang="fr-FR" sz="2000" b="1" dirty="0" smtClean="0">
                <a:solidFill>
                  <a:srgbClr val="FF0000"/>
                </a:solidFill>
              </a:rPr>
              <a:t>and gp120 </a:t>
            </a:r>
            <a:r>
              <a:rPr lang="fr-FR" sz="2000" b="1" dirty="0" err="1" smtClean="0"/>
              <a:t>boosts</a:t>
            </a:r>
            <a:r>
              <a:rPr lang="fr-FR" sz="2000" b="1" dirty="0" smtClean="0"/>
              <a:t>→ </a:t>
            </a:r>
            <a:r>
              <a:rPr lang="fr-FR" sz="2000" b="1" u="sng" dirty="0" smtClean="0">
                <a:solidFill>
                  <a:srgbClr val="0070C0"/>
                </a:solidFill>
              </a:rPr>
              <a:t>31% protection </a:t>
            </a:r>
            <a:r>
              <a:rPr lang="fr-FR" sz="2000" b="1" dirty="0" err="1" smtClean="0">
                <a:solidFill>
                  <a:srgbClr val="0070C0"/>
                </a:solidFill>
              </a:rPr>
              <a:t>against</a:t>
            </a:r>
            <a:r>
              <a:rPr lang="fr-FR" sz="2000" b="1" dirty="0" smtClean="0">
                <a:solidFill>
                  <a:srgbClr val="0070C0"/>
                </a:solidFill>
              </a:rPr>
              <a:t> infection </a:t>
            </a:r>
            <a:r>
              <a:rPr lang="fr-FR" sz="2000" b="1" dirty="0" smtClean="0"/>
              <a:t>(39% in </a:t>
            </a:r>
            <a:r>
              <a:rPr lang="fr-FR" sz="2000" b="1" dirty="0" err="1" smtClean="0"/>
              <a:t>women</a:t>
            </a:r>
            <a:r>
              <a:rPr lang="fr-FR" sz="2000" b="1" dirty="0" smtClean="0"/>
              <a:t>, 26% in men). </a:t>
            </a:r>
            <a:r>
              <a:rPr lang="fr-FR" sz="2000" b="1" dirty="0" smtClean="0">
                <a:solidFill>
                  <a:srgbClr val="FF0000"/>
                </a:solidFill>
              </a:rPr>
              <a:t>No </a:t>
            </a:r>
            <a:r>
              <a:rPr lang="fr-FR" sz="2000" b="1" dirty="0" err="1" smtClean="0">
                <a:solidFill>
                  <a:srgbClr val="FF0000"/>
                </a:solidFill>
              </a:rPr>
              <a:t>NAb</a:t>
            </a:r>
            <a:r>
              <a:rPr lang="fr-FR" sz="2000" b="1" dirty="0" smtClean="0">
                <a:solidFill>
                  <a:srgbClr val="FF0000"/>
                </a:solidFill>
              </a:rPr>
              <a:t>, no CTL</a:t>
            </a:r>
            <a:r>
              <a:rPr lang="fr-FR" sz="2000" b="1" dirty="0" smtClean="0"/>
              <a:t>, but V1-V2 </a:t>
            </a:r>
            <a:r>
              <a:rPr lang="fr-FR" sz="2000" b="1" dirty="0" err="1" smtClean="0"/>
              <a:t>loops</a:t>
            </a:r>
            <a:r>
              <a:rPr lang="fr-FR" sz="2000" b="1" dirty="0" smtClean="0"/>
              <a:t>-</a:t>
            </a:r>
            <a:r>
              <a:rPr lang="fr-FR" sz="2000" b="1" dirty="0" err="1" smtClean="0"/>
              <a:t>targeted</a:t>
            </a:r>
            <a:r>
              <a:rPr lang="fr-FR" sz="2000" b="1" dirty="0" smtClean="0"/>
              <a:t> non-</a:t>
            </a:r>
            <a:r>
              <a:rPr lang="fr-FR" sz="2000" b="1" dirty="0" err="1" smtClean="0"/>
              <a:t>neutralizing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antibodies</a:t>
            </a:r>
            <a:r>
              <a:rPr lang="fr-FR" sz="2000" b="1" dirty="0" smtClean="0"/>
              <a:t> and </a:t>
            </a:r>
            <a:r>
              <a:rPr lang="fr-FR" sz="2000" b="1" u="sng" dirty="0" smtClean="0"/>
              <a:t>ADCC</a:t>
            </a:r>
            <a:r>
              <a:rPr lang="fr-FR" sz="2000" b="1" dirty="0"/>
              <a:t>.</a:t>
            </a:r>
            <a:endParaRPr lang="fr-FR" sz="2000" b="1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smtClean="0"/>
              <a:t>I. HIV antibodies</a:t>
            </a:r>
          </a:p>
        </p:txBody>
      </p:sp>
      <p:sp>
        <p:nvSpPr>
          <p:cNvPr id="3072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fr-FR" sz="1800" b="1" smtClean="0"/>
              <a:t>	</a:t>
            </a:r>
            <a:r>
              <a:rPr lang="fr-FR" sz="2000" b="1" u="sng" smtClean="0"/>
              <a:t>Three types of antibodies </a:t>
            </a:r>
            <a:r>
              <a:rPr lang="fr-FR" sz="2000" b="1" smtClean="0"/>
              <a:t>(Abs) are known that can play a role in protection:</a:t>
            </a:r>
          </a:p>
          <a:p>
            <a:pPr>
              <a:buFont typeface="Arial" pitchFamily="34" charset="0"/>
              <a:buNone/>
            </a:pPr>
            <a:endParaRPr lang="fr-FR" sz="2000" b="1" smtClean="0"/>
          </a:p>
          <a:p>
            <a:pPr>
              <a:buFont typeface="Arial" pitchFamily="34" charset="0"/>
              <a:buNone/>
            </a:pPr>
            <a:r>
              <a:rPr lang="fr-FR" sz="2000" b="1" smtClean="0">
                <a:solidFill>
                  <a:srgbClr val="FF0000"/>
                </a:solidFill>
              </a:rPr>
              <a:t>1.  </a:t>
            </a:r>
            <a:r>
              <a:rPr lang="fr-FR" sz="2000" b="1" u="sng" smtClean="0">
                <a:solidFill>
                  <a:srgbClr val="FF0000"/>
                </a:solidFill>
              </a:rPr>
              <a:t>Neutralizing Antibodies </a:t>
            </a:r>
            <a:r>
              <a:rPr lang="fr-FR" sz="2000" b="1" smtClean="0">
                <a:solidFill>
                  <a:srgbClr val="FF0000"/>
                </a:solidFill>
              </a:rPr>
              <a:t>(NAbs) , </a:t>
            </a:r>
            <a:r>
              <a:rPr lang="fr-FR" sz="2000" b="1" smtClean="0"/>
              <a:t>that neutralize a limited number of Tier-1 virus strains in the autologous clade</a:t>
            </a:r>
          </a:p>
          <a:p>
            <a:endParaRPr lang="fr-FR" sz="2000" b="1" smtClean="0"/>
          </a:p>
          <a:p>
            <a:pPr>
              <a:buFont typeface="Arial" pitchFamily="34" charset="0"/>
              <a:buNone/>
            </a:pPr>
            <a:r>
              <a:rPr lang="fr-FR" sz="2000" b="1" smtClean="0"/>
              <a:t>2.  Recently discovered </a:t>
            </a:r>
            <a:r>
              <a:rPr lang="fr-FR" sz="2000" b="1" u="sng" smtClean="0">
                <a:solidFill>
                  <a:srgbClr val="FF0000"/>
                </a:solidFill>
              </a:rPr>
              <a:t>Broadly neutralizing antibodies </a:t>
            </a:r>
            <a:r>
              <a:rPr lang="fr-FR" sz="2000" b="1" smtClean="0">
                <a:solidFill>
                  <a:srgbClr val="FF0000"/>
                </a:solidFill>
              </a:rPr>
              <a:t>(BNAbs) </a:t>
            </a:r>
            <a:r>
              <a:rPr lang="fr-FR" sz="2000" b="1" smtClean="0"/>
              <a:t>that neutralize the great majority of known virus strains in a cross-clade manner (Tier-2 as well as Tier-1 strains)</a:t>
            </a:r>
          </a:p>
          <a:p>
            <a:pPr>
              <a:buFont typeface="Arial" pitchFamily="34" charset="0"/>
              <a:buNone/>
            </a:pPr>
            <a:endParaRPr lang="fr-FR" sz="2000" b="1" smtClean="0"/>
          </a:p>
          <a:p>
            <a:pPr>
              <a:buFont typeface="Arial" pitchFamily="34" charset="0"/>
              <a:buNone/>
            </a:pPr>
            <a:r>
              <a:rPr lang="fr-FR" sz="2000" b="1" smtClean="0">
                <a:solidFill>
                  <a:srgbClr val="FF0000"/>
                </a:solidFill>
              </a:rPr>
              <a:t>3.  </a:t>
            </a:r>
            <a:r>
              <a:rPr lang="fr-FR" sz="2000" b="1" u="sng" smtClean="0">
                <a:solidFill>
                  <a:srgbClr val="FF0000"/>
                </a:solidFill>
              </a:rPr>
              <a:t>Non-neutralizing antibodies </a:t>
            </a:r>
            <a:r>
              <a:rPr lang="fr-FR" sz="2000" b="1" smtClean="0"/>
              <a:t>that act through recruitment of cytotoxic NK cells or monocytes via their Fc portion → ADCC, ADCVI..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u="sng" smtClean="0"/>
              <a:t>The issue of bNAbs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457200" y="1500188"/>
            <a:ext cx="8229600" cy="4625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endParaRPr lang="fr-FR" sz="2000" b="1" smtClean="0"/>
          </a:p>
          <a:p>
            <a:pPr eaLnBrk="1" hangingPunct="1">
              <a:lnSpc>
                <a:spcPct val="90000"/>
              </a:lnSpc>
            </a:pPr>
            <a:r>
              <a:rPr lang="fr-FR" sz="2000" b="1" smtClean="0"/>
              <a:t>Experience shows that </a:t>
            </a:r>
            <a:r>
              <a:rPr lang="fr-FR" sz="2000" b="1" smtClean="0">
                <a:solidFill>
                  <a:srgbClr val="0070C0"/>
                </a:solidFill>
              </a:rPr>
              <a:t>BNAbs </a:t>
            </a:r>
            <a:r>
              <a:rPr lang="fr-FR" sz="2000" b="1" smtClean="0"/>
              <a:t>develop </a:t>
            </a:r>
            <a:r>
              <a:rPr lang="fr-FR" sz="2000" b="1" smtClean="0">
                <a:solidFill>
                  <a:srgbClr val="FF0000"/>
                </a:solidFill>
              </a:rPr>
              <a:t>over a period of a few years </a:t>
            </a:r>
            <a:r>
              <a:rPr lang="fr-FR" sz="2000" b="1" smtClean="0"/>
              <a:t>(2.5yrs av) in 15-20% of HIV-1 infected persons. They are the result of a long </a:t>
            </a:r>
            <a:r>
              <a:rPr lang="fr-FR" sz="2000" b="1" smtClean="0">
                <a:solidFill>
                  <a:srgbClr val="FF0000"/>
                </a:solidFill>
              </a:rPr>
              <a:t>affinity maturation of B cells and </a:t>
            </a:r>
            <a:r>
              <a:rPr lang="fr-FR" sz="2000" b="1" u="sng" smtClean="0">
                <a:solidFill>
                  <a:srgbClr val="FF0000"/>
                </a:solidFill>
              </a:rPr>
              <a:t>extensive mutation </a:t>
            </a:r>
            <a:r>
              <a:rPr lang="fr-FR" sz="2000" b="1" smtClean="0">
                <a:solidFill>
                  <a:srgbClr val="FF0000"/>
                </a:solidFill>
              </a:rPr>
              <a:t>of the B cell lineage </a:t>
            </a:r>
            <a:r>
              <a:rPr lang="fr-FR" sz="2000" b="1" smtClean="0"/>
              <a:t>that seem to be driven by long antigenic exposure 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fr-FR" sz="2400" b="1" smtClean="0"/>
              <a:t>	</a:t>
            </a:r>
            <a:r>
              <a:rPr lang="fr-FR" sz="1600" b="1" smtClean="0"/>
              <a:t>(Stamatatos, Nat Med 2009; Sather J Virol 2009; Doria-Rose, J Virol 2009; Simek, J Virol 2009; Zhou, Science 2010; Wu, Science 2011; Huang, Nature 2012; Kwong, Immunity 2012; Doria-Rose, Nature 2014). </a:t>
            </a:r>
          </a:p>
          <a:p>
            <a:pPr eaLnBrk="1" hangingPunct="1">
              <a:lnSpc>
                <a:spcPct val="90000"/>
              </a:lnSpc>
            </a:pPr>
            <a:endParaRPr lang="fr-FR" sz="1600" b="1" smtClean="0"/>
          </a:p>
          <a:p>
            <a:pPr eaLnBrk="1" hangingPunct="1">
              <a:lnSpc>
                <a:spcPct val="90000"/>
              </a:lnSpc>
            </a:pPr>
            <a:r>
              <a:rPr lang="fr-FR" sz="2000" b="1" smtClean="0"/>
              <a:t>Many BNAbs have </a:t>
            </a:r>
            <a:r>
              <a:rPr lang="fr-FR" sz="2000" b="1" smtClean="0">
                <a:solidFill>
                  <a:srgbClr val="FF0000"/>
                </a:solidFill>
              </a:rPr>
              <a:t>long protruding anionic heavy chain complementarity-determining region 3 loops </a:t>
            </a:r>
            <a:r>
              <a:rPr lang="fr-FR" sz="2000" b="1" smtClean="0"/>
              <a:t>(</a:t>
            </a:r>
            <a:r>
              <a:rPr lang="fr-FR" sz="2000" b="1" smtClean="0">
                <a:solidFill>
                  <a:srgbClr val="FF0000"/>
                </a:solidFill>
              </a:rPr>
              <a:t>CDR H3</a:t>
            </a:r>
            <a:r>
              <a:rPr lang="fr-FR" sz="2000" b="1" smtClean="0"/>
              <a:t>) that allow the Ab to penetrate the HIV-1 glycan shield and engage protein epitopes on the V1V2 or V3V4 loops.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fr-FR" sz="2000" b="1" smtClean="0"/>
              <a:t>	</a:t>
            </a:r>
            <a:endParaRPr lang="fr-FR" sz="1600" b="1" smtClean="0"/>
          </a:p>
          <a:p>
            <a:pPr eaLnBrk="1" hangingPunct="1">
              <a:lnSpc>
                <a:spcPct val="90000"/>
              </a:lnSpc>
            </a:pPr>
            <a:endParaRPr lang="fr-FR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lank trimer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6063" y="276225"/>
            <a:ext cx="742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551488" y="-7938"/>
            <a:ext cx="35925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HIV vaccine targets defined by </a:t>
            </a:r>
            <a:r>
              <a:rPr lang="en-US" sz="24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bnMAbs</a:t>
            </a:r>
            <a:r>
              <a:rPr lang="en-US" sz="24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</a:t>
            </a:r>
          </a:p>
        </p:txBody>
      </p:sp>
      <p:cxnSp>
        <p:nvCxnSpPr>
          <p:cNvPr id="36868" name="Straight Arrow Connector 6"/>
          <p:cNvCxnSpPr>
            <a:cxnSpLocks noChangeShapeType="1"/>
          </p:cNvCxnSpPr>
          <p:nvPr/>
        </p:nvCxnSpPr>
        <p:spPr bwMode="auto">
          <a:xfrm>
            <a:off x="3446463" y="465138"/>
            <a:ext cx="625475" cy="4714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36869" name="Straight Arrow Connector 8"/>
          <p:cNvCxnSpPr>
            <a:cxnSpLocks noChangeShapeType="1"/>
          </p:cNvCxnSpPr>
          <p:nvPr/>
        </p:nvCxnSpPr>
        <p:spPr bwMode="auto">
          <a:xfrm>
            <a:off x="2308225" y="1436688"/>
            <a:ext cx="877888" cy="4206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36870" name="Straight Arrow Connector 9"/>
          <p:cNvCxnSpPr>
            <a:cxnSpLocks noChangeShapeType="1"/>
          </p:cNvCxnSpPr>
          <p:nvPr/>
        </p:nvCxnSpPr>
        <p:spPr bwMode="auto">
          <a:xfrm flipV="1">
            <a:off x="2641600" y="2387600"/>
            <a:ext cx="744538" cy="1238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stealth" w="lg" len="lg"/>
          </a:ln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612900" y="2324100"/>
            <a:ext cx="2838450" cy="18351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76200">
              <a:schemeClr val="bg1">
                <a:alpha val="25000"/>
              </a:schemeClr>
            </a:glow>
          </a:effec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541485" y="4238168"/>
            <a:ext cx="1429657" cy="30480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76200">
              <a:schemeClr val="bg1">
                <a:alpha val="25000"/>
              </a:schemeClr>
            </a:glow>
          </a:effectLst>
        </p:spPr>
      </p:cxnSp>
      <p:cxnSp>
        <p:nvCxnSpPr>
          <p:cNvPr id="15" name="Straight Connector 14"/>
          <p:cNvCxnSpPr>
            <a:endCxn id="36" idx="1"/>
          </p:cNvCxnSpPr>
          <p:nvPr/>
        </p:nvCxnSpPr>
        <p:spPr bwMode="auto">
          <a:xfrm>
            <a:off x="6734627" y="2598054"/>
            <a:ext cx="1487714" cy="98207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76200">
              <a:schemeClr val="bg1">
                <a:alpha val="25000"/>
              </a:schemeClr>
            </a:glow>
          </a:effec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783942" y="4269562"/>
            <a:ext cx="1944913" cy="2588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76200">
              <a:schemeClr val="bg1">
                <a:alpha val="25000"/>
              </a:schemeClr>
            </a:glow>
          </a:effectLst>
        </p:spPr>
      </p:cxnSp>
      <p:sp>
        <p:nvSpPr>
          <p:cNvPr id="36875" name="TextBox 32"/>
          <p:cNvSpPr txBox="1">
            <a:spLocks noChangeArrowheads="1"/>
          </p:cNvSpPr>
          <p:nvPr/>
        </p:nvSpPr>
        <p:spPr bwMode="auto">
          <a:xfrm>
            <a:off x="7729538" y="3998913"/>
            <a:ext cx="663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gp41</a:t>
            </a:r>
          </a:p>
        </p:txBody>
      </p:sp>
      <p:sp>
        <p:nvSpPr>
          <p:cNvPr id="36876" name="TextBox 35"/>
          <p:cNvSpPr txBox="1">
            <a:spLocks noChangeArrowheads="1"/>
          </p:cNvSpPr>
          <p:nvPr/>
        </p:nvSpPr>
        <p:spPr bwMode="auto">
          <a:xfrm>
            <a:off x="8221663" y="3411538"/>
            <a:ext cx="777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gp120</a:t>
            </a:r>
          </a:p>
        </p:txBody>
      </p:sp>
      <p:sp>
        <p:nvSpPr>
          <p:cNvPr id="36877" name="TextBox 42"/>
          <p:cNvSpPr txBox="1">
            <a:spLocks noChangeArrowheads="1"/>
          </p:cNvSpPr>
          <p:nvPr/>
        </p:nvSpPr>
        <p:spPr bwMode="auto">
          <a:xfrm>
            <a:off x="7793038" y="5181600"/>
            <a:ext cx="1222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viral</a:t>
            </a:r>
          </a:p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membrane</a:t>
            </a:r>
          </a:p>
        </p:txBody>
      </p:sp>
      <p:sp>
        <p:nvSpPr>
          <p:cNvPr id="36878" name="TextBox 45"/>
          <p:cNvSpPr txBox="1">
            <a:spLocks noChangeArrowheads="1"/>
          </p:cNvSpPr>
          <p:nvPr/>
        </p:nvSpPr>
        <p:spPr bwMode="auto">
          <a:xfrm>
            <a:off x="3013075" y="3659188"/>
            <a:ext cx="8001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MPER</a:t>
            </a:r>
          </a:p>
          <a:p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600" b="1">
                <a:solidFill>
                  <a:srgbClr val="FF0000"/>
                </a:solidFill>
                <a:cs typeface="Arial" pitchFamily="34" charset="0"/>
              </a:rPr>
              <a:t>10E8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36879" name="TextBox 46"/>
          <p:cNvSpPr txBox="1">
            <a:spLocks noChangeArrowheads="1"/>
          </p:cNvSpPr>
          <p:nvPr/>
        </p:nvSpPr>
        <p:spPr bwMode="auto">
          <a:xfrm>
            <a:off x="736600" y="3998913"/>
            <a:ext cx="982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CD4bs</a:t>
            </a:r>
          </a:p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600" b="1">
                <a:solidFill>
                  <a:srgbClr val="FF0000"/>
                </a:solidFill>
                <a:cs typeface="Arial" pitchFamily="34" charset="0"/>
              </a:rPr>
              <a:t>VRC01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36880" name="TextBox 49"/>
          <p:cNvSpPr txBox="1">
            <a:spLocks noChangeArrowheads="1"/>
          </p:cNvSpPr>
          <p:nvPr/>
        </p:nvSpPr>
        <p:spPr bwMode="auto">
          <a:xfrm>
            <a:off x="633413" y="2082800"/>
            <a:ext cx="21240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V3 / V4 / glycans</a:t>
            </a:r>
          </a:p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(cluster of targets:</a:t>
            </a:r>
          </a:p>
          <a:p>
            <a:pPr algn="ctr"/>
            <a:r>
              <a:rPr lang="en-US" altLang="en-US" sz="1600" b="1">
                <a:solidFill>
                  <a:srgbClr val="FF0000"/>
                </a:solidFill>
                <a:cs typeface="Arial" pitchFamily="34" charset="0"/>
              </a:rPr>
              <a:t>PGT120s, PGT130s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36881" name="TextBox 54"/>
          <p:cNvSpPr txBox="1">
            <a:spLocks noChangeArrowheads="1"/>
          </p:cNvSpPr>
          <p:nvPr/>
        </p:nvSpPr>
        <p:spPr bwMode="auto">
          <a:xfrm>
            <a:off x="1393825" y="1023938"/>
            <a:ext cx="982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Glycans</a:t>
            </a:r>
          </a:p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600" b="1">
                <a:solidFill>
                  <a:srgbClr val="FF0000"/>
                </a:solidFill>
                <a:cs typeface="Arial" pitchFamily="34" charset="0"/>
              </a:rPr>
              <a:t>2G12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36882" name="TextBox 56"/>
          <p:cNvSpPr txBox="1">
            <a:spLocks noChangeArrowheads="1"/>
          </p:cNvSpPr>
          <p:nvPr/>
        </p:nvSpPr>
        <p:spPr bwMode="auto">
          <a:xfrm>
            <a:off x="2039938" y="195263"/>
            <a:ext cx="17875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V1/V2 / glycans</a:t>
            </a:r>
          </a:p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600" b="1">
                <a:solidFill>
                  <a:srgbClr val="FF0000"/>
                </a:solidFill>
                <a:cs typeface="Arial" pitchFamily="34" charset="0"/>
              </a:rPr>
              <a:t>PG9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cxnSp>
        <p:nvCxnSpPr>
          <p:cNvPr id="36883" name="Straight Arrow Connector 33"/>
          <p:cNvCxnSpPr>
            <a:cxnSpLocks noChangeShapeType="1"/>
            <a:stCxn id="36884" idx="3"/>
          </p:cNvCxnSpPr>
          <p:nvPr/>
        </p:nvCxnSpPr>
        <p:spPr bwMode="auto">
          <a:xfrm flipV="1">
            <a:off x="2032000" y="2749550"/>
            <a:ext cx="1296988" cy="6588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36884" name="TextBox 36"/>
          <p:cNvSpPr txBox="1">
            <a:spLocks noChangeArrowheads="1"/>
          </p:cNvSpPr>
          <p:nvPr/>
        </p:nvSpPr>
        <p:spPr bwMode="auto">
          <a:xfrm>
            <a:off x="957263" y="3116263"/>
            <a:ext cx="1074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V3/CD4i</a:t>
            </a:r>
          </a:p>
          <a:p>
            <a:pPr algn="ctr"/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600" b="1">
                <a:solidFill>
                  <a:srgbClr val="FF0000"/>
                </a:solidFill>
                <a:cs typeface="Arial" pitchFamily="34" charset="0"/>
              </a:rPr>
              <a:t>3BC176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556" y="372533"/>
            <a:ext cx="8830983" cy="66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282" y="379031"/>
            <a:ext cx="8277661" cy="60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81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007" y="306989"/>
            <a:ext cx="8264291" cy="64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0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>
            <a:fillRect/>
          </a:stretch>
        </p:blipFill>
        <p:spPr bwMode="auto">
          <a:xfrm>
            <a:off x="857224" y="1000108"/>
            <a:ext cx="7572428" cy="52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 flipH="1">
            <a:off x="1182085" y="2039105"/>
            <a:ext cx="6286500" cy="648365"/>
          </a:xfrm>
          <a:prstGeom prst="rtTriangle">
            <a:avLst/>
          </a:prstGeom>
          <a:gradFill flip="none" rotWithShape="1">
            <a:gsLst>
              <a:gs pos="42000">
                <a:schemeClr val="bg1">
                  <a:lumMod val="50000"/>
                </a:schemeClr>
              </a:gs>
              <a:gs pos="75000">
                <a:srgbClr val="C00000">
                  <a:lumMod val="97000"/>
                  <a:lumOff val="3000"/>
                </a:srgbClr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401" tIns="42201" rIns="84401" bIns="42201" rtlCol="0" anchor="ctr"/>
          <a:lstStyle/>
          <a:p>
            <a:pPr marL="0" marR="0" lvl="0" indent="0" algn="ctr" defTabSz="88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69"/>
          <p:cNvSpPr>
            <a:spLocks noChangeArrowheads="1"/>
          </p:cNvSpPr>
          <p:nvPr/>
        </p:nvSpPr>
        <p:spPr bwMode="auto">
          <a:xfrm>
            <a:off x="3362021" y="2820789"/>
            <a:ext cx="2621699" cy="48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401" tIns="42201" rIns="84401" bIns="42201">
            <a:prstTxWarp prst="textNoShape">
              <a:avLst/>
            </a:prstTxWarp>
            <a:spAutoFit/>
          </a:bodyPr>
          <a:lstStyle/>
          <a:p>
            <a:pPr marL="0" marR="0" lvl="0" indent="0" algn="l" defTabSz="88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1" i="0" u="none" strike="noStrike" kern="1200" cap="none" spc="0" normalizeH="0" baseline="0" noProof="0" dirty="0">
                <a:ln>
                  <a:noFill/>
                </a:ln>
                <a:solidFill>
                  <a:srgbClr val="162A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 of Infection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226" t="13256" r="37581" b="13256"/>
          <a:stretch>
            <a:fillRect/>
          </a:stretch>
        </p:blipFill>
        <p:spPr>
          <a:xfrm>
            <a:off x="251520" y="1700808"/>
            <a:ext cx="784104" cy="1524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226" t="13256" r="37581" b="13256"/>
          <a:stretch>
            <a:fillRect/>
          </a:stretch>
        </p:blipFill>
        <p:spPr>
          <a:xfrm>
            <a:off x="8013026" y="1768325"/>
            <a:ext cx="409633" cy="796579"/>
          </a:xfrm>
          <a:prstGeom prst="rect">
            <a:avLst/>
          </a:prstGeom>
        </p:spPr>
      </p:pic>
      <p:sp>
        <p:nvSpPr>
          <p:cNvPr id="21" name="Rectangle 169"/>
          <p:cNvSpPr>
            <a:spLocks noChangeArrowheads="1"/>
          </p:cNvSpPr>
          <p:nvPr/>
        </p:nvSpPr>
        <p:spPr bwMode="auto">
          <a:xfrm>
            <a:off x="6192212" y="2204420"/>
            <a:ext cx="1244912" cy="48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401" tIns="42201" rIns="84401" bIns="42201">
            <a:prstTxWarp prst="textNoShape">
              <a:avLst/>
            </a:prstTxWarp>
            <a:spAutoFit/>
          </a:bodyPr>
          <a:lstStyle/>
          <a:p>
            <a:pPr marL="0" marR="0" lvl="0" indent="0" algn="l" defTabSz="88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Breadth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894278" y="3081945"/>
            <a:ext cx="125842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</p:cNvCxnSpPr>
          <p:nvPr/>
        </p:nvCxnSpPr>
        <p:spPr>
          <a:xfrm>
            <a:off x="5986160" y="3062273"/>
            <a:ext cx="1380189" cy="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43"/>
          <p:cNvGrpSpPr/>
          <p:nvPr/>
        </p:nvGrpSpPr>
        <p:grpSpPr>
          <a:xfrm>
            <a:off x="446394" y="4482222"/>
            <a:ext cx="759008" cy="704671"/>
            <a:chOff x="863129" y="2114448"/>
            <a:chExt cx="759008" cy="763394"/>
          </a:xfrm>
        </p:grpSpPr>
        <p:pic>
          <p:nvPicPr>
            <p:cNvPr id="145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129" y="2582285"/>
              <a:ext cx="291174" cy="29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91" y="2394447"/>
              <a:ext cx="291174" cy="29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09" y="2142805"/>
              <a:ext cx="291174" cy="29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963" y="2114448"/>
              <a:ext cx="291174" cy="29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02"/>
          <p:cNvGrpSpPr/>
          <p:nvPr/>
        </p:nvGrpSpPr>
        <p:grpSpPr>
          <a:xfrm rot="4600847">
            <a:off x="2301213" y="4580894"/>
            <a:ext cx="204816" cy="319208"/>
            <a:chOff x="1832222" y="1735646"/>
            <a:chExt cx="431571" cy="719066"/>
          </a:xfrm>
        </p:grpSpPr>
        <p:sp>
          <p:nvSpPr>
            <p:cNvPr id="155" name="Line 71"/>
            <p:cNvSpPr>
              <a:spLocks noChangeShapeType="1"/>
            </p:cNvSpPr>
            <p:nvPr/>
          </p:nvSpPr>
          <p:spPr bwMode="auto">
            <a:xfrm rot="9509100">
              <a:off x="2012726" y="2022726"/>
              <a:ext cx="251067" cy="307319"/>
            </a:xfrm>
            <a:prstGeom prst="line">
              <a:avLst/>
            </a:prstGeom>
            <a:solidFill>
              <a:srgbClr val="0000FF"/>
            </a:solidFill>
            <a:ln w="635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88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Line 72"/>
            <p:cNvSpPr>
              <a:spLocks noChangeShapeType="1"/>
            </p:cNvSpPr>
            <p:nvPr/>
          </p:nvSpPr>
          <p:spPr bwMode="auto">
            <a:xfrm rot="9509100" flipV="1">
              <a:off x="1832222" y="2134807"/>
              <a:ext cx="189886" cy="319905"/>
            </a:xfrm>
            <a:prstGeom prst="line">
              <a:avLst/>
            </a:prstGeom>
            <a:solidFill>
              <a:srgbClr val="0000FF"/>
            </a:solidFill>
            <a:ln w="635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88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Line 73"/>
            <p:cNvSpPr>
              <a:spLocks noChangeShapeType="1"/>
            </p:cNvSpPr>
            <p:nvPr/>
          </p:nvSpPr>
          <p:spPr bwMode="auto">
            <a:xfrm rot="9509100" flipH="1" flipV="1">
              <a:off x="1885169" y="1735646"/>
              <a:ext cx="24093" cy="377414"/>
            </a:xfrm>
            <a:prstGeom prst="line">
              <a:avLst/>
            </a:prstGeom>
            <a:solidFill>
              <a:srgbClr val="0000FF"/>
            </a:solidFill>
            <a:ln w="635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88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54" y="3860274"/>
            <a:ext cx="831813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99194" y="5214804"/>
            <a:ext cx="831813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48" y="3860274"/>
            <a:ext cx="831813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69252" y="5237616"/>
            <a:ext cx="831813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173"/>
          <p:cNvGrpSpPr/>
          <p:nvPr/>
        </p:nvGrpSpPr>
        <p:grpSpPr>
          <a:xfrm>
            <a:off x="6358933" y="4480407"/>
            <a:ext cx="731074" cy="711612"/>
            <a:chOff x="8045008" y="2612108"/>
            <a:chExt cx="731074" cy="770913"/>
          </a:xfrm>
        </p:grpSpPr>
        <p:pic>
          <p:nvPicPr>
            <p:cNvPr id="17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5008" y="2863749"/>
              <a:ext cx="291600" cy="29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482" y="2814134"/>
              <a:ext cx="291600" cy="29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301" y="3087031"/>
              <a:ext cx="291600" cy="29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472" y="2612108"/>
              <a:ext cx="291600" cy="29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14" y="3860274"/>
            <a:ext cx="831813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79"/>
          <p:cNvGrpSpPr/>
          <p:nvPr/>
        </p:nvGrpSpPr>
        <p:grpSpPr>
          <a:xfrm>
            <a:off x="8038271" y="4413665"/>
            <a:ext cx="762234" cy="862398"/>
            <a:chOff x="8172598" y="2359051"/>
            <a:chExt cx="762234" cy="934265"/>
          </a:xfrm>
        </p:grpSpPr>
        <p:grpSp>
          <p:nvGrpSpPr>
            <p:cNvPr id="6" name="Group 202"/>
            <p:cNvGrpSpPr/>
            <p:nvPr/>
          </p:nvGrpSpPr>
          <p:grpSpPr>
            <a:xfrm rot="4600847">
              <a:off x="8664286" y="2324565"/>
              <a:ext cx="221884" cy="319208"/>
              <a:chOff x="1832222" y="1735646"/>
              <a:chExt cx="431571" cy="719066"/>
            </a:xfrm>
          </p:grpSpPr>
          <p:sp>
            <p:nvSpPr>
              <p:cNvPr id="198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202"/>
            <p:cNvGrpSpPr/>
            <p:nvPr/>
          </p:nvGrpSpPr>
          <p:grpSpPr>
            <a:xfrm rot="4600847">
              <a:off x="8221260" y="2657719"/>
              <a:ext cx="221884" cy="319208"/>
              <a:chOff x="1832222" y="1735646"/>
              <a:chExt cx="431571" cy="719066"/>
            </a:xfrm>
          </p:grpSpPr>
          <p:sp>
            <p:nvSpPr>
              <p:cNvPr id="195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202"/>
            <p:cNvGrpSpPr/>
            <p:nvPr/>
          </p:nvGrpSpPr>
          <p:grpSpPr>
            <a:xfrm rot="4600847">
              <a:off x="8320493" y="2310389"/>
              <a:ext cx="221884" cy="319208"/>
              <a:chOff x="1832222" y="1735646"/>
              <a:chExt cx="431571" cy="719066"/>
            </a:xfrm>
          </p:grpSpPr>
          <p:sp>
            <p:nvSpPr>
              <p:cNvPr id="192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202"/>
            <p:cNvGrpSpPr/>
            <p:nvPr/>
          </p:nvGrpSpPr>
          <p:grpSpPr>
            <a:xfrm rot="4600847">
              <a:off x="8288600" y="3022770"/>
              <a:ext cx="221884" cy="319208"/>
              <a:chOff x="1832222" y="1735646"/>
              <a:chExt cx="431571" cy="719066"/>
            </a:xfrm>
          </p:grpSpPr>
          <p:sp>
            <p:nvSpPr>
              <p:cNvPr id="189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202"/>
            <p:cNvGrpSpPr/>
            <p:nvPr/>
          </p:nvGrpSpPr>
          <p:grpSpPr>
            <a:xfrm rot="4600847">
              <a:off x="8568591" y="2707338"/>
              <a:ext cx="221884" cy="319208"/>
              <a:chOff x="1832222" y="1735646"/>
              <a:chExt cx="431571" cy="719066"/>
            </a:xfrm>
          </p:grpSpPr>
          <p:sp>
            <p:nvSpPr>
              <p:cNvPr id="186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200"/>
          <p:cNvGrpSpPr/>
          <p:nvPr/>
        </p:nvGrpSpPr>
        <p:grpSpPr>
          <a:xfrm>
            <a:off x="5255346" y="4564067"/>
            <a:ext cx="641725" cy="597654"/>
            <a:chOff x="3175300" y="2522093"/>
            <a:chExt cx="641725" cy="647458"/>
          </a:xfrm>
        </p:grpSpPr>
        <p:grpSp>
          <p:nvGrpSpPr>
            <p:cNvPr id="12" name="Group 202"/>
            <p:cNvGrpSpPr/>
            <p:nvPr/>
          </p:nvGrpSpPr>
          <p:grpSpPr>
            <a:xfrm rot="4600847">
              <a:off x="3223962" y="2742790"/>
              <a:ext cx="221884" cy="319208"/>
              <a:chOff x="1832222" y="1735646"/>
              <a:chExt cx="431571" cy="719066"/>
            </a:xfrm>
          </p:grpSpPr>
          <p:sp>
            <p:nvSpPr>
              <p:cNvPr id="215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2"/>
            <p:cNvGrpSpPr/>
            <p:nvPr/>
          </p:nvGrpSpPr>
          <p:grpSpPr>
            <a:xfrm rot="4600847">
              <a:off x="3546479" y="2523050"/>
              <a:ext cx="221884" cy="319208"/>
              <a:chOff x="1832222" y="1735646"/>
              <a:chExt cx="431571" cy="719066"/>
            </a:xfrm>
          </p:grpSpPr>
          <p:sp>
            <p:nvSpPr>
              <p:cNvPr id="212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02"/>
            <p:cNvGrpSpPr/>
            <p:nvPr/>
          </p:nvGrpSpPr>
          <p:grpSpPr>
            <a:xfrm rot="4600847">
              <a:off x="3485042" y="2900229"/>
              <a:ext cx="221884" cy="316760"/>
              <a:chOff x="1832222" y="1741159"/>
              <a:chExt cx="431571" cy="713553"/>
            </a:xfrm>
          </p:grpSpPr>
          <p:sp>
            <p:nvSpPr>
              <p:cNvPr id="209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905293" y="1741159"/>
                <a:ext cx="24093" cy="377416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02"/>
            <p:cNvGrpSpPr/>
            <p:nvPr/>
          </p:nvGrpSpPr>
          <p:grpSpPr>
            <a:xfrm rot="4600847">
              <a:off x="3231046" y="2473431"/>
              <a:ext cx="221884" cy="319208"/>
              <a:chOff x="1832222" y="1735646"/>
              <a:chExt cx="431571" cy="719066"/>
            </a:xfrm>
          </p:grpSpPr>
          <p:sp>
            <p:nvSpPr>
              <p:cNvPr id="206" name="Line 71"/>
              <p:cNvSpPr>
                <a:spLocks noChangeShapeType="1"/>
              </p:cNvSpPr>
              <p:nvPr/>
            </p:nvSpPr>
            <p:spPr bwMode="auto">
              <a:xfrm rot="9509100">
                <a:off x="2012726" y="2022726"/>
                <a:ext cx="251067" cy="307320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Line 72"/>
              <p:cNvSpPr>
                <a:spLocks noChangeShapeType="1"/>
              </p:cNvSpPr>
              <p:nvPr/>
            </p:nvSpPr>
            <p:spPr bwMode="auto">
              <a:xfrm rot="9509100" flipV="1">
                <a:off x="1832222" y="2134807"/>
                <a:ext cx="189886" cy="319905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Line 73"/>
              <p:cNvSpPr>
                <a:spLocks noChangeShapeType="1"/>
              </p:cNvSpPr>
              <p:nvPr/>
            </p:nvSpPr>
            <p:spPr bwMode="auto">
              <a:xfrm rot="9509100" flipH="1" flipV="1">
                <a:off x="1885169" y="1735646"/>
                <a:ext cx="24093" cy="377414"/>
              </a:xfrm>
              <a:prstGeom prst="line">
                <a:avLst/>
              </a:prstGeom>
              <a:solidFill>
                <a:srgbClr val="0000FF"/>
              </a:solidFill>
              <a:ln w="635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884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217"/>
          <p:cNvGrpSpPr/>
          <p:nvPr/>
        </p:nvGrpSpPr>
        <p:grpSpPr>
          <a:xfrm>
            <a:off x="3812578" y="4457392"/>
            <a:ext cx="713361" cy="757412"/>
            <a:chOff x="2106279" y="2406528"/>
            <a:chExt cx="713361" cy="820530"/>
          </a:xfrm>
        </p:grpSpPr>
        <p:grpSp>
          <p:nvGrpSpPr>
            <p:cNvPr id="24" name="Group 218"/>
            <p:cNvGrpSpPr/>
            <p:nvPr/>
          </p:nvGrpSpPr>
          <p:grpSpPr>
            <a:xfrm>
              <a:off x="2106279" y="2831824"/>
              <a:ext cx="603491" cy="395234"/>
              <a:chOff x="3137681" y="3235879"/>
              <a:chExt cx="603491" cy="395234"/>
            </a:xfrm>
          </p:grpSpPr>
          <p:pic>
            <p:nvPicPr>
              <p:cNvPr id="222" name="Picture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7681" y="3235879"/>
                <a:ext cx="291600" cy="295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3" name="Picture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572" y="3335123"/>
                <a:ext cx="291600" cy="295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0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040" y="2573104"/>
              <a:ext cx="291600" cy="29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1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505" y="2406528"/>
              <a:ext cx="291600" cy="29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1381492" y="5015003"/>
            <a:ext cx="1709674" cy="937639"/>
          </a:xfrm>
          <a:prstGeom prst="rect">
            <a:avLst/>
          </a:prstGeom>
          <a:noFill/>
        </p:spPr>
        <p:txBody>
          <a:bodyPr wrap="square" lIns="84401" tIns="42201" rIns="84401" bIns="42201" rtlCol="0">
            <a:spAutoFit/>
          </a:bodyPr>
          <a:lstStyle/>
          <a:p>
            <a:pPr marL="0" marR="0" lvl="0" indent="0" algn="ctr" defTabSz="88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UCA </a:t>
            </a:r>
          </a:p>
          <a:p>
            <a:pPr marL="0" marR="0" lvl="0" indent="0" algn="ctr" defTabSz="88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(Unmutated common ancestor )</a:t>
            </a:r>
            <a:endParaRPr kumimoji="0" lang="en-US" sz="258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1" y="342168"/>
            <a:ext cx="8909050" cy="959826"/>
          </a:xfrm>
          <a:prstGeom prst="rect">
            <a:avLst/>
          </a:prstGeom>
        </p:spPr>
        <p:txBody>
          <a:bodyPr lIns="84401" tIns="42201" rIns="84401" bIns="42201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220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62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Understanding how broadly neutralizing antibodies develop in HIV infection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226" t="13256" r="37581" b="13256"/>
          <a:stretch>
            <a:fillRect/>
          </a:stretch>
        </p:blipFill>
        <p:spPr>
          <a:xfrm>
            <a:off x="7629570" y="1634339"/>
            <a:ext cx="398814" cy="77554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226" t="13256" r="37581" b="13256"/>
          <a:stretch>
            <a:fillRect/>
          </a:stretch>
        </p:blipFill>
        <p:spPr>
          <a:xfrm>
            <a:off x="7762508" y="2498435"/>
            <a:ext cx="398814" cy="77554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226" t="13256" r="37581" b="13256"/>
          <a:stretch>
            <a:fillRect/>
          </a:stretch>
        </p:blipFill>
        <p:spPr>
          <a:xfrm>
            <a:off x="8360728" y="2498435"/>
            <a:ext cx="398814" cy="77554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226" t="13256" r="37581" b="13256"/>
          <a:stretch>
            <a:fillRect/>
          </a:stretch>
        </p:blipFill>
        <p:spPr>
          <a:xfrm>
            <a:off x="8427197" y="1501401"/>
            <a:ext cx="398814" cy="7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4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err="1" smtClean="0"/>
              <a:t>Eliciting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Broadly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Neutralizing</a:t>
            </a:r>
            <a:r>
              <a:rPr lang="fr-FR" b="1" u="sng" dirty="0" smtClean="0"/>
              <a:t> Abs</a:t>
            </a:r>
          </a:p>
        </p:txBody>
      </p:sp>
      <p:sp>
        <p:nvSpPr>
          <p:cNvPr id="37891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3063"/>
            <a:ext cx="8229600" cy="4483100"/>
          </a:xfrm>
        </p:spPr>
        <p:txBody>
          <a:bodyPr/>
          <a:lstStyle/>
          <a:p>
            <a:r>
              <a:rPr lang="fr-FR" sz="1800" b="1" dirty="0" err="1" smtClean="0"/>
              <a:t>BNAbs</a:t>
            </a:r>
            <a:r>
              <a:rPr lang="fr-FR" sz="1800" b="1" dirty="0" smtClean="0"/>
              <a:t> show an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unusually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high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level</a:t>
            </a:r>
            <a:r>
              <a:rPr lang="fr-FR" sz="1800" b="1" u="sng" dirty="0" smtClean="0">
                <a:solidFill>
                  <a:srgbClr val="FF0000"/>
                </a:solidFill>
              </a:rPr>
              <a:t> of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somatic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hypermutation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/>
              <a:t>(Kwong et al, Nat </a:t>
            </a:r>
            <a:r>
              <a:rPr lang="fr-FR" sz="1600" b="1" dirty="0" err="1" smtClean="0"/>
              <a:t>Rev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Immunol</a:t>
            </a:r>
            <a:r>
              <a:rPr lang="fr-FR" sz="1600" b="1" dirty="0" smtClean="0"/>
              <a:t> 2013; </a:t>
            </a:r>
            <a:r>
              <a:rPr lang="fr-FR" sz="1600" b="1" dirty="0" err="1" smtClean="0"/>
              <a:t>Mascola</a:t>
            </a:r>
            <a:r>
              <a:rPr lang="fr-FR" sz="1600" b="1" dirty="0" smtClean="0"/>
              <a:t> &amp; </a:t>
            </a:r>
            <a:r>
              <a:rPr lang="fr-FR" sz="1600" b="1" dirty="0" err="1" smtClean="0"/>
              <a:t>Haynes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Immunol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Rev</a:t>
            </a:r>
            <a:r>
              <a:rPr lang="fr-FR" sz="1600" b="1" dirty="0" smtClean="0"/>
              <a:t> 2013; West et al, </a:t>
            </a:r>
            <a:r>
              <a:rPr lang="fr-FR" sz="1600" b="1" dirty="0" err="1" smtClean="0"/>
              <a:t>Cell</a:t>
            </a:r>
            <a:r>
              <a:rPr lang="fr-FR" sz="1600" b="1" dirty="0" smtClean="0"/>
              <a:t> 2014). </a:t>
            </a:r>
          </a:p>
          <a:p>
            <a:r>
              <a:rPr lang="fr-FR" sz="1800" b="1" dirty="0" smtClean="0"/>
              <a:t>The </a:t>
            </a:r>
            <a:r>
              <a:rPr lang="fr-FR" sz="1800" b="1" dirty="0" err="1" smtClean="0"/>
              <a:t>level</a:t>
            </a:r>
            <a:r>
              <a:rPr lang="fr-FR" sz="1800" b="1" dirty="0" smtClean="0"/>
              <a:t> of </a:t>
            </a:r>
            <a:r>
              <a:rPr lang="fr-FR" sz="1800" b="1" dirty="0" err="1" smtClean="0"/>
              <a:t>somatic</a:t>
            </a:r>
            <a:r>
              <a:rPr lang="fr-FR" sz="1800" b="1" dirty="0" smtClean="0"/>
              <a:t> mutation </a:t>
            </a:r>
            <a:r>
              <a:rPr lang="fr-FR" sz="1800" dirty="0" smtClean="0"/>
              <a:t>in the B </a:t>
            </a:r>
            <a:r>
              <a:rPr lang="fr-FR" sz="1800" dirty="0" err="1" smtClean="0"/>
              <a:t>cell</a:t>
            </a:r>
            <a:r>
              <a:rPr lang="fr-FR" sz="1800" dirty="0" smtClean="0"/>
              <a:t> </a:t>
            </a:r>
            <a:r>
              <a:rPr lang="fr-FR" sz="1800" dirty="0" err="1" smtClean="0"/>
              <a:t>lineage</a:t>
            </a:r>
            <a:r>
              <a:rPr lang="fr-FR" sz="1800" dirty="0" smtClean="0"/>
              <a:t> </a:t>
            </a:r>
            <a:r>
              <a:rPr lang="fr-FR" sz="1800" dirty="0" err="1" smtClean="0"/>
              <a:t>directly</a:t>
            </a:r>
            <a:r>
              <a:rPr lang="fr-FR" sz="1800" dirty="0" smtClean="0"/>
              <a:t> </a:t>
            </a:r>
            <a:r>
              <a:rPr lang="fr-FR" sz="1800" b="1" u="sng" dirty="0" err="1" smtClean="0"/>
              <a:t>correlates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with</a:t>
            </a:r>
            <a:r>
              <a:rPr lang="fr-FR" sz="1800" b="1" u="sng" dirty="0" smtClean="0"/>
              <a:t> the </a:t>
            </a:r>
            <a:r>
              <a:rPr lang="fr-FR" sz="1800" b="1" u="sng" dirty="0" err="1" smtClean="0"/>
              <a:t>neutralization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activity</a:t>
            </a:r>
            <a:r>
              <a:rPr lang="fr-FR" sz="1800" b="1" u="sng" dirty="0" smtClean="0"/>
              <a:t> of the Ab</a:t>
            </a:r>
            <a:r>
              <a:rPr lang="fr-FR" sz="1800" b="1" dirty="0" smtClean="0"/>
              <a:t> </a:t>
            </a:r>
            <a:r>
              <a:rPr lang="fr-FR" sz="1600" b="1" dirty="0" smtClean="0"/>
              <a:t>(Klein et al, </a:t>
            </a:r>
            <a:r>
              <a:rPr lang="fr-FR" sz="1600" b="1" dirty="0" err="1" smtClean="0"/>
              <a:t>Cell</a:t>
            </a:r>
            <a:r>
              <a:rPr lang="fr-FR" sz="1600" b="1" dirty="0" smtClean="0"/>
              <a:t> 2013; </a:t>
            </a:r>
            <a:r>
              <a:rPr lang="fr-FR" sz="1600" b="1" dirty="0" err="1" smtClean="0"/>
              <a:t>Sok</a:t>
            </a:r>
            <a:r>
              <a:rPr lang="fr-FR" sz="1600" b="1" dirty="0" smtClean="0"/>
              <a:t> et al, </a:t>
            </a:r>
            <a:r>
              <a:rPr lang="fr-FR" sz="1600" b="1" dirty="0" err="1" smtClean="0"/>
              <a:t>PLoS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Pathog</a:t>
            </a:r>
            <a:r>
              <a:rPr lang="fr-FR" sz="1600" b="1" dirty="0" smtClean="0"/>
              <a:t> 2013; </a:t>
            </a:r>
            <a:r>
              <a:rPr lang="fr-FR" sz="1600" b="1" dirty="0" err="1" smtClean="0"/>
              <a:t>Bhiman</a:t>
            </a:r>
            <a:r>
              <a:rPr lang="fr-FR" sz="1600" b="1" dirty="0" smtClean="0"/>
              <a:t> et al, Nat Med 2015).</a:t>
            </a:r>
          </a:p>
          <a:p>
            <a:endParaRPr lang="fr-FR" sz="1600" b="1" dirty="0" smtClean="0"/>
          </a:p>
          <a:p>
            <a:r>
              <a:rPr lang="fr-FR" sz="1800" dirty="0" smtClean="0"/>
              <a:t>In the </a:t>
            </a:r>
            <a:r>
              <a:rPr lang="fr-FR" sz="1800" dirty="0" err="1" smtClean="0"/>
              <a:t>infected</a:t>
            </a:r>
            <a:r>
              <a:rPr lang="fr-FR" sz="1800" dirty="0" smtClean="0"/>
              <a:t> host, HIV-1 escapes  immune pressure by </a:t>
            </a:r>
            <a:r>
              <a:rPr lang="fr-FR" sz="1800" b="1" dirty="0" err="1" smtClean="0">
                <a:solidFill>
                  <a:srgbClr val="FF0000"/>
                </a:solidFill>
              </a:rPr>
              <a:t>continuously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mutating</a:t>
            </a:r>
            <a:r>
              <a:rPr lang="fr-FR" sz="1800" b="1" dirty="0" smtClean="0"/>
              <a:t>, </a:t>
            </a:r>
            <a:r>
              <a:rPr lang="fr-FR" sz="1800" b="1" u="sng" dirty="0" err="1" smtClean="0"/>
              <a:t>which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results</a:t>
            </a:r>
            <a:r>
              <a:rPr lang="fr-FR" sz="1800" b="1" u="sng" dirty="0" smtClean="0"/>
              <a:t> in a </a:t>
            </a:r>
            <a:r>
              <a:rPr lang="fr-FR" sz="1800" b="1" u="sng" dirty="0" err="1" smtClean="0"/>
              <a:t>continuously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evolving</a:t>
            </a:r>
            <a:r>
              <a:rPr lang="fr-FR" sz="1800" b="1" u="sng" dirty="0" smtClean="0"/>
              <a:t> Ag </a:t>
            </a:r>
            <a:r>
              <a:rPr lang="fr-FR" sz="1800" b="1" u="sng" dirty="0" err="1" smtClean="0"/>
              <a:t>presentation</a:t>
            </a:r>
            <a:r>
              <a:rPr lang="fr-FR" sz="1800" b="1" u="sng" dirty="0" smtClean="0"/>
              <a:t> </a:t>
            </a:r>
            <a:r>
              <a:rPr lang="fr-FR" sz="1800" b="1" dirty="0" smtClean="0"/>
              <a:t>→ </a:t>
            </a:r>
            <a:r>
              <a:rPr lang="fr-FR" sz="1800" dirty="0" err="1" smtClean="0"/>
              <a:t>this</a:t>
            </a:r>
            <a:r>
              <a:rPr lang="fr-FR" sz="1800" dirty="0" smtClean="0"/>
              <a:t> </a:t>
            </a:r>
            <a:r>
              <a:rPr lang="fr-FR" sz="1800" dirty="0" err="1" smtClean="0"/>
              <a:t>generates</a:t>
            </a:r>
            <a:r>
              <a:rPr lang="fr-FR" sz="1800" dirty="0" smtClean="0"/>
              <a:t> in </a:t>
            </a:r>
            <a:r>
              <a:rPr lang="fr-FR" sz="1800" dirty="0" err="1" smtClean="0"/>
              <a:t>turn</a:t>
            </a:r>
            <a:r>
              <a:rPr lang="fr-FR" sz="1800" dirty="0" smtClean="0"/>
              <a:t> </a:t>
            </a:r>
            <a:r>
              <a:rPr lang="fr-FR" sz="1800" b="1" u="sng" dirty="0" smtClean="0"/>
              <a:t>a </a:t>
            </a:r>
            <a:r>
              <a:rPr lang="fr-FR" sz="1800" b="1" u="sng" dirty="0" err="1" smtClean="0"/>
              <a:t>continuous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evolution</a:t>
            </a:r>
            <a:r>
              <a:rPr lang="fr-FR" sz="1800" b="1" u="sng" dirty="0" smtClean="0"/>
              <a:t> of the Ab </a:t>
            </a:r>
            <a:r>
              <a:rPr lang="fr-FR" sz="1800" b="1" u="sng" dirty="0" err="1" smtClean="0"/>
              <a:t>response</a:t>
            </a:r>
            <a:r>
              <a:rPr lang="fr-FR" sz="1800" b="1" dirty="0" smtClean="0"/>
              <a:t>:  </a:t>
            </a:r>
            <a:r>
              <a:rPr lang="fr-FR" sz="1800" dirty="0" err="1" smtClean="0"/>
              <a:t>bNAbs</a:t>
            </a:r>
            <a:r>
              <a:rPr lang="fr-FR" sz="1800" dirty="0" smtClean="0"/>
              <a:t> </a:t>
            </a:r>
            <a:r>
              <a:rPr lang="fr-FR" sz="1800" dirty="0" err="1" smtClean="0"/>
              <a:t>develop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time </a:t>
            </a:r>
            <a:r>
              <a:rPr lang="fr-FR" sz="1800" b="1" u="sng" dirty="0" smtClean="0">
                <a:solidFill>
                  <a:srgbClr val="FF0000"/>
                </a:solidFill>
              </a:rPr>
              <a:t>in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response</a:t>
            </a:r>
            <a:r>
              <a:rPr lang="fr-FR" sz="1800" b="1" u="sng" dirty="0" smtClean="0">
                <a:solidFill>
                  <a:srgbClr val="FF0000"/>
                </a:solidFill>
              </a:rPr>
              <a:t> to the constant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mutational</a:t>
            </a:r>
            <a:r>
              <a:rPr lang="fr-FR" sz="1800" b="1" u="sng" dirty="0" smtClean="0">
                <a:solidFill>
                  <a:srgbClr val="FF0000"/>
                </a:solidFill>
              </a:rPr>
              <a:t> modifications of the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infecting</a:t>
            </a:r>
            <a:r>
              <a:rPr lang="fr-FR" sz="1800" b="1" u="sng" dirty="0" smtClean="0">
                <a:solidFill>
                  <a:srgbClr val="FF0000"/>
                </a:solidFill>
              </a:rPr>
              <a:t> virus. </a:t>
            </a:r>
          </a:p>
          <a:p>
            <a:pPr>
              <a:buNone/>
            </a:pPr>
            <a:endParaRPr lang="fr-FR" sz="1800" b="1" dirty="0" smtClean="0">
              <a:solidFill>
                <a:srgbClr val="FF0000"/>
              </a:solidFill>
            </a:endParaRPr>
          </a:p>
          <a:p>
            <a:r>
              <a:rPr lang="fr-FR" sz="1800" b="1" u="sng" dirty="0" err="1" smtClean="0">
                <a:solidFill>
                  <a:srgbClr val="FF0000"/>
                </a:solidFill>
              </a:rPr>
              <a:t>Designing</a:t>
            </a:r>
            <a:r>
              <a:rPr lang="fr-FR" sz="1800" b="1" u="sng" dirty="0" smtClean="0">
                <a:solidFill>
                  <a:srgbClr val="FF0000"/>
                </a:solidFill>
              </a:rPr>
              <a:t> a vaccine able to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induce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bNAb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remains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smtClean="0">
                <a:solidFill>
                  <a:srgbClr val="FF0000"/>
                </a:solidFill>
              </a:rPr>
              <a:t>the major challenge</a:t>
            </a:r>
            <a:r>
              <a:rPr lang="fr-FR" sz="1800" b="1" dirty="0" smtClean="0">
                <a:solidFill>
                  <a:srgbClr val="FF0000"/>
                </a:solidFill>
              </a:rPr>
              <a:t> in HIV vaccine </a:t>
            </a:r>
            <a:r>
              <a:rPr lang="fr-FR" sz="1800" b="1" dirty="0" err="1" smtClean="0">
                <a:solidFill>
                  <a:srgbClr val="FF0000"/>
                </a:solidFill>
              </a:rPr>
              <a:t>research</a:t>
            </a:r>
            <a:r>
              <a:rPr lang="fr-FR" sz="1800" b="1" dirty="0" smtClean="0">
                <a:solidFill>
                  <a:srgbClr val="FF0000"/>
                </a:solidFill>
              </a:rPr>
              <a:t>:</a:t>
            </a:r>
            <a:r>
              <a:rPr lang="fr-FR" sz="1800" b="1" dirty="0" smtClean="0"/>
              <a:t> </a:t>
            </a:r>
            <a:r>
              <a:rPr lang="fr-FR" sz="1800" b="1" u="sng" dirty="0" smtClean="0">
                <a:solidFill>
                  <a:schemeClr val="accent2"/>
                </a:solidFill>
              </a:rPr>
              <a:t>It has been impossible </a:t>
            </a:r>
            <a:r>
              <a:rPr lang="fr-FR" sz="1800" b="1" u="sng" dirty="0" err="1" smtClean="0">
                <a:solidFill>
                  <a:schemeClr val="accent2"/>
                </a:solidFill>
              </a:rPr>
              <a:t>so</a:t>
            </a:r>
            <a:r>
              <a:rPr lang="fr-FR" sz="1800" b="1" u="sng" dirty="0" smtClean="0">
                <a:solidFill>
                  <a:schemeClr val="accent2"/>
                </a:solidFill>
              </a:rPr>
              <a:t> far </a:t>
            </a:r>
            <a:r>
              <a:rPr lang="fr-FR" sz="1800" b="1" dirty="0" smtClean="0">
                <a:solidFill>
                  <a:schemeClr val="accent2"/>
                </a:solidFill>
              </a:rPr>
              <a:t>to </a:t>
            </a:r>
            <a:r>
              <a:rPr lang="fr-FR" sz="1800" b="1" dirty="0" err="1" smtClean="0">
                <a:solidFill>
                  <a:schemeClr val="accent2"/>
                </a:solidFill>
              </a:rPr>
              <a:t>induce</a:t>
            </a:r>
            <a:r>
              <a:rPr lang="fr-FR" sz="1800" b="1" dirty="0" smtClean="0">
                <a:solidFill>
                  <a:schemeClr val="accent2"/>
                </a:solidFill>
              </a:rPr>
              <a:t> </a:t>
            </a:r>
            <a:r>
              <a:rPr lang="fr-FR" sz="1800" b="1" dirty="0" err="1" smtClean="0">
                <a:solidFill>
                  <a:schemeClr val="accent2"/>
                </a:solidFill>
              </a:rPr>
              <a:t>bNAbs</a:t>
            </a:r>
            <a:r>
              <a:rPr lang="fr-FR" sz="1800" b="1" dirty="0" smtClean="0">
                <a:solidFill>
                  <a:schemeClr val="accent2"/>
                </a:solidFill>
              </a:rPr>
              <a:t> by </a:t>
            </a:r>
            <a:r>
              <a:rPr lang="fr-FR" sz="1800" b="1" dirty="0" err="1" smtClean="0">
                <a:solidFill>
                  <a:schemeClr val="accent2"/>
                </a:solidFill>
              </a:rPr>
              <a:t>immunization</a:t>
            </a:r>
            <a:r>
              <a:rPr lang="fr-FR" sz="1800" b="1" dirty="0" smtClean="0">
                <a:solidFill>
                  <a:schemeClr val="accent2"/>
                </a:solidFill>
              </a:rPr>
              <a:t> </a:t>
            </a:r>
            <a:r>
              <a:rPr lang="fr-FR" sz="1800" b="1" dirty="0" err="1" smtClean="0">
                <a:solidFill>
                  <a:schemeClr val="accent2"/>
                </a:solidFill>
              </a:rPr>
              <a:t>with</a:t>
            </a:r>
            <a:r>
              <a:rPr lang="fr-FR" sz="1800" b="1" dirty="0" smtClean="0">
                <a:solidFill>
                  <a:schemeClr val="accent2"/>
                </a:solidFill>
              </a:rPr>
              <a:t> </a:t>
            </a:r>
            <a:r>
              <a:rPr lang="fr-FR" sz="1800" b="1" u="sng" dirty="0" err="1" smtClean="0">
                <a:solidFill>
                  <a:schemeClr val="accent2"/>
                </a:solidFill>
              </a:rPr>
              <a:t>any</a:t>
            </a:r>
            <a:r>
              <a:rPr lang="fr-FR" sz="1800" b="1" u="sng" dirty="0" smtClean="0">
                <a:solidFill>
                  <a:schemeClr val="accent2"/>
                </a:solidFill>
              </a:rPr>
              <a:t> of the </a:t>
            </a:r>
            <a:r>
              <a:rPr lang="fr-FR" sz="1800" b="1" u="sng" dirty="0" err="1" smtClean="0">
                <a:solidFill>
                  <a:schemeClr val="accent2"/>
                </a:solidFill>
              </a:rPr>
              <a:t>Env</a:t>
            </a:r>
            <a:r>
              <a:rPr lang="fr-FR" sz="1800" b="1" u="sng" dirty="0" smtClean="0">
                <a:solidFill>
                  <a:schemeClr val="accent2"/>
                </a:solidFill>
              </a:rPr>
              <a:t> </a:t>
            </a:r>
            <a:r>
              <a:rPr lang="fr-FR" sz="1800" b="1" u="sng" dirty="0" err="1" smtClean="0">
                <a:solidFill>
                  <a:schemeClr val="accent2"/>
                </a:solidFill>
              </a:rPr>
              <a:t>antigens</a:t>
            </a:r>
            <a:r>
              <a:rPr lang="fr-FR" sz="1800" b="1" u="sng" dirty="0" smtClean="0">
                <a:solidFill>
                  <a:schemeClr val="accent2"/>
                </a:solidFill>
              </a:rPr>
              <a:t> or </a:t>
            </a:r>
            <a:r>
              <a:rPr lang="fr-FR" sz="1800" b="1" u="sng" dirty="0" err="1" smtClean="0">
                <a:solidFill>
                  <a:schemeClr val="accent2"/>
                </a:solidFill>
              </a:rPr>
              <a:t>Env</a:t>
            </a:r>
            <a:r>
              <a:rPr lang="fr-FR" sz="1800" b="1" u="sng" dirty="0" smtClean="0">
                <a:solidFill>
                  <a:schemeClr val="accent2"/>
                </a:solidFill>
              </a:rPr>
              <a:t> </a:t>
            </a:r>
            <a:r>
              <a:rPr lang="fr-FR" sz="1800" b="1" u="sng" dirty="0" err="1" smtClean="0">
                <a:solidFill>
                  <a:schemeClr val="accent2"/>
                </a:solidFill>
              </a:rPr>
              <a:t>scaffolds</a:t>
            </a:r>
            <a:r>
              <a:rPr lang="fr-FR" sz="1800" b="1" u="sng" dirty="0" smtClean="0">
                <a:solidFill>
                  <a:schemeClr val="accent2"/>
                </a:solidFill>
              </a:rPr>
              <a:t> </a:t>
            </a:r>
            <a:r>
              <a:rPr lang="fr-FR" sz="1800" b="1" u="sng" dirty="0" err="1" smtClean="0">
                <a:solidFill>
                  <a:schemeClr val="accent2"/>
                </a:solidFill>
              </a:rPr>
              <a:t>tested</a:t>
            </a:r>
            <a:r>
              <a:rPr lang="fr-FR" sz="1800" b="1" dirty="0" smtClean="0"/>
              <a:t>. (The </a:t>
            </a:r>
            <a:r>
              <a:rPr lang="fr-FR" sz="1800" b="1" dirty="0" err="1" smtClean="0"/>
              <a:t>same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applies</a:t>
            </a:r>
            <a:r>
              <a:rPr lang="fr-FR" sz="1800" b="1" dirty="0" smtClean="0"/>
              <a:t> to </a:t>
            </a:r>
            <a:r>
              <a:rPr lang="fr-FR" sz="1800" b="1" dirty="0" err="1" smtClean="0"/>
              <a:t>bNAbs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against</a:t>
            </a:r>
            <a:r>
              <a:rPr lang="fr-FR" sz="1800" b="1" dirty="0" smtClean="0"/>
              <a:t> influenza or RSV)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endParaRPr lang="fr-FR" sz="2400" b="1" dirty="0" smtClean="0"/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endParaRPr lang="fr-FR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eren 26"/>
          <p:cNvGrpSpPr>
            <a:grpSpLocks/>
          </p:cNvGrpSpPr>
          <p:nvPr/>
        </p:nvGrpSpPr>
        <p:grpSpPr bwMode="auto">
          <a:xfrm>
            <a:off x="1507383" y="2321067"/>
            <a:ext cx="2097990" cy="2768962"/>
            <a:chOff x="5314283" y="1506617"/>
            <a:chExt cx="3863153" cy="4589383"/>
          </a:xfrm>
        </p:grpSpPr>
        <p:pic>
          <p:nvPicPr>
            <p:cNvPr id="19461" name="Afbeelding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9" t="4733" b="29999"/>
            <a:stretch>
              <a:fillRect/>
            </a:stretch>
          </p:blipFill>
          <p:spPr bwMode="auto">
            <a:xfrm>
              <a:off x="5633913" y="1842091"/>
              <a:ext cx="3281487" cy="1964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5" descr="Screen Shot 2013-07-09 at 3.08.40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61" t="584" r="1012" b="50206"/>
            <a:stretch>
              <a:fillRect/>
            </a:stretch>
          </p:blipFill>
          <p:spPr bwMode="auto">
            <a:xfrm>
              <a:off x="6153138" y="4849537"/>
              <a:ext cx="1222151" cy="124646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3" name="Afbeelding 2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" t="7616" r="82933" b="48285"/>
            <a:stretch>
              <a:fillRect/>
            </a:stretch>
          </p:blipFill>
          <p:spPr bwMode="auto">
            <a:xfrm>
              <a:off x="7939389" y="4280076"/>
              <a:ext cx="404705" cy="38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Afbeelding 2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02" t="4562" r="51512" b="30115"/>
            <a:stretch>
              <a:fillRect/>
            </a:stretch>
          </p:blipFill>
          <p:spPr bwMode="auto">
            <a:xfrm>
              <a:off x="6442995" y="4221562"/>
              <a:ext cx="642436" cy="56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4" descr="C0036_newclasse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" r="50456" b="50439"/>
            <a:stretch>
              <a:fillRect/>
            </a:stretch>
          </p:blipFill>
          <p:spPr bwMode="auto">
            <a:xfrm>
              <a:off x="7530666" y="4849537"/>
              <a:ext cx="1222151" cy="12464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6" name="Tekstvak 16"/>
            <p:cNvSpPr txBox="1">
              <a:spLocks noChangeArrowheads="1"/>
            </p:cNvSpPr>
            <p:nvPr/>
          </p:nvSpPr>
          <p:spPr bwMode="auto">
            <a:xfrm rot="16200000">
              <a:off x="4431911" y="2599785"/>
              <a:ext cx="2126034" cy="36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342991" eaLnBrk="1" hangingPunct="1"/>
              <a:r>
                <a:rPr lang="en-US" sz="675">
                  <a:solidFill>
                    <a:prstClr val="black"/>
                  </a:solidFill>
                </a:rPr>
                <a:t>Autologous neutralization titers</a:t>
              </a:r>
            </a:p>
          </p:txBody>
        </p:sp>
        <p:sp>
          <p:nvSpPr>
            <p:cNvPr id="19467" name="Tekstvak 17"/>
            <p:cNvSpPr txBox="1">
              <a:spLocks noChangeArrowheads="1"/>
            </p:cNvSpPr>
            <p:nvPr/>
          </p:nvSpPr>
          <p:spPr bwMode="auto">
            <a:xfrm>
              <a:off x="5804705" y="3726979"/>
              <a:ext cx="1807034" cy="53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342991" eaLnBrk="1" hangingPunct="1"/>
              <a:r>
                <a:rPr lang="en-US" sz="750" err="1">
                  <a:solidFill>
                    <a:prstClr val="black"/>
                  </a:solidFill>
                </a:rPr>
                <a:t>Uncleaved</a:t>
              </a:r>
              <a:r>
                <a:rPr lang="en-US" sz="750">
                  <a:solidFill>
                    <a:prstClr val="black"/>
                  </a:solidFill>
                </a:rPr>
                <a:t> gp140</a:t>
              </a:r>
            </a:p>
            <a:p>
              <a:pPr algn="ctr" defTabSz="342991" eaLnBrk="1" hangingPunct="1"/>
              <a:r>
                <a:rPr lang="en-US" sz="750">
                  <a:solidFill>
                    <a:prstClr val="black"/>
                  </a:solidFill>
                </a:rPr>
                <a:t>(Non-native trimers)</a:t>
              </a:r>
            </a:p>
          </p:txBody>
        </p:sp>
        <p:sp>
          <p:nvSpPr>
            <p:cNvPr id="19468" name="Tekstvak 18"/>
            <p:cNvSpPr txBox="1">
              <a:spLocks noChangeArrowheads="1"/>
            </p:cNvSpPr>
            <p:nvPr/>
          </p:nvSpPr>
          <p:spPr bwMode="auto">
            <a:xfrm>
              <a:off x="7367452" y="3726979"/>
              <a:ext cx="1809984" cy="53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342991" eaLnBrk="1" hangingPunct="1"/>
              <a:r>
                <a:rPr lang="en-US" sz="750">
                  <a:solidFill>
                    <a:prstClr val="black"/>
                  </a:solidFill>
                </a:rPr>
                <a:t>SOSIP.664 gp140</a:t>
              </a:r>
            </a:p>
            <a:p>
              <a:pPr algn="ctr" defTabSz="342991" eaLnBrk="1" hangingPunct="1"/>
              <a:r>
                <a:rPr lang="en-US" sz="750">
                  <a:solidFill>
                    <a:prstClr val="black"/>
                  </a:solidFill>
                </a:rPr>
                <a:t>(Native-like trimers)</a:t>
              </a: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7011534" y="1506617"/>
              <a:ext cx="1089770" cy="344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342991">
                <a:defRPr/>
              </a:pPr>
              <a:r>
                <a:rPr lang="en-US" sz="750">
                  <a:solidFill>
                    <a:prstClr val="black"/>
                  </a:solidFill>
                  <a:latin typeface="Calibri"/>
                </a:rPr>
                <a:t>P &lt; 0.0001</a:t>
              </a:r>
            </a:p>
          </p:txBody>
        </p:sp>
        <p:sp>
          <p:nvSpPr>
            <p:cNvPr id="21" name="Vierkante haak rechts 20"/>
            <p:cNvSpPr/>
            <p:nvPr/>
          </p:nvSpPr>
          <p:spPr>
            <a:xfrm rot="16200000" flipV="1">
              <a:off x="7442976" y="1118076"/>
              <a:ext cx="44453" cy="1370028"/>
            </a:xfrm>
            <a:prstGeom prst="rightBracket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342991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2" name="Rechte verbindingslijn 21"/>
            <p:cNvCxnSpPr/>
            <p:nvPr/>
          </p:nvCxnSpPr>
          <p:spPr>
            <a:xfrm>
              <a:off x="6089618" y="3192254"/>
              <a:ext cx="2733706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>
            <a:xfrm>
              <a:off x="6095968" y="2949348"/>
              <a:ext cx="2733706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73" name="Tekstvak 23"/>
            <p:cNvSpPr txBox="1">
              <a:spLocks noChangeArrowheads="1"/>
            </p:cNvSpPr>
            <p:nvPr/>
          </p:nvSpPr>
          <p:spPr bwMode="auto">
            <a:xfrm>
              <a:off x="6037177" y="2916527"/>
              <a:ext cx="1432167" cy="34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342991" eaLnBrk="1" hangingPunct="1"/>
              <a:r>
                <a:rPr lang="en-US" sz="750">
                  <a:solidFill>
                    <a:prstClr val="black"/>
                  </a:solidFill>
                </a:rPr>
                <a:t>50% protection</a:t>
              </a:r>
            </a:p>
          </p:txBody>
        </p:sp>
        <p:sp>
          <p:nvSpPr>
            <p:cNvPr id="19474" name="Tekstvak 24"/>
            <p:cNvSpPr txBox="1">
              <a:spLocks noChangeArrowheads="1"/>
            </p:cNvSpPr>
            <p:nvPr/>
          </p:nvSpPr>
          <p:spPr bwMode="auto">
            <a:xfrm>
              <a:off x="6037177" y="2670659"/>
              <a:ext cx="1432167" cy="34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342991" eaLnBrk="1" hangingPunct="1"/>
              <a:r>
                <a:rPr lang="en-US" sz="750">
                  <a:solidFill>
                    <a:prstClr val="black"/>
                  </a:solidFill>
                </a:rPr>
                <a:t>80% protection</a:t>
              </a:r>
            </a:p>
          </p:txBody>
        </p:sp>
      </p:grpSp>
      <p:sp>
        <p:nvSpPr>
          <p:cNvPr id="19459" name="Tekstvak 22"/>
          <p:cNvSpPr txBox="1">
            <a:spLocks noChangeArrowheads="1"/>
          </p:cNvSpPr>
          <p:nvPr/>
        </p:nvSpPr>
        <p:spPr bwMode="auto">
          <a:xfrm>
            <a:off x="1406823" y="5102044"/>
            <a:ext cx="25474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342991" eaLnBrk="1" hangingPunct="1"/>
            <a:r>
              <a:rPr lang="en-US" sz="1050">
                <a:solidFill>
                  <a:prstClr val="black"/>
                </a:solidFill>
                <a:latin typeface="Calibri"/>
              </a:rPr>
              <a:t>Sanders </a:t>
            </a:r>
            <a:r>
              <a:rPr lang="en-US" sz="1050" i="1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050">
                <a:solidFill>
                  <a:prstClr val="black"/>
                </a:solidFill>
                <a:latin typeface="Calibri"/>
              </a:rPr>
              <a:t>. 2013. </a:t>
            </a:r>
            <a:r>
              <a:rPr lang="en-US" sz="1050" i="1" err="1">
                <a:solidFill>
                  <a:prstClr val="black"/>
                </a:solidFill>
                <a:latin typeface="Calibri"/>
              </a:rPr>
              <a:t>PLoS</a:t>
            </a:r>
            <a:r>
              <a:rPr lang="en-US" sz="1050" i="1">
                <a:solidFill>
                  <a:prstClr val="black"/>
                </a:solidFill>
                <a:latin typeface="Calibri"/>
              </a:rPr>
              <a:t> Path</a:t>
            </a:r>
            <a:r>
              <a:rPr lang="en-US" sz="105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050" b="1">
                <a:solidFill>
                  <a:prstClr val="black"/>
                </a:solidFill>
                <a:latin typeface="Calibri"/>
              </a:rPr>
              <a:t>9</a:t>
            </a:r>
            <a:r>
              <a:rPr lang="en-US" sz="1050">
                <a:solidFill>
                  <a:prstClr val="black"/>
                </a:solidFill>
                <a:latin typeface="Calibri"/>
              </a:rPr>
              <a:t>:e1003618</a:t>
            </a:r>
          </a:p>
          <a:p>
            <a:pPr defTabSz="342991" eaLnBrk="1" hangingPunct="1"/>
            <a:r>
              <a:rPr lang="en-US" sz="1050">
                <a:solidFill>
                  <a:prstClr val="black"/>
                </a:solidFill>
                <a:latin typeface="Calibri"/>
              </a:rPr>
              <a:t>Sanders </a:t>
            </a:r>
            <a:r>
              <a:rPr lang="en-US" sz="1050" i="1">
                <a:solidFill>
                  <a:prstClr val="black"/>
                </a:solidFill>
                <a:latin typeface="Calibri"/>
              </a:rPr>
              <a:t>et al. </a:t>
            </a:r>
            <a:r>
              <a:rPr lang="en-US" sz="1050">
                <a:solidFill>
                  <a:prstClr val="black"/>
                </a:solidFill>
                <a:latin typeface="Calibri"/>
              </a:rPr>
              <a:t>2015. </a:t>
            </a:r>
            <a:r>
              <a:rPr lang="en-US" sz="1050" i="1">
                <a:solidFill>
                  <a:prstClr val="black"/>
                </a:solidFill>
                <a:latin typeface="Calibri"/>
              </a:rPr>
              <a:t>Science </a:t>
            </a:r>
            <a:r>
              <a:rPr lang="en-US" sz="1050" b="1">
                <a:solidFill>
                  <a:prstClr val="black"/>
                </a:solidFill>
                <a:latin typeface="Calibri"/>
              </a:rPr>
              <a:t>349</a:t>
            </a:r>
            <a:r>
              <a:rPr lang="en-US" sz="1050">
                <a:solidFill>
                  <a:prstClr val="black"/>
                </a:solidFill>
                <a:latin typeface="Calibri"/>
              </a:rPr>
              <a:t>:aac4223</a:t>
            </a:r>
          </a:p>
        </p:txBody>
      </p:sp>
      <p:sp>
        <p:nvSpPr>
          <p:cNvPr id="36" name="Titel 1"/>
          <p:cNvSpPr txBox="1">
            <a:spLocks/>
          </p:cNvSpPr>
          <p:nvPr/>
        </p:nvSpPr>
        <p:spPr bwMode="auto">
          <a:xfrm>
            <a:off x="4246799" y="1897691"/>
            <a:ext cx="3755094" cy="245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342991" eaLnBrk="1" hangingPunct="1"/>
            <a:r>
              <a:rPr lang="en-US" sz="135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SOSIP.v5 trimers</a:t>
            </a:r>
            <a:r>
              <a:rPr lang="en-US" sz="135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14370" indent="-214370" defTabSz="342991" eaLnBrk="1" hangingPunct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Improved </a:t>
            </a:r>
            <a:r>
              <a:rPr lang="en-US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trimerization</a:t>
            </a:r>
            <a:endParaRPr lang="en-US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4370" indent="-214370" defTabSz="342991" eaLnBrk="1" hangingPunct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Increased stability </a:t>
            </a:r>
          </a:p>
          <a:p>
            <a:pPr marL="214370" indent="-214370" defTabSz="342991" eaLnBrk="1" hangingPunct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Reduced V3 non-</a:t>
            </a:r>
            <a:r>
              <a:rPr lang="en-US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NAb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epitope exposure</a:t>
            </a:r>
          </a:p>
          <a:p>
            <a:pPr marL="214370" indent="-214370" defTabSz="342991" eaLnBrk="1" hangingPunct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Reduced CD4i non-</a:t>
            </a:r>
            <a:r>
              <a:rPr lang="en-US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NAb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epitope exposure</a:t>
            </a:r>
          </a:p>
          <a:p>
            <a:pPr marL="214370" indent="-214370" defTabSz="342991" eaLnBrk="1" hangingPunct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Improved </a:t>
            </a:r>
            <a:r>
              <a:rPr lang="en-US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bNAb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exposure</a:t>
            </a:r>
          </a:p>
          <a:p>
            <a:pPr marL="214370" indent="-214370" defTabSz="342991" eaLnBrk="1" hangingPunct="1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Reduced V3 immunogenicity and Tier 1A </a:t>
            </a:r>
            <a:r>
              <a:rPr lang="en-US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NAb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induction</a:t>
            </a:r>
          </a:p>
          <a:p>
            <a:pPr defTabSz="342991" eaLnBrk="1" hangingPunct="1"/>
            <a:endParaRPr lang="en-US" sz="135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342991" eaLnBrk="1" hangingPunct="1"/>
            <a:endParaRPr lang="en-US" sz="135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342991" eaLnBrk="1" hangingPunct="1"/>
            <a:endParaRPr lang="en-US" sz="135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7" name="Afbeelding 36"/>
          <p:cNvPicPr>
            <a:picLocks noChangeAspect="1"/>
          </p:cNvPicPr>
          <p:nvPr/>
        </p:nvPicPr>
        <p:blipFill rotWithShape="1">
          <a:blip r:embed="rId7" cstate="print"/>
          <a:srcRect t="8933" r="51090" b="8861"/>
          <a:stretch/>
        </p:blipFill>
        <p:spPr>
          <a:xfrm>
            <a:off x="3863262" y="3723486"/>
            <a:ext cx="1829276" cy="1707539"/>
          </a:xfrm>
          <a:prstGeom prst="rect">
            <a:avLst/>
          </a:prstGeom>
        </p:spPr>
      </p:pic>
      <p:sp>
        <p:nvSpPr>
          <p:cNvPr id="38" name="Tekstvak 37"/>
          <p:cNvSpPr txBox="1"/>
          <p:nvPr/>
        </p:nvSpPr>
        <p:spPr>
          <a:xfrm>
            <a:off x="5664522" y="4233191"/>
            <a:ext cx="129073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91"/>
            <a:r>
              <a:rPr lang="en-US" sz="1050" b="1" dirty="0">
                <a:solidFill>
                  <a:srgbClr val="3366FF"/>
                </a:solidFill>
                <a:latin typeface="Calibri"/>
                <a:cs typeface="Cambria"/>
              </a:rPr>
              <a:t>AMC008 SOSIP.v4.2</a:t>
            </a:r>
          </a:p>
          <a:p>
            <a:pPr algn="ctr" defTabSz="342991"/>
            <a:r>
              <a:rPr lang="en-US" sz="1050" b="1" dirty="0" err="1">
                <a:solidFill>
                  <a:srgbClr val="FF9125"/>
                </a:solidFill>
                <a:latin typeface="Calibri"/>
                <a:cs typeface="Cambria"/>
              </a:rPr>
              <a:t>bNAb</a:t>
            </a:r>
            <a:r>
              <a:rPr lang="en-US" sz="1050" b="1" dirty="0">
                <a:solidFill>
                  <a:srgbClr val="FF9125"/>
                </a:solidFill>
                <a:latin typeface="Calibri"/>
                <a:cs typeface="Cambria"/>
              </a:rPr>
              <a:t> PGV04</a:t>
            </a:r>
          </a:p>
          <a:p>
            <a:pPr algn="ctr" defTabSz="342991"/>
            <a:r>
              <a:rPr lang="en-US" sz="1050" b="1" dirty="0" err="1">
                <a:solidFill>
                  <a:srgbClr val="FF0000"/>
                </a:solidFill>
                <a:latin typeface="Calibri"/>
                <a:cs typeface="Cambria"/>
              </a:rPr>
              <a:t>bNAb</a:t>
            </a:r>
            <a:r>
              <a:rPr lang="en-US" sz="1050" b="1" dirty="0">
                <a:solidFill>
                  <a:srgbClr val="FF0000"/>
                </a:solidFill>
                <a:latin typeface="Calibri"/>
                <a:cs typeface="Cambria"/>
              </a:rPr>
              <a:t> 35O22</a:t>
            </a:r>
          </a:p>
        </p:txBody>
      </p:sp>
      <p:sp>
        <p:nvSpPr>
          <p:cNvPr id="39" name="Titel 1"/>
          <p:cNvSpPr txBox="1">
            <a:spLocks/>
          </p:cNvSpPr>
          <p:nvPr/>
        </p:nvSpPr>
        <p:spPr bwMode="auto">
          <a:xfrm>
            <a:off x="5299038" y="3598516"/>
            <a:ext cx="2574537" cy="59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57244" indent="-257244" defTabSz="342991" eaLnBrk="1" hangingPunct="1">
              <a:buFont typeface="Arial"/>
              <a:buChar char="•"/>
            </a:pPr>
            <a:r>
              <a:rPr lang="en-US" sz="150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Improves existing trimers</a:t>
            </a:r>
          </a:p>
          <a:p>
            <a:pPr marL="257244" indent="-257244" defTabSz="342991" eaLnBrk="1" hangingPunct="1">
              <a:buFont typeface="Arial"/>
              <a:buChar char="•"/>
            </a:pPr>
            <a:r>
              <a:rPr lang="en-US" sz="150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Allows making new trimers </a:t>
            </a:r>
          </a:p>
        </p:txBody>
      </p:sp>
      <p:sp>
        <p:nvSpPr>
          <p:cNvPr id="40" name="Tekstvak 22"/>
          <p:cNvSpPr txBox="1">
            <a:spLocks noChangeArrowheads="1"/>
          </p:cNvSpPr>
          <p:nvPr/>
        </p:nvSpPr>
        <p:spPr bwMode="auto">
          <a:xfrm>
            <a:off x="4835958" y="5136325"/>
            <a:ext cx="156004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342991" eaLnBrk="1" hangingPunct="1"/>
            <a:r>
              <a:rPr lang="en-US" sz="1050">
                <a:solidFill>
                  <a:prstClr val="black"/>
                </a:solidFill>
                <a:latin typeface="Calibri"/>
              </a:rPr>
              <a:t>De </a:t>
            </a:r>
            <a:r>
              <a:rPr lang="en-US" sz="1050" err="1">
                <a:solidFill>
                  <a:prstClr val="black"/>
                </a:solidFill>
                <a:latin typeface="Calibri"/>
              </a:rPr>
              <a:t>Taeye</a:t>
            </a:r>
            <a:r>
              <a:rPr lang="en-US" sz="105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50" i="1">
                <a:solidFill>
                  <a:prstClr val="black"/>
                </a:solidFill>
                <a:latin typeface="Calibri"/>
              </a:rPr>
              <a:t>et al. </a:t>
            </a:r>
            <a:r>
              <a:rPr lang="en-US" sz="1050">
                <a:solidFill>
                  <a:prstClr val="black"/>
                </a:solidFill>
                <a:latin typeface="Calibri"/>
              </a:rPr>
              <a:t>2015. </a:t>
            </a:r>
            <a:r>
              <a:rPr lang="en-US" sz="1050" i="1">
                <a:solidFill>
                  <a:prstClr val="black"/>
                </a:solidFill>
                <a:latin typeface="Calibri"/>
              </a:rPr>
              <a:t>Cell</a:t>
            </a:r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1046832" y="1134937"/>
            <a:ext cx="6955061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91"/>
            <a:r>
              <a:rPr lang="en-US" sz="2401" b="1" dirty="0">
                <a:solidFill>
                  <a:srgbClr val="604A7B"/>
                </a:solidFill>
                <a:latin typeface="Arial Black"/>
                <a:cs typeface="Arial Black"/>
              </a:rPr>
              <a:t>B cell immunogen design</a:t>
            </a:r>
            <a:r>
              <a:rPr lang="en-US" sz="2401" b="1">
                <a:solidFill>
                  <a:srgbClr val="604A7B"/>
                </a:solidFill>
                <a:latin typeface="Arial Black"/>
                <a:cs typeface="Arial Black"/>
              </a:rPr>
              <a:t>: SOSIP trimers</a:t>
            </a:r>
          </a:p>
        </p:txBody>
      </p:sp>
      <p:sp>
        <p:nvSpPr>
          <p:cNvPr id="43" name="Titel 1"/>
          <p:cNvSpPr txBox="1">
            <a:spLocks/>
          </p:cNvSpPr>
          <p:nvPr/>
        </p:nvSpPr>
        <p:spPr bwMode="auto">
          <a:xfrm>
            <a:off x="1370767" y="1897692"/>
            <a:ext cx="2650069" cy="59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342991" eaLnBrk="1" hangingPunct="1"/>
            <a:r>
              <a:rPr lang="en-US" sz="1350" b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SOSIP.664 trimers</a:t>
            </a:r>
            <a:r>
              <a:rPr lang="en-US" sz="135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defTabSz="342991" eaLnBrk="1" hangingPunct="1"/>
            <a:r>
              <a:rPr lang="en-US" sz="135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Induction of autologous Tier 2 </a:t>
            </a:r>
            <a:r>
              <a:rPr lang="en-US" sz="135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NAbs</a:t>
            </a:r>
            <a:endParaRPr lang="en-US" sz="135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9698" y="5551823"/>
            <a:ext cx="1222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91"/>
            <a:r>
              <a:rPr lang="en-US" sz="1350" b="1">
                <a:solidFill>
                  <a:prstClr val="black"/>
                </a:solidFill>
                <a:latin typeface="Calibri"/>
              </a:rPr>
              <a:t>Sanders: AMC </a:t>
            </a: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69" y="5358974"/>
            <a:ext cx="669990" cy="52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33278" y="5569131"/>
            <a:ext cx="1206738" cy="382908"/>
          </a:xfrm>
          <a:prstGeom prst="rect">
            <a:avLst/>
          </a:prstGeom>
        </p:spPr>
      </p:pic>
      <p:pic>
        <p:nvPicPr>
          <p:cNvPr id="31" name="Picture 9"/>
          <p:cNvPicPr>
            <a:picLocks noChangeAspect="1"/>
          </p:cNvPicPr>
          <p:nvPr/>
        </p:nvPicPr>
        <p:blipFill rotWithShape="1">
          <a:blip r:embed="rId10" cstate="print"/>
          <a:srcRect t="31930"/>
          <a:stretch/>
        </p:blipFill>
        <p:spPr>
          <a:xfrm>
            <a:off x="1205096" y="5604754"/>
            <a:ext cx="1519585" cy="33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341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/>
              <a:t>A possible </a:t>
            </a:r>
            <a:r>
              <a:rPr lang="fr-FR" b="1" u="sng" dirty="0" err="1" smtClean="0"/>
              <a:t>answer</a:t>
            </a:r>
            <a:endParaRPr lang="fr-FR" b="1" u="sng" dirty="0" smtClean="0"/>
          </a:p>
        </p:txBody>
      </p:sp>
      <p:sp>
        <p:nvSpPr>
          <p:cNvPr id="39939" name="Espace réservé du contenu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/>
          <a:lstStyle/>
          <a:p>
            <a:r>
              <a:rPr lang="fr-FR" sz="1800" b="1" dirty="0" err="1" smtClean="0"/>
              <a:t>Hence</a:t>
            </a:r>
            <a:r>
              <a:rPr lang="fr-FR" sz="1800" b="1" dirty="0" smtClean="0"/>
              <a:t> the </a:t>
            </a:r>
            <a:r>
              <a:rPr lang="fr-FR" sz="1800" b="1" dirty="0" err="1" smtClean="0"/>
              <a:t>idea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that</a:t>
            </a:r>
            <a:r>
              <a:rPr lang="fr-FR" sz="1800" b="1" dirty="0" smtClean="0"/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s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equential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immunizations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/>
              <a:t>with</a:t>
            </a:r>
            <a:r>
              <a:rPr lang="fr-FR" sz="1800" b="1" u="sng" dirty="0" smtClean="0"/>
              <a:t> a </a:t>
            </a:r>
            <a:r>
              <a:rPr lang="fr-FR" sz="1800" b="1" u="sng" dirty="0" err="1" smtClean="0"/>
              <a:t>series</a:t>
            </a:r>
            <a:r>
              <a:rPr lang="fr-FR" sz="1800" b="1" u="sng" dirty="0" smtClean="0"/>
              <a:t> of </a:t>
            </a:r>
            <a:r>
              <a:rPr lang="fr-FR" sz="1800" b="1" u="sng" dirty="0" err="1" smtClean="0"/>
              <a:t>Env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immunogens</a:t>
            </a:r>
            <a:r>
              <a:rPr lang="fr-FR" sz="1800" b="1" u="sng" dirty="0" smtClean="0"/>
              <a:t>, </a:t>
            </a:r>
            <a:r>
              <a:rPr lang="fr-FR" sz="1800" b="1" u="sng" dirty="0" err="1" smtClean="0"/>
              <a:t>with</a:t>
            </a:r>
            <a:r>
              <a:rPr lang="fr-FR" sz="1800" b="1" u="sng" dirty="0" smtClean="0"/>
              <a:t> a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gradually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changing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epitope</a:t>
            </a:r>
            <a:r>
              <a:rPr lang="fr-FR" sz="1800" b="1" u="sng" dirty="0" smtClean="0">
                <a:solidFill>
                  <a:srgbClr val="FF0000"/>
                </a:solidFill>
              </a:rPr>
              <a:t> structure , </a:t>
            </a:r>
            <a:r>
              <a:rPr lang="fr-FR" sz="1800" u="sng" dirty="0" err="1" smtClean="0"/>
              <a:t>should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u="sng" dirty="0" err="1" smtClean="0"/>
              <a:t>elicit</a:t>
            </a:r>
            <a:r>
              <a:rPr lang="fr-FR" sz="1800" u="sng" dirty="0" smtClean="0"/>
              <a:t> </a:t>
            </a:r>
            <a:r>
              <a:rPr lang="fr-FR" sz="1800" b="1" u="sng" dirty="0" smtClean="0"/>
              <a:t>the </a:t>
            </a:r>
            <a:r>
              <a:rPr lang="fr-FR" sz="1800" b="1" u="sng" dirty="0" err="1" smtClean="0"/>
              <a:t>evolution</a:t>
            </a:r>
            <a:r>
              <a:rPr lang="fr-FR" sz="1800" b="1" u="sng" dirty="0" smtClean="0"/>
              <a:t> of the B </a:t>
            </a:r>
            <a:r>
              <a:rPr lang="fr-FR" sz="1800" b="1" u="sng" dirty="0" err="1" smtClean="0"/>
              <a:t>cell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germline</a:t>
            </a:r>
            <a:r>
              <a:rPr lang="fr-FR" sz="1800" b="1" dirty="0" smtClean="0"/>
              <a:t> </a:t>
            </a:r>
            <a:r>
              <a:rPr lang="fr-FR" sz="1800" dirty="0" err="1" smtClean="0"/>
              <a:t>through</a:t>
            </a:r>
            <a:r>
              <a:rPr lang="fr-FR" sz="1800" dirty="0" smtClean="0"/>
              <a:t> the </a:t>
            </a:r>
            <a:r>
              <a:rPr lang="fr-FR" sz="1800" b="1" u="sng" dirty="0" err="1" smtClean="0"/>
              <a:t>evolving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presentation</a:t>
            </a:r>
            <a:r>
              <a:rPr lang="fr-FR" sz="1800" b="1" u="sng" dirty="0" smtClean="0"/>
              <a:t>  of  the Ag</a:t>
            </a:r>
            <a:r>
              <a:rPr lang="fr-FR" sz="1800" b="1" dirty="0" smtClean="0"/>
              <a:t> </a:t>
            </a:r>
            <a:r>
              <a:rPr lang="fr-FR" sz="1600" b="1" dirty="0" smtClean="0"/>
              <a:t>(</a:t>
            </a:r>
            <a:r>
              <a:rPr lang="fr-FR" sz="1600" b="1" dirty="0" err="1" smtClean="0"/>
              <a:t>Haynes</a:t>
            </a:r>
            <a:r>
              <a:rPr lang="fr-FR" sz="1600" b="1" dirty="0" smtClean="0"/>
              <a:t> et al, Nat </a:t>
            </a:r>
            <a:r>
              <a:rPr lang="fr-FR" sz="1600" b="1" dirty="0" err="1" smtClean="0"/>
              <a:t>Biotechnol</a:t>
            </a:r>
            <a:r>
              <a:rPr lang="fr-FR" sz="1600" b="1" dirty="0" smtClean="0"/>
              <a:t> 2012; Jardine et al, Science 2013; Steichen et al, </a:t>
            </a:r>
            <a:r>
              <a:rPr lang="fr-FR" sz="1600" b="1" dirty="0" err="1" smtClean="0"/>
              <a:t>Immunity</a:t>
            </a:r>
            <a:r>
              <a:rPr lang="fr-FR" sz="1600" b="1" dirty="0" smtClean="0"/>
              <a:t> 2016)</a:t>
            </a:r>
          </a:p>
          <a:p>
            <a:pPr>
              <a:buNone/>
            </a:pPr>
            <a:endParaRPr lang="fr-FR" sz="1600" b="1" dirty="0" smtClean="0"/>
          </a:p>
          <a:p>
            <a:r>
              <a:rPr lang="fr-FR" sz="1800" dirty="0" err="1" smtClean="0"/>
              <a:t>Mice</a:t>
            </a:r>
            <a:r>
              <a:rPr lang="fr-FR" sz="1800" dirty="0" smtClean="0"/>
              <a:t> </a:t>
            </a:r>
            <a:r>
              <a:rPr lang="fr-FR" sz="1800" dirty="0" err="1" smtClean="0"/>
              <a:t>were</a:t>
            </a:r>
            <a:r>
              <a:rPr lang="fr-FR" sz="1800" dirty="0" smtClean="0"/>
              <a:t> </a:t>
            </a:r>
            <a:r>
              <a:rPr lang="fr-FR" sz="1800" dirty="0" err="1" smtClean="0"/>
              <a:t>immunized</a:t>
            </a:r>
            <a:r>
              <a:rPr lang="fr-FR" sz="1800" dirty="0" smtClean="0"/>
              <a:t> </a:t>
            </a:r>
            <a:r>
              <a:rPr lang="fr-FR" sz="1800" dirty="0" err="1" smtClean="0"/>
              <a:t>sequentially</a:t>
            </a:r>
            <a:r>
              <a:rPr lang="fr-FR" sz="1800" dirty="0" smtClean="0"/>
              <a:t>, </a:t>
            </a:r>
            <a:r>
              <a:rPr lang="fr-FR" sz="1800" dirty="0" err="1" smtClean="0"/>
              <a:t>using</a:t>
            </a:r>
            <a:r>
              <a:rPr lang="fr-FR" sz="1800" dirty="0" smtClean="0"/>
              <a:t> a </a:t>
            </a:r>
            <a:r>
              <a:rPr lang="fr-FR" sz="1800" dirty="0" err="1" smtClean="0"/>
              <a:t>family</a:t>
            </a:r>
            <a:r>
              <a:rPr lang="fr-FR" sz="1800" dirty="0" smtClean="0"/>
              <a:t> of </a:t>
            </a:r>
            <a:r>
              <a:rPr lang="fr-FR" sz="1800" dirty="0" err="1" smtClean="0"/>
              <a:t>Env</a:t>
            </a:r>
            <a:r>
              <a:rPr lang="fr-FR" sz="1800" dirty="0" smtClean="0"/>
              <a:t> </a:t>
            </a:r>
            <a:r>
              <a:rPr lang="fr-FR" sz="1800" dirty="0" err="1" smtClean="0"/>
              <a:t>trimers</a:t>
            </a:r>
            <a:r>
              <a:rPr lang="fr-FR" sz="1800" dirty="0" smtClean="0"/>
              <a:t> </a:t>
            </a:r>
            <a:r>
              <a:rPr lang="fr-FR" sz="1800" b="1" dirty="0" smtClean="0"/>
              <a:t>(BG505-SOSIP) </a:t>
            </a:r>
            <a:r>
              <a:rPr lang="fr-FR" sz="1800" dirty="0" err="1" smtClean="0"/>
              <a:t>corresponding</a:t>
            </a:r>
            <a:r>
              <a:rPr lang="fr-FR" sz="1800" dirty="0" smtClean="0"/>
              <a:t> to the</a:t>
            </a:r>
            <a:r>
              <a:rPr lang="fr-FR" sz="1800" b="1" dirty="0" smtClean="0"/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BNAb</a:t>
            </a:r>
            <a:r>
              <a:rPr lang="fr-FR" sz="1800" b="1" u="sng" dirty="0" smtClean="0">
                <a:solidFill>
                  <a:srgbClr val="FF0000"/>
                </a:solidFill>
              </a:rPr>
              <a:t> PGT121 B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cell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lineage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with</a:t>
            </a:r>
            <a:r>
              <a:rPr lang="fr-FR" sz="1800" b="1" dirty="0" smtClean="0"/>
              <a:t> </a:t>
            </a:r>
            <a:r>
              <a:rPr lang="fr-FR" sz="1800" dirty="0" smtClean="0"/>
              <a:t>a </a:t>
            </a:r>
            <a:r>
              <a:rPr lang="fr-FR" sz="1800" b="1" dirty="0" err="1" smtClean="0"/>
              <a:t>progressively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decreasing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number</a:t>
            </a:r>
            <a:r>
              <a:rPr lang="fr-FR" sz="1800" b="1" dirty="0" smtClean="0"/>
              <a:t> of mutations </a:t>
            </a:r>
            <a:r>
              <a:rPr lang="fr-FR" sz="1800" dirty="0" smtClean="0"/>
              <a:t>in the gp120 </a:t>
            </a:r>
            <a:r>
              <a:rPr lang="fr-FR" sz="1800" dirty="0" err="1" smtClean="0"/>
              <a:t>gene</a:t>
            </a:r>
            <a:r>
              <a:rPr lang="fr-FR" sz="1800" dirty="0" smtClean="0"/>
              <a:t> </a:t>
            </a:r>
            <a:r>
              <a:rPr lang="fr-FR" sz="1800" b="1" dirty="0" smtClean="0"/>
              <a:t>(10MUT, 7MUT, 5 MUT, </a:t>
            </a:r>
            <a:r>
              <a:rPr lang="fr-FR" sz="1800" b="1" dirty="0" err="1" smtClean="0"/>
              <a:t>then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wt</a:t>
            </a:r>
            <a:r>
              <a:rPr lang="fr-FR" sz="1800" b="1" dirty="0" smtClean="0"/>
              <a:t>)  </a:t>
            </a:r>
            <a:r>
              <a:rPr lang="fr-FR" sz="1800" b="1" dirty="0" smtClean="0">
                <a:latin typeface="Calibri"/>
              </a:rPr>
              <a:t>→</a:t>
            </a:r>
            <a:r>
              <a:rPr lang="fr-FR" sz="1800" b="1" dirty="0" smtClean="0"/>
              <a:t> </a:t>
            </a:r>
            <a:r>
              <a:rPr lang="fr-FR" sz="1800" dirty="0" smtClean="0"/>
              <a:t>induction of </a:t>
            </a:r>
            <a:r>
              <a:rPr lang="fr-FR" sz="1800" u="sng" dirty="0" err="1" smtClean="0">
                <a:solidFill>
                  <a:srgbClr val="FF0000"/>
                </a:solidFill>
              </a:rPr>
              <a:t>NAb</a:t>
            </a:r>
            <a:r>
              <a:rPr lang="fr-FR" sz="1800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that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could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neutralize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several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Tier</a:t>
            </a:r>
            <a:r>
              <a:rPr lang="fr-FR" sz="1800" b="1" u="sng" dirty="0" smtClean="0">
                <a:solidFill>
                  <a:srgbClr val="FF0000"/>
                </a:solidFill>
              </a:rPr>
              <a:t>-2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viruses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/>
              <a:t>(</a:t>
            </a:r>
            <a:r>
              <a:rPr lang="fr-FR" sz="1600" b="1" dirty="0" err="1" smtClean="0"/>
              <a:t>Escolano</a:t>
            </a:r>
            <a:r>
              <a:rPr lang="fr-FR" sz="1600" b="1" dirty="0" smtClean="0"/>
              <a:t> A, et al. </a:t>
            </a:r>
            <a:r>
              <a:rPr lang="fr-FR" sz="1600" b="1" dirty="0" err="1" smtClean="0"/>
              <a:t>Cell</a:t>
            </a:r>
            <a:r>
              <a:rPr lang="fr-FR" sz="1600" b="1" dirty="0" smtClean="0"/>
              <a:t> </a:t>
            </a:r>
            <a:r>
              <a:rPr lang="fr-FR" sz="1400" b="1" dirty="0" smtClean="0"/>
              <a:t>2016)</a:t>
            </a:r>
          </a:p>
          <a:p>
            <a:pPr>
              <a:buFont typeface="Arial" pitchFamily="34" charset="0"/>
              <a:buNone/>
            </a:pPr>
            <a:endParaRPr lang="fr-FR" sz="2000" b="1" dirty="0" smtClean="0"/>
          </a:p>
          <a:p>
            <a:r>
              <a:rPr lang="fr-FR" sz="2000" b="1" dirty="0" smtClean="0"/>
              <a:t>This </a:t>
            </a:r>
            <a:r>
              <a:rPr lang="fr-FR" sz="2000" b="1" dirty="0" err="1" smtClean="0"/>
              <a:t>suggests</a:t>
            </a:r>
            <a:r>
              <a:rPr lang="fr-FR" sz="2000" b="1" dirty="0" smtClean="0"/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this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might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be</a:t>
            </a:r>
            <a:r>
              <a:rPr lang="fr-FR" sz="2000" b="1" dirty="0" smtClean="0">
                <a:solidFill>
                  <a:srgbClr val="FF0000"/>
                </a:solidFill>
              </a:rPr>
              <a:t> the right </a:t>
            </a:r>
            <a:r>
              <a:rPr lang="fr-FR" sz="2000" b="1" dirty="0" err="1" smtClean="0">
                <a:solidFill>
                  <a:srgbClr val="FF0000"/>
                </a:solidFill>
              </a:rPr>
              <a:t>way</a:t>
            </a:r>
            <a:r>
              <a:rPr lang="fr-FR" sz="2000" b="1" dirty="0" smtClean="0">
                <a:solidFill>
                  <a:srgbClr val="FF0000"/>
                </a:solidFill>
              </a:rPr>
              <a:t> to go?</a:t>
            </a:r>
            <a:r>
              <a:rPr lang="fr-FR" sz="2000" b="1" dirty="0" smtClean="0"/>
              <a:t>…</a:t>
            </a:r>
          </a:p>
          <a:p>
            <a:endParaRPr lang="fr-FR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 idx="4294967295"/>
          </p:nvPr>
        </p:nvSpPr>
        <p:spPr>
          <a:xfrm>
            <a:off x="457200" y="122238"/>
            <a:ext cx="8229600" cy="1447800"/>
          </a:xfrm>
        </p:spPr>
        <p:txBody>
          <a:bodyPr>
            <a:spAutoFit/>
          </a:bodyPr>
          <a:lstStyle/>
          <a:p>
            <a:pPr>
              <a:buSzPct val="45000"/>
              <a:buFont typeface="StarSymbol"/>
              <a:buNone/>
            </a:pPr>
            <a:r>
              <a:rPr lang="fr-FR" b="1" u="sng" smtClean="0"/>
              <a:t>Eliciting PGT121 bNAb by sequential Immunization</a:t>
            </a:r>
          </a:p>
        </p:txBody>
      </p:sp>
      <p:sp>
        <p:nvSpPr>
          <p:cNvPr id="41987" name="Espace réservé du texte 2"/>
          <p:cNvSpPr>
            <a:spLocks noGrp="1"/>
          </p:cNvSpPr>
          <p:nvPr>
            <p:ph type="body" idx="4294967295"/>
          </p:nvPr>
        </p:nvSpPr>
        <p:spPr>
          <a:xfrm flipV="1">
            <a:off x="457200" y="6072188"/>
            <a:ext cx="8229600" cy="584200"/>
          </a:xfrm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Char char="●"/>
            </a:pPr>
            <a:endParaRPr lang="fr-FR" smtClean="0">
              <a:latin typeface="Arial" pitchFamily="34" charset="0"/>
              <a:ea typeface="Microsoft YaHei"/>
              <a:cs typeface="Arial" pitchFamily="34" charset="0"/>
            </a:endParaRPr>
          </a:p>
        </p:txBody>
      </p:sp>
      <p:pic>
        <p:nvPicPr>
          <p:cNvPr id="41988" name="Imag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2351088"/>
            <a:ext cx="5529262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375428" y="1755938"/>
            <a:ext cx="8390721" cy="2404220"/>
            <a:chOff x="367482" y="2219643"/>
            <a:chExt cx="8390721" cy="2604572"/>
          </a:xfrm>
        </p:grpSpPr>
        <p:sp>
          <p:nvSpPr>
            <p:cNvPr id="11" name="Right Triangle 10"/>
            <p:cNvSpPr/>
            <p:nvPr/>
          </p:nvSpPr>
          <p:spPr>
            <a:xfrm flipH="1">
              <a:off x="1350470" y="2540186"/>
              <a:ext cx="6286500" cy="523220"/>
            </a:xfrm>
            <a:prstGeom prst="rtTriangle">
              <a:avLst/>
            </a:prstGeom>
            <a:gradFill flip="none" rotWithShape="1">
              <a:gsLst>
                <a:gs pos="42000">
                  <a:schemeClr val="bg1">
                    <a:lumMod val="50000"/>
                  </a:schemeClr>
                </a:gs>
                <a:gs pos="75000">
                  <a:srgbClr val="C00000">
                    <a:lumMod val="97000"/>
                    <a:lumOff val="3000"/>
                  </a:srgbClr>
                </a:gs>
                <a:gs pos="100000">
                  <a:srgbClr val="FF0000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69"/>
            <p:cNvSpPr>
              <a:spLocks noChangeArrowheads="1"/>
            </p:cNvSpPr>
            <p:nvPr/>
          </p:nvSpPr>
          <p:spPr bwMode="auto">
            <a:xfrm>
              <a:off x="3425321" y="3223793"/>
              <a:ext cx="2635914" cy="530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85" b="1" i="0" u="none" strike="noStrike" kern="1200" cap="none" spc="0" normalizeH="0" baseline="0" noProof="0" dirty="0">
                  <a:ln>
                    <a:noFill/>
                  </a:ln>
                  <a:solidFill>
                    <a:srgbClr val="162A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Years of Infection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8226" t="13256" r="37581" b="13256"/>
            <a:stretch>
              <a:fillRect/>
            </a:stretch>
          </p:blipFill>
          <p:spPr>
            <a:xfrm>
              <a:off x="367482" y="2219643"/>
              <a:ext cx="681821" cy="14363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8226" t="13256" r="37581" b="13256"/>
            <a:stretch>
              <a:fillRect/>
            </a:stretch>
          </p:blipFill>
          <p:spPr>
            <a:xfrm>
              <a:off x="8076382" y="2283143"/>
              <a:ext cx="681821" cy="1436370"/>
            </a:xfrm>
            <a:prstGeom prst="rect">
              <a:avLst/>
            </a:prstGeom>
          </p:spPr>
        </p:pic>
        <p:sp>
          <p:nvSpPr>
            <p:cNvPr id="15" name="Rectangle 169"/>
            <p:cNvSpPr>
              <a:spLocks noChangeArrowheads="1"/>
            </p:cNvSpPr>
            <p:nvPr/>
          </p:nvSpPr>
          <p:spPr bwMode="auto">
            <a:xfrm>
              <a:off x="6255512" y="2540186"/>
              <a:ext cx="1259127" cy="530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Breadth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1957633" y="3506713"/>
              <a:ext cx="125842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3"/>
            </p:cNvCxnSpPr>
            <p:nvPr/>
          </p:nvCxnSpPr>
          <p:spPr>
            <a:xfrm>
              <a:off x="6049472" y="3485404"/>
              <a:ext cx="1380186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1192406" y="4179728"/>
              <a:ext cx="6628593" cy="644487"/>
              <a:chOff x="1292911" y="4458487"/>
              <a:chExt cx="6628593" cy="644487"/>
            </a:xfrm>
          </p:grpSpPr>
          <p:pic>
            <p:nvPicPr>
              <p:cNvPr id="74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6575" y="4458487"/>
                <a:ext cx="634929" cy="644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1126" y="4458487"/>
                <a:ext cx="634929" cy="644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5876" y="4458487"/>
                <a:ext cx="634929" cy="644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7" name="Picture 4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911" y="4458487"/>
                <a:ext cx="634929" cy="644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937036" y="4215511"/>
            <a:ext cx="6201744" cy="680682"/>
            <a:chOff x="1029597" y="5236051"/>
            <a:chExt cx="6201744" cy="737406"/>
          </a:xfrm>
        </p:grpSpPr>
        <p:pic>
          <p:nvPicPr>
            <p:cNvPr id="1028" name="Picture 4" descr="C:\Users\Jinal Bhiman\AppData\Local\Microsoft\Windows\Temporary Internet Files\Content.IE5\QBPMAIFE\MC900199368[1].wmf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33605" flipH="1">
              <a:off x="1029597" y="5236051"/>
              <a:ext cx="200964" cy="73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4" descr="C:\Users\Jinal Bhiman\AppData\Local\Microsoft\Windows\Temporary Internet Files\Content.IE5\QBPMAIFE\MC900199368[1].wmf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33605" flipH="1">
              <a:off x="5040550" y="5236051"/>
              <a:ext cx="200964" cy="73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C:\Users\Jinal Bhiman\AppData\Local\Microsoft\Windows\Temporary Internet Files\Content.IE5\QBPMAIFE\MC900199368[1].wmf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33605" flipH="1">
              <a:off x="3150678" y="5236051"/>
              <a:ext cx="200964" cy="73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C:\Users\Jinal Bhiman\AppData\Local\Microsoft\Windows\Temporary Internet Files\Content.IE5\QBPMAIFE\MC900199368[1].wmf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46000"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33605" flipH="1">
              <a:off x="7030377" y="5236051"/>
              <a:ext cx="200964" cy="73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0" y="263769"/>
            <a:ext cx="8693073" cy="1055077"/>
          </a:xfrm>
        </p:spPr>
        <p:txBody>
          <a:bodyPr>
            <a:normAutofit/>
          </a:bodyPr>
          <a:lstStyle/>
          <a:p>
            <a:r>
              <a:rPr lang="en-ZA" sz="3692" b="1" dirty="0">
                <a:solidFill>
                  <a:srgbClr val="C00000"/>
                </a:solidFill>
              </a:rPr>
              <a:t>Sequential immunization strategies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23" y="4420850"/>
            <a:ext cx="1053571" cy="8610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75" y="4420850"/>
            <a:ext cx="1053571" cy="8610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2" y="4420850"/>
            <a:ext cx="1053571" cy="8610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10" y="4420850"/>
            <a:ext cx="1053571" cy="86102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182085" y="6267541"/>
            <a:ext cx="6473542" cy="33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8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Malherbe et al, 2011; Haynes et al., 2012; Moore et al, 2012; Liao et al, 2013</a:t>
            </a:r>
            <a:endParaRPr kumimoji="0" lang="en-ZA" sz="1754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/>
              <a:t>Immunisation passive</a:t>
            </a:r>
          </a:p>
        </p:txBody>
      </p:sp>
      <p:sp>
        <p:nvSpPr>
          <p:cNvPr id="47107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340225"/>
          </a:xfrm>
        </p:spPr>
        <p:txBody>
          <a:bodyPr>
            <a:normAutofit fontScale="47500" lnSpcReduction="20000"/>
          </a:bodyPr>
          <a:lstStyle/>
          <a:p>
            <a:r>
              <a:rPr lang="fr-FR" sz="3300" u="sng" dirty="0" smtClean="0"/>
              <a:t>A défaut de pouvoir induire des </a:t>
            </a:r>
            <a:r>
              <a:rPr lang="fr-FR" sz="3300" u="sng" dirty="0" err="1" smtClean="0"/>
              <a:t>Ac</a:t>
            </a:r>
            <a:r>
              <a:rPr lang="fr-FR" sz="3300" u="sng" dirty="0" smtClean="0"/>
              <a:t> neutralisants à large spectre </a:t>
            </a:r>
            <a:r>
              <a:rPr lang="fr-FR" sz="3300" b="1" u="sng" dirty="0" smtClean="0"/>
              <a:t>(</a:t>
            </a:r>
            <a:r>
              <a:rPr lang="fr-FR" sz="3300" b="1" u="sng" dirty="0" err="1" smtClean="0"/>
              <a:t>BNAb</a:t>
            </a:r>
            <a:r>
              <a:rPr lang="fr-FR" sz="3300" dirty="0" smtClean="0"/>
              <a:t>) par la vaccination, on </a:t>
            </a:r>
            <a:r>
              <a:rPr lang="fr-FR" sz="3300" b="1" dirty="0" smtClean="0"/>
              <a:t>peut les utiliser avec succès </a:t>
            </a:r>
            <a:r>
              <a:rPr lang="fr-FR" sz="3300" dirty="0" smtClean="0"/>
              <a:t>en </a:t>
            </a:r>
            <a:r>
              <a:rPr lang="fr-FR" sz="3300" b="1" dirty="0" smtClean="0">
                <a:solidFill>
                  <a:srgbClr val="FF0000"/>
                </a:solidFill>
              </a:rPr>
              <a:t>immunisation passive. </a:t>
            </a:r>
            <a:r>
              <a:rPr lang="fr-FR" sz="3300" dirty="0" smtClean="0"/>
              <a:t>On a testé notamment leur usage comme </a:t>
            </a:r>
            <a:r>
              <a:rPr lang="fr-FR" sz="3300" b="1" dirty="0" smtClean="0">
                <a:solidFill>
                  <a:srgbClr val="FF0000"/>
                </a:solidFill>
              </a:rPr>
              <a:t>microbicide vaginal. </a:t>
            </a:r>
          </a:p>
          <a:p>
            <a:r>
              <a:rPr lang="fr-FR" sz="2900" b="1" u="sng" dirty="0" smtClean="0"/>
              <a:t>Problème</a:t>
            </a:r>
            <a:r>
              <a:rPr lang="fr-FR" sz="2900" dirty="0" smtClean="0"/>
              <a:t>: comment les produire en quantité suffisante?</a:t>
            </a:r>
          </a:p>
          <a:p>
            <a:endParaRPr lang="fr-FR" sz="2900" dirty="0" smtClean="0"/>
          </a:p>
          <a:p>
            <a:r>
              <a:rPr lang="fr-FR" sz="2900" b="1" u="sng" dirty="0" smtClean="0"/>
              <a:t>Bonne nouvelle</a:t>
            </a:r>
            <a:r>
              <a:rPr lang="fr-FR" sz="2900" dirty="0" smtClean="0"/>
              <a:t>: contrairement à la grande majorité des vertébrés qui fabriquent des </a:t>
            </a:r>
            <a:r>
              <a:rPr lang="fr-FR" sz="2900" dirty="0" err="1" smtClean="0"/>
              <a:t>Ac</a:t>
            </a:r>
            <a:r>
              <a:rPr lang="fr-FR" sz="2900" dirty="0" smtClean="0"/>
              <a:t> avec des domaines HCDR3 de seulement 12-16 </a:t>
            </a:r>
            <a:r>
              <a:rPr lang="fr-FR" sz="2900" dirty="0" err="1" smtClean="0"/>
              <a:t>ac</a:t>
            </a:r>
            <a:r>
              <a:rPr lang="fr-FR" sz="2900" dirty="0" smtClean="0"/>
              <a:t> aminés, </a:t>
            </a:r>
            <a:r>
              <a:rPr lang="fr-FR" sz="2900" b="1" u="sng" dirty="0" smtClean="0"/>
              <a:t>les </a:t>
            </a:r>
            <a:r>
              <a:rPr lang="fr-FR" sz="2900" b="1" u="sng" dirty="0" err="1" smtClean="0"/>
              <a:t>Ac</a:t>
            </a:r>
            <a:r>
              <a:rPr lang="fr-FR" sz="2900" b="1" u="sng" dirty="0" smtClean="0"/>
              <a:t> des bovins ont naturellement un domaine HCDR3 très long</a:t>
            </a:r>
            <a:r>
              <a:rPr lang="fr-FR" sz="2900" b="1" dirty="0" smtClean="0"/>
              <a:t> </a:t>
            </a:r>
            <a:r>
              <a:rPr lang="fr-FR" sz="2900" dirty="0" smtClean="0"/>
              <a:t>(26 </a:t>
            </a:r>
            <a:r>
              <a:rPr lang="fr-FR" sz="2900" dirty="0" err="1" smtClean="0"/>
              <a:t>ac</a:t>
            </a:r>
            <a:r>
              <a:rPr lang="fr-FR" sz="2900" dirty="0" smtClean="0"/>
              <a:t> aminés en général, jusqu’à 70 </a:t>
            </a:r>
            <a:r>
              <a:rPr lang="fr-FR" sz="2900" dirty="0" err="1" smtClean="0"/>
              <a:t>ac</a:t>
            </a:r>
            <a:r>
              <a:rPr lang="fr-FR" sz="2900" dirty="0" smtClean="0"/>
              <a:t> aminés)!</a:t>
            </a:r>
          </a:p>
          <a:p>
            <a:pPr>
              <a:buNone/>
            </a:pPr>
            <a:endParaRPr lang="fr-FR" sz="2300" dirty="0" smtClean="0"/>
          </a:p>
          <a:p>
            <a:r>
              <a:rPr lang="en-US" sz="3300" b="1" dirty="0" smtClean="0"/>
              <a:t>Indeed,</a:t>
            </a:r>
            <a:r>
              <a:rPr lang="en-US" sz="3300" b="1" u="sng" dirty="0" smtClean="0"/>
              <a:t> BG505 SOSIP immunization resulted in rapid elicitation of broad and potent serum antibody responses </a:t>
            </a:r>
            <a:r>
              <a:rPr lang="en-US" sz="3300" b="1" dirty="0" smtClean="0">
                <a:solidFill>
                  <a:srgbClr val="FF0000"/>
                </a:solidFill>
              </a:rPr>
              <a:t>in cows. </a:t>
            </a:r>
            <a:r>
              <a:rPr lang="en-US" sz="3300" b="1" dirty="0" smtClean="0"/>
              <a:t>Longitudinal serum analysis for one cow showed the </a:t>
            </a:r>
            <a:r>
              <a:rPr lang="en-US" sz="3300" b="1" dirty="0" smtClean="0">
                <a:solidFill>
                  <a:srgbClr val="FF0000"/>
                </a:solidFill>
              </a:rPr>
              <a:t>development of neutralization breadth </a:t>
            </a:r>
            <a:r>
              <a:rPr lang="en-US" sz="3300" b="1" dirty="0" smtClean="0"/>
              <a:t>(20%, </a:t>
            </a:r>
            <a:r>
              <a:rPr lang="en-US" sz="3300" b="1" i="1" dirty="0" smtClean="0"/>
              <a:t>n = 117 </a:t>
            </a:r>
            <a:r>
              <a:rPr lang="en-US" sz="3300" b="1" i="1" dirty="0" err="1" smtClean="0"/>
              <a:t>crossclade</a:t>
            </a:r>
            <a:r>
              <a:rPr lang="en-US" sz="3300" b="1" i="1" dirty="0" smtClean="0"/>
              <a:t> </a:t>
            </a:r>
            <a:r>
              <a:rPr lang="en-US" sz="3300" b="1" dirty="0" smtClean="0"/>
              <a:t>isolates) in 42 days and 96% breadth (</a:t>
            </a:r>
            <a:r>
              <a:rPr lang="en-US" sz="3300" b="1" i="1" dirty="0" smtClean="0"/>
              <a:t>n = 117) at 381 days.</a:t>
            </a:r>
          </a:p>
          <a:p>
            <a:endParaRPr lang="en-US" sz="2900" b="1" i="1" dirty="0" smtClean="0"/>
          </a:p>
          <a:p>
            <a:pPr>
              <a:buNone/>
            </a:pPr>
            <a:r>
              <a:rPr lang="en-US" sz="2300" b="1" dirty="0" smtClean="0">
                <a:solidFill>
                  <a:srgbClr val="FF0000"/>
                </a:solidFill>
              </a:rPr>
              <a:t>	</a:t>
            </a:r>
            <a:r>
              <a:rPr lang="en-US" sz="3300" b="1" dirty="0" smtClean="0">
                <a:solidFill>
                  <a:srgbClr val="FF0000"/>
                </a:solidFill>
              </a:rPr>
              <a:t>A monoclonal antibody isolated from this cow </a:t>
            </a:r>
            <a:r>
              <a:rPr lang="en-US" sz="3300" b="1" dirty="0" err="1" smtClean="0">
                <a:solidFill>
                  <a:srgbClr val="FF0000"/>
                </a:solidFill>
              </a:rPr>
              <a:t>harboured</a:t>
            </a:r>
            <a:r>
              <a:rPr lang="en-US" sz="3300" b="1" dirty="0" smtClean="0">
                <a:solidFill>
                  <a:srgbClr val="FF0000"/>
                </a:solidFill>
              </a:rPr>
              <a:t> an </a:t>
            </a:r>
            <a:r>
              <a:rPr lang="en-US" sz="3300" b="1" dirty="0" err="1" smtClean="0">
                <a:solidFill>
                  <a:srgbClr val="FF0000"/>
                </a:solidFill>
              </a:rPr>
              <a:t>ultralong</a:t>
            </a:r>
            <a:r>
              <a:rPr lang="en-US" sz="3300" b="1" dirty="0" smtClean="0">
                <a:solidFill>
                  <a:srgbClr val="FF0000"/>
                </a:solidFill>
              </a:rPr>
              <a:t> HCDR3 of 60 amino acids and neutralized 72% of </a:t>
            </a:r>
            <a:r>
              <a:rPr lang="en-US" sz="3300" b="1" dirty="0" err="1" smtClean="0">
                <a:solidFill>
                  <a:srgbClr val="FF0000"/>
                </a:solidFill>
              </a:rPr>
              <a:t>crossclade</a:t>
            </a:r>
            <a:r>
              <a:rPr lang="en-US" sz="3300" b="1" dirty="0" smtClean="0">
                <a:solidFill>
                  <a:srgbClr val="FF0000"/>
                </a:solidFill>
              </a:rPr>
              <a:t> HIV isolates (</a:t>
            </a:r>
            <a:r>
              <a:rPr lang="en-US" sz="3300" b="1" i="1" dirty="0" smtClean="0">
                <a:solidFill>
                  <a:srgbClr val="FF0000"/>
                </a:solidFill>
              </a:rPr>
              <a:t>n = 117) with a potent median IC50 of 0.028 </a:t>
            </a:r>
            <a:r>
              <a:rPr lang="en-US" sz="3300" b="1" i="1" dirty="0" err="1" smtClean="0">
                <a:solidFill>
                  <a:srgbClr val="FF0000"/>
                </a:solidFill>
              </a:rPr>
              <a:t>μg</a:t>
            </a:r>
            <a:r>
              <a:rPr lang="en-US" sz="3300" b="1" i="1" dirty="0" smtClean="0">
                <a:solidFill>
                  <a:srgbClr val="FF0000"/>
                </a:solidFill>
              </a:rPr>
              <a:t> ml−1.</a:t>
            </a:r>
          </a:p>
          <a:p>
            <a:pPr>
              <a:buFont typeface="Arial" pitchFamily="34" charset="0"/>
              <a:buNone/>
            </a:pPr>
            <a:endParaRPr lang="fr-FR" sz="1800" u="sng" dirty="0" smtClean="0"/>
          </a:p>
          <a:p>
            <a:pPr>
              <a:buNone/>
            </a:pPr>
            <a:r>
              <a:rPr lang="fr-FR" sz="1800" dirty="0" smtClean="0"/>
              <a:t>						</a:t>
            </a:r>
            <a:r>
              <a:rPr lang="fr-FR" sz="1600" b="1" dirty="0" smtClean="0"/>
              <a:t> </a:t>
            </a:r>
            <a:r>
              <a:rPr lang="fr-FR" sz="2500" b="1" dirty="0" smtClean="0"/>
              <a:t>(</a:t>
            </a:r>
            <a:r>
              <a:rPr lang="fr-FR" sz="2500" b="1" i="1" dirty="0" smtClean="0"/>
              <a:t>D </a:t>
            </a:r>
            <a:r>
              <a:rPr lang="fr-FR" sz="2500" b="1" i="1" dirty="0" err="1" smtClean="0"/>
              <a:t>Sok</a:t>
            </a:r>
            <a:r>
              <a:rPr lang="fr-FR" sz="2500" b="1" i="1" dirty="0" smtClean="0"/>
              <a:t> et al, Nature 2017, 548, 108-11).</a:t>
            </a:r>
            <a:endParaRPr lang="fr-FR" sz="2500" dirty="0" smtClean="0"/>
          </a:p>
          <a:p>
            <a:pPr>
              <a:buFont typeface="Arial" pitchFamily="34" charset="0"/>
              <a:buNone/>
            </a:pPr>
            <a:endParaRPr lang="fr-FR" sz="1800" u="sng" dirty="0"/>
          </a:p>
          <a:p>
            <a:pPr>
              <a:buFont typeface="Arial" pitchFamily="34" charset="0"/>
              <a:buNone/>
            </a:pPr>
            <a:endParaRPr lang="fr-FR" sz="1800" u="sng" dirty="0" smtClean="0"/>
          </a:p>
          <a:p>
            <a:endParaRPr lang="fr-FR" sz="1800" b="1" dirty="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0230" y="-857280"/>
            <a:ext cx="9612313" cy="892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smtClean="0"/>
              <a:t>Immunisation passive (2)</a:t>
            </a:r>
          </a:p>
        </p:txBody>
      </p:sp>
      <p:sp>
        <p:nvSpPr>
          <p:cNvPr id="46083" name="Espace réservé du contenu 4"/>
          <p:cNvSpPr>
            <a:spLocks noGrp="1"/>
          </p:cNvSpPr>
          <p:nvPr>
            <p:ph idx="1"/>
          </p:nvPr>
        </p:nvSpPr>
        <p:spPr>
          <a:xfrm>
            <a:off x="357188" y="1500188"/>
            <a:ext cx="8229600" cy="4668837"/>
          </a:xfrm>
        </p:spPr>
        <p:txBody>
          <a:bodyPr>
            <a:normAutofit fontScale="92500" lnSpcReduction="10000"/>
          </a:bodyPr>
          <a:lstStyle/>
          <a:p>
            <a:r>
              <a:rPr lang="fr-FR" sz="2000" b="1" dirty="0" smtClean="0"/>
              <a:t>Immunisation passive du macaque avec un seul </a:t>
            </a:r>
            <a:r>
              <a:rPr lang="fr-FR" sz="2000" b="1" dirty="0" err="1" smtClean="0"/>
              <a:t>BNAb</a:t>
            </a:r>
            <a:r>
              <a:rPr lang="fr-FR" sz="2000" dirty="0" smtClean="0"/>
              <a:t>: → protection contre l’infection par un SHIV R5… </a:t>
            </a:r>
            <a:r>
              <a:rPr lang="fr-FR" sz="2000" b="1" dirty="0" smtClean="0">
                <a:solidFill>
                  <a:srgbClr val="FF0000"/>
                </a:solidFill>
              </a:rPr>
              <a:t>mais rapide apparition de souches virales résistantes </a:t>
            </a:r>
            <a:r>
              <a:rPr lang="fr-FR" sz="2000" dirty="0" smtClean="0"/>
              <a:t>(</a:t>
            </a:r>
            <a:r>
              <a:rPr lang="fr-FR" sz="2000" b="1" dirty="0" smtClean="0"/>
              <a:t>mutants d’échappement</a:t>
            </a:r>
            <a:r>
              <a:rPr lang="fr-FR" sz="2000" dirty="0" smtClean="0"/>
              <a:t>).</a:t>
            </a:r>
          </a:p>
          <a:p>
            <a:pPr>
              <a:buNone/>
            </a:pPr>
            <a:endParaRPr lang="fr-FR" sz="2000" dirty="0" smtClean="0"/>
          </a:p>
          <a:p>
            <a:r>
              <a:rPr lang="fr-FR" sz="2000" dirty="0" smtClean="0"/>
              <a:t>D’où </a:t>
            </a:r>
            <a:r>
              <a:rPr lang="fr-FR" sz="2000" u="sng" dirty="0" smtClean="0"/>
              <a:t>l’idée de combiner plusieurs déterminants de </a:t>
            </a:r>
            <a:r>
              <a:rPr lang="fr-FR" sz="2000" u="sng" dirty="0" err="1" smtClean="0"/>
              <a:t>BNAbs</a:t>
            </a:r>
            <a:r>
              <a:rPr lang="fr-FR" sz="2000" u="sng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sur une seule molécule d’</a:t>
            </a:r>
            <a:r>
              <a:rPr lang="fr-FR" sz="2000" b="1" dirty="0" err="1" smtClean="0">
                <a:solidFill>
                  <a:srgbClr val="FF0000"/>
                </a:solidFill>
              </a:rPr>
              <a:t>IgG</a:t>
            </a:r>
            <a:r>
              <a:rPr lang="fr-FR" sz="2000" b="1" dirty="0" smtClean="0">
                <a:solidFill>
                  <a:srgbClr val="FF0000"/>
                </a:solidFill>
              </a:rPr>
              <a:t>  </a:t>
            </a:r>
            <a:r>
              <a:rPr lang="fr-FR" sz="1600" b="1" dirty="0" smtClean="0"/>
              <a:t>(Xu L, et al, Science 2017, 358, 85-90)</a:t>
            </a:r>
          </a:p>
          <a:p>
            <a:pPr lvl="1"/>
            <a:r>
              <a:rPr lang="fr-FR" sz="1600" b="1" dirty="0" smtClean="0">
                <a:solidFill>
                  <a:srgbClr val="FF0000"/>
                </a:solidFill>
              </a:rPr>
              <a:t>→ </a:t>
            </a:r>
            <a:r>
              <a:rPr lang="fr-FR" sz="1600" b="1" dirty="0" err="1" smtClean="0">
                <a:solidFill>
                  <a:srgbClr val="FF0000"/>
                </a:solidFill>
              </a:rPr>
              <a:t>Ac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bi-spécifique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/>
              <a:t>(VRC01 sur un bras, PGT128 sur l’autre)</a:t>
            </a:r>
          </a:p>
          <a:p>
            <a:pPr lvl="1"/>
            <a:r>
              <a:rPr lang="fr-FR" sz="1600" b="1" dirty="0" smtClean="0">
                <a:solidFill>
                  <a:srgbClr val="FF0000"/>
                </a:solidFill>
              </a:rPr>
              <a:t>→ </a:t>
            </a:r>
            <a:r>
              <a:rPr lang="fr-FR" sz="1600" b="1" dirty="0" err="1" smtClean="0">
                <a:solidFill>
                  <a:srgbClr val="FF0000"/>
                </a:solidFill>
              </a:rPr>
              <a:t>Ac</a:t>
            </a:r>
            <a:r>
              <a:rPr lang="fr-FR" sz="1600" b="1" dirty="0" smtClean="0">
                <a:solidFill>
                  <a:srgbClr val="FF0000"/>
                </a:solidFill>
              </a:rPr>
              <a:t> tri-spécifique </a:t>
            </a:r>
            <a:r>
              <a:rPr lang="fr-FR" sz="1600" b="1" dirty="0" smtClean="0"/>
              <a:t>(VRC01 sur un bras, PGDM1400 +10E8 sur le 2</a:t>
            </a:r>
            <a:r>
              <a:rPr lang="fr-FR" sz="1600" b="1" baseline="30000" dirty="0" smtClean="0"/>
              <a:t>ème</a:t>
            </a:r>
            <a:r>
              <a:rPr lang="fr-FR" sz="1600" b="1" dirty="0" smtClean="0"/>
              <a:t>) → </a:t>
            </a:r>
            <a:r>
              <a:rPr lang="fr-FR" sz="1600" b="1" dirty="0" err="1" smtClean="0"/>
              <a:t>epitopes</a:t>
            </a:r>
            <a:r>
              <a:rPr lang="fr-FR" sz="1600" b="1" dirty="0" smtClean="0"/>
              <a:t> reconnus: CD4bs, </a:t>
            </a:r>
            <a:r>
              <a:rPr lang="fr-FR" sz="1600" b="1" dirty="0" err="1" smtClean="0"/>
              <a:t>glycanes</a:t>
            </a:r>
            <a:r>
              <a:rPr lang="fr-FR" sz="1600" b="1" dirty="0" smtClean="0"/>
              <a:t> V1/V2, et MPER (gp41)</a:t>
            </a:r>
          </a:p>
          <a:p>
            <a:pPr lvl="1">
              <a:buFont typeface="Arial" pitchFamily="34" charset="0"/>
              <a:buNone/>
            </a:pPr>
            <a:endParaRPr lang="fr-FR" sz="1600" b="1" u="sng" dirty="0" smtClean="0"/>
          </a:p>
          <a:p>
            <a:pPr lvl="1">
              <a:buFont typeface="Arial" pitchFamily="34" charset="0"/>
              <a:buNone/>
            </a:pPr>
            <a:r>
              <a:rPr lang="fr-FR" sz="1600" b="1" u="sng" dirty="0" smtClean="0"/>
              <a:t>→ </a:t>
            </a:r>
            <a:r>
              <a:rPr lang="fr-FR" sz="1800" b="1" u="sng" dirty="0" smtClean="0"/>
              <a:t>Essai de protection du macaque contre une </a:t>
            </a:r>
            <a:r>
              <a:rPr lang="fr-FR" sz="1800" b="1" u="sng" dirty="0" smtClean="0">
                <a:solidFill>
                  <a:srgbClr val="FF0000"/>
                </a:solidFill>
              </a:rPr>
              <a:t>épreuve SHIV BaLP4 </a:t>
            </a:r>
            <a:r>
              <a:rPr lang="fr-FR" sz="1800" b="1" u="sng" dirty="0" smtClean="0"/>
              <a:t>(voie I/R):</a:t>
            </a:r>
          </a:p>
          <a:p>
            <a:pPr lvl="1">
              <a:buFont typeface="Arial" pitchFamily="34" charset="0"/>
              <a:buNone/>
            </a:pPr>
            <a:r>
              <a:rPr lang="fr-FR" sz="1800" b="1" u="sng" dirty="0" smtClean="0"/>
              <a:t>Anticorps</a:t>
            </a:r>
            <a:r>
              <a:rPr lang="fr-FR" sz="1800" b="1" dirty="0" smtClean="0">
                <a:solidFill>
                  <a:srgbClr val="FF0000"/>
                </a:solidFill>
              </a:rPr>
              <a:t>			</a:t>
            </a:r>
            <a:r>
              <a:rPr lang="fr-FR" sz="1800" b="1" u="sng" dirty="0" smtClean="0"/>
              <a:t>Protection</a:t>
            </a:r>
          </a:p>
          <a:p>
            <a:pPr lvl="1">
              <a:buFont typeface="Arial" pitchFamily="34" charset="0"/>
              <a:buNone/>
            </a:pPr>
            <a:r>
              <a:rPr lang="fr-FR" sz="1800" b="1" dirty="0" smtClean="0">
                <a:solidFill>
                  <a:srgbClr val="FF0000"/>
                </a:solidFill>
              </a:rPr>
              <a:t>VRC01 seul</a:t>
            </a:r>
            <a:r>
              <a:rPr lang="fr-FR" sz="1800" b="1" dirty="0" smtClean="0"/>
              <a:t>			2 animaux sur 8</a:t>
            </a:r>
          </a:p>
          <a:p>
            <a:pPr lvl="1">
              <a:buFont typeface="Arial" pitchFamily="34" charset="0"/>
              <a:buNone/>
            </a:pPr>
            <a:r>
              <a:rPr lang="fr-FR" sz="1800" b="1" dirty="0" smtClean="0">
                <a:solidFill>
                  <a:srgbClr val="FF0000"/>
                </a:solidFill>
              </a:rPr>
              <a:t>PGDM 1400 seul</a:t>
            </a:r>
            <a:r>
              <a:rPr lang="fr-FR" sz="1800" b="1" dirty="0" smtClean="0"/>
              <a:t> 		3 animaux sur 8</a:t>
            </a:r>
          </a:p>
          <a:p>
            <a:pPr lvl="1">
              <a:buFont typeface="Arial" pitchFamily="34" charset="0"/>
              <a:buNone/>
            </a:pPr>
            <a:r>
              <a:rPr lang="fr-FR" sz="1800" b="1" dirty="0" err="1" smtClean="0">
                <a:solidFill>
                  <a:srgbClr val="FF0000"/>
                </a:solidFill>
              </a:rPr>
              <a:t>Ac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trispécifique</a:t>
            </a:r>
            <a:r>
              <a:rPr lang="fr-FR" sz="1800" b="1" dirty="0" smtClean="0"/>
              <a:t> 	 	</a:t>
            </a:r>
            <a:r>
              <a:rPr lang="fr-FR" sz="1800" b="1" dirty="0" smtClean="0">
                <a:solidFill>
                  <a:srgbClr val="FF0000"/>
                </a:solidFill>
              </a:rPr>
              <a:t>8 animaux sur 8  </a:t>
            </a:r>
          </a:p>
          <a:p>
            <a:pPr lvl="1">
              <a:buFont typeface="Arial" pitchFamily="34" charset="0"/>
              <a:buNone/>
            </a:pPr>
            <a:r>
              <a:rPr lang="fr-FR" sz="1800" b="1" dirty="0" smtClean="0">
                <a:solidFill>
                  <a:srgbClr val="FF0000"/>
                </a:solidFill>
              </a:rPr>
              <a:t>						</a:t>
            </a:r>
            <a:r>
              <a:rPr lang="fr-FR" sz="1600" b="1" dirty="0" smtClean="0"/>
              <a:t>(</a:t>
            </a:r>
            <a:r>
              <a:rPr lang="fr-FR" sz="1600" b="1" i="1" dirty="0" smtClean="0"/>
              <a:t>Xu et al, Science 2017; 358: 85-90</a:t>
            </a:r>
            <a:r>
              <a:rPr lang="fr-FR" sz="1600" b="1" dirty="0" smtClean="0"/>
              <a:t>)</a:t>
            </a:r>
          </a:p>
          <a:p>
            <a:pPr lvl="1">
              <a:buFont typeface="Arial" pitchFamily="34" charset="0"/>
              <a:buNone/>
            </a:pPr>
            <a:endParaRPr lang="fr-FR" sz="18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None/>
            </a:pPr>
            <a:endParaRPr lang="fr-FR" sz="1800" b="1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/>
              <a:t>Une alternative</a:t>
            </a:r>
            <a:r>
              <a:rPr lang="fr-FR" b="1" dirty="0" smtClean="0"/>
              <a:t>: « </a:t>
            </a:r>
            <a:r>
              <a:rPr lang="fr-FR" b="1" u="sng" dirty="0" err="1" smtClean="0"/>
              <a:t>Genetic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immunization</a:t>
            </a:r>
            <a:r>
              <a:rPr lang="fr-FR" b="1" dirty="0" smtClean="0"/>
              <a:t> »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428625" y="1928813"/>
            <a:ext cx="8229600" cy="3851275"/>
          </a:xfrm>
        </p:spPr>
        <p:txBody>
          <a:bodyPr/>
          <a:lstStyle/>
          <a:p>
            <a:r>
              <a:rPr lang="fr-FR" sz="1800" dirty="0" smtClean="0"/>
              <a:t>A </a:t>
            </a:r>
            <a:r>
              <a:rPr lang="fr-FR" sz="1800" dirty="0" err="1" smtClean="0"/>
              <a:t>promising</a:t>
            </a:r>
            <a:r>
              <a:rPr lang="fr-FR" sz="1800" dirty="0" smtClean="0"/>
              <a:t> </a:t>
            </a:r>
            <a:r>
              <a:rPr lang="fr-FR" sz="1800" b="1" dirty="0" smtClean="0"/>
              <a:t>alternative to active </a:t>
            </a:r>
            <a:r>
              <a:rPr lang="fr-FR" sz="1800" b="1" dirty="0" err="1" smtClean="0"/>
              <a:t>immunization</a:t>
            </a:r>
            <a:r>
              <a:rPr lang="fr-FR" sz="1800" b="1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the  </a:t>
            </a:r>
            <a:r>
              <a:rPr lang="fr-FR" sz="1800" dirty="0" err="1" smtClean="0"/>
              <a:t>so</a:t>
            </a:r>
            <a:r>
              <a:rPr lang="fr-FR" sz="1800" dirty="0" smtClean="0"/>
              <a:t>-</a:t>
            </a:r>
            <a:r>
              <a:rPr lang="fr-FR" sz="1800" dirty="0" err="1" smtClean="0"/>
              <a:t>called</a:t>
            </a:r>
            <a:r>
              <a:rPr lang="fr-FR" sz="1800" dirty="0" smtClean="0"/>
              <a:t> </a:t>
            </a:r>
            <a:r>
              <a:rPr lang="fr-FR" sz="1800" b="1" u="sng" dirty="0" smtClean="0"/>
              <a:t>« </a:t>
            </a:r>
            <a:r>
              <a:rPr lang="fr-FR" sz="1800" b="1" u="sng" dirty="0" err="1" smtClean="0">
                <a:solidFill>
                  <a:schemeClr val="hlink"/>
                </a:solidFill>
              </a:rPr>
              <a:t>vectored</a:t>
            </a:r>
            <a:r>
              <a:rPr lang="fr-FR" sz="1800" b="1" u="sng" dirty="0" smtClean="0">
                <a:solidFill>
                  <a:schemeClr val="hlink"/>
                </a:solidFill>
              </a:rPr>
              <a:t> </a:t>
            </a:r>
            <a:r>
              <a:rPr lang="fr-FR" sz="1800" b="1" u="sng" dirty="0" err="1" smtClean="0">
                <a:solidFill>
                  <a:schemeClr val="hlink"/>
                </a:solidFill>
              </a:rPr>
              <a:t>immunization</a:t>
            </a:r>
            <a:r>
              <a:rPr lang="fr-FR" sz="1800" b="1" u="sng" dirty="0" smtClean="0"/>
              <a:t> »</a:t>
            </a:r>
            <a:r>
              <a:rPr lang="fr-FR" sz="1800" b="1" dirty="0" smtClean="0"/>
              <a:t> </a:t>
            </a:r>
            <a:r>
              <a:rPr lang="fr-FR" sz="1800" dirty="0" err="1" smtClean="0"/>
              <a:t>approach</a:t>
            </a:r>
            <a:r>
              <a:rPr lang="fr-FR" sz="1800" dirty="0" smtClean="0"/>
              <a:t> (</a:t>
            </a:r>
            <a:r>
              <a:rPr lang="fr-FR" sz="1800" dirty="0" err="1" smtClean="0"/>
              <a:t>also</a:t>
            </a:r>
            <a:r>
              <a:rPr lang="fr-FR" sz="1800" dirty="0" smtClean="0"/>
              <a:t> </a:t>
            </a:r>
            <a:r>
              <a:rPr lang="fr-FR" sz="1800" dirty="0" err="1" smtClean="0"/>
              <a:t>called</a:t>
            </a:r>
            <a:r>
              <a:rPr lang="fr-FR" sz="1800" dirty="0" smtClean="0"/>
              <a:t> </a:t>
            </a:r>
            <a:r>
              <a:rPr lang="fr-FR" sz="1800" b="1" dirty="0" smtClean="0"/>
              <a:t>‘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vector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immunoprophylaxis</a:t>
            </a:r>
            <a:r>
              <a:rPr lang="fr-FR" sz="1800" b="1" dirty="0" smtClean="0"/>
              <a:t>’ = ‘</a:t>
            </a:r>
            <a:r>
              <a:rPr lang="fr-FR" sz="1800" b="1" dirty="0" smtClean="0">
                <a:solidFill>
                  <a:srgbClr val="FF0000"/>
                </a:solidFill>
              </a:rPr>
              <a:t>VIP</a:t>
            </a:r>
            <a:r>
              <a:rPr lang="fr-FR" sz="1800" b="1" dirty="0" smtClean="0"/>
              <a:t>’), </a:t>
            </a:r>
          </a:p>
          <a:p>
            <a:pPr>
              <a:buNone/>
            </a:pPr>
            <a:r>
              <a:rPr lang="fr-FR" sz="1800" dirty="0" smtClean="0"/>
              <a:t>	</a:t>
            </a:r>
            <a:r>
              <a:rPr lang="fr-FR" sz="1800" dirty="0" err="1" smtClean="0"/>
              <a:t>which</a:t>
            </a:r>
            <a:r>
              <a:rPr lang="fr-FR" sz="1800" dirty="0" smtClean="0"/>
              <a:t> relies on the </a:t>
            </a:r>
            <a:r>
              <a:rPr lang="fr-FR" sz="1800" b="1" dirty="0" smtClean="0">
                <a:solidFill>
                  <a:srgbClr val="0070C0"/>
                </a:solidFill>
              </a:rPr>
              <a:t>IM injection of a recombinant </a:t>
            </a:r>
            <a:r>
              <a:rPr lang="fr-FR" sz="1800" b="1" u="sng" dirty="0" smtClean="0">
                <a:solidFill>
                  <a:srgbClr val="FF0000"/>
                </a:solidFill>
              </a:rPr>
              <a:t>AAV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vector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0070C0"/>
                </a:solidFill>
              </a:rPr>
              <a:t>that</a:t>
            </a:r>
            <a:r>
              <a:rPr lang="fr-FR" sz="1800" b="1" dirty="0" smtClean="0">
                <a:solidFill>
                  <a:srgbClr val="0070C0"/>
                </a:solidFill>
              </a:rPr>
              <a:t> </a:t>
            </a:r>
            <a:r>
              <a:rPr lang="fr-FR" sz="1800" b="1" dirty="0" err="1" smtClean="0">
                <a:solidFill>
                  <a:srgbClr val="0070C0"/>
                </a:solidFill>
              </a:rPr>
              <a:t>can</a:t>
            </a:r>
            <a:r>
              <a:rPr lang="fr-FR" sz="1800" b="1" dirty="0" smtClean="0">
                <a:solidFill>
                  <a:srgbClr val="0070C0"/>
                </a:solidFill>
              </a:rPr>
              <a:t> express the </a:t>
            </a:r>
            <a:r>
              <a:rPr lang="fr-FR" sz="1800" b="1" dirty="0" err="1" smtClean="0">
                <a:solidFill>
                  <a:srgbClr val="0070C0"/>
                </a:solidFill>
              </a:rPr>
              <a:t>genes</a:t>
            </a:r>
            <a:r>
              <a:rPr lang="fr-FR" sz="1800" b="1" dirty="0" smtClean="0">
                <a:solidFill>
                  <a:srgbClr val="0070C0"/>
                </a:solidFill>
              </a:rPr>
              <a:t> </a:t>
            </a:r>
            <a:r>
              <a:rPr lang="fr-FR" sz="1800" b="1" dirty="0" err="1" smtClean="0">
                <a:solidFill>
                  <a:srgbClr val="0070C0"/>
                </a:solidFill>
              </a:rPr>
              <a:t>encoding</a:t>
            </a:r>
            <a:r>
              <a:rPr lang="fr-FR" sz="1800" b="1" dirty="0" smtClean="0">
                <a:solidFill>
                  <a:srgbClr val="0070C0"/>
                </a:solidFill>
              </a:rPr>
              <a:t> the H and L </a:t>
            </a:r>
            <a:r>
              <a:rPr lang="fr-FR" sz="1800" b="1" dirty="0" err="1" smtClean="0">
                <a:solidFill>
                  <a:srgbClr val="0070C0"/>
                </a:solidFill>
              </a:rPr>
              <a:t>chains</a:t>
            </a:r>
            <a:r>
              <a:rPr lang="fr-FR" sz="1800" b="1" dirty="0" smtClean="0">
                <a:solidFill>
                  <a:srgbClr val="0070C0"/>
                </a:solidFill>
              </a:rPr>
              <a:t> of a </a:t>
            </a:r>
            <a:r>
              <a:rPr lang="fr-FR" sz="1800" b="1" dirty="0" err="1" smtClean="0">
                <a:solidFill>
                  <a:srgbClr val="0070C0"/>
                </a:solidFill>
              </a:rPr>
              <a:t>bNAb</a:t>
            </a:r>
            <a:r>
              <a:rPr lang="fr-FR" sz="18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sz="1800" b="1" dirty="0" smtClean="0">
                <a:solidFill>
                  <a:srgbClr val="0070C0"/>
                </a:solidFill>
              </a:rPr>
              <a:t>→ </a:t>
            </a:r>
            <a:r>
              <a:rPr lang="fr-FR" sz="1800" dirty="0" err="1" smtClean="0">
                <a:solidFill>
                  <a:srgbClr val="0070C0"/>
                </a:solidFill>
              </a:rPr>
              <a:t>Persistence</a:t>
            </a:r>
            <a:r>
              <a:rPr lang="fr-FR" sz="1800" dirty="0" smtClean="0">
                <a:solidFill>
                  <a:srgbClr val="0070C0"/>
                </a:solidFill>
              </a:rPr>
              <a:t> de l’AAV recombinant dans l’organisme</a:t>
            </a:r>
          </a:p>
          <a:p>
            <a:pPr>
              <a:buFont typeface="Arial" pitchFamily="34" charset="0"/>
              <a:buNone/>
            </a:pPr>
            <a:r>
              <a:rPr lang="fr-FR" sz="1800" b="1" dirty="0" smtClean="0"/>
              <a:t>	→ </a:t>
            </a:r>
            <a:r>
              <a:rPr lang="fr-FR" sz="1800" b="1" u="sng" dirty="0" smtClean="0">
                <a:solidFill>
                  <a:srgbClr val="FF0000"/>
                </a:solidFill>
              </a:rPr>
              <a:t>life-long expression of the H and L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genes</a:t>
            </a:r>
            <a:r>
              <a:rPr lang="fr-FR" sz="1800" b="1" u="sng" dirty="0" smtClean="0">
                <a:solidFill>
                  <a:srgbClr val="FF0000"/>
                </a:solidFill>
              </a:rPr>
              <a:t> →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broadly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neutralizing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MAb</a:t>
            </a:r>
            <a:r>
              <a:rPr lang="fr-FR" sz="1800" b="1" u="sng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Arial" pitchFamily="34" charset="0"/>
              <a:buNone/>
            </a:pPr>
            <a:endParaRPr lang="fr-FR" sz="1800" b="1" u="sng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None/>
            </a:pPr>
            <a:r>
              <a:rPr lang="fr-FR" sz="1800" b="1" dirty="0" smtClean="0">
                <a:solidFill>
                  <a:srgbClr val="FF0000"/>
                </a:solidFill>
              </a:rPr>
              <a:t>	→ </a:t>
            </a:r>
            <a:r>
              <a:rPr lang="fr-FR" sz="1800" b="1" u="sng" dirty="0" smtClean="0"/>
              <a:t>protection </a:t>
            </a:r>
            <a:r>
              <a:rPr lang="fr-FR" sz="1800" b="1" u="sng" dirty="0" err="1" smtClean="0"/>
              <a:t>against</a:t>
            </a:r>
            <a:r>
              <a:rPr lang="fr-FR" sz="1800" b="1" u="sng" dirty="0" smtClean="0"/>
              <a:t> HIV or SHIV  challenges</a:t>
            </a:r>
            <a:r>
              <a:rPr lang="fr-FR" sz="1800" b="1" dirty="0" smtClean="0"/>
              <a:t> in </a:t>
            </a:r>
            <a:r>
              <a:rPr lang="fr-FR" sz="1800" b="1" dirty="0" err="1" smtClean="0"/>
              <a:t>humanized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mice</a:t>
            </a:r>
            <a:r>
              <a:rPr lang="fr-FR" sz="1800" b="1" dirty="0" smtClean="0"/>
              <a:t> and/or </a:t>
            </a:r>
            <a:r>
              <a:rPr lang="fr-FR" sz="1800" b="1" dirty="0" err="1" smtClean="0"/>
              <a:t>monkey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models</a:t>
            </a:r>
            <a:r>
              <a:rPr lang="fr-FR" sz="2000" b="1" dirty="0" smtClean="0"/>
              <a:t>  </a:t>
            </a:r>
            <a:r>
              <a:rPr lang="fr-FR" sz="1400" b="1" dirty="0" smtClean="0"/>
              <a:t>(Johnson, Nat Med 2009; </a:t>
            </a:r>
            <a:r>
              <a:rPr lang="fr-FR" sz="1400" b="1" dirty="0" err="1" smtClean="0"/>
              <a:t>Balazs</a:t>
            </a:r>
            <a:r>
              <a:rPr lang="fr-FR" sz="1400" b="1" dirty="0" smtClean="0"/>
              <a:t> et al, Nature 2012). </a:t>
            </a:r>
          </a:p>
          <a:p>
            <a:pPr>
              <a:buFont typeface="Arial" pitchFamily="34" charset="0"/>
              <a:buNone/>
            </a:pPr>
            <a:endParaRPr lang="fr-FR" sz="1400" b="1" dirty="0" smtClean="0"/>
          </a:p>
          <a:p>
            <a:pPr>
              <a:buFont typeface="Arial" pitchFamily="34" charset="0"/>
              <a:buNone/>
            </a:pPr>
            <a:r>
              <a:rPr lang="fr-FR" sz="2000" b="1" dirty="0" smtClean="0"/>
              <a:t>	</a:t>
            </a:r>
            <a:r>
              <a:rPr lang="fr-FR" sz="1800" b="1" dirty="0" smtClean="0">
                <a:solidFill>
                  <a:schemeClr val="hlink"/>
                </a:solidFill>
              </a:rPr>
              <a:t>→ </a:t>
            </a:r>
            <a:r>
              <a:rPr lang="fr-FR" sz="1800" b="1" u="sng" dirty="0" smtClean="0">
                <a:solidFill>
                  <a:schemeClr val="hlink"/>
                </a:solidFill>
              </a:rPr>
              <a:t>Phase I/II </a:t>
            </a:r>
            <a:r>
              <a:rPr lang="fr-FR" sz="1800" b="1" u="sng" dirty="0" err="1" smtClean="0">
                <a:solidFill>
                  <a:schemeClr val="hlink"/>
                </a:solidFill>
              </a:rPr>
              <a:t>clinical</a:t>
            </a:r>
            <a:r>
              <a:rPr lang="fr-FR" sz="1800" b="1" u="sng" dirty="0" smtClean="0">
                <a:solidFill>
                  <a:schemeClr val="hlink"/>
                </a:solidFill>
              </a:rPr>
              <a:t> </a:t>
            </a:r>
            <a:r>
              <a:rPr lang="fr-FR" sz="1800" b="1" u="sng" dirty="0" err="1" smtClean="0">
                <a:solidFill>
                  <a:schemeClr val="hlink"/>
                </a:solidFill>
              </a:rPr>
              <a:t>studies</a:t>
            </a:r>
            <a:r>
              <a:rPr lang="fr-FR" sz="1800" b="1" u="sng" dirty="0" smtClean="0">
                <a:solidFill>
                  <a:schemeClr val="hlink"/>
                </a:solidFill>
              </a:rPr>
              <a:t> </a:t>
            </a:r>
            <a:r>
              <a:rPr lang="fr-FR" sz="1800" dirty="0" err="1" smtClean="0"/>
              <a:t>using</a:t>
            </a:r>
            <a:r>
              <a:rPr lang="fr-FR" sz="1800" dirty="0" smtClean="0"/>
              <a:t> AAV-</a:t>
            </a:r>
            <a:r>
              <a:rPr lang="fr-FR" sz="1800" dirty="0" err="1" smtClean="0"/>
              <a:t>vectored</a:t>
            </a:r>
            <a:r>
              <a:rPr lang="fr-FR" sz="1800" dirty="0" smtClean="0"/>
              <a:t> </a:t>
            </a:r>
            <a:r>
              <a:rPr lang="fr-FR" sz="1800" b="1" dirty="0" smtClean="0"/>
              <a:t>VRC01, PG9</a:t>
            </a:r>
            <a:r>
              <a:rPr lang="fr-FR" sz="1800" dirty="0" smtClean="0"/>
              <a:t>, and/or </a:t>
            </a:r>
            <a:r>
              <a:rPr lang="fr-FR" sz="1800" b="1" dirty="0" smtClean="0"/>
              <a:t>VRC07</a:t>
            </a:r>
            <a:r>
              <a:rPr lang="fr-FR" sz="1800" dirty="0" smtClean="0"/>
              <a:t> Mabs have been </a:t>
            </a:r>
            <a:r>
              <a:rPr lang="fr-FR" sz="1800" dirty="0" err="1" smtClean="0"/>
              <a:t>started</a:t>
            </a:r>
            <a:endParaRPr lang="fr-FR" sz="1800" dirty="0" smtClean="0"/>
          </a:p>
          <a:p>
            <a:endParaRPr lang="fr-FR" sz="2000" dirty="0" smtClean="0">
              <a:solidFill>
                <a:schemeClr val="hlink"/>
              </a:solidFill>
            </a:endParaRPr>
          </a:p>
          <a:p>
            <a:endParaRPr lang="fr-FR" sz="2000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3774"/>
            <a:ext cx="9144000" cy="1055077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rgbClr val="C00000"/>
                </a:solidFill>
              </a:rPr>
              <a:t>Why don’t we have a vaccine against HIV?</a:t>
            </a:r>
            <a:br>
              <a:rPr lang="en-ZA" b="1" dirty="0" smtClean="0">
                <a:solidFill>
                  <a:srgbClr val="C00000"/>
                </a:solidFill>
              </a:rPr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7013"/>
            <a:ext cx="8229600" cy="4177812"/>
          </a:xfrm>
        </p:spPr>
        <p:txBody>
          <a:bodyPr>
            <a:normAutofit lnSpcReduction="10000"/>
          </a:bodyPr>
          <a:lstStyle/>
          <a:p>
            <a:r>
              <a:rPr lang="en-ZA" dirty="0" smtClean="0"/>
              <a:t>No-one has ever recovered from HIV infection </a:t>
            </a:r>
          </a:p>
          <a:p>
            <a:r>
              <a:rPr lang="en-ZA" dirty="0" smtClean="0"/>
              <a:t>HIV is a rapidly moving target</a:t>
            </a:r>
          </a:p>
          <a:p>
            <a:r>
              <a:rPr lang="en-ZA" dirty="0" smtClean="0"/>
              <a:t>Diversity of mechanisms of transmission</a:t>
            </a:r>
          </a:p>
          <a:p>
            <a:r>
              <a:rPr lang="en-ZA" dirty="0" smtClean="0"/>
              <a:t>HIV integrates into human DNA</a:t>
            </a:r>
          </a:p>
          <a:p>
            <a:r>
              <a:rPr lang="en-ZA" dirty="0" smtClean="0"/>
              <a:t>It is difficult to neutralize HIV (complex surface envelope glycoprotein) </a:t>
            </a:r>
          </a:p>
          <a:p>
            <a:r>
              <a:rPr lang="en-ZA" dirty="0" smtClean="0"/>
              <a:t>Current vaccines are unable to stimulate broadly neutralizing antibodies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4561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u="sng" dirty="0" err="1" smtClean="0"/>
              <a:t>Another</a:t>
            </a:r>
            <a:r>
              <a:rPr lang="fr-FR" sz="4000" b="1" u="sng" dirty="0" smtClean="0"/>
              <a:t> </a:t>
            </a:r>
            <a:r>
              <a:rPr lang="fr-FR" sz="4000" b="1" u="sng" dirty="0" err="1" smtClean="0"/>
              <a:t>role</a:t>
            </a:r>
            <a:r>
              <a:rPr lang="fr-FR" sz="4000" b="1" u="sng" dirty="0" smtClean="0"/>
              <a:t> of </a:t>
            </a:r>
            <a:r>
              <a:rPr lang="fr-FR" sz="4000" b="1" u="sng" dirty="0" err="1" smtClean="0"/>
              <a:t>nonneutralizing</a:t>
            </a:r>
            <a:r>
              <a:rPr lang="fr-FR" sz="4000" b="1" u="sng" dirty="0" smtClean="0"/>
              <a:t> </a:t>
            </a:r>
            <a:r>
              <a:rPr lang="fr-FR" sz="4000" b="1" u="sng" dirty="0" err="1" smtClean="0"/>
              <a:t>antibodies</a:t>
            </a:r>
            <a:r>
              <a:rPr lang="fr-FR" sz="4000" b="1" u="sng" dirty="0" smtClean="0"/>
              <a:t> in protection</a:t>
            </a:r>
            <a:endParaRPr lang="fr-FR" sz="4000" dirty="0" smtClean="0"/>
          </a:p>
        </p:txBody>
      </p:sp>
      <p:sp>
        <p:nvSpPr>
          <p:cNvPr id="67587" name="Espace réservé du contenu 2"/>
          <p:cNvSpPr>
            <a:spLocks noGrp="1"/>
          </p:cNvSpPr>
          <p:nvPr>
            <p:ph idx="1"/>
          </p:nvPr>
        </p:nvSpPr>
        <p:spPr>
          <a:xfrm>
            <a:off x="500063" y="1928802"/>
            <a:ext cx="8229600" cy="419736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sz="2000" b="1" dirty="0" smtClean="0"/>
              <a:t>	</a:t>
            </a:r>
            <a:r>
              <a:rPr lang="fr-FR" sz="2000" dirty="0" smtClean="0"/>
              <a:t>Multiple </a:t>
            </a:r>
            <a:r>
              <a:rPr lang="fr-FR" sz="2000" dirty="0" err="1" smtClean="0"/>
              <a:t>mechanisms</a:t>
            </a:r>
            <a:r>
              <a:rPr lang="fr-FR" sz="2000" dirty="0" smtClean="0"/>
              <a:t> for HIV to </a:t>
            </a:r>
            <a:r>
              <a:rPr lang="fr-FR" sz="2000" dirty="0" err="1" smtClean="0"/>
              <a:t>pass</a:t>
            </a:r>
            <a:r>
              <a:rPr lang="fr-FR" sz="2000" dirty="0" smtClean="0"/>
              <a:t> </a:t>
            </a:r>
            <a:r>
              <a:rPr lang="fr-FR" sz="2000" dirty="0" err="1" smtClean="0"/>
              <a:t>through</a:t>
            </a:r>
            <a:r>
              <a:rPr lang="fr-FR" sz="2000" dirty="0" smtClean="0"/>
              <a:t> </a:t>
            </a:r>
            <a:r>
              <a:rPr lang="fr-FR" sz="2000" dirty="0" err="1" smtClean="0"/>
              <a:t>mucosal</a:t>
            </a:r>
            <a:r>
              <a:rPr lang="fr-FR" sz="2000" dirty="0" smtClean="0"/>
              <a:t> </a:t>
            </a:r>
            <a:r>
              <a:rPr lang="fr-FR" sz="2000" dirty="0" err="1" smtClean="0"/>
              <a:t>barriers</a:t>
            </a:r>
            <a:r>
              <a:rPr lang="fr-FR" sz="2000" dirty="0" smtClean="0"/>
              <a:t> have been </a:t>
            </a:r>
            <a:r>
              <a:rPr lang="fr-FR" sz="2000" dirty="0" err="1" smtClean="0"/>
              <a:t>proposed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include</a:t>
            </a:r>
            <a:r>
              <a:rPr lang="fr-FR" sz="2000" dirty="0" smtClean="0"/>
              <a:t> </a:t>
            </a:r>
            <a:r>
              <a:rPr lang="fr-FR" sz="2000" b="1" u="sng" dirty="0" err="1" smtClean="0">
                <a:solidFill>
                  <a:srgbClr val="FF0066"/>
                </a:solidFill>
              </a:rPr>
              <a:t>transcytosis</a:t>
            </a:r>
            <a:r>
              <a:rPr lang="fr-FR" sz="2000" u="sng" dirty="0" smtClean="0"/>
              <a:t> </a:t>
            </a:r>
            <a:r>
              <a:rPr lang="fr-FR" sz="2000" b="1" u="sng" dirty="0" smtClean="0"/>
              <a:t>of HIV-1 </a:t>
            </a:r>
            <a:r>
              <a:rPr lang="fr-FR" sz="2000" b="1" u="sng" dirty="0" err="1" smtClean="0"/>
              <a:t>across</a:t>
            </a:r>
            <a:r>
              <a:rPr lang="fr-FR" sz="2000" b="1" u="sng" dirty="0" smtClean="0"/>
              <a:t> </a:t>
            </a:r>
            <a:r>
              <a:rPr lang="fr-FR" sz="2000" b="1" u="sng" dirty="0" smtClean="0">
                <a:solidFill>
                  <a:srgbClr val="0070C0"/>
                </a:solidFill>
              </a:rPr>
              <a:t>simple </a:t>
            </a:r>
            <a:r>
              <a:rPr lang="fr-FR" sz="2000" b="1" u="sng" dirty="0" err="1" smtClean="0">
                <a:solidFill>
                  <a:srgbClr val="0070C0"/>
                </a:solidFill>
              </a:rPr>
              <a:t>columnar</a:t>
            </a:r>
            <a:r>
              <a:rPr lang="fr-FR" sz="2000" b="1" u="sng" dirty="0" smtClean="0">
                <a:solidFill>
                  <a:srgbClr val="0070C0"/>
                </a:solidFill>
              </a:rPr>
              <a:t> </a:t>
            </a:r>
            <a:r>
              <a:rPr lang="fr-FR" sz="2000" b="1" u="sng" dirty="0" err="1" smtClean="0">
                <a:solidFill>
                  <a:srgbClr val="0070C0"/>
                </a:solidFill>
              </a:rPr>
              <a:t>epithelial</a:t>
            </a:r>
            <a:r>
              <a:rPr lang="fr-FR" sz="2000" b="1" u="sng" dirty="0" smtClean="0">
                <a:solidFill>
                  <a:srgbClr val="0070C0"/>
                </a:solidFill>
              </a:rPr>
              <a:t> </a:t>
            </a:r>
            <a:r>
              <a:rPr lang="fr-FR" sz="2000" b="1" u="sng" dirty="0" err="1" smtClean="0">
                <a:solidFill>
                  <a:srgbClr val="0070C0"/>
                </a:solidFill>
              </a:rPr>
              <a:t>layers</a:t>
            </a:r>
            <a:r>
              <a:rPr lang="fr-FR" sz="2000" b="1" u="sng" dirty="0" smtClean="0">
                <a:solidFill>
                  <a:srgbClr val="0070C0"/>
                </a:solidFill>
              </a:rPr>
              <a:t> </a:t>
            </a:r>
            <a:r>
              <a:rPr lang="fr-FR" sz="2000" dirty="0" smtClean="0"/>
              <a:t>(</a:t>
            </a:r>
            <a:r>
              <a:rPr lang="fr-FR" sz="2000" dirty="0" err="1" smtClean="0"/>
              <a:t>endocervix</a:t>
            </a:r>
            <a:r>
              <a:rPr lang="fr-FR" sz="2000" dirty="0" smtClean="0"/>
              <a:t>, rectum, GI tract). This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readily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demonstrated</a:t>
            </a:r>
            <a:r>
              <a:rPr lang="fr-FR" sz="2000" dirty="0" smtClean="0"/>
              <a:t> </a:t>
            </a:r>
            <a:r>
              <a:rPr lang="fr-FR" sz="2000" i="1" dirty="0" smtClean="0"/>
              <a:t>in vitro </a:t>
            </a:r>
            <a:r>
              <a:rPr lang="fr-FR" sz="1400" b="1" dirty="0" smtClean="0"/>
              <a:t>(Tudor, </a:t>
            </a:r>
            <a:r>
              <a:rPr lang="fr-FR" sz="1400" b="1" dirty="0" err="1" smtClean="0"/>
              <a:t>Mucosal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Immunol</a:t>
            </a:r>
            <a:r>
              <a:rPr lang="fr-FR" sz="1400" b="1" dirty="0" smtClean="0"/>
              <a:t> 2009; Tudor, Nat </a:t>
            </a:r>
            <a:r>
              <a:rPr lang="fr-FR" sz="1400" b="1" dirty="0" err="1" smtClean="0"/>
              <a:t>Immunol</a:t>
            </a:r>
            <a:r>
              <a:rPr lang="fr-FR" sz="1400" b="1" dirty="0" smtClean="0"/>
              <a:t> 2009) : </a:t>
            </a:r>
            <a:r>
              <a:rPr lang="fr-FR" sz="1800" dirty="0"/>
              <a:t>t</a:t>
            </a:r>
            <a:r>
              <a:rPr lang="fr-FR" sz="1800" dirty="0" smtClean="0"/>
              <a:t>he </a:t>
            </a:r>
            <a:r>
              <a:rPr lang="fr-FR" sz="1800" b="1" dirty="0" smtClean="0">
                <a:solidFill>
                  <a:srgbClr val="FF0000"/>
                </a:solidFill>
              </a:rPr>
              <a:t>virions </a:t>
            </a:r>
            <a:r>
              <a:rPr lang="fr-FR" sz="1800" b="1" dirty="0" err="1" smtClean="0">
                <a:solidFill>
                  <a:srgbClr val="FF0000"/>
                </a:solidFill>
              </a:rPr>
              <a:t>penetrate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into</a:t>
            </a:r>
            <a:r>
              <a:rPr lang="fr-FR" sz="1800" b="1" dirty="0" smtClean="0">
                <a:solidFill>
                  <a:srgbClr val="FF0000"/>
                </a:solidFill>
              </a:rPr>
              <a:t> the </a:t>
            </a:r>
            <a:r>
              <a:rPr lang="fr-FR" sz="1800" b="1" dirty="0" err="1" smtClean="0">
                <a:solidFill>
                  <a:srgbClr val="FF0000"/>
                </a:solidFill>
              </a:rPr>
              <a:t>cell</a:t>
            </a:r>
            <a:r>
              <a:rPr lang="fr-FR" sz="1800" b="1" dirty="0" smtClean="0">
                <a:solidFill>
                  <a:srgbClr val="FF0000"/>
                </a:solidFill>
              </a:rPr>
              <a:t> by </a:t>
            </a:r>
            <a:r>
              <a:rPr lang="fr-FR" sz="1800" b="1" dirty="0" err="1" smtClean="0">
                <a:solidFill>
                  <a:srgbClr val="FF0000"/>
                </a:solidFill>
              </a:rPr>
              <a:t>endocytosis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dirty="0" smtClean="0"/>
              <a:t>and are </a:t>
            </a:r>
            <a:r>
              <a:rPr lang="fr-FR" sz="1800" b="1" dirty="0" err="1" smtClean="0"/>
              <a:t>transported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across</a:t>
            </a:r>
            <a:r>
              <a:rPr lang="fr-FR" sz="1800" b="1" dirty="0" smtClean="0"/>
              <a:t> the </a:t>
            </a:r>
            <a:r>
              <a:rPr lang="fr-FR" sz="1800" b="1" dirty="0" err="1" smtClean="0"/>
              <a:t>cell</a:t>
            </a:r>
            <a:r>
              <a:rPr lang="fr-FR" sz="1800" b="1" dirty="0" smtClean="0"/>
              <a:t> </a:t>
            </a:r>
            <a:r>
              <a:rPr lang="fr-FR" sz="1800" dirty="0" err="1" smtClean="0"/>
              <a:t>wrapped</a:t>
            </a:r>
            <a:r>
              <a:rPr lang="fr-FR" sz="1800" dirty="0" smtClean="0"/>
              <a:t> in a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transcytosis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vesicle</a:t>
            </a:r>
            <a:r>
              <a:rPr lang="fr-FR" sz="1800" b="1" dirty="0" smtClean="0"/>
              <a:t> </a:t>
            </a:r>
            <a:r>
              <a:rPr lang="fr-FR" sz="1800" dirty="0" err="1" smtClean="0"/>
              <a:t>that</a:t>
            </a:r>
            <a:r>
              <a:rPr lang="fr-FR" sz="1800" dirty="0" smtClean="0"/>
              <a:t> releases </a:t>
            </a:r>
            <a:r>
              <a:rPr lang="fr-FR" sz="1800" dirty="0" err="1" smtClean="0"/>
              <a:t>them</a:t>
            </a:r>
            <a:r>
              <a:rPr lang="fr-FR" sz="1800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on the </a:t>
            </a:r>
            <a:r>
              <a:rPr lang="fr-FR" sz="1800" b="1" dirty="0" err="1" smtClean="0">
                <a:solidFill>
                  <a:srgbClr val="FF0000"/>
                </a:solidFill>
              </a:rPr>
              <a:t>baso</a:t>
            </a:r>
            <a:r>
              <a:rPr lang="fr-FR" sz="1800" b="1" dirty="0" smtClean="0">
                <a:solidFill>
                  <a:srgbClr val="FF0000"/>
                </a:solidFill>
              </a:rPr>
              <a:t>-</a:t>
            </a:r>
            <a:r>
              <a:rPr lang="fr-FR" sz="1800" b="1" dirty="0" err="1" smtClean="0">
                <a:solidFill>
                  <a:srgbClr val="FF0000"/>
                </a:solidFill>
              </a:rPr>
              <a:t>lateral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side</a:t>
            </a:r>
            <a:r>
              <a:rPr lang="fr-FR" sz="1800" b="1" dirty="0" smtClean="0">
                <a:solidFill>
                  <a:srgbClr val="FF0000"/>
                </a:solidFill>
              </a:rPr>
              <a:t> of the </a:t>
            </a:r>
            <a:r>
              <a:rPr lang="fr-FR" sz="1800" b="1" dirty="0" err="1" smtClean="0">
                <a:solidFill>
                  <a:srgbClr val="FF0000"/>
                </a:solidFill>
              </a:rPr>
              <a:t>epithelium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endParaRPr lang="fr-FR" sz="1800" i="1" dirty="0" smtClean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b="1" dirty="0" err="1" smtClean="0"/>
              <a:t>Mucosal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IgAs</a:t>
            </a:r>
            <a:r>
              <a:rPr lang="fr-FR" sz="2000" b="1" dirty="0" smtClean="0"/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specific</a:t>
            </a:r>
            <a:r>
              <a:rPr lang="fr-FR" sz="2000" b="1" dirty="0" smtClean="0">
                <a:solidFill>
                  <a:srgbClr val="0070C0"/>
                </a:solidFill>
              </a:rPr>
              <a:t> for HIV-1 gp41 MPER </a:t>
            </a:r>
            <a:r>
              <a:rPr lang="fr-FR" sz="2000" dirty="0" smtClean="0"/>
              <a:t>have been </a:t>
            </a:r>
            <a:r>
              <a:rPr lang="fr-FR" sz="2000" dirty="0" err="1" smtClean="0"/>
              <a:t>shown</a:t>
            </a:r>
            <a:r>
              <a:rPr lang="fr-FR" sz="2000" dirty="0" smtClean="0"/>
              <a:t> </a:t>
            </a:r>
            <a:r>
              <a:rPr lang="fr-FR" sz="2000" u="sng" dirty="0" smtClean="0"/>
              <a:t>to </a:t>
            </a:r>
            <a:r>
              <a:rPr lang="fr-FR" sz="2000" b="1" u="sng" dirty="0" smtClean="0">
                <a:solidFill>
                  <a:srgbClr val="FF0000"/>
                </a:solidFill>
              </a:rPr>
              <a:t>block HIV-1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transcytosis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across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epithelial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barriers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</a:rPr>
              <a:t>in vitro </a:t>
            </a:r>
            <a:r>
              <a:rPr lang="fr-FR" sz="1600" b="1" dirty="0" smtClean="0"/>
              <a:t>(</a:t>
            </a:r>
            <a:r>
              <a:rPr lang="fr-FR" sz="1600" b="1" dirty="0" err="1" smtClean="0"/>
              <a:t>Alfsen</a:t>
            </a:r>
            <a:r>
              <a:rPr lang="fr-FR" sz="1600" b="1" dirty="0" smtClean="0"/>
              <a:t>, J </a:t>
            </a:r>
            <a:r>
              <a:rPr lang="fr-FR" sz="1600" b="1" dirty="0" err="1" smtClean="0"/>
              <a:t>Immunol</a:t>
            </a:r>
            <a:r>
              <a:rPr lang="fr-FR" sz="1600" b="1" dirty="0" smtClean="0"/>
              <a:t> 2001; Nguyen, J AIDS 2006; </a:t>
            </a:r>
            <a:r>
              <a:rPr lang="fr-FR" sz="1600" b="1" dirty="0" err="1" smtClean="0"/>
              <a:t>Shen</a:t>
            </a:r>
            <a:r>
              <a:rPr lang="fr-FR" sz="1600" b="1" dirty="0" smtClean="0"/>
              <a:t>, J </a:t>
            </a:r>
            <a:r>
              <a:rPr lang="fr-FR" sz="1600" b="1" dirty="0" err="1" smtClean="0"/>
              <a:t>Immunol</a:t>
            </a:r>
            <a:r>
              <a:rPr lang="fr-FR" sz="1600" b="1" dirty="0" smtClean="0"/>
              <a:t> 2010) =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Transcytosis</a:t>
            </a:r>
            <a:r>
              <a:rPr lang="fr-FR" sz="2000" b="1" u="sng" dirty="0" smtClean="0">
                <a:solidFill>
                  <a:srgbClr val="FF0000"/>
                </a:solidFill>
              </a:rPr>
              <a:t> inhibition</a:t>
            </a:r>
          </a:p>
          <a:p>
            <a:pPr lvl="1">
              <a:buNone/>
            </a:pPr>
            <a:endParaRPr lang="fr-FR" sz="2000" b="1" u="sng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fr-FR" sz="2000" b="1" dirty="0" err="1" smtClean="0"/>
              <a:t>Such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transcytosis</a:t>
            </a:r>
            <a:r>
              <a:rPr lang="fr-FR" sz="2000" b="1" dirty="0" smtClean="0"/>
              <a:t>-</a:t>
            </a:r>
            <a:r>
              <a:rPr lang="fr-FR" sz="2000" b="1" dirty="0" err="1" smtClean="0"/>
              <a:t>blocking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IgAs</a:t>
            </a:r>
            <a:r>
              <a:rPr lang="fr-FR" sz="2000" b="1" dirty="0" smtClean="0"/>
              <a:t>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found</a:t>
            </a:r>
            <a:r>
              <a:rPr lang="fr-FR" sz="2000" dirty="0" smtClean="0"/>
              <a:t> in the </a:t>
            </a:r>
            <a:r>
              <a:rPr lang="fr-FR" sz="2000" b="1" dirty="0" err="1" smtClean="0"/>
              <a:t>cervicovaginal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secretions</a:t>
            </a:r>
            <a:r>
              <a:rPr lang="fr-FR" sz="2000" b="1" dirty="0" smtClean="0"/>
              <a:t> of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highly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exposed</a:t>
            </a:r>
            <a:r>
              <a:rPr lang="fr-FR" sz="2000" b="1" u="sng" dirty="0" smtClean="0">
                <a:solidFill>
                  <a:srgbClr val="FF0000"/>
                </a:solidFill>
              </a:rPr>
              <a:t>,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persistently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seronegative</a:t>
            </a:r>
            <a:r>
              <a:rPr lang="fr-FR" sz="2000" b="1" u="sng" dirty="0" smtClean="0">
                <a:solidFill>
                  <a:srgbClr val="FF0000"/>
                </a:solidFill>
              </a:rPr>
              <a:t> (HEPS)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women</a:t>
            </a:r>
            <a:endParaRPr lang="fr-FR" sz="2000" b="1" u="sng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fr-FR" sz="2000" b="1" u="sng" dirty="0" smtClean="0">
              <a:solidFill>
                <a:srgbClr val="FF0000"/>
              </a:solidFill>
            </a:endParaRPr>
          </a:p>
          <a:p>
            <a:pPr lvl="1" eaLnBrk="1" hangingPunct="1"/>
            <a:endParaRPr lang="fr-FR" sz="2000" dirty="0" smtClean="0"/>
          </a:p>
          <a:p>
            <a:pPr>
              <a:buFont typeface="Arial" pitchFamily="34" charset="0"/>
              <a:buNone/>
            </a:pPr>
            <a:endParaRPr lang="fr-FR" sz="2800" b="1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b="1" u="sng" smtClean="0"/>
              <a:t>GP41-virosome immunization </a:t>
            </a:r>
            <a:br>
              <a:rPr lang="fr-FR" sz="4000" b="1" u="sng" smtClean="0"/>
            </a:br>
            <a:r>
              <a:rPr lang="fr-FR" sz="1400" b="1" smtClean="0"/>
              <a:t>(Bomsel et al, Immunity 2010)</a:t>
            </a:r>
            <a:r>
              <a:rPr lang="fr-FR" sz="2000" b="1" smtClean="0"/>
              <a:t/>
            </a:r>
            <a:br>
              <a:rPr lang="fr-FR" sz="2000" b="1" smtClean="0"/>
            </a:br>
            <a:endParaRPr lang="fr-FR" sz="2000" b="1" u="sng" smtClean="0"/>
          </a:p>
        </p:txBody>
      </p:sp>
      <p:sp>
        <p:nvSpPr>
          <p:cNvPr id="70659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7687"/>
          </a:xfrm>
        </p:spPr>
        <p:txBody>
          <a:bodyPr/>
          <a:lstStyle/>
          <a:p>
            <a:r>
              <a:rPr lang="fr-FR" sz="1800" b="1" u="sng" dirty="0" err="1" smtClean="0"/>
              <a:t>Female</a:t>
            </a:r>
            <a:r>
              <a:rPr lang="fr-FR" sz="1800" b="1" u="sng" dirty="0" smtClean="0"/>
              <a:t> macaque </a:t>
            </a:r>
            <a:r>
              <a:rPr lang="fr-FR" sz="1800" b="1" u="sng" dirty="0" err="1" smtClean="0"/>
              <a:t>monkeys</a:t>
            </a:r>
            <a:r>
              <a:rPr lang="fr-FR" sz="1800" b="1" u="sng" dirty="0" smtClean="0"/>
              <a:t> </a:t>
            </a:r>
            <a:r>
              <a:rPr lang="fr-FR" sz="1800" dirty="0" err="1" smtClean="0"/>
              <a:t>were</a:t>
            </a:r>
            <a:r>
              <a:rPr lang="fr-FR" sz="1800" dirty="0" smtClean="0"/>
              <a:t> </a:t>
            </a:r>
            <a:r>
              <a:rPr lang="fr-FR" sz="1800" dirty="0" err="1" smtClean="0"/>
              <a:t>immunized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b="1" dirty="0" smtClean="0">
                <a:solidFill>
                  <a:srgbClr val="0070C0"/>
                </a:solidFill>
              </a:rPr>
              <a:t>rgp41 and an MPER peptide (P1) </a:t>
            </a:r>
            <a:r>
              <a:rPr lang="fr-FR" sz="1800" b="1" dirty="0" err="1" smtClean="0">
                <a:solidFill>
                  <a:srgbClr val="0070C0"/>
                </a:solidFill>
              </a:rPr>
              <a:t>grafted</a:t>
            </a:r>
            <a:r>
              <a:rPr lang="fr-FR" sz="1800" b="1" dirty="0" smtClean="0">
                <a:solidFill>
                  <a:srgbClr val="0070C0"/>
                </a:solidFill>
              </a:rPr>
              <a:t> onto </a:t>
            </a:r>
            <a:r>
              <a:rPr lang="fr-FR" sz="1800" b="1" dirty="0" err="1" smtClean="0">
                <a:solidFill>
                  <a:srgbClr val="0070C0"/>
                </a:solidFill>
              </a:rPr>
              <a:t>virosomes</a:t>
            </a:r>
            <a:r>
              <a:rPr lang="fr-FR" sz="1800" dirty="0" smtClean="0"/>
              <a:t>:  </a:t>
            </a:r>
            <a:r>
              <a:rPr lang="fr-FR" sz="1800" dirty="0" err="1" smtClean="0"/>
              <a:t>either</a:t>
            </a:r>
            <a:r>
              <a:rPr lang="fr-FR" sz="1800" dirty="0" smtClean="0"/>
              <a:t> 4 times by the IM route or </a:t>
            </a:r>
            <a:r>
              <a:rPr lang="fr-FR" sz="1800" dirty="0" err="1" smtClean="0"/>
              <a:t>twice</a:t>
            </a:r>
            <a:r>
              <a:rPr lang="fr-FR" sz="1800" dirty="0" smtClean="0"/>
              <a:t> IM </a:t>
            </a:r>
            <a:r>
              <a:rPr lang="fr-FR" sz="1800" dirty="0" err="1" smtClean="0"/>
              <a:t>then</a:t>
            </a:r>
            <a:r>
              <a:rPr lang="fr-FR" sz="1800" dirty="0" smtClean="0"/>
              <a:t> </a:t>
            </a:r>
            <a:r>
              <a:rPr lang="fr-FR" sz="1800" dirty="0" err="1" smtClean="0"/>
              <a:t>twice</a:t>
            </a:r>
            <a:r>
              <a:rPr lang="fr-FR" sz="1800" dirty="0" smtClean="0"/>
              <a:t> </a:t>
            </a:r>
            <a:r>
              <a:rPr lang="fr-FR" sz="1800" dirty="0" err="1" smtClean="0"/>
              <a:t>intranasally</a:t>
            </a:r>
            <a:r>
              <a:rPr lang="fr-FR" sz="1800" dirty="0" smtClean="0"/>
              <a:t> (IN).</a:t>
            </a:r>
          </a:p>
          <a:p>
            <a:endParaRPr lang="fr-FR" sz="1800" b="1" dirty="0" smtClean="0"/>
          </a:p>
          <a:p>
            <a:r>
              <a:rPr lang="fr-FR" sz="1800" b="1" dirty="0" smtClean="0"/>
              <a:t>The </a:t>
            </a:r>
            <a:r>
              <a:rPr lang="fr-FR" sz="1800" b="1" dirty="0" err="1" smtClean="0"/>
              <a:t>animals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were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then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challenged</a:t>
            </a:r>
            <a:r>
              <a:rPr lang="fr-FR" sz="1800" b="1" dirty="0" smtClean="0"/>
              <a:t> </a:t>
            </a:r>
            <a:r>
              <a:rPr lang="fr-FR" sz="1800" b="1" dirty="0" smtClean="0">
                <a:solidFill>
                  <a:srgbClr val="0070C0"/>
                </a:solidFill>
              </a:rPr>
              <a:t>13 successive times </a:t>
            </a:r>
            <a:r>
              <a:rPr lang="fr-FR" sz="1800" b="1" dirty="0" smtClean="0">
                <a:solidFill>
                  <a:srgbClr val="FF0000"/>
                </a:solidFill>
              </a:rPr>
              <a:t>by the vaginal route </a:t>
            </a:r>
            <a:r>
              <a:rPr lang="fr-FR" sz="1800" b="1" dirty="0" err="1" smtClean="0"/>
              <a:t>with</a:t>
            </a:r>
            <a:r>
              <a:rPr lang="fr-FR" sz="1800" b="1" dirty="0" smtClean="0"/>
              <a:t> a </a:t>
            </a:r>
            <a:r>
              <a:rPr lang="fr-FR" sz="1800" b="1" dirty="0" err="1" smtClean="0"/>
              <a:t>low</a:t>
            </a:r>
            <a:r>
              <a:rPr lang="fr-FR" sz="1800" b="1" dirty="0" smtClean="0"/>
              <a:t> dose (30 TCID50) </a:t>
            </a:r>
            <a:r>
              <a:rPr lang="fr-FR" sz="1800" b="1" dirty="0" smtClean="0">
                <a:solidFill>
                  <a:srgbClr val="FF0000"/>
                </a:solidFill>
              </a:rPr>
              <a:t>of SHIV SF162P3 </a:t>
            </a:r>
            <a:r>
              <a:rPr lang="fr-FR" sz="1800" b="1" dirty="0" smtClean="0"/>
              <a:t>(once- or </a:t>
            </a:r>
            <a:r>
              <a:rPr lang="fr-FR" sz="1800" b="1" dirty="0" err="1" smtClean="0"/>
              <a:t>twice</a:t>
            </a:r>
            <a:r>
              <a:rPr lang="fr-FR" sz="1800" b="1" dirty="0" smtClean="0"/>
              <a:t>-a-</a:t>
            </a:r>
            <a:r>
              <a:rPr lang="fr-FR" sz="1800" b="1" dirty="0" err="1" smtClean="0"/>
              <a:t>week</a:t>
            </a:r>
            <a:r>
              <a:rPr lang="fr-FR" sz="1800" b="1" dirty="0" smtClean="0"/>
              <a:t>)</a:t>
            </a:r>
          </a:p>
          <a:p>
            <a:endParaRPr lang="fr-FR" sz="1800" b="1" dirty="0" smtClean="0"/>
          </a:p>
          <a:p>
            <a:r>
              <a:rPr lang="fr-FR" sz="1800" b="1" u="sng" dirty="0" smtClean="0">
                <a:solidFill>
                  <a:srgbClr val="FF0000"/>
                </a:solidFill>
              </a:rPr>
              <a:t>None of the IM/IN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immunized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fe</a:t>
            </a:r>
            <a:r>
              <a:rPr lang="fr-FR" sz="1800" b="1" dirty="0" err="1" smtClean="0">
                <a:solidFill>
                  <a:srgbClr val="FF0000"/>
                </a:solidFill>
              </a:rPr>
              <a:t>males</a:t>
            </a:r>
            <a:r>
              <a:rPr lang="fr-FR" sz="1800" b="1" dirty="0" smtClean="0"/>
              <a:t>, and </a:t>
            </a:r>
            <a:r>
              <a:rPr lang="fr-FR" sz="1800" b="1" dirty="0" err="1" smtClean="0"/>
              <a:t>only</a:t>
            </a:r>
            <a:r>
              <a:rPr lang="fr-FR" sz="1800" b="1" dirty="0" smtClean="0"/>
              <a:t> 3/6 IM </a:t>
            </a:r>
            <a:r>
              <a:rPr lang="fr-FR" sz="1800" b="1" dirty="0" err="1" smtClean="0"/>
              <a:t>immunized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females</a:t>
            </a:r>
            <a:r>
              <a:rPr lang="fr-FR" sz="1800" b="1" dirty="0" smtClean="0"/>
              <a:t>, </a:t>
            </a:r>
            <a:r>
              <a:rPr lang="fr-FR" sz="1800" b="1" dirty="0" err="1" smtClean="0">
                <a:solidFill>
                  <a:srgbClr val="FF0000"/>
                </a:solidFill>
              </a:rPr>
              <a:t>became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infected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/>
              <a:t>vs </a:t>
            </a:r>
            <a:r>
              <a:rPr lang="fr-FR" sz="1800" b="1" u="sng" dirty="0" smtClean="0"/>
              <a:t>6/6 placebos</a:t>
            </a:r>
          </a:p>
          <a:p>
            <a:pPr>
              <a:buFont typeface="Arial" pitchFamily="34" charset="0"/>
              <a:buNone/>
            </a:pPr>
            <a:endParaRPr lang="fr-FR" sz="1800" b="1" u="sng" dirty="0" smtClean="0"/>
          </a:p>
          <a:p>
            <a:r>
              <a:rPr lang="fr-FR" sz="1800" b="1" dirty="0" smtClean="0">
                <a:solidFill>
                  <a:srgbClr val="FF0000"/>
                </a:solidFill>
              </a:rPr>
              <a:t>All the </a:t>
            </a:r>
            <a:r>
              <a:rPr lang="fr-FR" sz="1800" b="1" dirty="0" err="1" smtClean="0">
                <a:solidFill>
                  <a:srgbClr val="FF0000"/>
                </a:solidFill>
              </a:rPr>
              <a:t>protected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animals</a:t>
            </a:r>
            <a:r>
              <a:rPr lang="fr-FR" sz="1800" b="1" dirty="0" smtClean="0">
                <a:solidFill>
                  <a:srgbClr val="FF0000"/>
                </a:solidFill>
              </a:rPr>
              <a:t>  </a:t>
            </a:r>
            <a:r>
              <a:rPr lang="fr-FR" sz="1800" b="1" dirty="0" err="1" smtClean="0">
                <a:solidFill>
                  <a:srgbClr val="FF0000"/>
                </a:solidFill>
              </a:rPr>
              <a:t>had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developed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transcytosis</a:t>
            </a:r>
            <a:r>
              <a:rPr lang="fr-FR" sz="1800" b="1" u="sng" dirty="0" smtClean="0">
                <a:solidFill>
                  <a:srgbClr val="FF0000"/>
                </a:solidFill>
              </a:rPr>
              <a:t>-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blocking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IgAs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in </a:t>
            </a:r>
            <a:r>
              <a:rPr lang="fr-FR" sz="1800" b="1" dirty="0" err="1" smtClean="0">
                <a:solidFill>
                  <a:srgbClr val="FF0000"/>
                </a:solidFill>
              </a:rPr>
              <a:t>their</a:t>
            </a:r>
            <a:r>
              <a:rPr lang="fr-FR" sz="1800" b="1" dirty="0" smtClean="0">
                <a:solidFill>
                  <a:srgbClr val="FF0000"/>
                </a:solidFill>
              </a:rPr>
              <a:t> vaginal </a:t>
            </a:r>
            <a:r>
              <a:rPr lang="fr-FR" sz="1800" b="1" dirty="0" err="1" smtClean="0">
                <a:solidFill>
                  <a:srgbClr val="FF0000"/>
                </a:solidFill>
              </a:rPr>
              <a:t>secretions</a:t>
            </a:r>
            <a:r>
              <a:rPr lang="fr-FR" sz="1800" b="1" dirty="0" smtClean="0"/>
              <a:t>. </a:t>
            </a:r>
            <a:r>
              <a:rPr lang="fr-FR" sz="1800" u="sng" dirty="0" smtClean="0"/>
              <a:t>None </a:t>
            </a:r>
            <a:r>
              <a:rPr lang="fr-FR" sz="1800" u="sng" dirty="0" err="1" smtClean="0"/>
              <a:t>showed</a:t>
            </a:r>
            <a:r>
              <a:rPr lang="fr-FR" sz="1800" u="sng" dirty="0" smtClean="0"/>
              <a:t> </a:t>
            </a:r>
            <a:r>
              <a:rPr lang="fr-FR" sz="1800" u="sng" dirty="0" err="1" smtClean="0"/>
              <a:t>evidence</a:t>
            </a:r>
            <a:r>
              <a:rPr lang="fr-FR" sz="1800" u="sng" dirty="0" smtClean="0"/>
              <a:t> of </a:t>
            </a:r>
            <a:r>
              <a:rPr lang="fr-FR" sz="1800" u="sng" dirty="0" err="1" smtClean="0"/>
              <a:t>NAbs</a:t>
            </a:r>
            <a:r>
              <a:rPr lang="fr-FR" sz="1800" u="sng" dirty="0" smtClean="0"/>
              <a:t> in </a:t>
            </a:r>
            <a:r>
              <a:rPr lang="fr-FR" sz="1800" u="sng" dirty="0" err="1" smtClean="0"/>
              <a:t>their</a:t>
            </a:r>
            <a:r>
              <a:rPr lang="fr-FR" sz="1800" u="sng" dirty="0" smtClean="0"/>
              <a:t> </a:t>
            </a:r>
            <a:r>
              <a:rPr lang="fr-FR" sz="1800" u="sng" dirty="0" err="1" smtClean="0"/>
              <a:t>serum</a:t>
            </a:r>
            <a:endParaRPr lang="fr-FR" sz="1800" u="sng" dirty="0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u="sng" dirty="0" smtClean="0">
                <a:solidFill>
                  <a:srgbClr val="0070C0"/>
                </a:solidFill>
              </a:rPr>
              <a:t>So, </a:t>
            </a:r>
            <a:r>
              <a:rPr lang="fr-FR" sz="4000" b="1" u="sng" dirty="0" err="1" smtClean="0">
                <a:solidFill>
                  <a:srgbClr val="0070C0"/>
                </a:solidFill>
              </a:rPr>
              <a:t>what</a:t>
            </a:r>
            <a:r>
              <a:rPr lang="fr-FR" sz="4000" b="1" u="sng" dirty="0" smtClean="0">
                <a:solidFill>
                  <a:srgbClr val="0070C0"/>
                </a:solidFill>
              </a:rPr>
              <a:t> do </a:t>
            </a:r>
            <a:r>
              <a:rPr lang="fr-FR" sz="4000" b="1" u="sng" dirty="0" err="1" smtClean="0">
                <a:solidFill>
                  <a:srgbClr val="0070C0"/>
                </a:solidFill>
              </a:rPr>
              <a:t>we</a:t>
            </a:r>
            <a:r>
              <a:rPr lang="fr-FR" sz="4000" b="1" u="sng" dirty="0" smtClean="0">
                <a:solidFill>
                  <a:srgbClr val="0070C0"/>
                </a:solidFill>
              </a:rPr>
              <a:t> have in the pipe </a:t>
            </a:r>
            <a:r>
              <a:rPr lang="fr-FR" sz="4000" b="1" u="sng" dirty="0" err="1" smtClean="0">
                <a:solidFill>
                  <a:srgbClr val="0070C0"/>
                </a:solidFill>
              </a:rPr>
              <a:t>at</a:t>
            </a:r>
            <a:r>
              <a:rPr lang="fr-FR" sz="4000" b="1" u="sng" dirty="0" smtClean="0">
                <a:solidFill>
                  <a:srgbClr val="0070C0"/>
                </a:solidFill>
              </a:rPr>
              <a:t> </a:t>
            </a:r>
            <a:r>
              <a:rPr lang="fr-FR" sz="4000" b="1" u="sng" dirty="0" err="1" smtClean="0">
                <a:solidFill>
                  <a:srgbClr val="0070C0"/>
                </a:solidFill>
              </a:rPr>
              <a:t>this</a:t>
            </a:r>
            <a:r>
              <a:rPr lang="fr-FR" sz="4000" b="1" u="sng" dirty="0" smtClean="0">
                <a:solidFill>
                  <a:srgbClr val="0070C0"/>
                </a:solidFill>
              </a:rPr>
              <a:t> time?</a:t>
            </a:r>
            <a:endParaRPr lang="fr-FR" sz="4000" dirty="0" smtClean="0"/>
          </a:p>
        </p:txBody>
      </p:sp>
      <p:sp>
        <p:nvSpPr>
          <p:cNvPr id="71683" name="Espace réservé du contenu 2"/>
          <p:cNvSpPr>
            <a:spLocks noGrp="1"/>
          </p:cNvSpPr>
          <p:nvPr>
            <p:ph idx="1"/>
          </p:nvPr>
        </p:nvSpPr>
        <p:spPr>
          <a:xfrm>
            <a:off x="142844" y="1785926"/>
            <a:ext cx="8229600" cy="4265613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None/>
            </a:pPr>
            <a:r>
              <a:rPr lang="fr-FR" sz="1800" b="1" dirty="0" smtClean="0">
                <a:cs typeface="Arial" pitchFamily="34" charset="0"/>
              </a:rPr>
              <a:t>	</a:t>
            </a:r>
            <a:r>
              <a:rPr lang="fr-FR" sz="7200" b="1" dirty="0" smtClean="0">
                <a:cs typeface="Arial" pitchFamily="34" charset="0"/>
              </a:rPr>
              <a:t>A </a:t>
            </a:r>
            <a:r>
              <a:rPr lang="fr-FR" sz="7200" b="1" dirty="0" err="1" smtClean="0">
                <a:cs typeface="Arial" pitchFamily="34" charset="0"/>
              </a:rPr>
              <a:t>variety</a:t>
            </a:r>
            <a:r>
              <a:rPr lang="fr-FR" sz="7200" b="1" dirty="0" smtClean="0">
                <a:cs typeface="Arial" pitchFamily="34" charset="0"/>
              </a:rPr>
              <a:t> of </a:t>
            </a:r>
            <a:r>
              <a:rPr lang="fr-FR" sz="7200" b="1" dirty="0" smtClean="0">
                <a:solidFill>
                  <a:srgbClr val="FF0000"/>
                </a:solidFill>
                <a:cs typeface="Arial" pitchFamily="34" charset="0"/>
              </a:rPr>
              <a:t>prime-</a:t>
            </a:r>
            <a:r>
              <a:rPr lang="fr-FR" sz="7200" b="1" dirty="0" err="1" smtClean="0">
                <a:solidFill>
                  <a:srgbClr val="FF0000"/>
                </a:solidFill>
                <a:cs typeface="Arial" pitchFamily="34" charset="0"/>
              </a:rPr>
              <a:t>boost</a:t>
            </a:r>
            <a:r>
              <a:rPr lang="fr-FR" sz="72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7200" b="1" dirty="0" err="1" smtClean="0">
                <a:solidFill>
                  <a:srgbClr val="FF0000"/>
                </a:solidFill>
                <a:cs typeface="Arial" pitchFamily="34" charset="0"/>
              </a:rPr>
              <a:t>regimens</a:t>
            </a:r>
            <a:r>
              <a:rPr lang="fr-FR" sz="72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7200" b="1" dirty="0" err="1" smtClean="0">
                <a:solidFill>
                  <a:srgbClr val="FF0000"/>
                </a:solidFill>
                <a:cs typeface="Arial" pitchFamily="34" charset="0"/>
              </a:rPr>
              <a:t>using</a:t>
            </a:r>
            <a:r>
              <a:rPr lang="fr-FR" sz="7200" b="1" dirty="0" smtClean="0">
                <a:solidFill>
                  <a:srgbClr val="FF0000"/>
                </a:solidFill>
                <a:cs typeface="Arial" pitchFamily="34" charset="0"/>
              </a:rPr>
              <a:t> DNA as a prime and live </a:t>
            </a:r>
            <a:r>
              <a:rPr lang="fr-FR" sz="7200" b="1" dirty="0" err="1" smtClean="0">
                <a:solidFill>
                  <a:srgbClr val="FF0000"/>
                </a:solidFill>
                <a:cs typeface="Arial" pitchFamily="34" charset="0"/>
              </a:rPr>
              <a:t>vectored</a:t>
            </a:r>
            <a:r>
              <a:rPr lang="fr-FR" sz="7200" b="1" dirty="0" smtClean="0">
                <a:solidFill>
                  <a:srgbClr val="FF0000"/>
                </a:solidFill>
                <a:cs typeface="Arial" pitchFamily="34" charset="0"/>
              </a:rPr>
              <a:t> vaccines </a:t>
            </a:r>
            <a:r>
              <a:rPr lang="fr-FR" sz="7200" dirty="0" smtClean="0">
                <a:cs typeface="Arial" pitchFamily="34" charset="0"/>
              </a:rPr>
              <a:t>(</a:t>
            </a:r>
            <a:r>
              <a:rPr lang="fr-FR" sz="7200" b="1" dirty="0" smtClean="0">
                <a:solidFill>
                  <a:srgbClr val="0070C0"/>
                </a:solidFill>
                <a:cs typeface="Arial" pitchFamily="34" charset="0"/>
              </a:rPr>
              <a:t>Ad26, Ad35, Ad48; and/or MVA) as a </a:t>
            </a:r>
            <a:r>
              <a:rPr lang="fr-FR" sz="7200" b="1" dirty="0" err="1" smtClean="0">
                <a:solidFill>
                  <a:srgbClr val="0070C0"/>
                </a:solidFill>
                <a:cs typeface="Arial" pitchFamily="34" charset="0"/>
              </a:rPr>
              <a:t>boost</a:t>
            </a:r>
            <a:r>
              <a:rPr lang="fr-FR" sz="7200" dirty="0" smtClean="0">
                <a:cs typeface="Arial" pitchFamily="34" charset="0"/>
              </a:rPr>
              <a:t>. </a:t>
            </a:r>
            <a:r>
              <a:rPr lang="fr-FR" sz="7200" dirty="0" err="1" smtClean="0">
                <a:cs typeface="Arial" pitchFamily="34" charset="0"/>
              </a:rPr>
              <a:t>These</a:t>
            </a:r>
            <a:r>
              <a:rPr lang="fr-FR" sz="7200" dirty="0" smtClean="0">
                <a:cs typeface="Arial" pitchFamily="34" charset="0"/>
              </a:rPr>
              <a:t> vaccine </a:t>
            </a:r>
            <a:r>
              <a:rPr lang="fr-FR" sz="7200" dirty="0" err="1" smtClean="0">
                <a:cs typeface="Arial" pitchFamily="34" charset="0"/>
              </a:rPr>
              <a:t>approaches</a:t>
            </a:r>
            <a:r>
              <a:rPr lang="fr-FR" sz="7200" dirty="0" smtClean="0">
                <a:cs typeface="Arial" pitchFamily="34" charset="0"/>
              </a:rPr>
              <a:t> are </a:t>
            </a:r>
            <a:r>
              <a:rPr lang="fr-FR" sz="7200" dirty="0" err="1" smtClean="0">
                <a:cs typeface="Arial" pitchFamily="34" charset="0"/>
              </a:rPr>
              <a:t>at</a:t>
            </a:r>
            <a:r>
              <a:rPr lang="fr-FR" sz="7200" dirty="0" smtClean="0">
                <a:cs typeface="Arial" pitchFamily="34" charset="0"/>
              </a:rPr>
              <a:t> </a:t>
            </a:r>
            <a:r>
              <a:rPr lang="fr-FR" sz="7200" dirty="0" err="1" smtClean="0">
                <a:cs typeface="Arial" pitchFamily="34" charset="0"/>
              </a:rPr>
              <a:t>various</a:t>
            </a:r>
            <a:r>
              <a:rPr lang="fr-FR" sz="7200" dirty="0" smtClean="0">
                <a:cs typeface="Arial" pitchFamily="34" charset="0"/>
              </a:rPr>
              <a:t> stages of </a:t>
            </a:r>
            <a:r>
              <a:rPr lang="fr-FR" sz="7200" dirty="0" err="1" smtClean="0">
                <a:cs typeface="Arial" pitchFamily="34" charset="0"/>
              </a:rPr>
              <a:t>clinical</a:t>
            </a:r>
            <a:r>
              <a:rPr lang="fr-FR" sz="7200" dirty="0" smtClean="0">
                <a:cs typeface="Arial" pitchFamily="34" charset="0"/>
              </a:rPr>
              <a:t> trials</a:t>
            </a:r>
            <a:r>
              <a:rPr lang="fr-FR" sz="7200" b="1" dirty="0" smtClean="0"/>
              <a:t>. </a:t>
            </a:r>
          </a:p>
          <a:p>
            <a:pPr>
              <a:buFont typeface="Wingdings" pitchFamily="2" charset="2"/>
              <a:buNone/>
            </a:pPr>
            <a:r>
              <a:rPr lang="fr-FR" sz="7200" b="1" dirty="0"/>
              <a:t>	</a:t>
            </a:r>
            <a:r>
              <a:rPr lang="fr-FR" sz="7200" b="1" dirty="0" smtClean="0"/>
              <a:t>So </a:t>
            </a:r>
            <a:r>
              <a:rPr lang="fr-FR" sz="7200" b="1" dirty="0" err="1" smtClean="0"/>
              <a:t>is</a:t>
            </a:r>
            <a:r>
              <a:rPr lang="fr-FR" sz="7200" b="1" dirty="0" smtClean="0"/>
              <a:t> a </a:t>
            </a:r>
            <a:r>
              <a:rPr lang="fr-FR" sz="7200" b="1" dirty="0" err="1" smtClean="0"/>
              <a:t>study</a:t>
            </a:r>
            <a:r>
              <a:rPr lang="fr-FR" sz="7200" b="1" dirty="0" smtClean="0"/>
              <a:t> of </a:t>
            </a:r>
            <a:r>
              <a:rPr lang="fr-FR" sz="7200" b="1" u="sng" dirty="0" smtClean="0"/>
              <a:t>DNA vs MVA prime+ gp140 </a:t>
            </a:r>
            <a:r>
              <a:rPr lang="fr-FR" sz="7200" b="1" u="sng" dirty="0" err="1" smtClean="0"/>
              <a:t>boosts</a:t>
            </a:r>
            <a:r>
              <a:rPr lang="fr-FR" sz="7200" b="1" u="sng" dirty="0" smtClean="0"/>
              <a:t> 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fr-FR" sz="5500" b="1" dirty="0" smtClean="0"/>
              <a:t>	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55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fr-FR" sz="5500" b="1" dirty="0" smtClean="0"/>
              <a:t>	</a:t>
            </a:r>
            <a:r>
              <a:rPr lang="fr-FR" sz="7200" b="1" dirty="0" smtClean="0"/>
              <a:t>Mixed </a:t>
            </a:r>
            <a:r>
              <a:rPr lang="fr-FR" sz="7200" b="1" dirty="0" err="1" smtClean="0"/>
              <a:t>modality</a:t>
            </a:r>
            <a:r>
              <a:rPr lang="fr-FR" sz="7200" b="1" dirty="0" smtClean="0"/>
              <a:t> prime-</a:t>
            </a:r>
            <a:r>
              <a:rPr lang="fr-FR" sz="7200" b="1" dirty="0" err="1" smtClean="0"/>
              <a:t>boost</a:t>
            </a:r>
            <a:r>
              <a:rPr lang="fr-FR" sz="7200" b="1" dirty="0" smtClean="0"/>
              <a:t> </a:t>
            </a:r>
            <a:r>
              <a:rPr lang="fr-FR" sz="7200" b="1" dirty="0" err="1" smtClean="0"/>
              <a:t>regimens</a:t>
            </a:r>
            <a:r>
              <a:rPr lang="fr-FR" sz="7200" dirty="0" smtClean="0"/>
              <a:t> : </a:t>
            </a:r>
            <a:r>
              <a:rPr lang="fr-FR" sz="7200" b="1" u="sng" dirty="0" smtClean="0">
                <a:solidFill>
                  <a:srgbClr val="FF0000"/>
                </a:solidFill>
              </a:rPr>
              <a:t>Ad26 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followed</a:t>
            </a:r>
            <a:r>
              <a:rPr lang="fr-FR" sz="7200" b="1" u="sng" dirty="0" smtClean="0">
                <a:solidFill>
                  <a:srgbClr val="FF0000"/>
                </a:solidFill>
              </a:rPr>
              <a:t> by MVA 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then</a:t>
            </a:r>
            <a:r>
              <a:rPr lang="fr-FR" sz="7200" b="1" u="sng" dirty="0" smtClean="0">
                <a:solidFill>
                  <a:srgbClr val="FF0000"/>
                </a:solidFill>
              </a:rPr>
              <a:t> gp140</a:t>
            </a:r>
            <a:r>
              <a:rPr lang="fr-FR" sz="7200" dirty="0" smtClean="0"/>
              <a:t> as </a:t>
            </a:r>
            <a:r>
              <a:rPr lang="fr-FR" sz="7200" dirty="0" err="1" smtClean="0"/>
              <a:t>compared</a:t>
            </a:r>
            <a:r>
              <a:rPr lang="fr-FR" sz="7200" dirty="0" smtClean="0"/>
              <a:t> to </a:t>
            </a:r>
            <a:r>
              <a:rPr lang="fr-FR" sz="7200" b="1" u="sng" dirty="0" smtClean="0">
                <a:solidFill>
                  <a:srgbClr val="FF0000"/>
                </a:solidFill>
              </a:rPr>
              <a:t>Ad26 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followed</a:t>
            </a:r>
            <a:r>
              <a:rPr lang="fr-FR" sz="7200" b="1" u="sng" dirty="0" smtClean="0">
                <a:solidFill>
                  <a:srgbClr val="FF0000"/>
                </a:solidFill>
              </a:rPr>
              <a:t> by gp140, </a:t>
            </a:r>
            <a:r>
              <a:rPr lang="fr-FR" sz="7200" dirty="0" err="1" smtClean="0"/>
              <a:t>using</a:t>
            </a:r>
            <a:r>
              <a:rPr lang="fr-FR" sz="7200" dirty="0" smtClean="0"/>
              <a:t> </a:t>
            </a:r>
            <a:r>
              <a:rPr lang="fr-FR" sz="7200" b="1" dirty="0" err="1" smtClean="0"/>
              <a:t>mosaic</a:t>
            </a:r>
            <a:r>
              <a:rPr lang="fr-FR" sz="7200" b="1" dirty="0" smtClean="0"/>
              <a:t> </a:t>
            </a:r>
            <a:r>
              <a:rPr lang="fr-FR" sz="7200" b="1" dirty="0" err="1" smtClean="0"/>
              <a:t>antigens</a:t>
            </a:r>
            <a:r>
              <a:rPr lang="fr-FR" sz="7200" b="1" dirty="0" smtClean="0">
                <a:latin typeface="Calibri"/>
              </a:rPr>
              <a:t>→</a:t>
            </a:r>
            <a:r>
              <a:rPr lang="fr-FR" sz="7200" b="1" dirty="0" smtClean="0"/>
              <a:t>  </a:t>
            </a:r>
            <a:r>
              <a:rPr lang="fr-FR" sz="7200" u="sng" dirty="0" err="1" smtClean="0"/>
              <a:t>expected</a:t>
            </a:r>
            <a:r>
              <a:rPr lang="fr-FR" sz="7200" u="sng" dirty="0" smtClean="0"/>
              <a:t> to go </a:t>
            </a:r>
            <a:r>
              <a:rPr lang="fr-FR" sz="7200" u="sng" dirty="0" err="1" smtClean="0"/>
              <a:t>into</a:t>
            </a:r>
            <a:r>
              <a:rPr lang="fr-FR" sz="7200" u="sng" dirty="0" smtClean="0"/>
              <a:t> Phase III </a:t>
            </a:r>
            <a:r>
              <a:rPr lang="fr-FR" sz="7200" u="sng" dirty="0" err="1" smtClean="0"/>
              <a:t>efficacy</a:t>
            </a:r>
            <a:r>
              <a:rPr lang="fr-FR" sz="7200" u="sng" dirty="0" smtClean="0"/>
              <a:t> trial in </a:t>
            </a:r>
            <a:r>
              <a:rPr lang="fr-FR" sz="7200" b="1" u="sng" dirty="0" smtClean="0"/>
              <a:t>2018</a:t>
            </a:r>
            <a:r>
              <a:rPr lang="fr-FR" sz="7200" b="1" dirty="0" smtClean="0"/>
              <a:t>.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55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55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fr-FR" sz="5500" dirty="0" smtClean="0"/>
              <a:t>	</a:t>
            </a:r>
            <a:r>
              <a:rPr lang="fr-FR" sz="7200" b="1" dirty="0" smtClean="0"/>
              <a:t>A Phase III </a:t>
            </a:r>
            <a:r>
              <a:rPr lang="fr-FR" sz="7200" b="1" dirty="0" err="1" smtClean="0"/>
              <a:t>clinical</a:t>
            </a:r>
            <a:r>
              <a:rPr lang="fr-FR" sz="7200" b="1" dirty="0" smtClean="0"/>
              <a:t> trial (</a:t>
            </a:r>
            <a:r>
              <a:rPr lang="fr-FR" sz="7200" b="1" u="sng" dirty="0" smtClean="0"/>
              <a:t>HVTN702 )</a:t>
            </a:r>
            <a:r>
              <a:rPr lang="fr-FR" sz="7200" b="1" dirty="0" smtClean="0"/>
              <a:t> </a:t>
            </a:r>
            <a:r>
              <a:rPr lang="fr-FR" sz="7200" dirty="0" err="1" smtClean="0"/>
              <a:t>based</a:t>
            </a:r>
            <a:r>
              <a:rPr lang="fr-FR" sz="7200" dirty="0" smtClean="0"/>
              <a:t> on the RV144 model, </a:t>
            </a:r>
            <a:r>
              <a:rPr lang="fr-FR" sz="7200" dirty="0" err="1" smtClean="0"/>
              <a:t>which</a:t>
            </a:r>
            <a:r>
              <a:rPr lang="fr-FR" sz="7200" dirty="0" smtClean="0"/>
              <a:t> 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is</a:t>
            </a:r>
            <a:r>
              <a:rPr lang="fr-FR" sz="7200" b="1" u="sng" dirty="0" smtClean="0">
                <a:solidFill>
                  <a:srgbClr val="FF0000"/>
                </a:solidFill>
              </a:rPr>
              <a:t> on-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going</a:t>
            </a:r>
            <a:r>
              <a:rPr lang="fr-FR" sz="7200" b="1" u="sng" dirty="0" smtClean="0">
                <a:solidFill>
                  <a:srgbClr val="FF0000"/>
                </a:solidFill>
              </a:rPr>
              <a:t> in South 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Africa</a:t>
            </a:r>
            <a:r>
              <a:rPr lang="fr-FR" sz="7200" b="1" u="sng" dirty="0" smtClean="0">
                <a:solidFill>
                  <a:srgbClr val="FF0000"/>
                </a:solidFill>
              </a:rPr>
              <a:t> </a:t>
            </a:r>
            <a:r>
              <a:rPr lang="fr-FR" sz="7200" b="1" dirty="0" err="1" smtClean="0">
                <a:solidFill>
                  <a:srgbClr val="FF0000"/>
                </a:solidFill>
              </a:rPr>
              <a:t>with</a:t>
            </a:r>
            <a:r>
              <a:rPr lang="fr-FR" sz="7200" b="1" dirty="0" smtClean="0">
                <a:solidFill>
                  <a:srgbClr val="FF0000"/>
                </a:solidFill>
              </a:rPr>
              <a:t> a </a:t>
            </a:r>
            <a:r>
              <a:rPr lang="fr-FR" sz="7200" b="1" u="sng" dirty="0" smtClean="0">
                <a:solidFill>
                  <a:srgbClr val="FF0000"/>
                </a:solidFill>
              </a:rPr>
              <a:t>clade C 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canarypox</a:t>
            </a:r>
            <a:r>
              <a:rPr lang="fr-FR" sz="7200" b="1" dirty="0" smtClean="0">
                <a:solidFill>
                  <a:srgbClr val="FF0000"/>
                </a:solidFill>
              </a:rPr>
              <a:t>  (ALVAC ) vaccine as a prime and </a:t>
            </a:r>
            <a:r>
              <a:rPr lang="fr-FR" sz="7200" b="1" u="sng" dirty="0" smtClean="0">
                <a:solidFill>
                  <a:srgbClr val="FF0000"/>
                </a:solidFill>
              </a:rPr>
              <a:t>a clade C gp140 as a </a:t>
            </a:r>
            <a:r>
              <a:rPr lang="fr-FR" sz="7200" b="1" u="sng" dirty="0" err="1" smtClean="0">
                <a:solidFill>
                  <a:srgbClr val="FF0000"/>
                </a:solidFill>
              </a:rPr>
              <a:t>boost</a:t>
            </a:r>
            <a:r>
              <a:rPr lang="fr-FR" sz="7200" b="1" u="sng" dirty="0" smtClean="0">
                <a:solidFill>
                  <a:srgbClr val="FF0000"/>
                </a:solidFill>
              </a:rPr>
              <a:t>, </a:t>
            </a:r>
            <a:r>
              <a:rPr lang="fr-FR" sz="7200" u="sng" dirty="0" err="1" smtClean="0"/>
              <a:t>using</a:t>
            </a:r>
            <a:r>
              <a:rPr lang="fr-FR" sz="7200" u="sng" dirty="0" smtClean="0"/>
              <a:t> </a:t>
            </a:r>
            <a:r>
              <a:rPr lang="fr-FR" sz="7200" b="1" u="sng" dirty="0" smtClean="0">
                <a:solidFill>
                  <a:srgbClr val="FF0000"/>
                </a:solidFill>
              </a:rPr>
              <a:t>MF59</a:t>
            </a:r>
            <a:r>
              <a:rPr lang="fr-FR" sz="7200" b="1" u="sng" dirty="0" smtClean="0"/>
              <a:t> </a:t>
            </a:r>
            <a:r>
              <a:rPr lang="fr-FR" sz="7200" u="sng" dirty="0" smtClean="0"/>
              <a:t>as an adjuvant</a:t>
            </a:r>
            <a:r>
              <a:rPr lang="fr-FR" sz="7200" u="sng" dirty="0" smtClean="0">
                <a:solidFill>
                  <a:srgbClr val="FF0000"/>
                </a:solidFill>
              </a:rPr>
              <a:t> </a:t>
            </a:r>
            <a:r>
              <a:rPr lang="fr-FR" sz="7200" b="1" dirty="0" smtClean="0"/>
              <a:t>. </a:t>
            </a:r>
            <a:r>
              <a:rPr lang="fr-FR" sz="7200" dirty="0" smtClean="0"/>
              <a:t>The trial </a:t>
            </a:r>
            <a:r>
              <a:rPr lang="fr-FR" sz="7200" dirty="0" err="1" smtClean="0"/>
              <a:t>involves</a:t>
            </a:r>
            <a:r>
              <a:rPr lang="fr-FR" sz="7200" dirty="0" smtClean="0"/>
              <a:t> 5 clade C injections over 12 </a:t>
            </a:r>
            <a:r>
              <a:rPr lang="fr-FR" sz="7200" dirty="0" err="1" smtClean="0"/>
              <a:t>months</a:t>
            </a:r>
            <a:r>
              <a:rPr lang="fr-FR" sz="7200" dirty="0" smtClean="0"/>
              <a:t> (vs 4 clade AE injections over 6 </a:t>
            </a:r>
            <a:r>
              <a:rPr lang="fr-FR" sz="7200" dirty="0" err="1" smtClean="0"/>
              <a:t>months</a:t>
            </a:r>
            <a:r>
              <a:rPr lang="fr-FR" sz="7200" dirty="0" smtClean="0"/>
              <a:t> in the RV144 trial)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55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fr-FR" sz="5500" b="1" dirty="0" smtClean="0"/>
              <a:t>     </a:t>
            </a:r>
            <a:endParaRPr lang="fr-FR" sz="55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20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20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20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2000" dirty="0" smtClean="0"/>
          </a:p>
          <a:p>
            <a:r>
              <a:rPr lang="fr-FR" sz="2000" dirty="0" smtClean="0"/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/>
          <p:cNvSpPr>
            <a:spLocks noGrp="1"/>
          </p:cNvSpPr>
          <p:nvPr>
            <p:ph type="title"/>
          </p:nvPr>
        </p:nvSpPr>
        <p:spPr>
          <a:xfrm>
            <a:off x="571500" y="357188"/>
            <a:ext cx="8229600" cy="1000110"/>
          </a:xfrm>
        </p:spPr>
        <p:txBody>
          <a:bodyPr/>
          <a:lstStyle/>
          <a:p>
            <a:r>
              <a:rPr lang="fr-FR" b="1" u="sng" dirty="0" smtClean="0"/>
              <a:t>A new </a:t>
            </a:r>
            <a:r>
              <a:rPr lang="fr-FR" b="1" u="sng" dirty="0" err="1" smtClean="0"/>
              <a:t>vector</a:t>
            </a:r>
            <a:r>
              <a:rPr lang="fr-FR" b="1" u="sng" dirty="0" smtClean="0"/>
              <a:t>: CMV</a:t>
            </a:r>
          </a:p>
        </p:txBody>
      </p:sp>
      <p:sp>
        <p:nvSpPr>
          <p:cNvPr id="72707" name="Espace réservé du contenu 2"/>
          <p:cNvSpPr>
            <a:spLocks noGrp="1"/>
          </p:cNvSpPr>
          <p:nvPr>
            <p:ph idx="1"/>
          </p:nvPr>
        </p:nvSpPr>
        <p:spPr>
          <a:xfrm>
            <a:off x="500063" y="1928802"/>
            <a:ext cx="8229600" cy="4268798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	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Simian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cytomegalovirus</a:t>
            </a:r>
            <a:r>
              <a:rPr lang="fr-FR" sz="1800" b="1" u="sng" dirty="0" smtClean="0">
                <a:solidFill>
                  <a:srgbClr val="FF0000"/>
                </a:solidFill>
              </a:rPr>
              <a:t>  </a:t>
            </a:r>
            <a:r>
              <a:rPr lang="fr-FR" sz="1800" b="1" dirty="0" smtClean="0">
                <a:solidFill>
                  <a:srgbClr val="FF0000"/>
                </a:solidFill>
              </a:rPr>
              <a:t>(Rh CMV) </a:t>
            </a:r>
            <a:r>
              <a:rPr lang="fr-FR" sz="1800" dirty="0" err="1" smtClean="0"/>
              <a:t>was</a:t>
            </a:r>
            <a:r>
              <a:rPr lang="fr-FR" sz="1800" dirty="0" smtClean="0"/>
              <a:t> </a:t>
            </a:r>
            <a:r>
              <a:rPr lang="fr-FR" sz="1800" b="1" dirty="0" err="1" smtClean="0"/>
              <a:t>t</a:t>
            </a:r>
            <a:r>
              <a:rPr lang="fr-FR" sz="1800" dirty="0" err="1" smtClean="0"/>
              <a:t>ested</a:t>
            </a:r>
            <a:r>
              <a:rPr lang="fr-FR" sz="1800" dirty="0" smtClean="0"/>
              <a:t> as a </a:t>
            </a:r>
            <a:r>
              <a:rPr lang="fr-FR" sz="1800" dirty="0" err="1" smtClean="0"/>
              <a:t>vector</a:t>
            </a:r>
            <a:r>
              <a:rPr lang="fr-FR" sz="1800" dirty="0" smtClean="0"/>
              <a:t> </a:t>
            </a:r>
            <a:r>
              <a:rPr lang="fr-FR" sz="1800" b="1" dirty="0" smtClean="0"/>
              <a:t>(Louis </a:t>
            </a:r>
            <a:r>
              <a:rPr lang="fr-FR" sz="1800" b="1" dirty="0" err="1" smtClean="0"/>
              <a:t>Picker’s</a:t>
            </a:r>
            <a:r>
              <a:rPr lang="fr-FR" sz="1800" b="1" dirty="0" smtClean="0"/>
              <a:t> group)</a:t>
            </a:r>
            <a:r>
              <a:rPr lang="fr-FR" sz="1800" dirty="0" smtClean="0"/>
              <a:t>→ </a:t>
            </a:r>
            <a:r>
              <a:rPr lang="fr-FR" sz="1800" dirty="0" err="1" smtClean="0"/>
              <a:t>Simian</a:t>
            </a:r>
            <a:r>
              <a:rPr lang="fr-FR" sz="1800" dirty="0" smtClean="0"/>
              <a:t> CMV recombinant vaccine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expressed</a:t>
            </a:r>
            <a:r>
              <a:rPr lang="fr-FR" sz="1800" dirty="0" smtClean="0"/>
              <a:t> </a:t>
            </a:r>
            <a:r>
              <a:rPr lang="fr-FR" sz="1800" b="1" dirty="0" smtClean="0"/>
              <a:t>SIV Gag, </a:t>
            </a:r>
            <a:r>
              <a:rPr lang="fr-FR" sz="1800" b="1" dirty="0" err="1" smtClean="0"/>
              <a:t>Rev</a:t>
            </a:r>
            <a:r>
              <a:rPr lang="fr-FR" sz="1800" b="1" dirty="0" smtClean="0"/>
              <a:t>, Tat, Nef, and </a:t>
            </a:r>
            <a:r>
              <a:rPr lang="fr-FR" sz="1800" b="1" dirty="0" err="1" smtClean="0"/>
              <a:t>Env</a:t>
            </a:r>
            <a:r>
              <a:rPr lang="fr-FR" sz="1800" b="1" dirty="0" smtClean="0"/>
              <a:t> → SIV challenge: </a:t>
            </a:r>
            <a:r>
              <a:rPr lang="fr-FR" sz="1800" b="1" u="sng" dirty="0" smtClean="0"/>
              <a:t>Viral </a:t>
            </a:r>
            <a:r>
              <a:rPr lang="fr-FR" sz="1800" b="1" u="sng" dirty="0" err="1" smtClean="0"/>
              <a:t>loads</a:t>
            </a:r>
            <a:r>
              <a:rPr lang="fr-FR" sz="1800" b="1" u="sng" dirty="0" smtClean="0"/>
              <a:t> in 50% of the </a:t>
            </a:r>
            <a:r>
              <a:rPr lang="fr-FR" sz="1800" b="1" u="sng" dirty="0" err="1" smtClean="0"/>
              <a:t>challenged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animals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remained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mostly</a:t>
            </a:r>
            <a:r>
              <a:rPr lang="fr-FR" sz="1800" b="1" u="sng" dirty="0" smtClean="0"/>
              <a:t> </a:t>
            </a:r>
            <a:r>
              <a:rPr lang="fr-FR" sz="1800" b="1" u="sng" dirty="0" err="1" smtClean="0"/>
              <a:t>undetectable</a:t>
            </a:r>
            <a:r>
              <a:rPr lang="fr-FR" sz="1800" b="1" u="sng" dirty="0" smtClean="0"/>
              <a:t>  </a:t>
            </a:r>
            <a:r>
              <a:rPr lang="fr-FR" sz="1800" dirty="0" smtClean="0"/>
              <a:t>(</a:t>
            </a:r>
            <a:r>
              <a:rPr lang="fr-FR" sz="1800" dirty="0" err="1" smtClean="0"/>
              <a:t>except</a:t>
            </a:r>
            <a:r>
              <a:rPr lang="fr-FR" sz="1800" dirty="0" smtClean="0"/>
              <a:t> </a:t>
            </a:r>
            <a:r>
              <a:rPr lang="fr-FR" sz="1800" dirty="0" err="1" smtClean="0"/>
              <a:t>temporary</a:t>
            </a:r>
            <a:r>
              <a:rPr lang="fr-FR" sz="1800" dirty="0" smtClean="0"/>
              <a:t> </a:t>
            </a:r>
            <a:r>
              <a:rPr lang="fr-FR" sz="1800" dirty="0" err="1" smtClean="0"/>
              <a:t>blips</a:t>
            </a:r>
            <a:r>
              <a:rPr lang="fr-FR" sz="1800" dirty="0" smtClean="0"/>
              <a:t> ) for one </a:t>
            </a:r>
            <a:r>
              <a:rPr lang="fr-FR" sz="1800" dirty="0" err="1" smtClean="0"/>
              <a:t>year</a:t>
            </a:r>
            <a:r>
              <a:rPr lang="fr-FR" sz="1800" dirty="0" smtClean="0"/>
              <a:t>  </a:t>
            </a:r>
            <a:r>
              <a:rPr lang="fr-FR" sz="1800" dirty="0" err="1" smtClean="0"/>
              <a:t>follow</a:t>
            </a:r>
            <a:r>
              <a:rPr lang="fr-FR" sz="1800" dirty="0" smtClean="0"/>
              <a:t>-up.  </a:t>
            </a:r>
          </a:p>
          <a:p>
            <a:pPr>
              <a:buFont typeface="Arial" pitchFamily="34" charset="0"/>
              <a:buNone/>
            </a:pPr>
            <a:r>
              <a:rPr lang="fr-FR" sz="1800" b="1" dirty="0" smtClean="0"/>
              <a:t>	</a:t>
            </a:r>
            <a:r>
              <a:rPr lang="fr-FR" sz="1800" dirty="0" err="1" smtClean="0"/>
              <a:t>After</a:t>
            </a:r>
            <a:r>
              <a:rPr lang="fr-FR" sz="1800" dirty="0" smtClean="0"/>
              <a:t> one </a:t>
            </a:r>
            <a:r>
              <a:rPr lang="fr-FR" sz="1800" dirty="0" err="1" smtClean="0"/>
              <a:t>year</a:t>
            </a:r>
            <a:r>
              <a:rPr lang="fr-FR" sz="1800" dirty="0" smtClean="0"/>
              <a:t>, </a:t>
            </a:r>
            <a:r>
              <a:rPr lang="fr-FR" sz="1800" b="1" u="sng" dirty="0" smtClean="0">
                <a:solidFill>
                  <a:srgbClr val="FF0000"/>
                </a:solidFill>
              </a:rPr>
              <a:t>no more virus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blips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were</a:t>
            </a:r>
            <a:r>
              <a:rPr lang="fr-FR" sz="1800" b="1" u="sng" dirty="0" smtClean="0">
                <a:solidFill>
                  <a:srgbClr val="FF0000"/>
                </a:solidFill>
              </a:rPr>
              <a:t> 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observed</a:t>
            </a:r>
            <a:r>
              <a:rPr lang="fr-FR" sz="1800" b="1" u="sng" dirty="0" smtClean="0">
                <a:solidFill>
                  <a:srgbClr val="FF0000"/>
                </a:solidFill>
              </a:rPr>
              <a:t> and no viral RNA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nor</a:t>
            </a:r>
            <a:r>
              <a:rPr lang="fr-FR" sz="1800" b="1" u="sng" dirty="0" smtClean="0">
                <a:solidFill>
                  <a:srgbClr val="FF0000"/>
                </a:solidFill>
              </a:rPr>
              <a:t> DNA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could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be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recovered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from</a:t>
            </a:r>
            <a:r>
              <a:rPr lang="fr-FR" sz="1800" b="1" u="sng" dirty="0" smtClean="0">
                <a:solidFill>
                  <a:srgbClr val="FF0000"/>
                </a:solidFill>
              </a:rPr>
              <a:t> the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protected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animals</a:t>
            </a:r>
            <a:r>
              <a:rPr lang="fr-FR" sz="1800" b="1" u="sng" dirty="0" smtClean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= A </a:t>
            </a:r>
            <a:r>
              <a:rPr lang="fr-FR" sz="1800" b="1" u="sng" dirty="0" smtClean="0">
                <a:solidFill>
                  <a:srgbClr val="FF0000"/>
                </a:solidFill>
              </a:rPr>
              <a:t>cure!! </a:t>
            </a:r>
          </a:p>
          <a:p>
            <a:pPr>
              <a:buFont typeface="Arial" pitchFamily="34" charset="0"/>
              <a:buNone/>
            </a:pPr>
            <a:endParaRPr lang="fr-FR" sz="1800" b="1" u="sng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None/>
            </a:pPr>
            <a:r>
              <a:rPr lang="fr-FR" sz="1800" b="1" dirty="0" smtClean="0">
                <a:solidFill>
                  <a:srgbClr val="FF0000"/>
                </a:solidFill>
              </a:rPr>
              <a:t>	</a:t>
            </a:r>
            <a:r>
              <a:rPr lang="fr-FR" sz="1800" dirty="0" smtClean="0"/>
              <a:t>Protection </a:t>
            </a:r>
            <a:r>
              <a:rPr lang="fr-FR" sz="1800" dirty="0" err="1" smtClean="0"/>
              <a:t>correlated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 </a:t>
            </a:r>
            <a:r>
              <a:rPr lang="fr-FR" sz="1800" b="1" dirty="0" err="1" smtClean="0"/>
              <a:t>mucosal</a:t>
            </a:r>
            <a:r>
              <a:rPr lang="fr-FR" sz="1800" b="1" dirty="0" smtClean="0"/>
              <a:t>  T </a:t>
            </a:r>
            <a:r>
              <a:rPr lang="fr-FR" sz="1800" b="1" dirty="0" err="1" smtClean="0"/>
              <a:t>cell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responses</a:t>
            </a:r>
            <a:r>
              <a:rPr lang="fr-FR" sz="1800" dirty="0" smtClean="0"/>
              <a:t>, </a:t>
            </a:r>
            <a:r>
              <a:rPr lang="fr-FR" sz="1800" dirty="0" err="1" smtClean="0"/>
              <a:t>especially</a:t>
            </a:r>
            <a:r>
              <a:rPr lang="fr-FR" sz="1800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CD4+ and CD8+ TEM  </a:t>
            </a:r>
            <a:r>
              <a:rPr lang="fr-FR" sz="1800" b="1" dirty="0" err="1" smtClean="0">
                <a:solidFill>
                  <a:srgbClr val="FF0000"/>
                </a:solidFill>
              </a:rPr>
              <a:t>cells</a:t>
            </a:r>
            <a:r>
              <a:rPr lang="fr-FR" sz="1800" b="1" dirty="0" smtClean="0"/>
              <a:t>.</a:t>
            </a:r>
          </a:p>
          <a:p>
            <a:pPr>
              <a:buFont typeface="Arial" pitchFamily="34" charset="0"/>
              <a:buNone/>
            </a:pPr>
            <a:r>
              <a:rPr lang="fr-FR" sz="1800" b="1" dirty="0" smtClean="0">
                <a:solidFill>
                  <a:srgbClr val="FF0000"/>
                </a:solidFill>
              </a:rPr>
              <a:t>	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Surprizingly</a:t>
            </a:r>
            <a:r>
              <a:rPr lang="fr-FR" sz="1800" b="1" u="sng" dirty="0" smtClean="0">
                <a:solidFill>
                  <a:srgbClr val="FF0000"/>
                </a:solidFill>
              </a:rPr>
              <a:t>, </a:t>
            </a:r>
            <a:r>
              <a:rPr lang="en-US" sz="1800" dirty="0" smtClean="0"/>
              <a:t>the </a:t>
            </a:r>
            <a:r>
              <a:rPr lang="en-US" sz="1800" dirty="0" err="1" smtClean="0"/>
              <a:t>cytotoxic</a:t>
            </a:r>
            <a:r>
              <a:rPr lang="en-US" sz="1800" dirty="0" smtClean="0"/>
              <a:t> CD8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TEM cells elicited by the recombinant </a:t>
            </a:r>
            <a:r>
              <a:rPr lang="en-US" sz="1800" dirty="0" err="1" smtClean="0"/>
              <a:t>RhCMV</a:t>
            </a:r>
            <a:r>
              <a:rPr lang="en-US" sz="1800" dirty="0" smtClean="0"/>
              <a:t> /SIV vaccine were reactive to </a:t>
            </a:r>
            <a:r>
              <a:rPr lang="en-US" sz="1800" u="sng" dirty="0" err="1" smtClean="0"/>
              <a:t>epitopes</a:t>
            </a:r>
            <a:r>
              <a:rPr lang="en-US" sz="1800" u="sng" dirty="0" smtClean="0"/>
              <a:t> presented by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nonclassical</a:t>
            </a:r>
            <a:r>
              <a:rPr lang="en-US" sz="1800" b="1" u="sng" dirty="0" smtClean="0">
                <a:solidFill>
                  <a:srgbClr val="FF0000"/>
                </a:solidFill>
              </a:rPr>
              <a:t> major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histocompatibility</a:t>
            </a:r>
            <a:r>
              <a:rPr lang="en-US" sz="1800" b="1" u="sng" dirty="0" smtClean="0">
                <a:solidFill>
                  <a:srgbClr val="FF0000"/>
                </a:solidFill>
              </a:rPr>
              <a:t> complex E </a:t>
            </a:r>
            <a:r>
              <a:rPr lang="en-US" sz="1800" u="sng" dirty="0" smtClean="0"/>
              <a:t>(</a:t>
            </a:r>
            <a:r>
              <a:rPr lang="en-US" sz="1800" b="1" u="sng" dirty="0" smtClean="0"/>
              <a:t>MHC-E</a:t>
            </a:r>
            <a:r>
              <a:rPr lang="en-US" sz="1800" u="sng" dirty="0" smtClean="0"/>
              <a:t>) molecules!..., not MHC-A nor –B!</a:t>
            </a:r>
            <a:endParaRPr lang="fr-FR" sz="1800" b="1" u="sng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None/>
            </a:pPr>
            <a:endParaRPr lang="fr-FR" sz="2000" b="1" dirty="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93850" y="1600200"/>
            <a:ext cx="5954713" cy="4525963"/>
          </a:xfr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311275" y="6256338"/>
            <a:ext cx="267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Walker B. Nat Med 2011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/>
              <a:t>Nouveaux vaccins potentiels</a:t>
            </a:r>
          </a:p>
        </p:txBody>
      </p:sp>
      <p:sp>
        <p:nvSpPr>
          <p:cNvPr id="74755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340225"/>
          </a:xfrm>
        </p:spPr>
        <p:txBody>
          <a:bodyPr/>
          <a:lstStyle/>
          <a:p>
            <a:r>
              <a:rPr lang="fr-FR" sz="2000" b="1" u="sng" dirty="0" smtClean="0"/>
              <a:t>Plusieurs nouveaux vaccins recombinants </a:t>
            </a:r>
            <a:r>
              <a:rPr lang="fr-FR" sz="2000" dirty="0" smtClean="0"/>
              <a:t>sont aussi en développement, notamment:</a:t>
            </a:r>
          </a:p>
          <a:p>
            <a:pPr lvl="1">
              <a:buFont typeface="Arial" pitchFamily="34" charset="0"/>
              <a:buNone/>
            </a:pPr>
            <a:r>
              <a:rPr lang="fr-FR" sz="2000" dirty="0" smtClean="0"/>
              <a:t>	</a:t>
            </a:r>
            <a:r>
              <a:rPr lang="fr-FR" sz="1600" dirty="0" smtClean="0"/>
              <a:t>1. </a:t>
            </a:r>
            <a:r>
              <a:rPr lang="fr-FR" sz="1600" b="1" dirty="0" smtClean="0">
                <a:solidFill>
                  <a:srgbClr val="FF0000"/>
                </a:solidFill>
              </a:rPr>
              <a:t>Un virus de la rougeole recombinant</a:t>
            </a:r>
            <a:r>
              <a:rPr lang="fr-FR" sz="1600" dirty="0" smtClean="0"/>
              <a:t>, </a:t>
            </a:r>
            <a:r>
              <a:rPr lang="fr-FR" sz="1600" b="1" dirty="0" smtClean="0"/>
              <a:t>MV-</a:t>
            </a:r>
            <a:r>
              <a:rPr lang="fr-FR" sz="1600" b="1" dirty="0" err="1" smtClean="0"/>
              <a:t>p55GagSIV,gp160EnvHIV</a:t>
            </a:r>
            <a:r>
              <a:rPr lang="fr-FR" sz="1600" dirty="0" smtClean="0"/>
              <a:t>→ protection de 50% des macaques </a:t>
            </a:r>
            <a:r>
              <a:rPr lang="fr-FR" sz="1600" dirty="0" err="1" smtClean="0"/>
              <a:t>Cynomolgus</a:t>
            </a:r>
            <a:r>
              <a:rPr lang="fr-FR" sz="1600" dirty="0" smtClean="0"/>
              <a:t> contre une épreuve SHIV162P3. </a:t>
            </a:r>
            <a:r>
              <a:rPr lang="fr-FR" sz="1200" b="1" dirty="0" smtClean="0"/>
              <a:t>(F </a:t>
            </a:r>
            <a:r>
              <a:rPr lang="fr-FR" sz="1200" b="1" dirty="0" err="1" smtClean="0"/>
              <a:t>Tangy</a:t>
            </a:r>
            <a:r>
              <a:rPr lang="fr-FR" sz="1200" b="1" dirty="0" smtClean="0"/>
              <a:t>, Institut Pasteur)</a:t>
            </a:r>
          </a:p>
          <a:p>
            <a:pPr lvl="1"/>
            <a:endParaRPr lang="fr-FR" sz="1200" b="1" dirty="0" smtClean="0"/>
          </a:p>
          <a:p>
            <a:pPr lvl="1">
              <a:buFont typeface="Arial" pitchFamily="34" charset="0"/>
              <a:buNone/>
            </a:pPr>
            <a:r>
              <a:rPr lang="fr-FR" sz="1600" dirty="0" smtClean="0"/>
              <a:t>	2. </a:t>
            </a:r>
            <a:r>
              <a:rPr lang="fr-FR" sz="1600" b="1" dirty="0" smtClean="0">
                <a:solidFill>
                  <a:srgbClr val="FF0000"/>
                </a:solidFill>
              </a:rPr>
              <a:t>Un lentivirus recombinant, </a:t>
            </a:r>
            <a:r>
              <a:rPr lang="fr-FR" sz="1600" b="1" dirty="0" smtClean="0"/>
              <a:t>LV-p24GagSIV</a:t>
            </a:r>
            <a:r>
              <a:rPr lang="fr-FR" sz="1600" dirty="0" smtClean="0"/>
              <a:t>→ protection de macaques </a:t>
            </a:r>
            <a:r>
              <a:rPr lang="fr-FR" sz="1600" dirty="0" err="1" smtClean="0"/>
              <a:t>Rhesus</a:t>
            </a:r>
            <a:r>
              <a:rPr lang="fr-FR" sz="1600" dirty="0" smtClean="0"/>
              <a:t> contre une épreuve SIV voie rectale</a:t>
            </a:r>
            <a:r>
              <a:rPr lang="fr-FR" sz="1200" b="1" dirty="0" smtClean="0"/>
              <a:t>  (P. </a:t>
            </a:r>
            <a:r>
              <a:rPr lang="fr-FR" sz="1200" b="1" dirty="0" err="1" smtClean="0"/>
              <a:t>Charneau</a:t>
            </a:r>
            <a:r>
              <a:rPr lang="fr-FR" sz="1200" b="1" dirty="0" smtClean="0"/>
              <a:t>, Institut Pasteur)</a:t>
            </a:r>
          </a:p>
          <a:p>
            <a:pPr lvl="1">
              <a:buFont typeface="Arial" pitchFamily="34" charset="0"/>
              <a:buNone/>
            </a:pPr>
            <a:endParaRPr lang="fr-FR" sz="1200" b="1" dirty="0" smtClean="0"/>
          </a:p>
          <a:p>
            <a:pPr lvl="1">
              <a:buFont typeface="Arial" pitchFamily="34" charset="0"/>
              <a:buNone/>
            </a:pPr>
            <a:r>
              <a:rPr lang="fr-FR" sz="1600" dirty="0" smtClean="0"/>
              <a:t>	3. </a:t>
            </a:r>
            <a:r>
              <a:rPr lang="fr-FR" sz="1600" b="1" dirty="0" smtClean="0">
                <a:solidFill>
                  <a:srgbClr val="FF0000"/>
                </a:solidFill>
              </a:rPr>
              <a:t>Un virus de la fièvre jaune </a:t>
            </a:r>
            <a:r>
              <a:rPr lang="fr-FR" sz="1600" dirty="0" smtClean="0"/>
              <a:t>(souche 17D) recombinant </a:t>
            </a:r>
            <a:r>
              <a:rPr lang="fr-FR" sz="1600" b="1" dirty="0" smtClean="0"/>
              <a:t>YF17D-CH505gp120 HIV </a:t>
            </a:r>
            <a:r>
              <a:rPr lang="fr-FR" sz="1400" b="1" dirty="0" smtClean="0"/>
              <a:t>(J-S </a:t>
            </a:r>
            <a:r>
              <a:rPr lang="fr-FR" sz="1400" b="1" dirty="0" err="1" smtClean="0"/>
              <a:t>Yu</a:t>
            </a:r>
            <a:r>
              <a:rPr lang="fr-FR" sz="1400" b="1" dirty="0" smtClean="0"/>
              <a:t> Duke </a:t>
            </a:r>
            <a:r>
              <a:rPr lang="fr-FR" sz="1400" b="1" dirty="0" err="1" smtClean="0"/>
              <a:t>University</a:t>
            </a:r>
            <a:r>
              <a:rPr lang="fr-FR" sz="1400" b="1" dirty="0" smtClean="0"/>
              <a:t> Med </a:t>
            </a:r>
            <a:r>
              <a:rPr lang="fr-FR" sz="1400" b="1" dirty="0" err="1" smtClean="0"/>
              <a:t>Ctr</a:t>
            </a:r>
            <a:r>
              <a:rPr lang="fr-FR" sz="1400" b="1" dirty="0" smtClean="0"/>
              <a:t> ) ( J-S </a:t>
            </a:r>
            <a:r>
              <a:rPr lang="fr-FR" sz="1400" b="1" dirty="0" err="1" smtClean="0"/>
              <a:t>Yu</a:t>
            </a:r>
            <a:r>
              <a:rPr lang="fr-FR" sz="1400" b="1" dirty="0" smtClean="0"/>
              <a:t> et al, J </a:t>
            </a:r>
            <a:r>
              <a:rPr lang="fr-FR" sz="1400" b="1" dirty="0" err="1" smtClean="0"/>
              <a:t>Virol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Methods</a:t>
            </a:r>
            <a:r>
              <a:rPr lang="fr-FR" sz="1400" b="1" dirty="0" smtClean="0"/>
              <a:t> 2017, 249: 85-93)</a:t>
            </a:r>
          </a:p>
          <a:p>
            <a:pPr lvl="1"/>
            <a:endParaRPr lang="fr-FR" sz="1600" dirty="0" smtClean="0"/>
          </a:p>
          <a:p>
            <a:r>
              <a:rPr lang="fr-FR" sz="2000" u="sng" dirty="0" smtClean="0"/>
              <a:t>D’autres approches </a:t>
            </a:r>
            <a:r>
              <a:rPr lang="fr-FR" sz="2000" dirty="0" smtClean="0"/>
              <a:t>sont aussi en cours de développement:</a:t>
            </a:r>
          </a:p>
          <a:p>
            <a:pPr lvl="1"/>
            <a:r>
              <a:rPr lang="fr-FR" sz="1600" dirty="0" smtClean="0"/>
              <a:t>Des </a:t>
            </a:r>
            <a:r>
              <a:rPr lang="fr-FR" sz="1600" b="1" dirty="0" err="1" smtClean="0">
                <a:solidFill>
                  <a:srgbClr val="FF0000"/>
                </a:solidFill>
              </a:rPr>
              <a:t>IgA</a:t>
            </a:r>
            <a:r>
              <a:rPr lang="fr-FR" sz="1600" b="1" dirty="0" smtClean="0">
                <a:solidFill>
                  <a:srgbClr val="FF0000"/>
                </a:solidFill>
              </a:rPr>
              <a:t> recombinantes type </a:t>
            </a:r>
            <a:r>
              <a:rPr lang="fr-FR" sz="1600" b="1" dirty="0" err="1" smtClean="0">
                <a:solidFill>
                  <a:srgbClr val="FF0000"/>
                </a:solidFill>
              </a:rPr>
              <a:t>IgA</a:t>
            </a:r>
            <a:r>
              <a:rPr lang="fr-FR" sz="1600" b="1" dirty="0" smtClean="0">
                <a:solidFill>
                  <a:srgbClr val="FF0000"/>
                </a:solidFill>
              </a:rPr>
              <a:t>-SOSIP</a:t>
            </a:r>
            <a:r>
              <a:rPr lang="fr-FR" sz="1600" dirty="0" smtClean="0"/>
              <a:t>, ou, mieux encore, des complexes trivalents </a:t>
            </a:r>
          </a:p>
          <a:p>
            <a:pPr lvl="1">
              <a:buFont typeface="Arial" pitchFamily="34" charset="0"/>
              <a:buNone/>
            </a:pPr>
            <a:r>
              <a:rPr lang="fr-FR" sz="1600" dirty="0" smtClean="0"/>
              <a:t>     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IgA</a:t>
            </a:r>
            <a:r>
              <a:rPr lang="fr-FR" sz="1600" b="1" dirty="0" smtClean="0">
                <a:solidFill>
                  <a:srgbClr val="FF0000"/>
                </a:solidFill>
              </a:rPr>
              <a:t>-SOSIP-p24 </a:t>
            </a:r>
            <a:r>
              <a:rPr lang="fr-FR" sz="1600" dirty="0" smtClean="0"/>
              <a:t>→ induction d’</a:t>
            </a:r>
            <a:r>
              <a:rPr lang="fr-FR" sz="1600" dirty="0" err="1" smtClean="0"/>
              <a:t>Ac</a:t>
            </a:r>
            <a:r>
              <a:rPr lang="fr-FR" sz="1600" dirty="0" smtClean="0"/>
              <a:t> neutralisants </a:t>
            </a:r>
            <a:r>
              <a:rPr lang="fr-FR" sz="1200" b="1" dirty="0" smtClean="0"/>
              <a:t>(S. Paul, GIMAP, St Etienne)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smtClean="0"/>
              <a:t>Conclusion-1: The T-cell response</a:t>
            </a:r>
          </a:p>
        </p:txBody>
      </p:sp>
      <p:sp>
        <p:nvSpPr>
          <p:cNvPr id="7680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411663"/>
          </a:xfrm>
        </p:spPr>
        <p:txBody>
          <a:bodyPr/>
          <a:lstStyle/>
          <a:p>
            <a:r>
              <a:rPr lang="fr-FR" sz="2000" b="1" u="sng" dirty="0" smtClean="0">
                <a:solidFill>
                  <a:srgbClr val="FF0000"/>
                </a:solidFill>
              </a:rPr>
              <a:t>Control of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viremia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in SIV/SHIV/HIV infection </a:t>
            </a:r>
            <a:r>
              <a:rPr lang="fr-FR" sz="2000" b="1" dirty="0" err="1" smtClean="0">
                <a:solidFill>
                  <a:srgbClr val="FF0000"/>
                </a:solidFill>
              </a:rPr>
              <a:t>correlates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and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dependent</a:t>
            </a:r>
            <a:r>
              <a:rPr lang="fr-FR" sz="2000" dirty="0" smtClean="0"/>
              <a:t> on </a:t>
            </a:r>
            <a:r>
              <a:rPr lang="fr-FR" sz="2000" b="1" dirty="0" smtClean="0">
                <a:solidFill>
                  <a:srgbClr val="FF0000"/>
                </a:solidFill>
              </a:rPr>
              <a:t>CD8+ </a:t>
            </a:r>
            <a:r>
              <a:rPr lang="fr-FR" sz="2000" b="1" dirty="0" err="1" smtClean="0">
                <a:solidFill>
                  <a:srgbClr val="FF0000"/>
                </a:solidFill>
              </a:rPr>
              <a:t>CTLs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/>
              <a:t>in </a:t>
            </a:r>
            <a:r>
              <a:rPr lang="fr-FR" sz="2000" b="1" dirty="0" smtClean="0">
                <a:solidFill>
                  <a:srgbClr val="0070C0"/>
                </a:solidFill>
              </a:rPr>
              <a:t>macaques</a:t>
            </a:r>
            <a:r>
              <a:rPr lang="fr-FR" sz="2000" b="1" dirty="0" smtClean="0"/>
              <a:t> and </a:t>
            </a:r>
            <a:r>
              <a:rPr lang="fr-FR" sz="2000" b="1" dirty="0" err="1" smtClean="0">
                <a:solidFill>
                  <a:srgbClr val="0070C0"/>
                </a:solidFill>
              </a:rPr>
              <a:t>chimpanzees</a:t>
            </a:r>
            <a:r>
              <a:rPr lang="fr-FR" sz="2000" b="1" dirty="0" smtClean="0"/>
              <a:t> </a:t>
            </a:r>
            <a:r>
              <a:rPr lang="fr-FR" sz="1600" b="1" dirty="0" smtClean="0"/>
              <a:t>(</a:t>
            </a:r>
            <a:r>
              <a:rPr lang="fr-FR" sz="1600" b="1" dirty="0" err="1" smtClean="0"/>
              <a:t>Belyakov</a:t>
            </a:r>
            <a:r>
              <a:rPr lang="fr-FR" sz="1600" b="1" dirty="0" smtClean="0"/>
              <a:t> Blood 2006 and J </a:t>
            </a:r>
            <a:r>
              <a:rPr lang="fr-FR" sz="1600" b="1" dirty="0" err="1" smtClean="0"/>
              <a:t>Immunol</a:t>
            </a:r>
            <a:r>
              <a:rPr lang="fr-FR" sz="1600" b="1" dirty="0" smtClean="0"/>
              <a:t> 2007),</a:t>
            </a:r>
            <a:r>
              <a:rPr lang="fr-FR" sz="2000" b="1" dirty="0" smtClean="0"/>
              <a:t> </a:t>
            </a:r>
            <a:r>
              <a:rPr lang="fr-FR" sz="2000" dirty="0" err="1" smtClean="0"/>
              <a:t>especially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high</a:t>
            </a:r>
            <a:r>
              <a:rPr lang="fr-FR" sz="2000" b="1" u="sng" dirty="0" smtClean="0">
                <a:solidFill>
                  <a:srgbClr val="FF0000"/>
                </a:solidFill>
              </a:rPr>
              <a:t>-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avidity</a:t>
            </a:r>
            <a:r>
              <a:rPr lang="fr-FR" sz="2000" b="1" u="sng" dirty="0" smtClean="0">
                <a:solidFill>
                  <a:srgbClr val="FF0000"/>
                </a:solidFill>
              </a:rPr>
              <a:t>,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polyfunctional</a:t>
            </a:r>
            <a:r>
              <a:rPr lang="fr-FR" sz="2000" b="1" u="sng" dirty="0" smtClean="0">
                <a:solidFill>
                  <a:srgbClr val="FF0000"/>
                </a:solidFill>
              </a:rPr>
              <a:t>,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degranulating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mucosal</a:t>
            </a:r>
            <a:r>
              <a:rPr lang="fr-FR" sz="2000" b="1" u="sng" dirty="0" smtClean="0">
                <a:solidFill>
                  <a:srgbClr val="FF0000"/>
                </a:solidFill>
              </a:rPr>
              <a:t> tissue-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based</a:t>
            </a:r>
            <a:r>
              <a:rPr lang="fr-FR" sz="2000" b="1" u="sng" dirty="0" smtClean="0">
                <a:solidFill>
                  <a:srgbClr val="FF0000"/>
                </a:solidFill>
              </a:rPr>
              <a:t> CD8+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CTLs</a:t>
            </a:r>
            <a:r>
              <a:rPr lang="fr-FR" sz="2000" b="1" u="sng" dirty="0" smtClean="0"/>
              <a:t> </a:t>
            </a:r>
          </a:p>
          <a:p>
            <a:pPr>
              <a:buFont typeface="Arial" pitchFamily="34" charset="0"/>
              <a:buNone/>
            </a:pPr>
            <a:endParaRPr lang="fr-FR" sz="2000" b="1" dirty="0" smtClean="0"/>
          </a:p>
          <a:p>
            <a:r>
              <a:rPr lang="fr-FR" sz="2000" b="1" dirty="0" smtClean="0"/>
              <a:t>The </a:t>
            </a:r>
            <a:r>
              <a:rPr lang="fr-FR" sz="2000" b="1" dirty="0" err="1" smtClean="0">
                <a:solidFill>
                  <a:schemeClr val="hlink"/>
                </a:solidFill>
              </a:rPr>
              <a:t>polyfunctional</a:t>
            </a:r>
            <a:r>
              <a:rPr lang="fr-FR" sz="2000" b="1" dirty="0" smtClean="0">
                <a:solidFill>
                  <a:schemeClr val="hlink"/>
                </a:solidFill>
              </a:rPr>
              <a:t> , </a:t>
            </a:r>
            <a:r>
              <a:rPr lang="fr-FR" sz="2000" b="1" dirty="0" err="1" smtClean="0">
                <a:solidFill>
                  <a:schemeClr val="hlink"/>
                </a:solidFill>
              </a:rPr>
              <a:t>continuous</a:t>
            </a:r>
            <a:r>
              <a:rPr lang="fr-FR" sz="2000" b="1" dirty="0" smtClean="0">
                <a:solidFill>
                  <a:schemeClr val="hlink"/>
                </a:solidFill>
              </a:rPr>
              <a:t> CD8+ TEM </a:t>
            </a:r>
            <a:r>
              <a:rPr lang="fr-FR" sz="2000" b="1" dirty="0" err="1" smtClean="0">
                <a:solidFill>
                  <a:schemeClr val="hlink"/>
                </a:solidFill>
              </a:rPr>
              <a:t>cell</a:t>
            </a:r>
            <a:r>
              <a:rPr lang="fr-FR" sz="2000" b="1" dirty="0" smtClean="0">
                <a:solidFill>
                  <a:schemeClr val="hlink"/>
                </a:solidFill>
              </a:rPr>
              <a:t> </a:t>
            </a:r>
            <a:r>
              <a:rPr lang="fr-FR" sz="2000" b="1" dirty="0" err="1" smtClean="0">
                <a:solidFill>
                  <a:schemeClr val="hlink"/>
                </a:solidFill>
              </a:rPr>
              <a:t>response</a:t>
            </a:r>
            <a:r>
              <a:rPr lang="fr-FR" sz="2000" b="1" dirty="0" smtClean="0"/>
              <a:t> </a:t>
            </a:r>
            <a:r>
              <a:rPr lang="fr-FR" sz="2000" dirty="0" err="1" smtClean="0"/>
              <a:t>elicited</a:t>
            </a:r>
            <a:r>
              <a:rPr lang="fr-FR" sz="2000" dirty="0" smtClean="0"/>
              <a:t> in macaque </a:t>
            </a:r>
            <a:r>
              <a:rPr lang="fr-FR" sz="2000" dirty="0" err="1" smtClean="0"/>
              <a:t>monkeys</a:t>
            </a:r>
            <a:r>
              <a:rPr lang="fr-FR" sz="2000" dirty="0" smtClean="0"/>
              <a:t> by</a:t>
            </a:r>
            <a:r>
              <a:rPr lang="fr-FR" sz="2000" b="1" dirty="0" smtClean="0"/>
              <a:t> </a:t>
            </a:r>
            <a:r>
              <a:rPr lang="fr-FR" sz="2000" b="1" u="sng" dirty="0" smtClean="0">
                <a:solidFill>
                  <a:srgbClr val="FF0000"/>
                </a:solidFill>
              </a:rPr>
              <a:t>live recombinant CMV- SIV vaccine  </a:t>
            </a:r>
            <a:r>
              <a:rPr lang="fr-FR" sz="2000" dirty="0" err="1" smtClean="0"/>
              <a:t>controlled</a:t>
            </a:r>
            <a:r>
              <a:rPr lang="fr-FR" sz="2000" dirty="0" smtClean="0"/>
              <a:t> SIV infection and made 50% of the </a:t>
            </a:r>
            <a:r>
              <a:rPr lang="fr-FR" sz="2000" dirty="0" err="1" smtClean="0"/>
              <a:t>animals</a:t>
            </a:r>
            <a:r>
              <a:rPr lang="fr-FR" sz="2000" b="1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virus-free</a:t>
            </a:r>
            <a:r>
              <a:rPr lang="fr-FR" sz="2000" b="1" dirty="0" smtClean="0"/>
              <a:t> </a:t>
            </a:r>
            <a:r>
              <a:rPr lang="fr-FR" sz="2000" dirty="0" err="1" smtClean="0"/>
              <a:t>after</a:t>
            </a:r>
            <a:r>
              <a:rPr lang="fr-FR" sz="2000" dirty="0" smtClean="0"/>
              <a:t> one </a:t>
            </a:r>
            <a:r>
              <a:rPr lang="fr-FR" sz="2000" dirty="0" err="1" smtClean="0"/>
              <a:t>year</a:t>
            </a:r>
            <a:r>
              <a:rPr lang="fr-FR" sz="2000" dirty="0" smtClean="0"/>
              <a:t> infection</a:t>
            </a:r>
            <a:r>
              <a:rPr lang="fr-FR" sz="2000" b="1" dirty="0" smtClean="0"/>
              <a:t>. </a:t>
            </a:r>
          </a:p>
          <a:p>
            <a:pPr>
              <a:buFont typeface="Arial" pitchFamily="34" charset="0"/>
              <a:buNone/>
            </a:pPr>
            <a:endParaRPr lang="fr-FR" sz="2000" b="1" dirty="0" smtClean="0"/>
          </a:p>
          <a:p>
            <a:r>
              <a:rPr lang="fr-FR" sz="2000" b="1" u="sng" dirty="0" smtClean="0"/>
              <a:t>Question</a:t>
            </a:r>
            <a:r>
              <a:rPr lang="fr-FR" sz="2000" b="1" dirty="0" smtClean="0"/>
              <a:t>: </a:t>
            </a:r>
            <a:r>
              <a:rPr lang="fr-FR" sz="2000" b="1" dirty="0" err="1" smtClean="0">
                <a:solidFill>
                  <a:srgbClr val="FF0000"/>
                </a:solidFill>
              </a:rPr>
              <a:t>could</a:t>
            </a:r>
            <a:r>
              <a:rPr lang="fr-FR" sz="2000" b="1" dirty="0" smtClean="0">
                <a:solidFill>
                  <a:srgbClr val="FF0000"/>
                </a:solidFill>
              </a:rPr>
              <a:t> one </a:t>
            </a:r>
            <a:r>
              <a:rPr lang="fr-FR" sz="2000" b="1" dirty="0" err="1" smtClean="0">
                <a:solidFill>
                  <a:srgbClr val="FF0000"/>
                </a:solidFill>
              </a:rPr>
              <a:t>develop</a:t>
            </a:r>
            <a:r>
              <a:rPr lang="fr-FR" sz="2000" b="1" dirty="0" smtClean="0">
                <a:solidFill>
                  <a:srgbClr val="FF0000"/>
                </a:solidFill>
              </a:rPr>
              <a:t> a </a:t>
            </a:r>
            <a:r>
              <a:rPr lang="fr-FR" sz="2000" b="1" dirty="0" err="1" smtClean="0">
                <a:solidFill>
                  <a:srgbClr val="FF0000"/>
                </a:solidFill>
              </a:rPr>
              <a:t>similar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vector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suitable</a:t>
            </a:r>
            <a:r>
              <a:rPr lang="fr-FR" sz="2000" b="1" dirty="0" smtClean="0">
                <a:solidFill>
                  <a:srgbClr val="FF0000"/>
                </a:solidFill>
              </a:rPr>
              <a:t> for </a:t>
            </a:r>
            <a:r>
              <a:rPr lang="fr-FR" sz="2000" b="1" dirty="0" err="1" smtClean="0">
                <a:solidFill>
                  <a:srgbClr val="FF0000"/>
                </a:solidFill>
              </a:rPr>
              <a:t>human</a:t>
            </a:r>
            <a:r>
              <a:rPr lang="fr-FR" sz="2000" b="1" dirty="0" smtClean="0">
                <a:solidFill>
                  <a:srgbClr val="FF0000"/>
                </a:solidFill>
              </a:rPr>
              <a:t> populations?	</a:t>
            </a:r>
            <a:r>
              <a:rPr lang="fr-FR" sz="2000" dirty="0" smtClean="0"/>
              <a:t>(A HCMV-HIV vaccine </a:t>
            </a:r>
            <a:r>
              <a:rPr lang="fr-FR" sz="2000" dirty="0" err="1" smtClean="0"/>
              <a:t>using</a:t>
            </a:r>
            <a:r>
              <a:rPr lang="fr-FR" sz="2000" dirty="0" smtClean="0"/>
              <a:t> a CMV Toledo/</a:t>
            </a:r>
            <a:r>
              <a:rPr lang="fr-FR" sz="2000" dirty="0" err="1" smtClean="0"/>
              <a:t>Towne</a:t>
            </a:r>
            <a:r>
              <a:rPr lang="fr-FR" sz="2000" dirty="0" smtClean="0"/>
              <a:t> </a:t>
            </a:r>
            <a:r>
              <a:rPr lang="fr-FR" sz="2000" dirty="0" err="1" smtClean="0"/>
              <a:t>chimeric</a:t>
            </a:r>
            <a:r>
              <a:rPr lang="fr-FR" sz="2000" dirty="0" smtClean="0"/>
              <a:t> </a:t>
            </a:r>
            <a:r>
              <a:rPr lang="fr-FR" sz="2000" dirty="0" err="1" smtClean="0"/>
              <a:t>vector</a:t>
            </a:r>
            <a:r>
              <a:rPr lang="fr-FR" sz="2000" dirty="0" smtClean="0"/>
              <a:t> </a:t>
            </a:r>
            <a:r>
              <a:rPr lang="fr-FR" sz="2000" dirty="0" err="1" smtClean="0"/>
              <a:t>was</a:t>
            </a:r>
            <a:r>
              <a:rPr lang="fr-FR" sz="2000" dirty="0" smtClean="0"/>
              <a:t> </a:t>
            </a:r>
            <a:r>
              <a:rPr lang="fr-FR" sz="2000" dirty="0" err="1" smtClean="0"/>
              <a:t>planned</a:t>
            </a:r>
            <a:r>
              <a:rPr lang="fr-FR" sz="2000" dirty="0" smtClean="0"/>
              <a:t> to enter Phase I </a:t>
            </a:r>
            <a:r>
              <a:rPr lang="fr-FR" sz="2000" dirty="0" err="1" smtClean="0"/>
              <a:t>clinical</a:t>
            </a:r>
            <a:r>
              <a:rPr lang="fr-FR" sz="2000" dirty="0" smtClean="0"/>
              <a:t> trials in 2017?)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u="sng" smtClean="0"/>
              <a:t>Conclusion</a:t>
            </a:r>
            <a:r>
              <a:rPr lang="fr-FR" sz="4000" u="sng" smtClean="0"/>
              <a:t>-</a:t>
            </a:r>
            <a:r>
              <a:rPr lang="fr-FR" sz="4000" b="1" u="sng" smtClean="0"/>
              <a:t>2: Neutralizing antibodies</a:t>
            </a:r>
          </a:p>
        </p:txBody>
      </p:sp>
      <p:sp>
        <p:nvSpPr>
          <p:cNvPr id="77827" name="Espace réservé du contenu 2"/>
          <p:cNvSpPr>
            <a:spLocks noGrp="1"/>
          </p:cNvSpPr>
          <p:nvPr>
            <p:ph idx="1"/>
          </p:nvPr>
        </p:nvSpPr>
        <p:spPr>
          <a:xfrm>
            <a:off x="500063" y="1571625"/>
            <a:ext cx="8229600" cy="4268788"/>
          </a:xfrm>
        </p:spPr>
        <p:txBody>
          <a:bodyPr>
            <a:normAutofit lnSpcReduction="10000"/>
          </a:bodyPr>
          <a:lstStyle/>
          <a:p>
            <a:r>
              <a:rPr lang="fr-FR" sz="2000" dirty="0" err="1" smtClean="0"/>
              <a:t>Passively</a:t>
            </a:r>
            <a:r>
              <a:rPr lang="fr-FR" sz="2000" dirty="0" smtClean="0"/>
              <a:t> </a:t>
            </a:r>
            <a:r>
              <a:rPr lang="fr-FR" sz="2000" dirty="0" err="1" smtClean="0"/>
              <a:t>transferred</a:t>
            </a:r>
            <a:r>
              <a:rPr lang="fr-FR" sz="2000" dirty="0" smtClean="0"/>
              <a:t>, </a:t>
            </a:r>
            <a:r>
              <a:rPr lang="fr-FR" sz="2000" b="1" dirty="0" err="1" smtClean="0">
                <a:solidFill>
                  <a:srgbClr val="FF0000"/>
                </a:solidFill>
              </a:rPr>
              <a:t>broadly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neutralizing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antibodies</a:t>
            </a:r>
            <a:r>
              <a:rPr lang="fr-FR" sz="2000" b="1" dirty="0" smtClean="0">
                <a:solidFill>
                  <a:srgbClr val="FF0000"/>
                </a:solidFill>
              </a:rPr>
              <a:t>  </a:t>
            </a:r>
            <a:r>
              <a:rPr lang="fr-FR" sz="2000" b="1" dirty="0" err="1" smtClean="0"/>
              <a:t>efficiently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protected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NHPs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against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experimental</a:t>
            </a:r>
            <a:r>
              <a:rPr lang="fr-FR" sz="2000" b="1" dirty="0" smtClean="0"/>
              <a:t> SHIV challenge </a:t>
            </a:r>
            <a:r>
              <a:rPr lang="fr-FR" sz="1600" b="1" dirty="0" smtClean="0"/>
              <a:t>(Hessel , Nat Med 2009)</a:t>
            </a:r>
            <a:r>
              <a:rPr lang="fr-FR" sz="2000" b="1" dirty="0" smtClean="0"/>
              <a:t>. </a:t>
            </a:r>
            <a:r>
              <a:rPr lang="fr-FR" sz="2000" b="1" u="sng" dirty="0" smtClean="0"/>
              <a:t>Passive </a:t>
            </a:r>
            <a:r>
              <a:rPr lang="fr-FR" sz="2000" b="1" u="sng" dirty="0" err="1" smtClean="0"/>
              <a:t>immunization</a:t>
            </a:r>
            <a:r>
              <a:rPr lang="fr-FR" sz="2000" b="1" u="sng" dirty="0" smtClean="0"/>
              <a:t> trials </a:t>
            </a:r>
            <a:r>
              <a:rPr lang="fr-FR" sz="2000" dirty="0" smtClean="0"/>
              <a:t>in </a:t>
            </a:r>
            <a:r>
              <a:rPr lang="fr-FR" sz="2000" dirty="0" err="1" smtClean="0"/>
              <a:t>human</a:t>
            </a:r>
            <a:r>
              <a:rPr lang="fr-FR" sz="2000" dirty="0" smtClean="0"/>
              <a:t> </a:t>
            </a:r>
            <a:r>
              <a:rPr lang="fr-FR" sz="2000" dirty="0" err="1" smtClean="0"/>
              <a:t>volunteers</a:t>
            </a:r>
            <a:r>
              <a:rPr lang="fr-FR" sz="2000" dirty="0" smtClean="0"/>
              <a:t> are on-</a:t>
            </a:r>
            <a:r>
              <a:rPr lang="fr-FR" sz="2000" dirty="0" err="1" smtClean="0"/>
              <a:t>going</a:t>
            </a:r>
            <a:r>
              <a:rPr lang="fr-FR" sz="2000" dirty="0" smtClean="0"/>
              <a:t>. </a:t>
            </a:r>
          </a:p>
          <a:p>
            <a:endParaRPr lang="fr-FR" sz="2000" dirty="0" smtClean="0"/>
          </a:p>
          <a:p>
            <a:r>
              <a:rPr lang="fr-FR" sz="2000" b="1" dirty="0" err="1" smtClean="0">
                <a:solidFill>
                  <a:schemeClr val="accent2"/>
                </a:solidFill>
              </a:rPr>
              <a:t>However</a:t>
            </a:r>
            <a:r>
              <a:rPr lang="fr-FR" sz="2000" b="1" dirty="0" smtClean="0">
                <a:solidFill>
                  <a:schemeClr val="accent2"/>
                </a:solidFill>
              </a:rPr>
              <a:t>, </a:t>
            </a:r>
            <a:r>
              <a:rPr lang="fr-FR" sz="2000" b="1" u="sng" dirty="0" err="1" smtClean="0">
                <a:solidFill>
                  <a:schemeClr val="accent2"/>
                </a:solidFill>
              </a:rPr>
              <a:t>we</a:t>
            </a:r>
            <a:r>
              <a:rPr lang="fr-FR" sz="2000" b="1" u="sng" dirty="0" smtClean="0">
                <a:solidFill>
                  <a:schemeClr val="accent2"/>
                </a:solidFill>
              </a:rPr>
              <a:t> </a:t>
            </a:r>
            <a:r>
              <a:rPr lang="fr-FR" sz="2000" b="1" u="sng" dirty="0" err="1" smtClean="0">
                <a:solidFill>
                  <a:schemeClr val="accent2"/>
                </a:solidFill>
              </a:rPr>
              <a:t>still</a:t>
            </a:r>
            <a:r>
              <a:rPr lang="fr-FR" sz="2000" b="1" u="sng" dirty="0" smtClean="0">
                <a:solidFill>
                  <a:schemeClr val="accent2"/>
                </a:solidFill>
              </a:rPr>
              <a:t> do not know how to </a:t>
            </a:r>
            <a:r>
              <a:rPr lang="fr-FR" sz="2000" b="1" u="sng" dirty="0" err="1" smtClean="0">
                <a:solidFill>
                  <a:schemeClr val="accent2"/>
                </a:solidFill>
              </a:rPr>
              <a:t>induce</a:t>
            </a:r>
            <a:r>
              <a:rPr lang="fr-FR" sz="2000" b="1" u="sng" dirty="0" smtClean="0">
                <a:solidFill>
                  <a:schemeClr val="accent2"/>
                </a:solidFill>
              </a:rPr>
              <a:t> </a:t>
            </a:r>
            <a:r>
              <a:rPr lang="fr-FR" sz="2000" b="1" u="sng" dirty="0" err="1" smtClean="0">
                <a:solidFill>
                  <a:schemeClr val="accent2"/>
                </a:solidFill>
              </a:rPr>
              <a:t>bNAbs</a:t>
            </a:r>
            <a:r>
              <a:rPr lang="fr-FR" sz="2000" b="1" u="sng" dirty="0" smtClean="0">
                <a:solidFill>
                  <a:schemeClr val="accent2"/>
                </a:solidFill>
              </a:rPr>
              <a:t> by active </a:t>
            </a:r>
            <a:r>
              <a:rPr lang="fr-FR" sz="2000" b="1" u="sng" dirty="0" err="1" smtClean="0">
                <a:solidFill>
                  <a:schemeClr val="accent2"/>
                </a:solidFill>
              </a:rPr>
              <a:t>immunization</a:t>
            </a:r>
            <a:r>
              <a:rPr lang="fr-FR" sz="2000" b="1" dirty="0" smtClean="0">
                <a:solidFill>
                  <a:schemeClr val="accent2"/>
                </a:solidFill>
              </a:rPr>
              <a:t>! </a:t>
            </a:r>
            <a:r>
              <a:rPr lang="fr-FR" sz="2000" b="1" dirty="0" smtClean="0"/>
              <a:t>The </a:t>
            </a:r>
            <a:r>
              <a:rPr lang="fr-FR" sz="2000" b="1" dirty="0" err="1" smtClean="0"/>
              <a:t>search</a:t>
            </a:r>
            <a:r>
              <a:rPr lang="fr-FR" sz="2000" b="1" dirty="0" smtClean="0"/>
              <a:t> for a possible  </a:t>
            </a:r>
            <a:r>
              <a:rPr lang="fr-FR" sz="2000" b="1" dirty="0" err="1" smtClean="0"/>
              <a:t>immunogen</a:t>
            </a:r>
            <a:r>
              <a:rPr lang="fr-FR" sz="2000" b="1" dirty="0" smtClean="0"/>
              <a:t> or a </a:t>
            </a:r>
            <a:r>
              <a:rPr lang="fr-FR" sz="2000" b="1" dirty="0" err="1" smtClean="0"/>
              <a:t>combination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immunogens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actively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going</a:t>
            </a:r>
            <a:r>
              <a:rPr lang="fr-FR" sz="2000" b="1" dirty="0" smtClean="0"/>
              <a:t> on</a:t>
            </a:r>
            <a:r>
              <a:rPr lang="fr-FR" sz="2000" dirty="0" smtClean="0"/>
              <a:t>. </a:t>
            </a:r>
            <a:r>
              <a:rPr lang="fr-FR" sz="2000" b="1" u="sng" dirty="0" smtClean="0">
                <a:solidFill>
                  <a:srgbClr val="FF0000"/>
                </a:solidFill>
              </a:rPr>
              <a:t>The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sequential</a:t>
            </a:r>
            <a:r>
              <a:rPr lang="fr-FR" sz="2000" b="1" u="sng" dirty="0" smtClean="0">
                <a:solidFill>
                  <a:srgbClr val="FF0000"/>
                </a:solidFill>
              </a:rPr>
              <a:t> use of SOSIP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trimers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with</a:t>
            </a:r>
            <a:r>
              <a:rPr lang="fr-FR" sz="2000" b="1" u="sng" dirty="0" smtClean="0">
                <a:solidFill>
                  <a:srgbClr val="FF0000"/>
                </a:solidFill>
              </a:rPr>
              <a:t> a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evolutionnary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sequence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/>
              <a:t>seems</a:t>
            </a:r>
            <a:r>
              <a:rPr lang="fr-FR" sz="2000" dirty="0" smtClean="0"/>
              <a:t> to </a:t>
            </a:r>
            <a:r>
              <a:rPr lang="fr-FR" sz="2000" dirty="0" err="1" smtClean="0"/>
              <a:t>be</a:t>
            </a:r>
            <a:r>
              <a:rPr lang="fr-FR" sz="2000" dirty="0" smtClean="0"/>
              <a:t> able to </a:t>
            </a:r>
            <a:r>
              <a:rPr lang="fr-FR" sz="2000" dirty="0" err="1" smtClean="0"/>
              <a:t>elicit</a:t>
            </a:r>
            <a:r>
              <a:rPr lang="fr-FR" sz="2000" dirty="0" smtClean="0"/>
              <a:t>  Abs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neutralize</a:t>
            </a:r>
            <a:r>
              <a:rPr lang="fr-FR" sz="2000" dirty="0" smtClean="0"/>
              <a:t> </a:t>
            </a:r>
            <a:r>
              <a:rPr lang="fr-FR" sz="2000" dirty="0" err="1" smtClean="0"/>
              <a:t>Tier</a:t>
            </a:r>
            <a:r>
              <a:rPr lang="fr-FR" sz="2000" dirty="0" smtClean="0"/>
              <a:t>-2 virus </a:t>
            </a:r>
            <a:r>
              <a:rPr lang="fr-FR" sz="2000" dirty="0" err="1" smtClean="0"/>
              <a:t>strains</a:t>
            </a:r>
            <a:r>
              <a:rPr lang="fr-FR" sz="2000" dirty="0" smtClean="0"/>
              <a:t> in </a:t>
            </a:r>
            <a:r>
              <a:rPr lang="fr-FR" sz="2000" dirty="0" err="1" smtClean="0"/>
              <a:t>small</a:t>
            </a:r>
            <a:r>
              <a:rPr lang="fr-FR" sz="2000" dirty="0" smtClean="0"/>
              <a:t> </a:t>
            </a:r>
            <a:r>
              <a:rPr lang="fr-FR" sz="2000" dirty="0" err="1" smtClean="0"/>
              <a:t>animals</a:t>
            </a:r>
            <a:r>
              <a:rPr lang="fr-FR" sz="2000" dirty="0" smtClean="0"/>
              <a:t>: a possible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? </a:t>
            </a:r>
          </a:p>
          <a:p>
            <a:pPr>
              <a:buFont typeface="Arial" pitchFamily="34" charset="0"/>
              <a:buNone/>
            </a:pPr>
            <a:endParaRPr lang="fr-FR" sz="2000" dirty="0" smtClean="0"/>
          </a:p>
          <a:p>
            <a:r>
              <a:rPr lang="fr-FR" sz="2000" dirty="0" smtClean="0"/>
              <a:t>As an alternative, </a:t>
            </a:r>
            <a:r>
              <a:rPr lang="fr-FR" sz="2000" dirty="0" err="1" smtClean="0"/>
              <a:t>could</a:t>
            </a:r>
            <a:r>
              <a:rPr lang="fr-FR" sz="2000" dirty="0" smtClean="0"/>
              <a:t> «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Vectored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immunoprophylaxis</a:t>
            </a:r>
            <a:r>
              <a:rPr lang="fr-FR" sz="2000" b="1" u="sng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» </a:t>
            </a:r>
            <a:r>
              <a:rPr lang="fr-FR" sz="2000" dirty="0" err="1" smtClean="0"/>
              <a:t>using</a:t>
            </a:r>
            <a:r>
              <a:rPr lang="fr-FR" sz="2000" dirty="0" smtClean="0"/>
              <a:t> </a:t>
            </a:r>
            <a:r>
              <a:rPr lang="fr-FR" sz="2000" b="1" dirty="0" smtClean="0"/>
              <a:t>recombinant AAV </a:t>
            </a:r>
            <a:r>
              <a:rPr lang="fr-FR" sz="2000" b="1" dirty="0" err="1" smtClean="0"/>
              <a:t>that</a:t>
            </a:r>
            <a:r>
              <a:rPr lang="fr-FR" sz="2000" b="1" dirty="0" smtClean="0"/>
              <a:t> express </a:t>
            </a:r>
            <a:r>
              <a:rPr lang="fr-FR" sz="2000" b="1" dirty="0" err="1" smtClean="0"/>
              <a:t>bNAbs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genes</a:t>
            </a:r>
            <a:r>
              <a:rPr lang="fr-FR" sz="2000" b="1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a </a:t>
            </a:r>
            <a:r>
              <a:rPr lang="fr-FR" sz="2000" dirty="0" err="1" smtClean="0"/>
              <a:t>key</a:t>
            </a:r>
            <a:r>
              <a:rPr lang="fr-FR" sz="2000" dirty="0" smtClean="0"/>
              <a:t> to </a:t>
            </a:r>
            <a:r>
              <a:rPr lang="fr-FR" sz="2000" dirty="0" err="1" smtClean="0"/>
              <a:t>success</a:t>
            </a:r>
            <a:r>
              <a:rPr lang="fr-FR" sz="2000" dirty="0" smtClean="0"/>
              <a:t>? Future, </a:t>
            </a:r>
            <a:r>
              <a:rPr lang="fr-FR" sz="2000" dirty="0" err="1" smtClean="0"/>
              <a:t>upcoming</a:t>
            </a:r>
            <a:r>
              <a:rPr lang="fr-FR" sz="2000" dirty="0" smtClean="0"/>
              <a:t> </a:t>
            </a:r>
            <a:r>
              <a:rPr lang="fr-FR" sz="2000" dirty="0" err="1" smtClean="0"/>
              <a:t>clinical</a:t>
            </a:r>
            <a:r>
              <a:rPr lang="fr-FR" sz="2000" dirty="0" smtClean="0"/>
              <a:t> trials </a:t>
            </a:r>
            <a:r>
              <a:rPr lang="fr-FR" sz="2000" dirty="0" err="1" smtClean="0"/>
              <a:t>will</a:t>
            </a:r>
            <a:r>
              <a:rPr lang="fr-FR" sz="2000" dirty="0" smtClean="0"/>
              <a:t> tell.</a:t>
            </a:r>
          </a:p>
          <a:p>
            <a:pPr>
              <a:buFont typeface="Arial" pitchFamily="34" charset="0"/>
              <a:buNone/>
            </a:pPr>
            <a:endParaRPr lang="fr-FR" sz="1800" dirty="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29600" cy="1143000"/>
          </a:xfrm>
        </p:spPr>
        <p:txBody>
          <a:bodyPr/>
          <a:lstStyle/>
          <a:p>
            <a:r>
              <a:rPr lang="fr-FR" sz="4000" b="1" u="sng" smtClean="0"/>
              <a:t>Conclusion-3: Non-neutralizing Abs</a:t>
            </a:r>
          </a:p>
        </p:txBody>
      </p:sp>
      <p:sp>
        <p:nvSpPr>
          <p:cNvPr id="78851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411663"/>
          </a:xfrm>
        </p:spPr>
        <p:txBody>
          <a:bodyPr/>
          <a:lstStyle/>
          <a:p>
            <a:r>
              <a:rPr lang="fr-FR" sz="2000" u="sng" smtClean="0"/>
              <a:t>Non-neutralizing mucosal Ab </a:t>
            </a:r>
            <a:r>
              <a:rPr lang="fr-FR" sz="2000" smtClean="0"/>
              <a:t>(essentially </a:t>
            </a:r>
            <a:r>
              <a:rPr lang="fr-FR" sz="2000" b="1" smtClean="0">
                <a:solidFill>
                  <a:srgbClr val="0070C0"/>
                </a:solidFill>
              </a:rPr>
              <a:t>gp41-specific IgAs</a:t>
            </a:r>
            <a:r>
              <a:rPr lang="fr-FR" sz="2000" b="1" smtClean="0"/>
              <a:t>) </a:t>
            </a:r>
            <a:r>
              <a:rPr lang="fr-FR" sz="2000" smtClean="0"/>
              <a:t>that</a:t>
            </a:r>
            <a:r>
              <a:rPr lang="fr-FR" sz="2000" b="1" smtClean="0"/>
              <a:t> </a:t>
            </a:r>
            <a:r>
              <a:rPr lang="fr-FR" sz="2000" b="1" smtClean="0">
                <a:solidFill>
                  <a:srgbClr val="FF0000"/>
                </a:solidFill>
              </a:rPr>
              <a:t>inhibit HIV/SIV transcytosis</a:t>
            </a:r>
            <a:r>
              <a:rPr lang="fr-FR" sz="2000" b="1" smtClean="0"/>
              <a:t> across an intact epithelial cell layer </a:t>
            </a:r>
            <a:r>
              <a:rPr lang="fr-FR" sz="2000" smtClean="0"/>
              <a:t>correlated with </a:t>
            </a:r>
            <a:r>
              <a:rPr lang="fr-FR" sz="2000" b="1" smtClean="0">
                <a:solidFill>
                  <a:srgbClr val="FF0000"/>
                </a:solidFill>
              </a:rPr>
              <a:t>reduced chronic viremia  </a:t>
            </a:r>
            <a:r>
              <a:rPr lang="fr-FR" sz="2000" b="1" smtClean="0"/>
              <a:t>after </a:t>
            </a:r>
            <a:r>
              <a:rPr lang="fr-FR" sz="2000" b="1" smtClean="0">
                <a:solidFill>
                  <a:srgbClr val="0070C0"/>
                </a:solidFill>
              </a:rPr>
              <a:t>rectal SIV</a:t>
            </a:r>
            <a:r>
              <a:rPr lang="fr-FR" sz="2000" b="1" smtClean="0"/>
              <a:t> challenge or </a:t>
            </a:r>
            <a:r>
              <a:rPr lang="fr-FR" sz="2000" b="1" u="sng" smtClean="0">
                <a:solidFill>
                  <a:srgbClr val="FF0000"/>
                </a:solidFill>
              </a:rPr>
              <a:t>full protection </a:t>
            </a:r>
            <a:r>
              <a:rPr lang="fr-FR" sz="2000" b="1" u="sng" smtClean="0"/>
              <a:t>against </a:t>
            </a:r>
            <a:r>
              <a:rPr lang="fr-FR" sz="2000" b="1" u="sng" smtClean="0">
                <a:solidFill>
                  <a:srgbClr val="0070C0"/>
                </a:solidFill>
              </a:rPr>
              <a:t>vaginal SHIV </a:t>
            </a:r>
            <a:r>
              <a:rPr lang="fr-FR" sz="2000" b="1" u="sng" smtClean="0"/>
              <a:t>challenge in NHP models. </a:t>
            </a:r>
          </a:p>
          <a:p>
            <a:r>
              <a:rPr lang="fr-FR" sz="2000" smtClean="0"/>
              <a:t>These Ab thus play an important role in mucosal protection.</a:t>
            </a:r>
          </a:p>
          <a:p>
            <a:pPr>
              <a:buFont typeface="Arial" pitchFamily="34" charset="0"/>
              <a:buNone/>
            </a:pPr>
            <a:endParaRPr lang="fr-FR" sz="2000" b="1" smtClean="0"/>
          </a:p>
          <a:p>
            <a:r>
              <a:rPr lang="fr-FR" sz="2000" b="1" smtClean="0">
                <a:solidFill>
                  <a:srgbClr val="FF0000"/>
                </a:solidFill>
              </a:rPr>
              <a:t>Nonneutralizing Env-specific IgGs </a:t>
            </a:r>
            <a:r>
              <a:rPr lang="fr-FR" sz="2000" smtClean="0"/>
              <a:t>can also play a major role in protection through </a:t>
            </a:r>
            <a:r>
              <a:rPr lang="fr-FR" sz="2000" b="1" smtClean="0">
                <a:solidFill>
                  <a:srgbClr val="FF0000"/>
                </a:solidFill>
              </a:rPr>
              <a:t>ADCC and ADCVI</a:t>
            </a:r>
            <a:r>
              <a:rPr lang="fr-FR" sz="2000" b="1" smtClean="0"/>
              <a:t>, </a:t>
            </a:r>
            <a:r>
              <a:rPr lang="fr-FR" sz="2000" smtClean="0"/>
              <a:t>as seen in a variety of </a:t>
            </a:r>
            <a:r>
              <a:rPr lang="fr-FR" sz="2000" smtClean="0">
                <a:solidFill>
                  <a:srgbClr val="0070C0"/>
                </a:solidFill>
              </a:rPr>
              <a:t>SIV </a:t>
            </a:r>
            <a:r>
              <a:rPr lang="fr-FR" sz="2000" smtClean="0"/>
              <a:t>and </a:t>
            </a:r>
            <a:r>
              <a:rPr lang="fr-FR" sz="2000" smtClean="0">
                <a:solidFill>
                  <a:srgbClr val="0070C0"/>
                </a:solidFill>
              </a:rPr>
              <a:t>SHIV</a:t>
            </a:r>
            <a:r>
              <a:rPr lang="fr-FR" sz="2000" smtClean="0"/>
              <a:t> vaccine protection experiments in rhesus macaques</a:t>
            </a:r>
            <a:r>
              <a:rPr lang="fr-FR" sz="2000" b="1" smtClean="0"/>
              <a:t>. </a:t>
            </a:r>
          </a:p>
          <a:p>
            <a:r>
              <a:rPr lang="fr-FR" sz="2000" b="1" smtClean="0">
                <a:solidFill>
                  <a:schemeClr val="hlink"/>
                </a:solidFill>
              </a:rPr>
              <a:t>IgGs targeting the V1-V2 domain of gp120 were the only correlate of protection </a:t>
            </a:r>
            <a:r>
              <a:rPr lang="fr-FR" sz="2000" b="1" smtClean="0"/>
              <a:t>in the RV144 trial in human volunteers</a:t>
            </a:r>
            <a:r>
              <a:rPr lang="fr-FR" sz="2000" b="1" smtClean="0">
                <a:solidFill>
                  <a:schemeClr val="hlink"/>
                </a:solidFill>
              </a:rPr>
              <a:t>.</a:t>
            </a:r>
            <a:r>
              <a:rPr lang="fr-FR" sz="2000" b="1" smtClean="0"/>
              <a:t> </a:t>
            </a:r>
            <a:r>
              <a:rPr lang="fr-FR" sz="2000" smtClean="0"/>
              <a:t>Rabbits immunized with a V1V2-scaffold immunogen developed </a:t>
            </a:r>
            <a:r>
              <a:rPr lang="fr-FR" sz="2000" b="1" smtClean="0">
                <a:solidFill>
                  <a:srgbClr val="FF0000"/>
                </a:solidFill>
              </a:rPr>
              <a:t>V1V2- focussed Ab with marked ADCC activity</a:t>
            </a:r>
            <a:r>
              <a:rPr lang="fr-FR" sz="2000" smtClean="0"/>
              <a:t> </a:t>
            </a:r>
            <a:r>
              <a:rPr lang="fr-FR" sz="1600" b="1" smtClean="0"/>
              <a:t>(Zolla-Pasner et al, J Virol 2016</a:t>
            </a:r>
            <a:r>
              <a:rPr lang="fr-FR" sz="1400" b="1" smtClean="0"/>
              <a:t>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smtClean="0"/>
              <a:t>Final conclusion</a:t>
            </a:r>
          </a:p>
        </p:txBody>
      </p:sp>
      <p:sp>
        <p:nvSpPr>
          <p:cNvPr id="80899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fr-FR" sz="2400" b="1" u="sng" smtClean="0"/>
              <a:t>An ideal HIV vaccine </a:t>
            </a:r>
            <a:r>
              <a:rPr lang="fr-FR" sz="2400" smtClean="0"/>
              <a:t>should elicit: </a:t>
            </a:r>
          </a:p>
          <a:p>
            <a:pPr lvl="1"/>
            <a:r>
              <a:rPr lang="fr-FR" sz="2000" b="1" smtClean="0">
                <a:solidFill>
                  <a:srgbClr val="FF0000"/>
                </a:solidFill>
              </a:rPr>
              <a:t>broadly neutralizing IgGs</a:t>
            </a:r>
            <a:r>
              <a:rPr lang="fr-FR" sz="2000" smtClean="0"/>
              <a:t>, </a:t>
            </a:r>
          </a:p>
          <a:p>
            <a:pPr lvl="1"/>
            <a:r>
              <a:rPr lang="fr-FR" sz="2000" b="1" smtClean="0">
                <a:solidFill>
                  <a:srgbClr val="FF0000"/>
                </a:solidFill>
              </a:rPr>
              <a:t>mucosal IgAs with transcytosis inhibiting </a:t>
            </a:r>
            <a:r>
              <a:rPr lang="fr-FR" sz="2000" b="1" smtClean="0"/>
              <a:t>capacities</a:t>
            </a:r>
            <a:r>
              <a:rPr lang="fr-FR" sz="2000" smtClean="0"/>
              <a:t>, </a:t>
            </a:r>
          </a:p>
          <a:p>
            <a:pPr lvl="1"/>
            <a:r>
              <a:rPr lang="fr-FR" sz="2000" b="1" smtClean="0"/>
              <a:t>Ab-dependent</a:t>
            </a:r>
            <a:r>
              <a:rPr lang="fr-FR" sz="2000" smtClean="0"/>
              <a:t> </a:t>
            </a:r>
            <a:r>
              <a:rPr lang="fr-FR" sz="2000" b="1" smtClean="0">
                <a:solidFill>
                  <a:srgbClr val="FF0000"/>
                </a:solidFill>
              </a:rPr>
              <a:t>ADCC /ADCVI activities</a:t>
            </a:r>
            <a:r>
              <a:rPr lang="fr-FR" sz="2000" smtClean="0"/>
              <a:t>, </a:t>
            </a:r>
          </a:p>
          <a:p>
            <a:pPr lvl="1"/>
            <a:r>
              <a:rPr lang="fr-FR" sz="2000" b="1" smtClean="0">
                <a:solidFill>
                  <a:srgbClr val="FF0000"/>
                </a:solidFill>
              </a:rPr>
              <a:t>V1-V2-targeting IgGs</a:t>
            </a:r>
          </a:p>
          <a:p>
            <a:pPr lvl="1"/>
            <a:r>
              <a:rPr lang="fr-FR" sz="2000" smtClean="0"/>
              <a:t>As well as </a:t>
            </a:r>
            <a:r>
              <a:rPr lang="fr-FR" sz="2000" b="1" smtClean="0"/>
              <a:t>potent</a:t>
            </a:r>
            <a:r>
              <a:rPr lang="fr-FR" sz="2000" smtClean="0"/>
              <a:t>, </a:t>
            </a:r>
            <a:r>
              <a:rPr lang="fr-FR" sz="2000" b="1" smtClean="0">
                <a:solidFill>
                  <a:srgbClr val="FF0000"/>
                </a:solidFill>
              </a:rPr>
              <a:t>multifunctional CD4+ and CD8+ T cell responses in mucosal tissues.</a:t>
            </a:r>
          </a:p>
          <a:p>
            <a:pPr lvl="1"/>
            <a:endParaRPr lang="fr-FR" sz="2400" b="1" smtClean="0">
              <a:solidFill>
                <a:srgbClr val="FF0000"/>
              </a:solidFill>
            </a:endParaRPr>
          </a:p>
          <a:p>
            <a:r>
              <a:rPr lang="fr-FR" sz="2000" b="1" u="sng" smtClean="0"/>
              <a:t>At this time</a:t>
            </a:r>
            <a:r>
              <a:rPr lang="fr-FR" sz="2000" b="1" smtClean="0"/>
              <a:t>, </a:t>
            </a:r>
            <a:r>
              <a:rPr lang="fr-FR" sz="2000" b="1" u="sng" smtClean="0"/>
              <a:t>we simply do not know how to achieve </a:t>
            </a:r>
            <a:r>
              <a:rPr lang="fr-FR" sz="2000" b="1" smtClean="0"/>
              <a:t>all of that, nor do we know whether it will ever be possible!…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smtClean="0"/>
              <a:t>Le VIH échappe aux défenses immunitaires de l’hôte</a:t>
            </a:r>
          </a:p>
        </p:txBody>
      </p:sp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3063"/>
            <a:ext cx="8229600" cy="4483100"/>
          </a:xfrm>
        </p:spPr>
        <p:txBody>
          <a:bodyPr/>
          <a:lstStyle/>
          <a:p>
            <a:endParaRPr lang="fr-FR" sz="2800" smtClean="0"/>
          </a:p>
          <a:p>
            <a:r>
              <a:rPr lang="fr-FR" sz="2800" smtClean="0"/>
              <a:t> </a:t>
            </a:r>
            <a:r>
              <a:rPr lang="fr-FR" sz="2000" smtClean="0"/>
              <a:t>Le virus a développé plusieurs stratégies d’échappement :</a:t>
            </a:r>
          </a:p>
          <a:p>
            <a:pPr lvl="1"/>
            <a:r>
              <a:rPr lang="fr-FR" sz="2000" smtClean="0"/>
              <a:t>Il </a:t>
            </a:r>
            <a:r>
              <a:rPr lang="fr-FR" sz="2000" b="1" smtClean="0">
                <a:solidFill>
                  <a:srgbClr val="FF0000"/>
                </a:solidFill>
              </a:rPr>
              <a:t>persiste à l’état masqué </a:t>
            </a:r>
            <a:r>
              <a:rPr lang="fr-FR" sz="2000" smtClean="0"/>
              <a:t>(« provirus latent») dans des « cellules réservoir » (</a:t>
            </a:r>
            <a:r>
              <a:rPr lang="fr-FR" sz="2000" b="1" smtClean="0"/>
              <a:t>les lymphocytes T mémoire</a:t>
            </a:r>
            <a:r>
              <a:rPr lang="fr-FR" sz="2000" smtClean="0"/>
              <a:t>)</a:t>
            </a:r>
          </a:p>
          <a:p>
            <a:pPr lvl="1"/>
            <a:r>
              <a:rPr lang="fr-FR" sz="2000" smtClean="0"/>
              <a:t>Il </a:t>
            </a:r>
            <a:r>
              <a:rPr lang="fr-FR" sz="2000" b="1" smtClean="0">
                <a:solidFill>
                  <a:srgbClr val="FF0000"/>
                </a:solidFill>
              </a:rPr>
              <a:t>mute constamment</a:t>
            </a:r>
            <a:r>
              <a:rPr lang="fr-FR" sz="2000" smtClean="0"/>
              <a:t>, échappant ainsi aux anticorps et aux CTL</a:t>
            </a:r>
          </a:p>
          <a:p>
            <a:pPr lvl="1"/>
            <a:r>
              <a:rPr lang="fr-FR" sz="2000" smtClean="0"/>
              <a:t>Il génère </a:t>
            </a:r>
            <a:r>
              <a:rPr lang="fr-FR" sz="2000" b="1" smtClean="0">
                <a:solidFill>
                  <a:srgbClr val="FF0000"/>
                </a:solidFill>
              </a:rPr>
              <a:t>une hyperstimulation du système immunitaire</a:t>
            </a:r>
            <a:r>
              <a:rPr lang="fr-FR" sz="2000" smtClean="0"/>
              <a:t>, qui conduit à l’épuisement de ce dernier, sans parler de la destruction des lymphocytes T4 dans lesquels il se réplique</a:t>
            </a:r>
          </a:p>
          <a:p>
            <a:pPr lvl="1"/>
            <a:r>
              <a:rPr lang="fr-FR" sz="2000" b="1" smtClean="0">
                <a:solidFill>
                  <a:srgbClr val="FF0000"/>
                </a:solidFill>
              </a:rPr>
              <a:t>Il provoque l’effacement des marqueurs (HLA) de surface </a:t>
            </a:r>
            <a:r>
              <a:rPr lang="fr-FR" sz="2000" smtClean="0"/>
              <a:t>de la cellule infectée, lui permettant ainsi d’échapper à la surveillance par les CTL </a:t>
            </a:r>
          </a:p>
          <a:p>
            <a:pPr lvl="1"/>
            <a:endParaRPr lang="fr-FR" smtClean="0"/>
          </a:p>
          <a:p>
            <a:endParaRPr lang="fr-FR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28625"/>
            <a:ext cx="8229600" cy="989013"/>
          </a:xfrm>
        </p:spPr>
        <p:txBody>
          <a:bodyPr/>
          <a:lstStyle/>
          <a:p>
            <a:pPr eaLnBrk="1" hangingPunct="1"/>
            <a:r>
              <a:rPr lang="fr-FR" sz="4000" b="1" u="sng" dirty="0" smtClean="0"/>
              <a:t>En guise de fin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2938" y="1785926"/>
            <a:ext cx="8229600" cy="424498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800" dirty="0" smtClean="0"/>
              <a:t> 	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/>
              <a:t>« </a:t>
            </a:r>
            <a:r>
              <a:rPr lang="fr-FR" sz="2000" b="1" dirty="0" err="1" smtClean="0"/>
              <a:t>Teaching</a:t>
            </a:r>
            <a:r>
              <a:rPr lang="fr-FR" sz="2000" b="1" dirty="0" smtClean="0"/>
              <a:t> the immune system how to </a:t>
            </a:r>
            <a:r>
              <a:rPr lang="fr-FR" sz="2000" b="1" dirty="0" err="1" smtClean="0"/>
              <a:t>outwit</a:t>
            </a:r>
            <a:r>
              <a:rPr lang="fr-FR" sz="2000" b="1" dirty="0" smtClean="0"/>
              <a:t> a virus </a:t>
            </a:r>
            <a:r>
              <a:rPr lang="fr-FR" sz="2000" b="1" dirty="0" err="1" smtClean="0"/>
              <a:t>that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itself</a:t>
            </a:r>
            <a:r>
              <a:rPr lang="fr-FR" sz="2000" b="1" dirty="0" smtClean="0"/>
              <a:t> survives by </a:t>
            </a:r>
            <a:r>
              <a:rPr lang="fr-FR" sz="2000" b="1" dirty="0" err="1" smtClean="0"/>
              <a:t>outwitting</a:t>
            </a:r>
            <a:r>
              <a:rPr lang="fr-FR" sz="2000" b="1" dirty="0" smtClean="0"/>
              <a:t> the immune system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a </a:t>
            </a:r>
            <a:r>
              <a:rPr lang="fr-FR" sz="2000" b="1" dirty="0" err="1" smtClean="0">
                <a:solidFill>
                  <a:srgbClr val="FF0000"/>
                </a:solidFill>
              </a:rPr>
              <a:t>huge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scientific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hurdle</a:t>
            </a:r>
            <a:r>
              <a:rPr lang="fr-FR" sz="2000" b="1" dirty="0" smtClean="0">
                <a:solidFill>
                  <a:srgbClr val="FF0000"/>
                </a:solidFill>
              </a:rPr>
              <a:t>. »</a:t>
            </a:r>
            <a:r>
              <a:rPr lang="fr-FR" sz="2000" dirty="0" smtClean="0"/>
              <a:t>				(</a:t>
            </a:r>
            <a:r>
              <a:rPr lang="fr-FR" sz="2000" b="1" dirty="0" smtClean="0"/>
              <a:t>J Cohen, Science 21 septembre 2012)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400" b="1" dirty="0" smtClean="0"/>
              <a:t>« </a:t>
            </a:r>
            <a:r>
              <a:rPr lang="fr-FR" sz="2000" b="1" dirty="0" err="1" smtClean="0">
                <a:solidFill>
                  <a:srgbClr val="FF0000"/>
                </a:solidFill>
              </a:rPr>
              <a:t>What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is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success</a:t>
            </a:r>
            <a:r>
              <a:rPr lang="fr-FR" sz="2000" b="1" dirty="0" smtClean="0">
                <a:solidFill>
                  <a:srgbClr val="FF0000"/>
                </a:solidFill>
              </a:rPr>
              <a:t>? It ‘s </a:t>
            </a:r>
            <a:r>
              <a:rPr lang="fr-FR" sz="2000" b="1" dirty="0" err="1" smtClean="0">
                <a:solidFill>
                  <a:srgbClr val="FF0000"/>
                </a:solidFill>
              </a:rPr>
              <a:t>going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from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failure</a:t>
            </a:r>
            <a:r>
              <a:rPr lang="fr-FR" sz="2000" b="1" dirty="0" smtClean="0">
                <a:solidFill>
                  <a:srgbClr val="FF0000"/>
                </a:solidFill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</a:rPr>
              <a:t>failure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undiminished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enthusiasm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/>
              <a:t>» (Winston Churchill)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fr-FR" sz="2000" b="1" dirty="0" smtClean="0"/>
              <a:t>« </a:t>
            </a:r>
            <a:r>
              <a:rPr lang="fr-FR" sz="2000" b="1" dirty="0" smtClean="0">
                <a:solidFill>
                  <a:srgbClr val="FF0000"/>
                </a:solidFill>
              </a:rPr>
              <a:t>Oser toujours, douter parfois, ne renoncer jamais </a:t>
            </a:r>
            <a:r>
              <a:rPr lang="fr-FR" sz="2000" b="1" dirty="0" smtClean="0"/>
              <a:t>»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b="1" dirty="0" smtClean="0"/>
              <a:t>                  (</a:t>
            </a:r>
            <a:r>
              <a:rPr lang="fr-FR" sz="2000" b="1" dirty="0" err="1" smtClean="0"/>
              <a:t>Always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dare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doubt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times, but </a:t>
            </a:r>
            <a:r>
              <a:rPr lang="fr-FR" sz="2000" b="1" dirty="0" err="1" smtClean="0"/>
              <a:t>never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quit</a:t>
            </a:r>
            <a:r>
              <a:rPr lang="fr-FR" sz="2000" b="1" dirty="0" smtClean="0"/>
              <a:t>!)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/>
              <a:t>                                      </a:t>
            </a:r>
            <a:r>
              <a:rPr lang="fr-FR" sz="2000" b="1" dirty="0" smtClean="0"/>
              <a:t>(Maud Fontenoy, French </a:t>
            </a:r>
            <a:r>
              <a:rPr lang="fr-FR" sz="2000" b="1" dirty="0" err="1" smtClean="0"/>
              <a:t>solitary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navigator</a:t>
            </a:r>
            <a:r>
              <a:rPr lang="fr-FR" sz="2000" b="1" dirty="0" smtClean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b="1" dirty="0" smtClean="0"/>
          </a:p>
          <a:p>
            <a:pPr marL="87313" lvl="4" indent="0">
              <a:buFont typeface="Arial" pitchFamily="34" charset="0"/>
              <a:buNone/>
            </a:pPr>
            <a:r>
              <a:rPr lang="fr-FR" dirty="0" smtClean="0"/>
              <a:t>     </a:t>
            </a:r>
            <a:endParaRPr lang="fr-FR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b="1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152400"/>
            <a:ext cx="8659813" cy="360363"/>
          </a:xfrm>
        </p:spPr>
        <p:txBody>
          <a:bodyPr>
            <a:normAutofit fontScale="90000"/>
          </a:bodyPr>
          <a:lstStyle/>
          <a:p>
            <a:pPr algn="ctr"/>
            <a:r>
              <a:rPr lang="fr-FR" altLang="en-US" sz="3200" b="1" dirty="0"/>
              <a:t>Diversité et variabilité du VIH-1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3838" y="871538"/>
            <a:ext cx="4845050" cy="5608637"/>
            <a:chOff x="1746" y="391"/>
            <a:chExt cx="3052" cy="3533"/>
          </a:xfrm>
        </p:grpSpPr>
        <p:pic>
          <p:nvPicPr>
            <p:cNvPr id="78643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391"/>
              <a:ext cx="2961" cy="3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6437" name="Rectangle 5"/>
            <p:cNvSpPr>
              <a:spLocks noChangeArrowheads="1"/>
            </p:cNvSpPr>
            <p:nvPr/>
          </p:nvSpPr>
          <p:spPr bwMode="auto">
            <a:xfrm>
              <a:off x="1746" y="436"/>
              <a:ext cx="408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6438" name="Text Box 6"/>
          <p:cNvSpPr txBox="1">
            <a:spLocks noChangeArrowheads="1"/>
          </p:cNvSpPr>
          <p:nvPr/>
        </p:nvSpPr>
        <p:spPr bwMode="auto">
          <a:xfrm>
            <a:off x="1216025" y="6491288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fr-FR" alt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Troyer</a:t>
            </a:r>
            <a:r>
              <a:rPr kumimoji="0" lang="fr-FR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et al, 2005)</a:t>
            </a:r>
          </a:p>
        </p:txBody>
      </p:sp>
      <p:pic>
        <p:nvPicPr>
          <p:cNvPr id="78644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300163"/>
            <a:ext cx="3959225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6441" name="Text Box 9"/>
          <p:cNvSpPr txBox="1">
            <a:spLocks noChangeArrowheads="1"/>
          </p:cNvSpPr>
          <p:nvPr/>
        </p:nvSpPr>
        <p:spPr bwMode="auto">
          <a:xfrm>
            <a:off x="6343650" y="6415088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(Lal et al, 2005)</a:t>
            </a:r>
          </a:p>
        </p:txBody>
      </p:sp>
      <p:sp>
        <p:nvSpPr>
          <p:cNvPr id="786442" name="Text Box 10"/>
          <p:cNvSpPr txBox="1">
            <a:spLocks noChangeArrowheads="1"/>
          </p:cNvSpPr>
          <p:nvPr/>
        </p:nvSpPr>
        <p:spPr bwMode="auto">
          <a:xfrm>
            <a:off x="1466850" y="685800"/>
            <a:ext cx="2878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Quasiespèces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Chez un même patient</a:t>
            </a:r>
          </a:p>
        </p:txBody>
      </p:sp>
      <p:sp>
        <p:nvSpPr>
          <p:cNvPr id="786443" name="Text Box 11"/>
          <p:cNvSpPr txBox="1">
            <a:spLocks noChangeArrowheads="1"/>
          </p:cNvSpPr>
          <p:nvPr/>
        </p:nvSpPr>
        <p:spPr bwMode="auto">
          <a:xfrm>
            <a:off x="5964238" y="738188"/>
            <a:ext cx="207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Recombinaison</a:t>
            </a:r>
          </a:p>
        </p:txBody>
      </p:sp>
    </p:spTree>
    <p:extLst>
      <p:ext uri="{BB962C8B-B14F-4D97-AF65-F5344CB8AC3E}">
        <p14:creationId xmlns:p14="http://schemas.microsoft.com/office/powerpoint/2010/main" val="88876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925" y="152400"/>
            <a:ext cx="8659813" cy="360363"/>
          </a:xfrm>
        </p:spPr>
        <p:txBody>
          <a:bodyPr>
            <a:normAutofit fontScale="90000"/>
          </a:bodyPr>
          <a:lstStyle/>
          <a:p>
            <a:pPr algn="ctr"/>
            <a:r>
              <a:rPr lang="fr-FR" altLang="en-US" sz="2400" b="1"/>
              <a:t>Diversité et variabilité du VIH-1 au sein d’une population</a:t>
            </a:r>
          </a:p>
        </p:txBody>
      </p:sp>
      <p:pic>
        <p:nvPicPr>
          <p:cNvPr id="788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15128" r="5191" b="14168"/>
          <a:stretch>
            <a:fillRect/>
          </a:stretch>
        </p:blipFill>
        <p:spPr bwMode="auto">
          <a:xfrm>
            <a:off x="0" y="679450"/>
            <a:ext cx="9144000" cy="531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87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smtClean="0"/>
              <a:t>HIV-1 Variability</a:t>
            </a:r>
          </a:p>
        </p:txBody>
      </p:sp>
      <p:sp>
        <p:nvSpPr>
          <p:cNvPr id="19459" name="Espace réservé du contenu 2"/>
          <p:cNvSpPr>
            <a:spLocks noGrp="1"/>
          </p:cNvSpPr>
          <p:nvPr>
            <p:ph idx="1"/>
          </p:nvPr>
        </p:nvSpPr>
        <p:spPr>
          <a:xfrm>
            <a:off x="468313" y="1500174"/>
            <a:ext cx="8229600" cy="4618051"/>
          </a:xfrm>
        </p:spPr>
        <p:txBody>
          <a:bodyPr/>
          <a:lstStyle/>
          <a:p>
            <a:r>
              <a:rPr lang="fr-FR" sz="2000" dirty="0" smtClean="0"/>
              <a:t>HIV-1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subdivided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</a:t>
            </a:r>
            <a:r>
              <a:rPr lang="fr-FR" sz="2000" b="1" u="sng" dirty="0" smtClean="0">
                <a:solidFill>
                  <a:srgbClr val="FF0000"/>
                </a:solidFill>
              </a:rPr>
              <a:t>4 groups</a:t>
            </a:r>
            <a:r>
              <a:rPr lang="fr-FR" sz="2000" dirty="0" smtClean="0"/>
              <a:t>: </a:t>
            </a:r>
            <a:r>
              <a:rPr lang="fr-FR" sz="2000" b="1" dirty="0" smtClean="0">
                <a:solidFill>
                  <a:srgbClr val="0070C0"/>
                </a:solidFill>
              </a:rPr>
              <a:t>M</a:t>
            </a:r>
            <a:r>
              <a:rPr lang="fr-FR" sz="2000" dirty="0" smtClean="0"/>
              <a:t> (</a:t>
            </a:r>
            <a:r>
              <a:rPr lang="fr-FR" sz="2000" dirty="0" err="1" smtClean="0"/>
              <a:t>pandemic</a:t>
            </a:r>
            <a:r>
              <a:rPr lang="fr-FR" sz="2000" dirty="0" smtClean="0"/>
              <a:t>), </a:t>
            </a:r>
            <a:r>
              <a:rPr lang="fr-FR" sz="2000" b="1" dirty="0" smtClean="0">
                <a:solidFill>
                  <a:srgbClr val="0070C0"/>
                </a:solidFill>
              </a:rPr>
              <a:t>N </a:t>
            </a:r>
            <a:r>
              <a:rPr lang="fr-FR" sz="2000" dirty="0" smtClean="0"/>
              <a:t>and </a:t>
            </a:r>
            <a:r>
              <a:rPr lang="fr-FR" sz="2000" b="1" dirty="0" smtClean="0">
                <a:solidFill>
                  <a:srgbClr val="0070C0"/>
                </a:solidFill>
              </a:rPr>
              <a:t>O, </a:t>
            </a:r>
            <a:r>
              <a:rPr lang="fr-FR" sz="2000" dirty="0" smtClean="0"/>
              <a:t>the </a:t>
            </a:r>
            <a:r>
              <a:rPr lang="fr-FR" sz="2000" dirty="0" err="1" smtClean="0"/>
              <a:t>three</a:t>
            </a:r>
            <a:r>
              <a:rPr lang="fr-FR" sz="2000" dirty="0" smtClean="0"/>
              <a:t> of </a:t>
            </a:r>
            <a:r>
              <a:rPr lang="fr-FR" sz="2000" dirty="0" err="1" smtClean="0"/>
              <a:t>which</a:t>
            </a:r>
            <a:r>
              <a:rPr lang="fr-FR" sz="2000" dirty="0" smtClean="0"/>
              <a:t> are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to </a:t>
            </a:r>
            <a:r>
              <a:rPr lang="fr-FR" sz="2000" b="1" dirty="0" smtClean="0">
                <a:solidFill>
                  <a:srgbClr val="FF0000"/>
                </a:solidFill>
              </a:rPr>
              <a:t>SIV </a:t>
            </a:r>
            <a:r>
              <a:rPr lang="fr-FR" sz="2000" b="1" dirty="0" err="1" smtClean="0">
                <a:solidFill>
                  <a:srgbClr val="FF0000"/>
                </a:solidFill>
              </a:rPr>
              <a:t>cpz</a:t>
            </a:r>
            <a:r>
              <a:rPr lang="fr-FR" sz="2000" b="1" dirty="0" smtClean="0">
                <a:solidFill>
                  <a:srgbClr val="FF0000"/>
                </a:solidFill>
              </a:rPr>
              <a:t>, </a:t>
            </a:r>
            <a:r>
              <a:rPr lang="fr-FR" sz="2000" b="1" dirty="0" smtClean="0"/>
              <a:t>and </a:t>
            </a:r>
            <a:r>
              <a:rPr lang="fr-FR" sz="2000" dirty="0" smtClean="0"/>
              <a:t>group </a:t>
            </a:r>
            <a:r>
              <a:rPr lang="fr-FR" sz="2000" b="1" dirty="0" smtClean="0">
                <a:solidFill>
                  <a:srgbClr val="0070C0"/>
                </a:solidFill>
              </a:rPr>
              <a:t>P</a:t>
            </a:r>
            <a:r>
              <a:rPr lang="fr-FR" sz="2000" dirty="0" smtClean="0"/>
              <a:t>, </a:t>
            </a:r>
            <a:r>
              <a:rPr lang="fr-FR" sz="2000" dirty="0" err="1" smtClean="0"/>
              <a:t>recently</a:t>
            </a:r>
            <a:r>
              <a:rPr lang="fr-FR" sz="2000" dirty="0" smtClean="0"/>
              <a:t> </a:t>
            </a:r>
            <a:r>
              <a:rPr lang="fr-FR" sz="2000" dirty="0" err="1" smtClean="0"/>
              <a:t>identified</a:t>
            </a:r>
            <a:r>
              <a:rPr lang="fr-FR" sz="2000" dirty="0" smtClean="0"/>
              <a:t>, </a:t>
            </a:r>
            <a:r>
              <a:rPr lang="fr-FR" sz="2000" dirty="0" err="1" smtClean="0"/>
              <a:t>which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to </a:t>
            </a:r>
            <a:r>
              <a:rPr lang="fr-FR" sz="2000" b="1" dirty="0" smtClean="0">
                <a:solidFill>
                  <a:srgbClr val="FF0000"/>
                </a:solidFill>
              </a:rPr>
              <a:t>SIV </a:t>
            </a:r>
            <a:r>
              <a:rPr lang="fr-FR" sz="2000" b="1" dirty="0" err="1" smtClean="0">
                <a:solidFill>
                  <a:srgbClr val="FF0000"/>
                </a:solidFill>
              </a:rPr>
              <a:t>gor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/>
              <a:t>(Plantier, Nat Med 2009)</a:t>
            </a:r>
            <a:r>
              <a:rPr lang="fr-FR" sz="1600" dirty="0" smtClean="0"/>
              <a:t>;</a:t>
            </a:r>
          </a:p>
          <a:p>
            <a:pPr>
              <a:buFont typeface="Arial" pitchFamily="34" charset="0"/>
              <a:buNone/>
            </a:pPr>
            <a:endParaRPr lang="fr-FR" sz="2000" dirty="0" smtClean="0"/>
          </a:p>
          <a:p>
            <a:r>
              <a:rPr lang="fr-FR" sz="2000" b="1" u="sng" dirty="0" smtClean="0"/>
              <a:t>Group M 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which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</a:t>
            </a:r>
            <a:r>
              <a:rPr lang="fr-FR" sz="2000" b="1" u="sng" dirty="0" smtClean="0"/>
              <a:t>the </a:t>
            </a:r>
            <a:r>
              <a:rPr lang="fr-FR" sz="2000" b="1" u="sng" dirty="0" err="1" smtClean="0"/>
              <a:t>most</a:t>
            </a:r>
            <a:r>
              <a:rPr lang="fr-FR" sz="2000" b="1" u="sng" dirty="0" smtClean="0"/>
              <a:t> </a:t>
            </a:r>
            <a:r>
              <a:rPr lang="fr-FR" sz="2000" b="1" u="sng" dirty="0" err="1" smtClean="0"/>
              <a:t>prevalent</a:t>
            </a:r>
            <a:r>
              <a:rPr lang="fr-FR" sz="2000" b="1" u="sng" dirty="0" smtClean="0"/>
              <a:t> </a:t>
            </a:r>
            <a:r>
              <a:rPr lang="fr-FR" sz="2000" b="1" u="sng" dirty="0" err="1" smtClean="0"/>
              <a:t>worldwide</a:t>
            </a:r>
            <a:r>
              <a:rPr lang="fr-FR" sz="2000" b="1" dirty="0" smtClean="0"/>
              <a:t>,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subdivided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10</a:t>
            </a:r>
            <a:r>
              <a:rPr lang="fr-FR" sz="2000" b="1" dirty="0" smtClean="0"/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subtypes</a:t>
            </a:r>
            <a:r>
              <a:rPr lang="fr-FR" sz="2000" dirty="0" smtClean="0"/>
              <a:t>, or </a:t>
            </a:r>
            <a:r>
              <a:rPr lang="fr-FR" sz="2000" b="1" u="sng" dirty="0" smtClean="0">
                <a:solidFill>
                  <a:srgbClr val="FF0000"/>
                </a:solidFill>
              </a:rPr>
              <a:t>clades</a:t>
            </a:r>
            <a:r>
              <a:rPr lang="fr-FR" sz="2000" u="sng" dirty="0" smtClean="0"/>
              <a:t> </a:t>
            </a:r>
            <a:r>
              <a:rPr lang="fr-FR" sz="2000" dirty="0" smtClean="0"/>
              <a:t>(</a:t>
            </a:r>
            <a:r>
              <a:rPr lang="fr-FR" sz="2000" b="1" dirty="0" smtClean="0">
                <a:solidFill>
                  <a:srgbClr val="0070C0"/>
                </a:solidFill>
              </a:rPr>
              <a:t>A, B, C, D,…</a:t>
            </a:r>
            <a:r>
              <a:rPr lang="fr-FR" sz="2000" dirty="0" smtClean="0"/>
              <a:t>), and a </a:t>
            </a:r>
            <a:r>
              <a:rPr lang="fr-FR" sz="2000" dirty="0" err="1" smtClean="0"/>
              <a:t>variety</a:t>
            </a:r>
            <a:r>
              <a:rPr lang="fr-FR" sz="2000" dirty="0" smtClean="0"/>
              <a:t> of « </a:t>
            </a:r>
            <a:r>
              <a:rPr lang="fr-FR" sz="2000" b="1" dirty="0" smtClean="0">
                <a:solidFill>
                  <a:srgbClr val="FF0000"/>
                </a:solidFill>
              </a:rPr>
              <a:t>recombinant </a:t>
            </a:r>
            <a:r>
              <a:rPr lang="fr-FR" sz="2000" b="1" dirty="0" err="1" smtClean="0">
                <a:solidFill>
                  <a:srgbClr val="FF0000"/>
                </a:solidFill>
              </a:rPr>
              <a:t>forms</a:t>
            </a:r>
            <a:r>
              <a:rPr lang="fr-FR" sz="2000" dirty="0" smtClean="0"/>
              <a:t> » or «</a:t>
            </a:r>
            <a:r>
              <a:rPr lang="fr-FR" sz="2000" dirty="0" smtClean="0">
                <a:solidFill>
                  <a:srgbClr val="FF0000"/>
                </a:solidFill>
              </a:rPr>
              <a:t> </a:t>
            </a:r>
            <a:r>
              <a:rPr lang="fr-FR" sz="2000" b="1" u="sng" dirty="0" err="1" smtClean="0">
                <a:solidFill>
                  <a:srgbClr val="FF0000"/>
                </a:solidFill>
              </a:rPr>
              <a:t>CRFs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» </a:t>
            </a:r>
            <a:r>
              <a:rPr lang="fr-FR" sz="2000" dirty="0" smtClean="0">
                <a:solidFill>
                  <a:schemeClr val="hlink"/>
                </a:solidFill>
              </a:rPr>
              <a:t>(</a:t>
            </a:r>
            <a:r>
              <a:rPr lang="fr-FR" sz="2000" b="1" dirty="0" smtClean="0">
                <a:solidFill>
                  <a:srgbClr val="0070C0"/>
                </a:solidFill>
              </a:rPr>
              <a:t>CRF01_AE in SE </a:t>
            </a:r>
            <a:r>
              <a:rPr lang="fr-FR" sz="2000" b="1" dirty="0" err="1" smtClean="0">
                <a:solidFill>
                  <a:srgbClr val="0070C0"/>
                </a:solidFill>
              </a:rPr>
              <a:t>Asia</a:t>
            </a:r>
            <a:r>
              <a:rPr lang="fr-FR" sz="2000" b="1" dirty="0" smtClean="0">
                <a:solidFill>
                  <a:srgbClr val="0070C0"/>
                </a:solidFill>
              </a:rPr>
              <a:t>; CRF02_AG in West </a:t>
            </a:r>
            <a:r>
              <a:rPr lang="fr-FR" sz="2000" b="1" dirty="0" err="1" smtClean="0">
                <a:solidFill>
                  <a:srgbClr val="0070C0"/>
                </a:solidFill>
              </a:rPr>
              <a:t>Africa</a:t>
            </a:r>
            <a:r>
              <a:rPr lang="fr-FR" sz="2000" b="1" dirty="0" smtClean="0">
                <a:solidFill>
                  <a:srgbClr val="0070C0"/>
                </a:solidFill>
              </a:rPr>
              <a:t>; CRF07 and 08_BC in China…</a:t>
            </a:r>
            <a:r>
              <a:rPr lang="fr-FR" sz="2000" dirty="0" smtClean="0"/>
              <a:t>)</a:t>
            </a:r>
          </a:p>
          <a:p>
            <a:endParaRPr lang="fr-FR" sz="2000" dirty="0"/>
          </a:p>
          <a:p>
            <a:r>
              <a:rPr lang="fr-FR" sz="2000" dirty="0" err="1" smtClean="0"/>
              <a:t>Amino</a:t>
            </a:r>
            <a:r>
              <a:rPr lang="fr-FR" sz="2000" dirty="0" smtClean="0"/>
              <a:t> </a:t>
            </a:r>
            <a:r>
              <a:rPr lang="fr-FR" sz="2000" dirty="0" err="1" smtClean="0"/>
              <a:t>acid</a:t>
            </a:r>
            <a:r>
              <a:rPr lang="fr-FR" sz="2000" dirty="0" smtClean="0"/>
              <a:t> </a:t>
            </a:r>
            <a:r>
              <a:rPr lang="fr-FR" sz="2000" dirty="0" err="1" smtClean="0"/>
              <a:t>sequence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Env</a:t>
            </a:r>
            <a:r>
              <a:rPr lang="fr-FR" sz="2000" dirty="0" smtClean="0"/>
              <a:t> </a:t>
            </a:r>
            <a:r>
              <a:rPr lang="fr-FR" sz="2000" dirty="0" err="1" smtClean="0"/>
              <a:t>glycoprotein</a:t>
            </a:r>
            <a:r>
              <a:rPr lang="fr-FR" sz="2000" dirty="0" smtClean="0"/>
              <a:t> shows </a:t>
            </a:r>
            <a:r>
              <a:rPr lang="fr-FR" sz="2000" b="1" dirty="0" smtClean="0">
                <a:solidFill>
                  <a:srgbClr val="FF0000"/>
                </a:solidFill>
              </a:rPr>
              <a:t>25-35% divergence </a:t>
            </a:r>
            <a:r>
              <a:rPr lang="fr-FR" sz="2000" b="1" dirty="0" err="1" smtClean="0">
                <a:solidFill>
                  <a:srgbClr val="FF0000"/>
                </a:solidFill>
              </a:rPr>
              <a:t>between</a:t>
            </a:r>
            <a:r>
              <a:rPr lang="fr-FR" sz="2000" b="1" dirty="0" smtClean="0">
                <a:solidFill>
                  <a:srgbClr val="FF0000"/>
                </a:solidFill>
              </a:rPr>
              <a:t> clades </a:t>
            </a:r>
            <a:r>
              <a:rPr lang="fr-FR" sz="2000" dirty="0" smtClean="0"/>
              <a:t>in group M and </a:t>
            </a:r>
            <a:r>
              <a:rPr lang="fr-FR" sz="2000" b="1" u="sng" dirty="0" smtClean="0">
                <a:solidFill>
                  <a:srgbClr val="FF0000"/>
                </a:solidFill>
              </a:rPr>
              <a:t>up to 20% divergence </a:t>
            </a:r>
            <a:r>
              <a:rPr lang="fr-FR" sz="2000" b="1" dirty="0" err="1" smtClean="0">
                <a:solidFill>
                  <a:srgbClr val="FF0000"/>
                </a:solidFill>
              </a:rPr>
              <a:t>between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isolates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from</a:t>
            </a:r>
            <a:r>
              <a:rPr lang="fr-FR" sz="2000" b="1" dirty="0" smtClean="0">
                <a:solidFill>
                  <a:srgbClr val="FF0000"/>
                </a:solidFill>
              </a:rPr>
              <a:t> the </a:t>
            </a:r>
            <a:r>
              <a:rPr lang="fr-FR" sz="2000" b="1" dirty="0" err="1" smtClean="0">
                <a:solidFill>
                  <a:srgbClr val="FF0000"/>
                </a:solidFill>
              </a:rPr>
              <a:t>same</a:t>
            </a:r>
            <a:r>
              <a:rPr lang="fr-FR" sz="2000" b="1" dirty="0" smtClean="0">
                <a:solidFill>
                  <a:srgbClr val="FF0000"/>
                </a:solidFill>
              </a:rPr>
              <a:t> clade</a:t>
            </a:r>
            <a:r>
              <a:rPr lang="fr-FR" sz="2000" dirty="0" smtClean="0"/>
              <a:t>: </a:t>
            </a:r>
            <a:r>
              <a:rPr lang="fr-FR" sz="2000" b="1" u="sng" dirty="0" smtClean="0">
                <a:solidFill>
                  <a:schemeClr val="hlink"/>
                </a:solidFill>
              </a:rPr>
              <a:t>a formidable challenge to vaccine </a:t>
            </a:r>
            <a:r>
              <a:rPr lang="fr-FR" sz="2000" b="1" u="sng" dirty="0" err="1" smtClean="0">
                <a:solidFill>
                  <a:schemeClr val="hlink"/>
                </a:solidFill>
              </a:rPr>
              <a:t>development</a:t>
            </a:r>
            <a:r>
              <a:rPr lang="fr-FR" sz="2000" b="1" u="sng" dirty="0" smtClean="0">
                <a:solidFill>
                  <a:schemeClr val="hlink"/>
                </a:solidFill>
              </a:rPr>
              <a:t>!</a:t>
            </a:r>
          </a:p>
          <a:p>
            <a:endParaRPr lang="fr-FR" sz="2000" dirty="0" smtClean="0"/>
          </a:p>
          <a:p>
            <a:pPr>
              <a:buFont typeface="Arial" pitchFamily="34" charset="0"/>
              <a:buNone/>
            </a:pPr>
            <a:endParaRPr lang="fr-FR" sz="2000" dirty="0" smtClean="0"/>
          </a:p>
          <a:p>
            <a:pPr>
              <a:buFont typeface="Wingdings" pitchFamily="2" charset="2"/>
              <a:buNone/>
            </a:pPr>
            <a:endParaRPr lang="fr-FR" sz="2000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2617</Words>
  <Application>Microsoft Macintosh PowerPoint</Application>
  <PresentationFormat>Présentation à l'écran (4:3)</PresentationFormat>
  <Paragraphs>414</Paragraphs>
  <Slides>60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1" baseType="lpstr">
      <vt:lpstr>Thème Office</vt:lpstr>
      <vt:lpstr>Vaccins anti-VIH: un défi!</vt:lpstr>
      <vt:lpstr>Présentation PowerPoint</vt:lpstr>
      <vt:lpstr>Quelques chiffres</vt:lpstr>
      <vt:lpstr>Présentation PowerPoint</vt:lpstr>
      <vt:lpstr>Why don’t we have a vaccine against HIV? </vt:lpstr>
      <vt:lpstr>Le VIH échappe aux défenses immunitaires de l’hôte</vt:lpstr>
      <vt:lpstr>Diversité et variabilité du VIH-1</vt:lpstr>
      <vt:lpstr>Diversité et variabilité du VIH-1 au sein d’une population</vt:lpstr>
      <vt:lpstr>HIV-1 Variability</vt:lpstr>
      <vt:lpstr>Présentation PowerPoint</vt:lpstr>
      <vt:lpstr>Présentation PowerPoint</vt:lpstr>
      <vt:lpstr>Autre difficulté: les modèles animaux sont imparfaits</vt:lpstr>
      <vt:lpstr>Obvious consequence</vt:lpstr>
      <vt:lpstr>Les essais vaccinaux de Phase III  depuis 1983</vt:lpstr>
      <vt:lpstr>The quest for an AIDS vaccine started with  Env vaccines (Induction of NAbs)</vt:lpstr>
      <vt:lpstr>First Phase III clinical trials</vt:lpstr>
      <vt:lpstr>Présentation PowerPoint</vt:lpstr>
      <vt:lpstr>II. Could T cell responses be an alternative?…</vt:lpstr>
      <vt:lpstr>T cell reponses in seropositive humans</vt:lpstr>
      <vt:lpstr>The Merck Ad5-HIV gag, pol, nef  Phase IIb « STEP » trial </vt:lpstr>
      <vt:lpstr>Failure of the « STEP » trial</vt:lpstr>
      <vt:lpstr>Other live vectored vaccines</vt:lpstr>
      <vt:lpstr>DNA vaccines</vt:lpstr>
      <vt:lpstr>Prime-boost immunization regimens</vt:lpstr>
      <vt:lpstr>The RV144 Phase III trial</vt:lpstr>
      <vt:lpstr>Présentation PowerPoint</vt:lpstr>
      <vt:lpstr>RV144 : 31.2% Reduction of Infection risk</vt:lpstr>
      <vt:lpstr>Présentation PowerPoint</vt:lpstr>
      <vt:lpstr>Présentation PowerPoint</vt:lpstr>
      <vt:lpstr>New surrogate markers of protection</vt:lpstr>
      <vt:lpstr>ADCC/ADCVI activities in passive immunization NHP models</vt:lpstr>
      <vt:lpstr>Présentation PowerPoint</vt:lpstr>
      <vt:lpstr>Historical retrospective of HIV vaccine Phase III efficacy trials</vt:lpstr>
      <vt:lpstr>I. HIV antibodies</vt:lpstr>
      <vt:lpstr>The issue of bNAbs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Eliciting Broadly Neutralizing Abs</vt:lpstr>
      <vt:lpstr>Présentation PowerPoint</vt:lpstr>
      <vt:lpstr>A possible answer</vt:lpstr>
      <vt:lpstr>Eliciting PGT121 bNAb by sequential Immunization</vt:lpstr>
      <vt:lpstr>Sequential immunization strategies </vt:lpstr>
      <vt:lpstr>Immunisation passive</vt:lpstr>
      <vt:lpstr>Présentation PowerPoint</vt:lpstr>
      <vt:lpstr>Immunisation passive (2)</vt:lpstr>
      <vt:lpstr>Une alternative: « Genetic immunization »</vt:lpstr>
      <vt:lpstr>Another role of nonneutralizing antibodies in protection</vt:lpstr>
      <vt:lpstr>GP41-virosome immunization  (Bomsel et al, Immunity 2010) </vt:lpstr>
      <vt:lpstr>So, what do we have in the pipe at this time?</vt:lpstr>
      <vt:lpstr>A new vector: CMV</vt:lpstr>
      <vt:lpstr>Présentation PowerPoint</vt:lpstr>
      <vt:lpstr>Nouveaux vaccins potentiels</vt:lpstr>
      <vt:lpstr>Conclusion-1: The T-cell response</vt:lpstr>
      <vt:lpstr>Conclusion-2: Neutralizing antibodies</vt:lpstr>
      <vt:lpstr>Conclusion-3: Non-neutralizing Abs</vt:lpstr>
      <vt:lpstr>Final conclusion</vt:lpstr>
      <vt:lpstr>En guise de fin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Vaccins VIH: un défi!</dc:title>
  <dc:creator>GIRARD</dc:creator>
  <cp:lastModifiedBy>Jean-Luc Guesdon</cp:lastModifiedBy>
  <cp:revision>34</cp:revision>
  <cp:lastPrinted>2018-01-08T17:03:53Z</cp:lastPrinted>
  <dcterms:created xsi:type="dcterms:W3CDTF">2018-01-03T11:18:07Z</dcterms:created>
  <dcterms:modified xsi:type="dcterms:W3CDTF">2018-01-08T17:05:50Z</dcterms:modified>
</cp:coreProperties>
</file>