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58.jpg" ContentType="image/tif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7"/>
  </p:notesMasterIdLst>
  <p:sldIdLst>
    <p:sldId id="256" r:id="rId2"/>
    <p:sldId id="324" r:id="rId3"/>
    <p:sldId id="308" r:id="rId4"/>
    <p:sldId id="309" r:id="rId5"/>
    <p:sldId id="310" r:id="rId6"/>
    <p:sldId id="313" r:id="rId7"/>
    <p:sldId id="350" r:id="rId8"/>
    <p:sldId id="314" r:id="rId9"/>
    <p:sldId id="317" r:id="rId10"/>
    <p:sldId id="278" r:id="rId11"/>
    <p:sldId id="362" r:id="rId12"/>
    <p:sldId id="363" r:id="rId13"/>
    <p:sldId id="360" r:id="rId14"/>
    <p:sldId id="326" r:id="rId15"/>
    <p:sldId id="361" r:id="rId16"/>
    <p:sldId id="327" r:id="rId17"/>
    <p:sldId id="318" r:id="rId18"/>
    <p:sldId id="292" r:id="rId19"/>
    <p:sldId id="266" r:id="rId20"/>
    <p:sldId id="328" r:id="rId21"/>
    <p:sldId id="267" r:id="rId22"/>
    <p:sldId id="302" r:id="rId23"/>
    <p:sldId id="268" r:id="rId24"/>
    <p:sldId id="270" r:id="rId25"/>
    <p:sldId id="271" r:id="rId26"/>
    <p:sldId id="272" r:id="rId27"/>
    <p:sldId id="303" r:id="rId28"/>
    <p:sldId id="329" r:id="rId29"/>
    <p:sldId id="369" r:id="rId30"/>
    <p:sldId id="364" r:id="rId31"/>
    <p:sldId id="365" r:id="rId32"/>
    <p:sldId id="366" r:id="rId33"/>
    <p:sldId id="367" r:id="rId34"/>
    <p:sldId id="352" r:id="rId35"/>
    <p:sldId id="368" r:id="rId36"/>
    <p:sldId id="371" r:id="rId37"/>
    <p:sldId id="370" r:id="rId38"/>
    <p:sldId id="372" r:id="rId39"/>
    <p:sldId id="373" r:id="rId40"/>
    <p:sldId id="374" r:id="rId41"/>
    <p:sldId id="375" r:id="rId42"/>
    <p:sldId id="321" r:id="rId43"/>
    <p:sldId id="322" r:id="rId44"/>
    <p:sldId id="376" r:id="rId45"/>
    <p:sldId id="378" r:id="rId46"/>
    <p:sldId id="379" r:id="rId47"/>
    <p:sldId id="380" r:id="rId48"/>
    <p:sldId id="382" r:id="rId49"/>
    <p:sldId id="381" r:id="rId50"/>
    <p:sldId id="377" r:id="rId51"/>
    <p:sldId id="334" r:id="rId52"/>
    <p:sldId id="335" r:id="rId53"/>
    <p:sldId id="336" r:id="rId54"/>
    <p:sldId id="337" r:id="rId55"/>
    <p:sldId id="338" r:id="rId56"/>
    <p:sldId id="339" r:id="rId57"/>
    <p:sldId id="386" r:id="rId58"/>
    <p:sldId id="353" r:id="rId59"/>
    <p:sldId id="340" r:id="rId60"/>
    <p:sldId id="341" r:id="rId61"/>
    <p:sldId id="383" r:id="rId62"/>
    <p:sldId id="384" r:id="rId63"/>
    <p:sldId id="359" r:id="rId64"/>
    <p:sldId id="345" r:id="rId65"/>
    <p:sldId id="346" r:id="rId66"/>
    <p:sldId id="385" r:id="rId67"/>
    <p:sldId id="354" r:id="rId68"/>
    <p:sldId id="387" r:id="rId69"/>
    <p:sldId id="355" r:id="rId70"/>
    <p:sldId id="348" r:id="rId71"/>
    <p:sldId id="342" r:id="rId72"/>
    <p:sldId id="295" r:id="rId73"/>
    <p:sldId id="356" r:id="rId74"/>
    <p:sldId id="357" r:id="rId75"/>
    <p:sldId id="358" r:id="rId7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85"/>
    <a:srgbClr val="174971"/>
    <a:srgbClr val="8BA34D"/>
    <a:srgbClr val="EA8221"/>
    <a:srgbClr val="A64C44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5753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8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viewProps" Target="viewProps.xml"/><Relationship Id="rId81" Type="http://schemas.openxmlformats.org/officeDocument/2006/relationships/theme" Target="theme/theme1.xml"/><Relationship Id="rId82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notesMaster" Target="notesMasters/notesMaster1.xml"/><Relationship Id="rId78" Type="http://schemas.openxmlformats.org/officeDocument/2006/relationships/printerSettings" Target="printerSettings/printerSettings1.bin"/><Relationship Id="rId79" Type="http://schemas.openxmlformats.org/officeDocument/2006/relationships/presProps" Target="pres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FFF40-1276-C34E-BA70-9285017CBB68}" type="datetimeFigureOut">
              <a:rPr lang="fr-FR" smtClean="0"/>
              <a:pPr/>
              <a:t>23/05/14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17385-72EC-7648-9AC0-477871599BD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3512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6232BF-DACC-CA46-A752-DDAB91B226ED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0464-CF53-CC41-9568-2B0D9BB5A4DD}" type="datetimeFigureOut">
              <a:rPr lang="fr-FR" smtClean="0"/>
              <a:pPr/>
              <a:t>23/05/14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8D48D-0ED8-A94D-A979-9B983518FF44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0464-CF53-CC41-9568-2B0D9BB5A4DD}" type="datetimeFigureOut">
              <a:rPr lang="fr-FR" smtClean="0"/>
              <a:pPr/>
              <a:t>23/05/14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8D48D-0ED8-A94D-A979-9B983518FF44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0464-CF53-CC41-9568-2B0D9BB5A4DD}" type="datetimeFigureOut">
              <a:rPr lang="fr-FR" smtClean="0"/>
              <a:pPr/>
              <a:t>23/05/14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8D48D-0ED8-A94D-A979-9B983518FF44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0464-CF53-CC41-9568-2B0D9BB5A4DD}" type="datetimeFigureOut">
              <a:rPr lang="fr-FR" smtClean="0"/>
              <a:pPr/>
              <a:t>23/05/14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8D48D-0ED8-A94D-A979-9B983518FF44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0464-CF53-CC41-9568-2B0D9BB5A4DD}" type="datetimeFigureOut">
              <a:rPr lang="fr-FR" smtClean="0"/>
              <a:pPr/>
              <a:t>23/05/14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8D48D-0ED8-A94D-A979-9B983518FF44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0464-CF53-CC41-9568-2B0D9BB5A4DD}" type="datetimeFigureOut">
              <a:rPr lang="fr-FR" smtClean="0"/>
              <a:pPr/>
              <a:t>23/05/14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8D48D-0ED8-A94D-A979-9B983518FF44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0464-CF53-CC41-9568-2B0D9BB5A4DD}" type="datetimeFigureOut">
              <a:rPr lang="fr-FR" smtClean="0"/>
              <a:pPr/>
              <a:t>23/05/14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8D48D-0ED8-A94D-A979-9B983518FF44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0464-CF53-CC41-9568-2B0D9BB5A4DD}" type="datetimeFigureOut">
              <a:rPr lang="fr-FR" smtClean="0"/>
              <a:pPr/>
              <a:t>23/05/14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8D48D-0ED8-A94D-A979-9B983518FF44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0464-CF53-CC41-9568-2B0D9BB5A4DD}" type="datetimeFigureOut">
              <a:rPr lang="fr-FR" smtClean="0"/>
              <a:pPr/>
              <a:t>23/05/14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8D48D-0ED8-A94D-A979-9B983518FF44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0464-CF53-CC41-9568-2B0D9BB5A4DD}" type="datetimeFigureOut">
              <a:rPr lang="fr-FR" smtClean="0"/>
              <a:pPr/>
              <a:t>23/05/14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8D48D-0ED8-A94D-A979-9B983518FF44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90464-CF53-CC41-9568-2B0D9BB5A4DD}" type="datetimeFigureOut">
              <a:rPr lang="fr-FR" smtClean="0"/>
              <a:pPr/>
              <a:t>23/05/14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8D48D-0ED8-A94D-A979-9B983518FF44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90464-CF53-CC41-9568-2B0D9BB5A4DD}" type="datetimeFigureOut">
              <a:rPr lang="fr-FR" smtClean="0"/>
              <a:pPr/>
              <a:t>23/05/14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8D48D-0ED8-A94D-A979-9B983518FF44}" type="slidenum">
              <a:rPr lang="fr-FR" smtClean="0"/>
              <a:pPr/>
              <a:t>‹#›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jpe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0.png"/><Relationship Id="rId5" Type="http://schemas.openxmlformats.org/officeDocument/2006/relationships/image" Target="../media/image38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g"/><Relationship Id="rId3" Type="http://schemas.openxmlformats.org/officeDocument/2006/relationships/image" Target="../media/image4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eg"/><Relationship Id="rId3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1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jp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jp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jpg"/><Relationship Id="rId3" Type="http://schemas.openxmlformats.org/officeDocument/2006/relationships/image" Target="../media/image69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gi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emf"/><Relationship Id="rId3" Type="http://schemas.openxmlformats.org/officeDocument/2006/relationships/image" Target="../media/image72.e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3.jp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jp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Relationship Id="rId3" Type="http://schemas.openxmlformats.org/officeDocument/2006/relationships/image" Target="../media/image78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6700" y="2130429"/>
            <a:ext cx="8191500" cy="1470025"/>
          </a:xfrm>
        </p:spPr>
        <p:txBody>
          <a:bodyPr>
            <a:normAutofit fontScale="90000"/>
          </a:bodyPr>
          <a:lstStyle/>
          <a:p>
            <a:r>
              <a:rPr lang="fr-FR" i="1" dirty="0"/>
              <a:t>La génomique, du laboratoire de recherche aux applications médicales</a:t>
            </a:r>
            <a:r>
              <a:rPr lang="fr-FR" i="1" dirty="0" smtClean="0"/>
              <a:t>.</a:t>
            </a:r>
            <a:endParaRPr lang="fr-FR" dirty="0">
              <a:solidFill>
                <a:srgbClr val="000090"/>
              </a:solidFill>
              <a:latin typeface="Times"/>
              <a:cs typeface="Time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7894" y="5817875"/>
            <a:ext cx="2109335" cy="81036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85800" y="6282903"/>
            <a:ext cx="2660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philippe.glaser@pasteur.fr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000090"/>
                </a:solidFill>
                <a:latin typeface="Calibri"/>
                <a:cs typeface="Calibri"/>
              </a:rPr>
              <a:t>L'expression génétique</a:t>
            </a:r>
            <a:endParaRPr lang="fr-FR" sz="4000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320800" y="2374902"/>
            <a:ext cx="2486025" cy="36576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57200" y="2578100"/>
            <a:ext cx="592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ARN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57200" y="4532868"/>
            <a:ext cx="609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ADN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61541" y="5446715"/>
            <a:ext cx="393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L'ADN est recopié en ARN dans le noyau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087" y="1971375"/>
            <a:ext cx="3935879" cy="327372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294797" y="5816047"/>
            <a:ext cx="3189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L'ARN est "traduit" en protéines</a:t>
            </a:r>
          </a:p>
          <a:p>
            <a:pPr algn="ctr"/>
            <a:r>
              <a:rPr lang="fr-FR" dirty="0" smtClean="0"/>
              <a:t>dans le cytoplasme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2072231" y="2960689"/>
            <a:ext cx="173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ARN polymérase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114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Deux autres niveaux de complexité de l’expression génétique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4757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418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000090"/>
                </a:solidFill>
              </a:rPr>
              <a:t>Les gènes morcelés</a:t>
            </a:r>
            <a:endParaRPr lang="fr-FR" dirty="0">
              <a:solidFill>
                <a:srgbClr val="000090"/>
              </a:solidFill>
            </a:endParaRPr>
          </a:p>
        </p:txBody>
      </p:sp>
      <p:pic>
        <p:nvPicPr>
          <p:cNvPr id="6" name="Image 5" descr="t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869" y="1161419"/>
            <a:ext cx="1200814" cy="1501017"/>
          </a:xfrm>
          <a:prstGeom prst="rect">
            <a:avLst/>
          </a:prstGeom>
        </p:spPr>
      </p:pic>
      <p:pic>
        <p:nvPicPr>
          <p:cNvPr id="7" name="Image 6" descr="tot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86" y="1161419"/>
            <a:ext cx="1200814" cy="149286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407951" y="2923366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Escherichia coli</a:t>
            </a:r>
            <a:r>
              <a:rPr lang="fr-FR" dirty="0" smtClean="0"/>
              <a:t> : 4000 gènes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828279" y="2980781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Homo sapiens : 25 000 gènes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1036743" y="3553628"/>
            <a:ext cx="3787950" cy="10025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417752" y="4723362"/>
            <a:ext cx="2878013" cy="100259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1637889" y="4723362"/>
            <a:ext cx="2433504" cy="100259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1703934" y="5462132"/>
            <a:ext cx="2433504" cy="100259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5160010" y="3553622"/>
            <a:ext cx="3787950" cy="10025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9" name="Grouper 38"/>
          <p:cNvGrpSpPr/>
          <p:nvPr/>
        </p:nvGrpSpPr>
        <p:grpSpPr>
          <a:xfrm>
            <a:off x="1417752" y="3553616"/>
            <a:ext cx="7001280" cy="100265"/>
            <a:chOff x="1417752" y="3553616"/>
            <a:chExt cx="7001280" cy="100265"/>
          </a:xfrm>
        </p:grpSpPr>
        <p:sp>
          <p:nvSpPr>
            <p:cNvPr id="11" name="Rectangle 10"/>
            <p:cNvSpPr/>
            <p:nvPr/>
          </p:nvSpPr>
          <p:spPr>
            <a:xfrm>
              <a:off x="1417752" y="3553622"/>
              <a:ext cx="2878013" cy="100259"/>
            </a:xfrm>
            <a:prstGeom prst="rect">
              <a:avLst/>
            </a:prstGeom>
            <a:solidFill>
              <a:srgbClr val="3366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541019" y="3553616"/>
              <a:ext cx="2878013" cy="100259"/>
            </a:xfrm>
            <a:prstGeom prst="rect">
              <a:avLst/>
            </a:prstGeom>
            <a:solidFill>
              <a:srgbClr val="3366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5541019" y="4103956"/>
            <a:ext cx="2878013" cy="100259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6205859" y="4773492"/>
            <a:ext cx="1704331" cy="100259"/>
          </a:xfrm>
          <a:prstGeom prst="rect">
            <a:avLst/>
          </a:prstGeom>
          <a:solidFill>
            <a:srgbClr val="3366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1" name="Grouper 40"/>
          <p:cNvGrpSpPr/>
          <p:nvPr/>
        </p:nvGrpSpPr>
        <p:grpSpPr>
          <a:xfrm>
            <a:off x="5930486" y="4102919"/>
            <a:ext cx="2177172" cy="101296"/>
            <a:chOff x="5930486" y="4102919"/>
            <a:chExt cx="2177172" cy="101296"/>
          </a:xfrm>
        </p:grpSpPr>
        <p:sp>
          <p:nvSpPr>
            <p:cNvPr id="19" name="Rectangle 18"/>
            <p:cNvSpPr/>
            <p:nvPr/>
          </p:nvSpPr>
          <p:spPr>
            <a:xfrm>
              <a:off x="5930486" y="4102919"/>
              <a:ext cx="416339" cy="1002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058025" y="4103956"/>
              <a:ext cx="260925" cy="1002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69327" y="4103956"/>
              <a:ext cx="438331" cy="1002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6296668" y="4773492"/>
            <a:ext cx="1501131" cy="100259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6296668" y="5462132"/>
            <a:ext cx="1501131" cy="100259"/>
          </a:xfrm>
          <a:prstGeom prst="rect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4" name="Grouper 23"/>
          <p:cNvGrpSpPr/>
          <p:nvPr/>
        </p:nvGrpSpPr>
        <p:grpSpPr>
          <a:xfrm>
            <a:off x="2583744" y="5791200"/>
            <a:ext cx="508000" cy="977900"/>
            <a:chOff x="6389511" y="5791200"/>
            <a:chExt cx="508000" cy="977900"/>
          </a:xfrm>
        </p:grpSpPr>
        <p:sp>
          <p:nvSpPr>
            <p:cNvPr id="25" name="Oval 1039"/>
            <p:cNvSpPr>
              <a:spLocks noChangeArrowheads="1"/>
            </p:cNvSpPr>
            <p:nvPr/>
          </p:nvSpPr>
          <p:spPr bwMode="auto">
            <a:xfrm>
              <a:off x="6412089" y="5791200"/>
              <a:ext cx="237067" cy="3048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Oval 1040"/>
            <p:cNvSpPr>
              <a:spLocks noChangeArrowheads="1"/>
            </p:cNvSpPr>
            <p:nvPr/>
          </p:nvSpPr>
          <p:spPr bwMode="auto">
            <a:xfrm>
              <a:off x="6661856" y="5791200"/>
              <a:ext cx="235655" cy="3048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" name="Oval 1041"/>
            <p:cNvSpPr>
              <a:spLocks noChangeArrowheads="1"/>
            </p:cNvSpPr>
            <p:nvPr/>
          </p:nvSpPr>
          <p:spPr bwMode="auto">
            <a:xfrm>
              <a:off x="6389511" y="6096000"/>
              <a:ext cx="259644" cy="673100"/>
            </a:xfrm>
            <a:prstGeom prst="ellipse">
              <a:avLst/>
            </a:prstGeom>
            <a:solidFill>
              <a:srgbClr val="80004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8" name="Oval 1042"/>
            <p:cNvSpPr>
              <a:spLocks noChangeArrowheads="1"/>
            </p:cNvSpPr>
            <p:nvPr/>
          </p:nvSpPr>
          <p:spPr bwMode="auto">
            <a:xfrm>
              <a:off x="6637867" y="6096000"/>
              <a:ext cx="259644" cy="673100"/>
            </a:xfrm>
            <a:prstGeom prst="ellipse">
              <a:avLst/>
            </a:prstGeom>
            <a:solidFill>
              <a:srgbClr val="80004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9" name="Grouper 28"/>
          <p:cNvGrpSpPr/>
          <p:nvPr/>
        </p:nvGrpSpPr>
        <p:grpSpPr>
          <a:xfrm>
            <a:off x="6810950" y="5791200"/>
            <a:ext cx="508000" cy="977900"/>
            <a:chOff x="6389511" y="5791200"/>
            <a:chExt cx="508000" cy="977900"/>
          </a:xfrm>
        </p:grpSpPr>
        <p:sp>
          <p:nvSpPr>
            <p:cNvPr id="30" name="Oval 1039"/>
            <p:cNvSpPr>
              <a:spLocks noChangeArrowheads="1"/>
            </p:cNvSpPr>
            <p:nvPr/>
          </p:nvSpPr>
          <p:spPr bwMode="auto">
            <a:xfrm>
              <a:off x="6412089" y="5791200"/>
              <a:ext cx="237067" cy="3048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" name="Oval 1040"/>
            <p:cNvSpPr>
              <a:spLocks noChangeArrowheads="1"/>
            </p:cNvSpPr>
            <p:nvPr/>
          </p:nvSpPr>
          <p:spPr bwMode="auto">
            <a:xfrm>
              <a:off x="6661856" y="5791200"/>
              <a:ext cx="235655" cy="3048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2" name="Oval 1041"/>
            <p:cNvSpPr>
              <a:spLocks noChangeArrowheads="1"/>
            </p:cNvSpPr>
            <p:nvPr/>
          </p:nvSpPr>
          <p:spPr bwMode="auto">
            <a:xfrm>
              <a:off x="6389511" y="6096000"/>
              <a:ext cx="259644" cy="673100"/>
            </a:xfrm>
            <a:prstGeom prst="ellipse">
              <a:avLst/>
            </a:prstGeom>
            <a:solidFill>
              <a:srgbClr val="80004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3" name="Oval 1042"/>
            <p:cNvSpPr>
              <a:spLocks noChangeArrowheads="1"/>
            </p:cNvSpPr>
            <p:nvPr/>
          </p:nvSpPr>
          <p:spPr bwMode="auto">
            <a:xfrm>
              <a:off x="6637867" y="6096000"/>
              <a:ext cx="259644" cy="673100"/>
            </a:xfrm>
            <a:prstGeom prst="ellipse">
              <a:avLst/>
            </a:prstGeom>
            <a:solidFill>
              <a:srgbClr val="80004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4" name="Ellipse 33"/>
          <p:cNvSpPr/>
          <p:nvPr/>
        </p:nvSpPr>
        <p:spPr>
          <a:xfrm>
            <a:off x="7258220" y="5736166"/>
            <a:ext cx="121460" cy="110067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6772798" y="5736166"/>
            <a:ext cx="121460" cy="110067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7289160" y="6364816"/>
            <a:ext cx="121460" cy="110067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14300" y="3348773"/>
            <a:ext cx="7036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dirty="0" smtClean="0"/>
              <a:t>ADN</a:t>
            </a:r>
            <a:endParaRPr lang="fr-FR" sz="2200" dirty="0"/>
          </a:p>
        </p:txBody>
      </p:sp>
      <p:sp>
        <p:nvSpPr>
          <p:cNvPr id="37" name="ZoneTexte 36"/>
          <p:cNvSpPr txBox="1"/>
          <p:nvPr/>
        </p:nvSpPr>
        <p:spPr>
          <a:xfrm>
            <a:off x="160916" y="4588826"/>
            <a:ext cx="6832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dirty="0" smtClean="0"/>
              <a:t>ARN</a:t>
            </a:r>
            <a:endParaRPr lang="fr-FR" sz="2200" dirty="0"/>
          </a:p>
        </p:txBody>
      </p:sp>
      <p:sp>
        <p:nvSpPr>
          <p:cNvPr id="38" name="ZoneTexte 37"/>
          <p:cNvSpPr txBox="1"/>
          <p:nvPr/>
        </p:nvSpPr>
        <p:spPr>
          <a:xfrm>
            <a:off x="114300" y="6098116"/>
            <a:ext cx="11657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200" dirty="0" smtClean="0"/>
              <a:t>Protéine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2633435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7" grpId="0" animBg="1"/>
      <p:bldP spid="18" grpId="0" animBg="1"/>
      <p:bldP spid="22" grpId="0" animBg="1"/>
      <p:bldP spid="23" grpId="0" animBg="1"/>
      <p:bldP spid="34" grpId="0" animBg="1"/>
      <p:bldP spid="35" grpId="0" animBg="1"/>
      <p:bldP spid="36" grpId="0" animBg="1"/>
      <p:bldP spid="37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0090"/>
                </a:solidFill>
              </a:rPr>
              <a:t>La chromatine et l’</a:t>
            </a:r>
            <a:r>
              <a:rPr lang="fr-FR" dirty="0" err="1" smtClean="0">
                <a:solidFill>
                  <a:srgbClr val="000090"/>
                </a:solidFill>
              </a:rPr>
              <a:t>épigénétique</a:t>
            </a:r>
            <a:endParaRPr lang="fr-FR" dirty="0">
              <a:solidFill>
                <a:srgbClr val="00009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700" y="1557338"/>
            <a:ext cx="4876800" cy="37465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438900" y="4806434"/>
            <a:ext cx="1114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(histones)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028700" y="5727700"/>
            <a:ext cx="62504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 smtClean="0"/>
              <a:t>L’ADN est associé à des protéines dans le noyau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La modification des histones affecte la transcription des gènes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La méthylation de l’ADN modifie également la transcription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5944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 smtClean="0"/>
              <a:t>Message 2:</a:t>
            </a:r>
          </a:p>
          <a:p>
            <a:pPr>
              <a:buClr>
                <a:srgbClr val="008000"/>
              </a:buClr>
              <a:buSzPct val="60000"/>
              <a:buFont typeface="Wingdings" charset="2"/>
              <a:buChar char="Ø"/>
            </a:pPr>
            <a:r>
              <a:rPr lang="fr-FR" sz="2400" dirty="0" smtClean="0"/>
              <a:t>Un gène code pour une ou plusieurs protéines</a:t>
            </a:r>
          </a:p>
          <a:p>
            <a:pPr>
              <a:buClr>
                <a:srgbClr val="008000"/>
              </a:buClr>
              <a:buSzPct val="60000"/>
              <a:buFont typeface="Wingdings" charset="2"/>
              <a:buChar char="Ø"/>
            </a:pPr>
            <a:endParaRPr lang="fr-FR" sz="2400" dirty="0" smtClean="0"/>
          </a:p>
          <a:p>
            <a:pPr>
              <a:buClr>
                <a:srgbClr val="008000"/>
              </a:buClr>
              <a:buSzPct val="60000"/>
              <a:buFont typeface="Wingdings" charset="2"/>
              <a:buChar char="Ø"/>
            </a:pPr>
            <a:r>
              <a:rPr lang="fr-FR" sz="2400" dirty="0" smtClean="0"/>
              <a:t>Le fonctionnement du génome – le programme génétique assure la synthèse de chaque protéine à la bonne concentration – on parle d’expression génétique</a:t>
            </a:r>
          </a:p>
          <a:p>
            <a:pPr>
              <a:buClr>
                <a:srgbClr val="008000"/>
              </a:buClr>
              <a:buSzPct val="60000"/>
              <a:buFont typeface="Wingdings" charset="2"/>
              <a:buChar char="Ø"/>
            </a:pPr>
            <a:endParaRPr lang="fr-FR" sz="2400" dirty="0" smtClean="0"/>
          </a:p>
          <a:p>
            <a:pPr>
              <a:buClr>
                <a:srgbClr val="008000"/>
              </a:buClr>
              <a:buSzPct val="60000"/>
              <a:buFont typeface="Wingdings" charset="2"/>
              <a:buChar char="Ø"/>
            </a:pPr>
            <a:r>
              <a:rPr lang="fr-FR" sz="2400" dirty="0" smtClean="0"/>
              <a:t>Le phénotype résulte à la fois des caractéristiques des protéines et de leur quantité.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818116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Le séquençage des acides nucléique permet de </a:t>
            </a:r>
            <a:r>
              <a:rPr lang="fr-FR" dirty="0" smtClean="0"/>
              <a:t>caractériser:</a:t>
            </a:r>
          </a:p>
          <a:p>
            <a:pPr marL="571500" indent="-571500">
              <a:buSzPct val="80000"/>
              <a:buFont typeface="+mj-lt"/>
              <a:buAutoNum type="romanUcPeriod"/>
            </a:pPr>
            <a:r>
              <a:rPr lang="fr-FR" dirty="0" smtClean="0"/>
              <a:t>L’ADN</a:t>
            </a:r>
          </a:p>
          <a:p>
            <a:pPr marL="571500" indent="-571500">
              <a:buSzPct val="80000"/>
              <a:buFont typeface="+mj-lt"/>
              <a:buAutoNum type="romanUcPeriod"/>
            </a:pPr>
            <a:r>
              <a:rPr lang="fr-FR" dirty="0" smtClean="0"/>
              <a:t>L’ARN</a:t>
            </a:r>
          </a:p>
          <a:p>
            <a:pPr marL="571500" indent="-571500">
              <a:buSzPct val="80000"/>
              <a:buFont typeface="+mj-lt"/>
              <a:buAutoNum type="romanUcPeriod"/>
            </a:pPr>
            <a:r>
              <a:rPr lang="fr-FR" dirty="0" smtClean="0"/>
              <a:t>La traduction de l’ARN</a:t>
            </a:r>
          </a:p>
          <a:p>
            <a:pPr marL="571500" indent="-571500">
              <a:buSzPct val="80000"/>
              <a:buFont typeface="+mj-lt"/>
              <a:buAutoNum type="romanUcPeriod"/>
            </a:pPr>
            <a:r>
              <a:rPr lang="fr-FR" dirty="0" smtClean="0"/>
              <a:t>La modification de la chromatine</a:t>
            </a:r>
          </a:p>
          <a:p>
            <a:pPr marL="571500" indent="-571500">
              <a:buSzPct val="80000"/>
              <a:buFont typeface="+mj-lt"/>
              <a:buAutoNum type="romanUcPeriod"/>
            </a:pPr>
            <a:r>
              <a:rPr lang="fr-FR" dirty="0" smtClean="0"/>
              <a:t>La fixation de régulateurs sur leur cible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2111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592663"/>
          </a:xfrm>
        </p:spPr>
        <p:txBody>
          <a:bodyPr/>
          <a:lstStyle/>
          <a:p>
            <a:r>
              <a:rPr lang="fr-FR" dirty="0" smtClean="0"/>
              <a:t>Décrypter le génome: le séquençage de l’ADN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2302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0090"/>
                </a:solidFill>
              </a:rPr>
              <a:t>1977 : Le séquençage de </a:t>
            </a:r>
            <a:r>
              <a:rPr lang="fr-FR" dirty="0" smtClean="0">
                <a:solidFill>
                  <a:srgbClr val="000090"/>
                </a:solidFill>
              </a:rPr>
              <a:t>l</a:t>
            </a:r>
            <a:r>
              <a:rPr lang="fr-FR" dirty="0" smtClean="0">
                <a:solidFill>
                  <a:srgbClr val="000090"/>
                </a:solidFill>
                <a:latin typeface="Arial"/>
              </a:rPr>
              <a:t>’</a:t>
            </a:r>
            <a:r>
              <a:rPr lang="fr-FR" dirty="0" smtClean="0">
                <a:solidFill>
                  <a:srgbClr val="000090"/>
                </a:solidFill>
              </a:rPr>
              <a:t>ADN</a:t>
            </a:r>
            <a:endParaRPr lang="fr-FR" dirty="0">
              <a:solidFill>
                <a:srgbClr val="000090"/>
              </a:solidFill>
            </a:endParaRPr>
          </a:p>
        </p:txBody>
      </p:sp>
      <p:grpSp>
        <p:nvGrpSpPr>
          <p:cNvPr id="14354" name="Group 18"/>
          <p:cNvGrpSpPr>
            <a:grpSpLocks/>
          </p:cNvGrpSpPr>
          <p:nvPr/>
        </p:nvGrpSpPr>
        <p:grpSpPr bwMode="auto">
          <a:xfrm>
            <a:off x="747890" y="1754188"/>
            <a:ext cx="3619500" cy="4629150"/>
            <a:chOff x="3521" y="1185"/>
            <a:chExt cx="2565" cy="2916"/>
          </a:xfrm>
        </p:grpSpPr>
        <p:pic>
          <p:nvPicPr>
            <p:cNvPr id="14349" name="Picture 13" descr=" wally.jpg                                                      0008DEA4&#10;Disque dur                     B8D0BC8D: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6" y="1185"/>
              <a:ext cx="1756" cy="2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50" name="Text Box 14"/>
            <p:cNvSpPr txBox="1">
              <a:spLocks noChangeArrowheads="1"/>
            </p:cNvSpPr>
            <p:nvPr/>
          </p:nvSpPr>
          <p:spPr bwMode="auto">
            <a:xfrm>
              <a:off x="3521" y="3694"/>
              <a:ext cx="256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/>
                <a:t>Walter Gilber - Université d</a:t>
              </a:r>
              <a:r>
                <a:rPr lang="ja-JP" altLang="fr-FR">
                  <a:latin typeface="Arial"/>
                </a:rPr>
                <a:t>’</a:t>
              </a:r>
              <a:r>
                <a:rPr lang="fr-FR"/>
                <a:t>Harvard</a:t>
              </a:r>
            </a:p>
            <a:p>
              <a:pPr algn="ctr"/>
              <a:r>
                <a:rPr lang="fr-FR"/>
                <a:t>Méthode chimique</a:t>
              </a:r>
            </a:p>
          </p:txBody>
        </p:sp>
      </p:grpSp>
      <p:grpSp>
        <p:nvGrpSpPr>
          <p:cNvPr id="14353" name="Group 17"/>
          <p:cNvGrpSpPr>
            <a:grpSpLocks/>
          </p:cNvGrpSpPr>
          <p:nvPr/>
        </p:nvGrpSpPr>
        <p:grpSpPr bwMode="auto">
          <a:xfrm>
            <a:off x="5215466" y="1600200"/>
            <a:ext cx="2991556" cy="4745038"/>
            <a:chOff x="808" y="1040"/>
            <a:chExt cx="2120" cy="2989"/>
          </a:xfrm>
        </p:grpSpPr>
        <p:pic>
          <p:nvPicPr>
            <p:cNvPr id="14351" name="Picture 15" descr="sanger1950.jpg                                                 0008DEA4&#10;Disque dur                     B8D0BC8D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" y="1040"/>
              <a:ext cx="1856" cy="25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52" name="Text Box 16"/>
            <p:cNvSpPr txBox="1">
              <a:spLocks noChangeArrowheads="1"/>
            </p:cNvSpPr>
            <p:nvPr/>
          </p:nvSpPr>
          <p:spPr bwMode="auto">
            <a:xfrm>
              <a:off x="808" y="3622"/>
              <a:ext cx="21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fr-FR"/>
                <a:t>Fred Sanger - MRC Cambridge</a:t>
              </a:r>
            </a:p>
            <a:p>
              <a:pPr algn="ctr"/>
              <a:r>
                <a:rPr lang="fr-FR"/>
                <a:t>Méthode enzymatique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4328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000090"/>
                </a:solidFill>
                <a:latin typeface="Times"/>
                <a:cs typeface="Times"/>
              </a:rPr>
              <a:t>La méthode de Sanger</a:t>
            </a:r>
            <a:endParaRPr lang="fr-FR" sz="3600" dirty="0">
              <a:solidFill>
                <a:srgbClr val="000090"/>
              </a:solidFill>
              <a:latin typeface="Times"/>
              <a:cs typeface="Times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1890716"/>
            <a:ext cx="4340326" cy="286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>
                <a:latin typeface="Courier" pitchFamily="-112" charset="0"/>
              </a:rPr>
              <a:t>ACGTGGGCTAAGTGCGTATGCATGCGTGCT</a:t>
            </a:r>
            <a:endParaRPr lang="fr-FR" dirty="0" smtClean="0">
              <a:latin typeface="Courier" pitchFamily="-112" charset="0"/>
            </a:endParaRPr>
          </a:p>
          <a:p>
            <a:r>
              <a:rPr lang="fr-FR" dirty="0" smtClean="0">
                <a:solidFill>
                  <a:schemeClr val="accent2"/>
                </a:solidFill>
                <a:latin typeface="Courier" pitchFamily="-112" charset="0"/>
              </a:rPr>
              <a:t>||||||||||||||</a:t>
            </a:r>
            <a:r>
              <a:rPr lang="fr-FR" dirty="0" smtClean="0">
                <a:latin typeface="Courier" pitchFamily="-112" charset="0"/>
              </a:rPr>
              <a:t>|||||||</a:t>
            </a:r>
            <a:r>
              <a:rPr lang="fr-FR" dirty="0" smtClean="0">
                <a:solidFill>
                  <a:srgbClr val="FF0000"/>
                </a:solidFill>
                <a:latin typeface="Courier" pitchFamily="-112" charset="0"/>
              </a:rPr>
              <a:t>|</a:t>
            </a:r>
          </a:p>
          <a:p>
            <a:r>
              <a:rPr lang="fr-FR" dirty="0" smtClean="0">
                <a:solidFill>
                  <a:schemeClr val="accent2"/>
                </a:solidFill>
                <a:latin typeface="Courier" pitchFamily="-112" charset="0"/>
              </a:rPr>
              <a:t>TGCACCCGATTCAC</a:t>
            </a:r>
            <a:r>
              <a:rPr lang="fr-FR" dirty="0" smtClean="0">
                <a:latin typeface="Courier" pitchFamily="-112" charset="0"/>
              </a:rPr>
              <a:t>GCATACG</a:t>
            </a:r>
            <a:r>
              <a:rPr lang="fr-FR" dirty="0" smtClean="0">
                <a:solidFill>
                  <a:srgbClr val="FF0000"/>
                </a:solidFill>
                <a:latin typeface="Courier" pitchFamily="-112" charset="0"/>
              </a:rPr>
              <a:t>T</a:t>
            </a:r>
            <a:endParaRPr lang="fr-FR" dirty="0">
              <a:latin typeface="Courier" pitchFamily="-112" charset="0"/>
            </a:endParaRPr>
          </a:p>
          <a:p>
            <a:r>
              <a:rPr lang="fr-FR" dirty="0">
                <a:solidFill>
                  <a:schemeClr val="accent2"/>
                </a:solidFill>
                <a:latin typeface="Courier" pitchFamily="-112" charset="0"/>
              </a:rPr>
              <a:t>TGCACCCGATTCAC</a:t>
            </a:r>
            <a:r>
              <a:rPr lang="fr-FR" dirty="0">
                <a:latin typeface="Courier" pitchFamily="-112" charset="0"/>
              </a:rPr>
              <a:t>GCATAC</a:t>
            </a:r>
            <a:r>
              <a:rPr lang="fr-FR" dirty="0">
                <a:solidFill>
                  <a:srgbClr val="FF0000"/>
                </a:solidFill>
                <a:latin typeface="Courier" pitchFamily="-112" charset="0"/>
              </a:rPr>
              <a:t>G</a:t>
            </a:r>
            <a:endParaRPr lang="fr-FR" dirty="0">
              <a:latin typeface="Courier" pitchFamily="-112" charset="0"/>
            </a:endParaRPr>
          </a:p>
          <a:p>
            <a:r>
              <a:rPr lang="fr-FR" dirty="0">
                <a:solidFill>
                  <a:schemeClr val="accent2"/>
                </a:solidFill>
                <a:latin typeface="Courier" pitchFamily="-112" charset="0"/>
              </a:rPr>
              <a:t>TGCACCCGATTCAC</a:t>
            </a:r>
            <a:r>
              <a:rPr lang="fr-FR" dirty="0">
                <a:latin typeface="Courier" pitchFamily="-112" charset="0"/>
              </a:rPr>
              <a:t>GCATA</a:t>
            </a:r>
            <a:r>
              <a:rPr lang="fr-FR" dirty="0">
                <a:solidFill>
                  <a:srgbClr val="FF0000"/>
                </a:solidFill>
                <a:latin typeface="Courier" pitchFamily="-112" charset="0"/>
              </a:rPr>
              <a:t>C</a:t>
            </a:r>
            <a:endParaRPr lang="fr-FR" dirty="0">
              <a:latin typeface="Courier" pitchFamily="-112" charset="0"/>
            </a:endParaRPr>
          </a:p>
          <a:p>
            <a:r>
              <a:rPr lang="fr-FR" dirty="0">
                <a:solidFill>
                  <a:schemeClr val="accent2"/>
                </a:solidFill>
                <a:latin typeface="Courier" pitchFamily="-112" charset="0"/>
              </a:rPr>
              <a:t>TGCACCCGATTCAC</a:t>
            </a:r>
            <a:r>
              <a:rPr lang="fr-FR" dirty="0">
                <a:latin typeface="Courier" pitchFamily="-112" charset="0"/>
              </a:rPr>
              <a:t>GCAT</a:t>
            </a:r>
            <a:r>
              <a:rPr lang="fr-FR" dirty="0">
                <a:solidFill>
                  <a:srgbClr val="FF0000"/>
                </a:solidFill>
                <a:latin typeface="Courier" pitchFamily="-112" charset="0"/>
              </a:rPr>
              <a:t>A</a:t>
            </a:r>
            <a:endParaRPr lang="fr-FR" dirty="0">
              <a:latin typeface="Courier" pitchFamily="-112" charset="0"/>
            </a:endParaRPr>
          </a:p>
          <a:p>
            <a:r>
              <a:rPr lang="fr-FR" dirty="0">
                <a:solidFill>
                  <a:schemeClr val="accent2"/>
                </a:solidFill>
                <a:latin typeface="Courier" pitchFamily="-112" charset="0"/>
              </a:rPr>
              <a:t>TGCACCCGATTCAC</a:t>
            </a:r>
            <a:r>
              <a:rPr lang="fr-FR" dirty="0">
                <a:latin typeface="Courier" pitchFamily="-112" charset="0"/>
              </a:rPr>
              <a:t>GCA</a:t>
            </a:r>
            <a:r>
              <a:rPr lang="fr-FR" dirty="0">
                <a:solidFill>
                  <a:srgbClr val="FF0000"/>
                </a:solidFill>
                <a:latin typeface="Courier" pitchFamily="-112" charset="0"/>
              </a:rPr>
              <a:t>T</a:t>
            </a:r>
            <a:endParaRPr lang="fr-FR" dirty="0">
              <a:latin typeface="Courier" pitchFamily="-112" charset="0"/>
            </a:endParaRPr>
          </a:p>
          <a:p>
            <a:r>
              <a:rPr lang="fr-FR" dirty="0">
                <a:solidFill>
                  <a:schemeClr val="accent2"/>
                </a:solidFill>
                <a:latin typeface="Courier" pitchFamily="-112" charset="0"/>
              </a:rPr>
              <a:t>TGCACCCGATTCAC</a:t>
            </a:r>
            <a:r>
              <a:rPr lang="fr-FR" dirty="0">
                <a:latin typeface="Courier" pitchFamily="-112" charset="0"/>
              </a:rPr>
              <a:t>GC</a:t>
            </a:r>
            <a:r>
              <a:rPr lang="fr-FR" dirty="0">
                <a:solidFill>
                  <a:srgbClr val="FF0000"/>
                </a:solidFill>
                <a:latin typeface="Courier" pitchFamily="-112" charset="0"/>
              </a:rPr>
              <a:t>A</a:t>
            </a:r>
            <a:endParaRPr lang="fr-FR" dirty="0">
              <a:latin typeface="Courier" pitchFamily="-112" charset="0"/>
            </a:endParaRPr>
          </a:p>
          <a:p>
            <a:r>
              <a:rPr lang="fr-FR" dirty="0">
                <a:solidFill>
                  <a:schemeClr val="accent2"/>
                </a:solidFill>
                <a:latin typeface="Courier" pitchFamily="-112" charset="0"/>
              </a:rPr>
              <a:t>TGCACCCGATTCAC</a:t>
            </a:r>
            <a:r>
              <a:rPr lang="fr-FR" dirty="0">
                <a:latin typeface="Courier" pitchFamily="-112" charset="0"/>
              </a:rPr>
              <a:t>G</a:t>
            </a:r>
            <a:r>
              <a:rPr lang="fr-FR" dirty="0">
                <a:solidFill>
                  <a:srgbClr val="FF0000"/>
                </a:solidFill>
                <a:latin typeface="Courier" pitchFamily="-112" charset="0"/>
              </a:rPr>
              <a:t>C</a:t>
            </a:r>
            <a:endParaRPr lang="fr-FR" dirty="0">
              <a:latin typeface="Courier" pitchFamily="-112" charset="0"/>
            </a:endParaRPr>
          </a:p>
          <a:p>
            <a:r>
              <a:rPr lang="fr-FR" dirty="0">
                <a:solidFill>
                  <a:schemeClr val="accent2"/>
                </a:solidFill>
                <a:latin typeface="Courier" pitchFamily="-112" charset="0"/>
              </a:rPr>
              <a:t>TGCACCCGATTCAC</a:t>
            </a:r>
            <a:r>
              <a:rPr lang="fr-FR" dirty="0">
                <a:solidFill>
                  <a:srgbClr val="FF0000"/>
                </a:solidFill>
                <a:latin typeface="Courier" pitchFamily="-112" charset="0"/>
              </a:rPr>
              <a:t>G</a:t>
            </a:r>
            <a:endParaRPr lang="fr-FR" dirty="0">
              <a:latin typeface="Courier" pitchFamily="-112" charset="0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180624" y="4797778"/>
            <a:ext cx="302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" y="4868333"/>
            <a:ext cx="500649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dirty="0" smtClean="0">
                <a:latin typeface="Times" pitchFamily="-112" charset="0"/>
              </a:rPr>
              <a:t>L'ADN est recopié par l'ADN polymérase</a:t>
            </a:r>
          </a:p>
          <a:p>
            <a:endParaRPr lang="fr-FR" dirty="0" smtClean="0">
              <a:latin typeface="Times" pitchFamily="-112" charset="0"/>
            </a:endParaRPr>
          </a:p>
          <a:p>
            <a:r>
              <a:rPr lang="fr-FR" dirty="0" smtClean="0">
                <a:latin typeface="Times" pitchFamily="-112" charset="0"/>
              </a:rPr>
              <a:t>La synthèse se </a:t>
            </a:r>
            <a:r>
              <a:rPr lang="fr-FR" b="1" dirty="0" smtClean="0">
                <a:latin typeface="Times" pitchFamily="-112" charset="0"/>
              </a:rPr>
              <a:t>termine </a:t>
            </a:r>
            <a:r>
              <a:rPr lang="fr-FR" dirty="0" smtClean="0">
                <a:latin typeface="Times" pitchFamily="-112" charset="0"/>
              </a:rPr>
              <a:t>à une base connue: A C G T</a:t>
            </a:r>
          </a:p>
          <a:p>
            <a:endParaRPr lang="fr-FR" dirty="0" smtClean="0">
              <a:latin typeface="Times" pitchFamily="-112" charset="0"/>
            </a:endParaRPr>
          </a:p>
          <a:p>
            <a:r>
              <a:rPr lang="fr-FR" dirty="0" smtClean="0">
                <a:latin typeface="Times" pitchFamily="-112" charset="0"/>
              </a:rPr>
              <a:t>Toutes les molécules ont le même </a:t>
            </a:r>
            <a:r>
              <a:rPr lang="fr-FR" b="1" dirty="0" smtClean="0">
                <a:latin typeface="Times" pitchFamily="-112" charset="0"/>
              </a:rPr>
              <a:t>début</a:t>
            </a:r>
            <a:endParaRPr lang="fr-FR" b="1" dirty="0">
              <a:latin typeface="Times" pitchFamily="-112" charset="0"/>
            </a:endParaRPr>
          </a:p>
        </p:txBody>
      </p:sp>
      <p:pic>
        <p:nvPicPr>
          <p:cNvPr id="7" name="Picture 8" descr="picrender.fcgi                                                 000160F8&#10;Disque dur                     B8D0BC8D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6780" y="1890716"/>
            <a:ext cx="2709333" cy="430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4732443" y="6335889"/>
            <a:ext cx="4411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Séparation des molécules par électrophorèse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316802" y="1930400"/>
            <a:ext cx="3103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-</a:t>
            </a:r>
            <a:endParaRPr lang="fr-FR" sz="3200" dirty="0"/>
          </a:p>
        </p:txBody>
      </p:sp>
      <p:sp>
        <p:nvSpPr>
          <p:cNvPr id="10" name="ZoneTexte 9"/>
          <p:cNvSpPr txBox="1"/>
          <p:nvPr/>
        </p:nvSpPr>
        <p:spPr>
          <a:xfrm>
            <a:off x="5274677" y="5606477"/>
            <a:ext cx="3890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/>
              <a:t>+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1023" y="0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000090"/>
                </a:solidFill>
                <a:latin typeface="Times"/>
                <a:cs typeface="Times"/>
              </a:rPr>
              <a:t>1977 - 2003</a:t>
            </a:r>
            <a:endParaRPr lang="fr-FR" sz="4000" dirty="0">
              <a:solidFill>
                <a:srgbClr val="000090"/>
              </a:solidFill>
              <a:latin typeface="Times"/>
              <a:cs typeface="Time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13" y="1231900"/>
            <a:ext cx="8875889" cy="4894267"/>
          </a:xfrm>
        </p:spPr>
        <p:txBody>
          <a:bodyPr>
            <a:normAutofit/>
          </a:bodyPr>
          <a:lstStyle/>
          <a:p>
            <a:r>
              <a:rPr lang="fr-FR" sz="2800" dirty="0" smtClean="0"/>
              <a:t>Automatisation et optimisation de la méthode de Sanger</a:t>
            </a:r>
          </a:p>
          <a:p>
            <a:r>
              <a:rPr lang="fr-FR" sz="2800" dirty="0" smtClean="0"/>
              <a:t>Séquençage capillaire et fluorescence</a:t>
            </a:r>
            <a:endParaRPr lang="fr-FR" sz="2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595" y="2342269"/>
            <a:ext cx="2466360" cy="241317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2398" y="3213792"/>
            <a:ext cx="2535101" cy="364420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113" y="2342269"/>
            <a:ext cx="1257300" cy="26162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3949" y="5110464"/>
            <a:ext cx="4650053" cy="174753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3506734" y="2543756"/>
            <a:ext cx="9981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FF6600"/>
                </a:solidFill>
              </a:rPr>
              <a:t>X 300</a:t>
            </a:r>
            <a:endParaRPr lang="fr-FR" sz="2800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0090"/>
                </a:solidFill>
              </a:rPr>
              <a:t>Plan de la présentation</a:t>
            </a:r>
            <a:endParaRPr lang="fr-FR" dirty="0">
              <a:solidFill>
                <a:srgbClr val="00009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  <a:buClr>
                <a:srgbClr val="008000"/>
              </a:buClr>
              <a:buFont typeface="Wingdings" charset="2"/>
              <a:buChar char="Ø"/>
            </a:pPr>
            <a:r>
              <a:rPr lang="fr-FR" sz="2800" dirty="0" smtClean="0"/>
              <a:t>De la génétique à la génomique : les bases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rgbClr val="008000"/>
              </a:buClr>
              <a:buFont typeface="Wingdings" charset="2"/>
              <a:buChar char="Ø"/>
            </a:pPr>
            <a:r>
              <a:rPr lang="fr-FR" sz="2800" dirty="0" smtClean="0"/>
              <a:t>L’évolution des méthodes de séquençage : comment décrypter les génomes toujours plus vite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rgbClr val="008000"/>
              </a:buClr>
              <a:buFont typeface="Wingdings" charset="2"/>
              <a:buChar char="Ø"/>
            </a:pPr>
            <a:r>
              <a:rPr lang="fr-FR" sz="2800" dirty="0" smtClean="0"/>
              <a:t>Les applications dans la caractérisation des génomes et de leur évolution</a:t>
            </a:r>
          </a:p>
          <a:p>
            <a:pPr>
              <a:lnSpc>
                <a:spcPct val="110000"/>
              </a:lnSpc>
              <a:spcAft>
                <a:spcPts val="600"/>
              </a:spcAft>
              <a:buClr>
                <a:srgbClr val="008000"/>
              </a:buClr>
              <a:buFont typeface="Wingdings" charset="2"/>
              <a:buChar char="Ø"/>
            </a:pPr>
            <a:r>
              <a:rPr lang="fr-FR" sz="2800" dirty="0" smtClean="0"/>
              <a:t>Les applications du séquençage à la compréhension du fonctionnement des génomes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728159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nature 2.jpg                                                   0001E586Macintosh HD                   B6A59DD3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23" y="1136652"/>
            <a:ext cx="2902070" cy="398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 descr="&#10;science 2.jpg                                                  0001E586Macintosh HD                   B6A59DD3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556" y="1173163"/>
            <a:ext cx="2997893" cy="395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6520"/>
            <a:ext cx="7772400" cy="1134579"/>
          </a:xfrm>
          <a:noFill/>
          <a:ln/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000090"/>
                </a:solidFill>
              </a:rPr>
              <a:t>Le génome humain :</a:t>
            </a:r>
            <a:endParaRPr lang="fr-FR" sz="3600" dirty="0">
              <a:solidFill>
                <a:srgbClr val="00009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409700" y="5485791"/>
            <a:ext cx="6455613" cy="966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0000"/>
              </a:lnSpc>
              <a:buClr>
                <a:srgbClr val="008000"/>
              </a:buClr>
              <a:buFont typeface="Wingdings" charset="2"/>
              <a:buChar char="Ø"/>
            </a:pPr>
            <a:r>
              <a:rPr lang="fr-FR" sz="2400" dirty="0" smtClean="0"/>
              <a:t>Première séquence du génome humain en 2001</a:t>
            </a:r>
          </a:p>
          <a:p>
            <a:pPr marL="285750" indent="-285750">
              <a:lnSpc>
                <a:spcPct val="120000"/>
              </a:lnSpc>
              <a:buClr>
                <a:srgbClr val="008000"/>
              </a:buClr>
              <a:buFont typeface="Wingdings" charset="2"/>
              <a:buChar char="Ø"/>
            </a:pPr>
            <a:r>
              <a:rPr lang="fr-FR" sz="2400" dirty="0" smtClean="0"/>
              <a:t>Coût total de l’ordre de 1 milliard de $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45323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dirty="0" smtClean="0">
                <a:solidFill>
                  <a:srgbClr val="000090"/>
                </a:solidFill>
                <a:latin typeface="Calibri"/>
                <a:cs typeface="Calibri"/>
              </a:rPr>
              <a:t>Les nouvelles technologies de séquençage</a:t>
            </a:r>
            <a:endParaRPr lang="fr-FR" sz="4000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20700" y="1892300"/>
            <a:ext cx="2010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Séquençage Sanger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2679700"/>
            <a:ext cx="1519907" cy="1498600"/>
          </a:xfrm>
          <a:prstGeom prst="rect">
            <a:avLst/>
          </a:prstGeom>
        </p:spPr>
      </p:pic>
      <p:grpSp>
        <p:nvGrpSpPr>
          <p:cNvPr id="26" name="Grouper 25"/>
          <p:cNvGrpSpPr/>
          <p:nvPr/>
        </p:nvGrpSpPr>
        <p:grpSpPr>
          <a:xfrm>
            <a:off x="1130300" y="2488984"/>
            <a:ext cx="1244600" cy="914616"/>
            <a:chOff x="1473200" y="2488984"/>
            <a:chExt cx="1244600" cy="914616"/>
          </a:xfrm>
        </p:grpSpPr>
        <p:sp>
          <p:nvSpPr>
            <p:cNvPr id="22" name="Forme libre 21"/>
            <p:cNvSpPr/>
            <p:nvPr/>
          </p:nvSpPr>
          <p:spPr>
            <a:xfrm>
              <a:off x="1473200" y="2488984"/>
              <a:ext cx="1168400" cy="813016"/>
            </a:xfrm>
            <a:custGeom>
              <a:avLst/>
              <a:gdLst>
                <a:gd name="connsiteX0" fmla="*/ 0 w 1168400"/>
                <a:gd name="connsiteY0" fmla="*/ 749516 h 813016"/>
                <a:gd name="connsiteX1" fmla="*/ 495300 w 1168400"/>
                <a:gd name="connsiteY1" fmla="*/ 216 h 813016"/>
                <a:gd name="connsiteX2" fmla="*/ 1168400 w 1168400"/>
                <a:gd name="connsiteY2" fmla="*/ 813016 h 813016"/>
                <a:gd name="connsiteX3" fmla="*/ 1168400 w 1168400"/>
                <a:gd name="connsiteY3" fmla="*/ 813016 h 813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8400" h="813016">
                  <a:moveTo>
                    <a:pt x="0" y="749516"/>
                  </a:moveTo>
                  <a:cubicBezTo>
                    <a:pt x="150283" y="369574"/>
                    <a:pt x="300567" y="-10367"/>
                    <a:pt x="495300" y="216"/>
                  </a:cubicBezTo>
                  <a:cubicBezTo>
                    <a:pt x="690033" y="10799"/>
                    <a:pt x="1168400" y="813016"/>
                    <a:pt x="1168400" y="813016"/>
                  </a:cubicBezTo>
                  <a:lnTo>
                    <a:pt x="1168400" y="813016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5" name="Connecteur droit avec flèche 24"/>
            <p:cNvCxnSpPr/>
            <p:nvPr/>
          </p:nvCxnSpPr>
          <p:spPr>
            <a:xfrm>
              <a:off x="2641600" y="3302000"/>
              <a:ext cx="76200" cy="10160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ZoneTexte 27"/>
          <p:cNvSpPr txBox="1"/>
          <p:nvPr/>
        </p:nvSpPr>
        <p:spPr>
          <a:xfrm>
            <a:off x="1909486" y="3403600"/>
            <a:ext cx="844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1 ADN</a:t>
            </a:r>
            <a:endParaRPr lang="fr-FR" sz="2000" dirty="0"/>
          </a:p>
        </p:txBody>
      </p:sp>
      <p:sp>
        <p:nvSpPr>
          <p:cNvPr id="29" name="ZoneTexte 28"/>
          <p:cNvSpPr txBox="1"/>
          <p:nvPr/>
        </p:nvSpPr>
        <p:spPr>
          <a:xfrm>
            <a:off x="3293786" y="3460810"/>
            <a:ext cx="2708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1 réaction de séquence</a:t>
            </a:r>
            <a:endParaRPr lang="fr-FR" sz="2000" dirty="0"/>
          </a:p>
        </p:txBody>
      </p:sp>
      <p:sp>
        <p:nvSpPr>
          <p:cNvPr id="30" name="ZoneTexte 29"/>
          <p:cNvSpPr txBox="1"/>
          <p:nvPr/>
        </p:nvSpPr>
        <p:spPr>
          <a:xfrm>
            <a:off x="6392586" y="3476655"/>
            <a:ext cx="2690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96 séquences 800 bases</a:t>
            </a:r>
            <a:endParaRPr lang="fr-FR" sz="2000" dirty="0"/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75" y="5016500"/>
            <a:ext cx="1610632" cy="1346200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1909486" y="5366434"/>
            <a:ext cx="1034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 ADN</a:t>
            </a:r>
          </a:p>
          <a:p>
            <a:r>
              <a:rPr lang="fr-FR" dirty="0" smtClean="0"/>
              <a:t>amplifiés</a:t>
            </a:r>
            <a:endParaRPr lang="fr-FR" dirty="0"/>
          </a:p>
        </p:txBody>
      </p:sp>
      <p:sp>
        <p:nvSpPr>
          <p:cNvPr id="36" name="ZoneTexte 35"/>
          <p:cNvSpPr txBox="1"/>
          <p:nvPr/>
        </p:nvSpPr>
        <p:spPr>
          <a:xfrm>
            <a:off x="3354590" y="5417354"/>
            <a:ext cx="5825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N réactions de séquence et séquençage de 150 bases</a:t>
            </a:r>
            <a:endParaRPr lang="fr-FR" sz="2000" dirty="0"/>
          </a:p>
        </p:txBody>
      </p:sp>
      <p:sp>
        <p:nvSpPr>
          <p:cNvPr id="14" name="ZoneTexte 13"/>
          <p:cNvSpPr txBox="1"/>
          <p:nvPr/>
        </p:nvSpPr>
        <p:spPr>
          <a:xfrm>
            <a:off x="520700" y="4445000"/>
            <a:ext cx="3311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Séquençage Nouvelle Génération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0090"/>
                </a:solidFill>
                <a:latin typeface="Calibri"/>
                <a:cs typeface="Calibri"/>
              </a:rPr>
              <a:t>HiSeq2500 - Illumina</a:t>
            </a:r>
            <a:endParaRPr lang="fr-FR" dirty="0">
              <a:solidFill>
                <a:srgbClr val="000090"/>
              </a:solidFill>
              <a:latin typeface="Calibri"/>
              <a:cs typeface="Calibri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916" y="2421644"/>
            <a:ext cx="2499007" cy="217913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705" y="2019192"/>
            <a:ext cx="3569110" cy="390581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392629" y="5858171"/>
            <a:ext cx="1830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 smtClean="0"/>
              <a:t>Clonage </a:t>
            </a:r>
            <a:r>
              <a:rPr lang="fr-FR" sz="2000" dirty="0" smtClean="0"/>
              <a:t>in vitro</a:t>
            </a:r>
            <a:endParaRPr lang="fr-FR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5258566" y="5858171"/>
            <a:ext cx="1437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Séquençage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220145"/>
            <a:ext cx="9143999" cy="1143000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000090"/>
                </a:solidFill>
                <a:ea typeface="ＭＳ Ｐゴシック" pitchFamily="-108" charset="-128"/>
                <a:cs typeface="ＭＳ Ｐゴシック" pitchFamily="-108" charset="-128"/>
              </a:rPr>
              <a:t>Le clonage </a:t>
            </a:r>
            <a:r>
              <a:rPr lang="fr-FR" sz="3200" i="1" dirty="0" smtClean="0">
                <a:solidFill>
                  <a:srgbClr val="000090"/>
                </a:solidFill>
                <a:ea typeface="ＭＳ Ｐゴシック" pitchFamily="-108" charset="-128"/>
                <a:cs typeface="ＭＳ Ｐゴシック" pitchFamily="-108" charset="-128"/>
              </a:rPr>
              <a:t>in vitro</a:t>
            </a:r>
            <a:r>
              <a:rPr lang="fr-FR" sz="3200" dirty="0" smtClean="0">
                <a:solidFill>
                  <a:srgbClr val="000090"/>
                </a:solidFill>
                <a:ea typeface="ＭＳ Ｐゴシック" pitchFamily="-108" charset="-128"/>
                <a:cs typeface="ＭＳ Ｐゴシック" pitchFamily="-108" charset="-128"/>
              </a:rPr>
              <a:t>: le recopiage de molécules d'ADN</a:t>
            </a:r>
          </a:p>
        </p:txBody>
      </p:sp>
      <p:pic>
        <p:nvPicPr>
          <p:cNvPr id="11" name="Picture 3" descr="Cluster formn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939" y="2156470"/>
            <a:ext cx="2902307" cy="242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373917" y="5269468"/>
            <a:ext cx="2441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Fixation de molecules </a:t>
            </a:r>
            <a:r>
              <a:rPr lang="en-US" dirty="0" err="1" smtClean="0">
                <a:ea typeface="ＭＳ Ｐゴシック" pitchFamily="-108" charset="-128"/>
                <a:cs typeface="ＭＳ Ｐゴシック" pitchFamily="-108" charset="-128"/>
              </a:rPr>
              <a:t>sur</a:t>
            </a:r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 </a:t>
            </a:r>
            <a:r>
              <a:rPr lang="en-US" dirty="0" err="1" smtClean="0">
                <a:ea typeface="ＭＳ Ｐゴシック" pitchFamily="-108" charset="-128"/>
                <a:cs typeface="ＭＳ Ｐゴシック" pitchFamily="-108" charset="-128"/>
              </a:rPr>
              <a:t>une</a:t>
            </a:r>
            <a:r>
              <a:rPr lang="en-US" dirty="0" smtClean="0">
                <a:ea typeface="ＭＳ Ｐゴシック" pitchFamily="-108" charset="-128"/>
                <a:cs typeface="ＭＳ Ｐゴシック" pitchFamily="-108" charset="-128"/>
              </a:rPr>
              <a:t> lame de </a:t>
            </a:r>
            <a:r>
              <a:rPr lang="en-US" dirty="0" err="1" smtClean="0">
                <a:ea typeface="ＭＳ Ｐゴシック" pitchFamily="-108" charset="-128"/>
                <a:cs typeface="ＭＳ Ｐゴシック" pitchFamily="-108" charset="-128"/>
              </a:rPr>
              <a:t>verre</a:t>
            </a:r>
            <a:endParaRPr lang="fr-FR" dirty="0"/>
          </a:p>
        </p:txBody>
      </p:sp>
      <p:grpSp>
        <p:nvGrpSpPr>
          <p:cNvPr id="5" name="Grouper 16"/>
          <p:cNvGrpSpPr/>
          <p:nvPr/>
        </p:nvGrpSpPr>
        <p:grpSpPr>
          <a:xfrm>
            <a:off x="3060245" y="2090491"/>
            <a:ext cx="2522133" cy="2829959"/>
            <a:chOff x="7104766" y="1270231"/>
            <a:chExt cx="2837400" cy="2829959"/>
          </a:xfrm>
        </p:grpSpPr>
        <p:sp>
          <p:nvSpPr>
            <p:cNvPr id="14" name="Rectangle 13"/>
            <p:cNvSpPr/>
            <p:nvPr/>
          </p:nvSpPr>
          <p:spPr>
            <a:xfrm>
              <a:off x="7104766" y="3730858"/>
              <a:ext cx="28374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fr-FR" dirty="0">
                <a:solidFill>
                  <a:srgbClr val="000000"/>
                </a:solidFill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7753222" y="1270231"/>
              <a:ext cx="2077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FR" dirty="0"/>
            </a:p>
          </p:txBody>
        </p:sp>
      </p:grpSp>
      <p:pic>
        <p:nvPicPr>
          <p:cNvPr id="16" name="Picture 4" descr="Cluster formn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34693" y="2922750"/>
            <a:ext cx="3029909" cy="199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Cluster formn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0736" y="2115731"/>
            <a:ext cx="2863264" cy="2804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ZoneTexte 19"/>
          <p:cNvSpPr txBox="1"/>
          <p:nvPr/>
        </p:nvSpPr>
        <p:spPr>
          <a:xfrm>
            <a:off x="3821317" y="5269468"/>
            <a:ext cx="475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Chaque molécule d'ADN est recopiée localement</a:t>
            </a:r>
          </a:p>
          <a:p>
            <a:r>
              <a:rPr lang="fr-FR" dirty="0" smtClean="0"/>
              <a:t>par l'ADN polymérase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220145"/>
            <a:ext cx="9144000" cy="1143000"/>
          </a:xfrm>
        </p:spPr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000090"/>
                </a:solidFill>
                <a:ea typeface="ＭＳ Ｐゴシック" pitchFamily="-108" charset="-128"/>
                <a:cs typeface="ＭＳ Ｐゴシック" pitchFamily="-108" charset="-128"/>
              </a:rPr>
              <a:t>Le clonage </a:t>
            </a:r>
            <a:r>
              <a:rPr lang="fr-FR" sz="3200" i="1" dirty="0" smtClean="0">
                <a:solidFill>
                  <a:srgbClr val="000090"/>
                </a:solidFill>
                <a:ea typeface="ＭＳ Ｐゴシック" pitchFamily="-108" charset="-128"/>
                <a:cs typeface="ＭＳ Ｐゴシック" pitchFamily="-108" charset="-128"/>
              </a:rPr>
              <a:t>in vitro</a:t>
            </a:r>
            <a:r>
              <a:rPr lang="fr-FR" sz="3200" dirty="0" smtClean="0">
                <a:solidFill>
                  <a:srgbClr val="000090"/>
                </a:solidFill>
                <a:ea typeface="ＭＳ Ｐゴシック" pitchFamily="-108" charset="-128"/>
                <a:cs typeface="ＭＳ Ｐゴシック" pitchFamily="-108" charset="-128"/>
              </a:rPr>
              <a:t>: le recopiage de molécules d'ADN</a:t>
            </a: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 rot="16200000">
            <a:off x="1027862" y="3320247"/>
            <a:ext cx="211957" cy="8052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8" name="Picture 4" descr="Cluster formn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141" y="2116334"/>
            <a:ext cx="3144556" cy="1947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er 28"/>
          <p:cNvGrpSpPr/>
          <p:nvPr/>
        </p:nvGrpSpPr>
        <p:grpSpPr>
          <a:xfrm>
            <a:off x="3186656" y="1336212"/>
            <a:ext cx="3142235" cy="2863150"/>
            <a:chOff x="1822450" y="1157288"/>
            <a:chExt cx="7321550" cy="5211762"/>
          </a:xfrm>
        </p:grpSpPr>
        <p:pic>
          <p:nvPicPr>
            <p:cNvPr id="30" name="Picture 3" descr="Cluster formn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22450" y="1157288"/>
              <a:ext cx="7321550" cy="5211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2863850" y="5638800"/>
              <a:ext cx="4075113" cy="211138"/>
              <a:chOff x="1804" y="3552"/>
              <a:chExt cx="2567" cy="133"/>
            </a:xfrm>
          </p:grpSpPr>
          <p:sp>
            <p:nvSpPr>
              <p:cNvPr id="32" name="Line 6"/>
              <p:cNvSpPr>
                <a:spLocks noChangeShapeType="1"/>
              </p:cNvSpPr>
              <p:nvPr/>
            </p:nvSpPr>
            <p:spPr bwMode="auto">
              <a:xfrm flipH="1">
                <a:off x="4171" y="3621"/>
                <a:ext cx="200" cy="6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" name="Line 7"/>
              <p:cNvSpPr>
                <a:spLocks noChangeShapeType="1"/>
              </p:cNvSpPr>
              <p:nvPr/>
            </p:nvSpPr>
            <p:spPr bwMode="auto">
              <a:xfrm flipH="1">
                <a:off x="2994" y="3563"/>
                <a:ext cx="200" cy="6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" name="Line 8"/>
              <p:cNvSpPr>
                <a:spLocks noChangeShapeType="1"/>
              </p:cNvSpPr>
              <p:nvPr/>
            </p:nvSpPr>
            <p:spPr bwMode="auto">
              <a:xfrm flipH="1">
                <a:off x="1804" y="3552"/>
                <a:ext cx="200" cy="64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23" name="ZoneTexte 22"/>
          <p:cNvSpPr txBox="1"/>
          <p:nvPr/>
        </p:nvSpPr>
        <p:spPr>
          <a:xfrm>
            <a:off x="939800" y="5016500"/>
            <a:ext cx="37074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 processus réitéré permet d'obtenir</a:t>
            </a:r>
          </a:p>
          <a:p>
            <a:r>
              <a:rPr lang="fr-FR" dirty="0" smtClean="0"/>
              <a:t>1000 molécules identiques</a:t>
            </a:r>
            <a:endParaRPr lang="fr-FR" dirty="0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3297" y="3529231"/>
            <a:ext cx="2552700" cy="2133600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9815" y="1363145"/>
            <a:ext cx="2794000" cy="2095500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6328891" y="5891768"/>
            <a:ext cx="2183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1 milliard de "clones"</a:t>
            </a:r>
          </a:p>
          <a:p>
            <a:pPr algn="ctr"/>
            <a:r>
              <a:rPr lang="fr-FR" dirty="0" smtClean="0"/>
              <a:t>sur une lame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9908" y="5336581"/>
            <a:ext cx="1519907" cy="149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8801100" cy="1143000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rgbClr val="000090"/>
                </a:solidFill>
              </a:rPr>
              <a:t>Séquençage par détection de la base incorporée</a:t>
            </a:r>
            <a:endParaRPr lang="fr-FR" sz="3200" dirty="0">
              <a:solidFill>
                <a:srgbClr val="000090"/>
              </a:solidFill>
            </a:endParaRPr>
          </a:p>
        </p:txBody>
      </p:sp>
      <p:grpSp>
        <p:nvGrpSpPr>
          <p:cNvPr id="15" name="Grouper 14"/>
          <p:cNvGrpSpPr/>
          <p:nvPr/>
        </p:nvGrpSpPr>
        <p:grpSpPr>
          <a:xfrm>
            <a:off x="889000" y="2166035"/>
            <a:ext cx="2794000" cy="1015663"/>
            <a:chOff x="889000" y="2166035"/>
            <a:chExt cx="2794000" cy="1015663"/>
          </a:xfrm>
        </p:grpSpPr>
        <p:sp>
          <p:nvSpPr>
            <p:cNvPr id="5" name="Rectangle 4"/>
            <p:cNvSpPr/>
            <p:nvPr/>
          </p:nvSpPr>
          <p:spPr>
            <a:xfrm>
              <a:off x="889000" y="2166035"/>
              <a:ext cx="2794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fr-FR" dirty="0" smtClean="0">
                  <a:solidFill>
                    <a:srgbClr val="0000FF"/>
                  </a:solidFill>
                  <a:latin typeface="Courrier"/>
                  <a:cs typeface="Courrier"/>
                </a:rPr>
                <a:t>ACGTGTGTCAGTGCTA</a:t>
              </a:r>
            </a:p>
            <a:p>
              <a:pPr>
                <a:buNone/>
              </a:pPr>
              <a:r>
                <a:rPr lang="fr-FR" dirty="0" smtClean="0">
                  <a:latin typeface="Courrier"/>
                  <a:cs typeface="Courrier"/>
                </a:rPr>
                <a:t>TGCACACAGT</a:t>
              </a:r>
              <a:endParaRPr lang="fr-FR" dirty="0">
                <a:latin typeface="Courrier"/>
                <a:cs typeface="Courrier"/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889000" y="2812366"/>
              <a:ext cx="24641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+ </a:t>
              </a:r>
              <a:r>
                <a:rPr lang="fr-FR" b="1" dirty="0" err="1" smtClean="0">
                  <a:solidFill>
                    <a:srgbClr val="008000"/>
                  </a:solidFill>
                </a:rPr>
                <a:t>A</a:t>
              </a:r>
              <a:r>
                <a:rPr lang="fr-FR" dirty="0" err="1" smtClean="0"/>
                <a:t>ppp</a:t>
              </a:r>
              <a:r>
                <a:rPr lang="fr-FR" dirty="0" smtClean="0"/>
                <a:t> </a:t>
              </a:r>
              <a:r>
                <a:rPr lang="fr-FR" b="1" dirty="0" err="1" smtClean="0">
                  <a:solidFill>
                    <a:srgbClr val="FF6600"/>
                  </a:solidFill>
                </a:rPr>
                <a:t>C</a:t>
              </a:r>
              <a:r>
                <a:rPr lang="fr-FR" dirty="0" err="1" smtClean="0"/>
                <a:t>ppp</a:t>
              </a:r>
              <a:r>
                <a:rPr lang="fr-FR" dirty="0" smtClean="0"/>
                <a:t> </a:t>
              </a:r>
              <a:r>
                <a:rPr lang="fr-FR" b="1" dirty="0" err="1" smtClean="0">
                  <a:solidFill>
                    <a:srgbClr val="FF0000"/>
                  </a:solidFill>
                </a:rPr>
                <a:t>G</a:t>
              </a:r>
              <a:r>
                <a:rPr lang="fr-FR" dirty="0" err="1" smtClean="0"/>
                <a:t>ppp</a:t>
              </a:r>
              <a:r>
                <a:rPr lang="fr-FR" b="1" dirty="0" smtClean="0">
                  <a:solidFill>
                    <a:srgbClr val="0000FF"/>
                  </a:solidFill>
                </a:rPr>
                <a:t> </a:t>
              </a:r>
              <a:r>
                <a:rPr lang="fr-FR" b="1" dirty="0" err="1" smtClean="0">
                  <a:solidFill>
                    <a:srgbClr val="0000FF"/>
                  </a:solidFill>
                </a:rPr>
                <a:t>T</a:t>
              </a:r>
              <a:r>
                <a:rPr lang="fr-FR" dirty="0" err="1" smtClean="0"/>
                <a:t>ppp</a:t>
              </a:r>
              <a:endParaRPr lang="fr-FR" dirty="0"/>
            </a:p>
          </p:txBody>
        </p:sp>
      </p:grpSp>
      <p:grpSp>
        <p:nvGrpSpPr>
          <p:cNvPr id="13" name="Grouper 12"/>
          <p:cNvGrpSpPr/>
          <p:nvPr/>
        </p:nvGrpSpPr>
        <p:grpSpPr>
          <a:xfrm>
            <a:off x="1041400" y="3181698"/>
            <a:ext cx="6205799" cy="1442134"/>
            <a:chOff x="1041400" y="3181698"/>
            <a:chExt cx="6205799" cy="1442134"/>
          </a:xfrm>
        </p:grpSpPr>
        <p:sp>
          <p:nvSpPr>
            <p:cNvPr id="8" name="Rectangle 7"/>
            <p:cNvSpPr/>
            <p:nvPr/>
          </p:nvSpPr>
          <p:spPr>
            <a:xfrm>
              <a:off x="1041400" y="3608169"/>
              <a:ext cx="2794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fr-FR" dirty="0" smtClean="0">
                  <a:solidFill>
                    <a:srgbClr val="0000FF"/>
                  </a:solidFill>
                  <a:latin typeface="Courrier"/>
                  <a:cs typeface="Courrier"/>
                </a:rPr>
                <a:t>ACGTGTGTCAGTGCTA</a:t>
              </a:r>
            </a:p>
            <a:p>
              <a:pPr>
                <a:buNone/>
              </a:pPr>
              <a:r>
                <a:rPr lang="fr-FR" dirty="0" smtClean="0">
                  <a:latin typeface="Courrier"/>
                  <a:cs typeface="Courrier"/>
                </a:rPr>
                <a:t>TGCACACAGT</a:t>
              </a:r>
              <a:r>
                <a:rPr lang="fr-FR" b="1" dirty="0" smtClean="0">
                  <a:solidFill>
                    <a:srgbClr val="FF6600"/>
                  </a:solidFill>
                  <a:latin typeface="Courrier"/>
                  <a:cs typeface="Courrier"/>
                </a:rPr>
                <a:t>C</a:t>
              </a:r>
              <a:endParaRPr lang="fr-FR" b="1" dirty="0">
                <a:solidFill>
                  <a:srgbClr val="FF6600"/>
                </a:solidFill>
                <a:latin typeface="Courrier"/>
                <a:cs typeface="Courrier"/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1041400" y="4254500"/>
              <a:ext cx="24641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+ </a:t>
              </a:r>
              <a:r>
                <a:rPr lang="fr-FR" b="1" dirty="0" err="1" smtClean="0">
                  <a:solidFill>
                    <a:srgbClr val="008000"/>
                  </a:solidFill>
                </a:rPr>
                <a:t>A</a:t>
              </a:r>
              <a:r>
                <a:rPr lang="fr-FR" dirty="0" err="1" smtClean="0"/>
                <a:t>ppp</a:t>
              </a:r>
              <a:r>
                <a:rPr lang="fr-FR" dirty="0" smtClean="0"/>
                <a:t> </a:t>
              </a:r>
              <a:r>
                <a:rPr lang="fr-FR" b="1" dirty="0" err="1" smtClean="0">
                  <a:solidFill>
                    <a:srgbClr val="FF6600"/>
                  </a:solidFill>
                </a:rPr>
                <a:t>C</a:t>
              </a:r>
              <a:r>
                <a:rPr lang="fr-FR" dirty="0" err="1" smtClean="0"/>
                <a:t>ppp</a:t>
              </a:r>
              <a:r>
                <a:rPr lang="fr-FR" dirty="0" smtClean="0"/>
                <a:t> </a:t>
              </a:r>
              <a:r>
                <a:rPr lang="fr-FR" b="1" dirty="0" err="1" smtClean="0">
                  <a:solidFill>
                    <a:srgbClr val="FF0000"/>
                  </a:solidFill>
                </a:rPr>
                <a:t>G</a:t>
              </a:r>
              <a:r>
                <a:rPr lang="fr-FR" dirty="0" err="1" smtClean="0"/>
                <a:t>ppp</a:t>
              </a:r>
              <a:r>
                <a:rPr lang="fr-FR" b="1" dirty="0" smtClean="0">
                  <a:solidFill>
                    <a:srgbClr val="0000FF"/>
                  </a:solidFill>
                </a:rPr>
                <a:t> </a:t>
              </a:r>
              <a:r>
                <a:rPr lang="fr-FR" b="1" dirty="0" err="1" smtClean="0">
                  <a:solidFill>
                    <a:srgbClr val="0000FF"/>
                  </a:solidFill>
                </a:rPr>
                <a:t>T</a:t>
              </a:r>
              <a:r>
                <a:rPr lang="fr-FR" dirty="0" err="1" smtClean="0"/>
                <a:t>ppp</a:t>
              </a:r>
              <a:endParaRPr lang="fr-FR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4229100" y="3181698"/>
              <a:ext cx="30180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i="1" dirty="0" smtClean="0"/>
                <a:t>Recopier une base bloquée</a:t>
              </a:r>
              <a:endParaRPr lang="fr-FR" sz="2000" i="1" dirty="0"/>
            </a:p>
          </p:txBody>
        </p:sp>
      </p:grpSp>
      <p:grpSp>
        <p:nvGrpSpPr>
          <p:cNvPr id="14" name="Grouper 13"/>
          <p:cNvGrpSpPr/>
          <p:nvPr/>
        </p:nvGrpSpPr>
        <p:grpSpPr>
          <a:xfrm>
            <a:off x="1041400" y="4724400"/>
            <a:ext cx="4829971" cy="2133600"/>
            <a:chOff x="1041400" y="4724400"/>
            <a:chExt cx="4829971" cy="2133600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41400" y="4724400"/>
              <a:ext cx="2552700" cy="2133600"/>
            </a:xfrm>
            <a:prstGeom prst="rect">
              <a:avLst/>
            </a:prstGeom>
          </p:spPr>
        </p:pic>
        <p:sp>
          <p:nvSpPr>
            <p:cNvPr id="12" name="ZoneTexte 11"/>
            <p:cNvSpPr txBox="1"/>
            <p:nvPr/>
          </p:nvSpPr>
          <p:spPr>
            <a:xfrm>
              <a:off x="4229100" y="5472668"/>
              <a:ext cx="16422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i="1" dirty="0" smtClean="0"/>
                <a:t>Prise d'image</a:t>
              </a:r>
              <a:endParaRPr lang="fr-FR" sz="2000" i="1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500" y="274638"/>
            <a:ext cx="8801100" cy="1143000"/>
          </a:xfrm>
        </p:spPr>
        <p:txBody>
          <a:bodyPr>
            <a:noAutofit/>
          </a:bodyPr>
          <a:lstStyle/>
          <a:p>
            <a:r>
              <a:rPr lang="fr-FR" sz="3200" dirty="0" smtClean="0">
                <a:solidFill>
                  <a:srgbClr val="000090"/>
                </a:solidFill>
              </a:rPr>
              <a:t>Séquençage par détection de la base incorporée</a:t>
            </a:r>
            <a:endParaRPr lang="fr-FR" sz="3200" dirty="0">
              <a:solidFill>
                <a:srgbClr val="00009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1500" y="1603926"/>
            <a:ext cx="279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dirty="0" smtClean="0">
                <a:solidFill>
                  <a:srgbClr val="0000FF"/>
                </a:solidFill>
                <a:latin typeface="Courrier"/>
                <a:cs typeface="Courrier"/>
              </a:rPr>
              <a:t>ACGTGTGTCAGTGCTA</a:t>
            </a:r>
          </a:p>
          <a:p>
            <a:pPr>
              <a:buNone/>
            </a:pPr>
            <a:r>
              <a:rPr lang="fr-FR" dirty="0" smtClean="0">
                <a:latin typeface="Courrier"/>
                <a:cs typeface="Courrier"/>
              </a:rPr>
              <a:t>TGCACACAGT</a:t>
            </a:r>
            <a:r>
              <a:rPr lang="fr-FR" b="1" dirty="0" smtClean="0">
                <a:latin typeface="Courrier"/>
                <a:cs typeface="Courrier"/>
              </a:rPr>
              <a:t>C</a:t>
            </a:r>
            <a:endParaRPr lang="fr-FR" b="1" dirty="0">
              <a:latin typeface="Courrier"/>
              <a:cs typeface="Courrier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553332" y="1680126"/>
            <a:ext cx="5590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 smtClean="0"/>
              <a:t>Déblocage et élimination de l'étiquette fluorescente</a:t>
            </a:r>
            <a:endParaRPr lang="fr-FR" sz="2000" i="1" dirty="0"/>
          </a:p>
        </p:txBody>
      </p:sp>
      <p:grpSp>
        <p:nvGrpSpPr>
          <p:cNvPr id="20" name="Grouper 19"/>
          <p:cNvGrpSpPr/>
          <p:nvPr/>
        </p:nvGrpSpPr>
        <p:grpSpPr>
          <a:xfrm>
            <a:off x="571500" y="2483051"/>
            <a:ext cx="6115874" cy="1015663"/>
            <a:chOff x="711200" y="5581719"/>
            <a:chExt cx="6115874" cy="1015663"/>
          </a:xfrm>
        </p:grpSpPr>
        <p:grpSp>
          <p:nvGrpSpPr>
            <p:cNvPr id="16" name="Grouper 15"/>
            <p:cNvGrpSpPr/>
            <p:nvPr/>
          </p:nvGrpSpPr>
          <p:grpSpPr>
            <a:xfrm>
              <a:off x="711200" y="5581719"/>
              <a:ext cx="2794000" cy="1015663"/>
              <a:chOff x="889000" y="2166035"/>
              <a:chExt cx="2794000" cy="1015663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889000" y="2166035"/>
                <a:ext cx="279400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fr-FR" dirty="0" smtClean="0">
                    <a:solidFill>
                      <a:srgbClr val="0000FF"/>
                    </a:solidFill>
                    <a:latin typeface="Courrier"/>
                    <a:cs typeface="Courrier"/>
                  </a:rPr>
                  <a:t>ACGTGTGTCAGTGCTA</a:t>
                </a:r>
              </a:p>
              <a:p>
                <a:pPr>
                  <a:buNone/>
                </a:pPr>
                <a:r>
                  <a:rPr lang="fr-FR" dirty="0" smtClean="0">
                    <a:latin typeface="Courrier"/>
                    <a:cs typeface="Courrier"/>
                  </a:rPr>
                  <a:t>TGCACACAGT</a:t>
                </a:r>
                <a:r>
                  <a:rPr lang="fr-FR" b="1" dirty="0" smtClean="0">
                    <a:latin typeface="Courrier"/>
                    <a:cs typeface="Courrier"/>
                  </a:rPr>
                  <a:t>C</a:t>
                </a:r>
                <a:endParaRPr lang="fr-FR" b="1" dirty="0">
                  <a:latin typeface="Courrier"/>
                  <a:cs typeface="Courrier"/>
                </a:endParaRPr>
              </a:p>
            </p:txBody>
          </p:sp>
          <p:sp>
            <p:nvSpPr>
              <p:cNvPr id="18" name="ZoneTexte 17"/>
              <p:cNvSpPr txBox="1"/>
              <p:nvPr/>
            </p:nvSpPr>
            <p:spPr>
              <a:xfrm>
                <a:off x="889000" y="2812366"/>
                <a:ext cx="24641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+ </a:t>
                </a:r>
                <a:r>
                  <a:rPr lang="fr-FR" b="1" dirty="0" err="1" smtClean="0">
                    <a:solidFill>
                      <a:srgbClr val="008000"/>
                    </a:solidFill>
                  </a:rPr>
                  <a:t>A</a:t>
                </a:r>
                <a:r>
                  <a:rPr lang="fr-FR" dirty="0" err="1" smtClean="0"/>
                  <a:t>ppp</a:t>
                </a:r>
                <a:r>
                  <a:rPr lang="fr-FR" dirty="0" smtClean="0"/>
                  <a:t> </a:t>
                </a:r>
                <a:r>
                  <a:rPr lang="fr-FR" b="1" dirty="0" err="1" smtClean="0">
                    <a:solidFill>
                      <a:srgbClr val="FF6600"/>
                    </a:solidFill>
                  </a:rPr>
                  <a:t>C</a:t>
                </a:r>
                <a:r>
                  <a:rPr lang="fr-FR" dirty="0" err="1" smtClean="0"/>
                  <a:t>ppp</a:t>
                </a:r>
                <a:r>
                  <a:rPr lang="fr-FR" dirty="0" smtClean="0"/>
                  <a:t> </a:t>
                </a:r>
                <a:r>
                  <a:rPr lang="fr-FR" b="1" dirty="0" err="1" smtClean="0">
                    <a:solidFill>
                      <a:srgbClr val="FF0000"/>
                    </a:solidFill>
                  </a:rPr>
                  <a:t>G</a:t>
                </a:r>
                <a:r>
                  <a:rPr lang="fr-FR" dirty="0" err="1" smtClean="0"/>
                  <a:t>ppp</a:t>
                </a:r>
                <a:r>
                  <a:rPr lang="fr-FR" b="1" dirty="0" smtClean="0">
                    <a:solidFill>
                      <a:srgbClr val="0000FF"/>
                    </a:solidFill>
                  </a:rPr>
                  <a:t> </a:t>
                </a:r>
                <a:r>
                  <a:rPr lang="fr-FR" b="1" dirty="0" err="1" smtClean="0">
                    <a:solidFill>
                      <a:srgbClr val="0000FF"/>
                    </a:solidFill>
                  </a:rPr>
                  <a:t>T</a:t>
                </a:r>
                <a:r>
                  <a:rPr lang="fr-FR" dirty="0" err="1" smtClean="0"/>
                  <a:t>ppp</a:t>
                </a:r>
                <a:endParaRPr lang="fr-FR" dirty="0"/>
              </a:p>
            </p:txBody>
          </p:sp>
        </p:grpSp>
        <p:sp>
          <p:nvSpPr>
            <p:cNvPr id="19" name="ZoneTexte 18"/>
            <p:cNvSpPr txBox="1"/>
            <p:nvPr/>
          </p:nvSpPr>
          <p:spPr>
            <a:xfrm>
              <a:off x="3835400" y="5827940"/>
              <a:ext cx="2991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i="1" dirty="0" smtClean="0"/>
                <a:t>Nouveau cycle de synthèse</a:t>
              </a:r>
              <a:endParaRPr lang="fr-FR" sz="2000" i="1" dirty="0"/>
            </a:p>
          </p:txBody>
        </p:sp>
      </p:grpSp>
      <p:grpSp>
        <p:nvGrpSpPr>
          <p:cNvPr id="15" name="Grouper 14"/>
          <p:cNvGrpSpPr/>
          <p:nvPr/>
        </p:nvGrpSpPr>
        <p:grpSpPr>
          <a:xfrm>
            <a:off x="620650" y="3721514"/>
            <a:ext cx="4829971" cy="2836862"/>
            <a:chOff x="711200" y="1417638"/>
            <a:chExt cx="4829971" cy="2836862"/>
          </a:xfrm>
        </p:grpSpPr>
        <p:sp>
          <p:nvSpPr>
            <p:cNvPr id="22" name="Rectangle 21"/>
            <p:cNvSpPr/>
            <p:nvPr/>
          </p:nvSpPr>
          <p:spPr>
            <a:xfrm>
              <a:off x="711200" y="3608169"/>
              <a:ext cx="27940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fr-FR" dirty="0" smtClean="0">
                  <a:solidFill>
                    <a:srgbClr val="0000FF"/>
                  </a:solidFill>
                  <a:latin typeface="Courrier"/>
                  <a:cs typeface="Courrier"/>
                </a:rPr>
                <a:t>ACGTGTGTCAGTGCTA</a:t>
              </a:r>
            </a:p>
            <a:p>
              <a:pPr>
                <a:buNone/>
              </a:pPr>
              <a:r>
                <a:rPr lang="fr-FR" dirty="0" smtClean="0">
                  <a:latin typeface="Courrier"/>
                  <a:cs typeface="Courrier"/>
                </a:rPr>
                <a:t>TGCACACAGT</a:t>
              </a:r>
              <a:r>
                <a:rPr lang="fr-FR" b="1" dirty="0" smtClean="0">
                  <a:latin typeface="Courrier"/>
                  <a:cs typeface="Courrier"/>
                </a:rPr>
                <a:t>C</a:t>
              </a:r>
              <a:r>
                <a:rPr lang="fr-FR" b="1" dirty="0" smtClean="0">
                  <a:solidFill>
                    <a:srgbClr val="008000"/>
                  </a:solidFill>
                  <a:latin typeface="Courrier"/>
                  <a:cs typeface="Courrier"/>
                </a:rPr>
                <a:t>A</a:t>
              </a:r>
              <a:endParaRPr lang="fr-FR" b="1" dirty="0">
                <a:solidFill>
                  <a:srgbClr val="008000"/>
                </a:solidFill>
                <a:latin typeface="Courrier"/>
                <a:cs typeface="Courrier"/>
              </a:endParaRPr>
            </a:p>
          </p:txBody>
        </p:sp>
        <p:grpSp>
          <p:nvGrpSpPr>
            <p:cNvPr id="23" name="Grouper 13"/>
            <p:cNvGrpSpPr/>
            <p:nvPr/>
          </p:nvGrpSpPr>
          <p:grpSpPr>
            <a:xfrm>
              <a:off x="711200" y="1417638"/>
              <a:ext cx="4829971" cy="2133600"/>
              <a:chOff x="1041400" y="4724400"/>
              <a:chExt cx="4829971" cy="2133600"/>
            </a:xfrm>
          </p:grpSpPr>
          <p:pic>
            <p:nvPicPr>
              <p:cNvPr id="24" name="Image 2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41400" y="4724400"/>
                <a:ext cx="2552700" cy="2133600"/>
              </a:xfrm>
              <a:prstGeom prst="rect">
                <a:avLst/>
              </a:prstGeom>
            </p:spPr>
          </p:pic>
          <p:sp>
            <p:nvSpPr>
              <p:cNvPr id="25" name="ZoneTexte 24"/>
              <p:cNvSpPr txBox="1"/>
              <p:nvPr/>
            </p:nvSpPr>
            <p:spPr>
              <a:xfrm>
                <a:off x="4229100" y="5472668"/>
                <a:ext cx="164227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i="1" dirty="0" smtClean="0"/>
                  <a:t>Prise d'image</a:t>
                </a:r>
                <a:endParaRPr lang="fr-FR" sz="2000" i="1" dirty="0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000090"/>
                </a:solidFill>
                <a:latin typeface="Times"/>
                <a:cs typeface="Times"/>
              </a:rPr>
              <a:t>Grands instruments ou usines</a:t>
            </a:r>
            <a:endParaRPr lang="fr-FR" sz="4000" dirty="0">
              <a:solidFill>
                <a:srgbClr val="000090"/>
              </a:solidFill>
              <a:latin typeface="Times"/>
              <a:cs typeface="Times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574" y="1607017"/>
            <a:ext cx="5481498" cy="36510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63963" y="5401135"/>
            <a:ext cx="4929555" cy="1200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SzPct val="80000"/>
              <a:buFont typeface="Wingdings" charset="2"/>
              <a:buChar char="Ø"/>
            </a:pPr>
            <a:r>
              <a:rPr lang="fr-FR" sz="2400" dirty="0" smtClean="0"/>
              <a:t> The Beijing </a:t>
            </a:r>
            <a:r>
              <a:rPr lang="fr-FR" sz="2400" dirty="0" err="1" smtClean="0"/>
              <a:t>Genomics</a:t>
            </a:r>
            <a:r>
              <a:rPr lang="fr-FR" sz="2400" dirty="0" smtClean="0"/>
              <a:t> Institute (BGI)</a:t>
            </a:r>
          </a:p>
          <a:p>
            <a:pPr>
              <a:buSzPct val="80000"/>
              <a:buFont typeface="Wingdings" charset="2"/>
              <a:buChar char="Ø"/>
            </a:pPr>
            <a:r>
              <a:rPr lang="fr-FR" sz="2400" dirty="0" smtClean="0"/>
              <a:t> 140 séquenceurs</a:t>
            </a:r>
          </a:p>
          <a:p>
            <a:pPr>
              <a:buSzPct val="80000"/>
              <a:buFont typeface="Wingdings" charset="2"/>
              <a:buChar char="Ø"/>
            </a:pPr>
            <a:r>
              <a:rPr lang="fr-FR" sz="2400" dirty="0" smtClean="0"/>
              <a:t> 300 génomes humains par semaine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0090"/>
                </a:solidFill>
              </a:rPr>
              <a:t>Quelques chiffres</a:t>
            </a:r>
            <a:endParaRPr lang="fr-FR" dirty="0">
              <a:solidFill>
                <a:srgbClr val="00009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87500" y="2286005"/>
            <a:ext cx="5118100" cy="3098796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buClr>
                <a:srgbClr val="008000"/>
              </a:buClr>
              <a:buFont typeface="Wingdings" charset="2"/>
              <a:buChar char="Ø"/>
            </a:pPr>
            <a:r>
              <a:rPr lang="fr-FR" sz="2400" dirty="0" smtClean="0"/>
              <a:t>2 00 000 000 réactions en parallèle</a:t>
            </a:r>
          </a:p>
          <a:p>
            <a:pPr>
              <a:lnSpc>
                <a:spcPct val="130000"/>
              </a:lnSpc>
              <a:buClr>
                <a:srgbClr val="008000"/>
              </a:buClr>
              <a:buFont typeface="Wingdings" charset="2"/>
              <a:buChar char="Ø"/>
            </a:pPr>
            <a:r>
              <a:rPr lang="fr-FR" sz="2400" dirty="0" smtClean="0"/>
              <a:t>250 bases lues</a:t>
            </a:r>
          </a:p>
          <a:p>
            <a:pPr>
              <a:lnSpc>
                <a:spcPct val="130000"/>
              </a:lnSpc>
              <a:buClr>
                <a:srgbClr val="008000"/>
              </a:buClr>
              <a:buFont typeface="Wingdings" charset="2"/>
              <a:buChar char="Ø"/>
            </a:pPr>
            <a:r>
              <a:rPr lang="fr-FR" sz="2400" dirty="0" smtClean="0"/>
              <a:t>180 fois le génome humain</a:t>
            </a:r>
          </a:p>
          <a:p>
            <a:pPr>
              <a:lnSpc>
                <a:spcPct val="130000"/>
              </a:lnSpc>
              <a:buClr>
                <a:srgbClr val="008000"/>
              </a:buClr>
              <a:buFont typeface="Wingdings" charset="2"/>
              <a:buChar char="Ø"/>
            </a:pPr>
            <a:r>
              <a:rPr lang="fr-FR" sz="2400" dirty="0" smtClean="0"/>
              <a:t>1 semaine</a:t>
            </a:r>
          </a:p>
          <a:p>
            <a:pPr>
              <a:lnSpc>
                <a:spcPct val="130000"/>
              </a:lnSpc>
              <a:buClr>
                <a:srgbClr val="008000"/>
              </a:buClr>
              <a:buFont typeface="Wingdings" charset="2"/>
              <a:buChar char="Ø"/>
            </a:pPr>
            <a:r>
              <a:rPr lang="fr-FR" sz="2400" dirty="0" smtClean="0"/>
              <a:t>5000 $ pour un génome humain</a:t>
            </a:r>
            <a:endParaRPr lang="fr-FR" sz="2400" dirty="0"/>
          </a:p>
        </p:txBody>
      </p:sp>
      <p:pic>
        <p:nvPicPr>
          <p:cNvPr id="4" name="Image 3" descr="t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286005"/>
            <a:ext cx="2211003" cy="2857495"/>
          </a:xfrm>
          <a:prstGeom prst="rect">
            <a:avLst/>
          </a:prstGeom>
        </p:spPr>
      </p:pic>
      <p:pic>
        <p:nvPicPr>
          <p:cNvPr id="5" name="Image 4" descr="toto-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16458" y="3154758"/>
            <a:ext cx="4745038" cy="140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34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0090"/>
                </a:solidFill>
              </a:rPr>
              <a:t>Deux types de séquenceur</a:t>
            </a:r>
            <a:endParaRPr lang="fr-FR" dirty="0">
              <a:solidFill>
                <a:srgbClr val="000090"/>
              </a:solidFill>
            </a:endParaRPr>
          </a:p>
        </p:txBody>
      </p:sp>
      <p:pic>
        <p:nvPicPr>
          <p:cNvPr id="5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591" y="1660525"/>
            <a:ext cx="2730500" cy="1686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30200" y="4672231"/>
            <a:ext cx="43384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/>
              <a:t>HiSeq</a:t>
            </a:r>
            <a:r>
              <a:rPr lang="fr-FR" sz="2000" b="1" dirty="0" smtClean="0"/>
              <a:t> (Ion Proton)</a:t>
            </a:r>
            <a:r>
              <a:rPr lang="fr-FR" sz="2000" dirty="0" smtClean="0"/>
              <a:t>: très haut débit</a:t>
            </a:r>
          </a:p>
          <a:p>
            <a:r>
              <a:rPr lang="fr-FR" sz="2000" dirty="0" smtClean="0"/>
              <a:t>2 fois 500 Milliards de bases en 6 jours</a:t>
            </a:r>
          </a:p>
          <a:p>
            <a:pPr marL="285750" indent="-285750">
              <a:buFont typeface="Symbol" charset="0"/>
              <a:buChar char=""/>
            </a:pPr>
            <a:r>
              <a:rPr lang="fr-FR" sz="2000" dirty="0" smtClean="0"/>
              <a:t>Séquence de 30 génomes humain</a:t>
            </a:r>
          </a:p>
          <a:p>
            <a:pPr marL="285750" indent="-285750">
              <a:buFont typeface="Symbol" charset="0"/>
              <a:buChar char=""/>
            </a:pPr>
            <a:r>
              <a:rPr lang="fr-FR" sz="2000" dirty="0"/>
              <a:t>Séquence de 20 000 </a:t>
            </a:r>
            <a:r>
              <a:rPr lang="fr-FR" sz="2000" i="1" dirty="0"/>
              <a:t>Escherichia coli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805591" y="4697631"/>
            <a:ext cx="43384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 smtClean="0"/>
              <a:t>MiSeq</a:t>
            </a:r>
            <a:r>
              <a:rPr lang="fr-FR" sz="2000" b="1" dirty="0" smtClean="0"/>
              <a:t> (Ion Torrent)</a:t>
            </a:r>
            <a:r>
              <a:rPr lang="fr-FR" sz="2000" dirty="0" smtClean="0"/>
              <a:t>: moyen débit - Flexible</a:t>
            </a:r>
          </a:p>
          <a:p>
            <a:r>
              <a:rPr lang="fr-FR" sz="2000" dirty="0" smtClean="0"/>
              <a:t>Jusqu’à 15 Milliard de bases en 2 jours</a:t>
            </a:r>
          </a:p>
          <a:p>
            <a:pPr marL="285750" indent="-285750">
              <a:buFont typeface="Symbol" charset="0"/>
              <a:buChar char=""/>
            </a:pPr>
            <a:r>
              <a:rPr lang="fr-FR" sz="2000" dirty="0" smtClean="0"/>
              <a:t>Séquence de 30 génomes d’</a:t>
            </a:r>
            <a:r>
              <a:rPr lang="fr-FR" sz="2000" i="1" dirty="0" smtClean="0"/>
              <a:t>E. coli</a:t>
            </a:r>
          </a:p>
          <a:p>
            <a:pPr marL="285750" indent="-285750">
              <a:buFont typeface="Symbol" charset="0"/>
              <a:buChar char=""/>
            </a:pPr>
            <a:r>
              <a:rPr lang="fr-FR" sz="2000" dirty="0" smtClean="0"/>
              <a:t>Application en recherche et dans le diagnostic</a:t>
            </a:r>
            <a:endParaRPr lang="fr-FR" sz="2000" i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362200" y="2717800"/>
            <a:ext cx="2667000" cy="1806182"/>
          </a:xfrm>
          <a:prstGeom prst="rect">
            <a:avLst/>
          </a:prstGeom>
        </p:spPr>
      </p:pic>
      <p:pic>
        <p:nvPicPr>
          <p:cNvPr id="4" name="Image 6" descr="sysOverviewHiSeq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17650"/>
            <a:ext cx="2527300" cy="200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3700" y="2813373"/>
            <a:ext cx="1943100" cy="152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931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>
                <a:solidFill>
                  <a:srgbClr val="000090"/>
                </a:solidFill>
              </a:rPr>
              <a:t>Les chromosomes </a:t>
            </a:r>
            <a:r>
              <a:rPr lang="fr-FR" sz="3600" dirty="0" smtClean="0">
                <a:solidFill>
                  <a:srgbClr val="000090"/>
                </a:solidFill>
              </a:rPr>
              <a:t>le support </a:t>
            </a:r>
            <a:r>
              <a:rPr lang="fr-FR" sz="3600" dirty="0">
                <a:solidFill>
                  <a:srgbClr val="000090"/>
                </a:solidFill>
              </a:rPr>
              <a:t>de </a:t>
            </a:r>
            <a:r>
              <a:rPr lang="fr-FR" sz="3600" dirty="0" smtClean="0">
                <a:solidFill>
                  <a:srgbClr val="000090"/>
                </a:solidFill>
              </a:rPr>
              <a:t>l’hérédité</a:t>
            </a:r>
            <a:r>
              <a:rPr lang="fr-FR" sz="3600" dirty="0">
                <a:solidFill>
                  <a:srgbClr val="000090"/>
                </a:solidFill>
              </a:rPr>
              <a:t/>
            </a:r>
            <a:br>
              <a:rPr lang="fr-FR" sz="3600" dirty="0">
                <a:solidFill>
                  <a:srgbClr val="000090"/>
                </a:solidFill>
              </a:rPr>
            </a:br>
            <a:r>
              <a:rPr lang="fr-FR" sz="3200" dirty="0" err="1"/>
              <a:t>Theodor</a:t>
            </a:r>
            <a:r>
              <a:rPr lang="fr-FR" sz="3200" dirty="0"/>
              <a:t> Boveri - Walter Sutton (1902)</a:t>
            </a:r>
            <a:endParaRPr lang="fr-FR" sz="3600" dirty="0"/>
          </a:p>
        </p:txBody>
      </p:sp>
      <p:pic>
        <p:nvPicPr>
          <p:cNvPr id="6148" name="Picture 4" descr="&#10;sutton.jpg                                                     0008DEA4&#10;Disque dur                     B8D0BC8D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22" y="4470400"/>
            <a:ext cx="1531056" cy="23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Boveri.jpeg                                                    0008DEA4&#10;Disque dur                     B8D0BC8D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3" y="1797050"/>
            <a:ext cx="1542345" cy="262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&#10;caryotype.jpg                                                  0008DEA4&#10;Disque dur                     B8D0BC8D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790" y="2273301"/>
            <a:ext cx="3519311" cy="271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hrom-sutton.gif                                               0008DEA4&#10;Disque dur                     B8D0BC8D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1" y="2895600"/>
            <a:ext cx="2688166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762956" y="5140326"/>
            <a:ext cx="5913967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fr-FR" dirty="0"/>
              <a:t>Par </a:t>
            </a:r>
            <a:r>
              <a:rPr lang="fr-FR" dirty="0" smtClean="0"/>
              <a:t>l</a:t>
            </a:r>
            <a:r>
              <a:rPr lang="fr-FR" dirty="0" smtClean="0">
                <a:latin typeface="Arial"/>
              </a:rPr>
              <a:t>’</a:t>
            </a:r>
            <a:r>
              <a:rPr lang="fr-FR" dirty="0" smtClean="0"/>
              <a:t>analyse </a:t>
            </a:r>
            <a:r>
              <a:rPr lang="fr-FR" dirty="0"/>
              <a:t>de leur distribution dans les cellules, leur forme, la comparaison entre les ovules et les spermatozoïdes, ces deux savants ont proposé que les chromosomes étaient le support de </a:t>
            </a:r>
            <a:r>
              <a:rPr lang="fr-FR" dirty="0" smtClean="0"/>
              <a:t>l</a:t>
            </a:r>
            <a:r>
              <a:rPr lang="fr-FR" dirty="0" smtClean="0">
                <a:latin typeface="Arial"/>
              </a:rPr>
              <a:t>’</a:t>
            </a:r>
            <a:r>
              <a:rPr lang="fr-FR" dirty="0" smtClean="0"/>
              <a:t>hérédité.</a:t>
            </a:r>
          </a:p>
          <a:p>
            <a:pPr marL="285750" indent="-285750">
              <a:buFont typeface="Symbol" charset="0"/>
              <a:buChar char=""/>
            </a:pPr>
            <a:r>
              <a:rPr lang="fr-FR" dirty="0" smtClean="0"/>
              <a:t>La cytogénétique</a:t>
            </a:r>
          </a:p>
        </p:txBody>
      </p:sp>
    </p:spTree>
    <p:extLst>
      <p:ext uri="{BB962C8B-B14F-4D97-AF65-F5344CB8AC3E}">
        <p14:creationId xmlns:p14="http://schemas.microsoft.com/office/powerpoint/2010/main" val="2803224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000090"/>
                </a:solidFill>
              </a:rPr>
              <a:t>Le séquençage de 3</a:t>
            </a:r>
            <a:r>
              <a:rPr lang="fr-FR" baseline="30000" dirty="0" smtClean="0">
                <a:solidFill>
                  <a:srgbClr val="000090"/>
                </a:solidFill>
              </a:rPr>
              <a:t>ème</a:t>
            </a:r>
            <a:r>
              <a:rPr lang="fr-FR" dirty="0" smtClean="0">
                <a:solidFill>
                  <a:srgbClr val="000090"/>
                </a:solidFill>
              </a:rPr>
              <a:t> génération</a:t>
            </a:r>
            <a:endParaRPr lang="fr-FR" dirty="0">
              <a:solidFill>
                <a:srgbClr val="00009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374900"/>
            <a:ext cx="8229600" cy="3751267"/>
          </a:xfrm>
        </p:spPr>
        <p:txBody>
          <a:bodyPr/>
          <a:lstStyle/>
          <a:p>
            <a:r>
              <a:rPr lang="fr-FR" dirty="0" smtClean="0"/>
              <a:t>Molécule unique sans amplification</a:t>
            </a:r>
          </a:p>
          <a:p>
            <a:r>
              <a:rPr lang="fr-FR" dirty="0" smtClean="0"/>
              <a:t>Lectures longues (1000 nucléotides)</a:t>
            </a:r>
          </a:p>
          <a:p>
            <a:r>
              <a:rPr lang="fr-FR" dirty="0" smtClean="0"/>
              <a:t>Identification des modification des bases</a:t>
            </a:r>
          </a:p>
          <a:p>
            <a:r>
              <a:rPr lang="fr-FR" dirty="0" smtClean="0"/>
              <a:t>…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9147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re 1"/>
          <p:cNvSpPr>
            <a:spLocks noGrp="1"/>
          </p:cNvSpPr>
          <p:nvPr>
            <p:ph type="title"/>
          </p:nvPr>
        </p:nvSpPr>
        <p:spPr>
          <a:xfrm>
            <a:off x="457200" y="96838"/>
            <a:ext cx="8229600" cy="1143000"/>
          </a:xfrm>
        </p:spPr>
        <p:txBody>
          <a:bodyPr/>
          <a:lstStyle/>
          <a:p>
            <a:pPr eaLnBrk="1" hangingPunct="1"/>
            <a:r>
              <a:rPr lang="fr-FR" sz="3600">
                <a:solidFill>
                  <a:srgbClr val="000090"/>
                </a:solidFill>
                <a:latin typeface="Calibri" charset="0"/>
              </a:rPr>
              <a:t>Pacific bioscience – SMRT technology</a:t>
            </a:r>
          </a:p>
        </p:txBody>
      </p:sp>
      <p:pic>
        <p:nvPicPr>
          <p:cNvPr id="96258" name="Image 3" descr="aa4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866900"/>
            <a:ext cx="17430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59" name="Image 4" descr="aa2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1477963"/>
            <a:ext cx="2720975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0" name="Image 5" descr="aa5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4030663"/>
            <a:ext cx="5464175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ZoneTexte 6"/>
          <p:cNvSpPr txBox="1">
            <a:spLocks noChangeArrowheads="1"/>
          </p:cNvSpPr>
          <p:nvPr/>
        </p:nvSpPr>
        <p:spPr bwMode="auto">
          <a:xfrm>
            <a:off x="598488" y="3581400"/>
            <a:ext cx="1673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Zeptochamber</a:t>
            </a:r>
          </a:p>
        </p:txBody>
      </p:sp>
      <p:sp>
        <p:nvSpPr>
          <p:cNvPr id="96262" name="Rectangle 7"/>
          <p:cNvSpPr>
            <a:spLocks noChangeArrowheads="1"/>
          </p:cNvSpPr>
          <p:nvPr/>
        </p:nvSpPr>
        <p:spPr bwMode="auto">
          <a:xfrm>
            <a:off x="4718050" y="3289300"/>
            <a:ext cx="44259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dirty="0" smtClean="0"/>
              <a:t>Marquage fluorescent des nucléotides </a:t>
            </a:r>
            <a:r>
              <a:rPr lang="fr-FR" dirty="0" err="1" smtClean="0"/>
              <a:t>tri-P</a:t>
            </a:r>
            <a:endParaRPr lang="fr-FR" dirty="0"/>
          </a:p>
        </p:txBody>
      </p:sp>
      <p:sp>
        <p:nvSpPr>
          <p:cNvPr id="96263" name="ZoneTexte 8"/>
          <p:cNvSpPr txBox="1">
            <a:spLocks noChangeArrowheads="1"/>
          </p:cNvSpPr>
          <p:nvPr/>
        </p:nvSpPr>
        <p:spPr bwMode="auto">
          <a:xfrm>
            <a:off x="2271713" y="1828800"/>
            <a:ext cx="256698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dirty="0" smtClean="0"/>
              <a:t>Technologie des semi-conducteurs. Visualisation: </a:t>
            </a:r>
            <a:r>
              <a:rPr lang="fr-FR" sz="1800" dirty="0"/>
              <a:t>chambre </a:t>
            </a:r>
            <a:r>
              <a:rPr lang="fr-FR" sz="1800" dirty="0" smtClean="0"/>
              <a:t> </a:t>
            </a:r>
            <a:r>
              <a:rPr lang="fr-FR" sz="1800" dirty="0" err="1" smtClean="0"/>
              <a:t>nanophotonique</a:t>
            </a:r>
            <a:r>
              <a:rPr lang="fr-FR" sz="1800" dirty="0" smtClean="0"/>
              <a:t> de 20 </a:t>
            </a:r>
            <a:r>
              <a:rPr lang="fr-FR" sz="1800" dirty="0" err="1" smtClean="0"/>
              <a:t>zeptolitres</a:t>
            </a:r>
            <a:r>
              <a:rPr lang="fr-FR" sz="1800" dirty="0" smtClean="0"/>
              <a:t> (10</a:t>
            </a:r>
            <a:r>
              <a:rPr lang="fr-FR" sz="1800" baseline="30000" dirty="0" smtClean="0"/>
              <a:t>-21</a:t>
            </a:r>
            <a:r>
              <a:rPr lang="fr-FR" sz="1800" dirty="0" smtClean="0"/>
              <a:t> l)</a:t>
            </a:r>
            <a:endParaRPr lang="fr-FR" sz="1800" dirty="0"/>
          </a:p>
        </p:txBody>
      </p:sp>
      <p:sp>
        <p:nvSpPr>
          <p:cNvPr id="96264" name="ZoneTexte 9"/>
          <p:cNvSpPr txBox="1">
            <a:spLocks noChangeArrowheads="1"/>
          </p:cNvSpPr>
          <p:nvPr/>
        </p:nvSpPr>
        <p:spPr bwMode="auto">
          <a:xfrm>
            <a:off x="598488" y="5880100"/>
            <a:ext cx="84439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dirty="0" smtClean="0"/>
              <a:t>Observation d’une polymérase unique ajoutant des nucléotides (1-3 bases / sec)</a:t>
            </a:r>
          </a:p>
          <a:p>
            <a:pPr eaLnBrk="1" hangingPunct="1"/>
            <a:endParaRPr lang="fr-FR" sz="1800" dirty="0"/>
          </a:p>
        </p:txBody>
      </p:sp>
      <p:sp>
        <p:nvSpPr>
          <p:cNvPr id="96266" name="ZoneTexte 11"/>
          <p:cNvSpPr txBox="1">
            <a:spLocks noChangeArrowheads="1"/>
          </p:cNvSpPr>
          <p:nvPr/>
        </p:nvSpPr>
        <p:spPr bwMode="auto">
          <a:xfrm>
            <a:off x="0" y="4152900"/>
            <a:ext cx="15351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 dirty="0" smtClean="0"/>
              <a:t>La polymérase est immobilisée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007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Content Placeholder 3" descr="Picture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82" b="-4982"/>
          <a:stretch>
            <a:fillRect/>
          </a:stretch>
        </p:blipFill>
        <p:spPr bwMode="auto">
          <a:xfrm>
            <a:off x="152400" y="1600200"/>
            <a:ext cx="8839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2" name="Picture 4" descr="Picture 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87630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31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0" t="11121" r="3928" b="3116"/>
          <a:stretch>
            <a:fillRect/>
          </a:stretch>
        </p:blipFill>
        <p:spPr bwMode="auto">
          <a:xfrm>
            <a:off x="3641725" y="1943100"/>
            <a:ext cx="5056188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6" name="Image 5" descr="aa5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8" y="4883150"/>
            <a:ext cx="5464175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>
                <a:solidFill>
                  <a:srgbClr val="000090"/>
                </a:solidFill>
                <a:latin typeface="Calibri" charset="0"/>
              </a:rPr>
              <a:t>Pacific </a:t>
            </a:r>
            <a:r>
              <a:rPr lang="fr-FR" dirty="0" err="1">
                <a:solidFill>
                  <a:srgbClr val="000090"/>
                </a:solidFill>
                <a:latin typeface="Calibri" charset="0"/>
              </a:rPr>
              <a:t>bioscience</a:t>
            </a:r>
            <a:endParaRPr lang="fr-FR" dirty="0">
              <a:solidFill>
                <a:srgbClr val="000090"/>
              </a:solidFill>
              <a:latin typeface="Calibri" charset="0"/>
            </a:endParaRPr>
          </a:p>
        </p:txBody>
      </p:sp>
      <p:sp>
        <p:nvSpPr>
          <p:cNvPr id="98308" name="Espace réservé du contenu 2"/>
          <p:cNvSpPr>
            <a:spLocks noGrp="1"/>
          </p:cNvSpPr>
          <p:nvPr>
            <p:ph idx="1"/>
          </p:nvPr>
        </p:nvSpPr>
        <p:spPr>
          <a:xfrm>
            <a:off x="457200" y="2379663"/>
            <a:ext cx="3173413" cy="34242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fr-FR" dirty="0" smtClean="0">
                <a:solidFill>
                  <a:srgbClr val="008000"/>
                </a:solidFill>
                <a:latin typeface="Calibri" charset="0"/>
              </a:rPr>
              <a:t>Spécifications</a:t>
            </a:r>
          </a:p>
          <a:p>
            <a:pPr eaLnBrk="1" hangingPunct="1">
              <a:buFont typeface="Arial" charset="0"/>
              <a:buNone/>
            </a:pPr>
            <a:r>
              <a:rPr lang="fr-FR" dirty="0" smtClean="0">
                <a:latin typeface="Calibri" charset="0"/>
              </a:rPr>
              <a:t>23 000 lectures</a:t>
            </a:r>
          </a:p>
          <a:p>
            <a:pPr eaLnBrk="1" hangingPunct="1">
              <a:buFont typeface="Arial" charset="0"/>
              <a:buNone/>
            </a:pPr>
            <a:r>
              <a:rPr lang="fr-FR" dirty="0" smtClean="0">
                <a:latin typeface="Calibri" charset="0"/>
              </a:rPr>
              <a:t>1 heure</a:t>
            </a:r>
          </a:p>
          <a:p>
            <a:pPr eaLnBrk="1" hangingPunct="1">
              <a:buFont typeface="Arial" charset="0"/>
              <a:buNone/>
            </a:pPr>
            <a:r>
              <a:rPr lang="fr-FR" dirty="0" smtClean="0">
                <a:latin typeface="Calibri" charset="0"/>
              </a:rPr>
              <a:t>&gt; 5000 bases</a:t>
            </a:r>
          </a:p>
          <a:p>
            <a:pPr eaLnBrk="1" hangingPunct="1">
              <a:buFont typeface="Arial" charset="0"/>
              <a:buNone/>
            </a:pPr>
            <a:r>
              <a:rPr lang="fr-FR" dirty="0" smtClean="0">
                <a:latin typeface="Calibri" charset="0"/>
              </a:rPr>
              <a:t>Exactitude: 90%!</a:t>
            </a:r>
          </a:p>
          <a:p>
            <a:pPr eaLnBrk="1" hangingPunct="1">
              <a:buFont typeface="Arial" charset="0"/>
              <a:buNone/>
            </a:pPr>
            <a:endParaRPr lang="fr-FR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859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79504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sz="2800" dirty="0" smtClean="0"/>
              <a:t>Message 3.</a:t>
            </a:r>
          </a:p>
          <a:p>
            <a:pPr>
              <a:spcAft>
                <a:spcPts val="600"/>
              </a:spcAft>
              <a:buClr>
                <a:srgbClr val="008000"/>
              </a:buClr>
              <a:buSzPct val="70000"/>
              <a:buFont typeface="Wingdings" charset="2"/>
              <a:buChar char="Ø"/>
            </a:pPr>
            <a:r>
              <a:rPr lang="fr-FR" sz="2800" dirty="0" smtClean="0"/>
              <a:t>Le séquençage de l’ADN a été inventé il y a 36 ans</a:t>
            </a:r>
          </a:p>
          <a:p>
            <a:pPr>
              <a:spcAft>
                <a:spcPts val="600"/>
              </a:spcAft>
              <a:buClr>
                <a:srgbClr val="008000"/>
              </a:buClr>
              <a:buSzPct val="70000"/>
              <a:buFont typeface="Wingdings" charset="2"/>
              <a:buChar char="Ø"/>
            </a:pPr>
            <a:r>
              <a:rPr lang="fr-FR" sz="2800" dirty="0" smtClean="0"/>
              <a:t>Le premier génome humain a été séquencé en 2001</a:t>
            </a:r>
          </a:p>
          <a:p>
            <a:pPr>
              <a:spcAft>
                <a:spcPts val="600"/>
              </a:spcAft>
              <a:buClr>
                <a:srgbClr val="008000"/>
              </a:buClr>
              <a:buSzPct val="70000"/>
              <a:buFont typeface="Wingdings" charset="2"/>
              <a:buChar char="Ø"/>
            </a:pPr>
            <a:r>
              <a:rPr lang="fr-FR" sz="2800" dirty="0" smtClean="0"/>
              <a:t>De très nombreuses innovations entrainent une augmentation de la vitesse et une diminution des couts</a:t>
            </a:r>
          </a:p>
          <a:p>
            <a:pPr>
              <a:spcAft>
                <a:spcPts val="600"/>
              </a:spcAft>
              <a:buClr>
                <a:srgbClr val="008000"/>
              </a:buClr>
              <a:buSzPct val="70000"/>
              <a:buFont typeface="Wingdings" charset="2"/>
              <a:buChar char="Ø"/>
            </a:pPr>
            <a:r>
              <a:rPr lang="fr-FR" sz="2800" dirty="0" smtClean="0"/>
              <a:t>Le séquençage du génome humain pour 1000$ devient une réalité</a:t>
            </a:r>
          </a:p>
          <a:p>
            <a:pPr>
              <a:spcAft>
                <a:spcPts val="600"/>
              </a:spcAft>
              <a:buClr>
                <a:srgbClr val="008000"/>
              </a:buClr>
              <a:buSzPct val="70000"/>
              <a:buFont typeface="Wingdings" charset="2"/>
              <a:buChar char="Ø"/>
            </a:pPr>
            <a:r>
              <a:rPr lang="fr-FR" sz="2800" dirty="0" smtClean="0"/>
              <a:t>Les étapes </a:t>
            </a:r>
            <a:r>
              <a:rPr lang="fr-FR" sz="2800" dirty="0" err="1" smtClean="0"/>
              <a:t>limitantes</a:t>
            </a:r>
            <a:r>
              <a:rPr lang="fr-FR" sz="2800" dirty="0" smtClean="0"/>
              <a:t> sont l’informatique et l’analyse des données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74092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0090"/>
                </a:solidFill>
              </a:rPr>
              <a:t>Evolution du séquençage</a:t>
            </a:r>
            <a:endParaRPr lang="fr-FR" dirty="0">
              <a:solidFill>
                <a:srgbClr val="00009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Séquençage Sanger: production de données et de données de référence</a:t>
            </a:r>
          </a:p>
          <a:p>
            <a:pPr lvl="1"/>
            <a:r>
              <a:rPr lang="fr-FR" dirty="0" smtClean="0"/>
              <a:t>Ces données sont stockées dans des banques de séquences (</a:t>
            </a:r>
            <a:r>
              <a:rPr lang="fr-FR" dirty="0" err="1" smtClean="0"/>
              <a:t>Genbank</a:t>
            </a:r>
            <a:r>
              <a:rPr lang="fr-FR" dirty="0" smtClean="0"/>
              <a:t>, EMBL)</a:t>
            </a:r>
          </a:p>
          <a:p>
            <a:r>
              <a:rPr lang="fr-FR" dirty="0" smtClean="0"/>
              <a:t>Séquençage nouvelle génération: méthode de laboratoire d’observation (sorte de microscope moléculaire) donc d’étude de mécanismes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2911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0090"/>
                </a:solidFill>
              </a:rPr>
              <a:t>La bioinformatique</a:t>
            </a:r>
            <a:endParaRPr lang="fr-FR" dirty="0">
              <a:solidFill>
                <a:srgbClr val="000090"/>
              </a:solidFill>
            </a:endParaRPr>
          </a:p>
        </p:txBody>
      </p:sp>
      <p:pic>
        <p:nvPicPr>
          <p:cNvPr id="4" name="Image 3" descr="Capture d’écran 2014-05-22 à 17.09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90700"/>
            <a:ext cx="8826500" cy="2667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901700" y="4762500"/>
            <a:ext cx="7124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2400" dirty="0" smtClean="0"/>
              <a:t>Le séquenceur produit des fichiers FASTQ:</a:t>
            </a:r>
          </a:p>
          <a:p>
            <a:pPr marL="742950" lvl="1" indent="-285750">
              <a:buFont typeface="Arial"/>
              <a:buChar char="•"/>
            </a:pPr>
            <a:r>
              <a:rPr lang="fr-FR" sz="2400" dirty="0" smtClean="0"/>
              <a:t>La séquence nucléotidique</a:t>
            </a:r>
          </a:p>
          <a:p>
            <a:pPr marL="742950" lvl="1" indent="-285750">
              <a:buFont typeface="Arial"/>
              <a:buChar char="•"/>
            </a:pPr>
            <a:r>
              <a:rPr lang="fr-FR" sz="2400" dirty="0" smtClean="0"/>
              <a:t>Des valeurs de qualité pour chaque base</a:t>
            </a:r>
          </a:p>
          <a:p>
            <a:pPr marL="342900" indent="-342900">
              <a:buFont typeface="Symbol" charset="0"/>
              <a:buChar char=""/>
            </a:pPr>
            <a:r>
              <a:rPr lang="fr-FR" sz="2400" dirty="0" smtClean="0"/>
              <a:t>Fichier de plusieurs millions de lectures</a:t>
            </a:r>
          </a:p>
          <a:p>
            <a:pPr marL="342900" indent="-342900">
              <a:buFont typeface="Symbol" charset="0"/>
              <a:buChar char=""/>
            </a:pPr>
            <a:r>
              <a:rPr lang="fr-FR" sz="2400" dirty="0" smtClean="0"/>
              <a:t>Les logiciels utilisent ces fichiers en entrée</a:t>
            </a:r>
          </a:p>
        </p:txBody>
      </p:sp>
    </p:spTree>
    <p:extLst>
      <p:ext uri="{BB962C8B-B14F-4D97-AF65-F5344CB8AC3E}">
        <p14:creationId xmlns:p14="http://schemas.microsoft.com/office/powerpoint/2010/main" val="1168584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0090"/>
                </a:solidFill>
              </a:rPr>
              <a:t>Séquençage génomique</a:t>
            </a:r>
            <a:endParaRPr lang="fr-FR" dirty="0">
              <a:solidFill>
                <a:srgbClr val="00009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Deux approches:</a:t>
            </a:r>
          </a:p>
          <a:p>
            <a:pPr lvl="1"/>
            <a:r>
              <a:rPr lang="fr-FR" u="sng" dirty="0" smtClean="0"/>
              <a:t>Séquençage de novo</a:t>
            </a:r>
            <a:r>
              <a:rPr lang="fr-FR" dirty="0" smtClean="0"/>
              <a:t>: assemblage de toutes les séquences pour obtenir la séquence d’un organisme</a:t>
            </a:r>
          </a:p>
          <a:p>
            <a:pPr lvl="1"/>
            <a:r>
              <a:rPr lang="fr-FR" u="sng" dirty="0" err="1" smtClean="0"/>
              <a:t>Re</a:t>
            </a:r>
            <a:r>
              <a:rPr lang="fr-FR" u="sng" dirty="0" smtClean="0"/>
              <a:t>-séquençage</a:t>
            </a:r>
            <a:r>
              <a:rPr lang="fr-FR" dirty="0" smtClean="0"/>
              <a:t>: alignement des séquences individuelles sur une référence pour détecter les différences, les mutations, les recombinaisons, les duplications 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7346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395538"/>
            <a:ext cx="8229600" cy="1143000"/>
          </a:xfrm>
        </p:spPr>
        <p:txBody>
          <a:bodyPr/>
          <a:lstStyle/>
          <a:p>
            <a:r>
              <a:rPr lang="fr-FR" dirty="0" smtClean="0"/>
              <a:t>Application du séquençage d’ADN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7783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Caractérisation d’une espèce </a:t>
            </a:r>
            <a:r>
              <a:rPr lang="fr-FR" dirty="0" smtClean="0"/>
              <a:t>vivante</a:t>
            </a:r>
            <a:endParaRPr lang="fr-FR" dirty="0"/>
          </a:p>
        </p:txBody>
      </p:sp>
      <p:pic>
        <p:nvPicPr>
          <p:cNvPr id="4" name="Image 3" descr="Capture d’écran 2014-05-22 à 11.26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2070100"/>
            <a:ext cx="89154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91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883264"/>
            <a:ext cx="8229600" cy="2566118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Les chromosomes sont constitués d’ADN et de protéines - quel est le support de l’hérédité?</a:t>
            </a:r>
          </a:p>
          <a:p>
            <a:pPr lvl="1"/>
            <a:r>
              <a:rPr lang="fr-FR" dirty="0" smtClean="0"/>
              <a:t>Réponse 1 : les protéines – des molécules très variées constituées de 20 acides aminés</a:t>
            </a:r>
          </a:p>
          <a:p>
            <a:pPr lvl="1"/>
            <a:r>
              <a:rPr lang="fr-FR" dirty="0" smtClean="0"/>
              <a:t>Réponse 2 : l’ADN – semblait au départ un composant structurel bien moins complexe constitué de 4 bases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013" y="222244"/>
            <a:ext cx="63500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829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0090"/>
                </a:solidFill>
              </a:rPr>
              <a:t>Caractérisation d’une espèce </a:t>
            </a:r>
            <a:r>
              <a:rPr lang="fr-FR" dirty="0" smtClean="0">
                <a:solidFill>
                  <a:srgbClr val="000090"/>
                </a:solidFill>
              </a:rPr>
              <a:t>vivante</a:t>
            </a:r>
            <a:endParaRPr lang="fr-FR" dirty="0">
              <a:solidFill>
                <a:srgbClr val="000090"/>
              </a:solidFill>
            </a:endParaRPr>
          </a:p>
        </p:txBody>
      </p:sp>
      <p:pic>
        <p:nvPicPr>
          <p:cNvPr id="3" name="Image 2" descr="Capture d’écran 2014-05-22 à 12.50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600" y="1663700"/>
            <a:ext cx="6134100" cy="22225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57200" y="4457700"/>
            <a:ext cx="8432801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400"/>
              </a:spcAft>
              <a:buClr>
                <a:srgbClr val="000090"/>
              </a:buClr>
              <a:buSzPct val="80000"/>
              <a:buFont typeface="Wingdings" charset="2"/>
              <a:buChar char="Ø"/>
            </a:pPr>
            <a:r>
              <a:rPr lang="fr-FR" sz="2000" dirty="0" smtClean="0"/>
              <a:t>Souche d’</a:t>
            </a:r>
            <a:r>
              <a:rPr lang="fr-FR" sz="2000" i="1" dirty="0" smtClean="0"/>
              <a:t>Escherichia coli</a:t>
            </a:r>
            <a:r>
              <a:rPr lang="fr-FR" sz="2000" dirty="0" smtClean="0"/>
              <a:t> responsable  l’épidémie de syndromes hémolytiques urémiques </a:t>
            </a:r>
            <a:r>
              <a:rPr lang="fr-FR" sz="2000" dirty="0"/>
              <a:t>de 2011 en </a:t>
            </a:r>
            <a:r>
              <a:rPr lang="fr-FR" sz="2000" dirty="0" smtClean="0"/>
              <a:t>Europe.</a:t>
            </a:r>
          </a:p>
          <a:p>
            <a:pPr marL="342900" indent="-342900">
              <a:spcAft>
                <a:spcPts val="400"/>
              </a:spcAft>
              <a:buClr>
                <a:srgbClr val="000090"/>
              </a:buClr>
              <a:buSzPct val="80000"/>
              <a:buFont typeface="Wingdings" charset="2"/>
              <a:buChar char="Ø"/>
            </a:pPr>
            <a:r>
              <a:rPr lang="fr-FR" sz="2000" dirty="0" smtClean="0"/>
              <a:t>Compréhension de la spécificité de cette souche, de sa virulence et de sa capacité épidémique.</a:t>
            </a:r>
          </a:p>
          <a:p>
            <a:pPr marL="342900" indent="-342900">
              <a:spcAft>
                <a:spcPts val="400"/>
              </a:spcAft>
              <a:buClr>
                <a:srgbClr val="000090"/>
              </a:buClr>
              <a:buSzPct val="80000"/>
              <a:buFont typeface="Wingdings" charset="2"/>
              <a:buChar char="Ø"/>
            </a:pPr>
            <a:r>
              <a:rPr lang="fr-FR" sz="2000" dirty="0" smtClean="0"/>
              <a:t>Mise au point d’un outil de diagnostic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467963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8800" y="23447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Application du </a:t>
            </a:r>
            <a:r>
              <a:rPr lang="fr-FR" dirty="0" err="1" smtClean="0"/>
              <a:t>re</a:t>
            </a:r>
            <a:r>
              <a:rPr lang="fr-FR" dirty="0" smtClean="0"/>
              <a:t>-séquençage:</a:t>
            </a:r>
            <a:br>
              <a:rPr lang="fr-FR" dirty="0" smtClean="0"/>
            </a:br>
            <a:r>
              <a:rPr lang="fr-FR" dirty="0" smtClean="0"/>
              <a:t>L’évolution bactérienne et la virulence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3905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Le streptocoque du groupe A</a:t>
            </a:r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463" y="3709857"/>
            <a:ext cx="1925383" cy="138140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08" y="2383332"/>
            <a:ext cx="1905529" cy="190552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2706" y="1272913"/>
            <a:ext cx="3284514" cy="2220837"/>
          </a:xfrm>
          <a:prstGeom prst="rect">
            <a:avLst/>
          </a:prstGeom>
        </p:spPr>
      </p:pic>
      <p:pic>
        <p:nvPicPr>
          <p:cNvPr id="9" name="Image 8" descr="tot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591" y="2216698"/>
            <a:ext cx="2762884" cy="2072163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67534" y="5583231"/>
            <a:ext cx="3775393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fr-FR" sz="2000" dirty="0" smtClean="0"/>
              <a:t>Bactérie commensal inoffensive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fr-FR" sz="2000" dirty="0" smtClean="0"/>
              <a:t>Infections bénignes : angines</a:t>
            </a:r>
            <a:endParaRPr lang="fr-FR" sz="2000" dirty="0"/>
          </a:p>
        </p:txBody>
      </p:sp>
      <p:sp>
        <p:nvSpPr>
          <p:cNvPr id="11" name="ZoneTexte 10"/>
          <p:cNvSpPr txBox="1"/>
          <p:nvPr/>
        </p:nvSpPr>
        <p:spPr>
          <a:xfrm>
            <a:off x="5626220" y="5403182"/>
            <a:ext cx="3531435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fr-FR" sz="2000" dirty="0" smtClean="0"/>
              <a:t>Infections invasives gravissimes: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fr-FR" sz="2000" dirty="0" err="1" smtClean="0"/>
              <a:t>Fasciite</a:t>
            </a:r>
            <a:r>
              <a:rPr lang="fr-FR" sz="2000" dirty="0" smtClean="0"/>
              <a:t> nécrosante</a:t>
            </a:r>
          </a:p>
          <a:p>
            <a:pPr marL="285750" indent="-285750">
              <a:lnSpc>
                <a:spcPct val="130000"/>
              </a:lnSpc>
              <a:buFontTx/>
              <a:buChar char="-"/>
            </a:pPr>
            <a:r>
              <a:rPr lang="fr-FR" sz="2000" dirty="0" smtClean="0"/>
              <a:t>Choc sceptique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761359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 smtClean="0">
                <a:solidFill>
                  <a:srgbClr val="000090"/>
                </a:solidFill>
              </a:rPr>
              <a:t>Analyse de la transition </a:t>
            </a:r>
            <a:br>
              <a:rPr lang="fr-FR" sz="3600" dirty="0" smtClean="0">
                <a:solidFill>
                  <a:srgbClr val="000090"/>
                </a:solidFill>
              </a:rPr>
            </a:br>
            <a:r>
              <a:rPr lang="fr-FR" sz="3600" dirty="0" smtClean="0">
                <a:solidFill>
                  <a:srgbClr val="000090"/>
                </a:solidFill>
              </a:rPr>
              <a:t>commensal =&gt; pathogène invasif</a:t>
            </a:r>
            <a:endParaRPr lang="fr-FR" sz="3600" dirty="0">
              <a:solidFill>
                <a:srgbClr val="00009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47900"/>
            <a:ext cx="8229600" cy="387826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FR" sz="2800" dirty="0" smtClean="0"/>
              <a:t>Séquençage de groupes d’isolats d’infections invasives ou de portage provenant de l’entourage</a:t>
            </a:r>
          </a:p>
          <a:p>
            <a:pPr>
              <a:spcAft>
                <a:spcPts val="600"/>
              </a:spcAft>
            </a:pPr>
            <a:r>
              <a:rPr lang="fr-FR" sz="2800" dirty="0" smtClean="0"/>
              <a:t>Génome de 2 000 000 bases – séquençage Illumina</a:t>
            </a:r>
          </a:p>
          <a:p>
            <a:pPr>
              <a:spcAft>
                <a:spcPts val="600"/>
              </a:spcAft>
            </a:pPr>
            <a:r>
              <a:rPr lang="fr-FR" sz="2800" dirty="0" smtClean="0"/>
              <a:t>Deux cas avec une seule différence dans un gène même régulateur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fr-FR" sz="2800" dirty="0" smtClean="0"/>
              <a:t>=&gt; Ces mutation entraine une plus forte expression des gènes de virulence dans l’isolat de portage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445000" y="6413500"/>
            <a:ext cx="4076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Coll</a:t>
            </a:r>
            <a:r>
              <a:rPr lang="fr-FR" dirty="0" smtClean="0"/>
              <a:t> Claire </a:t>
            </a:r>
            <a:r>
              <a:rPr lang="fr-FR" dirty="0" err="1" smtClean="0"/>
              <a:t>Poyart</a:t>
            </a:r>
            <a:r>
              <a:rPr lang="fr-FR" dirty="0" smtClean="0"/>
              <a:t>, CNR des streptocoques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8603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0090"/>
                </a:solidFill>
              </a:rPr>
              <a:t>Répondre à une question d’épidémiologie </a:t>
            </a:r>
            <a:endParaRPr lang="fr-FR" dirty="0">
              <a:solidFill>
                <a:srgbClr val="00009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00" y="2260601"/>
            <a:ext cx="9029700" cy="1587500"/>
          </a:xfrm>
        </p:spPr>
        <p:txBody>
          <a:bodyPr/>
          <a:lstStyle/>
          <a:p>
            <a:r>
              <a:rPr lang="fr-FR" sz="2400" dirty="0" smtClean="0"/>
              <a:t> </a:t>
            </a:r>
            <a:r>
              <a:rPr lang="fr-FR" sz="2800" dirty="0" smtClean="0"/>
              <a:t>L’émergence des infections néonatales à </a:t>
            </a:r>
            <a:r>
              <a:rPr lang="fr-FR" sz="2800" i="1" dirty="0" smtClean="0"/>
              <a:t>Streptococcus </a:t>
            </a:r>
            <a:r>
              <a:rPr lang="fr-FR" sz="2800" i="1" dirty="0" err="1" smtClean="0"/>
              <a:t>agalactiae</a:t>
            </a:r>
            <a:r>
              <a:rPr lang="fr-FR" sz="2800" i="1" dirty="0" smtClean="0"/>
              <a:t>  </a:t>
            </a:r>
            <a:r>
              <a:rPr lang="fr-FR" sz="2800" dirty="0" smtClean="0"/>
              <a:t>(streptocoque du groupe B) dans les années 60 en Europe et aux Etats-Unis</a:t>
            </a:r>
            <a:endParaRPr lang="fr-FR" sz="2800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50800" y="3848100"/>
            <a:ext cx="9029700" cy="25018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 </a:t>
            </a:r>
            <a:r>
              <a:rPr lang="fr-FR" sz="3000" dirty="0" smtClean="0"/>
              <a:t>Méthodologie</a:t>
            </a:r>
            <a:r>
              <a:rPr lang="fr-FR" sz="3600" dirty="0" smtClean="0"/>
              <a:t>: </a:t>
            </a:r>
          </a:p>
          <a:p>
            <a:pPr lvl="1"/>
            <a:r>
              <a:rPr lang="fr-FR" dirty="0" smtClean="0"/>
              <a:t>séquençage complet de 230 souches isolées de 4 continents sur plus de 50 ans.</a:t>
            </a:r>
          </a:p>
          <a:p>
            <a:pPr lvl="1"/>
            <a:r>
              <a:rPr lang="fr-FR" dirty="0" smtClean="0"/>
              <a:t>Assemblage </a:t>
            </a:r>
            <a:r>
              <a:rPr lang="fr-FR" i="1" dirty="0" smtClean="0"/>
              <a:t>de novo</a:t>
            </a:r>
            <a:r>
              <a:rPr lang="fr-FR" dirty="0" smtClean="0"/>
              <a:t> et détection de mutations (</a:t>
            </a:r>
            <a:r>
              <a:rPr lang="fr-FR" dirty="0" err="1" smtClean="0"/>
              <a:t>re</a:t>
            </a:r>
            <a:r>
              <a:rPr lang="fr-FR" dirty="0" smtClean="0"/>
              <a:t>-séquençage)</a:t>
            </a:r>
          </a:p>
          <a:p>
            <a:pPr lvl="1"/>
            <a:r>
              <a:rPr lang="fr-FR" dirty="0" smtClean="0"/>
              <a:t>Phylogénie basée sur les polymorphismes entre ces souches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7576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06174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000090"/>
                </a:solidFill>
              </a:rPr>
              <a:t>Relations </a:t>
            </a:r>
            <a:r>
              <a:rPr lang="en-GB" sz="3200" dirty="0" err="1" smtClean="0">
                <a:solidFill>
                  <a:srgbClr val="000090"/>
                </a:solidFill>
              </a:rPr>
              <a:t>phylogénétiques</a:t>
            </a:r>
            <a:r>
              <a:rPr lang="en-GB" sz="3200" dirty="0" smtClean="0">
                <a:solidFill>
                  <a:srgbClr val="000090"/>
                </a:solidFill>
              </a:rPr>
              <a:t> entre les 230 </a:t>
            </a:r>
            <a:r>
              <a:rPr lang="en-GB" sz="3200" dirty="0" err="1" smtClean="0">
                <a:solidFill>
                  <a:srgbClr val="000090"/>
                </a:solidFill>
              </a:rPr>
              <a:t>souches</a:t>
            </a:r>
            <a:endParaRPr lang="en-GB" sz="3200" dirty="0">
              <a:solidFill>
                <a:srgbClr val="00009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609600"/>
            <a:ext cx="5359400" cy="5842000"/>
          </a:xfrm>
          <a:prstGeom prst="rect">
            <a:avLst/>
          </a:prstGeom>
        </p:spPr>
      </p:pic>
      <p:grpSp>
        <p:nvGrpSpPr>
          <p:cNvPr id="3" name="Grouper 2"/>
          <p:cNvGrpSpPr/>
          <p:nvPr/>
        </p:nvGrpSpPr>
        <p:grpSpPr>
          <a:xfrm>
            <a:off x="0" y="2146300"/>
            <a:ext cx="5739403" cy="4522232"/>
            <a:chOff x="165100" y="2146300"/>
            <a:chExt cx="5739403" cy="4522232"/>
          </a:xfrm>
        </p:grpSpPr>
        <p:sp>
          <p:nvSpPr>
            <p:cNvPr id="10" name="ZoneTexte 9"/>
            <p:cNvSpPr txBox="1"/>
            <p:nvPr/>
          </p:nvSpPr>
          <p:spPr>
            <a:xfrm>
              <a:off x="165100" y="2705100"/>
              <a:ext cx="668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rgbClr val="FF0000"/>
                  </a:solidFill>
                </a:rPr>
                <a:t>cpsIII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304800" y="494030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rgbClr val="FF6600"/>
                  </a:solidFill>
                </a:rPr>
                <a:t>cpsIV</a:t>
              </a:r>
              <a:endParaRPr lang="fr-FR" dirty="0">
                <a:solidFill>
                  <a:srgbClr val="FF6600"/>
                </a:solidFill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422400" y="5905500"/>
              <a:ext cx="6683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rgbClr val="FF0000"/>
                  </a:solidFill>
                </a:rPr>
                <a:t>cpsIII</a:t>
              </a:r>
              <a:endParaRPr lang="fr-FR" dirty="0">
                <a:solidFill>
                  <a:srgbClr val="FF0000"/>
                </a:solidFill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3924300" y="6299200"/>
              <a:ext cx="62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rgbClr val="008000"/>
                  </a:solidFill>
                </a:rPr>
                <a:t>cpsV</a:t>
              </a:r>
              <a:endParaRPr lang="fr-FR" dirty="0">
                <a:solidFill>
                  <a:srgbClr val="008000"/>
                </a:solidFill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4978400" y="2146300"/>
              <a:ext cx="6625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rgbClr val="0000FF"/>
                  </a:solidFill>
                </a:rPr>
                <a:t>cpsIa</a:t>
              </a:r>
              <a:endParaRPr lang="fr-FR" dirty="0">
                <a:solidFill>
                  <a:srgbClr val="0000FF"/>
                </a:solidFill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5219700" y="5422900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solidFill>
                    <a:srgbClr val="FF6600"/>
                  </a:solidFill>
                </a:rPr>
                <a:t>cpsIV</a:t>
              </a:r>
              <a:endParaRPr lang="fr-FR" dirty="0">
                <a:solidFill>
                  <a:srgbClr val="FF6600"/>
                </a:solidFill>
              </a:endParaRPr>
            </a:p>
          </p:txBody>
        </p:sp>
      </p:grpSp>
      <p:sp>
        <p:nvSpPr>
          <p:cNvPr id="25" name="ZoneTexte 24"/>
          <p:cNvSpPr txBox="1"/>
          <p:nvPr/>
        </p:nvSpPr>
        <p:spPr>
          <a:xfrm>
            <a:off x="5905500" y="2552700"/>
            <a:ext cx="3098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charset="0"/>
              <a:buChar char=""/>
            </a:pPr>
            <a:r>
              <a:rPr lang="fr-FR" sz="2200" dirty="0" smtClean="0"/>
              <a:t>Des lignages bien définis</a:t>
            </a:r>
            <a:endParaRPr lang="fr-FR" sz="2200" dirty="0"/>
          </a:p>
          <a:p>
            <a:pPr marL="285750" indent="-285750">
              <a:buFont typeface="Symbol" charset="0"/>
              <a:buChar char=""/>
            </a:pPr>
            <a:r>
              <a:rPr lang="fr-FR" sz="2200" dirty="0" smtClean="0"/>
              <a:t>Présence de clones dominants dans chaque lignage très peu divers</a:t>
            </a:r>
          </a:p>
          <a:p>
            <a:pPr marL="285750" indent="-285750">
              <a:buFont typeface="Symbol" charset="0"/>
              <a:buChar char=""/>
            </a:pPr>
            <a:r>
              <a:rPr lang="fr-FR" sz="2200" dirty="0" smtClean="0"/>
              <a:t>Les branches plus longues correspondent à des recombinaisons</a:t>
            </a:r>
            <a:endParaRPr lang="fr-FR" sz="2200" dirty="0"/>
          </a:p>
        </p:txBody>
      </p:sp>
    </p:spTree>
    <p:extLst>
      <p:ext uri="{BB962C8B-B14F-4D97-AF65-F5344CB8AC3E}">
        <p14:creationId xmlns:p14="http://schemas.microsoft.com/office/powerpoint/2010/main" val="161347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-1600200" y="43815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4116259" y="5863379"/>
            <a:ext cx="1069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/>
                <a:cs typeface="Arial"/>
              </a:rPr>
              <a:t>25 mutations</a:t>
            </a:r>
            <a:endParaRPr lang="fr-FR" sz="1200" dirty="0">
              <a:latin typeface="Arial"/>
              <a:cs typeface="Arial"/>
            </a:endParaRPr>
          </a:p>
        </p:txBody>
      </p:sp>
      <p:grpSp>
        <p:nvGrpSpPr>
          <p:cNvPr id="3" name="Grouper 2"/>
          <p:cNvGrpSpPr/>
          <p:nvPr/>
        </p:nvGrpSpPr>
        <p:grpSpPr>
          <a:xfrm>
            <a:off x="1402847" y="579626"/>
            <a:ext cx="7154890" cy="5283753"/>
            <a:chOff x="419100" y="283010"/>
            <a:chExt cx="7675590" cy="6232090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9100" y="283010"/>
              <a:ext cx="7675590" cy="6232090"/>
            </a:xfrm>
            <a:prstGeom prst="rect">
              <a:avLst/>
            </a:prstGeom>
          </p:spPr>
        </p:pic>
        <p:sp>
          <p:nvSpPr>
            <p:cNvPr id="38" name="Ellipse 37"/>
            <p:cNvSpPr/>
            <p:nvPr/>
          </p:nvSpPr>
          <p:spPr>
            <a:xfrm flipH="1" flipV="1">
              <a:off x="5565382" y="1459947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Ellipse 38"/>
            <p:cNvSpPr/>
            <p:nvPr/>
          </p:nvSpPr>
          <p:spPr>
            <a:xfrm flipH="1" flipV="1">
              <a:off x="5705082" y="835530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Ellipse 39"/>
            <p:cNvSpPr/>
            <p:nvPr/>
          </p:nvSpPr>
          <p:spPr>
            <a:xfrm flipH="1" flipV="1">
              <a:off x="5524107" y="369864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Ellipse 40"/>
            <p:cNvSpPr/>
            <p:nvPr/>
          </p:nvSpPr>
          <p:spPr>
            <a:xfrm flipH="1" flipV="1">
              <a:off x="5295507" y="1231347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Ellipse 41"/>
            <p:cNvSpPr/>
            <p:nvPr/>
          </p:nvSpPr>
          <p:spPr>
            <a:xfrm flipH="1" flipV="1">
              <a:off x="5156865" y="2021922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Ellipse 42"/>
            <p:cNvSpPr/>
            <p:nvPr/>
          </p:nvSpPr>
          <p:spPr>
            <a:xfrm flipH="1" flipV="1">
              <a:off x="4958956" y="1948897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Ellipse 43"/>
            <p:cNvSpPr/>
            <p:nvPr/>
          </p:nvSpPr>
          <p:spPr>
            <a:xfrm flipH="1" flipV="1">
              <a:off x="4908157" y="2004989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Ellipse 45"/>
            <p:cNvSpPr/>
            <p:nvPr/>
          </p:nvSpPr>
          <p:spPr>
            <a:xfrm flipH="1" flipV="1">
              <a:off x="5181207" y="1519214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Ellipse 46"/>
            <p:cNvSpPr/>
            <p:nvPr/>
          </p:nvSpPr>
          <p:spPr>
            <a:xfrm flipH="1" flipV="1">
              <a:off x="4483765" y="5700689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Ellipse 47"/>
            <p:cNvSpPr/>
            <p:nvPr/>
          </p:nvSpPr>
          <p:spPr>
            <a:xfrm flipH="1" flipV="1">
              <a:off x="4678498" y="2690789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Ellipse 48"/>
            <p:cNvSpPr/>
            <p:nvPr/>
          </p:nvSpPr>
          <p:spPr>
            <a:xfrm flipH="1" flipV="1">
              <a:off x="5494473" y="2478064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Ellipse 49"/>
            <p:cNvSpPr/>
            <p:nvPr/>
          </p:nvSpPr>
          <p:spPr>
            <a:xfrm flipH="1" flipV="1">
              <a:off x="5426740" y="2393397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Ellipse 50"/>
            <p:cNvSpPr/>
            <p:nvPr/>
          </p:nvSpPr>
          <p:spPr>
            <a:xfrm flipH="1" flipV="1">
              <a:off x="5215073" y="2266397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Ellipse 51"/>
            <p:cNvSpPr/>
            <p:nvPr/>
          </p:nvSpPr>
          <p:spPr>
            <a:xfrm flipH="1" flipV="1">
              <a:off x="5325140" y="2308730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Ellipse 52"/>
            <p:cNvSpPr/>
            <p:nvPr/>
          </p:nvSpPr>
          <p:spPr>
            <a:xfrm flipH="1" flipV="1">
              <a:off x="4461540" y="2761697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Ellipse 53"/>
            <p:cNvSpPr/>
            <p:nvPr/>
          </p:nvSpPr>
          <p:spPr>
            <a:xfrm flipH="1" flipV="1">
              <a:off x="4676382" y="3081314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Ellipse 54"/>
            <p:cNvSpPr/>
            <p:nvPr/>
          </p:nvSpPr>
          <p:spPr>
            <a:xfrm flipH="1" flipV="1">
              <a:off x="5579140" y="3383997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Ellipse 55"/>
            <p:cNvSpPr/>
            <p:nvPr/>
          </p:nvSpPr>
          <p:spPr>
            <a:xfrm flipH="1" flipV="1">
              <a:off x="4425557" y="3324731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Ellipse 56"/>
            <p:cNvSpPr/>
            <p:nvPr/>
          </p:nvSpPr>
          <p:spPr>
            <a:xfrm flipH="1" flipV="1">
              <a:off x="3913324" y="3917398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Ellipse 57"/>
            <p:cNvSpPr/>
            <p:nvPr/>
          </p:nvSpPr>
          <p:spPr>
            <a:xfrm flipH="1" flipV="1">
              <a:off x="4639340" y="3851781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Ellipse 58"/>
            <p:cNvSpPr/>
            <p:nvPr/>
          </p:nvSpPr>
          <p:spPr>
            <a:xfrm flipH="1" flipV="1">
              <a:off x="4367349" y="3154339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Ellipse 59"/>
            <p:cNvSpPr/>
            <p:nvPr/>
          </p:nvSpPr>
          <p:spPr>
            <a:xfrm flipH="1" flipV="1">
              <a:off x="4140864" y="3736421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Ellipse 60"/>
            <p:cNvSpPr/>
            <p:nvPr/>
          </p:nvSpPr>
          <p:spPr>
            <a:xfrm flipH="1" flipV="1">
              <a:off x="4558906" y="4372481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Ellipse 61"/>
            <p:cNvSpPr/>
            <p:nvPr/>
          </p:nvSpPr>
          <p:spPr>
            <a:xfrm flipH="1" flipV="1">
              <a:off x="4311257" y="5103789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Ellipse 62"/>
            <p:cNvSpPr/>
            <p:nvPr/>
          </p:nvSpPr>
          <p:spPr>
            <a:xfrm flipH="1" flipV="1">
              <a:off x="4785390" y="5163056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Ellipse 63"/>
            <p:cNvSpPr/>
            <p:nvPr/>
          </p:nvSpPr>
          <p:spPr>
            <a:xfrm flipH="1" flipV="1">
              <a:off x="4090065" y="4613781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Ellipse 64"/>
            <p:cNvSpPr/>
            <p:nvPr/>
          </p:nvSpPr>
          <p:spPr>
            <a:xfrm flipH="1" flipV="1">
              <a:off x="3133332" y="3535339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Ellipse 65"/>
            <p:cNvSpPr/>
            <p:nvPr/>
          </p:nvSpPr>
          <p:spPr>
            <a:xfrm flipH="1" flipV="1">
              <a:off x="3440250" y="5418114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Ellipse 66"/>
            <p:cNvSpPr/>
            <p:nvPr/>
          </p:nvSpPr>
          <p:spPr>
            <a:xfrm flipH="1" flipV="1">
              <a:off x="4753640" y="5314398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Ellipse 67"/>
            <p:cNvSpPr/>
            <p:nvPr/>
          </p:nvSpPr>
          <p:spPr>
            <a:xfrm flipH="1" flipV="1">
              <a:off x="2992573" y="6094389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Ellipse 68"/>
            <p:cNvSpPr/>
            <p:nvPr/>
          </p:nvSpPr>
          <p:spPr>
            <a:xfrm flipH="1" flipV="1">
              <a:off x="4101706" y="5593798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Ellipse 69"/>
            <p:cNvSpPr/>
            <p:nvPr/>
          </p:nvSpPr>
          <p:spPr>
            <a:xfrm flipH="1" flipV="1">
              <a:off x="3733407" y="5519714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Ellipse 70"/>
            <p:cNvSpPr/>
            <p:nvPr/>
          </p:nvSpPr>
          <p:spPr>
            <a:xfrm flipH="1" flipV="1">
              <a:off x="4425556" y="5782181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Ellipse 71"/>
            <p:cNvSpPr/>
            <p:nvPr/>
          </p:nvSpPr>
          <p:spPr>
            <a:xfrm flipH="1" flipV="1">
              <a:off x="4562082" y="5860498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Ellipse 72"/>
            <p:cNvSpPr/>
            <p:nvPr/>
          </p:nvSpPr>
          <p:spPr>
            <a:xfrm flipH="1" flipV="1">
              <a:off x="3166140" y="6144131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75" name="Grouper 74"/>
            <p:cNvGrpSpPr/>
            <p:nvPr/>
          </p:nvGrpSpPr>
          <p:grpSpPr>
            <a:xfrm>
              <a:off x="4197350" y="3543304"/>
              <a:ext cx="1162050" cy="660398"/>
              <a:chOff x="4235450" y="3576157"/>
              <a:chExt cx="1162050" cy="569517"/>
            </a:xfrm>
          </p:grpSpPr>
          <p:sp>
            <p:nvSpPr>
              <p:cNvPr id="76" name="Rectangle 75"/>
              <p:cNvSpPr/>
              <p:nvPr/>
            </p:nvSpPr>
            <p:spPr>
              <a:xfrm>
                <a:off x="4572000" y="3576157"/>
                <a:ext cx="825500" cy="94143"/>
              </a:xfrm>
              <a:prstGeom prst="rect">
                <a:avLst/>
              </a:prstGeom>
              <a:noFill/>
              <a:ln w="19050" cmpd="sng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4527550" y="3970438"/>
                <a:ext cx="666750" cy="93561"/>
              </a:xfrm>
              <a:prstGeom prst="rect">
                <a:avLst/>
              </a:prstGeom>
              <a:noFill/>
              <a:ln w="19050" cmpd="sng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4235450" y="4058056"/>
                <a:ext cx="641350" cy="87618"/>
              </a:xfrm>
              <a:prstGeom prst="rect">
                <a:avLst/>
              </a:prstGeom>
              <a:noFill/>
              <a:ln w="19050" cmpd="sng"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74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4639340" cy="1143000"/>
          </a:xfrm>
        </p:spPr>
        <p:txBody>
          <a:bodyPr>
            <a:noAutofit/>
          </a:bodyPr>
          <a:lstStyle/>
          <a:p>
            <a:r>
              <a:rPr lang="fr-CA" sz="3200" dirty="0" smtClean="0">
                <a:solidFill>
                  <a:srgbClr val="000090"/>
                </a:solidFill>
              </a:rPr>
              <a:t>Phylogénie des souches hyper-virulentes ST17</a:t>
            </a:r>
            <a:endParaRPr lang="fr-CA" sz="2400" dirty="0">
              <a:solidFill>
                <a:srgbClr val="00009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96341" y="6241534"/>
            <a:ext cx="6689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Très petit nombre de mutation =&gt; Origine très récente de ces lignages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2062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r 3"/>
          <p:cNvGrpSpPr/>
          <p:nvPr/>
        </p:nvGrpSpPr>
        <p:grpSpPr>
          <a:xfrm>
            <a:off x="444500" y="127000"/>
            <a:ext cx="7429500" cy="5751845"/>
            <a:chOff x="393700" y="112238"/>
            <a:chExt cx="8178800" cy="6630207"/>
          </a:xfrm>
        </p:grpSpPr>
        <p:pic>
          <p:nvPicPr>
            <p:cNvPr id="6" name="Image 5" descr="BEAST_CC17_philippe_dated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00" y="112238"/>
              <a:ext cx="8178800" cy="6548096"/>
            </a:xfrm>
            <a:prstGeom prst="rect">
              <a:avLst/>
            </a:prstGeom>
          </p:spPr>
        </p:pic>
        <p:sp>
          <p:nvSpPr>
            <p:cNvPr id="7" name="ZoneTexte 6"/>
            <p:cNvSpPr txBox="1"/>
            <p:nvPr/>
          </p:nvSpPr>
          <p:spPr>
            <a:xfrm>
              <a:off x="1642533" y="6434668"/>
              <a:ext cx="548648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1761</a:t>
              </a:r>
              <a:endParaRPr lang="en-GB" sz="1400" dirty="0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2810933" y="6434668"/>
              <a:ext cx="548648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1811</a:t>
              </a:r>
              <a:endParaRPr lang="en-GB" sz="1400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4004733" y="6434668"/>
              <a:ext cx="548648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1861</a:t>
              </a:r>
              <a:endParaRPr lang="en-GB" sz="1400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5156200" y="6434668"/>
              <a:ext cx="548648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1911</a:t>
              </a:r>
              <a:endParaRPr lang="en-GB" sz="1400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6400800" y="6434668"/>
              <a:ext cx="548648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1961</a:t>
              </a:r>
              <a:endParaRPr lang="en-GB" sz="1400" dirty="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7603066" y="6434668"/>
              <a:ext cx="548648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2011</a:t>
              </a:r>
              <a:endParaRPr lang="en-GB" sz="1400" dirty="0"/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948288" y="6139934"/>
            <a:ext cx="7644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0090"/>
                </a:solidFill>
              </a:rPr>
              <a:t>L’analyse statistique permet de dater l’origine de ces clones</a:t>
            </a:r>
            <a:endParaRPr lang="fr-FR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836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L’émergence des infections néonatales à streptocoque B correspond à l’expansion d’un petit nombre de clones</a:t>
            </a:r>
          </a:p>
          <a:p>
            <a:r>
              <a:rPr lang="fr-FR" dirty="0" smtClean="0"/>
              <a:t>Les années 50 - 60 correspondent à la généralisation de l’utilisation des antibiotiques</a:t>
            </a:r>
          </a:p>
          <a:p>
            <a:r>
              <a:rPr lang="fr-FR" dirty="0" smtClean="0"/>
              <a:t>90% des souches humaines de </a:t>
            </a:r>
            <a:r>
              <a:rPr lang="fr-FR" i="1" dirty="0" smtClean="0"/>
              <a:t>S. </a:t>
            </a:r>
            <a:r>
              <a:rPr lang="fr-FR" i="1" dirty="0" err="1" smtClean="0"/>
              <a:t>agalactiae</a:t>
            </a:r>
            <a:r>
              <a:rPr lang="fr-FR" i="1" dirty="0" smtClean="0"/>
              <a:t> </a:t>
            </a:r>
            <a:r>
              <a:rPr lang="fr-FR" dirty="0" smtClean="0"/>
              <a:t> sont résistantes à la tétracycline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1277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r 4"/>
          <p:cNvGrpSpPr/>
          <p:nvPr/>
        </p:nvGrpSpPr>
        <p:grpSpPr>
          <a:xfrm>
            <a:off x="-709831" y="155419"/>
            <a:ext cx="9694890" cy="5489869"/>
            <a:chOff x="-1600200" y="283010"/>
            <a:chExt cx="10830099" cy="6438206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9100" y="283010"/>
              <a:ext cx="7675590" cy="6232090"/>
            </a:xfrm>
            <a:prstGeom prst="rect">
              <a:avLst/>
            </a:prstGeom>
          </p:spPr>
        </p:pic>
        <p:sp>
          <p:nvSpPr>
            <p:cNvPr id="17" name="ZoneTexte 16"/>
            <p:cNvSpPr txBox="1"/>
            <p:nvPr/>
          </p:nvSpPr>
          <p:spPr>
            <a:xfrm>
              <a:off x="3473451" y="6444217"/>
              <a:ext cx="7919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>
                  <a:latin typeface="Arial"/>
                  <a:cs typeface="Arial"/>
                </a:rPr>
                <a:t>25 </a:t>
              </a:r>
              <a:r>
                <a:rPr lang="fr-FR" sz="1200" dirty="0" err="1" smtClean="0">
                  <a:latin typeface="Arial"/>
                  <a:cs typeface="Arial"/>
                </a:rPr>
                <a:t>SNPs</a:t>
              </a:r>
              <a:endParaRPr lang="fr-FR" sz="1200" dirty="0">
                <a:latin typeface="Arial"/>
                <a:cs typeface="Arial"/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5930910" y="2925246"/>
              <a:ext cx="2487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latin typeface="Arial"/>
                  <a:cs typeface="Arial"/>
                </a:rPr>
                <a:t>*</a:t>
              </a:r>
              <a:endParaRPr lang="en-GB" sz="1200" dirty="0">
                <a:latin typeface="Arial"/>
                <a:cs typeface="Arial"/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6411379" y="2760176"/>
              <a:ext cx="2487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latin typeface="Arial"/>
                  <a:cs typeface="Arial"/>
                </a:rPr>
                <a:t>*</a:t>
              </a:r>
              <a:endParaRPr lang="en-GB" sz="1200" dirty="0">
                <a:latin typeface="Arial"/>
                <a:cs typeface="Arial"/>
              </a:endParaRPr>
            </a:p>
          </p:txBody>
        </p:sp>
        <p:grpSp>
          <p:nvGrpSpPr>
            <p:cNvPr id="11" name="Grouper 10"/>
            <p:cNvGrpSpPr/>
            <p:nvPr/>
          </p:nvGrpSpPr>
          <p:grpSpPr>
            <a:xfrm>
              <a:off x="3949700" y="368299"/>
              <a:ext cx="5280199" cy="3081600"/>
              <a:chOff x="3949700" y="368299"/>
              <a:chExt cx="5280199" cy="3081600"/>
            </a:xfrm>
          </p:grpSpPr>
          <p:sp>
            <p:nvSpPr>
              <p:cNvPr id="3" name="ZoneTexte 2"/>
              <p:cNvSpPr txBox="1"/>
              <p:nvPr/>
            </p:nvSpPr>
            <p:spPr>
              <a:xfrm>
                <a:off x="6910922" y="1352214"/>
                <a:ext cx="107048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100" i="1" dirty="0" smtClean="0">
                    <a:solidFill>
                      <a:srgbClr val="FF0000"/>
                    </a:solidFill>
                    <a:latin typeface="Arial"/>
                    <a:cs typeface="Arial"/>
                  </a:rPr>
                  <a:t> </a:t>
                </a:r>
                <a:r>
                  <a:rPr lang="en-GB" sz="1100" i="1" dirty="0" err="1" smtClean="0">
                    <a:solidFill>
                      <a:srgbClr val="FF0000"/>
                    </a:solidFill>
                    <a:latin typeface="Arial"/>
                    <a:cs typeface="Arial"/>
                  </a:rPr>
                  <a:t>tet</a:t>
                </a:r>
                <a:r>
                  <a:rPr lang="en-GB" sz="1100" dirty="0" err="1" smtClean="0">
                    <a:solidFill>
                      <a:srgbClr val="FF0000"/>
                    </a:solidFill>
                    <a:latin typeface="Arial"/>
                    <a:cs typeface="Arial"/>
                  </a:rPr>
                  <a:t>(O</a:t>
                </a:r>
                <a:r>
                  <a:rPr lang="en-GB" sz="1100" dirty="0" smtClean="0">
                    <a:solidFill>
                      <a:srgbClr val="FF0000"/>
                    </a:solidFill>
                    <a:latin typeface="Arial"/>
                    <a:cs typeface="Arial"/>
                  </a:rPr>
                  <a:t>)-</a:t>
                </a:r>
                <a:r>
                  <a:rPr lang="en-GB" sz="1100" i="1" dirty="0" smtClean="0">
                    <a:solidFill>
                      <a:srgbClr val="FF0000"/>
                    </a:solidFill>
                    <a:latin typeface="Arial"/>
                    <a:cs typeface="Arial"/>
                  </a:rPr>
                  <a:t>erm</a:t>
                </a:r>
                <a:r>
                  <a:rPr lang="en-GB" sz="1100" dirty="0" smtClean="0">
                    <a:solidFill>
                      <a:srgbClr val="FF0000"/>
                    </a:solidFill>
                    <a:latin typeface="Arial"/>
                    <a:cs typeface="Arial"/>
                  </a:rPr>
                  <a:t>(B)</a:t>
                </a:r>
                <a:endParaRPr lang="en-GB" sz="1100" dirty="0">
                  <a:solidFill>
                    <a:srgbClr val="FF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9" name="ZoneTexte 18"/>
              <p:cNvSpPr txBox="1"/>
              <p:nvPr/>
            </p:nvSpPr>
            <p:spPr>
              <a:xfrm>
                <a:off x="7494698" y="3105536"/>
                <a:ext cx="74509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100" i="1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*</a:t>
                </a:r>
                <a:r>
                  <a:rPr lang="en-GB" sz="1100" i="1" dirty="0" smtClean="0">
                    <a:solidFill>
                      <a:srgbClr val="FF0000"/>
                    </a:solidFill>
                    <a:latin typeface="Arial"/>
                    <a:cs typeface="Arial"/>
                  </a:rPr>
                  <a:t> erm</a:t>
                </a:r>
                <a:r>
                  <a:rPr lang="en-GB" sz="1100" dirty="0" smtClean="0">
                    <a:solidFill>
                      <a:srgbClr val="FF0000"/>
                    </a:solidFill>
                    <a:latin typeface="Arial"/>
                    <a:cs typeface="Arial"/>
                  </a:rPr>
                  <a:t>(B)</a:t>
                </a:r>
                <a:endParaRPr lang="en-GB" sz="1100" dirty="0">
                  <a:solidFill>
                    <a:srgbClr val="FF0000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7" name="Connecteur droit avec flèche 6"/>
              <p:cNvCxnSpPr/>
              <p:nvPr/>
            </p:nvCxnSpPr>
            <p:spPr>
              <a:xfrm>
                <a:off x="3949700" y="2823634"/>
                <a:ext cx="292100" cy="355600"/>
              </a:xfrm>
              <a:prstGeom prst="straightConnector1">
                <a:avLst/>
              </a:prstGeom>
              <a:ln>
                <a:solidFill>
                  <a:srgbClr val="3366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Parenthèse fermante 5"/>
              <p:cNvSpPr/>
              <p:nvPr/>
            </p:nvSpPr>
            <p:spPr>
              <a:xfrm>
                <a:off x="8077200" y="368299"/>
                <a:ext cx="75600" cy="3081600"/>
              </a:xfrm>
              <a:prstGeom prst="rightBracket">
                <a:avLst/>
              </a:prstGeom>
              <a:ln w="190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/>
                  <a:cs typeface="Arial"/>
                </a:endParaRPr>
              </a:p>
            </p:txBody>
          </p:sp>
          <p:sp>
            <p:nvSpPr>
              <p:cNvPr id="23" name="ZoneTexte 22"/>
              <p:cNvSpPr txBox="1"/>
              <p:nvPr/>
            </p:nvSpPr>
            <p:spPr>
              <a:xfrm>
                <a:off x="8105473" y="1590105"/>
                <a:ext cx="11244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 smtClean="0">
                    <a:solidFill>
                      <a:srgbClr val="0000FF"/>
                    </a:solidFill>
                    <a:latin typeface="Arial"/>
                    <a:cs typeface="Arial"/>
                  </a:rPr>
                  <a:t>Tn</a:t>
                </a:r>
                <a:r>
                  <a:rPr lang="en-GB" sz="1400" i="1" dirty="0" smtClean="0">
                    <a:solidFill>
                      <a:srgbClr val="0000FF"/>
                    </a:solidFill>
                    <a:latin typeface="Arial"/>
                    <a:cs typeface="Arial"/>
                  </a:rPr>
                  <a:t>5801</a:t>
                </a:r>
                <a:r>
                  <a:rPr lang="en-GB" sz="1200" dirty="0">
                    <a:solidFill>
                      <a:srgbClr val="0000FF"/>
                    </a:solidFill>
                    <a:latin typeface="Arial"/>
                    <a:cs typeface="Arial"/>
                  </a:rPr>
                  <a:t> – 11</a:t>
                </a:r>
              </a:p>
            </p:txBody>
          </p:sp>
        </p:grpSp>
        <p:sp>
          <p:nvSpPr>
            <p:cNvPr id="2" name="ZoneTexte 1"/>
            <p:cNvSpPr txBox="1"/>
            <p:nvPr/>
          </p:nvSpPr>
          <p:spPr>
            <a:xfrm>
              <a:off x="-1600200" y="4381500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FR"/>
            </a:p>
          </p:txBody>
        </p:sp>
        <p:sp>
          <p:nvSpPr>
            <p:cNvPr id="37" name="Ellipse 36"/>
            <p:cNvSpPr/>
            <p:nvPr/>
          </p:nvSpPr>
          <p:spPr>
            <a:xfrm flipH="1" flipV="1">
              <a:off x="5803507" y="1682197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Ellipse 37"/>
            <p:cNvSpPr/>
            <p:nvPr/>
          </p:nvSpPr>
          <p:spPr>
            <a:xfrm flipH="1" flipV="1">
              <a:off x="5565382" y="1459947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Ellipse 38"/>
            <p:cNvSpPr/>
            <p:nvPr/>
          </p:nvSpPr>
          <p:spPr>
            <a:xfrm flipH="1" flipV="1">
              <a:off x="5705082" y="835530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Ellipse 39"/>
            <p:cNvSpPr/>
            <p:nvPr/>
          </p:nvSpPr>
          <p:spPr>
            <a:xfrm flipH="1" flipV="1">
              <a:off x="5524107" y="369864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Ellipse 40"/>
            <p:cNvSpPr/>
            <p:nvPr/>
          </p:nvSpPr>
          <p:spPr>
            <a:xfrm flipH="1" flipV="1">
              <a:off x="5295507" y="1231347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Ellipse 41"/>
            <p:cNvSpPr/>
            <p:nvPr/>
          </p:nvSpPr>
          <p:spPr>
            <a:xfrm flipH="1" flipV="1">
              <a:off x="5156865" y="2021922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Ellipse 42"/>
            <p:cNvSpPr/>
            <p:nvPr/>
          </p:nvSpPr>
          <p:spPr>
            <a:xfrm flipH="1" flipV="1">
              <a:off x="4958956" y="1948897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Ellipse 43"/>
            <p:cNvSpPr/>
            <p:nvPr/>
          </p:nvSpPr>
          <p:spPr>
            <a:xfrm flipH="1" flipV="1">
              <a:off x="4908157" y="2004989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Ellipse 45"/>
            <p:cNvSpPr/>
            <p:nvPr/>
          </p:nvSpPr>
          <p:spPr>
            <a:xfrm flipH="1" flipV="1">
              <a:off x="5181207" y="1519214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Ellipse 47"/>
            <p:cNvSpPr/>
            <p:nvPr/>
          </p:nvSpPr>
          <p:spPr>
            <a:xfrm flipH="1" flipV="1">
              <a:off x="4678498" y="2690789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Ellipse 48"/>
            <p:cNvSpPr/>
            <p:nvPr/>
          </p:nvSpPr>
          <p:spPr>
            <a:xfrm flipH="1" flipV="1">
              <a:off x="5494473" y="2478064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Ellipse 49"/>
            <p:cNvSpPr/>
            <p:nvPr/>
          </p:nvSpPr>
          <p:spPr>
            <a:xfrm flipH="1" flipV="1">
              <a:off x="5426740" y="2393397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Ellipse 50"/>
            <p:cNvSpPr/>
            <p:nvPr/>
          </p:nvSpPr>
          <p:spPr>
            <a:xfrm flipH="1" flipV="1">
              <a:off x="5215073" y="2266397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Ellipse 51"/>
            <p:cNvSpPr/>
            <p:nvPr/>
          </p:nvSpPr>
          <p:spPr>
            <a:xfrm flipH="1" flipV="1">
              <a:off x="5325140" y="2308730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Ellipse 52"/>
            <p:cNvSpPr/>
            <p:nvPr/>
          </p:nvSpPr>
          <p:spPr>
            <a:xfrm flipH="1" flipV="1">
              <a:off x="4461540" y="2761697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Ellipse 53"/>
            <p:cNvSpPr/>
            <p:nvPr/>
          </p:nvSpPr>
          <p:spPr>
            <a:xfrm flipH="1" flipV="1">
              <a:off x="4676382" y="3081314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Ellipse 55"/>
            <p:cNvSpPr/>
            <p:nvPr/>
          </p:nvSpPr>
          <p:spPr>
            <a:xfrm flipH="1" flipV="1">
              <a:off x="4425557" y="3324731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Ellipse 58"/>
            <p:cNvSpPr/>
            <p:nvPr/>
          </p:nvSpPr>
          <p:spPr>
            <a:xfrm flipH="1" flipV="1">
              <a:off x="4367349" y="3154339"/>
              <a:ext cx="45719" cy="45719"/>
            </a:xfrm>
            <a:prstGeom prst="ellipse">
              <a:avLst/>
            </a:prstGeom>
            <a:solidFill>
              <a:schemeClr val="tx1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8" name="Grouper 17"/>
            <p:cNvGrpSpPr/>
            <p:nvPr/>
          </p:nvGrpSpPr>
          <p:grpSpPr>
            <a:xfrm>
              <a:off x="2616200" y="3383997"/>
              <a:ext cx="6525271" cy="3025608"/>
              <a:chOff x="2616200" y="3383997"/>
              <a:chExt cx="6525271" cy="3025608"/>
            </a:xfrm>
          </p:grpSpPr>
          <p:cxnSp>
            <p:nvCxnSpPr>
              <p:cNvPr id="22" name="Connecteur droit avec flèche 21"/>
              <p:cNvCxnSpPr/>
              <p:nvPr/>
            </p:nvCxnSpPr>
            <p:spPr>
              <a:xfrm>
                <a:off x="3492500" y="3585634"/>
                <a:ext cx="292100" cy="355600"/>
              </a:xfrm>
              <a:prstGeom prst="straightConnector1">
                <a:avLst/>
              </a:prstGeom>
              <a:ln>
                <a:solidFill>
                  <a:srgbClr val="3366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avec flèche 31"/>
              <p:cNvCxnSpPr/>
              <p:nvPr/>
            </p:nvCxnSpPr>
            <p:spPr>
              <a:xfrm>
                <a:off x="3962400" y="4974167"/>
                <a:ext cx="292100" cy="355600"/>
              </a:xfrm>
              <a:prstGeom prst="straightConnector1">
                <a:avLst/>
              </a:prstGeom>
              <a:ln>
                <a:solidFill>
                  <a:srgbClr val="3366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avec flèche 32"/>
              <p:cNvCxnSpPr/>
              <p:nvPr/>
            </p:nvCxnSpPr>
            <p:spPr>
              <a:xfrm>
                <a:off x="3843868" y="5084234"/>
                <a:ext cx="292100" cy="355600"/>
              </a:xfrm>
              <a:prstGeom prst="straightConnector1">
                <a:avLst/>
              </a:prstGeom>
              <a:ln>
                <a:solidFill>
                  <a:srgbClr val="3366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avec flèche 33"/>
              <p:cNvCxnSpPr/>
              <p:nvPr/>
            </p:nvCxnSpPr>
            <p:spPr>
              <a:xfrm>
                <a:off x="3721100" y="5240869"/>
                <a:ext cx="292100" cy="355600"/>
              </a:xfrm>
              <a:prstGeom prst="straightConnector1">
                <a:avLst/>
              </a:prstGeom>
              <a:ln>
                <a:solidFill>
                  <a:srgbClr val="3366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avec flèche 34"/>
              <p:cNvCxnSpPr/>
              <p:nvPr/>
            </p:nvCxnSpPr>
            <p:spPr>
              <a:xfrm>
                <a:off x="2616200" y="5748868"/>
                <a:ext cx="292100" cy="355600"/>
              </a:xfrm>
              <a:prstGeom prst="straightConnector1">
                <a:avLst/>
              </a:prstGeom>
              <a:ln>
                <a:solidFill>
                  <a:srgbClr val="3366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Parenthèse fermante 14"/>
              <p:cNvSpPr/>
              <p:nvPr/>
            </p:nvSpPr>
            <p:spPr>
              <a:xfrm>
                <a:off x="8077201" y="3496733"/>
                <a:ext cx="75600" cy="1735200"/>
              </a:xfrm>
              <a:prstGeom prst="rightBracket">
                <a:avLst/>
              </a:prstGeom>
              <a:ln w="190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/>
                  <a:cs typeface="Arial"/>
                </a:endParaRPr>
              </a:p>
            </p:txBody>
          </p:sp>
          <p:sp>
            <p:nvSpPr>
              <p:cNvPr id="16" name="Parenthèse fermante 15"/>
              <p:cNvSpPr/>
              <p:nvPr/>
            </p:nvSpPr>
            <p:spPr>
              <a:xfrm>
                <a:off x="8077200" y="5958438"/>
                <a:ext cx="75600" cy="342000"/>
              </a:xfrm>
              <a:prstGeom prst="rightBracket">
                <a:avLst/>
              </a:prstGeom>
              <a:ln w="190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/>
                  <a:cs typeface="Arial"/>
                </a:endParaRPr>
              </a:p>
            </p:txBody>
          </p:sp>
          <p:sp>
            <p:nvSpPr>
              <p:cNvPr id="24" name="ZoneTexte 23"/>
              <p:cNvSpPr txBox="1"/>
              <p:nvPr/>
            </p:nvSpPr>
            <p:spPr>
              <a:xfrm>
                <a:off x="8105473" y="4085766"/>
                <a:ext cx="10359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 smtClean="0">
                    <a:solidFill>
                      <a:srgbClr val="0000FF"/>
                    </a:solidFill>
                    <a:latin typeface="Arial"/>
                    <a:cs typeface="Arial"/>
                  </a:rPr>
                  <a:t>Tn</a:t>
                </a:r>
                <a:r>
                  <a:rPr lang="en-GB" sz="1400" i="1" dirty="0" smtClean="0">
                    <a:solidFill>
                      <a:srgbClr val="0000FF"/>
                    </a:solidFill>
                    <a:latin typeface="Arial"/>
                    <a:cs typeface="Arial"/>
                  </a:rPr>
                  <a:t>916</a:t>
                </a:r>
                <a:r>
                  <a:rPr lang="en-GB" sz="1200" dirty="0">
                    <a:solidFill>
                      <a:srgbClr val="0000FF"/>
                    </a:solidFill>
                    <a:latin typeface="Arial"/>
                    <a:cs typeface="Arial"/>
                  </a:rPr>
                  <a:t> – 12</a:t>
                </a:r>
              </a:p>
            </p:txBody>
          </p:sp>
          <p:sp>
            <p:nvSpPr>
              <p:cNvPr id="25" name="ZoneTexte 24"/>
              <p:cNvSpPr txBox="1"/>
              <p:nvPr/>
            </p:nvSpPr>
            <p:spPr>
              <a:xfrm>
                <a:off x="8105473" y="5917162"/>
                <a:ext cx="1035998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 smtClean="0">
                    <a:solidFill>
                      <a:srgbClr val="0000FF"/>
                    </a:solidFill>
                    <a:latin typeface="Arial"/>
                    <a:cs typeface="Arial"/>
                  </a:rPr>
                  <a:t>Tn</a:t>
                </a:r>
                <a:r>
                  <a:rPr lang="en-GB" sz="1400" i="1" dirty="0" smtClean="0">
                    <a:solidFill>
                      <a:srgbClr val="0000FF"/>
                    </a:solidFill>
                    <a:latin typeface="Arial"/>
                    <a:cs typeface="Arial"/>
                  </a:rPr>
                  <a:t>916</a:t>
                </a:r>
                <a:r>
                  <a:rPr lang="en-GB" sz="1200" dirty="0" smtClean="0">
                    <a:solidFill>
                      <a:srgbClr val="0000FF"/>
                    </a:solidFill>
                    <a:latin typeface="Arial"/>
                    <a:cs typeface="Arial"/>
                  </a:rPr>
                  <a:t> – 16</a:t>
                </a:r>
              </a:p>
              <a:p>
                <a:r>
                  <a:rPr lang="en-GB" sz="1200" dirty="0" smtClean="0">
                    <a:solidFill>
                      <a:srgbClr val="008000"/>
                    </a:solidFill>
                    <a:latin typeface="Arial"/>
                    <a:cs typeface="Arial"/>
                  </a:rPr>
                  <a:t> </a:t>
                </a:r>
                <a:r>
                  <a:rPr lang="en-GB" sz="1200" i="1" dirty="0" smtClean="0">
                    <a:solidFill>
                      <a:srgbClr val="8000FF"/>
                    </a:solidFill>
                    <a:latin typeface="Arial"/>
                    <a:cs typeface="Arial"/>
                  </a:rPr>
                  <a:t>cps</a:t>
                </a:r>
                <a:r>
                  <a:rPr lang="en-GB" sz="1200" dirty="0" smtClean="0">
                    <a:solidFill>
                      <a:srgbClr val="8000FF"/>
                    </a:solidFill>
                    <a:latin typeface="Arial"/>
                    <a:cs typeface="Arial"/>
                  </a:rPr>
                  <a:t> IV</a:t>
                </a:r>
                <a:endParaRPr lang="en-GB" sz="1200" dirty="0">
                  <a:solidFill>
                    <a:srgbClr val="8000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7" name="Parenthèse fermante 26"/>
              <p:cNvSpPr/>
              <p:nvPr/>
            </p:nvSpPr>
            <p:spPr>
              <a:xfrm>
                <a:off x="8077200" y="5511800"/>
                <a:ext cx="75600" cy="406800"/>
              </a:xfrm>
              <a:prstGeom prst="rightBracket">
                <a:avLst/>
              </a:prstGeom>
              <a:ln w="190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/>
                  <a:cs typeface="Arial"/>
                </a:endParaRPr>
              </a:p>
            </p:txBody>
          </p:sp>
          <p:sp>
            <p:nvSpPr>
              <p:cNvPr id="28" name="Parenthèse fermante 27"/>
              <p:cNvSpPr/>
              <p:nvPr/>
            </p:nvSpPr>
            <p:spPr>
              <a:xfrm>
                <a:off x="8077200" y="5274729"/>
                <a:ext cx="75600" cy="139704"/>
              </a:xfrm>
              <a:prstGeom prst="rightBracket">
                <a:avLst/>
              </a:prstGeom>
              <a:ln w="19050" cmpd="sng"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>
                  <a:latin typeface="Arial"/>
                  <a:cs typeface="Arial"/>
                </a:endParaRPr>
              </a:p>
            </p:txBody>
          </p:sp>
          <p:sp>
            <p:nvSpPr>
              <p:cNvPr id="29" name="ZoneTexte 28"/>
              <p:cNvSpPr txBox="1"/>
              <p:nvPr/>
            </p:nvSpPr>
            <p:spPr>
              <a:xfrm>
                <a:off x="8105473" y="5555411"/>
                <a:ext cx="100165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 smtClean="0">
                    <a:solidFill>
                      <a:srgbClr val="0000FF"/>
                    </a:solidFill>
                    <a:latin typeface="Arial"/>
                    <a:cs typeface="Arial"/>
                  </a:rPr>
                  <a:t>Tn</a:t>
                </a:r>
                <a:r>
                  <a:rPr lang="en-GB" sz="1400" i="1" dirty="0" smtClean="0">
                    <a:solidFill>
                      <a:srgbClr val="0000FF"/>
                    </a:solidFill>
                    <a:latin typeface="Arial"/>
                    <a:cs typeface="Arial"/>
                  </a:rPr>
                  <a:t>916</a:t>
                </a:r>
                <a:r>
                  <a:rPr lang="en-GB" sz="1200" dirty="0" smtClean="0">
                    <a:solidFill>
                      <a:srgbClr val="0000FF"/>
                    </a:solidFill>
                    <a:latin typeface="Arial"/>
                    <a:cs typeface="Arial"/>
                  </a:rPr>
                  <a:t> - 13</a:t>
                </a:r>
                <a:endParaRPr lang="en-GB" sz="1200" dirty="0">
                  <a:solidFill>
                    <a:srgbClr val="0000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30" name="ZoneTexte 29"/>
              <p:cNvSpPr txBox="1"/>
              <p:nvPr/>
            </p:nvSpPr>
            <p:spPr>
              <a:xfrm>
                <a:off x="8105473" y="5134942"/>
                <a:ext cx="103599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 smtClean="0">
                    <a:solidFill>
                      <a:srgbClr val="0000FF"/>
                    </a:solidFill>
                    <a:latin typeface="Arial"/>
                    <a:cs typeface="Arial"/>
                  </a:rPr>
                  <a:t>Tn</a:t>
                </a:r>
                <a:r>
                  <a:rPr lang="en-GB" sz="1400" i="1" dirty="0" smtClean="0">
                    <a:solidFill>
                      <a:srgbClr val="0000FF"/>
                    </a:solidFill>
                    <a:latin typeface="Arial"/>
                    <a:cs typeface="Arial"/>
                  </a:rPr>
                  <a:t>916</a:t>
                </a:r>
                <a:r>
                  <a:rPr lang="en-GB" sz="1200" dirty="0" smtClean="0">
                    <a:solidFill>
                      <a:srgbClr val="0000FF"/>
                    </a:solidFill>
                    <a:latin typeface="Arial"/>
                    <a:cs typeface="Arial"/>
                  </a:rPr>
                  <a:t> – 14</a:t>
                </a:r>
              </a:p>
            </p:txBody>
          </p:sp>
          <p:sp>
            <p:nvSpPr>
              <p:cNvPr id="31" name="ZoneTexte 30"/>
              <p:cNvSpPr txBox="1"/>
              <p:nvPr/>
            </p:nvSpPr>
            <p:spPr>
              <a:xfrm>
                <a:off x="8105473" y="5318269"/>
                <a:ext cx="96327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 smtClean="0">
                    <a:solidFill>
                      <a:srgbClr val="0000FF"/>
                    </a:solidFill>
                    <a:latin typeface="Arial"/>
                    <a:cs typeface="Arial"/>
                  </a:rPr>
                  <a:t>Tn</a:t>
                </a:r>
                <a:r>
                  <a:rPr lang="en-GB" sz="1200" i="1" dirty="0" smtClean="0">
                    <a:solidFill>
                      <a:srgbClr val="0000FF"/>
                    </a:solidFill>
                    <a:latin typeface="Arial"/>
                    <a:cs typeface="Arial"/>
                  </a:rPr>
                  <a:t>916</a:t>
                </a:r>
                <a:r>
                  <a:rPr lang="en-GB" sz="1200" dirty="0" smtClean="0">
                    <a:solidFill>
                      <a:srgbClr val="0000FF"/>
                    </a:solidFill>
                    <a:latin typeface="Arial"/>
                    <a:cs typeface="Arial"/>
                  </a:rPr>
                  <a:t> – 15</a:t>
                </a: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8077200" y="5461000"/>
                <a:ext cx="75600" cy="0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Ellipse 46"/>
              <p:cNvSpPr/>
              <p:nvPr/>
            </p:nvSpPr>
            <p:spPr>
              <a:xfrm flipH="1" flipV="1">
                <a:off x="4483765" y="5700689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63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5" name="Ellipse 54"/>
              <p:cNvSpPr/>
              <p:nvPr/>
            </p:nvSpPr>
            <p:spPr>
              <a:xfrm flipH="1" flipV="1">
                <a:off x="5579140" y="3383997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63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7" name="Ellipse 56"/>
              <p:cNvSpPr/>
              <p:nvPr/>
            </p:nvSpPr>
            <p:spPr>
              <a:xfrm flipH="1" flipV="1">
                <a:off x="3913324" y="3917398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63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8" name="Ellipse 57"/>
              <p:cNvSpPr/>
              <p:nvPr/>
            </p:nvSpPr>
            <p:spPr>
              <a:xfrm flipH="1" flipV="1">
                <a:off x="4639340" y="3851781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63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0" name="Ellipse 59"/>
              <p:cNvSpPr/>
              <p:nvPr/>
            </p:nvSpPr>
            <p:spPr>
              <a:xfrm flipH="1" flipV="1">
                <a:off x="4140864" y="3736421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63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1" name="Ellipse 60"/>
              <p:cNvSpPr/>
              <p:nvPr/>
            </p:nvSpPr>
            <p:spPr>
              <a:xfrm flipH="1" flipV="1">
                <a:off x="4558906" y="4372481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63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2" name="Ellipse 61"/>
              <p:cNvSpPr/>
              <p:nvPr/>
            </p:nvSpPr>
            <p:spPr>
              <a:xfrm flipH="1" flipV="1">
                <a:off x="4311257" y="5103789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63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3" name="Ellipse 62"/>
              <p:cNvSpPr/>
              <p:nvPr/>
            </p:nvSpPr>
            <p:spPr>
              <a:xfrm flipH="1" flipV="1">
                <a:off x="4785390" y="5163056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63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4" name="Ellipse 63"/>
              <p:cNvSpPr/>
              <p:nvPr/>
            </p:nvSpPr>
            <p:spPr>
              <a:xfrm flipH="1" flipV="1">
                <a:off x="4090065" y="4613781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63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5" name="Ellipse 64"/>
              <p:cNvSpPr/>
              <p:nvPr/>
            </p:nvSpPr>
            <p:spPr>
              <a:xfrm flipH="1" flipV="1">
                <a:off x="3133332" y="3535339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63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6" name="Ellipse 65"/>
              <p:cNvSpPr/>
              <p:nvPr/>
            </p:nvSpPr>
            <p:spPr>
              <a:xfrm flipH="1" flipV="1">
                <a:off x="3440250" y="5418114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63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7" name="Ellipse 66"/>
              <p:cNvSpPr/>
              <p:nvPr/>
            </p:nvSpPr>
            <p:spPr>
              <a:xfrm flipH="1" flipV="1">
                <a:off x="4753640" y="5314398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63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8" name="Ellipse 67"/>
              <p:cNvSpPr/>
              <p:nvPr/>
            </p:nvSpPr>
            <p:spPr>
              <a:xfrm flipH="1" flipV="1">
                <a:off x="2992573" y="6094389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63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9" name="Ellipse 68"/>
              <p:cNvSpPr/>
              <p:nvPr/>
            </p:nvSpPr>
            <p:spPr>
              <a:xfrm flipH="1" flipV="1">
                <a:off x="4101706" y="5593798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63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0" name="Ellipse 69"/>
              <p:cNvSpPr/>
              <p:nvPr/>
            </p:nvSpPr>
            <p:spPr>
              <a:xfrm flipH="1" flipV="1">
                <a:off x="3733407" y="5519714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63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1" name="Ellipse 70"/>
              <p:cNvSpPr/>
              <p:nvPr/>
            </p:nvSpPr>
            <p:spPr>
              <a:xfrm flipH="1" flipV="1">
                <a:off x="4425556" y="5782181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63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2" name="Ellipse 71"/>
              <p:cNvSpPr/>
              <p:nvPr/>
            </p:nvSpPr>
            <p:spPr>
              <a:xfrm flipH="1" flipV="1">
                <a:off x="4562082" y="5860498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63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3" name="Ellipse 72"/>
              <p:cNvSpPr/>
              <p:nvPr/>
            </p:nvSpPr>
            <p:spPr>
              <a:xfrm flipH="1" flipV="1">
                <a:off x="3166140" y="6144131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 w="635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10" name="ZoneTexte 9"/>
          <p:cNvSpPr txBox="1"/>
          <p:nvPr/>
        </p:nvSpPr>
        <p:spPr>
          <a:xfrm>
            <a:off x="-43638" y="5860534"/>
            <a:ext cx="9251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fr-FR" dirty="0" smtClean="0"/>
              <a:t>Chaque clone résulte de l’insertion d’un transposon codant pour la résistance à la tétracycline</a:t>
            </a:r>
          </a:p>
          <a:p>
            <a:pPr marL="285750" indent="-285750">
              <a:buFont typeface="Wingdings" charset="2"/>
              <a:buChar char="Ø"/>
            </a:pPr>
            <a:r>
              <a:rPr lang="fr-FR" dirty="0" smtClean="0"/>
              <a:t>Ces clones provenant d’une seule bactérie se sont disséminés mondialement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5569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96900"/>
            <a:ext cx="7772400" cy="1143000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000090"/>
                </a:solidFill>
              </a:rPr>
              <a:t>L’ADN est le support de l’héréd</a:t>
            </a:r>
            <a:r>
              <a:rPr lang="fr-FR" sz="3600" dirty="0" smtClean="0"/>
              <a:t>ité</a:t>
            </a:r>
            <a:r>
              <a:rPr lang="fr-FR" sz="3600" dirty="0"/>
              <a:t/>
            </a:r>
            <a:br>
              <a:rPr lang="fr-FR" sz="3600" dirty="0"/>
            </a:br>
            <a:r>
              <a:rPr lang="fr-FR" sz="2400" dirty="0"/>
              <a:t>Transformation du pneumocoque - Oswald </a:t>
            </a:r>
            <a:r>
              <a:rPr lang="fr-FR" sz="2400" dirty="0" err="1"/>
              <a:t>T</a:t>
            </a:r>
            <a:r>
              <a:rPr lang="fr-FR" sz="2400" dirty="0"/>
              <a:t>. Avery</a:t>
            </a:r>
            <a:endParaRPr lang="fr-FR" sz="3600" dirty="0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690716" y="5851526"/>
            <a:ext cx="37625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 typeface="Symbol" charset="0"/>
              <a:buChar char="Þ"/>
            </a:pPr>
            <a:r>
              <a:rPr lang="fr-FR"/>
              <a:t>L</a:t>
            </a:r>
            <a:r>
              <a:rPr lang="ja-JP" altLang="fr-FR">
                <a:latin typeface="Arial"/>
              </a:rPr>
              <a:t>’</a:t>
            </a:r>
            <a:r>
              <a:rPr lang="fr-FR"/>
              <a:t>ADN est le support de l</a:t>
            </a:r>
            <a:r>
              <a:rPr lang="ja-JP" altLang="fr-FR">
                <a:latin typeface="Arial"/>
              </a:rPr>
              <a:t>’</a:t>
            </a:r>
            <a:r>
              <a:rPr lang="fr-FR"/>
              <a:t>hérédité!</a:t>
            </a:r>
          </a:p>
          <a:p>
            <a:pPr algn="ctr">
              <a:buFont typeface="Symbol" charset="0"/>
              <a:buNone/>
            </a:pPr>
            <a:r>
              <a:rPr lang="fr-FR"/>
              <a:t>COMMENT?</a:t>
            </a:r>
          </a:p>
        </p:txBody>
      </p:sp>
      <p:pic>
        <p:nvPicPr>
          <p:cNvPr id="10248" name="Picture 8" descr="grifith3.jpg                                                   0008DEA4&#10;Disque dur                     B8D0BC8D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1" y="1752600"/>
            <a:ext cx="38735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 descr="grifith4.jpg                                                   0008DEA4&#10;Disque dur                     B8D0BC8D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267" y="1790701"/>
            <a:ext cx="3873500" cy="141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grifith5.jpg                                                   0008DEA4&#10;Disque dur                     B8D0BC8D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17950"/>
            <a:ext cx="3873500" cy="148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 descr="grifith6.jpg                                                   0008DEA4&#10;Disque dur                     B8D0BC8D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267" y="3530601"/>
            <a:ext cx="3873500" cy="211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482600" y="3176588"/>
            <a:ext cx="22642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800"/>
              <a:t>Souche R</a:t>
            </a:r>
          </a:p>
          <a:p>
            <a:r>
              <a:rPr lang="fr-FR" sz="1800"/>
              <a:t>(+ protéines souche S)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5314244" y="3244851"/>
            <a:ext cx="10257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800"/>
              <a:t>Souche S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234244" y="5437188"/>
            <a:ext cx="15062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1800"/>
              <a:t>Souche S tuée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3967634" y="5149850"/>
            <a:ext cx="34439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sz="1800"/>
              <a:t>Souche R +</a:t>
            </a:r>
          </a:p>
          <a:p>
            <a:pPr algn="ctr"/>
            <a:r>
              <a:rPr lang="fr-FR" sz="1800"/>
              <a:t>Souche S tuée ou ADN de souche S</a:t>
            </a:r>
          </a:p>
        </p:txBody>
      </p:sp>
    </p:spTree>
    <p:extLst>
      <p:ext uri="{BB962C8B-B14F-4D97-AF65-F5344CB8AC3E}">
        <p14:creationId xmlns:p14="http://schemas.microsoft.com/office/powerpoint/2010/main" val="2509763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charset="2"/>
              <a:buChar char="Ø"/>
            </a:pPr>
            <a:r>
              <a:rPr lang="fr-FR" dirty="0" smtClean="0"/>
              <a:t>L’étude génomique montre que l’émergence des infections néonatales à </a:t>
            </a:r>
            <a:r>
              <a:rPr lang="fr-FR" i="1" dirty="0" smtClean="0"/>
              <a:t>S. </a:t>
            </a:r>
            <a:r>
              <a:rPr lang="fr-FR" i="1" dirty="0" err="1" smtClean="0"/>
              <a:t>agalactia</a:t>
            </a:r>
            <a:r>
              <a:rPr lang="fr-FR" dirty="0" err="1" smtClean="0"/>
              <a:t>e</a:t>
            </a:r>
            <a:r>
              <a:rPr lang="fr-FR" dirty="0" smtClean="0"/>
              <a:t> est réelle et non la conséquence d’une meilleure détection.</a:t>
            </a:r>
          </a:p>
          <a:p>
            <a:pPr>
              <a:buFont typeface="Wingdings" charset="2"/>
              <a:buChar char="Ø"/>
            </a:pPr>
            <a:endParaRPr lang="fr-FR" dirty="0"/>
          </a:p>
          <a:p>
            <a:pPr>
              <a:buFont typeface="Wingdings" charset="2"/>
              <a:buChar char="Ø"/>
            </a:pPr>
            <a:r>
              <a:rPr lang="fr-FR" dirty="0" smtClean="0"/>
              <a:t>L’utilisation massive de la tétracycline dans les années 50 a résulté dans le remplacement de la population par quelques clones résistants</a:t>
            </a:r>
          </a:p>
          <a:p>
            <a:pPr>
              <a:buFont typeface="Wingdings" charset="2"/>
              <a:buChar char="Ø"/>
            </a:pPr>
            <a:endParaRPr lang="fr-FR" dirty="0"/>
          </a:p>
          <a:p>
            <a:pPr>
              <a:buFont typeface="Wingdings" charset="2"/>
              <a:buChar char="Ø"/>
            </a:pPr>
            <a:r>
              <a:rPr lang="fr-FR" dirty="0" smtClean="0"/>
              <a:t>Malgré la diminution de l’utilisation de cet antibiotique ces clones sont stables</a:t>
            </a:r>
          </a:p>
        </p:txBody>
      </p:sp>
    </p:spTree>
    <p:extLst>
      <p:ext uri="{BB962C8B-B14F-4D97-AF65-F5344CB8AC3E}">
        <p14:creationId xmlns:p14="http://schemas.microsoft.com/office/powerpoint/2010/main" val="3881426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0090"/>
                </a:solidFill>
              </a:rPr>
              <a:t>Application du séquençage en microbiologie clinique</a:t>
            </a:r>
            <a:endParaRPr lang="fr-FR" dirty="0">
              <a:solidFill>
                <a:srgbClr val="00009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93900"/>
            <a:ext cx="8229600" cy="4132267"/>
          </a:xfrm>
        </p:spPr>
        <p:txBody>
          <a:bodyPr>
            <a:normAutofit/>
          </a:bodyPr>
          <a:lstStyle/>
          <a:p>
            <a:pPr>
              <a:buSzPct val="80000"/>
              <a:buFont typeface="Wingdings" charset="2"/>
              <a:buChar char="Ø"/>
            </a:pPr>
            <a:r>
              <a:rPr lang="fr-FR" sz="2800" dirty="0" smtClean="0"/>
              <a:t>Compréhension et surveillances des maladies infectieuses et des épidémies</a:t>
            </a:r>
          </a:p>
          <a:p>
            <a:pPr>
              <a:buSzPct val="80000"/>
              <a:buFont typeface="Wingdings" charset="2"/>
              <a:buChar char="Ø"/>
            </a:pPr>
            <a:r>
              <a:rPr lang="fr-FR" sz="2800" dirty="0"/>
              <a:t>Surveillance des maladies </a:t>
            </a:r>
            <a:r>
              <a:rPr lang="fr-FR" sz="2800" dirty="0" smtClean="0"/>
              <a:t>nosocomiales</a:t>
            </a:r>
          </a:p>
          <a:p>
            <a:pPr>
              <a:buSzPct val="80000"/>
              <a:buFont typeface="Wingdings" charset="2"/>
              <a:buChar char="Ø"/>
            </a:pPr>
            <a:r>
              <a:rPr lang="fr-FR" sz="2800" dirty="0" smtClean="0"/>
              <a:t>Analyse de la résistance aux antibiotiques et sa dissémination (antibiogramme moléculaire)</a:t>
            </a:r>
          </a:p>
          <a:p>
            <a:pPr>
              <a:buSzPct val="80000"/>
              <a:buFont typeface="Wingdings" charset="2"/>
              <a:buChar char="Ø"/>
            </a:pPr>
            <a:r>
              <a:rPr lang="fr-FR" sz="2800" dirty="0" smtClean="0"/>
              <a:t>Diagnostic en microbiologie et en virologie</a:t>
            </a:r>
          </a:p>
          <a:p>
            <a:pPr>
              <a:buSzPct val="80000"/>
              <a:buFont typeface="Wingdings" charset="2"/>
              <a:buChar char="Ø"/>
            </a:pPr>
            <a:r>
              <a:rPr lang="fr-FR" sz="2800" dirty="0" smtClean="0"/>
              <a:t>Alerte pour le bio terrorisme</a:t>
            </a:r>
          </a:p>
          <a:p>
            <a:pPr marL="0" indent="0">
              <a:buSzPct val="80000"/>
              <a:buNone/>
            </a:pPr>
            <a:r>
              <a:rPr lang="fr-FR" sz="2800" dirty="0" smtClean="0"/>
              <a:t>…</a:t>
            </a:r>
            <a:endParaRPr lang="fr-FR" sz="2800" dirty="0"/>
          </a:p>
          <a:p>
            <a:pPr>
              <a:buSzPct val="80000"/>
              <a:buFont typeface="Wingdings" charset="2"/>
              <a:buChar char="Ø"/>
            </a:pPr>
            <a:endParaRPr lang="fr-FR" sz="2800" dirty="0" smtClean="0"/>
          </a:p>
        </p:txBody>
      </p:sp>
    </p:spTree>
    <p:extLst>
      <p:ext uri="{BB962C8B-B14F-4D97-AF65-F5344CB8AC3E}">
        <p14:creationId xmlns:p14="http://schemas.microsoft.com/office/powerpoint/2010/main" val="813532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>
                <a:solidFill>
                  <a:srgbClr val="000090"/>
                </a:solidFill>
                <a:cs typeface="Times" charset="0"/>
              </a:rPr>
              <a:t>Etudes des maladies rares</a:t>
            </a:r>
          </a:p>
        </p:txBody>
      </p:sp>
      <p:sp>
        <p:nvSpPr>
          <p:cNvPr id="53250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8000"/>
              </a:buClr>
              <a:buSzPct val="70000"/>
              <a:buFont typeface="Wingdings" charset="2"/>
              <a:buChar char="Ø"/>
            </a:pPr>
            <a:r>
              <a:rPr lang="fr-FR" dirty="0">
                <a:latin typeface="Calibri" charset="0"/>
              </a:rPr>
              <a:t>Hypothèse: une mutation est responsable du syndrome</a:t>
            </a:r>
          </a:p>
          <a:p>
            <a:pPr>
              <a:buClr>
                <a:srgbClr val="008000"/>
              </a:buClr>
              <a:buSzPct val="70000"/>
              <a:buFont typeface="Wingdings" charset="2"/>
              <a:buChar char="Ø"/>
            </a:pPr>
            <a:r>
              <a:rPr lang="fr-FR" dirty="0">
                <a:latin typeface="Calibri" charset="0"/>
              </a:rPr>
              <a:t>Analyse familiale, étude de grandes familles, étude de familles consanguines</a:t>
            </a:r>
          </a:p>
          <a:p>
            <a:pPr>
              <a:buClr>
                <a:srgbClr val="008000"/>
              </a:buClr>
              <a:buSzPct val="70000"/>
              <a:buFont typeface="Wingdings" charset="2"/>
              <a:buChar char="Ø"/>
            </a:pPr>
            <a:r>
              <a:rPr lang="fr-FR" dirty="0">
                <a:latin typeface="Calibri" charset="0"/>
              </a:rPr>
              <a:t>Difficultés:</a:t>
            </a:r>
          </a:p>
          <a:p>
            <a:pPr lvl="1"/>
            <a:r>
              <a:rPr lang="fr-FR" dirty="0">
                <a:latin typeface="Calibri" charset="0"/>
              </a:rPr>
              <a:t>Maladies très rares</a:t>
            </a:r>
          </a:p>
          <a:p>
            <a:pPr lvl="1"/>
            <a:r>
              <a:rPr lang="fr-FR" dirty="0">
                <a:latin typeface="Calibri" charset="0"/>
              </a:rPr>
              <a:t>Mutations dans différents gènes </a:t>
            </a:r>
            <a:r>
              <a:rPr lang="fr-FR" dirty="0" smtClean="0">
                <a:latin typeface="Calibri" charset="0"/>
              </a:rPr>
              <a:t>responsables </a:t>
            </a:r>
            <a:r>
              <a:rPr lang="fr-FR" dirty="0">
                <a:latin typeface="Calibri" charset="0"/>
              </a:rPr>
              <a:t>du même syndrome.</a:t>
            </a:r>
          </a:p>
        </p:txBody>
      </p:sp>
    </p:spTree>
    <p:extLst>
      <p:ext uri="{BB962C8B-B14F-4D97-AF65-F5344CB8AC3E}">
        <p14:creationId xmlns:p14="http://schemas.microsoft.com/office/powerpoint/2010/main" val="2865894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dirty="0">
                <a:solidFill>
                  <a:srgbClr val="000090"/>
                </a:solidFill>
                <a:latin typeface="Times" charset="0"/>
                <a:cs typeface="Times" charset="0"/>
              </a:rPr>
              <a:t>Exemple d'identification de mutation</a:t>
            </a:r>
          </a:p>
        </p:txBody>
      </p:sp>
      <p:sp>
        <p:nvSpPr>
          <p:cNvPr id="54274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2400">
                <a:latin typeface="Calibri" charset="0"/>
              </a:rPr>
              <a:t>Une famille de quatre enfants sains, mais trois d'entre eux perdent peu à peu la vision – syndrome de rétinite pigmentaire.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2400">
                <a:latin typeface="Calibri" charset="0"/>
              </a:rPr>
              <a:t>Test négatif pour plus de 50 mutations connues associées à ce syndrome.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2400">
                <a:latin typeface="Calibri" charset="0"/>
              </a:rPr>
              <a:t>Proposition du généticien de séquencer les génomes au sein de cette famille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Symbol" charset="0"/>
              <a:buChar char=""/>
            </a:pPr>
            <a:r>
              <a:rPr lang="fr-FR" sz="2400">
                <a:latin typeface="Calibri" charset="0"/>
              </a:rPr>
              <a:t>Identification d'une mutation dans le gène DHDDS qui ajoute un sucre à la rhodopsin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Symbol" charset="0"/>
              <a:buChar char=""/>
            </a:pPr>
            <a:r>
              <a:rPr lang="fr-FR" sz="2400">
                <a:latin typeface="Calibri" charset="0"/>
              </a:rPr>
              <a:t>L'inactivation de ce gène chez le poisson zèbre donne le même phénotype</a:t>
            </a:r>
          </a:p>
        </p:txBody>
      </p:sp>
    </p:spTree>
    <p:extLst>
      <p:ext uri="{BB962C8B-B14F-4D97-AF65-F5344CB8AC3E}">
        <p14:creationId xmlns:p14="http://schemas.microsoft.com/office/powerpoint/2010/main" val="2103073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000090"/>
                </a:solidFill>
                <a:cs typeface="Times" charset="0"/>
              </a:rPr>
              <a:t>Analyse du développement d’un cancer</a:t>
            </a:r>
            <a:endParaRPr lang="fr-FR" sz="3600" dirty="0">
              <a:solidFill>
                <a:srgbClr val="000090"/>
              </a:solidFill>
              <a:cs typeface="Times" charset="0"/>
            </a:endParaRPr>
          </a:p>
        </p:txBody>
      </p:sp>
      <p:sp>
        <p:nvSpPr>
          <p:cNvPr id="55298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685800"/>
          </a:xfrm>
        </p:spPr>
        <p:txBody>
          <a:bodyPr/>
          <a:lstStyle/>
          <a:p>
            <a:pPr>
              <a:buFont typeface="Symbol" charset="0"/>
              <a:buChar char=""/>
            </a:pPr>
            <a:r>
              <a:rPr lang="fr-FR" sz="2400" dirty="0">
                <a:latin typeface="Calibri" charset="0"/>
              </a:rPr>
              <a:t>Principe: séquençage de l'ADN </a:t>
            </a:r>
            <a:r>
              <a:rPr lang="fr-FR" sz="2400" dirty="0" smtClean="0">
                <a:latin typeface="Calibri" charset="0"/>
              </a:rPr>
              <a:t>de </a:t>
            </a:r>
            <a:r>
              <a:rPr lang="fr-FR" sz="2400" dirty="0">
                <a:latin typeface="Calibri" charset="0"/>
              </a:rPr>
              <a:t>tumeurs et de métastases</a:t>
            </a:r>
          </a:p>
        </p:txBody>
      </p:sp>
      <p:grpSp>
        <p:nvGrpSpPr>
          <p:cNvPr id="2" name="Grouper 1"/>
          <p:cNvGrpSpPr/>
          <p:nvPr/>
        </p:nvGrpSpPr>
        <p:grpSpPr>
          <a:xfrm>
            <a:off x="709613" y="2209800"/>
            <a:ext cx="7604125" cy="3906838"/>
            <a:chOff x="709613" y="2565400"/>
            <a:chExt cx="7604125" cy="3906838"/>
          </a:xfrm>
        </p:grpSpPr>
        <p:pic>
          <p:nvPicPr>
            <p:cNvPr id="55299" name="Imag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070225" y="1527175"/>
              <a:ext cx="3409950" cy="548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00" name="ZoneTexte 4"/>
            <p:cNvSpPr txBox="1">
              <a:spLocks noChangeArrowheads="1"/>
            </p:cNvSpPr>
            <p:nvPr/>
          </p:nvSpPr>
          <p:spPr bwMode="auto">
            <a:xfrm>
              <a:off x="709613" y="3657600"/>
              <a:ext cx="982662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sz="1600" b="1">
                  <a:solidFill>
                    <a:srgbClr val="174971"/>
                  </a:solidFill>
                </a:rPr>
                <a:t>Cellule</a:t>
              </a:r>
            </a:p>
            <a:p>
              <a:pPr algn="ctr" eaLnBrk="1" hangingPunct="1"/>
              <a:r>
                <a:rPr lang="fr-FR" sz="1600" b="1">
                  <a:solidFill>
                    <a:srgbClr val="174971"/>
                  </a:solidFill>
                </a:rPr>
                <a:t>normale</a:t>
              </a:r>
            </a:p>
          </p:txBody>
        </p:sp>
        <p:sp>
          <p:nvSpPr>
            <p:cNvPr id="55301" name="ZoneTexte 5"/>
            <p:cNvSpPr txBox="1">
              <a:spLocks noChangeArrowheads="1"/>
            </p:cNvSpPr>
            <p:nvPr/>
          </p:nvSpPr>
          <p:spPr bwMode="auto">
            <a:xfrm>
              <a:off x="1884363" y="3073400"/>
              <a:ext cx="178117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sz="1600" b="1">
                  <a:solidFill>
                    <a:srgbClr val="8BA34D"/>
                  </a:solidFill>
                </a:rPr>
                <a:t>Cellule tumorale </a:t>
              </a:r>
            </a:p>
            <a:p>
              <a:pPr algn="ctr" eaLnBrk="1" hangingPunct="1"/>
              <a:r>
                <a:rPr lang="fr-FR" sz="1600" b="1">
                  <a:solidFill>
                    <a:srgbClr val="8BA34D"/>
                  </a:solidFill>
                </a:rPr>
                <a:t>initiale</a:t>
              </a:r>
            </a:p>
          </p:txBody>
        </p:sp>
        <p:sp>
          <p:nvSpPr>
            <p:cNvPr id="55302" name="ZoneTexte 6"/>
            <p:cNvSpPr txBox="1">
              <a:spLocks noChangeArrowheads="1"/>
            </p:cNvSpPr>
            <p:nvPr/>
          </p:nvSpPr>
          <p:spPr bwMode="auto">
            <a:xfrm>
              <a:off x="4384675" y="3073400"/>
              <a:ext cx="98425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sz="1600" b="1">
                  <a:solidFill>
                    <a:srgbClr val="EA8221"/>
                  </a:solidFill>
                </a:rPr>
                <a:t>Clone</a:t>
              </a:r>
            </a:p>
            <a:p>
              <a:pPr algn="ctr" eaLnBrk="1" hangingPunct="1"/>
              <a:r>
                <a:rPr lang="fr-FR" sz="1600" b="1">
                  <a:solidFill>
                    <a:srgbClr val="EA8221"/>
                  </a:solidFill>
                </a:rPr>
                <a:t>parental</a:t>
              </a:r>
            </a:p>
          </p:txBody>
        </p:sp>
        <p:sp>
          <p:nvSpPr>
            <p:cNvPr id="55303" name="ZoneTexte 7"/>
            <p:cNvSpPr txBox="1">
              <a:spLocks noChangeArrowheads="1"/>
            </p:cNvSpPr>
            <p:nvPr/>
          </p:nvSpPr>
          <p:spPr bwMode="auto">
            <a:xfrm>
              <a:off x="4922838" y="2565400"/>
              <a:ext cx="196532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fr-FR" sz="1600" b="1">
                  <a:solidFill>
                    <a:srgbClr val="A64C44"/>
                  </a:solidFill>
                </a:rPr>
                <a:t>Sous-clones</a:t>
              </a:r>
            </a:p>
            <a:p>
              <a:pPr algn="ctr" eaLnBrk="1" hangingPunct="1"/>
              <a:r>
                <a:rPr lang="fr-FR" sz="1600" b="1">
                  <a:solidFill>
                    <a:srgbClr val="A64C44"/>
                  </a:solidFill>
                </a:rPr>
                <a:t>capacité métastat.</a:t>
              </a:r>
            </a:p>
          </p:txBody>
        </p:sp>
        <p:sp>
          <p:nvSpPr>
            <p:cNvPr id="55304" name="ZoneTexte 9"/>
            <p:cNvSpPr txBox="1">
              <a:spLocks noChangeArrowheads="1"/>
            </p:cNvSpPr>
            <p:nvPr/>
          </p:nvSpPr>
          <p:spPr bwMode="auto">
            <a:xfrm>
              <a:off x="3327400" y="6102350"/>
              <a:ext cx="49863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800"/>
                <a:t>11,7 + 3,1                    6,8 +3,4     2,7 + 1,2 ans</a:t>
              </a:r>
            </a:p>
          </p:txBody>
        </p:sp>
        <p:sp>
          <p:nvSpPr>
            <p:cNvPr id="55305" name="ZoneTexte 10"/>
            <p:cNvSpPr txBox="1">
              <a:spLocks noChangeArrowheads="1"/>
            </p:cNvSpPr>
            <p:nvPr/>
          </p:nvSpPr>
          <p:spPr bwMode="auto">
            <a:xfrm>
              <a:off x="2349500" y="4781550"/>
              <a:ext cx="25590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800"/>
                <a:t>mutations et expansion</a:t>
              </a:r>
            </a:p>
          </p:txBody>
        </p:sp>
        <p:sp>
          <p:nvSpPr>
            <p:cNvPr id="55306" name="ZoneTexte 11"/>
            <p:cNvSpPr txBox="1">
              <a:spLocks noChangeArrowheads="1"/>
            </p:cNvSpPr>
            <p:nvPr/>
          </p:nvSpPr>
          <p:spPr bwMode="auto">
            <a:xfrm>
              <a:off x="5376863" y="4908550"/>
              <a:ext cx="16351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fr-FR" sz="1800">
                  <a:solidFill>
                    <a:srgbClr val="FF0000"/>
                  </a:solidFill>
                </a:rPr>
                <a:t>Dissémination</a:t>
              </a:r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1724782" y="6216134"/>
            <a:ext cx="5449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Développement d’un cancer pancréatique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557468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0090"/>
                </a:solidFill>
              </a:rPr>
              <a:t>Application du séquençage pour la santé humaine </a:t>
            </a:r>
            <a:endParaRPr lang="fr-FR" dirty="0">
              <a:solidFill>
                <a:srgbClr val="00009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Clr>
                <a:srgbClr val="008000"/>
              </a:buClr>
              <a:buSzPct val="70000"/>
              <a:buFont typeface="Wingdings" charset="2"/>
              <a:buChar char="Ø"/>
            </a:pPr>
            <a:r>
              <a:rPr lang="fr-FR" dirty="0" smtClean="0"/>
              <a:t>Génétique: identification de mutations responsable de maladies mais aussi de la prédisposition à des pathologies</a:t>
            </a:r>
          </a:p>
          <a:p>
            <a:pPr>
              <a:buClr>
                <a:srgbClr val="008000"/>
              </a:buClr>
              <a:buSzPct val="70000"/>
              <a:buFont typeface="Wingdings" charset="2"/>
              <a:buChar char="Ø"/>
            </a:pPr>
            <a:r>
              <a:rPr lang="fr-FR" dirty="0" smtClean="0"/>
              <a:t>Caractérisation des mutations au cours du processus cancéreux</a:t>
            </a:r>
          </a:p>
          <a:p>
            <a:pPr>
              <a:buClr>
                <a:srgbClr val="008000"/>
              </a:buClr>
              <a:buSzPct val="70000"/>
              <a:buFont typeface="Wingdings" charset="2"/>
              <a:buChar char="Ø"/>
            </a:pPr>
            <a:r>
              <a:rPr lang="fr-FR" dirty="0" smtClean="0"/>
              <a:t>Potentiel considérable de la médecine personnalisée</a:t>
            </a:r>
          </a:p>
          <a:p>
            <a:pPr>
              <a:buClr>
                <a:srgbClr val="008000"/>
              </a:buClr>
              <a:buSzPct val="70000"/>
              <a:buFont typeface="Wingdings" charset="2"/>
              <a:buChar char="Ø"/>
            </a:pPr>
            <a:r>
              <a:rPr lang="fr-FR" dirty="0" smtClean="0"/>
              <a:t>Identification de </a:t>
            </a:r>
            <a:r>
              <a:rPr lang="fr-FR" dirty="0" err="1" smtClean="0"/>
              <a:t>variants</a:t>
            </a:r>
            <a:r>
              <a:rPr lang="fr-FR" dirty="0" smtClean="0"/>
              <a:t> génétiques associés à des traits phénotypiques: taille, couleurs de la peau … psychologie </a:t>
            </a:r>
          </a:p>
          <a:p>
            <a:pPr>
              <a:buClr>
                <a:srgbClr val="008000"/>
              </a:buClr>
              <a:buSzPct val="70000"/>
              <a:buFont typeface="Wingdings" charset="2"/>
              <a:buChar char="Ø"/>
            </a:pPr>
            <a:r>
              <a:rPr lang="fr-FR" dirty="0" smtClean="0"/>
              <a:t>Identification des personnes pour la police scientifique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2346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risque éthique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4"/>
            <a:ext cx="4051300" cy="4525963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Séquençage de son génome à titre privé</a:t>
            </a:r>
          </a:p>
          <a:p>
            <a:r>
              <a:rPr lang="fr-FR" dirty="0" smtClean="0"/>
              <a:t>Comment utiliser les informations de « prédisposition »</a:t>
            </a:r>
          </a:p>
          <a:p>
            <a:r>
              <a:rPr lang="fr-FR" dirty="0" smtClean="0"/>
              <a:t>Risque d’erreur dans l’analyse des données</a:t>
            </a:r>
          </a:p>
          <a:p>
            <a:r>
              <a:rPr lang="fr-FR" dirty="0" smtClean="0"/>
              <a:t>Problème de confidentialité</a:t>
            </a:r>
            <a:endParaRPr lang="fr-FR" dirty="0"/>
          </a:p>
        </p:txBody>
      </p:sp>
      <p:pic>
        <p:nvPicPr>
          <p:cNvPr id="4" name="Image 3" descr="Capture d’écran 2013-03-24 à 17.26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0" y="1600204"/>
            <a:ext cx="3491005" cy="491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05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 smtClean="0">
                <a:solidFill>
                  <a:srgbClr val="000090"/>
                </a:solidFill>
              </a:rPr>
              <a:t>Des applications très innovantes</a:t>
            </a:r>
            <a:endParaRPr lang="fr-FR" dirty="0">
              <a:solidFill>
                <a:srgbClr val="000090"/>
              </a:solidFill>
            </a:endParaRPr>
          </a:p>
        </p:txBody>
      </p:sp>
      <p:pic>
        <p:nvPicPr>
          <p:cNvPr id="4" name="Image 3" descr="Capture d’écran 2014-05-22 à 22.21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700" y="1099003"/>
            <a:ext cx="5753100" cy="2602593"/>
          </a:xfrm>
          <a:prstGeom prst="rect">
            <a:avLst/>
          </a:prstGeom>
        </p:spPr>
      </p:pic>
      <p:pic>
        <p:nvPicPr>
          <p:cNvPr id="5" name="Image 4" descr="Capture d’écran 2014-05-22 à 22.24.1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0" y="3060700"/>
            <a:ext cx="4470400" cy="345439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65101" y="4787900"/>
            <a:ext cx="416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0090"/>
                </a:solidFill>
              </a:rPr>
              <a:t>Diagnostic de la trisomie et de certains cancer par séquençage de l’ADN circulant</a:t>
            </a:r>
            <a:endParaRPr lang="fr-FR" sz="20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760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Message 5:</a:t>
            </a:r>
          </a:p>
          <a:p>
            <a:pPr marL="0" indent="0">
              <a:buNone/>
            </a:pPr>
            <a:r>
              <a:rPr lang="fr-FR" dirty="0" smtClean="0"/>
              <a:t>L’analyse de la diversité génétique des individus et au cours du processus cancéreux présente un potentiel considérable en recherche et en médecine mais doit être précisément encadré.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6298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2"/>
          <p:cNvSpPr txBox="1">
            <a:spLocks/>
          </p:cNvSpPr>
          <p:nvPr/>
        </p:nvSpPr>
        <p:spPr>
          <a:xfrm>
            <a:off x="609600" y="2768600"/>
            <a:ext cx="8229600" cy="10159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fr-FR" dirty="0" smtClean="0"/>
              <a:t>Analyse de l’activité des gènes:</a:t>
            </a:r>
          </a:p>
          <a:p>
            <a:pPr marL="0" indent="0" algn="ctr">
              <a:buFont typeface="Arial"/>
              <a:buNone/>
            </a:pPr>
            <a:r>
              <a:rPr lang="fr-FR" dirty="0" smtClean="0"/>
              <a:t>Expression génétique et </a:t>
            </a:r>
            <a:r>
              <a:rPr lang="fr-FR" dirty="0" err="1" smtClean="0"/>
              <a:t>épigénétique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019999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241300"/>
            <a:ext cx="8686800" cy="838200"/>
          </a:xfrm>
        </p:spPr>
        <p:txBody>
          <a:bodyPr/>
          <a:lstStyle/>
          <a:p>
            <a:r>
              <a:rPr lang="fi-FI" sz="3600" dirty="0">
                <a:solidFill>
                  <a:srgbClr val="000090"/>
                </a:solidFill>
              </a:rPr>
              <a:t>L’ADN </a:t>
            </a:r>
            <a:r>
              <a:rPr lang="fi-FI" sz="3600" dirty="0" err="1">
                <a:solidFill>
                  <a:srgbClr val="000090"/>
                </a:solidFill>
              </a:rPr>
              <a:t>est</a:t>
            </a:r>
            <a:r>
              <a:rPr lang="fi-FI" sz="3600" dirty="0">
                <a:solidFill>
                  <a:srgbClr val="000090"/>
                </a:solidFill>
              </a:rPr>
              <a:t> un </a:t>
            </a:r>
            <a:r>
              <a:rPr lang="fi-FI" sz="3600" dirty="0" err="1">
                <a:solidFill>
                  <a:srgbClr val="000090"/>
                </a:solidFill>
              </a:rPr>
              <a:t>acide</a:t>
            </a:r>
            <a:r>
              <a:rPr lang="fi-FI" sz="3600" dirty="0">
                <a:solidFill>
                  <a:srgbClr val="000090"/>
                </a:solidFill>
              </a:rPr>
              <a:t> </a:t>
            </a:r>
            <a:r>
              <a:rPr lang="fi-FI" sz="3600" dirty="0" err="1">
                <a:solidFill>
                  <a:srgbClr val="000090"/>
                </a:solidFill>
              </a:rPr>
              <a:t>nucléique</a:t>
            </a:r>
            <a:r>
              <a:rPr lang="fi-FI" sz="3600" dirty="0">
                <a:solidFill>
                  <a:srgbClr val="000090"/>
                </a:solidFill>
              </a:rPr>
              <a:t> </a:t>
            </a:r>
            <a:r>
              <a:rPr lang="fi-FI" sz="3600" dirty="0" err="1">
                <a:solidFill>
                  <a:srgbClr val="000090"/>
                </a:solidFill>
              </a:rPr>
              <a:t>double</a:t>
            </a:r>
            <a:r>
              <a:rPr lang="fi-FI" sz="3600" dirty="0">
                <a:solidFill>
                  <a:srgbClr val="000090"/>
                </a:solidFill>
              </a:rPr>
              <a:t> </a:t>
            </a:r>
            <a:r>
              <a:rPr lang="fi-FI" sz="3600" dirty="0" err="1">
                <a:solidFill>
                  <a:srgbClr val="000090"/>
                </a:solidFill>
              </a:rPr>
              <a:t>brin</a:t>
            </a:r>
            <a:endParaRPr lang="fi-FI" sz="3600" dirty="0">
              <a:solidFill>
                <a:srgbClr val="000090"/>
              </a:solidFill>
            </a:endParaRPr>
          </a:p>
        </p:txBody>
      </p:sp>
      <p:sp>
        <p:nvSpPr>
          <p:cNvPr id="30740" name="Line 1044"/>
          <p:cNvSpPr>
            <a:spLocks noChangeShapeType="1"/>
          </p:cNvSpPr>
          <p:nvPr/>
        </p:nvSpPr>
        <p:spPr bwMode="auto">
          <a:xfrm flipV="1">
            <a:off x="6249812" y="1981200"/>
            <a:ext cx="0" cy="2286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0727" name="Picture 1031" descr="dna2[1].jpg                                                    0003B63F&#10;-Macintosh HD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67" y="1319213"/>
            <a:ext cx="4389967" cy="478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1" name="Text Box 1035"/>
          <p:cNvSpPr txBox="1">
            <a:spLocks noChangeArrowheads="1"/>
          </p:cNvSpPr>
          <p:nvPr/>
        </p:nvSpPr>
        <p:spPr bwMode="auto">
          <a:xfrm>
            <a:off x="475545" y="1776413"/>
            <a:ext cx="38382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fi-FI" sz="2000" b="1">
                <a:solidFill>
                  <a:srgbClr val="FF0000"/>
                </a:solidFill>
                <a:latin typeface="Arial" charset="0"/>
              </a:rPr>
              <a:t>5’</a:t>
            </a:r>
          </a:p>
        </p:txBody>
      </p:sp>
      <p:grpSp>
        <p:nvGrpSpPr>
          <p:cNvPr id="30733" name="Group 1037"/>
          <p:cNvGrpSpPr>
            <a:grpSpLocks/>
          </p:cNvGrpSpPr>
          <p:nvPr/>
        </p:nvGrpSpPr>
        <p:grpSpPr bwMode="auto">
          <a:xfrm>
            <a:off x="1179689" y="5880100"/>
            <a:ext cx="828322" cy="685800"/>
            <a:chOff x="2832" y="3744"/>
            <a:chExt cx="521" cy="432"/>
          </a:xfrm>
        </p:grpSpPr>
        <p:sp>
          <p:nvSpPr>
            <p:cNvPr id="30734" name="Rectangle 1038"/>
            <p:cNvSpPr>
              <a:spLocks noChangeArrowheads="1"/>
            </p:cNvSpPr>
            <p:nvPr/>
          </p:nvSpPr>
          <p:spPr bwMode="auto">
            <a:xfrm>
              <a:off x="3111" y="3924"/>
              <a:ext cx="24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fi-FI" sz="2000" b="1">
                  <a:solidFill>
                    <a:srgbClr val="FF0000"/>
                  </a:solidFill>
                  <a:latin typeface="Arial" charset="0"/>
                </a:rPr>
                <a:t>3’</a:t>
              </a:r>
            </a:p>
          </p:txBody>
        </p:sp>
        <p:grpSp>
          <p:nvGrpSpPr>
            <p:cNvPr id="30735" name="Group 1039"/>
            <p:cNvGrpSpPr>
              <a:grpSpLocks/>
            </p:cNvGrpSpPr>
            <p:nvPr/>
          </p:nvGrpSpPr>
          <p:grpSpPr bwMode="auto">
            <a:xfrm>
              <a:off x="2832" y="3744"/>
              <a:ext cx="358" cy="346"/>
              <a:chOff x="2832" y="3744"/>
              <a:chExt cx="358" cy="346"/>
            </a:xfrm>
          </p:grpSpPr>
          <p:sp>
            <p:nvSpPr>
              <p:cNvPr id="30736" name="Line 1040"/>
              <p:cNvSpPr>
                <a:spLocks noChangeShapeType="1"/>
              </p:cNvSpPr>
              <p:nvPr/>
            </p:nvSpPr>
            <p:spPr bwMode="auto">
              <a:xfrm>
                <a:off x="2928" y="3744"/>
                <a:ext cx="0" cy="144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37" name="Text Box 1041"/>
              <p:cNvSpPr txBox="1">
                <a:spLocks noChangeArrowheads="1"/>
              </p:cNvSpPr>
              <p:nvPr/>
            </p:nvSpPr>
            <p:spPr bwMode="auto">
              <a:xfrm>
                <a:off x="2832" y="3838"/>
                <a:ext cx="35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fi-FI" sz="2000" b="1">
                    <a:latin typeface="Arial" charset="0"/>
                  </a:rPr>
                  <a:t>OH</a:t>
                </a:r>
              </a:p>
            </p:txBody>
          </p:sp>
        </p:grpSp>
      </p:grpSp>
      <p:sp>
        <p:nvSpPr>
          <p:cNvPr id="30738" name="Text Box 1042"/>
          <p:cNvSpPr txBox="1">
            <a:spLocks noChangeArrowheads="1"/>
          </p:cNvSpPr>
          <p:nvPr/>
        </p:nvSpPr>
        <p:spPr bwMode="auto">
          <a:xfrm>
            <a:off x="3447345" y="5953125"/>
            <a:ext cx="38382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fi-FI" sz="2000" b="1">
                <a:solidFill>
                  <a:srgbClr val="FF0000"/>
                </a:solidFill>
                <a:latin typeface="Arial" charset="0"/>
              </a:rPr>
              <a:t>5’</a:t>
            </a:r>
          </a:p>
        </p:txBody>
      </p:sp>
      <p:sp>
        <p:nvSpPr>
          <p:cNvPr id="30739" name="Rectangle 1043"/>
          <p:cNvSpPr>
            <a:spLocks noChangeArrowheads="1"/>
          </p:cNvSpPr>
          <p:nvPr/>
        </p:nvSpPr>
        <p:spPr bwMode="auto">
          <a:xfrm>
            <a:off x="2610556" y="1381125"/>
            <a:ext cx="38382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fi-FI" sz="2000" b="1">
                <a:solidFill>
                  <a:srgbClr val="FF0000"/>
                </a:solidFill>
                <a:latin typeface="Arial" charset="0"/>
              </a:rPr>
              <a:t>3’</a:t>
            </a:r>
          </a:p>
        </p:txBody>
      </p:sp>
      <p:sp>
        <p:nvSpPr>
          <p:cNvPr id="30741" name="Text Box 1045"/>
          <p:cNvSpPr txBox="1">
            <a:spLocks noChangeArrowheads="1"/>
          </p:cNvSpPr>
          <p:nvPr/>
        </p:nvSpPr>
        <p:spPr bwMode="auto">
          <a:xfrm flipV="1">
            <a:off x="2700867" y="1616075"/>
            <a:ext cx="570089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fi-FI" sz="2000" b="1">
                <a:latin typeface="Arial" charset="0"/>
              </a:rPr>
              <a:t>OH</a:t>
            </a:r>
          </a:p>
        </p:txBody>
      </p:sp>
      <p:sp>
        <p:nvSpPr>
          <p:cNvPr id="30746" name="Line 1050"/>
          <p:cNvSpPr>
            <a:spLocks noChangeShapeType="1"/>
          </p:cNvSpPr>
          <p:nvPr/>
        </p:nvSpPr>
        <p:spPr bwMode="auto">
          <a:xfrm>
            <a:off x="1309512" y="58801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747" name="Line 1051"/>
          <p:cNvSpPr>
            <a:spLocks noChangeShapeType="1"/>
          </p:cNvSpPr>
          <p:nvPr/>
        </p:nvSpPr>
        <p:spPr bwMode="auto">
          <a:xfrm>
            <a:off x="2985912" y="1917700"/>
            <a:ext cx="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0749" name="Group 1053"/>
          <p:cNvGrpSpPr>
            <a:grpSpLocks/>
          </p:cNvGrpSpPr>
          <p:nvPr/>
        </p:nvGrpSpPr>
        <p:grpSpPr bwMode="auto">
          <a:xfrm>
            <a:off x="3684412" y="990600"/>
            <a:ext cx="5143500" cy="5143500"/>
            <a:chOff x="1368" y="528"/>
            <a:chExt cx="3240" cy="3240"/>
          </a:xfrm>
        </p:grpSpPr>
        <p:pic>
          <p:nvPicPr>
            <p:cNvPr id="30750" name="Picture 1054" descr="C:\Documents and Settings\bbassler\My Documents\Misc Pictures\dna_replicating[1]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8" y="528"/>
              <a:ext cx="3240" cy="3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751" name="Rectangle 1055"/>
            <p:cNvSpPr>
              <a:spLocks noChangeArrowheads="1"/>
            </p:cNvSpPr>
            <p:nvPr/>
          </p:nvSpPr>
          <p:spPr bwMode="auto">
            <a:xfrm>
              <a:off x="1584" y="768"/>
              <a:ext cx="1440" cy="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0752" name="Text Box 1056"/>
          <p:cNvSpPr txBox="1">
            <a:spLocks noChangeArrowheads="1"/>
          </p:cNvSpPr>
          <p:nvPr/>
        </p:nvSpPr>
        <p:spPr bwMode="auto">
          <a:xfrm>
            <a:off x="5573889" y="6283325"/>
            <a:ext cx="21653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Réplication de l</a:t>
            </a:r>
            <a:r>
              <a:rPr lang="ja-JP" altLang="fr-FR">
                <a:latin typeface="Arial"/>
              </a:rPr>
              <a:t>’</a:t>
            </a:r>
            <a:r>
              <a:rPr lang="fr-FR"/>
              <a:t>ADN</a:t>
            </a:r>
          </a:p>
        </p:txBody>
      </p:sp>
    </p:spTree>
    <p:extLst>
      <p:ext uri="{BB962C8B-B14F-4D97-AF65-F5344CB8AC3E}">
        <p14:creationId xmlns:p14="http://schemas.microsoft.com/office/powerpoint/2010/main" val="3709014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rgbClr val="000090"/>
                </a:solidFill>
              </a:rPr>
              <a:t>L’expression génétique et sa régulation</a:t>
            </a:r>
            <a:br>
              <a:rPr lang="fr-FR" sz="3600" dirty="0" smtClean="0">
                <a:solidFill>
                  <a:srgbClr val="000090"/>
                </a:solidFill>
              </a:rPr>
            </a:br>
            <a:r>
              <a:rPr lang="fr-FR" sz="3600" dirty="0">
                <a:solidFill>
                  <a:srgbClr val="000090"/>
                </a:solidFill>
              </a:rPr>
              <a:t>l</a:t>
            </a:r>
            <a:r>
              <a:rPr lang="fr-FR" sz="3600" dirty="0" smtClean="0">
                <a:solidFill>
                  <a:srgbClr val="000090"/>
                </a:solidFill>
              </a:rPr>
              <a:t>es bactéries</a:t>
            </a:r>
            <a:endParaRPr lang="fr-FR" sz="3600" dirty="0">
              <a:solidFill>
                <a:srgbClr val="000090"/>
              </a:solidFill>
            </a:endParaRPr>
          </a:p>
        </p:txBody>
      </p:sp>
      <p:pic>
        <p:nvPicPr>
          <p:cNvPr id="4" name="Image 3" descr="t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416" y="1263681"/>
            <a:ext cx="2690053" cy="354888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26993" y="2058759"/>
            <a:ext cx="933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Senseur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-35378" y="3519801"/>
            <a:ext cx="121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Régulateur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227018" y="3168035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inactif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938403" y="3957688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actif</a:t>
            </a:r>
            <a:endParaRPr lang="fr-FR" dirty="0"/>
          </a:p>
        </p:txBody>
      </p:sp>
      <p:grpSp>
        <p:nvGrpSpPr>
          <p:cNvPr id="12" name="Grouper 11"/>
          <p:cNvGrpSpPr/>
          <p:nvPr/>
        </p:nvGrpSpPr>
        <p:grpSpPr>
          <a:xfrm>
            <a:off x="5427778" y="2090077"/>
            <a:ext cx="3259022" cy="100265"/>
            <a:chOff x="185843" y="3553622"/>
            <a:chExt cx="3787950" cy="100265"/>
          </a:xfrm>
        </p:grpSpPr>
        <p:sp>
          <p:nvSpPr>
            <p:cNvPr id="10" name="Rectangle 9"/>
            <p:cNvSpPr/>
            <p:nvPr/>
          </p:nvSpPr>
          <p:spPr>
            <a:xfrm>
              <a:off x="185843" y="3553628"/>
              <a:ext cx="3787950" cy="1002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66852" y="3553622"/>
              <a:ext cx="2878013" cy="100259"/>
            </a:xfrm>
            <a:prstGeom prst="rect">
              <a:avLst/>
            </a:prstGeom>
            <a:solidFill>
              <a:srgbClr val="3366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4559300" y="1930143"/>
            <a:ext cx="609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ADN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407085" y="1688587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inactif</a:t>
            </a:r>
            <a:endParaRPr lang="fr-FR" dirty="0"/>
          </a:p>
        </p:txBody>
      </p:sp>
      <p:grpSp>
        <p:nvGrpSpPr>
          <p:cNvPr id="15" name="Grouper 14"/>
          <p:cNvGrpSpPr/>
          <p:nvPr/>
        </p:nvGrpSpPr>
        <p:grpSpPr>
          <a:xfrm>
            <a:off x="5425145" y="3632512"/>
            <a:ext cx="3259022" cy="100265"/>
            <a:chOff x="185843" y="3553622"/>
            <a:chExt cx="3787950" cy="100265"/>
          </a:xfrm>
        </p:grpSpPr>
        <p:sp>
          <p:nvSpPr>
            <p:cNvPr id="16" name="Rectangle 15"/>
            <p:cNvSpPr/>
            <p:nvPr/>
          </p:nvSpPr>
          <p:spPr>
            <a:xfrm>
              <a:off x="185843" y="3553628"/>
              <a:ext cx="3787950" cy="1002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66852" y="3553622"/>
              <a:ext cx="2878013" cy="100259"/>
            </a:xfrm>
            <a:prstGeom prst="rect">
              <a:avLst/>
            </a:prstGeom>
            <a:solidFill>
              <a:srgbClr val="3366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8" name="ZoneTexte 17"/>
          <p:cNvSpPr txBox="1"/>
          <p:nvPr/>
        </p:nvSpPr>
        <p:spPr>
          <a:xfrm>
            <a:off x="4556667" y="3472578"/>
            <a:ext cx="609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ADN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6404452" y="3231022"/>
            <a:ext cx="1469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Activité faible</a:t>
            </a:r>
            <a:endParaRPr lang="fr-FR" dirty="0"/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5755585" y="3977001"/>
            <a:ext cx="2476143" cy="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5755585" y="4129401"/>
            <a:ext cx="2476143" cy="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>
            <a:off x="5755585" y="4281801"/>
            <a:ext cx="2476143" cy="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er 24"/>
          <p:cNvGrpSpPr/>
          <p:nvPr/>
        </p:nvGrpSpPr>
        <p:grpSpPr>
          <a:xfrm>
            <a:off x="5425145" y="5244676"/>
            <a:ext cx="3259022" cy="100265"/>
            <a:chOff x="185843" y="3553622"/>
            <a:chExt cx="3787950" cy="100265"/>
          </a:xfrm>
        </p:grpSpPr>
        <p:sp>
          <p:nvSpPr>
            <p:cNvPr id="26" name="Rectangle 25"/>
            <p:cNvSpPr/>
            <p:nvPr/>
          </p:nvSpPr>
          <p:spPr>
            <a:xfrm>
              <a:off x="185843" y="3553628"/>
              <a:ext cx="3787950" cy="1002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66852" y="3553622"/>
              <a:ext cx="2878013" cy="100259"/>
            </a:xfrm>
            <a:prstGeom prst="rect">
              <a:avLst/>
            </a:prstGeom>
            <a:solidFill>
              <a:srgbClr val="3366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8" name="ZoneTexte 27"/>
          <p:cNvSpPr txBox="1"/>
          <p:nvPr/>
        </p:nvSpPr>
        <p:spPr>
          <a:xfrm>
            <a:off x="4556667" y="5084742"/>
            <a:ext cx="609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ADN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>
            <a:off x="6404452" y="4843186"/>
            <a:ext cx="1410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Activité forte</a:t>
            </a:r>
            <a:endParaRPr lang="fr-FR" dirty="0"/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5755585" y="5589165"/>
            <a:ext cx="2476143" cy="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5755585" y="5703465"/>
            <a:ext cx="2476143" cy="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5755585" y="5817765"/>
            <a:ext cx="2476143" cy="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>
            <a:off x="5755585" y="5932065"/>
            <a:ext cx="2476143" cy="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5755585" y="6046365"/>
            <a:ext cx="2476143" cy="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5755585" y="6274965"/>
            <a:ext cx="2476143" cy="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>
            <a:off x="5755585" y="6503565"/>
            <a:ext cx="2476143" cy="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>
            <a:off x="5723641" y="6389265"/>
            <a:ext cx="2476143" cy="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>
            <a:off x="5755585" y="6160665"/>
            <a:ext cx="2476143" cy="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177800" y="5055765"/>
            <a:ext cx="43815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8000"/>
              </a:buClr>
              <a:buFont typeface="Wingdings" charset="2"/>
              <a:buChar char="Ø"/>
            </a:pPr>
            <a:r>
              <a:rPr lang="fr-FR" sz="2000" dirty="0" smtClean="0"/>
              <a:t>Le séquençage permet de compter le nombre de molécules d’ARN et donc l’activité des gènes. </a:t>
            </a:r>
            <a:endParaRPr lang="fr-FR" sz="2000" dirty="0"/>
          </a:p>
          <a:p>
            <a:pPr marL="342900" indent="-342900">
              <a:buClr>
                <a:srgbClr val="008000"/>
              </a:buClr>
              <a:buFont typeface="Wingdings" charset="2"/>
              <a:buChar char="Ø"/>
            </a:pPr>
            <a:r>
              <a:rPr lang="fr-FR" sz="2000" dirty="0" smtClean="0"/>
              <a:t>Il permet aussi d’identifier les différentes formes d’ARN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14390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0090"/>
                </a:solidFill>
              </a:rPr>
              <a:t>Analyse de l’expression génétique</a:t>
            </a:r>
            <a:endParaRPr lang="fr-FR" dirty="0">
              <a:solidFill>
                <a:srgbClr val="00009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Très nombreux protocoles en fonction du type d’analyse:</a:t>
            </a:r>
          </a:p>
          <a:p>
            <a:pPr lvl="1"/>
            <a:r>
              <a:rPr lang="fr-FR" dirty="0" smtClean="0"/>
              <a:t>Conversion de l’ARN en </a:t>
            </a:r>
            <a:r>
              <a:rPr lang="fr-FR" dirty="0" err="1" smtClean="0"/>
              <a:t>ADNc</a:t>
            </a:r>
            <a:endParaRPr lang="fr-FR" dirty="0" smtClean="0"/>
          </a:p>
          <a:p>
            <a:pPr lvl="1"/>
            <a:r>
              <a:rPr lang="fr-FR" dirty="0" err="1" smtClean="0"/>
              <a:t>Ligation</a:t>
            </a:r>
            <a:r>
              <a:rPr lang="fr-FR" dirty="0" smtClean="0"/>
              <a:t> d’adaptateurs en 3’ et/ou en 5’</a:t>
            </a:r>
          </a:p>
          <a:p>
            <a:pPr lvl="1"/>
            <a:r>
              <a:rPr lang="fr-FR" dirty="0" smtClean="0"/>
              <a:t>Autres traitements enzymatiques</a:t>
            </a:r>
          </a:p>
          <a:p>
            <a:pPr lvl="1"/>
            <a:r>
              <a:rPr lang="fr-FR" dirty="0" smtClean="0"/>
              <a:t>Purification (déplétion des ARN ribosomique, purification des ARN </a:t>
            </a:r>
            <a:r>
              <a:rPr lang="fr-FR" dirty="0" err="1" smtClean="0"/>
              <a:t>polyA</a:t>
            </a:r>
            <a:r>
              <a:rPr lang="fr-FR" dirty="0" smtClean="0"/>
              <a:t>)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44711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0090"/>
                </a:solidFill>
              </a:rPr>
              <a:t>Analyse des </a:t>
            </a:r>
            <a:r>
              <a:rPr lang="fr-FR" dirty="0" err="1" smtClean="0">
                <a:solidFill>
                  <a:srgbClr val="000090"/>
                </a:solidFill>
              </a:rPr>
              <a:t>ARNs</a:t>
            </a:r>
            <a:endParaRPr lang="fr-FR" dirty="0">
              <a:solidFill>
                <a:srgbClr val="00009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Analyse quantitative de l’activité des gènes: comptage des </a:t>
            </a:r>
            <a:r>
              <a:rPr lang="fr-FR" dirty="0" err="1" smtClean="0"/>
              <a:t>ARNs</a:t>
            </a:r>
            <a:r>
              <a:rPr lang="fr-FR" dirty="0" smtClean="0"/>
              <a:t> pour chaque gène (remplace les puces à ADN)</a:t>
            </a:r>
          </a:p>
          <a:p>
            <a:r>
              <a:rPr lang="fr-FR" dirty="0" smtClean="0"/>
              <a:t>Identification du début des </a:t>
            </a:r>
            <a:r>
              <a:rPr lang="fr-FR" dirty="0" err="1" smtClean="0"/>
              <a:t>ARNs</a:t>
            </a:r>
            <a:r>
              <a:rPr lang="fr-FR" dirty="0" smtClean="0"/>
              <a:t> et donc des promoteurs</a:t>
            </a:r>
          </a:p>
          <a:p>
            <a:r>
              <a:rPr lang="fr-FR" dirty="0" smtClean="0"/>
              <a:t>Caractérisation des épissages alternatifs et quantification des iso-formes</a:t>
            </a:r>
          </a:p>
          <a:p>
            <a:r>
              <a:rPr lang="fr-FR" dirty="0" smtClean="0"/>
              <a:t>Découverte et analyse des ARN non codants et des petits ARN (</a:t>
            </a:r>
            <a:r>
              <a:rPr lang="fr-FR" dirty="0" err="1" smtClean="0"/>
              <a:t>miRNA</a:t>
            </a:r>
            <a:r>
              <a:rPr lang="fr-FR" dirty="0" smtClean="0"/>
              <a:t>, </a:t>
            </a:r>
            <a:r>
              <a:rPr lang="fr-FR" dirty="0" err="1" smtClean="0"/>
              <a:t>piRNA</a:t>
            </a:r>
            <a:r>
              <a:rPr lang="fr-FR" dirty="0"/>
              <a:t> </a:t>
            </a:r>
            <a:r>
              <a:rPr lang="fr-FR" dirty="0" smtClean="0"/>
              <a:t>…)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55146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000090"/>
                </a:solidFill>
              </a:rPr>
              <a:t>Analyse globale de l’expression génétique</a:t>
            </a:r>
            <a:endParaRPr lang="fr-FR" sz="3600" dirty="0">
              <a:solidFill>
                <a:srgbClr val="000090"/>
              </a:solidFill>
            </a:endParaRPr>
          </a:p>
        </p:txBody>
      </p:sp>
      <p:pic>
        <p:nvPicPr>
          <p:cNvPr id="4" name="Image 3" descr="t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" y="1752600"/>
            <a:ext cx="8902343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56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>
                <a:solidFill>
                  <a:srgbClr val="000090"/>
                </a:solidFill>
              </a:rPr>
              <a:t>Analyse de la chromatine</a:t>
            </a:r>
            <a:endParaRPr lang="fr-FR" dirty="0">
              <a:solidFill>
                <a:srgbClr val="000090"/>
              </a:solidFill>
            </a:endParaRPr>
          </a:p>
        </p:txBody>
      </p:sp>
      <p:pic>
        <p:nvPicPr>
          <p:cNvPr id="5" name="Image 4" descr="toto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466" y="1417638"/>
            <a:ext cx="3903334" cy="474578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440566" y="6337300"/>
            <a:ext cx="4532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L’ADN est associé à des protéines: les histones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66" y="2336800"/>
            <a:ext cx="3810000" cy="19050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0956" y="4495800"/>
            <a:ext cx="4204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L’ADN peut être </a:t>
            </a:r>
            <a:r>
              <a:rPr lang="fr-FR" dirty="0" err="1" smtClean="0"/>
              <a:t>méthylé</a:t>
            </a:r>
            <a:r>
              <a:rPr lang="fr-FR" dirty="0" smtClean="0"/>
              <a:t> sur les cytosines</a:t>
            </a:r>
          </a:p>
        </p:txBody>
      </p:sp>
    </p:spTree>
    <p:extLst>
      <p:ext uri="{BB962C8B-B14F-4D97-AF65-F5344CB8AC3E}">
        <p14:creationId xmlns:p14="http://schemas.microsoft.com/office/powerpoint/2010/main" val="3852589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0090"/>
                </a:solidFill>
              </a:rPr>
              <a:t>La modification des histones module l’activité des gènes</a:t>
            </a:r>
            <a:endParaRPr lang="fr-FR" dirty="0">
              <a:solidFill>
                <a:srgbClr val="000090"/>
              </a:solidFill>
            </a:endParaRPr>
          </a:p>
        </p:txBody>
      </p:sp>
      <p:pic>
        <p:nvPicPr>
          <p:cNvPr id="5" name="Image 4" descr="toto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01800"/>
            <a:ext cx="77597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47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0090"/>
                </a:solidFill>
              </a:rPr>
              <a:t>Détection de site de liaison des protéines – analyse de la chromatine</a:t>
            </a:r>
            <a:endParaRPr lang="fr-FR" dirty="0">
              <a:solidFill>
                <a:srgbClr val="00009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476500"/>
            <a:ext cx="6845300" cy="15367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550" y="3181350"/>
            <a:ext cx="469900" cy="4191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990600" y="4171434"/>
            <a:ext cx="3222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Chromato</a:t>
            </a:r>
            <a:r>
              <a:rPr lang="fr-FR" dirty="0" err="1"/>
              <a:t>-</a:t>
            </a:r>
            <a:r>
              <a:rPr lang="fr-FR" dirty="0" err="1" smtClean="0"/>
              <a:t>immunoprécipatation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543800" y="3043019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Fichier </a:t>
            </a:r>
          </a:p>
          <a:p>
            <a:r>
              <a:rPr lang="fr-FR" dirty="0" smtClean="0"/>
              <a:t>séquences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156450" y="4171434"/>
            <a:ext cx="1315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Séquençage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84200" y="5346700"/>
            <a:ext cx="7786598" cy="1105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700"/>
              </a:spcAft>
              <a:buClr>
                <a:srgbClr val="000090"/>
              </a:buClr>
              <a:buSzPct val="90000"/>
              <a:buFont typeface="Wingdings" charset="2"/>
              <a:buChar char="Ø"/>
            </a:pPr>
            <a:r>
              <a:rPr lang="fr-FR" sz="2000" dirty="0" smtClean="0"/>
              <a:t>Analyse des sites de liaison d’un régulateur : découverte de ses cibles</a:t>
            </a:r>
          </a:p>
          <a:p>
            <a:pPr marL="342900" indent="-342900">
              <a:spcAft>
                <a:spcPts val="700"/>
              </a:spcAft>
              <a:buClr>
                <a:srgbClr val="000090"/>
              </a:buClr>
              <a:buSzPct val="90000"/>
              <a:buFont typeface="Wingdings" charset="2"/>
              <a:buChar char="Ø"/>
            </a:pPr>
            <a:r>
              <a:rPr lang="fr-FR" sz="2000" dirty="0" smtClean="0"/>
              <a:t>Analyse des sites de liaison d’histones modifiées : identification des régions de la chromatine modifiée – active ou inactive</a:t>
            </a:r>
            <a:endParaRPr lang="fr-FR" sz="2000" dirty="0"/>
          </a:p>
        </p:txBody>
      </p:sp>
      <p:sp>
        <p:nvSpPr>
          <p:cNvPr id="3" name="ZoneTexte 2"/>
          <p:cNvSpPr txBox="1"/>
          <p:nvPr/>
        </p:nvSpPr>
        <p:spPr>
          <a:xfrm>
            <a:off x="4076700" y="4569480"/>
            <a:ext cx="1429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/>
              <a:t>ChIP</a:t>
            </a:r>
            <a:r>
              <a:rPr lang="fr-FR" sz="2800" dirty="0" smtClean="0"/>
              <a:t> </a:t>
            </a:r>
            <a:r>
              <a:rPr lang="fr-FR" sz="2800" dirty="0" err="1" smtClean="0"/>
              <a:t>seq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524956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66762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000090"/>
                </a:solidFill>
              </a:rPr>
              <a:t>Intégration de l’ensemble des informations</a:t>
            </a:r>
            <a:endParaRPr lang="fr-FR" sz="3600" dirty="0">
              <a:solidFill>
                <a:srgbClr val="00009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1473200" y="5245100"/>
            <a:ext cx="7086600" cy="1566863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Analyse pour l’ensemble du génome:</a:t>
            </a:r>
          </a:p>
          <a:p>
            <a:pPr lvl="1"/>
            <a:r>
              <a:rPr lang="fr-FR" dirty="0" smtClean="0"/>
              <a:t>Du niveau d’activité des gènes – des ARN non codants</a:t>
            </a:r>
          </a:p>
          <a:p>
            <a:pPr lvl="1"/>
            <a:r>
              <a:rPr lang="fr-FR" dirty="0" smtClean="0"/>
              <a:t>De la méthylation de l’ADN</a:t>
            </a:r>
          </a:p>
          <a:p>
            <a:pPr lvl="1"/>
            <a:r>
              <a:rPr lang="fr-FR" dirty="0" smtClean="0"/>
              <a:t>Des modifications des histones</a:t>
            </a:r>
            <a:endParaRPr lang="fr-FR" dirty="0"/>
          </a:p>
        </p:txBody>
      </p:sp>
      <p:pic>
        <p:nvPicPr>
          <p:cNvPr id="4" name="Image 3" descr="t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1409700"/>
            <a:ext cx="7594600" cy="352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85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r-FR" sz="3600" dirty="0" smtClean="0">
                <a:solidFill>
                  <a:srgbClr val="000090"/>
                </a:solidFill>
                <a:latin typeface="Calibri" charset="0"/>
              </a:rPr>
              <a:t>Analyse de la traduction par ribosome ‘</a:t>
            </a:r>
            <a:r>
              <a:rPr lang="fr-FR" sz="3600" dirty="0" err="1" smtClean="0">
                <a:solidFill>
                  <a:srgbClr val="000090"/>
                </a:solidFill>
                <a:latin typeface="Calibri" charset="0"/>
              </a:rPr>
              <a:t>profiling</a:t>
            </a:r>
            <a:r>
              <a:rPr lang="fr-FR" sz="3600" dirty="0" smtClean="0">
                <a:solidFill>
                  <a:srgbClr val="000090"/>
                </a:solidFill>
                <a:latin typeface="Calibri" charset="0"/>
              </a:rPr>
              <a:t>’</a:t>
            </a:r>
            <a:endParaRPr lang="fr-FR" sz="3600" dirty="0">
              <a:solidFill>
                <a:srgbClr val="000090"/>
              </a:solidFill>
              <a:latin typeface="Calibri" charset="0"/>
            </a:endParaRPr>
          </a:p>
        </p:txBody>
      </p:sp>
      <p:pic>
        <p:nvPicPr>
          <p:cNvPr id="8499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1800225"/>
            <a:ext cx="7353300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21789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0090"/>
                </a:solidFill>
              </a:rPr>
              <a:t>Applications</a:t>
            </a:r>
            <a:endParaRPr lang="fr-FR" dirty="0">
              <a:solidFill>
                <a:srgbClr val="00009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008000"/>
              </a:buClr>
              <a:buSzPct val="70000"/>
              <a:buFont typeface="Wingdings" charset="2"/>
              <a:buChar char="Ø"/>
            </a:pPr>
            <a:r>
              <a:rPr lang="fr-FR" dirty="0" smtClean="0"/>
              <a:t>Analyse de la réponse de l’hôte à l’infection</a:t>
            </a:r>
          </a:p>
          <a:p>
            <a:pPr>
              <a:buClr>
                <a:srgbClr val="008000"/>
              </a:buClr>
              <a:buSzPct val="70000"/>
              <a:buFont typeface="Wingdings" charset="2"/>
              <a:buChar char="Ø"/>
            </a:pPr>
            <a:r>
              <a:rPr lang="fr-FR" dirty="0" smtClean="0"/>
              <a:t>Analyse du développement embryonnaire et la différenciation des cellules souches</a:t>
            </a:r>
          </a:p>
          <a:p>
            <a:pPr>
              <a:buClr>
                <a:srgbClr val="008000"/>
              </a:buClr>
              <a:buSzPct val="70000"/>
              <a:buFont typeface="Wingdings" charset="2"/>
              <a:buChar char="Ø"/>
            </a:pPr>
            <a:r>
              <a:rPr lang="fr-FR" dirty="0" smtClean="0"/>
              <a:t>Analyse du développement tumoral et la dédifférenciation cellulaire</a:t>
            </a:r>
          </a:p>
          <a:p>
            <a:pPr>
              <a:buClr>
                <a:srgbClr val="008000"/>
              </a:buClr>
              <a:buSzPct val="70000"/>
              <a:buFont typeface="Wingdings" charset="2"/>
              <a:buChar char="Ø"/>
            </a:pPr>
            <a:r>
              <a:rPr lang="fr-FR" dirty="0" smtClean="0"/>
              <a:t>Identification de marqueurs de pronostic pour les cancers (bio-marqueurs)</a:t>
            </a:r>
          </a:p>
          <a:p>
            <a:pPr>
              <a:buClr>
                <a:srgbClr val="008000"/>
              </a:buClr>
              <a:buSzPct val="70000"/>
              <a:buFont typeface="Wingdings" charset="2"/>
              <a:buChar char="Ø"/>
            </a:pPr>
            <a:r>
              <a:rPr lang="fr-FR" dirty="0" smtClean="0"/>
              <a:t>Utilisation en médecine personnalisée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1700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0090"/>
                </a:solidFill>
              </a:rPr>
              <a:t>Le code génétique</a:t>
            </a:r>
            <a:br>
              <a:rPr lang="fr-FR" dirty="0" smtClean="0">
                <a:solidFill>
                  <a:srgbClr val="000090"/>
                </a:solidFill>
              </a:rPr>
            </a:br>
            <a:r>
              <a:rPr lang="fr-FR" sz="3100" dirty="0" smtClean="0"/>
              <a:t>La structure des protéines est écrite dans le génome</a:t>
            </a:r>
            <a:endParaRPr lang="fr-FR" sz="3100" dirty="0"/>
          </a:p>
        </p:txBody>
      </p:sp>
      <p:pic>
        <p:nvPicPr>
          <p:cNvPr id="4" name="Image 3" descr="t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49120"/>
            <a:ext cx="2705100" cy="45847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657600" y="2039116"/>
            <a:ext cx="1280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8000"/>
                </a:solidFill>
              </a:rPr>
              <a:t>Méthionine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657600" y="2555642"/>
            <a:ext cx="114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Thréonine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657600" y="3588694"/>
            <a:ext cx="904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Leucine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657600" y="3072168"/>
            <a:ext cx="1822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Acide glutamique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57600" y="4105220"/>
            <a:ext cx="120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asparagine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657600" y="4621746"/>
            <a:ext cx="775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Sérine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657600" y="5138274"/>
            <a:ext cx="611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Stop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3" name="Image 2" descr="tot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4932674" y="2060141"/>
            <a:ext cx="4558732" cy="373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76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 smtClean="0"/>
              <a:t>Message 6:</a:t>
            </a:r>
          </a:p>
          <a:p>
            <a:pPr marL="0" indent="0">
              <a:buNone/>
            </a:pPr>
            <a:r>
              <a:rPr lang="fr-FR" sz="2800" dirty="0" smtClean="0"/>
              <a:t>Le séquençage haut débit permet de comprendre comment fonctionne une cellule normale, comment le génétique et l’</a:t>
            </a:r>
            <a:r>
              <a:rPr lang="fr-FR" sz="2800" dirty="0" err="1" smtClean="0"/>
              <a:t>épigénétique</a:t>
            </a:r>
            <a:r>
              <a:rPr lang="fr-FR" sz="2800" dirty="0" smtClean="0"/>
              <a:t> interagissent, comment les cellules souches se différencient et comment une cellule devient cancéreuse.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223547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357725"/>
            <a:ext cx="8229600" cy="3435030"/>
          </a:xfrm>
        </p:spPr>
        <p:txBody>
          <a:bodyPr/>
          <a:lstStyle/>
          <a:p>
            <a:r>
              <a:rPr lang="fr-FR" dirty="0" smtClean="0"/>
              <a:t>Les chromosomes sont constitués d’ADN et de protéines quel est le support de l’hérédité?</a:t>
            </a:r>
          </a:p>
          <a:p>
            <a:pPr lvl="1"/>
            <a:r>
              <a:rPr lang="fr-FR" dirty="0" smtClean="0"/>
              <a:t>Réponse 1: les protéines</a:t>
            </a:r>
          </a:p>
          <a:p>
            <a:pPr lvl="1"/>
            <a:r>
              <a:rPr lang="fr-FR" dirty="0" smtClean="0"/>
              <a:t>Réponse 2: l’ADN</a:t>
            </a:r>
          </a:p>
          <a:p>
            <a:pPr lvl="1"/>
            <a:r>
              <a:rPr lang="fr-FR" dirty="0" smtClean="0"/>
              <a:t>Aujourd’hui: ce n’est pas si simple: le génétique, l’</a:t>
            </a:r>
            <a:r>
              <a:rPr lang="fr-FR" dirty="0" err="1" smtClean="0"/>
              <a:t>épigénétique</a:t>
            </a:r>
            <a:r>
              <a:rPr lang="fr-FR" dirty="0" smtClean="0"/>
              <a:t> et l’interaction avec le </a:t>
            </a:r>
            <a:r>
              <a:rPr lang="fr-FR" dirty="0" err="1" smtClean="0"/>
              <a:t>microbiome</a:t>
            </a:r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013" y="222244"/>
            <a:ext cx="63500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54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000090"/>
                </a:solidFill>
                <a:cs typeface="Times"/>
              </a:rPr>
              <a:t>Le </a:t>
            </a:r>
            <a:r>
              <a:rPr lang="fr-FR" sz="3600" dirty="0" err="1" smtClean="0">
                <a:solidFill>
                  <a:srgbClr val="000090"/>
                </a:solidFill>
                <a:cs typeface="Times"/>
              </a:rPr>
              <a:t>microbiome</a:t>
            </a:r>
            <a:r>
              <a:rPr lang="fr-FR" sz="3600" dirty="0" smtClean="0">
                <a:solidFill>
                  <a:srgbClr val="000090"/>
                </a:solidFill>
                <a:cs typeface="Times"/>
              </a:rPr>
              <a:t> humain</a:t>
            </a:r>
            <a:endParaRPr lang="fr-FR" sz="3600" dirty="0">
              <a:solidFill>
                <a:srgbClr val="000090"/>
              </a:solidFill>
              <a:cs typeface="Times"/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3815240" y="1600204"/>
            <a:ext cx="4871559" cy="4525963"/>
          </a:xfrm>
        </p:spPr>
        <p:txBody>
          <a:bodyPr>
            <a:normAutofit fontScale="92500"/>
          </a:bodyPr>
          <a:lstStyle/>
          <a:p>
            <a:r>
              <a:rPr lang="fr-FR" sz="2400" dirty="0" smtClean="0"/>
              <a:t>10</a:t>
            </a:r>
            <a:r>
              <a:rPr lang="fr-FR" sz="2400" baseline="30000" dirty="0" smtClean="0"/>
              <a:t>14</a:t>
            </a:r>
            <a:r>
              <a:rPr lang="fr-FR" sz="2400" dirty="0" smtClean="0"/>
              <a:t> bactéries (10 fois le nombre de cellule humaine)</a:t>
            </a:r>
          </a:p>
          <a:p>
            <a:r>
              <a:rPr lang="fr-FR" sz="2400" dirty="0" smtClean="0"/>
              <a:t>Plus de 1000 espèces</a:t>
            </a:r>
          </a:p>
          <a:p>
            <a:r>
              <a:rPr lang="fr-FR" sz="2400" dirty="0" smtClean="0"/>
              <a:t>Métabolisme très complexe et critique pour la nutrition (plus d'un million de gènes découverts)</a:t>
            </a:r>
          </a:p>
          <a:p>
            <a:r>
              <a:rPr lang="fr-FR" sz="2400" dirty="0" smtClean="0"/>
              <a:t>Interaction complexe avec le système immunitaire</a:t>
            </a:r>
          </a:p>
          <a:p>
            <a:r>
              <a:rPr lang="fr-FR" sz="2400" dirty="0" smtClean="0"/>
              <a:t>Modification de la flore avec l’âge</a:t>
            </a:r>
          </a:p>
          <a:p>
            <a:pPr>
              <a:buNone/>
            </a:pPr>
            <a:r>
              <a:rPr lang="fr-FR" sz="2400" dirty="0" smtClean="0"/>
              <a:t>=&gt; Comprendre l'association entre type de flore et l'état sain ou pathologique (maladie de </a:t>
            </a:r>
            <a:r>
              <a:rPr lang="fr-FR" sz="2400" dirty="0" err="1" smtClean="0"/>
              <a:t>Crohn</a:t>
            </a:r>
            <a:r>
              <a:rPr lang="fr-FR" sz="2400" dirty="0" smtClean="0"/>
              <a:t>, diabète)</a:t>
            </a:r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1839"/>
            <a:ext cx="2739705" cy="452596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349500" y="4114800"/>
            <a:ext cx="1465741" cy="14157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Estomac</a:t>
            </a:r>
          </a:p>
          <a:p>
            <a:endParaRPr lang="fr-FR" dirty="0" smtClean="0"/>
          </a:p>
          <a:p>
            <a:r>
              <a:rPr lang="fr-FR" dirty="0" smtClean="0"/>
              <a:t>Intestin grêle</a:t>
            </a:r>
          </a:p>
          <a:p>
            <a:r>
              <a:rPr lang="fr-FR" sz="3200" dirty="0" smtClean="0"/>
              <a:t>Colon</a:t>
            </a:r>
            <a:endParaRPr lang="fr-FR" sz="3200" dirty="0"/>
          </a:p>
        </p:txBody>
      </p:sp>
      <p:sp>
        <p:nvSpPr>
          <p:cNvPr id="8" name="ZoneTexte 7"/>
          <p:cNvSpPr txBox="1"/>
          <p:nvPr/>
        </p:nvSpPr>
        <p:spPr>
          <a:xfrm>
            <a:off x="8182063" y="6343134"/>
            <a:ext cx="65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INRA</a:t>
            </a:r>
            <a:endParaRPr lang="fr-F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dirty="0" smtClean="0">
                <a:solidFill>
                  <a:srgbClr val="000090"/>
                </a:solidFill>
              </a:rPr>
              <a:t>Caractérisation du </a:t>
            </a:r>
            <a:r>
              <a:rPr lang="fr-FR" sz="4000" dirty="0" err="1" smtClean="0">
                <a:solidFill>
                  <a:srgbClr val="000090"/>
                </a:solidFill>
              </a:rPr>
              <a:t>microbiome</a:t>
            </a:r>
            <a:r>
              <a:rPr lang="fr-FR" sz="4000" dirty="0" smtClean="0">
                <a:solidFill>
                  <a:srgbClr val="000090"/>
                </a:solidFill>
              </a:rPr>
              <a:t/>
            </a:r>
            <a:br>
              <a:rPr lang="fr-FR" sz="4000" dirty="0" smtClean="0">
                <a:solidFill>
                  <a:srgbClr val="000090"/>
                </a:solidFill>
              </a:rPr>
            </a:br>
            <a:r>
              <a:rPr lang="fr-FR" sz="3100" dirty="0" smtClean="0"/>
              <a:t>définition des entéro-types</a:t>
            </a:r>
            <a:endParaRPr lang="fr-FR" sz="3100" dirty="0"/>
          </a:p>
        </p:txBody>
      </p:sp>
      <p:pic>
        <p:nvPicPr>
          <p:cNvPr id="4" name="Image 3" descr="toto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1474623"/>
            <a:ext cx="4515130" cy="519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13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dirty="0" smtClean="0">
                <a:solidFill>
                  <a:srgbClr val="000090"/>
                </a:solidFill>
              </a:rPr>
              <a:t>Caractérisation du </a:t>
            </a:r>
            <a:r>
              <a:rPr lang="fr-FR" sz="4000" dirty="0" err="1" smtClean="0">
                <a:solidFill>
                  <a:srgbClr val="000090"/>
                </a:solidFill>
              </a:rPr>
              <a:t>microbiome</a:t>
            </a:r>
            <a:r>
              <a:rPr lang="fr-FR" sz="4000" dirty="0" smtClean="0">
                <a:solidFill>
                  <a:srgbClr val="000090"/>
                </a:solidFill>
              </a:rPr>
              <a:t/>
            </a:r>
            <a:br>
              <a:rPr lang="fr-FR" sz="4000" dirty="0" smtClean="0">
                <a:solidFill>
                  <a:srgbClr val="000090"/>
                </a:solidFill>
              </a:rPr>
            </a:br>
            <a:r>
              <a:rPr lang="fr-FR" sz="3100" dirty="0" smtClean="0"/>
              <a:t>définition des entéro-types</a:t>
            </a:r>
            <a:endParaRPr lang="fr-FR" sz="31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5900" y="1600204"/>
            <a:ext cx="8712200" cy="4525963"/>
          </a:xfrm>
        </p:spPr>
        <p:txBody>
          <a:bodyPr>
            <a:normAutofit/>
          </a:bodyPr>
          <a:lstStyle/>
          <a:p>
            <a:pPr>
              <a:buClr>
                <a:srgbClr val="008000"/>
              </a:buClr>
              <a:buSzPct val="70000"/>
              <a:buFont typeface="Wingdings" charset="2"/>
              <a:buChar char="Ø"/>
            </a:pPr>
            <a:r>
              <a:rPr lang="fr-FR" sz="2600" dirty="0" smtClean="0"/>
              <a:t>Plus de 1000 espèces bactériennes avec des abondances très diverses</a:t>
            </a:r>
          </a:p>
          <a:p>
            <a:pPr>
              <a:buClr>
                <a:srgbClr val="008000"/>
              </a:buClr>
              <a:buSzPct val="70000"/>
              <a:buFont typeface="Wingdings" charset="2"/>
              <a:buChar char="Ø"/>
            </a:pPr>
            <a:r>
              <a:rPr lang="fr-FR" sz="2600" dirty="0" smtClean="0"/>
              <a:t>Compréhension du rôle de la flore digestive et des interaction avec l’hôte</a:t>
            </a:r>
          </a:p>
          <a:p>
            <a:pPr>
              <a:buClr>
                <a:srgbClr val="008000"/>
              </a:buClr>
              <a:buSzPct val="70000"/>
              <a:buFont typeface="Wingdings" charset="2"/>
              <a:buChar char="Ø"/>
            </a:pPr>
            <a:r>
              <a:rPr lang="fr-FR" sz="2600" dirty="0" smtClean="0"/>
              <a:t>Identification d’espèces ou d’activités liées aux bénéfices ou aux pathologies associée à la flore digestive</a:t>
            </a:r>
          </a:p>
          <a:p>
            <a:pPr>
              <a:buClr>
                <a:srgbClr val="008000"/>
              </a:buClr>
              <a:buSzPct val="70000"/>
              <a:buFont typeface="Wingdings" charset="2"/>
              <a:buChar char="Ø"/>
            </a:pPr>
            <a:r>
              <a:rPr lang="fr-FR" sz="2600" dirty="0" smtClean="0"/>
              <a:t>Des fonctions multiples ont été associées au </a:t>
            </a:r>
            <a:r>
              <a:rPr lang="fr-FR" sz="2600" dirty="0" err="1" smtClean="0"/>
              <a:t>microbiote</a:t>
            </a:r>
            <a:r>
              <a:rPr lang="fr-FR" sz="2600" dirty="0" smtClean="0"/>
              <a:t> digestif</a:t>
            </a:r>
          </a:p>
        </p:txBody>
      </p:sp>
      <p:pic>
        <p:nvPicPr>
          <p:cNvPr id="5" name="Image 4" descr="Capture d’écran 2013-03-25 à 22.39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567367"/>
            <a:ext cx="4279900" cy="1117600"/>
          </a:xfrm>
          <a:prstGeom prst="rect">
            <a:avLst/>
          </a:prstGeom>
        </p:spPr>
      </p:pic>
      <p:pic>
        <p:nvPicPr>
          <p:cNvPr id="6" name="Image 5" descr="Capture d’écran 2013-03-25 à 22.42.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5567367"/>
            <a:ext cx="3098800" cy="86267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882900" y="6430037"/>
            <a:ext cx="65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INRA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0532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0090"/>
                </a:solidFill>
              </a:rPr>
              <a:t>Conclusions</a:t>
            </a:r>
            <a:endParaRPr lang="fr-FR" dirty="0">
              <a:solidFill>
                <a:srgbClr val="00009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séquençage haut débit apporte une nouvelle dimension en recherche en permettant de transposer les analyses à l’échelle du génome</a:t>
            </a:r>
          </a:p>
          <a:p>
            <a:r>
              <a:rPr lang="fr-FR" dirty="0" smtClean="0"/>
              <a:t>Il a permis des découvertes fondamentales dans de multiples domaines</a:t>
            </a:r>
          </a:p>
          <a:p>
            <a:r>
              <a:rPr lang="fr-FR" dirty="0" smtClean="0"/>
              <a:t>Il commence a être utilisé dans le domaine de la clinique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7575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400" dirty="0" smtClean="0"/>
              <a:t>Message 1:</a:t>
            </a:r>
          </a:p>
          <a:p>
            <a:pPr>
              <a:buSzPct val="70000"/>
              <a:buFont typeface="Wingdings" charset="2"/>
              <a:buChar char="Ø"/>
            </a:pPr>
            <a:r>
              <a:rPr lang="fr-FR" sz="2400" dirty="0" smtClean="0"/>
              <a:t>L’ADN est le support de l’hérédité</a:t>
            </a:r>
          </a:p>
          <a:p>
            <a:pPr>
              <a:buSzPct val="70000"/>
              <a:buFont typeface="Wingdings" charset="2"/>
              <a:buChar char="Ø"/>
            </a:pPr>
            <a:endParaRPr lang="fr-FR" sz="2400" dirty="0" smtClean="0"/>
          </a:p>
          <a:p>
            <a:pPr>
              <a:buSzPct val="70000"/>
              <a:buFont typeface="Wingdings" charset="2"/>
              <a:buChar char="Ø"/>
            </a:pPr>
            <a:r>
              <a:rPr lang="fr-FR" sz="2400" dirty="0" smtClean="0"/>
              <a:t>Sa structure lui permet d’être recopié et transmis fidèlement à la descendance</a:t>
            </a:r>
          </a:p>
          <a:p>
            <a:pPr>
              <a:buSzPct val="70000"/>
              <a:buFont typeface="Wingdings" charset="2"/>
              <a:buChar char="Ø"/>
            </a:pPr>
            <a:endParaRPr lang="fr-FR" sz="2400" dirty="0" smtClean="0"/>
          </a:p>
          <a:p>
            <a:pPr>
              <a:buSzPct val="70000"/>
              <a:buFont typeface="Wingdings" charset="2"/>
              <a:buChar char="Ø"/>
            </a:pPr>
            <a:r>
              <a:rPr lang="fr-FR" sz="2400" dirty="0" smtClean="0"/>
              <a:t>L’agencement des 4 bases constitue un texte qui est le programme génétique transmis de génération en génération</a:t>
            </a:r>
          </a:p>
          <a:p>
            <a:pPr>
              <a:buSzPct val="70000"/>
              <a:buFont typeface="Wingdings" charset="2"/>
              <a:buChar char="Ø"/>
            </a:pPr>
            <a:endParaRPr lang="fr-FR" sz="2400" dirty="0"/>
          </a:p>
          <a:p>
            <a:pPr>
              <a:buSzPct val="70000"/>
              <a:buFont typeface="Wingdings" charset="2"/>
              <a:buChar char="Ø"/>
            </a:pPr>
            <a:r>
              <a:rPr lang="fr-FR" sz="2400" dirty="0" smtClean="0"/>
              <a:t>Le code génétique associe à des triplets de trois bases un des 20 acides aminés des protéines</a:t>
            </a:r>
          </a:p>
        </p:txBody>
      </p:sp>
    </p:spTree>
    <p:extLst>
      <p:ext uri="{BB962C8B-B14F-4D97-AF65-F5344CB8AC3E}">
        <p14:creationId xmlns:p14="http://schemas.microsoft.com/office/powerpoint/2010/main" val="1006959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AutoShape 1028"/>
          <p:cNvSpPr>
            <a:spLocks noChangeArrowheads="1"/>
          </p:cNvSpPr>
          <p:nvPr/>
        </p:nvSpPr>
        <p:spPr bwMode="auto">
          <a:xfrm flipH="1">
            <a:off x="5398912" y="2197100"/>
            <a:ext cx="1295400" cy="1524000"/>
          </a:xfrm>
          <a:custGeom>
            <a:avLst/>
            <a:gdLst>
              <a:gd name="G0" fmla="+- -2277289 0 0"/>
              <a:gd name="G1" fmla="+- 813797 0 0"/>
              <a:gd name="G2" fmla="+- -2277289 0 813797"/>
              <a:gd name="G3" fmla="+- 10800 0 0"/>
              <a:gd name="G4" fmla="+- 0 0 -2277289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9277 0 0"/>
              <a:gd name="G9" fmla="+- 0 0 813797"/>
              <a:gd name="G10" fmla="+- 9277 0 2700"/>
              <a:gd name="G11" fmla="cos G10 -2277289"/>
              <a:gd name="G12" fmla="sin G10 -2277289"/>
              <a:gd name="G13" fmla="cos 13500 -2277289"/>
              <a:gd name="G14" fmla="sin 13500 -2277289"/>
              <a:gd name="G15" fmla="+- G11 10800 0"/>
              <a:gd name="G16" fmla="+- G12 10800 0"/>
              <a:gd name="G17" fmla="+- G13 10800 0"/>
              <a:gd name="G18" fmla="+- G14 10800 0"/>
              <a:gd name="G19" fmla="*/ 9277 1 2"/>
              <a:gd name="G20" fmla="+- G19 5400 0"/>
              <a:gd name="G21" fmla="cos G20 -2277289"/>
              <a:gd name="G22" fmla="sin G20 -2277289"/>
              <a:gd name="G23" fmla="+- G21 10800 0"/>
              <a:gd name="G24" fmla="+- G12 G23 G22"/>
              <a:gd name="G25" fmla="+- G22 G23 G11"/>
              <a:gd name="G26" fmla="cos 10800 -2277289"/>
              <a:gd name="G27" fmla="sin 10800 -2277289"/>
              <a:gd name="G28" fmla="cos 9277 -2277289"/>
              <a:gd name="G29" fmla="sin 9277 -2277289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813797"/>
              <a:gd name="G36" fmla="sin G34 813797"/>
              <a:gd name="G37" fmla="+/ 813797 -2277289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9277 G39"/>
              <a:gd name="G43" fmla="sin 9277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204 w 21600"/>
              <a:gd name="T5" fmla="*/ 12891 h 21600"/>
              <a:gd name="T6" fmla="*/ 20604 w 21600"/>
              <a:gd name="T7" fmla="*/ 12958 h 21600"/>
              <a:gd name="T8" fmla="*/ 1698 w 21600"/>
              <a:gd name="T9" fmla="*/ 12596 h 21600"/>
              <a:gd name="T10" fmla="*/ 21892 w 21600"/>
              <a:gd name="T11" fmla="*/ 3105 h 21600"/>
              <a:gd name="T12" fmla="*/ 21022 w 21600"/>
              <a:gd name="T13" fmla="*/ 7921 h 21600"/>
              <a:gd name="T14" fmla="*/ 16204 w 21600"/>
              <a:gd name="T15" fmla="*/ 7051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8422" y="5512"/>
                </a:moveTo>
                <a:cubicBezTo>
                  <a:pt x="16689" y="3013"/>
                  <a:pt x="13841" y="1522"/>
                  <a:pt x="10800" y="1522"/>
                </a:cubicBezTo>
                <a:cubicBezTo>
                  <a:pt x="5676" y="1523"/>
                  <a:pt x="1523" y="5676"/>
                  <a:pt x="1523" y="10800"/>
                </a:cubicBezTo>
                <a:cubicBezTo>
                  <a:pt x="1523" y="15923"/>
                  <a:pt x="5676" y="20077"/>
                  <a:pt x="10800" y="20077"/>
                </a:cubicBezTo>
                <a:cubicBezTo>
                  <a:pt x="15154" y="20077"/>
                  <a:pt x="18923" y="17047"/>
                  <a:pt x="19859" y="12794"/>
                </a:cubicBezTo>
                <a:lnTo>
                  <a:pt x="21347" y="13122"/>
                </a:lnTo>
                <a:cubicBezTo>
                  <a:pt x="20257" y="18073"/>
                  <a:pt x="15869" y="21599"/>
                  <a:pt x="10800" y="21599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4340" y="0"/>
                  <a:pt x="17655" y="1735"/>
                  <a:pt x="19673" y="4644"/>
                </a:cubicBezTo>
                <a:lnTo>
                  <a:pt x="21892" y="3105"/>
                </a:lnTo>
                <a:lnTo>
                  <a:pt x="21022" y="7921"/>
                </a:lnTo>
                <a:lnTo>
                  <a:pt x="16204" y="7051"/>
                </a:lnTo>
                <a:lnTo>
                  <a:pt x="18422" y="5512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821" name="AutoShape 1029"/>
          <p:cNvSpPr>
            <a:spLocks noChangeArrowheads="1"/>
          </p:cNvSpPr>
          <p:nvPr/>
        </p:nvSpPr>
        <p:spPr bwMode="auto">
          <a:xfrm>
            <a:off x="3333045" y="3429000"/>
            <a:ext cx="110067" cy="838200"/>
          </a:xfrm>
          <a:prstGeom prst="downArrow">
            <a:avLst>
              <a:gd name="adj1" fmla="val 50000"/>
              <a:gd name="adj2" fmla="val 1692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34852" name="Group 1060"/>
          <p:cNvGrpSpPr>
            <a:grpSpLocks/>
          </p:cNvGrpSpPr>
          <p:nvPr/>
        </p:nvGrpSpPr>
        <p:grpSpPr bwMode="auto">
          <a:xfrm>
            <a:off x="2003778" y="2882900"/>
            <a:ext cx="3318933" cy="165100"/>
            <a:chOff x="532" y="1816"/>
            <a:chExt cx="3240" cy="96"/>
          </a:xfrm>
        </p:grpSpPr>
        <p:sp>
          <p:nvSpPr>
            <p:cNvPr id="34819" name="Line 1027"/>
            <p:cNvSpPr>
              <a:spLocks noChangeShapeType="1"/>
            </p:cNvSpPr>
            <p:nvPr/>
          </p:nvSpPr>
          <p:spPr bwMode="auto">
            <a:xfrm>
              <a:off x="532" y="1816"/>
              <a:ext cx="3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22" name="Line 1030"/>
            <p:cNvSpPr>
              <a:spLocks noChangeShapeType="1"/>
            </p:cNvSpPr>
            <p:nvPr/>
          </p:nvSpPr>
          <p:spPr bwMode="auto">
            <a:xfrm>
              <a:off x="532" y="1912"/>
              <a:ext cx="3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4824" name="Text Box 1032"/>
          <p:cNvSpPr txBox="1">
            <a:spLocks noChangeArrowheads="1"/>
          </p:cNvSpPr>
          <p:nvPr/>
        </p:nvSpPr>
        <p:spPr bwMode="auto">
          <a:xfrm>
            <a:off x="3706990" y="3705225"/>
            <a:ext cx="21243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Transcription (copie)</a:t>
            </a:r>
          </a:p>
        </p:txBody>
      </p:sp>
      <p:sp>
        <p:nvSpPr>
          <p:cNvPr id="34825" name="Text Box 1033"/>
          <p:cNvSpPr txBox="1">
            <a:spLocks noChangeArrowheads="1"/>
          </p:cNvSpPr>
          <p:nvPr/>
        </p:nvSpPr>
        <p:spPr bwMode="auto">
          <a:xfrm>
            <a:off x="167923" y="2689225"/>
            <a:ext cx="13161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ADN (ACGT)</a:t>
            </a:r>
          </a:p>
        </p:txBody>
      </p:sp>
      <p:sp>
        <p:nvSpPr>
          <p:cNvPr id="34827" name="Text Box 1035"/>
          <p:cNvSpPr txBox="1">
            <a:spLocks noChangeArrowheads="1"/>
          </p:cNvSpPr>
          <p:nvPr/>
        </p:nvSpPr>
        <p:spPr bwMode="auto">
          <a:xfrm>
            <a:off x="3718279" y="5165725"/>
            <a:ext cx="18476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Traduction (code)</a:t>
            </a:r>
          </a:p>
        </p:txBody>
      </p:sp>
      <p:sp>
        <p:nvSpPr>
          <p:cNvPr id="34828" name="Line 1036"/>
          <p:cNvSpPr>
            <a:spLocks noChangeShapeType="1"/>
          </p:cNvSpPr>
          <p:nvPr/>
        </p:nvSpPr>
        <p:spPr bwMode="auto">
          <a:xfrm>
            <a:off x="2754489" y="6299200"/>
            <a:ext cx="178364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829" name="Text Box 1037"/>
          <p:cNvSpPr txBox="1">
            <a:spLocks noChangeArrowheads="1"/>
          </p:cNvSpPr>
          <p:nvPr/>
        </p:nvSpPr>
        <p:spPr bwMode="auto">
          <a:xfrm>
            <a:off x="167923" y="5997576"/>
            <a:ext cx="19249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Protéine </a:t>
            </a:r>
          </a:p>
          <a:p>
            <a:r>
              <a:rPr lang="fr-FR"/>
              <a:t>(20 acides aminés)</a:t>
            </a:r>
          </a:p>
        </p:txBody>
      </p:sp>
      <p:sp>
        <p:nvSpPr>
          <p:cNvPr id="34830" name="AutoShape 1038"/>
          <p:cNvSpPr>
            <a:spLocks noChangeArrowheads="1"/>
          </p:cNvSpPr>
          <p:nvPr/>
        </p:nvSpPr>
        <p:spPr bwMode="auto">
          <a:xfrm>
            <a:off x="4731456" y="6223000"/>
            <a:ext cx="879122" cy="165100"/>
          </a:xfrm>
          <a:prstGeom prst="rightArrow">
            <a:avLst>
              <a:gd name="adj1" fmla="val 50000"/>
              <a:gd name="adj2" fmla="val 14976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er 1"/>
          <p:cNvGrpSpPr/>
          <p:nvPr/>
        </p:nvGrpSpPr>
        <p:grpSpPr>
          <a:xfrm>
            <a:off x="6389511" y="5791200"/>
            <a:ext cx="508000" cy="977900"/>
            <a:chOff x="6389511" y="5791200"/>
            <a:chExt cx="508000" cy="977900"/>
          </a:xfrm>
        </p:grpSpPr>
        <p:sp>
          <p:nvSpPr>
            <p:cNvPr id="34831" name="Oval 1039"/>
            <p:cNvSpPr>
              <a:spLocks noChangeArrowheads="1"/>
            </p:cNvSpPr>
            <p:nvPr/>
          </p:nvSpPr>
          <p:spPr bwMode="auto">
            <a:xfrm>
              <a:off x="6412089" y="5791200"/>
              <a:ext cx="237067" cy="3048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32" name="Oval 1040"/>
            <p:cNvSpPr>
              <a:spLocks noChangeArrowheads="1"/>
            </p:cNvSpPr>
            <p:nvPr/>
          </p:nvSpPr>
          <p:spPr bwMode="auto">
            <a:xfrm>
              <a:off x="6661856" y="5791200"/>
              <a:ext cx="235655" cy="3048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33" name="Oval 1041"/>
            <p:cNvSpPr>
              <a:spLocks noChangeArrowheads="1"/>
            </p:cNvSpPr>
            <p:nvPr/>
          </p:nvSpPr>
          <p:spPr bwMode="auto">
            <a:xfrm>
              <a:off x="6389511" y="6096000"/>
              <a:ext cx="259644" cy="673100"/>
            </a:xfrm>
            <a:prstGeom prst="ellipse">
              <a:avLst/>
            </a:prstGeom>
            <a:solidFill>
              <a:srgbClr val="80004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834" name="Oval 1042"/>
            <p:cNvSpPr>
              <a:spLocks noChangeArrowheads="1"/>
            </p:cNvSpPr>
            <p:nvPr/>
          </p:nvSpPr>
          <p:spPr bwMode="auto">
            <a:xfrm>
              <a:off x="6637867" y="6096000"/>
              <a:ext cx="259644" cy="673100"/>
            </a:xfrm>
            <a:prstGeom prst="ellipse">
              <a:avLst/>
            </a:prstGeom>
            <a:solidFill>
              <a:srgbClr val="80004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4835" name="AutoShape 1043"/>
          <p:cNvSpPr>
            <a:spLocks noChangeArrowheads="1"/>
          </p:cNvSpPr>
          <p:nvPr/>
        </p:nvSpPr>
        <p:spPr bwMode="auto">
          <a:xfrm>
            <a:off x="3352800" y="5181600"/>
            <a:ext cx="110067" cy="838200"/>
          </a:xfrm>
          <a:prstGeom prst="downArrow">
            <a:avLst>
              <a:gd name="adj1" fmla="val 50000"/>
              <a:gd name="adj2" fmla="val 1692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840" name="Line 1048"/>
          <p:cNvSpPr>
            <a:spLocks noChangeShapeType="1"/>
          </p:cNvSpPr>
          <p:nvPr/>
        </p:nvSpPr>
        <p:spPr bwMode="auto">
          <a:xfrm>
            <a:off x="2415822" y="4622800"/>
            <a:ext cx="246097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842" name="Text Box 1050"/>
          <p:cNvSpPr txBox="1">
            <a:spLocks noChangeArrowheads="1"/>
          </p:cNvSpPr>
          <p:nvPr/>
        </p:nvSpPr>
        <p:spPr bwMode="auto">
          <a:xfrm>
            <a:off x="167923" y="4305300"/>
            <a:ext cx="13351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/>
              <a:t>ARN (ACGU)</a:t>
            </a:r>
          </a:p>
        </p:txBody>
      </p:sp>
      <p:sp>
        <p:nvSpPr>
          <p:cNvPr id="34846" name="Text Box 1054"/>
          <p:cNvSpPr txBox="1">
            <a:spLocks noChangeArrowheads="1"/>
          </p:cNvSpPr>
          <p:nvPr/>
        </p:nvSpPr>
        <p:spPr bwMode="auto">
          <a:xfrm>
            <a:off x="7207956" y="2676525"/>
            <a:ext cx="12025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olidFill>
                  <a:srgbClr val="0E1399"/>
                </a:solidFill>
              </a:rPr>
              <a:t>Disque dur</a:t>
            </a:r>
          </a:p>
        </p:txBody>
      </p:sp>
      <p:sp>
        <p:nvSpPr>
          <p:cNvPr id="34847" name="Text Box 1055"/>
          <p:cNvSpPr txBox="1">
            <a:spLocks noChangeArrowheads="1"/>
          </p:cNvSpPr>
          <p:nvPr/>
        </p:nvSpPr>
        <p:spPr bwMode="auto">
          <a:xfrm>
            <a:off x="7103534" y="4264025"/>
            <a:ext cx="14798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olidFill>
                  <a:srgbClr val="0E1399"/>
                </a:solidFill>
              </a:rPr>
              <a:t>Mémoire vive</a:t>
            </a:r>
          </a:p>
        </p:txBody>
      </p:sp>
      <p:sp>
        <p:nvSpPr>
          <p:cNvPr id="34848" name="Text Box 1056"/>
          <p:cNvSpPr txBox="1">
            <a:spLocks noChangeArrowheads="1"/>
          </p:cNvSpPr>
          <p:nvPr/>
        </p:nvSpPr>
        <p:spPr bwMode="auto">
          <a:xfrm>
            <a:off x="7234767" y="5864225"/>
            <a:ext cx="12894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>
                <a:solidFill>
                  <a:srgbClr val="0E1399"/>
                </a:solidFill>
              </a:rPr>
              <a:t>Programme</a:t>
            </a:r>
          </a:p>
        </p:txBody>
      </p:sp>
      <p:sp>
        <p:nvSpPr>
          <p:cNvPr id="34850" name="Rectangle 1058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fr-FR" sz="3600" dirty="0">
                <a:solidFill>
                  <a:srgbClr val="000090"/>
                </a:solidFill>
              </a:rPr>
              <a:t>L</a:t>
            </a:r>
            <a:r>
              <a:rPr lang="ja-JP" altLang="fr-FR" sz="3600" dirty="0">
                <a:solidFill>
                  <a:srgbClr val="000090"/>
                </a:solidFill>
                <a:latin typeface="Arial"/>
              </a:rPr>
              <a:t>’</a:t>
            </a:r>
            <a:r>
              <a:rPr lang="fr-FR" sz="3600" dirty="0">
                <a:solidFill>
                  <a:srgbClr val="000090"/>
                </a:solidFill>
              </a:rPr>
              <a:t>expression génétique et </a:t>
            </a:r>
            <a:br>
              <a:rPr lang="fr-FR" sz="3600" dirty="0">
                <a:solidFill>
                  <a:srgbClr val="000090"/>
                </a:solidFill>
              </a:rPr>
            </a:br>
            <a:r>
              <a:rPr lang="fr-FR" sz="3600" dirty="0">
                <a:solidFill>
                  <a:srgbClr val="000090"/>
                </a:solidFill>
              </a:rPr>
              <a:t>les technologies de </a:t>
            </a:r>
            <a:r>
              <a:rPr lang="fr-FR" sz="3600" dirty="0" smtClean="0">
                <a:solidFill>
                  <a:srgbClr val="000090"/>
                </a:solidFill>
              </a:rPr>
              <a:t>l</a:t>
            </a:r>
            <a:r>
              <a:rPr lang="fr-FR" sz="3600" dirty="0" smtClean="0">
                <a:solidFill>
                  <a:srgbClr val="000090"/>
                </a:solidFill>
                <a:latin typeface="Arial"/>
              </a:rPr>
              <a:t>’</a:t>
            </a:r>
            <a:r>
              <a:rPr lang="fr-FR" sz="3600" dirty="0" smtClean="0">
                <a:solidFill>
                  <a:srgbClr val="000090"/>
                </a:solidFill>
              </a:rPr>
              <a:t>information</a:t>
            </a:r>
            <a:endParaRPr lang="fr-FR" sz="3600" dirty="0">
              <a:solidFill>
                <a:srgbClr val="000090"/>
              </a:solidFill>
            </a:endParaRPr>
          </a:p>
        </p:txBody>
      </p:sp>
      <p:sp>
        <p:nvSpPr>
          <p:cNvPr id="34851" name="Text Box 1059"/>
          <p:cNvSpPr txBox="1">
            <a:spLocks noChangeArrowheads="1"/>
          </p:cNvSpPr>
          <p:nvPr/>
        </p:nvSpPr>
        <p:spPr bwMode="auto">
          <a:xfrm>
            <a:off x="7159978" y="1876425"/>
            <a:ext cx="14177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u="sng">
                <a:solidFill>
                  <a:srgbClr val="0E1399"/>
                </a:solidFill>
              </a:rPr>
              <a:t>Informatique</a:t>
            </a:r>
          </a:p>
        </p:txBody>
      </p:sp>
    </p:spTree>
    <p:extLst>
      <p:ext uri="{BB962C8B-B14F-4D97-AF65-F5344CB8AC3E}">
        <p14:creationId xmlns:p14="http://schemas.microsoft.com/office/powerpoint/2010/main" val="1326882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5359</TotalTime>
  <Words>2466</Words>
  <Application>Microsoft Macintosh PowerPoint</Application>
  <PresentationFormat>Présentation à l'écran (4:3)</PresentationFormat>
  <Paragraphs>414</Paragraphs>
  <Slides>75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75</vt:i4>
      </vt:variant>
    </vt:vector>
  </HeadingPairs>
  <TitlesOfParts>
    <vt:vector size="76" baseType="lpstr">
      <vt:lpstr>Thème Office</vt:lpstr>
      <vt:lpstr>La génomique, du laboratoire de recherche aux applications médicales.</vt:lpstr>
      <vt:lpstr>Plan de la présentation</vt:lpstr>
      <vt:lpstr>Les chromosomes le support de l’hérédité Theodor Boveri - Walter Sutton (1902)</vt:lpstr>
      <vt:lpstr>Présentation PowerPoint</vt:lpstr>
      <vt:lpstr>L’ADN est le support de l’hérédité Transformation du pneumocoque - Oswald T. Avery</vt:lpstr>
      <vt:lpstr>L’ADN est un acide nucléique double brin</vt:lpstr>
      <vt:lpstr>Le code génétique La structure des protéines est écrite dans le génome</vt:lpstr>
      <vt:lpstr>Présentation PowerPoint</vt:lpstr>
      <vt:lpstr>L’expression génétique et  les technologies de l’information</vt:lpstr>
      <vt:lpstr>L'expression génétique</vt:lpstr>
      <vt:lpstr>Deux autres niveaux de complexité de l’expression génétique</vt:lpstr>
      <vt:lpstr>Les gènes morcelés</vt:lpstr>
      <vt:lpstr>La chromatine et l’épigénétique</vt:lpstr>
      <vt:lpstr>Présentation PowerPoint</vt:lpstr>
      <vt:lpstr>Présentation PowerPoint</vt:lpstr>
      <vt:lpstr>Présentation PowerPoint</vt:lpstr>
      <vt:lpstr>1977 : Le séquençage de l’ADN</vt:lpstr>
      <vt:lpstr>La méthode de Sanger</vt:lpstr>
      <vt:lpstr>1977 - 2003</vt:lpstr>
      <vt:lpstr>Le génome humain :</vt:lpstr>
      <vt:lpstr>Les nouvelles technologies de séquençage</vt:lpstr>
      <vt:lpstr>HiSeq2500 - Illumina</vt:lpstr>
      <vt:lpstr>Le clonage in vitro: le recopiage de molécules d'ADN</vt:lpstr>
      <vt:lpstr>Le clonage in vitro: le recopiage de molécules d'ADN</vt:lpstr>
      <vt:lpstr>Séquençage par détection de la base incorporée</vt:lpstr>
      <vt:lpstr>Séquençage par détection de la base incorporée</vt:lpstr>
      <vt:lpstr>Grands instruments ou usines</vt:lpstr>
      <vt:lpstr>Quelques chiffres</vt:lpstr>
      <vt:lpstr>Deux types de séquenceur</vt:lpstr>
      <vt:lpstr>Le séquençage de 3ème génération</vt:lpstr>
      <vt:lpstr>Pacific bioscience – SMRT technology</vt:lpstr>
      <vt:lpstr>Présentation PowerPoint</vt:lpstr>
      <vt:lpstr>Pacific bioscience</vt:lpstr>
      <vt:lpstr>Présentation PowerPoint</vt:lpstr>
      <vt:lpstr>Evolution du séquençage</vt:lpstr>
      <vt:lpstr>La bioinformatique</vt:lpstr>
      <vt:lpstr>Séquençage génomique</vt:lpstr>
      <vt:lpstr>Application du séquençage d’ADN</vt:lpstr>
      <vt:lpstr>Caractérisation d’une espèce vivante</vt:lpstr>
      <vt:lpstr>Caractérisation d’une espèce vivante</vt:lpstr>
      <vt:lpstr>Application du re-séquençage: L’évolution bactérienne et la virulence</vt:lpstr>
      <vt:lpstr>Le streptocoque du groupe A</vt:lpstr>
      <vt:lpstr>Analyse de la transition  commensal =&gt; pathogène invasif</vt:lpstr>
      <vt:lpstr>Répondre à une question d’épidémiologie </vt:lpstr>
      <vt:lpstr>Relations phylogénétiques entre les 230 souches</vt:lpstr>
      <vt:lpstr>Phylogénie des souches hyper-virulentes ST17</vt:lpstr>
      <vt:lpstr>Présentation PowerPoint</vt:lpstr>
      <vt:lpstr>Présentation PowerPoint</vt:lpstr>
      <vt:lpstr>Présentation PowerPoint</vt:lpstr>
      <vt:lpstr>Conclusions</vt:lpstr>
      <vt:lpstr>Application du séquençage en microbiologie clinique</vt:lpstr>
      <vt:lpstr>Etudes des maladies rares</vt:lpstr>
      <vt:lpstr>Exemple d'identification de mutation</vt:lpstr>
      <vt:lpstr>Analyse du développement d’un cancer</vt:lpstr>
      <vt:lpstr>Application du séquençage pour la santé humaine </vt:lpstr>
      <vt:lpstr>Le risque éthique</vt:lpstr>
      <vt:lpstr>Des applications très innovantes</vt:lpstr>
      <vt:lpstr>Présentation PowerPoint</vt:lpstr>
      <vt:lpstr>Présentation PowerPoint</vt:lpstr>
      <vt:lpstr>L’expression génétique et sa régulation les bactéries</vt:lpstr>
      <vt:lpstr>Analyse de l’expression génétique</vt:lpstr>
      <vt:lpstr>Analyse des ARNs</vt:lpstr>
      <vt:lpstr>Analyse globale de l’expression génétique</vt:lpstr>
      <vt:lpstr>Analyse de la chromatine</vt:lpstr>
      <vt:lpstr>La modification des histones module l’activité des gènes</vt:lpstr>
      <vt:lpstr>Détection de site de liaison des protéines – analyse de la chromatine</vt:lpstr>
      <vt:lpstr>Intégration de l’ensemble des informations</vt:lpstr>
      <vt:lpstr>Analyse de la traduction par ribosome ‘profiling’</vt:lpstr>
      <vt:lpstr>Applications</vt:lpstr>
      <vt:lpstr>Présentation PowerPoint</vt:lpstr>
      <vt:lpstr>Présentation PowerPoint</vt:lpstr>
      <vt:lpstr>Le microbiome humain</vt:lpstr>
      <vt:lpstr>Caractérisation du microbiome définition des entéro-types</vt:lpstr>
      <vt:lpstr>Caractérisation du microbiome définition des entéro-types</vt:lpstr>
      <vt:lpstr>Conclusions</vt:lpstr>
    </vt:vector>
  </TitlesOfParts>
  <Company>genopole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séquençage de l'ADN</dc:title>
  <dc:creator>Philippe</dc:creator>
  <cp:lastModifiedBy>Utilisateur de la version d'évaluation de Office 2004</cp:lastModifiedBy>
  <cp:revision>143</cp:revision>
  <dcterms:created xsi:type="dcterms:W3CDTF">2010-11-27T08:06:08Z</dcterms:created>
  <dcterms:modified xsi:type="dcterms:W3CDTF">2014-05-23T08:07:52Z</dcterms:modified>
</cp:coreProperties>
</file>