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82" r:id="rId3"/>
    <p:sldId id="383" r:id="rId4"/>
    <p:sldId id="257" r:id="rId5"/>
    <p:sldId id="385" r:id="rId6"/>
    <p:sldId id="386" r:id="rId7"/>
    <p:sldId id="384" r:id="rId8"/>
    <p:sldId id="387" r:id="rId9"/>
    <p:sldId id="388" r:id="rId10"/>
    <p:sldId id="422" r:id="rId11"/>
    <p:sldId id="425" r:id="rId12"/>
    <p:sldId id="424" r:id="rId13"/>
    <p:sldId id="399" r:id="rId14"/>
    <p:sldId id="390" r:id="rId15"/>
    <p:sldId id="391" r:id="rId16"/>
    <p:sldId id="392" r:id="rId17"/>
    <p:sldId id="401" r:id="rId18"/>
    <p:sldId id="400" r:id="rId19"/>
    <p:sldId id="394" r:id="rId20"/>
    <p:sldId id="318" r:id="rId21"/>
    <p:sldId id="319" r:id="rId22"/>
    <p:sldId id="322" r:id="rId23"/>
    <p:sldId id="402" r:id="rId24"/>
    <p:sldId id="403" r:id="rId25"/>
    <p:sldId id="405" r:id="rId26"/>
    <p:sldId id="404" r:id="rId27"/>
    <p:sldId id="406" r:id="rId28"/>
    <p:sldId id="407" r:id="rId29"/>
    <p:sldId id="408" r:id="rId30"/>
    <p:sldId id="409" r:id="rId31"/>
    <p:sldId id="410" r:id="rId32"/>
    <p:sldId id="411" r:id="rId33"/>
    <p:sldId id="258" r:id="rId34"/>
    <p:sldId id="412" r:id="rId35"/>
    <p:sldId id="413" r:id="rId36"/>
    <p:sldId id="311" r:id="rId37"/>
    <p:sldId id="342" r:id="rId38"/>
    <p:sldId id="419" r:id="rId39"/>
    <p:sldId id="312" r:id="rId40"/>
    <p:sldId id="414" r:id="rId41"/>
    <p:sldId id="395" r:id="rId42"/>
    <p:sldId id="396" r:id="rId43"/>
    <p:sldId id="420" r:id="rId44"/>
    <p:sldId id="397" r:id="rId45"/>
    <p:sldId id="421" r:id="rId46"/>
    <p:sldId id="398" r:id="rId47"/>
    <p:sldId id="417" r:id="rId48"/>
    <p:sldId id="418" r:id="rId49"/>
    <p:sldId id="304" r:id="rId5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5" autoAdjust="0"/>
    <p:restoredTop sz="94658" autoAdjust="0"/>
  </p:normalViewPr>
  <p:slideViewPr>
    <p:cSldViewPr snapToGrid="0">
      <p:cViewPr varScale="1">
        <p:scale>
          <a:sx n="83" d="100"/>
          <a:sy n="83" d="100"/>
        </p:scale>
        <p:origin x="11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453C4-CD59-4AC9-855C-37C201DAA749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0B327-B3C2-4F74-BB9D-A35AC5876D6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74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C835E-D704-AD48-92D4-DA1A1E3241E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4455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C072E-35C9-4708-AA33-6854FCBDA94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712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665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871EA7-DE95-40AE-AAE2-2EFD1961696E}" type="slidenum">
              <a:rPr lang="fr-FR" altLang="fr-FR" smtClean="0">
                <a:latin typeface="Calibri" panose="020F0502020204030204" pitchFamily="34" charset="0"/>
                <a:ea typeface="Geneva"/>
                <a:cs typeface="Geneva"/>
              </a:rPr>
              <a:pPr/>
              <a:t>27</a:t>
            </a:fld>
            <a:endParaRPr lang="fr-FR" altLang="fr-FR">
              <a:latin typeface="Calibri" panose="020F0502020204030204" pitchFamily="34" charset="0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797745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215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8BB484D-E72E-42F0-A808-E4FBB33E1927}" type="slidenum">
              <a:rPr lang="fr-FR" altLang="fr-FR"/>
              <a:pPr/>
              <a:t>28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362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 dirty="0"/>
          </a:p>
        </p:txBody>
      </p:sp>
      <p:sp>
        <p:nvSpPr>
          <p:cNvPr id="604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304862-3F21-40D6-A38F-2522EC500F2A}" type="slidenum">
              <a:rPr lang="en-GB" altLang="fr-FR">
                <a:latin typeface="Calibri" panose="020F0502020204030204" pitchFamily="34" charset="0"/>
              </a:rPr>
              <a:pPr/>
              <a:t>31</a:t>
            </a:fld>
            <a:endParaRPr lang="en-GB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5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oms fritz </a:t>
            </a:r>
            <a:r>
              <a:rPr lang="fr-FR" dirty="0" err="1" smtClean="0"/>
              <a:t>guiso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B327-B3C2-4F74-BB9D-A35AC5876D64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034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C072E-35C9-4708-AA33-6854FCBDA94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116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GPI OMS ET HALPERIN à ajouter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0B327-B3C2-4F74-BB9D-A35AC5876D64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057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Rajouter </a:t>
            </a:r>
            <a:r>
              <a:rPr lang="fr-FR" dirty="0" err="1" smtClean="0"/>
              <a:t>heininger</a:t>
            </a:r>
            <a:r>
              <a:rPr lang="fr-FR" dirty="0" smtClean="0"/>
              <a:t> et Yang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C072E-35C9-4708-AA33-6854FCBDA94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0038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  <p:sp>
        <p:nvSpPr>
          <p:cNvPr id="31130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355573-9287-4A5E-8FBA-4E93EC02BD07}" type="slidenum">
              <a:rPr lang="fr-FR" altLang="fr-FR" smtClean="0"/>
              <a:pPr eaLnBrk="1" hangingPunct="1">
                <a:spcBef>
                  <a:spcPct val="0"/>
                </a:spcBef>
              </a:pPr>
              <a:t>44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783507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C747D-4529-4950-94B7-58584652CA00}" type="slidenum">
              <a:rPr lang="fr-FR" smtClean="0"/>
              <a:pPr/>
              <a:t>46</a:t>
            </a:fld>
            <a:endParaRPr lang="fr-FR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876989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C835E-D704-AD48-92D4-DA1A1E3241E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55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C835E-D704-AD48-92D4-DA1A1E3241E4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879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C835E-D704-AD48-92D4-DA1A1E3241E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61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Arial" panose="020B0604020202020204" pitchFamily="34" charset="0"/>
            </a:endParaRPr>
          </a:p>
        </p:txBody>
      </p:sp>
      <p:sp>
        <p:nvSpPr>
          <p:cNvPr id="7373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E1CAE8-AB86-4082-B17D-7209E5DC2B49}" type="slidenum">
              <a:rPr lang="fr-FR" altLang="fr-FR"/>
              <a:pPr eaLnBrk="1" hangingPunct="1">
                <a:spcBef>
                  <a:spcPct val="0"/>
                </a:spcBef>
              </a:pPr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3322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2A3D2-3A4E-40A7-A092-1F21C510EB9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24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Les raisons sont les suivantes : différentes définition de cas, différents </a:t>
            </a:r>
          </a:p>
          <a:p>
            <a:pPr>
              <a:defRPr/>
            </a:pPr>
            <a:r>
              <a:rPr lang="fr-FR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kits de diagnostics, différentes formations des médecins et du public</a:t>
            </a:r>
            <a:r>
              <a:rPr lang="en-US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et </a:t>
            </a:r>
          </a:p>
          <a:p>
            <a:pPr>
              <a:defRPr/>
            </a:pPr>
            <a:r>
              <a:rPr lang="en-US" sz="1200" b="1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peut-être</a:t>
            </a:r>
            <a:r>
              <a:rPr lang="en-US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aussi</a:t>
            </a:r>
            <a:r>
              <a:rPr lang="en-US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différences</a:t>
            </a:r>
            <a:r>
              <a:rPr lang="en-US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réelles</a:t>
            </a:r>
            <a:r>
              <a:rPr lang="en-US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l’incidence</a:t>
            </a:r>
            <a:r>
              <a:rPr lang="en-US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de la </a:t>
            </a:r>
            <a:r>
              <a:rPr lang="en-US" sz="1200" b="1" kern="1200" dirty="0" err="1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maladie</a:t>
            </a:r>
            <a:endParaRPr lang="fr-FR" sz="1200" b="1" kern="1200" dirty="0" smtClean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C072E-35C9-4708-AA33-6854FCBDA94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568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C835E-D704-AD48-92D4-DA1A1E3241E4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95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C072E-35C9-4708-AA33-6854FCBDA94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323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97287-8240-4458-B7AF-2A6B80CCF73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82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021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02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63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3329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29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75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875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073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9018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65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299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1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00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8E1D8-5768-4330-B6E6-59C5C4BD5E4A}" type="datetimeFigureOut">
              <a:rPr lang="fr-FR" smtClean="0"/>
              <a:t>04/02/2019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ABEF8-8A56-4860-A990-7A317ACBA3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79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F:\INTERCONTINENTAL%20AVENTIS\IMAGE%20DOCTEUR%20guiso.jp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Pourquoi la coqueluche, maladie à prévention vaccinale, </a:t>
            </a:r>
            <a:r>
              <a:rPr lang="fr-FR" sz="4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persiste-elle </a:t>
            </a:r>
            <a: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 ?</a:t>
            </a:r>
            <a:br>
              <a:rPr lang="fr-FR" sz="4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fr-FR" sz="4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</a:rPr>
              <a:t>Nicole GUISO</a:t>
            </a:r>
          </a:p>
          <a:p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Ex Directeur de recherches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et des Centres Nationaux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de Référence de la coqueluche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et de la diphtérie à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l’Institut Pasteur</a:t>
            </a:r>
            <a:b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27322" y="161926"/>
            <a:ext cx="119682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La coqueluche dans un pays où les nourrissons et les enfants sont vaccinés</a:t>
            </a: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236218" y="1117601"/>
            <a:ext cx="78073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663300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mortalité et morbidité très faibles chez les enfants puisqu’ils sont vaccinés…….</a:t>
            </a:r>
            <a:r>
              <a:rPr lang="fr-FR" sz="2000" b="1" dirty="0"/>
              <a:t>si le vaccin est efficace</a:t>
            </a:r>
          </a:p>
          <a:p>
            <a:pPr>
              <a:defRPr/>
            </a:pPr>
            <a:endParaRPr lang="fr-FR" sz="2000" b="1" dirty="0">
              <a:solidFill>
                <a:srgbClr val="CC00CC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très peu de rappels naturels tout au long de la vie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car il y a diminution de la circulation de la bactérie</a:t>
            </a:r>
          </a:p>
          <a:p>
            <a:pPr>
              <a:defRPr/>
            </a:pPr>
            <a:endParaRPr lang="fr-FR" sz="2000" b="1" dirty="0">
              <a:solidFill>
                <a:srgbClr val="540054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augmentation de l’incidence chez les adultes et adolescents </a:t>
            </a:r>
            <a:r>
              <a:rPr lang="fr-FR" sz="2000" b="1" dirty="0"/>
              <a:t>dont l’immunité a diminué avec le temps</a:t>
            </a:r>
          </a:p>
        </p:txBody>
      </p:sp>
      <p:grpSp>
        <p:nvGrpSpPr>
          <p:cNvPr id="4" name="Groupe 12"/>
          <p:cNvGrpSpPr>
            <a:grpSpLocks/>
          </p:cNvGrpSpPr>
          <p:nvPr/>
        </p:nvGrpSpPr>
        <p:grpSpPr bwMode="auto">
          <a:xfrm>
            <a:off x="4615381" y="3588152"/>
            <a:ext cx="6856323" cy="3146653"/>
            <a:chOff x="1324600" y="1654175"/>
            <a:chExt cx="6503364" cy="4096782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634635" y="1654175"/>
              <a:ext cx="6193329" cy="3019425"/>
            </a:xfrm>
            <a:custGeom>
              <a:avLst/>
              <a:gdLst>
                <a:gd name="T0" fmla="*/ 2050 w 4932"/>
                <a:gd name="T1" fmla="*/ 605 h 2583"/>
                <a:gd name="T2" fmla="*/ 0 w 4932"/>
                <a:gd name="T3" fmla="*/ 605 h 2583"/>
                <a:gd name="T4" fmla="*/ 0 w 4932"/>
                <a:gd name="T5" fmla="*/ 0 h 2583"/>
                <a:gd name="T6" fmla="*/ 0 60000 65536"/>
                <a:gd name="T7" fmla="*/ 0 60000 65536"/>
                <a:gd name="T8" fmla="*/ 0 60000 65536"/>
                <a:gd name="T9" fmla="*/ 0 w 4932"/>
                <a:gd name="T10" fmla="*/ 0 h 2583"/>
                <a:gd name="T11" fmla="*/ 4932 w 4932"/>
                <a:gd name="T12" fmla="*/ 2583 h 2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32" h="2583">
                  <a:moveTo>
                    <a:pt x="4932" y="2583"/>
                  </a:moveTo>
                  <a:lnTo>
                    <a:pt x="0" y="258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4902" y="4689475"/>
              <a:ext cx="42416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1-2   3-4   5-6  7-12    2      3      4      5      6     7  8-12 15-20 20-25 25-35</a:t>
              </a: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636632" y="4945063"/>
              <a:ext cx="4065909" cy="409575"/>
            </a:xfrm>
            <a:custGeom>
              <a:avLst/>
              <a:gdLst>
                <a:gd name="T0" fmla="*/ 0 w 1008"/>
                <a:gd name="T1" fmla="*/ 0 h 240"/>
                <a:gd name="T2" fmla="*/ 0 w 1008"/>
                <a:gd name="T3" fmla="*/ 256 h 240"/>
                <a:gd name="T4" fmla="*/ 44615 w 1008"/>
                <a:gd name="T5" fmla="*/ 256 h 240"/>
                <a:gd name="T6" fmla="*/ 44615 w 1008"/>
                <a:gd name="T7" fmla="*/ 1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8"/>
                <a:gd name="T13" fmla="*/ 0 h 240"/>
                <a:gd name="T14" fmla="*/ 1008 w 100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8" h="240">
                  <a:moveTo>
                    <a:pt x="0" y="0"/>
                  </a:moveTo>
                  <a:cubicBezTo>
                    <a:pt x="0" y="80"/>
                    <a:pt x="0" y="160"/>
                    <a:pt x="0" y="240"/>
                  </a:cubicBezTo>
                  <a:lnTo>
                    <a:pt x="1008" y="240"/>
                  </a:lnTo>
                  <a:lnTo>
                    <a:pt x="1008" y="16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3334078" y="2401094"/>
              <a:ext cx="2151233" cy="1516062"/>
            </a:xfrm>
            <a:custGeom>
              <a:avLst/>
              <a:gdLst>
                <a:gd name="T0" fmla="*/ 0 w 1360"/>
                <a:gd name="T1" fmla="*/ 1117 h 891"/>
                <a:gd name="T2" fmla="*/ 268 w 1360"/>
                <a:gd name="T3" fmla="*/ 517 h 891"/>
                <a:gd name="T4" fmla="*/ 445 w 1360"/>
                <a:gd name="T5" fmla="*/ 399 h 891"/>
                <a:gd name="T6" fmla="*/ 672 w 1360"/>
                <a:gd name="T7" fmla="*/ 39 h 891"/>
                <a:gd name="T8" fmla="*/ 895 w 1360"/>
                <a:gd name="T9" fmla="*/ 159 h 891"/>
                <a:gd name="T10" fmla="*/ 1163 w 1360"/>
                <a:gd name="T11" fmla="*/ 517 h 891"/>
                <a:gd name="T12" fmla="*/ 1340 w 1360"/>
                <a:gd name="T13" fmla="*/ 1177 h 8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60"/>
                <a:gd name="T22" fmla="*/ 0 h 891"/>
                <a:gd name="T23" fmla="*/ 1360 w 1360"/>
                <a:gd name="T24" fmla="*/ 891 h 8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60" h="891">
                  <a:moveTo>
                    <a:pt x="0" y="846"/>
                  </a:moveTo>
                  <a:cubicBezTo>
                    <a:pt x="98" y="664"/>
                    <a:pt x="196" y="483"/>
                    <a:pt x="272" y="392"/>
                  </a:cubicBezTo>
                  <a:cubicBezTo>
                    <a:pt x="348" y="301"/>
                    <a:pt x="385" y="362"/>
                    <a:pt x="453" y="302"/>
                  </a:cubicBezTo>
                  <a:cubicBezTo>
                    <a:pt x="521" y="242"/>
                    <a:pt x="604" y="60"/>
                    <a:pt x="680" y="30"/>
                  </a:cubicBezTo>
                  <a:cubicBezTo>
                    <a:pt x="756" y="0"/>
                    <a:pt x="824" y="60"/>
                    <a:pt x="907" y="120"/>
                  </a:cubicBezTo>
                  <a:cubicBezTo>
                    <a:pt x="990" y="180"/>
                    <a:pt x="1104" y="264"/>
                    <a:pt x="1179" y="392"/>
                  </a:cubicBezTo>
                  <a:cubicBezTo>
                    <a:pt x="1254" y="520"/>
                    <a:pt x="1307" y="705"/>
                    <a:pt x="1360" y="891"/>
                  </a:cubicBezTo>
                </a:path>
              </a:pathLst>
            </a:custGeom>
            <a:noFill/>
            <a:ln w="38100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 rot="16200000">
              <a:off x="678291" y="2923713"/>
              <a:ext cx="1593578" cy="3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Nombre de cas</a:t>
              </a: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020429" y="4910138"/>
              <a:ext cx="1576512" cy="442912"/>
            </a:xfrm>
            <a:custGeom>
              <a:avLst/>
              <a:gdLst>
                <a:gd name="T0" fmla="*/ 0 w 1008"/>
                <a:gd name="T1" fmla="*/ 0 h 240"/>
                <a:gd name="T2" fmla="*/ 0 w 1008"/>
                <a:gd name="T3" fmla="*/ 438 h 240"/>
                <a:gd name="T4" fmla="*/ 949 w 1008"/>
                <a:gd name="T5" fmla="*/ 438 h 240"/>
                <a:gd name="T6" fmla="*/ 949 w 1008"/>
                <a:gd name="T7" fmla="*/ 3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8"/>
                <a:gd name="T13" fmla="*/ 0 h 240"/>
                <a:gd name="T14" fmla="*/ 1008 w 100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8" h="240">
                  <a:moveTo>
                    <a:pt x="0" y="0"/>
                  </a:moveTo>
                  <a:cubicBezTo>
                    <a:pt x="0" y="80"/>
                    <a:pt x="0" y="160"/>
                    <a:pt x="0" y="240"/>
                  </a:cubicBezTo>
                  <a:lnTo>
                    <a:pt x="1008" y="240"/>
                  </a:lnTo>
                  <a:lnTo>
                    <a:pt x="1008" y="16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509418" y="5381625"/>
              <a:ext cx="29758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Mois			Années</a:t>
              </a:r>
            </a:p>
          </p:txBody>
        </p:sp>
      </p:grpSp>
      <p:cxnSp>
        <p:nvCxnSpPr>
          <p:cNvPr id="13" name="Connecteur droit avec flèche 12"/>
          <p:cNvCxnSpPr/>
          <p:nvPr/>
        </p:nvCxnSpPr>
        <p:spPr>
          <a:xfrm flipH="1">
            <a:off x="8518967" y="3588152"/>
            <a:ext cx="717630" cy="729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549114" y="318303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0965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27322" y="161926"/>
            <a:ext cx="119682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charset="0"/>
              </a:rPr>
              <a:t>La coqueluche dans un pays où les nourrissons et les enfants sont vaccinés</a:t>
            </a: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236218" y="1117601"/>
            <a:ext cx="78073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663300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 mortalité et morbidité très faibles chez les enfants puisqu’ils sont vaccinés…….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si le vaccin est efficace</a:t>
            </a:r>
          </a:p>
          <a:p>
            <a:pPr>
              <a:defRPr/>
            </a:pPr>
            <a:endParaRPr lang="fr-FR" sz="2000" b="1" dirty="0">
              <a:solidFill>
                <a:srgbClr val="CC00CC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très peu de rappels naturels tout au long de la vie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car il y a diminution de la circulation de la bactérie</a:t>
            </a:r>
          </a:p>
          <a:p>
            <a:pPr>
              <a:defRPr/>
            </a:pPr>
            <a:endParaRPr lang="fr-FR" sz="2000" b="1" dirty="0">
              <a:solidFill>
                <a:srgbClr val="540054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augmentation de l’incidence chez les adultes et adolescents </a:t>
            </a:r>
            <a:r>
              <a:rPr lang="fr-FR" sz="2000" b="1" dirty="0">
                <a:solidFill>
                  <a:schemeClr val="tx2"/>
                </a:solidFill>
              </a:rPr>
              <a:t>dont l’immunité a diminué avec le temps</a:t>
            </a:r>
          </a:p>
        </p:txBody>
      </p:sp>
      <p:grpSp>
        <p:nvGrpSpPr>
          <p:cNvPr id="4" name="Groupe 12"/>
          <p:cNvGrpSpPr>
            <a:grpSpLocks/>
          </p:cNvGrpSpPr>
          <p:nvPr/>
        </p:nvGrpSpPr>
        <p:grpSpPr bwMode="auto">
          <a:xfrm>
            <a:off x="4615381" y="3588152"/>
            <a:ext cx="6856323" cy="3146653"/>
            <a:chOff x="1324600" y="1654175"/>
            <a:chExt cx="6503364" cy="4096782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634635" y="1654175"/>
              <a:ext cx="6193329" cy="3019425"/>
            </a:xfrm>
            <a:custGeom>
              <a:avLst/>
              <a:gdLst>
                <a:gd name="T0" fmla="*/ 2050 w 4932"/>
                <a:gd name="T1" fmla="*/ 605 h 2583"/>
                <a:gd name="T2" fmla="*/ 0 w 4932"/>
                <a:gd name="T3" fmla="*/ 605 h 2583"/>
                <a:gd name="T4" fmla="*/ 0 w 4932"/>
                <a:gd name="T5" fmla="*/ 0 h 2583"/>
                <a:gd name="T6" fmla="*/ 0 60000 65536"/>
                <a:gd name="T7" fmla="*/ 0 60000 65536"/>
                <a:gd name="T8" fmla="*/ 0 60000 65536"/>
                <a:gd name="T9" fmla="*/ 0 w 4932"/>
                <a:gd name="T10" fmla="*/ 0 h 2583"/>
                <a:gd name="T11" fmla="*/ 4932 w 4932"/>
                <a:gd name="T12" fmla="*/ 2583 h 2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32" h="2583">
                  <a:moveTo>
                    <a:pt x="4932" y="2583"/>
                  </a:moveTo>
                  <a:lnTo>
                    <a:pt x="0" y="258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4902" y="4689475"/>
              <a:ext cx="42416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1-2   3-4   5-6  7-12    2      3      4      5      6     7  8-12 15-20 20-25 25-35</a:t>
              </a: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636632" y="4945063"/>
              <a:ext cx="4065909" cy="409575"/>
            </a:xfrm>
            <a:custGeom>
              <a:avLst/>
              <a:gdLst>
                <a:gd name="T0" fmla="*/ 0 w 1008"/>
                <a:gd name="T1" fmla="*/ 0 h 240"/>
                <a:gd name="T2" fmla="*/ 0 w 1008"/>
                <a:gd name="T3" fmla="*/ 256 h 240"/>
                <a:gd name="T4" fmla="*/ 44615 w 1008"/>
                <a:gd name="T5" fmla="*/ 256 h 240"/>
                <a:gd name="T6" fmla="*/ 44615 w 1008"/>
                <a:gd name="T7" fmla="*/ 1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8"/>
                <a:gd name="T13" fmla="*/ 0 h 240"/>
                <a:gd name="T14" fmla="*/ 1008 w 100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8" h="240">
                  <a:moveTo>
                    <a:pt x="0" y="0"/>
                  </a:moveTo>
                  <a:cubicBezTo>
                    <a:pt x="0" y="80"/>
                    <a:pt x="0" y="160"/>
                    <a:pt x="0" y="240"/>
                  </a:cubicBezTo>
                  <a:lnTo>
                    <a:pt x="1008" y="240"/>
                  </a:lnTo>
                  <a:lnTo>
                    <a:pt x="1008" y="16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 rot="16200000">
              <a:off x="678291" y="2923713"/>
              <a:ext cx="1593578" cy="3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Nombre de cas</a:t>
              </a: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020429" y="4910138"/>
              <a:ext cx="1576512" cy="442912"/>
            </a:xfrm>
            <a:custGeom>
              <a:avLst/>
              <a:gdLst>
                <a:gd name="T0" fmla="*/ 0 w 1008"/>
                <a:gd name="T1" fmla="*/ 0 h 240"/>
                <a:gd name="T2" fmla="*/ 0 w 1008"/>
                <a:gd name="T3" fmla="*/ 438 h 240"/>
                <a:gd name="T4" fmla="*/ 949 w 1008"/>
                <a:gd name="T5" fmla="*/ 438 h 240"/>
                <a:gd name="T6" fmla="*/ 949 w 1008"/>
                <a:gd name="T7" fmla="*/ 3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8"/>
                <a:gd name="T13" fmla="*/ 0 h 240"/>
                <a:gd name="T14" fmla="*/ 1008 w 100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8" h="240">
                  <a:moveTo>
                    <a:pt x="0" y="0"/>
                  </a:moveTo>
                  <a:cubicBezTo>
                    <a:pt x="0" y="80"/>
                    <a:pt x="0" y="160"/>
                    <a:pt x="0" y="240"/>
                  </a:cubicBezTo>
                  <a:lnTo>
                    <a:pt x="1008" y="240"/>
                  </a:lnTo>
                  <a:lnTo>
                    <a:pt x="1008" y="16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509418" y="5381625"/>
              <a:ext cx="29758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Mois			Années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7011050" y="4398380"/>
            <a:ext cx="1883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Lune de miel 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9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27322" y="161926"/>
            <a:ext cx="119682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Arial" charset="0"/>
              </a:rPr>
              <a:t>La coqueluche dans un pays où les nourrissons et les enfants sont vaccinés</a:t>
            </a:r>
          </a:p>
        </p:txBody>
      </p:sp>
      <p:sp>
        <p:nvSpPr>
          <p:cNvPr id="206851" name="Text Box 3"/>
          <p:cNvSpPr txBox="1">
            <a:spLocks noChangeArrowheads="1"/>
          </p:cNvSpPr>
          <p:nvPr/>
        </p:nvSpPr>
        <p:spPr bwMode="auto">
          <a:xfrm>
            <a:off x="236218" y="1117601"/>
            <a:ext cx="780732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663300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 mortalité et morbidité très faibles chez les enfants puisqu’ils sont vaccinés…….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si le vaccin est efficace</a:t>
            </a:r>
          </a:p>
          <a:p>
            <a:pPr>
              <a:defRPr/>
            </a:pPr>
            <a:endParaRPr lang="fr-FR" sz="2000" b="1" dirty="0">
              <a:solidFill>
                <a:srgbClr val="CC00CC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très peu de rappels naturels tout au long de la vie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car il y a diminution de la circulation de la bactérie</a:t>
            </a:r>
          </a:p>
          <a:p>
            <a:pPr>
              <a:defRPr/>
            </a:pPr>
            <a:endParaRPr lang="fr-FR" sz="2000" b="1" dirty="0">
              <a:solidFill>
                <a:srgbClr val="540054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*</a:t>
            </a:r>
            <a:r>
              <a:rPr lang="fr-FR" sz="2000" b="1" dirty="0">
                <a:solidFill>
                  <a:srgbClr val="540054"/>
                </a:solidFill>
              </a:rPr>
              <a:t> </a:t>
            </a:r>
            <a:r>
              <a:rPr lang="fr-FR" sz="2000" b="1" dirty="0">
                <a:solidFill>
                  <a:schemeClr val="bg2">
                    <a:lumMod val="50000"/>
                  </a:schemeClr>
                </a:solidFill>
              </a:rPr>
              <a:t>augmentation de l’incidence chez les adultes et adolescents </a:t>
            </a:r>
            <a:r>
              <a:rPr lang="fr-FR" sz="2000" b="1" dirty="0">
                <a:solidFill>
                  <a:schemeClr val="tx2"/>
                </a:solidFill>
              </a:rPr>
              <a:t>dont l’immunité a diminué avec le temps</a:t>
            </a:r>
          </a:p>
        </p:txBody>
      </p:sp>
      <p:grpSp>
        <p:nvGrpSpPr>
          <p:cNvPr id="4" name="Groupe 12"/>
          <p:cNvGrpSpPr>
            <a:grpSpLocks/>
          </p:cNvGrpSpPr>
          <p:nvPr/>
        </p:nvGrpSpPr>
        <p:grpSpPr bwMode="auto">
          <a:xfrm>
            <a:off x="4615381" y="3565002"/>
            <a:ext cx="6856323" cy="3146653"/>
            <a:chOff x="1324600" y="1654175"/>
            <a:chExt cx="6503364" cy="4096782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634635" y="1654175"/>
              <a:ext cx="6193329" cy="3019425"/>
            </a:xfrm>
            <a:custGeom>
              <a:avLst/>
              <a:gdLst>
                <a:gd name="T0" fmla="*/ 2050 w 4932"/>
                <a:gd name="T1" fmla="*/ 605 h 2583"/>
                <a:gd name="T2" fmla="*/ 0 w 4932"/>
                <a:gd name="T3" fmla="*/ 605 h 2583"/>
                <a:gd name="T4" fmla="*/ 0 w 4932"/>
                <a:gd name="T5" fmla="*/ 0 h 2583"/>
                <a:gd name="T6" fmla="*/ 0 60000 65536"/>
                <a:gd name="T7" fmla="*/ 0 60000 65536"/>
                <a:gd name="T8" fmla="*/ 0 60000 65536"/>
                <a:gd name="T9" fmla="*/ 0 w 4932"/>
                <a:gd name="T10" fmla="*/ 0 h 2583"/>
                <a:gd name="T11" fmla="*/ 4932 w 4932"/>
                <a:gd name="T12" fmla="*/ 2583 h 25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32" h="2583">
                  <a:moveTo>
                    <a:pt x="4932" y="2583"/>
                  </a:moveTo>
                  <a:lnTo>
                    <a:pt x="0" y="2583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4902" y="4689475"/>
              <a:ext cx="424164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400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1-2   3-4   5-6  7-12    2      3      4      5      6     7  8-12 15-20 20-25 25-35</a:t>
              </a: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3636632" y="4945063"/>
              <a:ext cx="4065909" cy="409575"/>
            </a:xfrm>
            <a:custGeom>
              <a:avLst/>
              <a:gdLst>
                <a:gd name="T0" fmla="*/ 0 w 1008"/>
                <a:gd name="T1" fmla="*/ 0 h 240"/>
                <a:gd name="T2" fmla="*/ 0 w 1008"/>
                <a:gd name="T3" fmla="*/ 256 h 240"/>
                <a:gd name="T4" fmla="*/ 44615 w 1008"/>
                <a:gd name="T5" fmla="*/ 256 h 240"/>
                <a:gd name="T6" fmla="*/ 44615 w 1008"/>
                <a:gd name="T7" fmla="*/ 1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8"/>
                <a:gd name="T13" fmla="*/ 0 h 240"/>
                <a:gd name="T14" fmla="*/ 1008 w 100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8" h="240">
                  <a:moveTo>
                    <a:pt x="0" y="0"/>
                  </a:moveTo>
                  <a:cubicBezTo>
                    <a:pt x="0" y="80"/>
                    <a:pt x="0" y="160"/>
                    <a:pt x="0" y="240"/>
                  </a:cubicBezTo>
                  <a:lnTo>
                    <a:pt x="1008" y="240"/>
                  </a:lnTo>
                  <a:lnTo>
                    <a:pt x="1008" y="16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060119" y="2097088"/>
              <a:ext cx="4878775" cy="2536825"/>
            </a:xfrm>
            <a:custGeom>
              <a:avLst/>
              <a:gdLst>
                <a:gd name="T0" fmla="*/ 0 w 3084"/>
                <a:gd name="T1" fmla="*/ 0 h 1489"/>
                <a:gd name="T2" fmla="*/ 1431 w 3084"/>
                <a:gd name="T3" fmla="*/ 1924 h 1489"/>
                <a:gd name="T4" fmla="*/ 3040 w 3084"/>
                <a:gd name="T5" fmla="*/ 300 h 1489"/>
                <a:gd name="T6" fmla="*/ 0 60000 65536"/>
                <a:gd name="T7" fmla="*/ 0 60000 65536"/>
                <a:gd name="T8" fmla="*/ 0 60000 65536"/>
                <a:gd name="T9" fmla="*/ 0 w 3084"/>
                <a:gd name="T10" fmla="*/ 0 h 1489"/>
                <a:gd name="T11" fmla="*/ 3084 w 3084"/>
                <a:gd name="T12" fmla="*/ 1489 h 14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84" h="1489">
                  <a:moveTo>
                    <a:pt x="0" y="0"/>
                  </a:moveTo>
                  <a:cubicBezTo>
                    <a:pt x="468" y="706"/>
                    <a:pt x="937" y="1413"/>
                    <a:pt x="1451" y="1451"/>
                  </a:cubicBezTo>
                  <a:cubicBezTo>
                    <a:pt x="1965" y="1489"/>
                    <a:pt x="2524" y="857"/>
                    <a:pt x="3084" y="226"/>
                  </a:cubicBezTo>
                </a:path>
              </a:pathLst>
            </a:custGeom>
            <a:noFill/>
            <a:ln w="38100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 rot="16200000">
              <a:off x="678291" y="2923713"/>
              <a:ext cx="1593578" cy="30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Nombre de cas</a:t>
              </a: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020429" y="4910138"/>
              <a:ext cx="1576512" cy="442912"/>
            </a:xfrm>
            <a:custGeom>
              <a:avLst/>
              <a:gdLst>
                <a:gd name="T0" fmla="*/ 0 w 1008"/>
                <a:gd name="T1" fmla="*/ 0 h 240"/>
                <a:gd name="T2" fmla="*/ 0 w 1008"/>
                <a:gd name="T3" fmla="*/ 438 h 240"/>
                <a:gd name="T4" fmla="*/ 949 w 1008"/>
                <a:gd name="T5" fmla="*/ 438 h 240"/>
                <a:gd name="T6" fmla="*/ 949 w 1008"/>
                <a:gd name="T7" fmla="*/ 3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08"/>
                <a:gd name="T13" fmla="*/ 0 h 240"/>
                <a:gd name="T14" fmla="*/ 1008 w 100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08" h="240">
                  <a:moveTo>
                    <a:pt x="0" y="0"/>
                  </a:moveTo>
                  <a:cubicBezTo>
                    <a:pt x="0" y="80"/>
                    <a:pt x="0" y="160"/>
                    <a:pt x="0" y="240"/>
                  </a:cubicBezTo>
                  <a:lnTo>
                    <a:pt x="1008" y="240"/>
                  </a:lnTo>
                  <a:lnTo>
                    <a:pt x="1008" y="16"/>
                  </a:lnTo>
                </a:path>
              </a:pathLst>
            </a:custGeom>
            <a:noFill/>
            <a:ln w="952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2509418" y="5381625"/>
              <a:ext cx="29758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dirty="0">
                  <a:solidFill>
                    <a:schemeClr val="bg2">
                      <a:lumMod val="25000"/>
                    </a:schemeClr>
                  </a:solidFill>
                  <a:latin typeface="Calibri" pitchFamily="34" charset="0"/>
                </a:rPr>
                <a:t>Mois			Années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2370890" y="3340218"/>
            <a:ext cx="682529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Rappels nécessaires mais quand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et 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avec quoi ?</a:t>
            </a:r>
          </a:p>
        </p:txBody>
      </p:sp>
    </p:spTree>
    <p:extLst>
      <p:ext uri="{BB962C8B-B14F-4D97-AF65-F5344CB8AC3E}">
        <p14:creationId xmlns:p14="http://schemas.microsoft.com/office/powerpoint/2010/main" val="154299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115746" y="239644"/>
            <a:ext cx="11979797" cy="863261"/>
          </a:xfrm>
        </p:spPr>
        <p:txBody>
          <a:bodyPr>
            <a:noAutofit/>
          </a:bodyPr>
          <a:lstStyle/>
          <a:p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Troisième problème des vaccins à germes entiers : difficulté à produire de façon reproductible 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1" t="50967" r="25433" b="7156"/>
          <a:stretch>
            <a:fillRect/>
          </a:stretch>
        </p:blipFill>
        <p:spPr>
          <a:xfrm>
            <a:off x="3721489" y="1493100"/>
            <a:ext cx="4270772" cy="2705100"/>
          </a:xfrm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667000" y="4219064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ts val="250"/>
              </a:spcBef>
              <a:buClr>
                <a:srgbClr val="ED3742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ts val="225"/>
              </a:spcBef>
              <a:buClr>
                <a:srgbClr val="ED3742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ts val="250"/>
              </a:spcBef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Mêmes souches vaccinales ? OUI</a:t>
            </a:r>
          </a:p>
        </p:txBody>
      </p:sp>
      <p:sp>
        <p:nvSpPr>
          <p:cNvPr id="2" name="Rectangle 1"/>
          <p:cNvSpPr/>
          <p:nvPr/>
        </p:nvSpPr>
        <p:spPr>
          <a:xfrm>
            <a:off x="5123959" y="4746194"/>
            <a:ext cx="212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chemeClr val="accent3">
                    <a:lumMod val="50000"/>
                  </a:schemeClr>
                </a:solidFill>
              </a:rPr>
              <a:t>Même vaccin ? NON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51588" y="5315558"/>
            <a:ext cx="594143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Difficultés à cultiver l’agent de la coqueluche </a:t>
            </a:r>
          </a:p>
          <a:p>
            <a:pPr algn="ctr"/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de façon reproductible</a:t>
            </a:r>
          </a:p>
        </p:txBody>
      </p:sp>
      <p:sp>
        <p:nvSpPr>
          <p:cNvPr id="4" name="ZoneTexte 3"/>
          <p:cNvSpPr txBox="1"/>
          <p:nvPr/>
        </p:nvSpPr>
        <p:spPr>
          <a:xfrm rot="21306937">
            <a:off x="1794472" y="3036242"/>
            <a:ext cx="841890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/>
              <a:t>Dans les années 90, l’efficacité des vaccins Ce variait de 36 à 96%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20886" t="34431" r="36867" b="25400"/>
          <a:stretch/>
        </p:blipFill>
        <p:spPr>
          <a:xfrm rot="455683">
            <a:off x="8865140" y="901608"/>
            <a:ext cx="2705218" cy="144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0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re 1"/>
          <p:cNvSpPr>
            <a:spLocks noGrp="1"/>
          </p:cNvSpPr>
          <p:nvPr>
            <p:ph type="title"/>
          </p:nvPr>
        </p:nvSpPr>
        <p:spPr>
          <a:xfrm>
            <a:off x="152867" y="224993"/>
            <a:ext cx="11745907" cy="857251"/>
          </a:xfrm>
        </p:spPr>
        <p:txBody>
          <a:bodyPr>
            <a:noAutofit/>
          </a:bodyPr>
          <a:lstStyle/>
          <a:p>
            <a:r>
              <a:rPr lang="fr-FR" alt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Quatrième problème : Evolution des deux pathogènes sous pression vaccinale germes entiers</a:t>
            </a:r>
          </a:p>
        </p:txBody>
      </p:sp>
      <p:sp>
        <p:nvSpPr>
          <p:cNvPr id="84995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74436" y="1335391"/>
            <a:ext cx="11485441" cy="823913"/>
          </a:xfrm>
        </p:spPr>
        <p:txBody>
          <a:bodyPr>
            <a:normAutofit fontScale="92500"/>
          </a:bodyPr>
          <a:lstStyle/>
          <a:p>
            <a:r>
              <a:rPr lang="fr-FR" altLang="fr-FR" sz="2400" b="1" i="1" dirty="0" smtClean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fr-FR" altLang="fr-FR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pertussis</a:t>
            </a:r>
            <a:r>
              <a:rPr lang="fr-FR" altLang="fr-FR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sz="2400" b="1" dirty="0" smtClean="0">
                <a:solidFill>
                  <a:schemeClr val="accent6">
                    <a:lumMod val="75000"/>
                  </a:schemeClr>
                </a:solidFill>
              </a:rPr>
              <a:t>est une bactérie très </a:t>
            </a:r>
            <a:r>
              <a:rPr lang="fr-FR" altLang="fr-FR" sz="2400" b="1" dirty="0">
                <a:solidFill>
                  <a:schemeClr val="accent6">
                    <a:lumMod val="75000"/>
                  </a:schemeClr>
                </a:solidFill>
              </a:rPr>
              <a:t>peu </a:t>
            </a:r>
            <a:r>
              <a:rPr lang="fr-FR" altLang="fr-FR" sz="2400" b="1" dirty="0" smtClean="0">
                <a:solidFill>
                  <a:schemeClr val="accent6">
                    <a:lumMod val="75000"/>
                  </a:schemeClr>
                </a:solidFill>
              </a:rPr>
              <a:t>polymorphe </a:t>
            </a:r>
            <a:r>
              <a:rPr lang="fr-FR" altLang="fr-FR" sz="2400" b="1" dirty="0">
                <a:solidFill>
                  <a:schemeClr val="accent6">
                    <a:lumMod val="75000"/>
                  </a:schemeClr>
                </a:solidFill>
              </a:rPr>
              <a:t>mais des différences entre les isolats de </a:t>
            </a:r>
            <a:r>
              <a:rPr lang="fr-FR" altLang="fr-FR" sz="2400" b="1" i="1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fr-FR" altLang="fr-FR" sz="2400" b="1" i="1" dirty="0" err="1">
                <a:solidFill>
                  <a:schemeClr val="accent6">
                    <a:lumMod val="75000"/>
                  </a:schemeClr>
                </a:solidFill>
              </a:rPr>
              <a:t>pertussis</a:t>
            </a:r>
            <a:r>
              <a:rPr lang="fr-FR" altLang="fr-FR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altLang="fr-FR" sz="2400" b="1" dirty="0">
                <a:solidFill>
                  <a:schemeClr val="accent6">
                    <a:lumMod val="75000"/>
                  </a:schemeClr>
                </a:solidFill>
              </a:rPr>
              <a:t>circulant dans les régions à haute et à faible couverture vaccinale avec le vaccin Ce</a:t>
            </a:r>
          </a:p>
          <a:p>
            <a:endParaRPr lang="fr-FR" alt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84996" name="Groupe 3"/>
          <p:cNvGrpSpPr>
            <a:grpSpLocks/>
          </p:cNvGrpSpPr>
          <p:nvPr/>
        </p:nvGrpSpPr>
        <p:grpSpPr bwMode="auto">
          <a:xfrm>
            <a:off x="2616744" y="2349877"/>
            <a:ext cx="6146006" cy="1865792"/>
            <a:chOff x="344488" y="3213100"/>
            <a:chExt cx="8493125" cy="3142059"/>
          </a:xfrm>
        </p:grpSpPr>
        <p:sp>
          <p:nvSpPr>
            <p:cNvPr id="5" name="ZoneTexte 4"/>
            <p:cNvSpPr txBox="1"/>
            <p:nvPr/>
          </p:nvSpPr>
          <p:spPr>
            <a:xfrm>
              <a:off x="594576" y="5577699"/>
              <a:ext cx="1222868" cy="7774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dirty="0">
                  <a:ea typeface="ＭＳ Ｐゴシック" pitchFamily="34" charset="-128"/>
                </a:rPr>
                <a:t>France</a:t>
              </a:r>
              <a:r>
                <a:rPr lang="fr-FR" sz="2400" b="1" dirty="0">
                  <a:ea typeface="ＭＳ Ｐゴシック" pitchFamily="34" charset="-128"/>
                </a:rPr>
                <a:t> 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7220266" y="5732090"/>
              <a:ext cx="1275323" cy="62196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dirty="0">
                  <a:ea typeface="ＭＳ Ｐゴシック" pitchFamily="34" charset="-128"/>
                </a:rPr>
                <a:t>Sénégal</a:t>
              </a:r>
              <a:endParaRPr lang="fr-FR" sz="2400" b="1" dirty="0">
                <a:ea typeface="ＭＳ Ｐゴシック" pitchFamily="34" charset="-128"/>
              </a:endParaRPr>
            </a:p>
          </p:txBody>
        </p:sp>
        <p:pic>
          <p:nvPicPr>
            <p:cNvPr id="85000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88" y="3230563"/>
              <a:ext cx="4121150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01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463" y="3213100"/>
              <a:ext cx="4121150" cy="247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ZoneTexte 10"/>
          <p:cNvSpPr txBox="1"/>
          <p:nvPr/>
        </p:nvSpPr>
        <p:spPr>
          <a:xfrm>
            <a:off x="1734291" y="4533467"/>
            <a:ext cx="830862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Influence de l’immunité de la population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646620" y="6488668"/>
            <a:ext cx="26212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err="1">
                <a:solidFill>
                  <a:schemeClr val="accent5">
                    <a:lumMod val="50000"/>
                  </a:schemeClr>
                </a:solidFill>
              </a:rPr>
              <a:t>Njamkepo</a:t>
            </a:r>
            <a:r>
              <a:rPr lang="fr-FR" sz="1050" i="1" dirty="0">
                <a:solidFill>
                  <a:schemeClr val="accent5">
                    <a:lumMod val="50000"/>
                  </a:schemeClr>
                </a:solidFill>
              </a:rPr>
              <a:t> et al, Microbes et Infection, 2008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93380" y="5674416"/>
            <a:ext cx="2555892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/>
              <a:t>Inquiétude…..</a:t>
            </a:r>
          </a:p>
        </p:txBody>
      </p:sp>
    </p:spTree>
    <p:extLst>
      <p:ext uri="{BB962C8B-B14F-4D97-AF65-F5344CB8AC3E}">
        <p14:creationId xmlns:p14="http://schemas.microsoft.com/office/powerpoint/2010/main" val="32745073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oneTexte 305"/>
          <p:cNvSpPr txBox="1">
            <a:spLocks noChangeArrowheads="1"/>
          </p:cNvSpPr>
          <p:nvPr/>
        </p:nvSpPr>
        <p:spPr bwMode="auto">
          <a:xfrm>
            <a:off x="-354046" y="44018"/>
            <a:ext cx="12881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Quel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est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l’impact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l’évolution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des agents de la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coqueluche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sur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l’efficacité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du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vaccin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à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germes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entiers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français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?</a:t>
            </a:r>
            <a:endParaRPr lang="fr-FR" altLang="fr-FR" sz="2800" b="1" dirty="0">
              <a:solidFill>
                <a:schemeClr val="accent5">
                  <a:lumMod val="75000"/>
                </a:schemeClr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6" t="37656" r="20540" b="31172"/>
          <a:stretch>
            <a:fillRect/>
          </a:stretch>
        </p:blipFill>
        <p:spPr bwMode="auto">
          <a:xfrm rot="-533985">
            <a:off x="628486" y="1284120"/>
            <a:ext cx="2156222" cy="6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824223" y="2088130"/>
            <a:ext cx="561372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altLang="fr-FR" sz="2400" b="1" dirty="0">
                <a:solidFill>
                  <a:schemeClr val="accent6">
                    <a:lumMod val="75000"/>
                  </a:schemeClr>
                </a:solidFill>
              </a:rPr>
              <a:t>Efficacité du vaccin Ce français : 94</a:t>
            </a:r>
            <a:r>
              <a:rPr lang="fr-FR" altLang="fr-FR" sz="2400" b="1" dirty="0" smtClean="0">
                <a:solidFill>
                  <a:schemeClr val="accent6">
                    <a:lumMod val="75000"/>
                  </a:schemeClr>
                </a:solidFill>
              </a:rPr>
              <a:t>% en France et au Sénégal </a:t>
            </a:r>
            <a:r>
              <a:rPr lang="fr-FR" altLang="fr-FR" sz="2400" b="1" dirty="0">
                <a:solidFill>
                  <a:schemeClr val="accent6">
                    <a:lumMod val="75000"/>
                  </a:schemeClr>
                </a:solidFill>
              </a:rPr>
              <a:t>malgré les différences entre les isolats circulant………..</a:t>
            </a:r>
            <a:endParaRPr lang="fr-FR" alt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3" t="45647" r="36964" b="13684"/>
          <a:stretch>
            <a:fillRect/>
          </a:stretch>
        </p:blipFill>
        <p:spPr bwMode="auto">
          <a:xfrm rot="445807">
            <a:off x="8657619" y="1111861"/>
            <a:ext cx="18097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4326" y="3690943"/>
            <a:ext cx="5854103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Corrélation avec le modèle murin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83170" y="4753682"/>
            <a:ext cx="533868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accent3">
                    <a:lumMod val="50000"/>
                  </a:schemeClr>
                </a:solidFill>
              </a:rPr>
              <a:t>Cependant les résultats peuvent être différents si le vaccin à germes entiers est </a:t>
            </a:r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</a:rPr>
              <a:t>peu efficace </a:t>
            </a:r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</a:rPr>
              <a:t>….…….</a:t>
            </a:r>
            <a:r>
              <a:rPr lang="fr-FR" sz="2000" b="1" dirty="0">
                <a:solidFill>
                  <a:schemeClr val="accent3">
                    <a:lumMod val="50000"/>
                  </a:schemeClr>
                </a:solidFill>
              </a:rPr>
              <a:t>comme dans le cas du vaccin </a:t>
            </a:r>
            <a:r>
              <a:rPr lang="fr-FR" sz="2000" b="1" dirty="0" smtClean="0">
                <a:solidFill>
                  <a:schemeClr val="accent3">
                    <a:lumMod val="50000"/>
                  </a:schemeClr>
                </a:solidFill>
              </a:rPr>
              <a:t>Canadien (57%) ou hollandais (51%) … </a:t>
            </a:r>
            <a:endParaRPr lang="fr-FR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4" t="38036" r="17807" b="36783"/>
          <a:stretch>
            <a:fillRect/>
          </a:stretch>
        </p:blipFill>
        <p:spPr bwMode="auto">
          <a:xfrm>
            <a:off x="8034610" y="3396863"/>
            <a:ext cx="3485339" cy="77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9" t="30820" r="25243" b="47310"/>
          <a:stretch>
            <a:fillRect/>
          </a:stretch>
        </p:blipFill>
        <p:spPr bwMode="auto">
          <a:xfrm>
            <a:off x="678371" y="4853921"/>
            <a:ext cx="3213544" cy="99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6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738" y="194246"/>
            <a:ext cx="12103261" cy="994172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Arial Narrow" charset="0"/>
                <a:cs typeface="Arial Narrow" charset="0"/>
              </a:rPr>
              <a:t>Les vaccins coquelucheux acellulaires</a:t>
            </a:r>
            <a:endParaRPr lang="fr-FR" sz="4000" b="1" dirty="0">
              <a:solidFill>
                <a:schemeClr val="accent5">
                  <a:lumMod val="75000"/>
                </a:schemeClr>
              </a:solidFill>
              <a:latin typeface="+mn-lt"/>
              <a:ea typeface="Arial Narrow" charset="0"/>
              <a:cs typeface="Arial Narrow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9919" y="1688150"/>
            <a:ext cx="11320040" cy="4643202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Développement des vaccins acellulaires</a:t>
            </a:r>
          </a:p>
          <a:p>
            <a:pPr marL="342900" lvl="1" indent="0">
              <a:buNone/>
            </a:pP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Initialement développés en réponse à la longue polémique sur l’induction d’effets secondaires irréversibles mais aussi pour la :</a:t>
            </a:r>
          </a:p>
          <a:p>
            <a:pPr lvl="1"/>
            <a:endParaRPr lang="fr-FR" sz="2800" b="1" dirty="0">
              <a:ea typeface="Arial Narrow" charset="0"/>
              <a:cs typeface="Arial Narrow" charset="0"/>
            </a:endParaRPr>
          </a:p>
          <a:p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Mise en place des stratégies de rappel vaccinal tardif</a:t>
            </a:r>
          </a:p>
          <a:p>
            <a:pPr lvl="1"/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En plus des schémas de 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PV+R (3+1) </a:t>
            </a:r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du nourrisson</a:t>
            </a:r>
          </a:p>
          <a:p>
            <a:pPr lvl="1"/>
            <a:r>
              <a:rPr lang="fr-FR" sz="28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Vaccination de l’adolescent et l’adulte (cocooning)</a:t>
            </a:r>
          </a:p>
          <a:p>
            <a:pPr lvl="1"/>
            <a:endParaRPr lang="fr-FR" sz="2800" b="1" dirty="0">
              <a:solidFill>
                <a:schemeClr val="accent5">
                  <a:lumMod val="50000"/>
                </a:schemeClr>
              </a:solidFill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1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 bwMode="auto">
          <a:xfrm>
            <a:off x="313531" y="103460"/>
            <a:ext cx="5821363" cy="633412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fr-FR" altLang="fr-FR" b="1" i="1" dirty="0">
                <a:solidFill>
                  <a:schemeClr val="accent5"/>
                </a:solidFill>
                <a:latin typeface="+mn-lt"/>
              </a:rPr>
              <a:t>Bordetella </a:t>
            </a:r>
            <a:r>
              <a:rPr lang="fr-FR" altLang="fr-FR" b="1" i="1" dirty="0" err="1" smtClean="0">
                <a:solidFill>
                  <a:schemeClr val="accent5"/>
                </a:solidFill>
                <a:latin typeface="+mn-lt"/>
              </a:rPr>
              <a:t>pertussis</a:t>
            </a:r>
            <a:r>
              <a:rPr lang="fr-FR" altLang="fr-FR" b="1" i="1" dirty="0" smtClean="0">
                <a:solidFill>
                  <a:schemeClr val="accent5"/>
                </a:solidFill>
                <a:latin typeface="+mn-lt"/>
              </a:rPr>
              <a:t> </a:t>
            </a:r>
            <a:endParaRPr lang="fr-FR" altLang="fr-FR" b="1" i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531" y="1267958"/>
            <a:ext cx="5721509" cy="356080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i="1" dirty="0" err="1">
                <a:solidFill>
                  <a:schemeClr val="accent5"/>
                </a:solidFill>
              </a:rPr>
              <a:t>Bordetella</a:t>
            </a:r>
            <a:r>
              <a:rPr lang="fr-FR" sz="2400" b="1" i="1" dirty="0">
                <a:solidFill>
                  <a:schemeClr val="accent5"/>
                </a:solidFill>
              </a:rPr>
              <a:t> </a:t>
            </a:r>
            <a:r>
              <a:rPr lang="fr-FR" sz="2400" b="1" i="1" dirty="0" err="1">
                <a:solidFill>
                  <a:schemeClr val="accent5"/>
                </a:solidFill>
              </a:rPr>
              <a:t>pertussis</a:t>
            </a:r>
            <a:r>
              <a:rPr lang="fr-FR" sz="2400" b="1" dirty="0">
                <a:solidFill>
                  <a:schemeClr val="accent5"/>
                </a:solidFill>
              </a:rPr>
              <a:t> n’est pas </a:t>
            </a:r>
            <a:r>
              <a:rPr lang="fr-FR" sz="2400" b="1" i="1" dirty="0" err="1">
                <a:solidFill>
                  <a:schemeClr val="accent5"/>
                </a:solidFill>
              </a:rPr>
              <a:t>Corynebacterium</a:t>
            </a:r>
            <a:r>
              <a:rPr lang="fr-FR" sz="2400" b="1" i="1" dirty="0">
                <a:solidFill>
                  <a:schemeClr val="accent5"/>
                </a:solidFill>
              </a:rPr>
              <a:t> </a:t>
            </a:r>
            <a:r>
              <a:rPr lang="fr-FR" sz="2400" b="1" i="1" dirty="0" err="1">
                <a:solidFill>
                  <a:schemeClr val="accent5"/>
                </a:solidFill>
              </a:rPr>
              <a:t>diphtheriae</a:t>
            </a:r>
            <a:r>
              <a:rPr lang="fr-FR" sz="2400" b="1" dirty="0">
                <a:solidFill>
                  <a:schemeClr val="accent5"/>
                </a:solidFill>
              </a:rPr>
              <a:t> et n’exprime pas qu’une seule toxine !</a:t>
            </a:r>
          </a:p>
          <a:p>
            <a:pPr>
              <a:defRPr/>
            </a:pPr>
            <a:endParaRPr lang="fr-FR" sz="2400" b="1" dirty="0">
              <a:solidFill>
                <a:schemeClr val="accent5"/>
              </a:solidFill>
            </a:endParaRPr>
          </a:p>
          <a:p>
            <a:pPr marL="0" indent="0">
              <a:buNone/>
              <a:defRPr/>
            </a:pPr>
            <a:r>
              <a:rPr lang="fr-FR" sz="2400" b="1" dirty="0">
                <a:solidFill>
                  <a:schemeClr val="accent5"/>
                </a:solidFill>
              </a:rPr>
              <a:t>Après des dizaines d’années de recherche caractérisation de plusieurs toxines et </a:t>
            </a:r>
            <a:r>
              <a:rPr lang="fr-FR" sz="2400" b="1" dirty="0" err="1">
                <a:solidFill>
                  <a:schemeClr val="accent5"/>
                </a:solidFill>
              </a:rPr>
              <a:t>adhésines</a:t>
            </a:r>
            <a:r>
              <a:rPr lang="fr-FR" sz="2400" b="1" dirty="0">
                <a:solidFill>
                  <a:schemeClr val="accent5"/>
                </a:solidFill>
              </a:rPr>
              <a:t> produites par la bactérie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/>
          </p:nvPr>
        </p:nvGraphicFramePr>
        <p:xfrm>
          <a:off x="6134894" y="3048362"/>
          <a:ext cx="5846762" cy="36576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23381"/>
                <a:gridCol w="2923381"/>
              </a:tblGrid>
              <a:tr h="352937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Adhésines</a:t>
                      </a:r>
                      <a:endParaRPr lang="fr-F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4" marB="45724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Toxines</a:t>
                      </a:r>
                      <a:endParaRPr lang="fr-F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4" marB="45724">
                    <a:solidFill>
                      <a:schemeClr val="accent6"/>
                    </a:solidFill>
                  </a:tcPr>
                </a:tc>
              </a:tr>
              <a:tr h="882343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FHA</a:t>
                      </a:r>
                      <a:r>
                        <a:rPr lang="fr-FR" sz="24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ou Hémagglutinine Filamenteuse</a:t>
                      </a:r>
                      <a:endParaRPr lang="fr-F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4" marB="457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PT ou Toxine de </a:t>
                      </a:r>
                      <a:r>
                        <a:rPr lang="fr-FR" sz="24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Pertussis</a:t>
                      </a:r>
                      <a:endParaRPr lang="fr-F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4" marB="457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76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PRN ou </a:t>
                      </a:r>
                      <a:r>
                        <a:rPr lang="fr-FR" sz="24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Pertactine</a:t>
                      </a:r>
                      <a:endParaRPr lang="fr-FR" sz="2400" b="1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fr-F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4" marB="457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AC-</a:t>
                      </a:r>
                      <a:r>
                        <a:rPr lang="fr-FR" sz="2400" b="1" i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Hly</a:t>
                      </a:r>
                      <a:r>
                        <a:rPr lang="fr-FR" sz="24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ou </a:t>
                      </a:r>
                      <a:r>
                        <a:rPr lang="fr-FR" sz="2400" b="1" i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Adényl</a:t>
                      </a:r>
                      <a:r>
                        <a:rPr lang="fr-FR" sz="24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fr-FR" sz="2400" b="1" i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Cyclase</a:t>
                      </a:r>
                      <a:r>
                        <a:rPr lang="fr-FR" sz="24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-Hémolysine</a:t>
                      </a:r>
                      <a:endParaRPr lang="fr-FR" sz="2400" b="1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91451" marR="91451" marT="45724" marB="457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82343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Fim</a:t>
                      </a:r>
                      <a:r>
                        <a:rPr lang="fr-FR" sz="24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2-Fim 3 ou Protéines </a:t>
                      </a:r>
                      <a:r>
                        <a:rPr lang="fr-FR" sz="2400" b="1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Fimbriales</a:t>
                      </a:r>
                      <a:endParaRPr lang="fr-FR" sz="24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4" marB="457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TCT ou Toxine </a:t>
                      </a:r>
                      <a:r>
                        <a:rPr lang="fr-FR" sz="2400" b="1" i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CytoTrachéale</a:t>
                      </a:r>
                      <a:endParaRPr lang="fr-FR" sz="24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fr-FR" sz="2400" b="1" i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91451" marR="91451" marT="45724" marB="45724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36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03908" y="832597"/>
            <a:ext cx="7128792" cy="1965024"/>
          </a:xfrm>
        </p:spPr>
        <p:txBody>
          <a:bodyPr rtlCol="0">
            <a:noAutofit/>
          </a:bodyPr>
          <a:lstStyle/>
          <a:p>
            <a:pPr>
              <a:buNone/>
              <a:defRPr/>
            </a:pPr>
            <a:endParaRPr lang="fr-FR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buNone/>
              <a:defRPr/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	Tous les vaccins Ca contiennent de la PT 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chimiquement ou génétiquement 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detoxifiée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 soit seule</a:t>
            </a:r>
          </a:p>
          <a:p>
            <a:pPr>
              <a:buNone/>
              <a:defRPr/>
            </a:pP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* </a:t>
            </a:r>
            <a:r>
              <a:rPr lang="fr-FR" b="1" dirty="0">
                <a:solidFill>
                  <a:schemeClr val="accent6"/>
                </a:solidFill>
                <a:latin typeface="Calibri" panose="020F0502020204030204" pitchFamily="34" charset="0"/>
              </a:rPr>
              <a:t>PT: 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Ca-</a:t>
            </a:r>
            <a:r>
              <a:rPr lang="fr-F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1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ou avec </a:t>
            </a:r>
            <a:endParaRPr lang="fr-FR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>
              <a:buNone/>
              <a:defRPr/>
            </a:pPr>
            <a:r>
              <a:rPr lang="fr-FR" b="1" dirty="0">
                <a:solidFill>
                  <a:schemeClr val="accent6"/>
                </a:solidFill>
                <a:latin typeface="Calibri" panose="020F0502020204030204" pitchFamily="34" charset="0"/>
              </a:rPr>
              <a:t>* 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une </a:t>
            </a:r>
            <a:r>
              <a:rPr lang="fr-FR" b="1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adhésine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accent6"/>
                </a:solidFill>
                <a:latin typeface="Calibri" panose="020F0502020204030204" pitchFamily="34" charset="0"/>
              </a:rPr>
              <a:t>(FHA): 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Ca</a:t>
            </a:r>
            <a:r>
              <a:rPr lang="fr-F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-2</a:t>
            </a:r>
            <a:endParaRPr lang="fr-FR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  <a:p>
            <a:pPr>
              <a:buNone/>
              <a:defRPr/>
            </a:pP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* deux </a:t>
            </a:r>
            <a:r>
              <a:rPr lang="fr-FR" b="1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adhésines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accent6"/>
                </a:solidFill>
                <a:latin typeface="Calibri" panose="020F0502020204030204" pitchFamily="34" charset="0"/>
              </a:rPr>
              <a:t>(FHA+PRN): 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Ca</a:t>
            </a:r>
            <a:r>
              <a:rPr lang="fr-F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-3 </a:t>
            </a:r>
            <a:endParaRPr lang="fr-FR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>
              <a:buNone/>
              <a:defRPr/>
            </a:pPr>
            <a:r>
              <a:rPr lang="fr-FR" b="1" dirty="0">
                <a:solidFill>
                  <a:schemeClr val="accent6"/>
                </a:solidFill>
                <a:latin typeface="Calibri" panose="020F0502020204030204" pitchFamily="34" charset="0"/>
              </a:rPr>
              <a:t>* 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quatre </a:t>
            </a:r>
            <a:r>
              <a:rPr lang="fr-FR" b="1" dirty="0" err="1" smtClean="0">
                <a:solidFill>
                  <a:schemeClr val="accent6"/>
                </a:solidFill>
                <a:latin typeface="Calibri" panose="020F0502020204030204" pitchFamily="34" charset="0"/>
              </a:rPr>
              <a:t>adhésines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fr-FR" b="1" dirty="0">
                <a:solidFill>
                  <a:schemeClr val="accent6"/>
                </a:solidFill>
                <a:latin typeface="Calibri" panose="020F0502020204030204" pitchFamily="34" charset="0"/>
              </a:rPr>
              <a:t>(FHA+PRN+FIM2+FIM3): </a:t>
            </a:r>
            <a:r>
              <a:rPr lang="fr-FR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Ca</a:t>
            </a:r>
            <a:r>
              <a:rPr lang="fr-FR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-5</a:t>
            </a:r>
            <a:endParaRPr lang="fr-FR" b="1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72143" y="-1552"/>
            <a:ext cx="1156062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ＭＳ Ｐゴシック" pitchFamily="-128" charset="-128"/>
                <a:cs typeface="Arial" pitchFamily="34" charset="0"/>
              </a:rPr>
              <a:t>Vaccins acellulaires en 2019</a:t>
            </a:r>
            <a:endParaRPr lang="fr-FR" sz="40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ＭＳ Ｐゴシック" pitchFamily="-128" charset="-128"/>
              <a:cs typeface="Arial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57902" y="5383338"/>
            <a:ext cx="67748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Plusieurs essais cliniques entre 1986 et 1995</a:t>
            </a:r>
          </a:p>
          <a:p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et introduction d’une surveillance en Suède</a:t>
            </a:r>
            <a:endParaRPr lang="fr-FR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5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273298" y="77678"/>
            <a:ext cx="6858000" cy="9286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Vaccins</a:t>
            </a:r>
            <a:r>
              <a:rPr lang="en-GB" alt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GB" altLang="en-U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coquelucheux</a:t>
            </a:r>
            <a:r>
              <a:rPr lang="en-GB" alt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GB" altLang="en-US" sz="36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en</a:t>
            </a:r>
            <a:r>
              <a:rPr lang="en-GB" altLang="en-US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1995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375213" y="856921"/>
            <a:ext cx="6858000" cy="345876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b="1" dirty="0" err="1" smtClean="0">
                <a:solidFill>
                  <a:schemeClr val="accent4">
                    <a:lumMod val="75000"/>
                  </a:schemeClr>
                </a:solidFill>
              </a:rPr>
              <a:t>DTCe</a:t>
            </a:r>
            <a:r>
              <a:rPr lang="en-US" altLang="en-US" b="1" dirty="0" smtClean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rix </a:t>
            </a:r>
            <a:r>
              <a:rPr lang="en-US" altLang="en-US" b="1" dirty="0" err="1" smtClean="0">
                <a:solidFill>
                  <a:schemeClr val="accent6">
                    <a:lumMod val="75000"/>
                  </a:schemeClr>
                </a:solidFill>
              </a:rPr>
              <a:t>faibles</a:t>
            </a:r>
            <a:endParaRPr lang="en-US" alt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altLang="en-US" b="1" dirty="0" err="1" smtClean="0"/>
              <a:t>Grandes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différences</a:t>
            </a:r>
            <a:r>
              <a:rPr lang="en-US" altLang="en-US" b="1" dirty="0" smtClean="0"/>
              <a:t> entre les </a:t>
            </a:r>
            <a:r>
              <a:rPr lang="en-US" altLang="en-US" b="1" dirty="0" err="1" smtClean="0"/>
              <a:t>vaccins</a:t>
            </a:r>
            <a:endParaRPr lang="en-US" altLang="en-US" b="1" dirty="0" smtClean="0"/>
          </a:p>
          <a:p>
            <a:pPr lvl="1">
              <a:defRPr/>
            </a:pPr>
            <a:r>
              <a:rPr lang="en-US" altLang="en-US" b="1" dirty="0" smtClean="0"/>
              <a:t>Ne </a:t>
            </a:r>
            <a:r>
              <a:rPr lang="en-US" altLang="en-US" b="1" dirty="0" err="1" smtClean="0"/>
              <a:t>peuvent</a:t>
            </a:r>
            <a:r>
              <a:rPr lang="en-US" altLang="en-US" b="1" dirty="0" smtClean="0"/>
              <a:t> pas </a:t>
            </a:r>
            <a:r>
              <a:rPr lang="en-US" altLang="en-US" b="1" dirty="0" err="1" smtClean="0"/>
              <a:t>être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utilisés</a:t>
            </a:r>
            <a:r>
              <a:rPr lang="en-US" altLang="en-US" b="1" dirty="0" smtClean="0"/>
              <a:t> pour les rappels</a:t>
            </a:r>
          </a:p>
          <a:p>
            <a:pPr lvl="1">
              <a:defRPr/>
            </a:pPr>
            <a:r>
              <a:rPr lang="en-US" altLang="en-US" b="1" dirty="0" err="1" smtClean="0"/>
              <a:t>Induisent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une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immunité</a:t>
            </a:r>
            <a:r>
              <a:rPr lang="en-US" altLang="en-US" b="1" dirty="0" smtClean="0"/>
              <a:t> de </a:t>
            </a:r>
            <a:r>
              <a:rPr lang="en-US" altLang="en-US" b="1" dirty="0" err="1" smtClean="0"/>
              <a:t>courte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durée</a:t>
            </a:r>
            <a:r>
              <a:rPr lang="en-US" altLang="en-US" b="1" dirty="0" smtClean="0"/>
              <a:t> (</a:t>
            </a:r>
            <a:r>
              <a:rPr lang="en-US" altLang="en-US" b="1" dirty="0" err="1" smtClean="0"/>
              <a:t>comme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l’iimunité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naturelle</a:t>
            </a:r>
            <a:r>
              <a:rPr lang="en-US" altLang="en-US" b="1" dirty="0" smtClean="0"/>
              <a:t>) de type </a:t>
            </a:r>
            <a:r>
              <a:rPr lang="en-US" altLang="en-US" b="1" dirty="0"/>
              <a:t>Th1/</a:t>
            </a:r>
            <a:r>
              <a:rPr lang="en-US" altLang="en-US" sz="1050" b="1" dirty="0"/>
              <a:t>Th17</a:t>
            </a:r>
            <a:r>
              <a:rPr lang="en-US" altLang="en-US" b="1" dirty="0"/>
              <a:t> </a:t>
            </a:r>
          </a:p>
          <a:p>
            <a:pPr lvl="1">
              <a:defRPr/>
            </a:pPr>
            <a:endParaRPr lang="en-US" altLang="en-US" b="1" dirty="0"/>
          </a:p>
          <a:p>
            <a:pPr>
              <a:defRPr/>
            </a:pPr>
            <a:r>
              <a:rPr lang="en-US" altLang="en-US" b="1" dirty="0" err="1" smtClean="0">
                <a:solidFill>
                  <a:schemeClr val="accent4">
                    <a:lumMod val="75000"/>
                  </a:schemeClr>
                </a:solidFill>
              </a:rPr>
              <a:t>DTCa</a:t>
            </a:r>
            <a:r>
              <a:rPr lang="en-US" altLang="en-US" b="1" dirty="0" smtClean="0">
                <a:solidFill>
                  <a:schemeClr val="accent4">
                    <a:lumMod val="75000"/>
                  </a:schemeClr>
                </a:solidFill>
              </a:rPr>
              <a:t>: </a:t>
            </a:r>
            <a:r>
              <a:rPr lang="en-US" altLang="en-US" b="1" dirty="0" smtClean="0"/>
              <a:t>Prix plus </a:t>
            </a:r>
            <a:r>
              <a:rPr lang="en-US" altLang="en-US" b="1" dirty="0" err="1" smtClean="0"/>
              <a:t>élevés</a:t>
            </a:r>
            <a:endParaRPr lang="en-US" altLang="en-US" b="1" dirty="0" smtClean="0"/>
          </a:p>
          <a:p>
            <a:pPr lvl="1">
              <a:defRPr/>
            </a:pP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Fabrication </a:t>
            </a:r>
            <a:r>
              <a:rPr lang="en-US" altLang="en-US" b="1" dirty="0" err="1" smtClean="0">
                <a:solidFill>
                  <a:schemeClr val="accent6">
                    <a:lumMod val="75000"/>
                  </a:schemeClr>
                </a:solidFill>
              </a:rPr>
              <a:t>mieux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75000"/>
                  </a:schemeClr>
                </a:solidFill>
              </a:rPr>
              <a:t>contrôlée</a:t>
            </a:r>
            <a:endParaRPr lang="en-US" alt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en-US" altLang="en-US" b="1" dirty="0" err="1" smtClean="0">
                <a:solidFill>
                  <a:schemeClr val="accent6">
                    <a:lumMod val="75000"/>
                  </a:schemeClr>
                </a:solidFill>
              </a:rPr>
              <a:t>Peuvent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75000"/>
                  </a:schemeClr>
                </a:solidFill>
              </a:rPr>
              <a:t>être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 smtClean="0">
                <a:solidFill>
                  <a:schemeClr val="accent6">
                    <a:lumMod val="75000"/>
                  </a:schemeClr>
                </a:solidFill>
              </a:rPr>
              <a:t>utilisés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 pour des rappels</a:t>
            </a:r>
          </a:p>
          <a:p>
            <a:pPr lvl="1">
              <a:defRPr/>
            </a:pPr>
            <a:r>
              <a:rPr lang="en-US" altLang="en-US" b="1" dirty="0" err="1" smtClean="0"/>
              <a:t>Induisent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une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immunité</a:t>
            </a:r>
            <a:r>
              <a:rPr lang="en-US" altLang="en-US" b="1" dirty="0" smtClean="0"/>
              <a:t> de type Th1/Th2</a:t>
            </a:r>
          </a:p>
          <a:p>
            <a:pPr lvl="1">
              <a:defRPr/>
            </a:pPr>
            <a:r>
              <a:rPr lang="en-US" altLang="en-US" b="1" dirty="0" err="1" smtClean="0">
                <a:solidFill>
                  <a:schemeClr val="accent6">
                    <a:lumMod val="75000"/>
                  </a:schemeClr>
                </a:solidFill>
              </a:rPr>
              <a:t>Durée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altLang="en-US" b="1" dirty="0" err="1" smtClean="0">
                <a:solidFill>
                  <a:schemeClr val="accent6">
                    <a:lumMod val="75000"/>
                  </a:schemeClr>
                </a:solidFill>
              </a:rPr>
              <a:t>l’immunité</a:t>
            </a:r>
            <a:r>
              <a:rPr lang="en-US" altLang="en-US" b="1" dirty="0" smtClean="0">
                <a:solidFill>
                  <a:schemeClr val="accent6">
                    <a:lumMod val="75000"/>
                  </a:schemeClr>
                </a:solidFill>
              </a:rPr>
              <a:t> ?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804213" y="5524222"/>
            <a:ext cx="8212763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Introduction d’une surveillance en Suède, pays non vacciné, avec des diagnostics standardisés afin d’analyser l’impact des de l’introduction des vaccins Ca</a:t>
            </a:r>
          </a:p>
        </p:txBody>
      </p:sp>
    </p:spTree>
    <p:extLst>
      <p:ext uri="{BB962C8B-B14F-4D97-AF65-F5344CB8AC3E}">
        <p14:creationId xmlns:p14="http://schemas.microsoft.com/office/powerpoint/2010/main" val="58524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1107" y="96161"/>
            <a:ext cx="10507602" cy="990600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coqueluche et les vaccins coquelucheux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992775" y="1485418"/>
            <a:ext cx="8229600" cy="2003502"/>
          </a:xfrm>
        </p:spPr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Maladie à prévention vaccinale</a:t>
            </a:r>
          </a:p>
          <a:p>
            <a:endParaRPr lang="fr-FR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Mais maladie endémique partout dans le monde malgré le développement de vaccins efficaces</a:t>
            </a:r>
          </a:p>
          <a:p>
            <a:endParaRPr lang="fr-F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2372" y="4223243"/>
            <a:ext cx="29404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>
                <a:solidFill>
                  <a:schemeClr val="accent5">
                    <a:lumMod val="75000"/>
                  </a:schemeClr>
                </a:solidFill>
              </a:rPr>
              <a:t>Pourquoi ?</a:t>
            </a:r>
          </a:p>
        </p:txBody>
      </p:sp>
    </p:spTree>
    <p:extLst>
      <p:ext uri="{BB962C8B-B14F-4D97-AF65-F5344CB8AC3E}">
        <p14:creationId xmlns:p14="http://schemas.microsoft.com/office/powerpoint/2010/main" val="9005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1" y="123489"/>
            <a:ext cx="10488614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La Suède, 20 ans après l’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u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tilisation des vaccins acellulaires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95818" y="5732030"/>
            <a:ext cx="11114709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200" b="1" dirty="0" smtClean="0">
                <a:solidFill>
                  <a:schemeClr val="accent6"/>
                </a:solidFill>
              </a:rPr>
              <a:t>La coqueluche est toujours une maladie cyclique tous les 3-5 ans</a:t>
            </a:r>
            <a:endParaRPr lang="fr-FR" sz="3200" b="1" dirty="0">
              <a:solidFill>
                <a:schemeClr val="accent6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201881" y="6478615"/>
            <a:ext cx="9752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chemeClr val="tx2"/>
                </a:solidFill>
              </a:rPr>
              <a:t>The Public Health Agency of Sweden </a:t>
            </a:r>
            <a:r>
              <a:rPr lang="en-GB" sz="1000" b="1" dirty="0" smtClean="0">
                <a:solidFill>
                  <a:schemeClr val="tx2"/>
                </a:solidFill>
              </a:rPr>
              <a:t>2018. https</a:t>
            </a:r>
            <a:r>
              <a:rPr lang="en-GB" sz="1000" b="1" dirty="0">
                <a:solidFill>
                  <a:schemeClr val="tx2"/>
                </a:solidFill>
              </a:rPr>
              <a:t>://</a:t>
            </a:r>
            <a:r>
              <a:rPr lang="en-GB" sz="1000" b="1" dirty="0" smtClean="0">
                <a:solidFill>
                  <a:schemeClr val="tx2"/>
                </a:solidFill>
              </a:rPr>
              <a:t>www.folkhalsomyndigheten.se/publicerat-material/publikationsarkiv/p/pertussis-surveillance-in-sweden-nineteen-year-report/</a:t>
            </a:r>
            <a:endParaRPr lang="fr-FR" sz="1000" b="1" dirty="0">
              <a:solidFill>
                <a:schemeClr val="tx2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16380" t="25901" r="38362" b="10192"/>
          <a:stretch/>
        </p:blipFill>
        <p:spPr>
          <a:xfrm>
            <a:off x="5890403" y="665493"/>
            <a:ext cx="6064469" cy="4816921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 rotWithShape="1">
          <a:blip r:embed="rId3"/>
          <a:srcRect l="16577" t="19638" r="39946" b="38817"/>
          <a:stretch/>
        </p:blipFill>
        <p:spPr>
          <a:xfrm>
            <a:off x="254541" y="1854814"/>
            <a:ext cx="5249419" cy="333177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l="30362" t="32167" r="34764" b="49000"/>
          <a:stretch/>
        </p:blipFill>
        <p:spPr>
          <a:xfrm>
            <a:off x="457201" y="820819"/>
            <a:ext cx="2801814" cy="884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5212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0" y="-134084"/>
            <a:ext cx="12110223" cy="870242"/>
          </a:xfrm>
        </p:spPr>
        <p:txBody>
          <a:bodyPr>
            <a:normAutofit/>
          </a:bodyPr>
          <a:lstStyle/>
          <a:p>
            <a:pPr algn="ctr"/>
            <a:r>
              <a:rPr lang="fr-FR" altLang="fr-FR" sz="3200" b="1" dirty="0" smtClean="0">
                <a:solidFill>
                  <a:schemeClr val="tx2"/>
                </a:solidFill>
                <a:latin typeface="+mn-lt"/>
              </a:rPr>
              <a:t>2012-2016: nouveau cycle de coqueluche dans le monde</a:t>
            </a:r>
            <a:endParaRPr lang="fr-FR" altLang="fr-FR" sz="32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ZoneTexte 2"/>
          <p:cNvSpPr txBox="1">
            <a:spLocks noChangeArrowheads="1"/>
          </p:cNvSpPr>
          <p:nvPr/>
        </p:nvSpPr>
        <p:spPr bwMode="auto">
          <a:xfrm>
            <a:off x="1694629" y="1320795"/>
            <a:ext cx="69480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CA397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  <a:defRPr/>
            </a:pPr>
            <a:r>
              <a:rPr lang="fr-FR" altLang="fr-FR" sz="2400" b="1" dirty="0" smtClean="0">
                <a:solidFill>
                  <a:schemeClr val="tx2"/>
                </a:solidFill>
                <a:latin typeface="+mn-lt"/>
              </a:rPr>
              <a:t> Aux USA, 41.880 cas, 14 décès de nourrissons et une diminution de l’efficacité du vaccin Ca-5 avec le temps</a:t>
            </a:r>
            <a:endParaRPr lang="fr-FR" altLang="fr-FR" sz="2400" b="1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761404" y="2438461"/>
            <a:ext cx="8420016" cy="1680203"/>
            <a:chOff x="199539" y="3464477"/>
            <a:chExt cx="8420016" cy="1680203"/>
          </a:xfrm>
        </p:grpSpPr>
        <p:pic>
          <p:nvPicPr>
            <p:cNvPr id="10" name="Espace réservé du contenu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539" y="3464477"/>
              <a:ext cx="2397063" cy="1680203"/>
            </a:xfrm>
            <a:prstGeom prst="rect">
              <a:avLst/>
            </a:prstGeom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ZoneTexte 1"/>
            <p:cNvSpPr txBox="1"/>
            <p:nvPr/>
          </p:nvSpPr>
          <p:spPr>
            <a:xfrm>
              <a:off x="3002931" y="3896826"/>
              <a:ext cx="56166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>
                  <a:solidFill>
                    <a:schemeClr val="tx2"/>
                  </a:solidFill>
                </a:rPr>
                <a:t>En Angleterre, augmentation du nombre de cas et 14 décès en </a:t>
              </a:r>
              <a:r>
                <a:rPr lang="fr-FR" sz="2400" b="1" dirty="0">
                  <a:solidFill>
                    <a:schemeClr val="tx2"/>
                  </a:solidFill>
                </a:rPr>
                <a:t>2012, 7 </a:t>
              </a:r>
              <a:r>
                <a:rPr lang="fr-FR" sz="2400" b="1" dirty="0" smtClean="0">
                  <a:solidFill>
                    <a:schemeClr val="tx2"/>
                  </a:solidFill>
                </a:rPr>
                <a:t>en </a:t>
              </a:r>
              <a:r>
                <a:rPr lang="fr-FR" sz="2400" b="1" dirty="0">
                  <a:solidFill>
                    <a:schemeClr val="tx2"/>
                  </a:solidFill>
                </a:rPr>
                <a:t>2013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5074610" y="5525129"/>
            <a:ext cx="6538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tx2"/>
                </a:solidFill>
              </a:rPr>
              <a:t>En Australie, augmentation de l’incidence de la maladie chez les 1-4 ans</a:t>
            </a:r>
            <a:endParaRPr lang="fr-FR" sz="2000" dirty="0">
              <a:solidFill>
                <a:schemeClr val="tx2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7109" t="33253" r="24819" b="49076"/>
          <a:stretch/>
        </p:blipFill>
        <p:spPr>
          <a:xfrm rot="21206387">
            <a:off x="166611" y="750900"/>
            <a:ext cx="3056037" cy="6318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/>
          <a:srcRect l="24849" t="38715" r="35482" b="19036"/>
          <a:stretch/>
        </p:blipFill>
        <p:spPr>
          <a:xfrm rot="726603">
            <a:off x="8604495" y="804876"/>
            <a:ext cx="3156842" cy="189122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7560" t="31968" r="26085" b="51807"/>
          <a:stretch/>
        </p:blipFill>
        <p:spPr>
          <a:xfrm>
            <a:off x="6973677" y="3974489"/>
            <a:ext cx="4560348" cy="89784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1084" t="45783" r="26627" b="33976"/>
          <a:stretch/>
        </p:blipFill>
        <p:spPr>
          <a:xfrm rot="21322295">
            <a:off x="983274" y="5049205"/>
            <a:ext cx="3535431" cy="95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1729994" y="2142370"/>
            <a:ext cx="8483984" cy="2940039"/>
            <a:chOff x="409627" y="2014537"/>
            <a:chExt cx="8324798" cy="3032816"/>
          </a:xfrm>
        </p:grpSpPr>
        <p:pic>
          <p:nvPicPr>
            <p:cNvPr id="3789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27" y="2537023"/>
              <a:ext cx="4197845" cy="2510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oupe 5"/>
            <p:cNvGrpSpPr/>
            <p:nvPr/>
          </p:nvGrpSpPr>
          <p:grpSpPr>
            <a:xfrm>
              <a:off x="1656161" y="2014537"/>
              <a:ext cx="7078264" cy="2729522"/>
              <a:chOff x="1656161" y="2014537"/>
              <a:chExt cx="7078264" cy="2729522"/>
            </a:xfrm>
          </p:grpSpPr>
          <p:grpSp>
            <p:nvGrpSpPr>
              <p:cNvPr id="37892" name="Group 15"/>
              <p:cNvGrpSpPr>
                <a:grpSpLocks noChangeAspect="1"/>
              </p:cNvGrpSpPr>
              <p:nvPr/>
            </p:nvGrpSpPr>
            <p:grpSpPr bwMode="auto">
              <a:xfrm>
                <a:off x="5039185" y="2738225"/>
                <a:ext cx="3695240" cy="2005834"/>
                <a:chOff x="1791" y="1645"/>
                <a:chExt cx="2178" cy="1182"/>
              </a:xfrm>
            </p:grpSpPr>
            <p:sp>
              <p:nvSpPr>
                <p:cNvPr id="37901" name="AutoShape 14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791" y="1645"/>
                  <a:ext cx="2178" cy="1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 b="1"/>
                </a:p>
              </p:txBody>
            </p:sp>
            <p:pic>
              <p:nvPicPr>
                <p:cNvPr id="37902" name="Picture 16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91" y="1645"/>
                  <a:ext cx="2184" cy="11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894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7117" y="2014537"/>
                <a:ext cx="850106" cy="423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5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6161" y="2014538"/>
                <a:ext cx="735806" cy="514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589195" y="2149037"/>
                <a:ext cx="1817267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1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</a:rPr>
                  <a:t>Vaccin</a:t>
                </a:r>
                <a:r>
                  <a:rPr lang="en-US" sz="2100" b="1" dirty="0">
                    <a:ln w="0"/>
                    <a:solidFill>
                      <a:schemeClr val="accent6">
                        <a:lumMod val="75000"/>
                      </a:schemeClr>
                    </a:solidFill>
                  </a:rPr>
                  <a:t> Ce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586030" y="2161401"/>
                <a:ext cx="1483550" cy="4154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100" b="1" dirty="0" err="1">
                    <a:ln w="0"/>
                    <a:solidFill>
                      <a:schemeClr val="accent6">
                        <a:lumMod val="75000"/>
                      </a:schemeClr>
                    </a:solidFill>
                  </a:rPr>
                  <a:t>Vaccin</a:t>
                </a:r>
                <a:r>
                  <a:rPr lang="en-US" sz="2100" b="1" dirty="0">
                    <a:ln w="0"/>
                    <a:solidFill>
                      <a:schemeClr val="accent6">
                        <a:lumMod val="75000"/>
                      </a:schemeClr>
                    </a:solidFill>
                  </a:rPr>
                  <a:t> Ca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3857380" y="3205588"/>
                <a:ext cx="940594" cy="221442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659821" y="2885783"/>
                <a:ext cx="781296" cy="228600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b="1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" name="ZoneTexte 1"/>
          <p:cNvSpPr txBox="1"/>
          <p:nvPr/>
        </p:nvSpPr>
        <p:spPr>
          <a:xfrm>
            <a:off x="670781" y="5678627"/>
            <a:ext cx="1060241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altLang="fr-FR" sz="3200" b="1" dirty="0">
                <a:solidFill>
                  <a:schemeClr val="accent6"/>
                </a:solidFill>
              </a:rPr>
              <a:t>Observation semblable au Brésil (Ce) et en Angleterre (Ca)…</a:t>
            </a:r>
            <a:endParaRPr lang="fr-FR" sz="3200" b="1" dirty="0">
              <a:solidFill>
                <a:schemeClr val="accent6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43522" y="65740"/>
            <a:ext cx="11891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</a:rPr>
              <a:t>L’augmentation de l’incidence est-elle vraiment due aux vaccins acellulaires ?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18228" t="46920" r="46076" b="28776"/>
          <a:stretch/>
        </p:blipFill>
        <p:spPr>
          <a:xfrm rot="910640">
            <a:off x="8362922" y="1156880"/>
            <a:ext cx="3092432" cy="11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6379" t="21149" r="38621" b="9578"/>
          <a:stretch/>
        </p:blipFill>
        <p:spPr>
          <a:xfrm>
            <a:off x="303453" y="1272291"/>
            <a:ext cx="7283671" cy="536043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60938" y="22832"/>
            <a:ext cx="9144000" cy="1238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alt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-301625"/>
            <a:ext cx="9144000" cy="1238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alt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69967" y="2278463"/>
            <a:ext cx="7241213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Changement de transmission avec le vaccin Ca, </a:t>
            </a:r>
          </a:p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similaire à celui observé avec le vaccin Ce  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7497" y="3551388"/>
            <a:ext cx="73145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Couverture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vaccinale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élevée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en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Suède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et </a:t>
            </a:r>
          </a:p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Vaccinations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administrées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suivant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 les </a:t>
            </a:r>
            <a:r>
              <a:rPr lang="en-US" sz="2400" b="1" dirty="0" err="1" smtClean="0">
                <a:solidFill>
                  <a:schemeClr val="accent5">
                    <a:lumMod val="75000"/>
                  </a:schemeClr>
                </a:solidFill>
              </a:rPr>
              <a:t>recommandations</a:t>
            </a: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3539" y="131141"/>
            <a:ext cx="114126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fr-FR" sz="4000" b="1" dirty="0">
                <a:solidFill>
                  <a:schemeClr val="accent5">
                    <a:lumMod val="75000"/>
                  </a:schemeClr>
                </a:solidFill>
              </a:rPr>
              <a:t>Vaccination </a:t>
            </a:r>
            <a:r>
              <a:rPr lang="en-US" altLang="fr-FR" sz="4000" b="1" dirty="0" err="1">
                <a:solidFill>
                  <a:schemeClr val="accent5">
                    <a:lumMod val="75000"/>
                  </a:schemeClr>
                </a:solidFill>
              </a:rPr>
              <a:t>coquelucheuse</a:t>
            </a:r>
            <a:r>
              <a:rPr lang="en-US" altLang="fr-FR" sz="4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fr-FR" sz="40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en-US" altLang="fr-FR" sz="2800" b="1" dirty="0" smtClean="0">
                <a:solidFill>
                  <a:schemeClr val="accent6">
                    <a:lumMod val="75000"/>
                  </a:schemeClr>
                </a:solidFill>
              </a:rPr>
              <a:t>Impact du rappel adolescent</a:t>
            </a:r>
            <a:r>
              <a:rPr lang="en-US" altLang="fr-FR" sz="28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altLang="fr-FR" sz="28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fr-F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4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2"/>
          <p:cNvSpPr txBox="1">
            <a:spLocks noChangeArrowheads="1"/>
          </p:cNvSpPr>
          <p:nvPr/>
        </p:nvSpPr>
        <p:spPr bwMode="auto">
          <a:xfrm>
            <a:off x="844952" y="1297645"/>
            <a:ext cx="85536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CA397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  <a:defRPr/>
            </a:pPr>
            <a:r>
              <a:rPr lang="fr-FR" altLang="fr-FR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FR" altLang="fr-FR" b="1" dirty="0" smtClean="0">
                <a:latin typeface="+mn-lt"/>
              </a:rPr>
              <a:t>Aux USA, 41.880 cas, 14 décès de nourrissons et une diminution de l’efficacité du vaccin Ca-5 avec le temps </a:t>
            </a:r>
            <a:r>
              <a:rPr lang="fr-FR" altLang="fr-FR" b="1" dirty="0" smtClean="0">
                <a:solidFill>
                  <a:srgbClr val="FF0000"/>
                </a:solidFill>
                <a:latin typeface="+mn-lt"/>
              </a:rPr>
              <a:t>mais attention la couverture vaccinale en primo vaccination peut être inférieure à 80% dans certains états de l’Ouest </a:t>
            </a:r>
            <a:r>
              <a:rPr lang="fr-FR" altLang="fr-FR" b="1" dirty="0" err="1" smtClean="0">
                <a:solidFill>
                  <a:srgbClr val="FF0000"/>
                </a:solidFill>
                <a:latin typeface="+mn-lt"/>
              </a:rPr>
              <a:t>américan</a:t>
            </a:r>
            <a:r>
              <a:rPr lang="fr-FR" altLang="fr-FR" b="1" dirty="0" smtClean="0">
                <a:solidFill>
                  <a:srgbClr val="FF0000"/>
                </a:solidFill>
                <a:latin typeface="+mn-lt"/>
              </a:rPr>
              <a:t> !</a:t>
            </a:r>
            <a:endParaRPr lang="fr-FR" altLang="fr-FR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27109" t="33253" r="24819" b="49076"/>
          <a:stretch/>
        </p:blipFill>
        <p:spPr>
          <a:xfrm rot="21206387">
            <a:off x="166611" y="658302"/>
            <a:ext cx="3056037" cy="6318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24849" t="38715" r="35482" b="19036"/>
          <a:stretch/>
        </p:blipFill>
        <p:spPr>
          <a:xfrm rot="726603">
            <a:off x="9609929" y="399554"/>
            <a:ext cx="2231351" cy="13367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51076" t="58903" r="9146" b="17975"/>
          <a:stretch/>
        </p:blipFill>
        <p:spPr>
          <a:xfrm>
            <a:off x="9325336" y="2201832"/>
            <a:ext cx="2866664" cy="9373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20601" t="27511" r="50348" b="26413"/>
          <a:stretch/>
        </p:blipFill>
        <p:spPr>
          <a:xfrm>
            <a:off x="5625298" y="3072623"/>
            <a:ext cx="4074287" cy="363490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/>
          <a:srcRect l="23544" t="31731" r="47026" b="24556"/>
          <a:stretch/>
        </p:blipFill>
        <p:spPr>
          <a:xfrm>
            <a:off x="335666" y="2611173"/>
            <a:ext cx="4699321" cy="392620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266219" y="0"/>
            <a:ext cx="12110223" cy="870242"/>
          </a:xfrm>
        </p:spPr>
        <p:txBody>
          <a:bodyPr>
            <a:normAutofit/>
          </a:bodyPr>
          <a:lstStyle/>
          <a:p>
            <a:pPr algn="ctr"/>
            <a:r>
              <a:rPr lang="fr-FR" altLang="fr-FR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Vaccination coquelucheuse dans le monde :</a:t>
            </a:r>
            <a:br>
              <a:rPr lang="fr-FR" altLang="fr-FR" sz="2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fr-FR" altLang="fr-FR" sz="20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2012-2015: nouveau cycle de coqueluche dans le monde</a:t>
            </a:r>
            <a:endParaRPr lang="fr-FR" altLang="fr-FR" sz="20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693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3490" y="307255"/>
            <a:ext cx="1209740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fr-FR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Vaccination </a:t>
            </a:r>
            <a:r>
              <a:rPr lang="en-US" altLang="fr-FR" sz="48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coquelucheuse</a:t>
            </a:r>
            <a:r>
              <a:rPr lang="en-US" altLang="fr-FR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fr-FR" sz="48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en</a:t>
            </a:r>
            <a:r>
              <a:rPr lang="en-US" altLang="fr-FR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fr-FR" sz="48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Australie</a:t>
            </a:r>
            <a:r>
              <a:rPr lang="en-US" altLang="fr-FR" sz="48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fr-FR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:</a:t>
            </a:r>
            <a:br>
              <a:rPr lang="en-US" altLang="fr-FR" sz="4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altLang="fr-FR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Impact </a:t>
            </a:r>
            <a:r>
              <a:rPr lang="en-US" altLang="fr-FR" sz="3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de la suppression du rappel à 18 </a:t>
            </a:r>
            <a:r>
              <a:rPr lang="en-US" alt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mois</a:t>
            </a:r>
            <a:r>
              <a:rPr lang="en-US" altLang="fr-FR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en-US" altLang="fr-FR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/>
            </a:r>
            <a:b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en-US" altLang="en-US" sz="3600" b="1" dirty="0" smtClean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1103245"/>
            <a:ext cx="11424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800" b="1" dirty="0"/>
              <a:t>L’</a:t>
            </a:r>
            <a:r>
              <a:rPr lang="fr-FR" sz="2400" b="1" dirty="0"/>
              <a:t>Australie a supprimé le rappel </a:t>
            </a:r>
            <a:r>
              <a:rPr lang="fr-FR" sz="2400" b="1" dirty="0" smtClean="0"/>
              <a:t>à </a:t>
            </a:r>
            <a:r>
              <a:rPr lang="fr-FR" sz="2400" b="1" dirty="0"/>
              <a:t>18 mois en 2003 </a:t>
            </a:r>
            <a:r>
              <a:rPr lang="fr-FR" sz="2400" b="1" dirty="0" smtClean="0"/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entrainant cette augmentation des cas entre 1 et 4 ans ………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fr-FR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4322949" y="2401928"/>
            <a:ext cx="5390865" cy="2592120"/>
            <a:chOff x="2873684" y="4062737"/>
            <a:chExt cx="4233588" cy="196426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/>
            <a:srcRect l="24643" t="39841" r="24553" b="18254"/>
            <a:stretch/>
          </p:blipFill>
          <p:spPr>
            <a:xfrm>
              <a:off x="2873684" y="4062737"/>
              <a:ext cx="4233588" cy="1964266"/>
            </a:xfrm>
            <a:prstGeom prst="rect">
              <a:avLst/>
            </a:prstGeom>
          </p:spPr>
        </p:pic>
        <p:sp>
          <p:nvSpPr>
            <p:cNvPr id="10" name="Flèche vers le bas 9"/>
            <p:cNvSpPr/>
            <p:nvPr/>
          </p:nvSpPr>
          <p:spPr>
            <a:xfrm>
              <a:off x="5273506" y="4663791"/>
              <a:ext cx="104036" cy="4633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/>
          <p:cNvSpPr/>
          <p:nvPr/>
        </p:nvSpPr>
        <p:spPr>
          <a:xfrm>
            <a:off x="4617884" y="5582421"/>
            <a:ext cx="6664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</a:rPr>
              <a:t> le rappel a été réintroduit en 2017 !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46639" y="2901115"/>
            <a:ext cx="947291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</a:rPr>
              <a:t>Clairement la couverture vaccinale et </a:t>
            </a:r>
            <a:r>
              <a:rPr lang="fr-FR" sz="3200" b="1" dirty="0" smtClean="0">
                <a:solidFill>
                  <a:srgbClr val="FF0000"/>
                </a:solidFill>
              </a:rPr>
              <a:t>donc l’immunité </a:t>
            </a:r>
            <a:endParaRPr lang="fr-FR" sz="3200" b="1" dirty="0">
              <a:solidFill>
                <a:srgbClr val="FF0000"/>
              </a:solidFill>
            </a:endParaRPr>
          </a:p>
          <a:p>
            <a:pPr algn="ctr"/>
            <a:r>
              <a:rPr lang="fr-FR" sz="3200" b="1" dirty="0">
                <a:solidFill>
                  <a:srgbClr val="FF0000"/>
                </a:solidFill>
              </a:rPr>
              <a:t>de la population </a:t>
            </a:r>
            <a:r>
              <a:rPr lang="fr-FR" sz="3200" b="1" dirty="0" smtClean="0">
                <a:solidFill>
                  <a:srgbClr val="FF0000"/>
                </a:solidFill>
              </a:rPr>
              <a:t>jouent </a:t>
            </a:r>
            <a:r>
              <a:rPr lang="fr-FR" sz="3200" b="1" dirty="0">
                <a:solidFill>
                  <a:srgbClr val="FF0000"/>
                </a:solidFill>
              </a:rPr>
              <a:t>un rôle important </a:t>
            </a:r>
          </a:p>
        </p:txBody>
      </p:sp>
    </p:spTree>
    <p:extLst>
      <p:ext uri="{BB962C8B-B14F-4D97-AF65-F5344CB8AC3E}">
        <p14:creationId xmlns:p14="http://schemas.microsoft.com/office/powerpoint/2010/main" val="401393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506760" y="1767129"/>
            <a:ext cx="8420016" cy="2002009"/>
            <a:chOff x="199539" y="3464477"/>
            <a:chExt cx="8420016" cy="2002009"/>
          </a:xfrm>
        </p:grpSpPr>
        <p:pic>
          <p:nvPicPr>
            <p:cNvPr id="10" name="Espace réservé du contenu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539" y="3464477"/>
              <a:ext cx="2397063" cy="1680203"/>
            </a:xfrm>
            <a:prstGeom prst="rect">
              <a:avLst/>
            </a:prstGeom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ZoneTexte 1"/>
            <p:cNvSpPr txBox="1"/>
            <p:nvPr/>
          </p:nvSpPr>
          <p:spPr>
            <a:xfrm>
              <a:off x="3002931" y="3896826"/>
              <a:ext cx="56166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/>
                <a:t>En Angleterre, augmentation du nombre de cas et 14 décès en </a:t>
              </a:r>
              <a:r>
                <a:rPr lang="fr-FR" sz="2400" b="1" dirty="0"/>
                <a:t>2012, 7 </a:t>
              </a:r>
              <a:r>
                <a:rPr lang="fr-FR" sz="2400" b="1" dirty="0" smtClean="0"/>
                <a:t>en 2013 </a:t>
              </a:r>
              <a:r>
                <a:rPr lang="fr-FR" sz="2400" b="1" dirty="0" smtClean="0">
                  <a:solidFill>
                    <a:srgbClr val="FF0000"/>
                  </a:solidFill>
                </a:rPr>
                <a:t>mais attention l’Angleterre a introduit le diagnostic biologique en 2010 !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27560" t="31968" r="26085" b="51807"/>
          <a:stretch/>
        </p:blipFill>
        <p:spPr>
          <a:xfrm>
            <a:off x="7100998" y="4240706"/>
            <a:ext cx="4560348" cy="897847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-92618" y="185718"/>
            <a:ext cx="12109451" cy="869950"/>
          </a:xfrm>
        </p:spPr>
        <p:txBody>
          <a:bodyPr>
            <a:noAutofit/>
          </a:bodyPr>
          <a:lstStyle/>
          <a:p>
            <a:pPr algn="ctr"/>
            <a: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Vaccination coquelucheuse dans le monde :</a:t>
            </a:r>
            <a:br>
              <a:rPr lang="fr-FR" altLang="fr-FR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fr-FR" altLang="fr-FR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2012-2015: nouveau cycle de coqueluche dans le monde</a:t>
            </a:r>
            <a:endParaRPr lang="fr-FR" altLang="fr-FR" sz="2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4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95" y="4870848"/>
            <a:ext cx="377429" cy="284559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5540" name="Graphique 4"/>
          <p:cNvGraphicFramePr>
            <a:graphicFrameLocks/>
          </p:cNvGraphicFramePr>
          <p:nvPr>
            <p:extLst/>
          </p:nvPr>
        </p:nvGraphicFramePr>
        <p:xfrm>
          <a:off x="1362075" y="1817688"/>
          <a:ext cx="7824788" cy="408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Feuille de calcul" r:id="rId5" imgW="7791550" imgH="5248284" progId="Excel.Sheet.8">
                  <p:embed/>
                </p:oleObj>
              </mc:Choice>
              <mc:Fallback>
                <p:oleObj name="Feuille de calcul" r:id="rId5" imgW="7791550" imgH="5248284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1817688"/>
                        <a:ext cx="7824788" cy="4081462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9525">
                        <a:solidFill>
                          <a:schemeClr val="accent5">
                            <a:lumMod val="5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lipse 1"/>
          <p:cNvSpPr/>
          <p:nvPr/>
        </p:nvSpPr>
        <p:spPr>
          <a:xfrm>
            <a:off x="7692641" y="3316945"/>
            <a:ext cx="630599" cy="2033752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rgbClr val="660066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 rot="21434831">
            <a:off x="1125783" y="2877434"/>
            <a:ext cx="8297371" cy="738664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fr-FR" sz="2100" b="1" dirty="0">
                <a:solidFill>
                  <a:schemeClr val="accent5"/>
                </a:solidFill>
              </a:rPr>
              <a:t>Cycle important en 2012-2014, cependant l’incidence est toujours plus faible qu’en 2000 avec un diagnostic biologique plus sensible</a:t>
            </a:r>
            <a:endParaRPr lang="en-GB" sz="2100" b="1" dirty="0">
              <a:solidFill>
                <a:schemeClr val="accent5"/>
              </a:solidFill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875950" y="369928"/>
            <a:ext cx="8699863" cy="642938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Vaccination coquelucheuse en France:</a:t>
            </a:r>
            <a:b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fr-FR" sz="31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impact </a:t>
            </a:r>
            <a:r>
              <a:rPr lang="fr-FR" sz="31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des rappels vaccinaux</a:t>
            </a:r>
            <a:br>
              <a:rPr lang="fr-FR" sz="31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fr-FR" sz="3100" b="1" i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1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141" y="3221700"/>
            <a:ext cx="619637" cy="46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 descr="logo_seu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57335" y="3256414"/>
            <a:ext cx="740726" cy="28203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8"/>
          <a:srcRect l="14744" t="21667" r="20483" b="42121"/>
          <a:stretch/>
        </p:blipFill>
        <p:spPr>
          <a:xfrm rot="509011">
            <a:off x="8341051" y="786640"/>
            <a:ext cx="3649711" cy="114773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2601121" y="1937825"/>
            <a:ext cx="8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accent5"/>
                </a:solidFill>
              </a:rPr>
              <a:t>Rappel </a:t>
            </a:r>
          </a:p>
          <a:p>
            <a:pPr algn="ctr"/>
            <a:r>
              <a:rPr lang="fr-FR" sz="1400" b="1" dirty="0" smtClean="0">
                <a:solidFill>
                  <a:schemeClr val="accent5"/>
                </a:solidFill>
              </a:rPr>
              <a:t>11-13 ans</a:t>
            </a:r>
            <a:endParaRPr lang="fr-FR" sz="1400" b="1" dirty="0">
              <a:solidFill>
                <a:schemeClr val="accent5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590621" y="1937825"/>
            <a:ext cx="1056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5"/>
                </a:solidFill>
              </a:rPr>
              <a:t>cocooning</a:t>
            </a:r>
            <a:endParaRPr lang="fr-FR" sz="1600" b="1" dirty="0">
              <a:solidFill>
                <a:schemeClr val="accent5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466038" y="6133429"/>
            <a:ext cx="6881820" cy="584775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La couverture vaccinale est importante 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9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1" descr="carte france coqueluch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4626">
            <a:off x="7300537" y="1156495"/>
            <a:ext cx="4862120" cy="466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3022" y="2208898"/>
            <a:ext cx="712699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</a:rPr>
              <a:t>Le réseau ACTIV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64 pédiatres  répartis sur tout le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territoire, </a:t>
            </a:r>
            <a:r>
              <a:rPr lang="fr-FR" sz="2400" b="1" dirty="0">
                <a:solidFill>
                  <a:schemeClr val="accent5">
                    <a:lumMod val="50000"/>
                  </a:schemeClr>
                </a:solidFill>
              </a:rPr>
              <a:t>depuis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</a:rPr>
              <a:t>2001, AFPA et le CNR, coordonné par ACTIV</a:t>
            </a: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endParaRPr lang="fr-FR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GB" altLang="fr-FR" sz="2800" b="1" dirty="0" err="1">
                <a:solidFill>
                  <a:schemeClr val="accent6">
                    <a:lumMod val="75000"/>
                  </a:schemeClr>
                </a:solidFill>
              </a:rPr>
              <a:t>Déterminer</a:t>
            </a:r>
            <a:r>
              <a:rPr lang="en-GB" altLang="fr-FR" sz="2800" b="1" dirty="0">
                <a:solidFill>
                  <a:schemeClr val="accent6">
                    <a:lumMod val="75000"/>
                  </a:schemeClr>
                </a:solidFill>
              </a:rPr>
              <a:t> la </a:t>
            </a:r>
            <a:r>
              <a:rPr lang="en-GB" altLang="fr-FR" sz="2800" b="1" dirty="0" err="1">
                <a:solidFill>
                  <a:schemeClr val="accent6">
                    <a:lumMod val="75000"/>
                  </a:schemeClr>
                </a:solidFill>
              </a:rPr>
              <a:t>durée</a:t>
            </a:r>
            <a:r>
              <a:rPr lang="en-GB" altLang="fr-FR" sz="2800" b="1" dirty="0">
                <a:solidFill>
                  <a:schemeClr val="accent6">
                    <a:lumMod val="75000"/>
                  </a:schemeClr>
                </a:solidFill>
              </a:rPr>
              <a:t> de protection </a:t>
            </a:r>
            <a:r>
              <a:rPr lang="fr-FR" altLang="fr-FR" sz="2800" b="1" dirty="0">
                <a:solidFill>
                  <a:schemeClr val="accent6">
                    <a:lumMod val="75000"/>
                  </a:schemeClr>
                </a:solidFill>
              </a:rPr>
              <a:t>induite par les vaccins Ce et Ca grâce à une surveillance "déclarative" des cas de coqueluche en pédiatrie de ville et des diagnostics </a:t>
            </a:r>
            <a:r>
              <a:rPr lang="fr-FR" altLang="fr-FR" sz="2800" b="1" dirty="0" smtClean="0">
                <a:solidFill>
                  <a:schemeClr val="accent6">
                    <a:lumMod val="75000"/>
                  </a:schemeClr>
                </a:solidFill>
              </a:rPr>
              <a:t>spécifiques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674452" y="3947723"/>
            <a:ext cx="394854" cy="184778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0" y="6338263"/>
            <a:ext cx="3242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GB" altLang="fr-FR" b="1" dirty="0">
                <a:solidFill>
                  <a:schemeClr val="accent5">
                    <a:lumMod val="50000"/>
                  </a:schemeClr>
                </a:solidFill>
              </a:rPr>
              <a:t>Co-</a:t>
            </a:r>
            <a:r>
              <a:rPr lang="en-GB" altLang="fr-FR" b="1" dirty="0" err="1">
                <a:solidFill>
                  <a:schemeClr val="accent5">
                    <a:lumMod val="50000"/>
                  </a:schemeClr>
                </a:solidFill>
              </a:rPr>
              <a:t>financement</a:t>
            </a:r>
            <a:r>
              <a:rPr lang="en-GB" altLang="fr-FR" b="1" dirty="0">
                <a:solidFill>
                  <a:schemeClr val="accent5">
                    <a:lumMod val="50000"/>
                  </a:schemeClr>
                </a:solidFill>
              </a:rPr>
              <a:t> SP / MSD / GSK</a:t>
            </a:r>
          </a:p>
        </p:txBody>
      </p:sp>
      <p:sp>
        <p:nvSpPr>
          <p:cNvPr id="7" name="Text Box 81"/>
          <p:cNvSpPr txBox="1">
            <a:spLocks noChangeArrowheads="1"/>
          </p:cNvSpPr>
          <p:nvPr/>
        </p:nvSpPr>
        <p:spPr bwMode="auto">
          <a:xfrm>
            <a:off x="125466" y="138498"/>
            <a:ext cx="11572163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fr-FR" altLang="fr-FR" sz="3600" b="1" dirty="0" smtClean="0">
                <a:solidFill>
                  <a:schemeClr val="accent5"/>
                </a:solidFill>
                <a:ea typeface="Arial Narrow" charset="0"/>
                <a:cs typeface="Arial Narrow" charset="0"/>
              </a:rPr>
              <a:t>Vaccination coquelucheuse</a:t>
            </a:r>
          </a:p>
          <a:p>
            <a:pPr algn="ctr" eaLnBrk="0" hangingPunct="0">
              <a:lnSpc>
                <a:spcPct val="90000"/>
              </a:lnSpc>
            </a:pPr>
            <a:r>
              <a:rPr lang="fr-FR" altLang="fr-FR" sz="3200" b="1" dirty="0" smtClean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Durée de protection</a:t>
            </a:r>
            <a:endParaRPr lang="fr-FR" altLang="fr-FR" sz="3200" b="1" dirty="0">
              <a:solidFill>
                <a:schemeClr val="accent6">
                  <a:lumMod val="75000"/>
                </a:schemeClr>
              </a:solidFill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98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re 1"/>
          <p:cNvSpPr>
            <a:spLocks noGrp="1"/>
          </p:cNvSpPr>
          <p:nvPr>
            <p:ph type="title"/>
          </p:nvPr>
        </p:nvSpPr>
        <p:spPr>
          <a:xfrm>
            <a:off x="289367" y="798653"/>
            <a:ext cx="7824486" cy="1655180"/>
          </a:xfrm>
        </p:spPr>
        <p:txBody>
          <a:bodyPr>
            <a:normAutofit/>
          </a:bodyPr>
          <a:lstStyle/>
          <a:p>
            <a:r>
              <a:rPr lang="en-GB" altLang="fr-FR" sz="2800" b="1" dirty="0">
                <a:solidFill>
                  <a:schemeClr val="accent5"/>
                </a:solidFill>
                <a:latin typeface="+mn-lt"/>
              </a:rPr>
              <a:t>Première estimation ACTIV : 2001-2006</a:t>
            </a:r>
            <a:br>
              <a:rPr lang="en-GB" altLang="fr-FR" sz="2800" b="1" dirty="0">
                <a:solidFill>
                  <a:schemeClr val="accent5"/>
                </a:solidFill>
                <a:latin typeface="+mn-lt"/>
              </a:rPr>
            </a:br>
            <a:r>
              <a:rPr lang="fr-FR" altLang="fr-FR" sz="1400" b="1" dirty="0">
                <a:solidFill>
                  <a:schemeClr val="accent6"/>
                </a:solidFill>
                <a:latin typeface="+mn-lt"/>
                <a:ea typeface="Arial Narrow" charset="0"/>
                <a:cs typeface="Arial Narrow" charset="0"/>
              </a:rPr>
              <a:t>2-3-4 mois, rappels à 18-24 mois et 11-13 ans</a:t>
            </a:r>
            <a:endParaRPr lang="en-GB" altLang="fr-FR" sz="14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5602" name="Espace réservé du contenu 2"/>
          <p:cNvSpPr>
            <a:spLocks noGrp="1"/>
          </p:cNvSpPr>
          <p:nvPr>
            <p:ph idx="1"/>
          </p:nvPr>
        </p:nvSpPr>
        <p:spPr>
          <a:xfrm>
            <a:off x="125466" y="2918707"/>
            <a:ext cx="11443855" cy="1026221"/>
          </a:xfrm>
        </p:spPr>
        <p:txBody>
          <a:bodyPr>
            <a:normAutofit lnSpcReduction="10000"/>
          </a:bodyPr>
          <a:lstStyle/>
          <a:p>
            <a:pPr lvl="1" eaLnBrk="1" hangingPunct="1"/>
            <a:r>
              <a:rPr lang="fr-FR" altLang="fr-FR" sz="3600" b="1" dirty="0" smtClean="0">
                <a:solidFill>
                  <a:schemeClr val="accent6"/>
                </a:solidFill>
              </a:rPr>
              <a:t>pas </a:t>
            </a:r>
            <a:r>
              <a:rPr lang="fr-FR" altLang="fr-FR" sz="3600" b="1" dirty="0">
                <a:solidFill>
                  <a:schemeClr val="accent6"/>
                </a:solidFill>
              </a:rPr>
              <a:t>de modification de la durée de protection </a:t>
            </a:r>
            <a:r>
              <a:rPr lang="fr-FR" altLang="ja-JP" sz="3600" b="1" dirty="0">
                <a:solidFill>
                  <a:schemeClr val="accent6"/>
                </a:solidFill>
              </a:rPr>
              <a:t>du vaccin </a:t>
            </a:r>
            <a:r>
              <a:rPr lang="fr-FR" altLang="ja-JP" sz="3600" b="1" dirty="0" smtClean="0">
                <a:solidFill>
                  <a:schemeClr val="accent6"/>
                </a:solidFill>
              </a:rPr>
              <a:t>Ce : </a:t>
            </a:r>
            <a:r>
              <a:rPr lang="fr-FR" altLang="ja-JP" sz="3600" b="1" dirty="0" smtClean="0">
                <a:solidFill>
                  <a:schemeClr val="accent5"/>
                </a:solidFill>
              </a:rPr>
              <a:t>7-9 ans après le rappel</a:t>
            </a:r>
          </a:p>
          <a:p>
            <a:pPr marL="457200" lvl="1" indent="0" eaLnBrk="1" hangingPunct="1">
              <a:buNone/>
            </a:pPr>
            <a:endParaRPr lang="fr-FR" altLang="fr-FR" sz="3600" b="1" dirty="0">
              <a:solidFill>
                <a:schemeClr val="accent6"/>
              </a:solidFill>
            </a:endParaRPr>
          </a:p>
        </p:txBody>
      </p:sp>
      <p:sp>
        <p:nvSpPr>
          <p:cNvPr id="53252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004BA9"/>
                </a:solidFill>
              </a:rPr>
              <a:t>Observatoire National des Coqueluches</a:t>
            </a:r>
            <a:endParaRPr lang="en-GB" altLang="fr-FR" sz="1200">
              <a:solidFill>
                <a:srgbClr val="004BA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6590" t="48687" r="27500" b="10707"/>
          <a:stretch/>
        </p:blipFill>
        <p:spPr>
          <a:xfrm>
            <a:off x="10011527" y="-25509"/>
            <a:ext cx="1845550" cy="117391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l="16136" t="32929" r="58864" b="31717"/>
          <a:stretch/>
        </p:blipFill>
        <p:spPr>
          <a:xfrm>
            <a:off x="10333704" y="1148401"/>
            <a:ext cx="1220987" cy="9712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9318" t="34746" r="63994" b="59753"/>
          <a:stretch/>
        </p:blipFill>
        <p:spPr>
          <a:xfrm>
            <a:off x="9012381" y="2101547"/>
            <a:ext cx="3138055" cy="377125"/>
          </a:xfrm>
          <a:prstGeom prst="rect">
            <a:avLst/>
          </a:prstGeom>
        </p:spPr>
      </p:pic>
      <p:sp>
        <p:nvSpPr>
          <p:cNvPr id="9" name="Text Box 81"/>
          <p:cNvSpPr txBox="1">
            <a:spLocks noChangeArrowheads="1"/>
          </p:cNvSpPr>
          <p:nvPr/>
        </p:nvSpPr>
        <p:spPr bwMode="auto">
          <a:xfrm>
            <a:off x="125466" y="138498"/>
            <a:ext cx="11572163" cy="103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fr-FR" altLang="fr-FR" sz="3600" b="1" dirty="0" smtClean="0">
                <a:solidFill>
                  <a:schemeClr val="accent5"/>
                </a:solidFill>
                <a:ea typeface="Arial Narrow" charset="0"/>
                <a:cs typeface="Arial Narrow" charset="0"/>
              </a:rPr>
              <a:t>Vaccination coquelucheuse</a:t>
            </a:r>
          </a:p>
          <a:p>
            <a:pPr algn="ctr" eaLnBrk="0" hangingPunct="0">
              <a:lnSpc>
                <a:spcPct val="90000"/>
              </a:lnSpc>
            </a:pPr>
            <a:r>
              <a:rPr lang="fr-FR" altLang="fr-FR" sz="3200" b="1" dirty="0" smtClean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Durée de protection</a:t>
            </a:r>
            <a:endParaRPr lang="fr-FR" altLang="fr-FR" sz="3200" b="1" dirty="0">
              <a:solidFill>
                <a:schemeClr val="accent6">
                  <a:lumMod val="75000"/>
                </a:schemeClr>
              </a:solidFill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928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83920"/>
            <a:ext cx="12192000" cy="626270"/>
          </a:xfrm>
        </p:spPr>
        <p:txBody>
          <a:bodyPr>
            <a:noAutofit/>
          </a:bodyPr>
          <a:lstStyle/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Pourquoi la coqueluche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est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toujours endémique partout dans le monde en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2019 ?</a:t>
            </a:r>
            <a:endParaRPr lang="fr-FR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4449" y="951448"/>
            <a:ext cx="117020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Comme publié récemment durant la dernière augmentation de l’incidence en 2012-2014, cela pourrait être du :</a:t>
            </a:r>
          </a:p>
          <a:p>
            <a:endParaRPr lang="fr-FR" sz="24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Au type de vaccin coquelucheux, particulièrement acellulaires, leur courte durée de protection et leur soi disant absence de protection vis à vis de la transmission de la maladie 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Ou à l’introduction de nouveaux diagnostics biologiques plus sensibles……..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Ou à l’agent de la maladie évoluant sous pression vaccinale …….?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34449" y="4345714"/>
            <a:ext cx="117020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Cependant, malheureusement peu de publications mentionnent d’autres causes importantes comme :</a:t>
            </a:r>
          </a:p>
          <a:p>
            <a:endParaRPr lang="fr-FR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La couverture vaccinale et l’immunité de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la population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La vaccination aux </a:t>
            </a:r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âges recommandés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</a:rPr>
              <a:t>Les méthodes de surveillance</a:t>
            </a:r>
          </a:p>
        </p:txBody>
      </p:sp>
    </p:spTree>
    <p:extLst>
      <p:ext uri="{BB962C8B-B14F-4D97-AF65-F5344CB8AC3E}">
        <p14:creationId xmlns:p14="http://schemas.microsoft.com/office/powerpoint/2010/main" val="4461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/>
          </p:nvPr>
        </p:nvGraphicFramePr>
        <p:xfrm>
          <a:off x="3038267" y="1543704"/>
          <a:ext cx="5187831" cy="47659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55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1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04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026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BE" sz="3200" b="1" dirty="0">
                          <a:effectLst/>
                        </a:rPr>
                        <a:t> </a:t>
                      </a:r>
                      <a:endParaRPr lang="fr-FR" sz="32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Pertussis</a:t>
                      </a:r>
                      <a:endParaRPr lang="fr-FR" sz="3200" b="1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n=89</a:t>
                      </a:r>
                      <a:endParaRPr lang="fr-FR" sz="3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 err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Bordetella</a:t>
                      </a:r>
                      <a:endParaRPr lang="fr-FR" sz="3200" b="1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n=64</a:t>
                      </a:r>
                      <a:endParaRPr lang="fr-FR" sz="3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57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0620" algn="l"/>
                        </a:tabLst>
                      </a:pPr>
                      <a:r>
                        <a:rPr lang="fr-FR" sz="20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 doses vaccins Ca</a:t>
                      </a:r>
                      <a:endParaRPr lang="fr-FR" sz="3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38</a:t>
                      </a:r>
                      <a:endParaRPr lang="fr-FR" sz="3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33</a:t>
                      </a:r>
                      <a:endParaRPr lang="fr-FR" sz="3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6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0620" algn="l"/>
                        </a:tabLst>
                      </a:pPr>
                      <a:r>
                        <a:rPr lang="fr-FR" sz="20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Age moyen (ans)</a:t>
                      </a:r>
                      <a:endParaRPr lang="fr-FR" sz="3200" b="1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90620" algn="l"/>
                        </a:tabLst>
                      </a:pPr>
                      <a:r>
                        <a:rPr lang="fr-FR" sz="20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    Médiane</a:t>
                      </a:r>
                      <a:endParaRPr lang="fr-FR" sz="3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dirty="0">
                          <a:solidFill>
                            <a:schemeClr val="accent6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7,9 ± 2,0</a:t>
                      </a:r>
                      <a:endParaRPr lang="fr-FR" sz="4000" b="1" dirty="0">
                        <a:solidFill>
                          <a:schemeClr val="accent6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dirty="0">
                          <a:solidFill>
                            <a:schemeClr val="accent6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8,3</a:t>
                      </a:r>
                      <a:endParaRPr lang="fr-FR" sz="4000" b="1" dirty="0">
                        <a:solidFill>
                          <a:schemeClr val="accent6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dirty="0">
                          <a:solidFill>
                            <a:schemeClr val="accent6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7,4 ± 2,7</a:t>
                      </a:r>
                      <a:endParaRPr lang="fr-FR" sz="4000" b="1" dirty="0">
                        <a:solidFill>
                          <a:schemeClr val="accent6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dirty="0">
                          <a:solidFill>
                            <a:schemeClr val="accent6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8,0</a:t>
                      </a:r>
                      <a:endParaRPr lang="fr-FR" sz="4000" b="1" dirty="0">
                        <a:solidFill>
                          <a:schemeClr val="accent6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21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Délai depuis la dernière dose (ans)</a:t>
                      </a:r>
                      <a:endParaRPr lang="fr-FR" sz="3200" b="1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     Médiane</a:t>
                      </a:r>
                      <a:endParaRPr lang="fr-FR" sz="3200" b="1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fr-FR" sz="3200" b="1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5,8 ± 2,4</a:t>
                      </a:r>
                      <a:endParaRPr lang="fr-FR" sz="3200" b="1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6,4</a:t>
                      </a:r>
                      <a:endParaRPr lang="fr-FR" sz="3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 </a:t>
                      </a:r>
                      <a:endParaRPr lang="fr-FR" sz="3200" b="1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4,8 ± 2,4</a:t>
                      </a:r>
                      <a:endParaRPr lang="fr-FR" sz="3200" b="1" dirty="0">
                        <a:effectLst/>
                        <a:uFill>
                          <a:solidFill>
                            <a:srgbClr val="000000"/>
                          </a:solidFill>
                        </a:uFill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4,4</a:t>
                      </a:r>
                      <a:endParaRPr lang="fr-FR" sz="3200" b="1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8544" y="193963"/>
            <a:ext cx="115131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</a:rPr>
              <a:t>Deuxième estimation </a:t>
            </a:r>
            <a:r>
              <a:rPr lang="fr-FR" sz="3600" b="1" dirty="0">
                <a:solidFill>
                  <a:schemeClr val="accent5"/>
                </a:solidFill>
              </a:rPr>
              <a:t>ACTIV : </a:t>
            </a:r>
            <a:r>
              <a:rPr lang="fr-FR" sz="3600" b="1" dirty="0" smtClean="0">
                <a:solidFill>
                  <a:schemeClr val="accent5"/>
                </a:solidFill>
              </a:rPr>
              <a:t>2006-2015</a:t>
            </a:r>
            <a:r>
              <a:rPr lang="fr-FR" sz="2000" b="1" dirty="0">
                <a:solidFill>
                  <a:schemeClr val="accent5"/>
                </a:solidFill>
              </a:rPr>
              <a:t/>
            </a:r>
            <a:br>
              <a:rPr lang="fr-FR" sz="2000" b="1" dirty="0">
                <a:solidFill>
                  <a:schemeClr val="accent5"/>
                </a:solidFill>
              </a:rPr>
            </a:br>
            <a:r>
              <a:rPr lang="fr-FR" altLang="fr-FR" sz="2000" b="1" dirty="0">
                <a:solidFill>
                  <a:schemeClr val="accent6"/>
                </a:solidFill>
                <a:ea typeface="Arial Narrow" charset="0"/>
                <a:cs typeface="Arial Narrow" charset="0"/>
              </a:rPr>
              <a:t>2-3-4 mois, rappels à 18-24 mois et 11-13 ans et </a:t>
            </a:r>
            <a:r>
              <a:rPr lang="fr-FR" altLang="fr-FR" sz="2000" b="1" dirty="0" smtClean="0">
                <a:solidFill>
                  <a:schemeClr val="accent6"/>
                </a:solidFill>
                <a:ea typeface="Arial Narrow" charset="0"/>
                <a:cs typeface="Arial Narrow" charset="0"/>
              </a:rPr>
              <a:t>cocooning </a:t>
            </a:r>
            <a:r>
              <a:rPr lang="fr-FR" altLang="fr-FR" sz="2000" b="1" dirty="0">
                <a:solidFill>
                  <a:schemeClr val="accent6"/>
                </a:solidFill>
                <a:ea typeface="Arial Narrow" charset="0"/>
                <a:cs typeface="Arial Narrow" charset="0"/>
              </a:rPr>
              <a:t>puis 8s-4m-11m, rappels à 5-6, 11-13, 25 ans et cocooning en 2013 </a:t>
            </a:r>
            <a:r>
              <a:rPr lang="en-GB" altLang="fr-FR" sz="2000" b="1" dirty="0">
                <a:solidFill>
                  <a:schemeClr val="accent6"/>
                </a:solidFill>
              </a:rPr>
              <a:t/>
            </a:r>
            <a:br>
              <a:rPr lang="en-GB" altLang="fr-FR" sz="2000" b="1" dirty="0">
                <a:solidFill>
                  <a:schemeClr val="accent6"/>
                </a:solidFill>
              </a:rPr>
            </a:br>
            <a:endParaRPr lang="fr-FR" sz="2000" dirty="0">
              <a:solidFill>
                <a:schemeClr val="accent6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666" t="20370" r="20729" b="46297"/>
          <a:stretch/>
        </p:blipFill>
        <p:spPr>
          <a:xfrm rot="952541">
            <a:off x="9240982" y="1779636"/>
            <a:ext cx="2528933" cy="9014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21136963">
            <a:off x="418453" y="2945437"/>
            <a:ext cx="11513127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/>
                </a:solidFill>
              </a:rPr>
              <a:t>La </a:t>
            </a:r>
            <a:r>
              <a:rPr lang="en-US" sz="2800" b="1" dirty="0" err="1">
                <a:solidFill>
                  <a:schemeClr val="accent5"/>
                </a:solidFill>
              </a:rPr>
              <a:t>durée</a:t>
            </a:r>
            <a:r>
              <a:rPr lang="en-US" sz="2800" b="1" dirty="0">
                <a:solidFill>
                  <a:schemeClr val="accent5"/>
                </a:solidFill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</a:rPr>
              <a:t>moyenne</a:t>
            </a:r>
            <a:r>
              <a:rPr lang="en-US" sz="2800" b="1" dirty="0">
                <a:solidFill>
                  <a:schemeClr val="accent5"/>
                </a:solidFill>
              </a:rPr>
              <a:t> de protection </a:t>
            </a:r>
            <a:r>
              <a:rPr lang="en-US" sz="2800" b="1" dirty="0" err="1">
                <a:solidFill>
                  <a:schemeClr val="accent5"/>
                </a:solidFill>
              </a:rPr>
              <a:t>induite</a:t>
            </a:r>
            <a:r>
              <a:rPr lang="en-US" sz="2800" b="1" dirty="0">
                <a:solidFill>
                  <a:schemeClr val="accent5"/>
                </a:solidFill>
              </a:rPr>
              <a:t> par les </a:t>
            </a:r>
            <a:r>
              <a:rPr lang="en-US" sz="2800" b="1" dirty="0" err="1">
                <a:solidFill>
                  <a:schemeClr val="accent5"/>
                </a:solidFill>
              </a:rPr>
              <a:t>vaccins</a:t>
            </a:r>
            <a:r>
              <a:rPr lang="en-US" sz="2800" b="1" dirty="0">
                <a:solidFill>
                  <a:schemeClr val="accent5"/>
                </a:solidFill>
              </a:rPr>
              <a:t> Ca </a:t>
            </a:r>
            <a:r>
              <a:rPr lang="en-US" sz="2800" b="1" dirty="0" err="1">
                <a:solidFill>
                  <a:schemeClr val="accent5"/>
                </a:solidFill>
              </a:rPr>
              <a:t>est</a:t>
            </a:r>
            <a:r>
              <a:rPr lang="en-US" sz="2800" b="1" dirty="0">
                <a:solidFill>
                  <a:schemeClr val="accent5"/>
                </a:solidFill>
              </a:rPr>
              <a:t> de </a:t>
            </a:r>
            <a:r>
              <a:rPr lang="en-US" sz="2800" b="1" dirty="0">
                <a:solidFill>
                  <a:schemeClr val="accent6"/>
                </a:solidFill>
              </a:rPr>
              <a:t>6-8 </a:t>
            </a:r>
            <a:r>
              <a:rPr lang="en-US" sz="2800" b="1" dirty="0" err="1">
                <a:solidFill>
                  <a:schemeClr val="accent6"/>
                </a:solidFill>
              </a:rPr>
              <a:t>ans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</a:rPr>
              <a:t>comparée</a:t>
            </a:r>
            <a:r>
              <a:rPr lang="en-US" sz="2800" b="1" dirty="0">
                <a:solidFill>
                  <a:schemeClr val="accent5"/>
                </a:solidFill>
              </a:rPr>
              <a:t> à </a:t>
            </a:r>
            <a:r>
              <a:rPr lang="en-US" sz="2800" b="1" dirty="0">
                <a:solidFill>
                  <a:schemeClr val="accent6"/>
                </a:solidFill>
              </a:rPr>
              <a:t>7-9 </a:t>
            </a:r>
            <a:r>
              <a:rPr lang="en-US" sz="2800" b="1" dirty="0" err="1" smtClean="0">
                <a:solidFill>
                  <a:schemeClr val="accent6"/>
                </a:solidFill>
              </a:rPr>
              <a:t>ans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smtClean="0">
                <a:solidFill>
                  <a:schemeClr val="accent5"/>
                </a:solidFill>
              </a:rPr>
              <a:t>après vaccination avec </a:t>
            </a:r>
            <a:r>
              <a:rPr lang="en-US" sz="2800" b="1" dirty="0">
                <a:solidFill>
                  <a:schemeClr val="accent5"/>
                </a:solidFill>
              </a:rPr>
              <a:t>le </a:t>
            </a:r>
            <a:r>
              <a:rPr lang="en-US" sz="2800" b="1" dirty="0" err="1">
                <a:solidFill>
                  <a:schemeClr val="accent5"/>
                </a:solidFill>
              </a:rPr>
              <a:t>vaccin</a:t>
            </a:r>
            <a:r>
              <a:rPr lang="en-US" sz="2800" b="1" dirty="0">
                <a:solidFill>
                  <a:schemeClr val="accent5"/>
                </a:solidFill>
              </a:rPr>
              <a:t> Ce (</a:t>
            </a:r>
            <a:r>
              <a:rPr lang="en-US" sz="2800" b="1" dirty="0" err="1">
                <a:solidFill>
                  <a:schemeClr val="accent5"/>
                </a:solidFill>
              </a:rPr>
              <a:t>calendrier</a:t>
            </a:r>
            <a:r>
              <a:rPr lang="en-US" sz="2800" b="1" dirty="0">
                <a:solidFill>
                  <a:schemeClr val="accent5"/>
                </a:solidFill>
              </a:rPr>
              <a:t> 3+1)</a:t>
            </a:r>
          </a:p>
          <a:p>
            <a:endParaRPr lang="fr-FR" sz="2800" dirty="0">
              <a:solidFill>
                <a:schemeClr val="accent5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67381" y="3218800"/>
            <a:ext cx="10848611" cy="707886"/>
          </a:xfrm>
          <a:prstGeom prst="rect">
            <a:avLst/>
          </a:prstGeom>
          <a:solidFill>
            <a:schemeClr val="bg2"/>
          </a:solidFill>
          <a:ln w="38100"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0000"/>
                </a:solidFill>
              </a:rPr>
              <a:t>Et donc importance d’introduire un rappel à 6 ans </a:t>
            </a:r>
            <a:endParaRPr lang="fr-FR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0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re 1"/>
          <p:cNvSpPr>
            <a:spLocks noGrp="1"/>
          </p:cNvSpPr>
          <p:nvPr>
            <p:ph type="title"/>
          </p:nvPr>
        </p:nvSpPr>
        <p:spPr>
          <a:xfrm>
            <a:off x="2964871" y="1203953"/>
            <a:ext cx="6262255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fr-FR" sz="2800" b="1" dirty="0" err="1">
                <a:solidFill>
                  <a:schemeClr val="accent5"/>
                </a:solidFill>
                <a:latin typeface="+mn-lt"/>
              </a:rPr>
              <a:t>Cas</a:t>
            </a:r>
            <a:r>
              <a:rPr lang="en-GB" altLang="fr-FR" sz="2800" b="1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GB" altLang="fr-FR" sz="2800" b="1" dirty="0" err="1">
                <a:solidFill>
                  <a:schemeClr val="accent5"/>
                </a:solidFill>
                <a:latin typeface="+mn-lt"/>
              </a:rPr>
              <a:t>dans</a:t>
            </a:r>
            <a:r>
              <a:rPr lang="en-GB" altLang="fr-FR" sz="2800" b="1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GB" altLang="fr-FR" sz="2800" b="1" dirty="0" err="1">
                <a:solidFill>
                  <a:schemeClr val="accent5"/>
                </a:solidFill>
                <a:latin typeface="+mn-lt"/>
              </a:rPr>
              <a:t>l’entourage</a:t>
            </a:r>
            <a:r>
              <a:rPr lang="en-GB" altLang="fr-FR" sz="2800" b="1" dirty="0">
                <a:solidFill>
                  <a:schemeClr val="accent5"/>
                </a:solidFill>
                <a:latin typeface="+mn-lt"/>
              </a:rPr>
              <a:t> des </a:t>
            </a:r>
            <a:r>
              <a:rPr lang="en-GB" altLang="fr-FR" sz="2800" b="1" dirty="0" err="1">
                <a:solidFill>
                  <a:schemeClr val="accent5"/>
                </a:solidFill>
                <a:latin typeface="+mn-lt"/>
              </a:rPr>
              <a:t>cas</a:t>
            </a:r>
            <a:r>
              <a:rPr lang="en-GB" altLang="fr-FR" sz="2800" b="1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GB" altLang="fr-FR" sz="2800" b="1" dirty="0" err="1">
                <a:solidFill>
                  <a:schemeClr val="accent5"/>
                </a:solidFill>
                <a:latin typeface="+mn-lt"/>
              </a:rPr>
              <a:t>confirmés</a:t>
            </a:r>
            <a:endParaRPr lang="en-GB" altLang="fr-FR" sz="28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5939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rgbClr val="004BA9"/>
                </a:solidFill>
              </a:rPr>
              <a:t>Observatoire National des Coqueluches</a:t>
            </a:r>
            <a:endParaRPr lang="en-GB" altLang="fr-FR" sz="1200">
              <a:solidFill>
                <a:srgbClr val="004BA9"/>
              </a:solidFill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>
            <p:extLst/>
          </p:nvPr>
        </p:nvGraphicFramePr>
        <p:xfrm>
          <a:off x="2179637" y="2524125"/>
          <a:ext cx="7832725" cy="3832225"/>
        </p:xfrm>
        <a:graphic>
          <a:graphicData uri="http://schemas.openxmlformats.org/drawingml/2006/table">
            <a:tbl>
              <a:tblPr/>
              <a:tblGrid>
                <a:gridCol w="1876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4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718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497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fr-F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315E"/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315E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Entourage</a:t>
                      </a:r>
                    </a:p>
                  </a:txBody>
                  <a:tcPr marL="68570" marR="6857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D315E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 l’inclusion</a:t>
                      </a:r>
                    </a:p>
                  </a:txBody>
                  <a:tcPr marL="68570" marR="6857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D315E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Au suivi</a:t>
                      </a:r>
                    </a:p>
                  </a:txBody>
                  <a:tcPr marL="68570" marR="6857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1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N=119</a:t>
                      </a:r>
                    </a:p>
                  </a:txBody>
                  <a:tcPr marL="68570" marR="6857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N=37</a:t>
                      </a:r>
                    </a:p>
                  </a:txBody>
                  <a:tcPr marL="68570" marR="6857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D315E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Parents</a:t>
                      </a:r>
                    </a:p>
                  </a:txBody>
                  <a:tcPr marL="68570" marR="6857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45 (37,8%)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12 (32,4%)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D315E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Fratrie</a:t>
                      </a:r>
                    </a:p>
                  </a:txBody>
                  <a:tcPr marL="68570" marR="6857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32 (26,9%)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13 (35,1%)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D315E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Autre Famille</a:t>
                      </a:r>
                    </a:p>
                  </a:txBody>
                  <a:tcPr marL="68570" marR="6857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16 (13,4%)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 (8,1%)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D315E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Ecole, crèche</a:t>
                      </a:r>
                    </a:p>
                  </a:txBody>
                  <a:tcPr marL="68570" marR="6857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16 (13,4%)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6 (16,2%)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fr-F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D315E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Autre</a:t>
                      </a:r>
                    </a:p>
                  </a:txBody>
                  <a:tcPr marL="68570" marR="6857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10 (8,4%)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54061"/>
                          </a:solidFill>
                          <a:effectLst/>
                          <a:latin typeface="Calibri" panose="020F0502020204030204" pitchFamily="34" charset="0"/>
                          <a:ea typeface="MS PGothic" panose="020B0600070205080204" pitchFamily="34" charset="-128"/>
                        </a:rPr>
                        <a:t>3 (8,1%)</a:t>
                      </a:r>
                    </a:p>
                  </a:txBody>
                  <a:tcPr marL="38094" marR="38094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39434" y="0"/>
            <a:ext cx="1151312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chemeClr val="accent5"/>
                </a:solidFill>
              </a:rPr>
              <a:t>Deuxième estimation </a:t>
            </a:r>
            <a:r>
              <a:rPr lang="fr-FR" sz="3600" b="1" dirty="0">
                <a:solidFill>
                  <a:schemeClr val="accent5"/>
                </a:solidFill>
              </a:rPr>
              <a:t>ACTIV : </a:t>
            </a:r>
            <a:r>
              <a:rPr lang="fr-FR" sz="3600" b="1" dirty="0" smtClean="0">
                <a:solidFill>
                  <a:schemeClr val="accent5"/>
                </a:solidFill>
              </a:rPr>
              <a:t>2006-2015</a:t>
            </a:r>
            <a:r>
              <a:rPr lang="fr-FR" sz="2000" b="1" dirty="0">
                <a:solidFill>
                  <a:schemeClr val="accent5"/>
                </a:solidFill>
              </a:rPr>
              <a:t/>
            </a:r>
            <a:br>
              <a:rPr lang="fr-FR" sz="2000" b="1" dirty="0">
                <a:solidFill>
                  <a:schemeClr val="accent5"/>
                </a:solidFill>
              </a:rPr>
            </a:br>
            <a:r>
              <a:rPr lang="fr-FR" altLang="fr-FR" sz="2400" b="1" dirty="0">
                <a:solidFill>
                  <a:schemeClr val="accent6"/>
                </a:solidFill>
                <a:ea typeface="Arial Narrow" charset="0"/>
                <a:cs typeface="Arial Narrow" charset="0"/>
              </a:rPr>
              <a:t>2-3-4 mois, rappels à 18-24 mois et 11-13 ans et </a:t>
            </a:r>
            <a:r>
              <a:rPr lang="fr-FR" altLang="fr-FR" sz="2400" b="1" dirty="0" err="1">
                <a:solidFill>
                  <a:schemeClr val="accent6"/>
                </a:solidFill>
                <a:ea typeface="Arial Narrow" charset="0"/>
                <a:cs typeface="Arial Narrow" charset="0"/>
              </a:rPr>
              <a:t>coccooning</a:t>
            </a:r>
            <a:r>
              <a:rPr lang="fr-FR" altLang="fr-FR" sz="2400" b="1" dirty="0">
                <a:solidFill>
                  <a:schemeClr val="accent6"/>
                </a:solidFill>
                <a:ea typeface="Arial Narrow" charset="0"/>
                <a:cs typeface="Arial Narrow" charset="0"/>
              </a:rPr>
              <a:t> puis 8s-4m-11m, rappels à 5-6, 11-13, 25 ans et cocooning en 2013 </a:t>
            </a:r>
            <a:r>
              <a:rPr lang="en-GB" altLang="fr-FR" sz="2400" b="1" dirty="0">
                <a:solidFill>
                  <a:schemeClr val="accent6"/>
                </a:solidFill>
              </a:rPr>
              <a:t/>
            </a:r>
            <a:br>
              <a:rPr lang="en-GB" altLang="fr-FR" sz="2400" b="1" dirty="0">
                <a:solidFill>
                  <a:schemeClr val="accent6"/>
                </a:solidFill>
              </a:rPr>
            </a:br>
            <a:endParaRPr lang="fr-FR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692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836" y="82522"/>
            <a:ext cx="11682993" cy="81500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Vaccination coquelucheuse</a:t>
            </a:r>
            <a:b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Impact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de la couverture vaccinale dans le Massachusetts 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04" t="8637" r="22493" b="68478"/>
          <a:stretch/>
        </p:blipFill>
        <p:spPr>
          <a:xfrm rot="21285165">
            <a:off x="452220" y="1255766"/>
            <a:ext cx="4203455" cy="12324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923" y="2788598"/>
            <a:ext cx="99448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solidFill>
                  <a:schemeClr val="accent5"/>
                </a:solidFill>
              </a:rPr>
              <a:t>Pas </a:t>
            </a:r>
            <a:r>
              <a:rPr lang="en-US" sz="2400" b="1" dirty="0" err="1" smtClean="0">
                <a:solidFill>
                  <a:schemeClr val="accent5"/>
                </a:solidFill>
              </a:rPr>
              <a:t>d’évidence</a:t>
            </a:r>
            <a:r>
              <a:rPr lang="en-US" sz="2400" b="1" dirty="0" smtClean="0">
                <a:solidFill>
                  <a:schemeClr val="accent5"/>
                </a:solidFill>
              </a:rPr>
              <a:t> </a:t>
            </a:r>
            <a:r>
              <a:rPr lang="en-US" sz="2400" b="1" dirty="0">
                <a:solidFill>
                  <a:schemeClr val="accent5"/>
                </a:solidFill>
              </a:rPr>
              <a:t>que le </a:t>
            </a:r>
            <a:r>
              <a:rPr lang="en-US" sz="2400" b="1" dirty="0" err="1">
                <a:solidFill>
                  <a:schemeClr val="accent5"/>
                </a:solidFill>
              </a:rPr>
              <a:t>changement</a:t>
            </a:r>
            <a:r>
              <a:rPr lang="en-US" sz="2400" b="1" dirty="0">
                <a:solidFill>
                  <a:schemeClr val="accent5"/>
                </a:solidFill>
              </a:rPr>
              <a:t> de </a:t>
            </a:r>
            <a:r>
              <a:rPr lang="en-US" sz="2400" b="1" dirty="0" err="1">
                <a:solidFill>
                  <a:schemeClr val="accent5"/>
                </a:solidFill>
              </a:rPr>
              <a:t>vaccin</a:t>
            </a:r>
            <a:r>
              <a:rPr lang="en-US" sz="2400" b="1" dirty="0">
                <a:solidFill>
                  <a:schemeClr val="accent5"/>
                </a:solidFill>
              </a:rPr>
              <a:t> (Ce vs Ca) </a:t>
            </a:r>
            <a:r>
              <a:rPr lang="en-US" sz="2400" b="1" dirty="0" err="1">
                <a:solidFill>
                  <a:schemeClr val="accent5"/>
                </a:solidFill>
              </a:rPr>
              <a:t>ait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contribué</a:t>
            </a:r>
            <a:r>
              <a:rPr lang="en-US" sz="2400" b="1" dirty="0">
                <a:solidFill>
                  <a:schemeClr val="accent5"/>
                </a:solidFill>
              </a:rPr>
              <a:t> à </a:t>
            </a:r>
            <a:r>
              <a:rPr lang="en-US" sz="2400" b="1" dirty="0" err="1">
                <a:solidFill>
                  <a:schemeClr val="accent5"/>
                </a:solidFill>
              </a:rPr>
              <a:t>l’augmentation</a:t>
            </a:r>
            <a:r>
              <a:rPr lang="en-US" sz="2400" b="1" dirty="0">
                <a:solidFill>
                  <a:schemeClr val="accent5"/>
                </a:solidFill>
              </a:rPr>
              <a:t> de </a:t>
            </a:r>
            <a:r>
              <a:rPr lang="en-US" sz="2400" b="1" dirty="0" err="1">
                <a:solidFill>
                  <a:schemeClr val="accent5"/>
                </a:solidFill>
              </a:rPr>
              <a:t>l’incidence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ces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dernières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années</a:t>
            </a:r>
            <a:endParaRPr lang="en-US" sz="2400" b="1" dirty="0">
              <a:solidFill>
                <a:schemeClr val="accent5"/>
              </a:solidFill>
            </a:endParaRPr>
          </a:p>
          <a:p>
            <a:pPr marL="342900" indent="-342900">
              <a:buAutoNum type="arabicPeriod"/>
            </a:pPr>
            <a:endParaRPr lang="en-US" sz="2400" b="1" dirty="0">
              <a:solidFill>
                <a:schemeClr val="accent5"/>
              </a:solidFill>
            </a:endParaRPr>
          </a:p>
          <a:p>
            <a:r>
              <a:rPr lang="en-US" sz="2400" b="1" dirty="0">
                <a:solidFill>
                  <a:schemeClr val="accent5"/>
                </a:solidFill>
              </a:rPr>
              <a:t>2. Au contraire la diminution de </a:t>
            </a:r>
            <a:r>
              <a:rPr lang="en-US" sz="2400" b="1" dirty="0" err="1">
                <a:solidFill>
                  <a:schemeClr val="accent5"/>
                </a:solidFill>
              </a:rPr>
              <a:t>l’immunité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vaccinale</a:t>
            </a:r>
            <a:r>
              <a:rPr lang="en-US" sz="2400" b="1" dirty="0">
                <a:solidFill>
                  <a:schemeClr val="accent5"/>
                </a:solidFill>
              </a:rPr>
              <a:t> au </a:t>
            </a:r>
            <a:r>
              <a:rPr lang="en-US" sz="2400" b="1" dirty="0" err="1">
                <a:solidFill>
                  <a:schemeClr val="accent5"/>
                </a:solidFill>
              </a:rPr>
              <a:t>cours</a:t>
            </a:r>
            <a:r>
              <a:rPr lang="en-US" sz="2400" b="1" dirty="0">
                <a:solidFill>
                  <a:schemeClr val="accent5"/>
                </a:solidFill>
              </a:rPr>
              <a:t> du temps, </a:t>
            </a:r>
            <a:r>
              <a:rPr lang="en-US" sz="2400" b="1" dirty="0" err="1">
                <a:solidFill>
                  <a:schemeClr val="accent5"/>
                </a:solidFill>
              </a:rPr>
              <a:t>plutot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qu’une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incapacité</a:t>
            </a:r>
            <a:r>
              <a:rPr lang="en-US" sz="2400" b="1" dirty="0">
                <a:solidFill>
                  <a:schemeClr val="accent5"/>
                </a:solidFill>
              </a:rPr>
              <a:t> à </a:t>
            </a:r>
            <a:r>
              <a:rPr lang="en-US" sz="2400" b="1" dirty="0" err="1">
                <a:solidFill>
                  <a:schemeClr val="accent5"/>
                </a:solidFill>
              </a:rPr>
              <a:t>induire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une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immunité</a:t>
            </a:r>
            <a:r>
              <a:rPr lang="en-US" sz="2400" b="1" dirty="0">
                <a:solidFill>
                  <a:schemeClr val="accent5"/>
                </a:solidFill>
              </a:rPr>
              <a:t>, </a:t>
            </a:r>
            <a:r>
              <a:rPr lang="en-US" sz="2400" b="1" dirty="0" err="1">
                <a:solidFill>
                  <a:schemeClr val="accent5"/>
                </a:solidFill>
              </a:rPr>
              <a:t>peut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expliquer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l’augmentation</a:t>
            </a:r>
            <a:r>
              <a:rPr lang="en-US" sz="2400" b="1" dirty="0">
                <a:solidFill>
                  <a:schemeClr val="accent5"/>
                </a:solidFill>
              </a:rPr>
              <a:t> des </a:t>
            </a:r>
            <a:r>
              <a:rPr lang="en-US" sz="2400" b="1" dirty="0" err="1">
                <a:solidFill>
                  <a:schemeClr val="accent5"/>
                </a:solidFill>
              </a:rPr>
              <a:t>cas</a:t>
            </a:r>
            <a:r>
              <a:rPr lang="en-US" sz="2400" b="1" dirty="0">
                <a:solidFill>
                  <a:schemeClr val="accent5"/>
                </a:solidFill>
              </a:rPr>
              <a:t>  </a:t>
            </a:r>
          </a:p>
          <a:p>
            <a:endParaRPr lang="en-US" sz="2400" b="1" dirty="0">
              <a:solidFill>
                <a:schemeClr val="accent5"/>
              </a:solidFill>
            </a:endParaRPr>
          </a:p>
          <a:p>
            <a:r>
              <a:rPr lang="en-US" sz="2400" b="1" dirty="0">
                <a:solidFill>
                  <a:schemeClr val="accent5"/>
                </a:solidFill>
              </a:rPr>
              <a:t>3. </a:t>
            </a:r>
            <a:r>
              <a:rPr lang="en-US" sz="2400" b="1" dirty="0" err="1">
                <a:solidFill>
                  <a:schemeClr val="accent5"/>
                </a:solidFill>
              </a:rPr>
              <a:t>Toutes</a:t>
            </a:r>
            <a:r>
              <a:rPr lang="en-US" sz="2400" b="1" dirty="0">
                <a:solidFill>
                  <a:schemeClr val="accent5"/>
                </a:solidFill>
              </a:rPr>
              <a:t> les simulations </a:t>
            </a:r>
            <a:r>
              <a:rPr lang="en-US" sz="2400" b="1" dirty="0" err="1">
                <a:solidFill>
                  <a:schemeClr val="accent5"/>
                </a:solidFill>
              </a:rPr>
              <a:t>montrent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l’importance</a:t>
            </a:r>
            <a:r>
              <a:rPr lang="en-US" sz="2400" b="1" dirty="0">
                <a:solidFill>
                  <a:schemeClr val="accent5"/>
                </a:solidFill>
              </a:rPr>
              <a:t> des rappels </a:t>
            </a:r>
            <a:r>
              <a:rPr lang="en-US" sz="2400" b="1" dirty="0" err="1">
                <a:solidFill>
                  <a:schemeClr val="accent5"/>
                </a:solidFill>
              </a:rPr>
              <a:t>vaccinaux</a:t>
            </a:r>
            <a:r>
              <a:rPr lang="en-US" sz="2400" b="1" dirty="0">
                <a:solidFill>
                  <a:schemeClr val="accent5"/>
                </a:solidFill>
              </a:rPr>
              <a:t> chez les </a:t>
            </a:r>
            <a:r>
              <a:rPr lang="en-US" sz="2400" b="1" dirty="0" err="1">
                <a:solidFill>
                  <a:schemeClr val="accent5"/>
                </a:solidFill>
              </a:rPr>
              <a:t>enfants</a:t>
            </a:r>
            <a:r>
              <a:rPr lang="en-US" sz="2400" b="1" dirty="0">
                <a:solidFill>
                  <a:schemeClr val="accent5"/>
                </a:solidFill>
              </a:rPr>
              <a:t> pour </a:t>
            </a:r>
            <a:r>
              <a:rPr lang="en-US" sz="2400" b="1" dirty="0" err="1">
                <a:solidFill>
                  <a:schemeClr val="accent5"/>
                </a:solidFill>
              </a:rPr>
              <a:t>arrêter</a:t>
            </a:r>
            <a:r>
              <a:rPr lang="en-US" sz="2400" b="1" dirty="0">
                <a:solidFill>
                  <a:schemeClr val="accent5"/>
                </a:solidFill>
              </a:rPr>
              <a:t> la transmission</a:t>
            </a:r>
            <a:endParaRPr lang="fr-FR" sz="2400" b="1" dirty="0">
              <a:solidFill>
                <a:schemeClr val="accent5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364430" y="1113157"/>
            <a:ext cx="6723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6"/>
                </a:solidFill>
              </a:rPr>
              <a:t>Dans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cette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étude</a:t>
            </a:r>
            <a:r>
              <a:rPr lang="en-US" sz="2400" b="1" dirty="0">
                <a:solidFill>
                  <a:schemeClr val="accent6"/>
                </a:solidFill>
              </a:rPr>
              <a:t>, la transmission de la </a:t>
            </a:r>
            <a:r>
              <a:rPr lang="en-US" sz="2400" b="1" dirty="0" err="1">
                <a:solidFill>
                  <a:schemeClr val="accent6"/>
                </a:solidFill>
              </a:rPr>
              <a:t>maladie</a:t>
            </a:r>
            <a:r>
              <a:rPr lang="en-US" sz="2400" b="1" dirty="0">
                <a:solidFill>
                  <a:schemeClr val="accent6"/>
                </a:solidFill>
              </a:rPr>
              <a:t> a </a:t>
            </a:r>
            <a:r>
              <a:rPr lang="en-US" sz="2400" b="1" dirty="0" err="1">
                <a:solidFill>
                  <a:schemeClr val="accent6"/>
                </a:solidFill>
              </a:rPr>
              <a:t>été</a:t>
            </a:r>
            <a:r>
              <a:rPr lang="en-US" sz="2400" b="1" dirty="0">
                <a:solidFill>
                  <a:schemeClr val="accent6"/>
                </a:solidFill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</a:rPr>
              <a:t>modélisée</a:t>
            </a:r>
            <a:r>
              <a:rPr lang="en-US" sz="2400" b="1" dirty="0">
                <a:solidFill>
                  <a:schemeClr val="accent6"/>
                </a:solidFill>
              </a:rPr>
              <a:t> à </a:t>
            </a:r>
            <a:r>
              <a:rPr lang="en-US" sz="2400" b="1" dirty="0" err="1">
                <a:solidFill>
                  <a:schemeClr val="accent6"/>
                </a:solidFill>
              </a:rPr>
              <a:t>partir</a:t>
            </a:r>
            <a:r>
              <a:rPr lang="en-US" sz="2400" b="1" dirty="0">
                <a:solidFill>
                  <a:schemeClr val="accent6"/>
                </a:solidFill>
              </a:rPr>
              <a:t> des </a:t>
            </a:r>
            <a:r>
              <a:rPr lang="en-US" sz="2400" b="1" dirty="0" err="1">
                <a:solidFill>
                  <a:schemeClr val="accent6"/>
                </a:solidFill>
              </a:rPr>
              <a:t>données</a:t>
            </a:r>
            <a:r>
              <a:rPr lang="en-US" sz="2400" b="1" dirty="0">
                <a:solidFill>
                  <a:schemeClr val="accent6"/>
                </a:solidFill>
              </a:rPr>
              <a:t> de 16 </a:t>
            </a:r>
            <a:r>
              <a:rPr lang="en-US" sz="2400" b="1" dirty="0" err="1">
                <a:solidFill>
                  <a:schemeClr val="accent6"/>
                </a:solidFill>
              </a:rPr>
              <a:t>ans</a:t>
            </a:r>
            <a:r>
              <a:rPr lang="en-US" sz="2400" b="1" dirty="0">
                <a:solidFill>
                  <a:schemeClr val="accent6"/>
                </a:solidFill>
              </a:rPr>
              <a:t> de surveillance </a:t>
            </a:r>
            <a:r>
              <a:rPr lang="en-US" sz="2400" b="1" dirty="0" err="1">
                <a:solidFill>
                  <a:schemeClr val="accent6"/>
                </a:solidFill>
              </a:rPr>
              <a:t>dans</a:t>
            </a:r>
            <a:r>
              <a:rPr lang="en-US" sz="2400" b="1" dirty="0">
                <a:solidFill>
                  <a:schemeClr val="accent6"/>
                </a:solidFill>
              </a:rPr>
              <a:t> le Massachusetts :</a:t>
            </a:r>
            <a:endParaRPr lang="fr-FR" sz="2400" b="1" dirty="0">
              <a:solidFill>
                <a:schemeClr val="accent6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 rot="21215260">
            <a:off x="916833" y="3145475"/>
            <a:ext cx="9901956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La </a:t>
            </a:r>
            <a:r>
              <a:rPr lang="en-US" sz="2800" b="1" dirty="0" err="1">
                <a:solidFill>
                  <a:schemeClr val="accent6"/>
                </a:solidFill>
              </a:rPr>
              <a:t>résurgence</a:t>
            </a:r>
            <a:r>
              <a:rPr lang="en-US" sz="2800" b="1" dirty="0">
                <a:solidFill>
                  <a:schemeClr val="accent6"/>
                </a:solidFill>
              </a:rPr>
              <a:t> de la </a:t>
            </a:r>
            <a:r>
              <a:rPr lang="en-US" sz="2800" b="1" dirty="0" err="1">
                <a:solidFill>
                  <a:schemeClr val="accent6"/>
                </a:solidFill>
              </a:rPr>
              <a:t>coqueluche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était</a:t>
            </a:r>
            <a:r>
              <a:rPr lang="en-US" sz="2800" b="1" dirty="0">
                <a:solidFill>
                  <a:schemeClr val="accent6"/>
                </a:solidFill>
              </a:rPr>
              <a:t> la </a:t>
            </a:r>
            <a:r>
              <a:rPr lang="en-US" sz="2800" b="1" dirty="0" err="1">
                <a:solidFill>
                  <a:schemeClr val="accent6"/>
                </a:solidFill>
              </a:rPr>
              <a:t>conséquence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prédictible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d’une</a:t>
            </a:r>
            <a:r>
              <a:rPr lang="en-US" sz="2800" b="1" dirty="0">
                <a:solidFill>
                  <a:schemeClr val="accent6"/>
                </a:solidFill>
              </a:rPr>
              <a:t> couverture </a:t>
            </a:r>
            <a:r>
              <a:rPr lang="en-US" sz="2800" b="1" dirty="0" err="1">
                <a:solidFill>
                  <a:schemeClr val="accent6"/>
                </a:solidFill>
              </a:rPr>
              <a:t>historique</a:t>
            </a:r>
            <a:r>
              <a:rPr lang="en-US" sz="2800" b="1" dirty="0">
                <a:solidFill>
                  <a:schemeClr val="accent6"/>
                </a:solidFill>
              </a:rPr>
              <a:t> trop </a:t>
            </a:r>
            <a:r>
              <a:rPr lang="en-US" sz="2800" b="1" dirty="0" err="1">
                <a:solidFill>
                  <a:schemeClr val="accent6"/>
                </a:solidFill>
              </a:rPr>
              <a:t>faible</a:t>
            </a:r>
            <a:r>
              <a:rPr lang="en-US" sz="2800" b="1" dirty="0">
                <a:solidFill>
                  <a:schemeClr val="accent6"/>
                </a:solidFill>
              </a:rPr>
              <a:t> avec un </a:t>
            </a:r>
            <a:r>
              <a:rPr lang="en-US" sz="2800" b="1" dirty="0" err="1">
                <a:solidFill>
                  <a:schemeClr val="accent6"/>
                </a:solidFill>
              </a:rPr>
              <a:t>vaccin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imparfait</a:t>
            </a:r>
            <a:r>
              <a:rPr lang="en-US" sz="2800" b="1" dirty="0">
                <a:solidFill>
                  <a:schemeClr val="accent6"/>
                </a:solidFill>
              </a:rPr>
              <a:t> qui a </a:t>
            </a:r>
            <a:r>
              <a:rPr lang="en-US" sz="2800" b="1" dirty="0" err="1">
                <a:solidFill>
                  <a:schemeClr val="accent6"/>
                </a:solidFill>
              </a:rPr>
              <a:t>une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immunité</a:t>
            </a:r>
            <a:r>
              <a:rPr lang="en-US" sz="2800" b="1" dirty="0">
                <a:solidFill>
                  <a:schemeClr val="accent6"/>
                </a:solidFill>
              </a:rPr>
              <a:t> qui </a:t>
            </a:r>
            <a:r>
              <a:rPr lang="en-US" sz="2800" b="1" dirty="0" err="1">
                <a:solidFill>
                  <a:schemeClr val="accent6"/>
                </a:solidFill>
              </a:rPr>
              <a:t>diminue</a:t>
            </a:r>
            <a:r>
              <a:rPr lang="en-US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</a:rPr>
              <a:t>rapidement</a:t>
            </a:r>
            <a:r>
              <a:rPr lang="en-US" sz="2800" b="1" dirty="0">
                <a:solidFill>
                  <a:schemeClr val="accent6"/>
                </a:solidFill>
              </a:rPr>
              <a:t> au </a:t>
            </a:r>
            <a:r>
              <a:rPr lang="en-US" sz="2800" b="1" dirty="0" err="1">
                <a:solidFill>
                  <a:schemeClr val="accent6"/>
                </a:solidFill>
              </a:rPr>
              <a:t>cours</a:t>
            </a:r>
            <a:r>
              <a:rPr lang="en-US" sz="2800" b="1" dirty="0">
                <a:solidFill>
                  <a:schemeClr val="accent6"/>
                </a:solidFill>
              </a:rPr>
              <a:t> du temps</a:t>
            </a:r>
            <a:endParaRPr lang="fr-FR" sz="28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3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743" y="-359684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Situation mondiale en </a:t>
            </a: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2019 : les vaccins</a:t>
            </a:r>
            <a:endParaRPr lang="fr-FR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3221" y="676727"/>
            <a:ext cx="10515600" cy="667204"/>
          </a:xfrm>
        </p:spPr>
        <p:txBody>
          <a:bodyPr>
            <a:no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Maladie à prévention vaccinale </a:t>
            </a:r>
            <a:r>
              <a:rPr lang="fr-FR" b="1" dirty="0" smtClean="0">
                <a:solidFill>
                  <a:schemeClr val="accent5"/>
                </a:solidFill>
              </a:rPr>
              <a:t>depuis les années 1940</a:t>
            </a:r>
            <a:endParaRPr lang="fr-FR" b="1" dirty="0">
              <a:solidFill>
                <a:schemeClr val="accent5"/>
              </a:solidFill>
            </a:endParaRPr>
          </a:p>
          <a:p>
            <a:r>
              <a:rPr lang="fr-FR" b="1" dirty="0">
                <a:solidFill>
                  <a:schemeClr val="accent5"/>
                </a:solidFill>
              </a:rPr>
              <a:t>D</a:t>
            </a:r>
            <a:r>
              <a:rPr lang="fr-FR" b="1" dirty="0" smtClean="0">
                <a:solidFill>
                  <a:schemeClr val="accent5"/>
                </a:solidFill>
              </a:rPr>
              <a:t>eux </a:t>
            </a:r>
            <a:r>
              <a:rPr lang="fr-FR" b="1" dirty="0">
                <a:solidFill>
                  <a:schemeClr val="accent5"/>
                </a:solidFill>
              </a:rPr>
              <a:t>types de vaccins dans le </a:t>
            </a:r>
            <a:r>
              <a:rPr lang="fr-FR" b="1" dirty="0" smtClean="0">
                <a:solidFill>
                  <a:schemeClr val="accent5"/>
                </a:solidFill>
              </a:rPr>
              <a:t>monde</a:t>
            </a:r>
            <a:endParaRPr lang="fr-FR" b="1" dirty="0"/>
          </a:p>
        </p:txBody>
      </p: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591364" y="1679850"/>
            <a:ext cx="8132762" cy="3932238"/>
            <a:chOff x="2023979" y="2165983"/>
            <a:chExt cx="7862887" cy="3932237"/>
          </a:xfrm>
        </p:grpSpPr>
        <p:pic>
          <p:nvPicPr>
            <p:cNvPr id="5" name="Content Placeholder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979" y="2165983"/>
              <a:ext cx="7862887" cy="393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08158" y="5013957"/>
              <a:ext cx="170365" cy="2159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208158" y="5318757"/>
              <a:ext cx="170365" cy="215900"/>
            </a:xfrm>
            <a:prstGeom prst="rect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2483193" y="4949739"/>
              <a:ext cx="15128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 b="1" dirty="0">
                  <a:solidFill>
                    <a:srgbClr val="444492"/>
                  </a:solidFill>
                  <a:latin typeface="+mn-lt"/>
                  <a:cs typeface="Arial" panose="020B0604020202020204" pitchFamily="34" charset="0"/>
                </a:rPr>
                <a:t>Ca</a:t>
              </a:r>
              <a:endParaRPr lang="tr-TR" altLang="en-US" sz="1800" b="1" dirty="0">
                <a:solidFill>
                  <a:srgbClr val="444492"/>
                </a:solidFill>
                <a:latin typeface="+mn-lt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 b="1" dirty="0">
                  <a:solidFill>
                    <a:srgbClr val="444492"/>
                  </a:solidFill>
                  <a:latin typeface="+mn-lt"/>
                  <a:cs typeface="Arial" panose="020B0604020202020204" pitchFamily="34" charset="0"/>
                </a:rPr>
                <a:t>Ce</a:t>
              </a:r>
              <a:endParaRPr lang="tr-TR" altLang="en-US" sz="1800" b="1" dirty="0">
                <a:solidFill>
                  <a:srgbClr val="444492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560494" y="5948007"/>
            <a:ext cx="535877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Quel est le meilleur choix ?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69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743" y="-3219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Vaccins : Que faire à court terme ?</a:t>
            </a:r>
            <a:endParaRPr lang="fr-FR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" name="Groupe 3"/>
          <p:cNvGrpSpPr>
            <a:grpSpLocks/>
          </p:cNvGrpSpPr>
          <p:nvPr/>
        </p:nvGrpSpPr>
        <p:grpSpPr bwMode="auto">
          <a:xfrm>
            <a:off x="591364" y="1679850"/>
            <a:ext cx="8132762" cy="3932238"/>
            <a:chOff x="2023979" y="2165983"/>
            <a:chExt cx="7862887" cy="3932237"/>
          </a:xfrm>
        </p:grpSpPr>
        <p:pic>
          <p:nvPicPr>
            <p:cNvPr id="5" name="Content Placeholder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979" y="2165983"/>
              <a:ext cx="7862887" cy="393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08158" y="5013957"/>
              <a:ext cx="170365" cy="2159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208158" y="5318757"/>
              <a:ext cx="170365" cy="215900"/>
            </a:xfrm>
            <a:prstGeom prst="rect">
              <a:avLst/>
            </a:prstGeom>
            <a:solidFill>
              <a:srgbClr val="0066FF"/>
            </a:solidFill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2483193" y="4949739"/>
              <a:ext cx="15128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 b="1" dirty="0">
                  <a:solidFill>
                    <a:srgbClr val="444492"/>
                  </a:solidFill>
                  <a:latin typeface="+mn-lt"/>
                  <a:cs typeface="Arial" panose="020B0604020202020204" pitchFamily="34" charset="0"/>
                </a:rPr>
                <a:t>Ca</a:t>
              </a:r>
              <a:endParaRPr lang="tr-TR" altLang="en-US" sz="1800" b="1" dirty="0">
                <a:solidFill>
                  <a:srgbClr val="444492"/>
                </a:solidFill>
                <a:latin typeface="+mn-lt"/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800" b="1" dirty="0">
                  <a:solidFill>
                    <a:srgbClr val="444492"/>
                  </a:solidFill>
                  <a:latin typeface="+mn-lt"/>
                  <a:cs typeface="Arial" panose="020B0604020202020204" pitchFamily="34" charset="0"/>
                </a:rPr>
                <a:t>Ce</a:t>
              </a:r>
              <a:endParaRPr lang="tr-TR" altLang="en-US" sz="1800" b="1" dirty="0">
                <a:solidFill>
                  <a:srgbClr val="444492"/>
                </a:solidFill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17575" r="32590" b="48373"/>
          <a:stretch>
            <a:fillRect/>
          </a:stretch>
        </p:blipFill>
        <p:spPr bwMode="auto">
          <a:xfrm rot="958065">
            <a:off x="7590297" y="1029314"/>
            <a:ext cx="4372619" cy="16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54644" y="5488977"/>
            <a:ext cx="8375754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Les pays qui utilisent une vaccin Ce doivent continuer à</a:t>
            </a:r>
          </a:p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 l’utiliser mais introduire une surveillance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35921" y="3230471"/>
            <a:ext cx="248324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4000" b="1" dirty="0" smtClean="0"/>
              <a:t>Pourquoi ?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20739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45" y="-416950"/>
            <a:ext cx="6719467" cy="1325563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Vaccins : Que faire à court terme ?</a:t>
            </a:r>
            <a:endParaRPr lang="fr-FR" sz="36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7242" y="1977293"/>
            <a:ext cx="8826662" cy="3647039"/>
          </a:xfrm>
        </p:spPr>
        <p:txBody>
          <a:bodyPr>
            <a:normAutofit lnSpcReduction="10000"/>
          </a:bodyPr>
          <a:lstStyle/>
          <a:p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Bien que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fabriquer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un vaccine Ce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semble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simple, de grosses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différences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entre les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producteurs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ont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été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observées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dans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les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années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1990 </a:t>
            </a:r>
          </a:p>
          <a:p>
            <a:pPr lvl="1"/>
            <a:r>
              <a:rPr lang="en-GB" sz="2000" b="1" dirty="0" smtClean="0"/>
              <a:t>Des </a:t>
            </a:r>
            <a:r>
              <a:rPr lang="en-GB" sz="2000" b="1" dirty="0" err="1" smtClean="0"/>
              <a:t>différences</a:t>
            </a:r>
            <a:r>
              <a:rPr lang="en-GB" sz="2000" b="1" dirty="0" smtClean="0"/>
              <a:t> entre 36 et 94% </a:t>
            </a:r>
            <a:r>
              <a:rPr lang="en-GB" sz="2000" b="1" dirty="0" err="1" smtClean="0"/>
              <a:t>dans</a:t>
            </a:r>
            <a:r>
              <a:rPr lang="en-GB" sz="2000" b="1" dirty="0" smtClean="0"/>
              <a:t> des pays </a:t>
            </a:r>
            <a:r>
              <a:rPr lang="en-GB" sz="2000" b="1" dirty="0" err="1" smtClean="0"/>
              <a:t>comme</a:t>
            </a:r>
            <a:r>
              <a:rPr lang="en-GB" sz="2000" b="1" dirty="0" smtClean="0"/>
              <a:t> le Canada (57%), les </a:t>
            </a:r>
            <a:r>
              <a:rPr lang="en-GB" sz="2000" b="1" dirty="0"/>
              <a:t>P</a:t>
            </a:r>
            <a:r>
              <a:rPr lang="en-GB" sz="2000" b="1" dirty="0" smtClean="0"/>
              <a:t>ays Bas (51%) </a:t>
            </a:r>
            <a:r>
              <a:rPr lang="en-GB" sz="2000" b="1" dirty="0" err="1" smtClean="0"/>
              <a:t>ou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en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Allemagne</a:t>
            </a:r>
            <a:r>
              <a:rPr lang="en-GB" sz="2000" b="1" dirty="0" smtClean="0"/>
              <a:t>, France, </a:t>
            </a:r>
            <a:r>
              <a:rPr lang="en-GB" sz="2000" b="1" dirty="0" err="1" smtClean="0"/>
              <a:t>Royaume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Uni</a:t>
            </a:r>
            <a:r>
              <a:rPr lang="en-GB" sz="2000" b="1" dirty="0" smtClean="0"/>
              <a:t> (94%) </a:t>
            </a:r>
            <a:r>
              <a:rPr lang="en-GB" sz="2000" b="1" dirty="0"/>
              <a:t>….., </a:t>
            </a:r>
            <a:endParaRPr lang="en-GB" sz="2000" b="1" dirty="0" smtClean="0"/>
          </a:p>
          <a:p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Or les estimations pour les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vaccins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Ce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utilisés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actuellement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n’existent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pas !</a:t>
            </a:r>
          </a:p>
          <a:p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De plus, les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critères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retenus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pour la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mise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mises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sur le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marché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dans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les pays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en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voie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développement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en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particulier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sur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l’immunogénicité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des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vaccins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leur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composition,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leur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reproductibilité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de fabrication…..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sont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très</a:t>
            </a:r>
            <a:r>
              <a:rPr lang="en-GB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b="1" dirty="0" err="1" smtClean="0">
                <a:solidFill>
                  <a:schemeClr val="accent5">
                    <a:lumMod val="75000"/>
                  </a:schemeClr>
                </a:solidFill>
              </a:rPr>
              <a:t>différents</a:t>
            </a:r>
            <a:endParaRPr lang="fr-F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4224" y="5671411"/>
            <a:ext cx="1167885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La mise en place d’une surveillance de la durée de protection induite par </a:t>
            </a:r>
          </a:p>
          <a:p>
            <a:pPr algn="ctr"/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la stratégie recommandée dans le pays doit être instaurée avant tout changement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0886" t="34431" r="36867" b="25400"/>
          <a:stretch/>
        </p:blipFill>
        <p:spPr>
          <a:xfrm rot="455683">
            <a:off x="8937347" y="185195"/>
            <a:ext cx="2705218" cy="14468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0981" t="24472" r="33924" b="45148"/>
          <a:stretch/>
        </p:blipFill>
        <p:spPr>
          <a:xfrm rot="21318819">
            <a:off x="246566" y="653116"/>
            <a:ext cx="3521350" cy="13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529" y="1331206"/>
            <a:ext cx="5511468" cy="419172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altLang="fr-FR" b="1" dirty="0" smtClean="0">
                <a:latin typeface="Calibri" panose="020F0502020204030204" pitchFamily="34" charset="0"/>
              </a:rPr>
              <a:t>Couverture </a:t>
            </a:r>
            <a:r>
              <a:rPr lang="fr-FR" altLang="fr-FR" b="1" dirty="0">
                <a:latin typeface="Calibri" panose="020F0502020204030204" pitchFamily="34" charset="0"/>
              </a:rPr>
              <a:t>trop faible </a:t>
            </a:r>
            <a:r>
              <a:rPr lang="fr-FR" altLang="fr-FR" sz="2400" b="1" dirty="0">
                <a:solidFill>
                  <a:schemeClr val="accent5"/>
                </a:solidFill>
                <a:latin typeface="Calibri" panose="020F0502020204030204" pitchFamily="34" charset="0"/>
              </a:rPr>
              <a:t>en Afrique, </a:t>
            </a:r>
            <a:r>
              <a:rPr lang="fr-FR" altLang="fr-FR" sz="2400" b="1" dirty="0" smtClean="0">
                <a:solidFill>
                  <a:schemeClr val="accent5"/>
                </a:solidFill>
                <a:latin typeface="Calibri" panose="020F0502020204030204" pitchFamily="34" charset="0"/>
              </a:rPr>
              <a:t>Amérique </a:t>
            </a:r>
            <a:r>
              <a:rPr lang="fr-FR" altLang="fr-FR" sz="2400" b="1" dirty="0">
                <a:solidFill>
                  <a:schemeClr val="accent5"/>
                </a:solidFill>
                <a:latin typeface="Calibri" panose="020F0502020204030204" pitchFamily="34" charset="0"/>
              </a:rPr>
              <a:t>du Sud et Asie…….mais aussi diminution actuellement dans certaines régions  d’Amérique du Nord et d’Europe</a:t>
            </a:r>
          </a:p>
          <a:p>
            <a:r>
              <a:rPr lang="fr-FR" b="1" dirty="0" smtClean="0"/>
              <a:t>Différentes stratégies vaccinales  </a:t>
            </a:r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Pas ou un seul rappel dans les pays en développement </a:t>
            </a:r>
          </a:p>
          <a:p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</a:rPr>
              <a:t>Plusieurs rappels dans les pays développés plus la stratégie du cocooning et la vaccination maternelle</a:t>
            </a:r>
            <a:endParaRPr lang="fr-FR" b="1" dirty="0">
              <a:solidFill>
                <a:schemeClr val="accent2"/>
              </a:solidFill>
            </a:endParaRPr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44490">
            <a:off x="5876676" y="1290140"/>
            <a:ext cx="5873535" cy="314517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38334" y="5434369"/>
            <a:ext cx="535877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Quel est le meilleur choix ?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-12512" y="-10793"/>
            <a:ext cx="12204512" cy="1103095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Situation mondiale en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2019 </a:t>
            </a:r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: </a:t>
            </a:r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stratégie vaccinale et la couverture vaccinale </a:t>
            </a:r>
            <a:endParaRPr lang="fr-FR" sz="32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569" y="6319604"/>
            <a:ext cx="9144000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b="1" i="1" dirty="0" smtClean="0">
                <a:solidFill>
                  <a:schemeClr val="accent5"/>
                </a:solidFill>
              </a:rPr>
              <a:t>World </a:t>
            </a:r>
            <a:r>
              <a:rPr lang="en-US" altLang="en-US" sz="1000" b="1" i="1" dirty="0">
                <a:solidFill>
                  <a:schemeClr val="accent5"/>
                </a:solidFill>
              </a:rPr>
              <a:t>Health Organization (WHO), 2017. WHO vaccine-preventable diseases: monitoring system. 2017 global summary http://apps.who.int/immunization_monitoring/globalsummary/schedules (accessed </a:t>
            </a:r>
            <a:r>
              <a:rPr lang="en-US" altLang="en-US" sz="1000" b="1" i="1" dirty="0" err="1">
                <a:solidFill>
                  <a:schemeClr val="accent5"/>
                </a:solidFill>
              </a:rPr>
              <a:t>december</a:t>
            </a:r>
            <a:r>
              <a:rPr lang="en-US" altLang="en-US" sz="1000" b="1" i="1" dirty="0">
                <a:solidFill>
                  <a:schemeClr val="accent5"/>
                </a:solidFill>
              </a:rPr>
              <a:t> 2018)</a:t>
            </a:r>
            <a:r>
              <a:rPr lang="tr-TR" altLang="en-US" sz="1000" b="1" i="1" dirty="0">
                <a:solidFill>
                  <a:schemeClr val="accent5"/>
                </a:solidFill>
              </a:rPr>
              <a:t> </a:t>
            </a:r>
            <a:endParaRPr lang="en-US" altLang="en-US" sz="1000" b="1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95943"/>
            <a:ext cx="11910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Stratégie vaccinale et couverture vaccinale :</a:t>
            </a:r>
          </a:p>
          <a:p>
            <a:pPr algn="ctr">
              <a:defRPr/>
            </a:pP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Que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</a:rPr>
              <a:t>faire à  court terme ?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17575" r="32590" b="48373"/>
          <a:stretch>
            <a:fillRect/>
          </a:stretch>
        </p:blipFill>
        <p:spPr bwMode="auto">
          <a:xfrm rot="958065">
            <a:off x="7590051" y="2241045"/>
            <a:ext cx="4372619" cy="16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219919" y="1804904"/>
            <a:ext cx="7227903" cy="33574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GB" sz="2400" b="1" dirty="0">
                <a:solidFill>
                  <a:schemeClr val="accent5"/>
                </a:solidFill>
              </a:rPr>
              <a:t>Age </a:t>
            </a:r>
            <a:r>
              <a:rPr lang="en-GB" sz="2400" b="1" dirty="0" smtClean="0">
                <a:solidFill>
                  <a:schemeClr val="accent5"/>
                </a:solidFill>
              </a:rPr>
              <a:t>de la première dose</a:t>
            </a:r>
            <a:r>
              <a:rPr lang="fr-FR" sz="2400" b="1" dirty="0" smtClean="0">
                <a:solidFill>
                  <a:schemeClr val="accent5"/>
                </a:solidFill>
              </a:rPr>
              <a:t>: aussi tôt que possible </a:t>
            </a:r>
            <a:r>
              <a:rPr lang="en-GB" sz="2400" b="1" dirty="0" smtClean="0">
                <a:solidFill>
                  <a:srgbClr val="FF0000"/>
                </a:solidFill>
              </a:rPr>
              <a:t>(6-8 </a:t>
            </a:r>
            <a:r>
              <a:rPr lang="en-GB" sz="2400" b="1" dirty="0" err="1" smtClean="0">
                <a:solidFill>
                  <a:srgbClr val="FF0000"/>
                </a:solidFill>
              </a:rPr>
              <a:t>semaines</a:t>
            </a:r>
            <a:r>
              <a:rPr lang="en-GB" sz="2400" b="1" dirty="0" smtClean="0">
                <a:solidFill>
                  <a:srgbClr val="FF0000"/>
                </a:solidFill>
              </a:rPr>
              <a:t>)</a:t>
            </a:r>
            <a:endParaRPr lang="fr-FR" sz="2400" b="1" dirty="0">
              <a:solidFill>
                <a:schemeClr val="accent5"/>
              </a:solidFill>
            </a:endParaRPr>
          </a:p>
          <a:p>
            <a:pPr>
              <a:spcBef>
                <a:spcPts val="675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400" b="1" dirty="0" smtClean="0">
                <a:solidFill>
                  <a:schemeClr val="accent5"/>
                </a:solidFill>
              </a:rPr>
              <a:t>Les pays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doivent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essayer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d’obtenir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une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couverture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vaccinale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supérieure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à 90%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en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primo-vaccination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comme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pour les rappels</a:t>
            </a:r>
            <a:endParaRPr lang="en-GB" altLang="fr-FR" sz="2400" b="1" dirty="0">
              <a:solidFill>
                <a:schemeClr val="accent5"/>
              </a:solidFill>
            </a:endParaRPr>
          </a:p>
          <a:p>
            <a:pPr>
              <a:spcBef>
                <a:spcPts val="675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400" b="1" dirty="0" smtClean="0">
                <a:solidFill>
                  <a:schemeClr val="accent5"/>
                </a:solidFill>
              </a:rPr>
              <a:t>Les vaccinations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doivent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être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effectuées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comme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indiquées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dans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les recommendations </a:t>
            </a:r>
          </a:p>
          <a:p>
            <a:pPr>
              <a:spcBef>
                <a:spcPts val="675"/>
              </a:spcBef>
              <a:buFont typeface="Wingdings" panose="05000000000000000000" pitchFamily="2" charset="2"/>
              <a:buChar char="Ø"/>
              <a:defRPr/>
            </a:pPr>
            <a:r>
              <a:rPr lang="en-GB" altLang="fr-FR" sz="2400" b="1" dirty="0" smtClean="0">
                <a:solidFill>
                  <a:schemeClr val="accent5"/>
                </a:solidFill>
              </a:rPr>
              <a:t>Un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vaccin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à 6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ans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est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</a:t>
            </a:r>
            <a:r>
              <a:rPr lang="en-GB" altLang="fr-FR" sz="2400" b="1" dirty="0" err="1" smtClean="0">
                <a:solidFill>
                  <a:schemeClr val="accent5"/>
                </a:solidFill>
              </a:rPr>
              <a:t>recommandé</a:t>
            </a:r>
            <a:r>
              <a:rPr lang="en-GB" altLang="fr-FR" sz="2400" b="1" dirty="0" smtClean="0">
                <a:solidFill>
                  <a:schemeClr val="accent5"/>
                </a:solidFill>
              </a:rPr>
              <a:t>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en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fonction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des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données</a:t>
            </a:r>
            <a:r>
              <a:rPr lang="en-GB" altLang="fr-FR" sz="2400" b="1" dirty="0" smtClean="0">
                <a:solidFill>
                  <a:srgbClr val="FF0000"/>
                </a:solidFill>
              </a:rPr>
              <a:t> </a:t>
            </a:r>
            <a:r>
              <a:rPr lang="en-GB" altLang="fr-FR" sz="2400" b="1" dirty="0" err="1" smtClean="0">
                <a:solidFill>
                  <a:srgbClr val="FF0000"/>
                </a:solidFill>
              </a:rPr>
              <a:t>épidémiologiques</a:t>
            </a:r>
            <a:endParaRPr lang="en-GB" altLang="fr-FR" sz="2400" b="1" dirty="0">
              <a:solidFill>
                <a:srgbClr val="FF0000"/>
              </a:solidFill>
            </a:endParaRPr>
          </a:p>
          <a:p>
            <a:pPr>
              <a:spcBef>
                <a:spcPts val="675"/>
              </a:spcBef>
              <a:buFont typeface="Wingdings" panose="05000000000000000000" pitchFamily="2" charset="2"/>
              <a:buChar char="Ø"/>
              <a:defRPr/>
            </a:pPr>
            <a:endParaRPr lang="en-GB" sz="2400" b="1" dirty="0">
              <a:solidFill>
                <a:schemeClr val="accent5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849792" y="5706319"/>
            <a:ext cx="5959837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chemeClr val="accent6">
                    <a:lumMod val="75000"/>
                  </a:schemeClr>
                </a:solidFill>
              </a:rPr>
              <a:t>Vaccination maternelle ?</a:t>
            </a:r>
            <a:endParaRPr lang="fr-FR" sz="4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4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00666" y="1446835"/>
            <a:ext cx="7893936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L’OMS, tout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comme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Global Pertussis Initiative,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considèrent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vaccination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maternelle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avec un dose de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vaccin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DTCa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pourrait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être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ajoutée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à la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stratégie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vaccinale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du pays,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mortalité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et la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morbidité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élevée</a:t>
            </a:r>
            <a:endParaRPr lang="en-GB" sz="2000" b="1" dirty="0" smtClean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 vaccination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est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sans danger et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a un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transfert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efficace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anticorps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au 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foetus</a:t>
            </a:r>
            <a:endParaRPr lang="en-GB" sz="2000" b="1" dirty="0">
              <a:solidFill>
                <a:schemeClr val="accent6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aurait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inhibition de la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réponse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du nouveau né aux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vaccins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l’enfance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au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niveau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certains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antigènes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coquelucheux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aussi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diphtérique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tétanique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et des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vaccins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utilisant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anatoxines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diphtérique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n-GB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tétanique</a:t>
            </a:r>
            <a:endParaRPr lang="en-GB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Cette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inhibition ne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serait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pas grave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l’enfant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reçoit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plusieurs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rappels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ensuite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peut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faire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craindre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à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une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augmentation de la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morbidité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certaines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maladies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s’il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n’y</a:t>
            </a:r>
            <a:r>
              <a:rPr lang="en-GB" sz="2000" b="1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 pas de rappel après la primo vaccination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134" y="0"/>
            <a:ext cx="11910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Stratégie vaccinale et couverture vaccinale :</a:t>
            </a:r>
          </a:p>
          <a:p>
            <a:pPr algn="ctr">
              <a:defRPr/>
            </a:pP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Que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</a:rPr>
              <a:t>faire à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court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</a:rPr>
              <a:t>terme ?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5746" y="6015467"/>
            <a:ext cx="1167885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La mise en place d’une surveillance à long terme doit être instaurée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8734" t="21266" r="36108" b="41097"/>
          <a:stretch/>
        </p:blipFill>
        <p:spPr>
          <a:xfrm rot="21053153">
            <a:off x="368438" y="3948437"/>
            <a:ext cx="3466445" cy="13304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1360" t="26138" r="21772" b="36256"/>
          <a:stretch/>
        </p:blipFill>
        <p:spPr>
          <a:xfrm rot="21061867">
            <a:off x="361209" y="2325007"/>
            <a:ext cx="3054968" cy="113732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17575" r="32590" b="48373"/>
          <a:stretch>
            <a:fillRect/>
          </a:stretch>
        </p:blipFill>
        <p:spPr bwMode="auto">
          <a:xfrm rot="21072723">
            <a:off x="79285" y="794915"/>
            <a:ext cx="3460927" cy="130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18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584" y="1003315"/>
            <a:ext cx="11559231" cy="2213467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D’après l’OMS, 24 millions de cas et 160 000 décès d’enfants de moins de 5 ans……au lieu de 30 millions de cas et 390 000 décès </a:t>
            </a: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n 1999……</a:t>
            </a:r>
          </a:p>
          <a:p>
            <a:r>
              <a:rPr lang="en-US" sz="2000" b="1" dirty="0" err="1" smtClean="0">
                <a:solidFill>
                  <a:schemeClr val="tx2"/>
                </a:solidFill>
              </a:rPr>
              <a:t>Cependant</a:t>
            </a:r>
            <a:r>
              <a:rPr lang="en-US" sz="2000" b="1" dirty="0" smtClean="0">
                <a:solidFill>
                  <a:schemeClr val="tx2"/>
                </a:solidFill>
              </a:rPr>
              <a:t>, les analyses de </a:t>
            </a:r>
            <a:r>
              <a:rPr lang="en-US" sz="2000" b="1" dirty="0" err="1" smtClean="0">
                <a:solidFill>
                  <a:schemeClr val="tx2"/>
                </a:solidFill>
              </a:rPr>
              <a:t>sensibilité</a:t>
            </a:r>
            <a:r>
              <a:rPr lang="en-US" sz="2000" b="1" dirty="0" smtClean="0">
                <a:solidFill>
                  <a:schemeClr val="tx2"/>
                </a:solidFill>
              </a:rPr>
              <a:t> que le </a:t>
            </a:r>
            <a:r>
              <a:rPr lang="en-US" sz="2000" b="1" dirty="0" err="1" smtClean="0">
                <a:solidFill>
                  <a:schemeClr val="tx2"/>
                </a:solidFill>
              </a:rPr>
              <a:t>nombre</a:t>
            </a:r>
            <a:r>
              <a:rPr lang="en-US" sz="2000" b="1" dirty="0" smtClean="0">
                <a:solidFill>
                  <a:schemeClr val="tx2"/>
                </a:solidFill>
              </a:rPr>
              <a:t> de </a:t>
            </a:r>
            <a:r>
              <a:rPr lang="en-US" sz="2000" b="1" dirty="0" err="1" smtClean="0">
                <a:solidFill>
                  <a:schemeClr val="tx2"/>
                </a:solidFill>
              </a:rPr>
              <a:t>décès</a:t>
            </a:r>
            <a:r>
              <a:rPr lang="en-US" sz="2000" b="1" dirty="0" smtClean="0">
                <a:solidFill>
                  <a:schemeClr val="tx2"/>
                </a:solidFill>
              </a:rPr>
              <a:t> se </a:t>
            </a:r>
            <a:r>
              <a:rPr lang="en-US" sz="2000" b="1" dirty="0" err="1" smtClean="0">
                <a:solidFill>
                  <a:schemeClr val="tx2"/>
                </a:solidFill>
              </a:rPr>
              <a:t>situe</a:t>
            </a:r>
            <a:r>
              <a:rPr lang="en-US" sz="2000" b="1" dirty="0" smtClean="0">
                <a:solidFill>
                  <a:schemeClr val="tx2"/>
                </a:solidFill>
              </a:rPr>
              <a:t> entre </a:t>
            </a:r>
            <a:r>
              <a:rPr lang="en-US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38 000 et 670 000 et </a:t>
            </a:r>
            <a:r>
              <a:rPr lang="en-US" sz="2000" b="1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seulement</a:t>
            </a:r>
            <a:r>
              <a:rPr lang="en-US" sz="2000" b="1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76 </a:t>
            </a:r>
            <a:r>
              <a:rPr lang="en-US" sz="2000" b="1" dirty="0" err="1" smtClean="0">
                <a:solidFill>
                  <a:schemeClr val="tx2"/>
                </a:solidFill>
              </a:rPr>
              <a:t>dans</a:t>
            </a:r>
            <a:r>
              <a:rPr lang="en-US" sz="2000" b="1" dirty="0" smtClean="0">
                <a:solidFill>
                  <a:schemeClr val="tx2"/>
                </a:solidFill>
              </a:rPr>
              <a:t> le monde </a:t>
            </a:r>
            <a:r>
              <a:rPr lang="en-US" sz="2000" b="1" dirty="0" err="1" smtClean="0">
                <a:solidFill>
                  <a:schemeClr val="tx2"/>
                </a:solidFill>
              </a:rPr>
              <a:t>ont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transmis</a:t>
            </a:r>
            <a:r>
              <a:rPr lang="en-US" sz="2000" b="1" dirty="0" smtClean="0">
                <a:solidFill>
                  <a:schemeClr val="tx2"/>
                </a:solidFill>
              </a:rPr>
              <a:t> des </a:t>
            </a:r>
            <a:r>
              <a:rPr lang="en-US" sz="2000" b="1" dirty="0" err="1" smtClean="0">
                <a:solidFill>
                  <a:schemeClr val="tx2"/>
                </a:solidFill>
              </a:rPr>
              <a:t>données</a:t>
            </a:r>
            <a:endParaRPr lang="fr-FR" sz="2000" b="1" dirty="0">
              <a:solidFill>
                <a:schemeClr val="accent2"/>
              </a:solidFill>
            </a:endParaRPr>
          </a:p>
          <a:p>
            <a:pPr lvl="1"/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3311647" y="4672737"/>
            <a:ext cx="8426989" cy="1007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En </a:t>
            </a: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urope, l’incidence varie entre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0,05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(Hongrie),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0,38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 (Grèce) et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79,91 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(Pays Bas),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85,18 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(Norvège) …….pays où la couverture vaccinale est élevée chez les moins de 5 ans</a:t>
            </a:r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09784" y="5900231"/>
            <a:ext cx="372025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Que faut il croire ?</a:t>
            </a:r>
            <a:endParaRPr lang="fr-FR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418968" y="147636"/>
            <a:ext cx="9825681" cy="693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fr-FR" sz="40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304294" y="3021286"/>
            <a:ext cx="3294027" cy="1507678"/>
            <a:chOff x="441037" y="4956037"/>
            <a:chExt cx="3294027" cy="1507678"/>
          </a:xfrm>
        </p:grpSpPr>
        <p:sp>
          <p:nvSpPr>
            <p:cNvPr id="6" name="ZoneTexte 5"/>
            <p:cNvSpPr txBox="1"/>
            <p:nvPr/>
          </p:nvSpPr>
          <p:spPr>
            <a:xfrm rot="20910696">
              <a:off x="1567479" y="6209799"/>
              <a:ext cx="100059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5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Plos</a:t>
              </a:r>
              <a:r>
                <a:rPr lang="fr-FR" sz="1050" b="1" dirty="0" smtClean="0">
                  <a:solidFill>
                    <a:schemeClr val="accent5">
                      <a:lumMod val="75000"/>
                    </a:schemeClr>
                  </a:solidFill>
                </a:rPr>
                <a:t> one, 2014</a:t>
              </a:r>
              <a:endParaRPr lang="fr-FR" sz="10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/>
            <a:srcRect l="36649" t="27217" r="23995" b="47217"/>
            <a:stretch/>
          </p:blipFill>
          <p:spPr>
            <a:xfrm rot="20882786">
              <a:off x="441037" y="4956037"/>
              <a:ext cx="3294027" cy="1203712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6901158" y="3492140"/>
            <a:ext cx="4873657" cy="893050"/>
            <a:chOff x="6611326" y="3418791"/>
            <a:chExt cx="4873657" cy="89305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13609" t="30515" r="17191" b="46942"/>
            <a:stretch/>
          </p:blipFill>
          <p:spPr>
            <a:xfrm>
              <a:off x="6611326" y="3418791"/>
              <a:ext cx="4873657" cy="893050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9982985" y="3970218"/>
              <a:ext cx="7759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/>
                <a:t>LID, 2017</a:t>
              </a:r>
              <a:endParaRPr lang="fr-FR" sz="1200" b="1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74646"/>
            <a:ext cx="10525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chemeClr val="accent5">
                    <a:lumMod val="75000"/>
                  </a:schemeClr>
                </a:solidFill>
              </a:rPr>
              <a:t>Situation mondiale en 2019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</a:rPr>
              <a:t>: l’incidence de la maladie</a:t>
            </a:r>
            <a:endParaRPr lang="fr-FR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2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" y="-244475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coqueluche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07571" y="1407660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Maladie humaine récente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apparue au 16</a:t>
            </a:r>
            <a:r>
              <a:rPr lang="fr-FR" b="1" baseline="30000" dirty="0">
                <a:solidFill>
                  <a:schemeClr val="accent5">
                    <a:lumMod val="75000"/>
                  </a:schemeClr>
                </a:solidFill>
              </a:rPr>
              <a:t>ème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 siècle en Perse avec décès d’enfants mais aussi d’adultes ………indiquant l’absence d’immunité de la population…..d’épidémique la maladie est devenue endémique</a:t>
            </a:r>
          </a:p>
          <a:p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Maladie très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contagieuse</a:t>
            </a:r>
          </a:p>
          <a:p>
            <a:endParaRPr lang="fr-FR" b="1" dirty="0">
              <a:solidFill>
                <a:schemeClr val="accent6"/>
              </a:solidFill>
            </a:endParaRPr>
          </a:p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Maladie causée par des bactéries Gram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négatif 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fr-FR" b="1" i="1" dirty="0" err="1">
                <a:solidFill>
                  <a:schemeClr val="accent5">
                    <a:lumMod val="75000"/>
                  </a:schemeClr>
                </a:solidFill>
              </a:rPr>
              <a:t>Bordetella</a:t>
            </a:r>
            <a:r>
              <a:rPr lang="fr-FR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b="1" i="1" dirty="0" err="1">
                <a:solidFill>
                  <a:schemeClr val="accent5">
                    <a:lumMod val="75000"/>
                  </a:schemeClr>
                </a:solidFill>
              </a:rPr>
              <a:t>pertussis</a:t>
            </a:r>
            <a:r>
              <a:rPr lang="fr-FR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b="1" i="1" dirty="0">
                <a:solidFill>
                  <a:schemeClr val="accent5">
                    <a:lumMod val="75000"/>
                  </a:schemeClr>
                </a:solidFill>
              </a:rPr>
              <a:t>et </a:t>
            </a:r>
            <a:r>
              <a:rPr lang="fr-FR" sz="2000" b="1" i="1" dirty="0" err="1">
                <a:solidFill>
                  <a:schemeClr val="accent5">
                    <a:lumMod val="75000"/>
                  </a:schemeClr>
                </a:solidFill>
              </a:rPr>
              <a:t>Bordetella</a:t>
            </a:r>
            <a:r>
              <a:rPr lang="fr-FR" sz="2000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000" b="1" i="1" dirty="0" err="1" smtClean="0">
                <a:solidFill>
                  <a:schemeClr val="accent5">
                    <a:lumMod val="75000"/>
                  </a:schemeClr>
                </a:solidFill>
              </a:rPr>
              <a:t>parapertussis</a:t>
            </a:r>
            <a:endParaRPr lang="fr-FR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fr-FR" sz="3000" b="1" dirty="0" smtClean="0">
                <a:solidFill>
                  <a:schemeClr val="accent6">
                    <a:lumMod val="75000"/>
                  </a:schemeClr>
                </a:solidFill>
              </a:rPr>
              <a:t>Maladie considérée comme pédiatrique durant l’ère pré-vaccinale :</a:t>
            </a:r>
            <a:r>
              <a:rPr lang="fr-FR" sz="3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600" b="1" dirty="0" smtClean="0">
                <a:solidFill>
                  <a:schemeClr val="accent5">
                    <a:lumMod val="75000"/>
                  </a:schemeClr>
                </a:solidFill>
              </a:rPr>
              <a:t>La mortalité était de 1/1000 chez les jeunes enfants au 19</a:t>
            </a:r>
            <a:r>
              <a:rPr lang="fr-FR" sz="2600" b="1" baseline="30000" dirty="0" smtClean="0">
                <a:solidFill>
                  <a:schemeClr val="accent5">
                    <a:lumMod val="75000"/>
                  </a:schemeClr>
                </a:solidFill>
              </a:rPr>
              <a:t>ème</a:t>
            </a:r>
            <a:r>
              <a:rPr lang="fr-FR" sz="2600" b="1" dirty="0" smtClean="0">
                <a:solidFill>
                  <a:schemeClr val="accent5">
                    <a:lumMod val="75000"/>
                  </a:schemeClr>
                </a:solidFill>
              </a:rPr>
              <a:t> siècle et il y avait peu de descriptions de la maladie chez l’adulte </a:t>
            </a:r>
            <a:endParaRPr lang="fr-FR" sz="26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fr-FR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4660" y="110482"/>
            <a:ext cx="11442539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Situation mondiale en 2019 :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surveillance de la maladie</a:t>
            </a:r>
            <a:endParaRPr lang="fr-FR" sz="3600" b="1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9856" y="1436045"/>
            <a:ext cx="10515600" cy="4687746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Il y a une sous estimation de la morbidité et de la mortalité dans plusieurs pays car :</a:t>
            </a:r>
          </a:p>
          <a:p>
            <a:endParaRPr lang="fr-FR" sz="3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fr-FR" sz="2800" b="1" dirty="0" smtClean="0"/>
              <a:t>il y a une méconnaissance de la gravité de la maladie aussi bien de la part des cliniciens que de la population</a:t>
            </a:r>
          </a:p>
          <a:p>
            <a:pPr lvl="1"/>
            <a:endParaRPr lang="fr-FR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fr-FR" sz="2800" b="1" dirty="0"/>
              <a:t>i</a:t>
            </a:r>
            <a:r>
              <a:rPr lang="fr-FR" sz="2800" b="1" dirty="0" smtClean="0"/>
              <a:t>l n’y a souvent aucune surveillance de la maladie avec les diagnostics recommandés et validés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7373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844952" y="105429"/>
            <a:ext cx="10810754" cy="641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surveillance de la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maladie : que faire à court terme ? 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88067" name="Group 30"/>
          <p:cNvGrpSpPr>
            <a:grpSpLocks/>
          </p:cNvGrpSpPr>
          <p:nvPr/>
        </p:nvGrpSpPr>
        <p:grpSpPr bwMode="auto">
          <a:xfrm>
            <a:off x="1547410" y="1230283"/>
            <a:ext cx="8763000" cy="5427662"/>
            <a:chOff x="0" y="533"/>
            <a:chExt cx="5520" cy="3419"/>
          </a:xfrm>
        </p:grpSpPr>
        <p:sp>
          <p:nvSpPr>
            <p:cNvPr id="88071" name="Text Box 3"/>
            <p:cNvSpPr txBox="1">
              <a:spLocks noChangeArrowheads="1"/>
            </p:cNvSpPr>
            <p:nvPr/>
          </p:nvSpPr>
          <p:spPr bwMode="auto">
            <a:xfrm>
              <a:off x="0" y="2309"/>
              <a:ext cx="3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88072" name="Text Box 4"/>
            <p:cNvSpPr txBox="1">
              <a:spLocks noChangeArrowheads="1"/>
            </p:cNvSpPr>
            <p:nvPr/>
          </p:nvSpPr>
          <p:spPr bwMode="auto">
            <a:xfrm>
              <a:off x="0" y="1922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15</a:t>
              </a:r>
            </a:p>
          </p:txBody>
        </p:sp>
        <p:sp>
          <p:nvSpPr>
            <p:cNvPr id="88073" name="Text Box 5"/>
            <p:cNvSpPr txBox="1">
              <a:spLocks noChangeArrowheads="1"/>
            </p:cNvSpPr>
            <p:nvPr/>
          </p:nvSpPr>
          <p:spPr bwMode="auto">
            <a:xfrm>
              <a:off x="0" y="1445"/>
              <a:ext cx="3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20</a:t>
              </a:r>
            </a:p>
          </p:txBody>
        </p:sp>
        <p:sp>
          <p:nvSpPr>
            <p:cNvPr id="88074" name="Line 6"/>
            <p:cNvSpPr>
              <a:spLocks noChangeShapeType="1"/>
            </p:cNvSpPr>
            <p:nvPr/>
          </p:nvSpPr>
          <p:spPr bwMode="auto">
            <a:xfrm>
              <a:off x="288" y="818"/>
              <a:ext cx="0" cy="26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5" name="Line 7"/>
            <p:cNvSpPr>
              <a:spLocks noChangeShapeType="1"/>
            </p:cNvSpPr>
            <p:nvPr/>
          </p:nvSpPr>
          <p:spPr bwMode="auto">
            <a:xfrm>
              <a:off x="288" y="3494"/>
              <a:ext cx="23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6" name="Line 8"/>
            <p:cNvSpPr>
              <a:spLocks noChangeShapeType="1"/>
            </p:cNvSpPr>
            <p:nvPr/>
          </p:nvSpPr>
          <p:spPr bwMode="auto">
            <a:xfrm>
              <a:off x="2762" y="3487"/>
              <a:ext cx="9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7" name="Line 9"/>
            <p:cNvSpPr>
              <a:spLocks noChangeShapeType="1"/>
            </p:cNvSpPr>
            <p:nvPr/>
          </p:nvSpPr>
          <p:spPr bwMode="auto">
            <a:xfrm>
              <a:off x="3904" y="3487"/>
              <a:ext cx="15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8" name="Line 10"/>
            <p:cNvSpPr>
              <a:spLocks noChangeShapeType="1"/>
            </p:cNvSpPr>
            <p:nvPr/>
          </p:nvSpPr>
          <p:spPr bwMode="auto">
            <a:xfrm>
              <a:off x="716" y="1742"/>
              <a:ext cx="0" cy="17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9" name="Text Box 11"/>
            <p:cNvSpPr txBox="1">
              <a:spLocks noChangeArrowheads="1"/>
            </p:cNvSpPr>
            <p:nvPr/>
          </p:nvSpPr>
          <p:spPr bwMode="auto">
            <a:xfrm rot="16157425">
              <a:off x="-3" y="1319"/>
              <a:ext cx="9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incubation</a:t>
              </a:r>
            </a:p>
          </p:txBody>
        </p:sp>
        <p:sp>
          <p:nvSpPr>
            <p:cNvPr id="88080" name="Text Box 12"/>
            <p:cNvSpPr txBox="1">
              <a:spLocks noChangeArrowheads="1"/>
            </p:cNvSpPr>
            <p:nvPr/>
          </p:nvSpPr>
          <p:spPr bwMode="auto">
            <a:xfrm>
              <a:off x="811" y="1026"/>
              <a:ext cx="9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catarrhale</a:t>
              </a:r>
            </a:p>
          </p:txBody>
        </p:sp>
        <p:sp>
          <p:nvSpPr>
            <p:cNvPr id="88081" name="Line 13"/>
            <p:cNvSpPr>
              <a:spLocks noChangeShapeType="1"/>
            </p:cNvSpPr>
            <p:nvPr/>
          </p:nvSpPr>
          <p:spPr bwMode="auto">
            <a:xfrm>
              <a:off x="1763" y="1742"/>
              <a:ext cx="0" cy="17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2" name="Line 14"/>
            <p:cNvSpPr>
              <a:spLocks noChangeShapeType="1"/>
            </p:cNvSpPr>
            <p:nvPr/>
          </p:nvSpPr>
          <p:spPr bwMode="auto">
            <a:xfrm flipH="1">
              <a:off x="2667" y="3436"/>
              <a:ext cx="4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3" name="Line 15"/>
            <p:cNvSpPr>
              <a:spLocks noChangeShapeType="1"/>
            </p:cNvSpPr>
            <p:nvPr/>
          </p:nvSpPr>
          <p:spPr bwMode="auto">
            <a:xfrm flipH="1">
              <a:off x="2714" y="3436"/>
              <a:ext cx="48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4" name="Line 16"/>
            <p:cNvSpPr>
              <a:spLocks noChangeShapeType="1"/>
            </p:cNvSpPr>
            <p:nvPr/>
          </p:nvSpPr>
          <p:spPr bwMode="auto">
            <a:xfrm flipH="1">
              <a:off x="3809" y="3436"/>
              <a:ext cx="4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5" name="Line 17"/>
            <p:cNvSpPr>
              <a:spLocks noChangeShapeType="1"/>
            </p:cNvSpPr>
            <p:nvPr/>
          </p:nvSpPr>
          <p:spPr bwMode="auto">
            <a:xfrm flipH="1">
              <a:off x="3856" y="3436"/>
              <a:ext cx="48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6" name="Line 18"/>
            <p:cNvSpPr>
              <a:spLocks noChangeShapeType="1"/>
            </p:cNvSpPr>
            <p:nvPr/>
          </p:nvSpPr>
          <p:spPr bwMode="auto">
            <a:xfrm>
              <a:off x="3761" y="1742"/>
              <a:ext cx="0" cy="17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7" name="Text Box 19"/>
            <p:cNvSpPr txBox="1">
              <a:spLocks noChangeArrowheads="1"/>
            </p:cNvSpPr>
            <p:nvPr/>
          </p:nvSpPr>
          <p:spPr bwMode="auto">
            <a:xfrm>
              <a:off x="2491" y="1026"/>
              <a:ext cx="5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toux </a:t>
              </a:r>
            </a:p>
          </p:txBody>
        </p:sp>
        <p:sp>
          <p:nvSpPr>
            <p:cNvPr id="88088" name="Text Box 20"/>
            <p:cNvSpPr txBox="1">
              <a:spLocks noChangeArrowheads="1"/>
            </p:cNvSpPr>
            <p:nvPr/>
          </p:nvSpPr>
          <p:spPr bwMode="auto">
            <a:xfrm>
              <a:off x="4094" y="1026"/>
              <a:ext cx="12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convalescence</a:t>
              </a:r>
            </a:p>
          </p:txBody>
        </p:sp>
        <p:sp>
          <p:nvSpPr>
            <p:cNvPr id="81945" name="Freeform 21"/>
            <p:cNvSpPr>
              <a:spLocks/>
            </p:cNvSpPr>
            <p:nvPr/>
          </p:nvSpPr>
          <p:spPr bwMode="auto">
            <a:xfrm>
              <a:off x="716" y="1434"/>
              <a:ext cx="4804" cy="2024"/>
            </a:xfrm>
            <a:custGeom>
              <a:avLst/>
              <a:gdLst>
                <a:gd name="T0" fmla="*/ 31 w 5015"/>
                <a:gd name="T1" fmla="*/ 3372 h 1650"/>
                <a:gd name="T2" fmla="*/ 112 w 5015"/>
                <a:gd name="T3" fmla="*/ 3484 h 1650"/>
                <a:gd name="T4" fmla="*/ 153 w 5015"/>
                <a:gd name="T5" fmla="*/ 3404 h 1650"/>
                <a:gd name="T6" fmla="*/ 237 w 5015"/>
                <a:gd name="T7" fmla="*/ 3419 h 1650"/>
                <a:gd name="T8" fmla="*/ 313 w 5015"/>
                <a:gd name="T9" fmla="*/ 3165 h 1650"/>
                <a:gd name="T10" fmla="*/ 378 w 5015"/>
                <a:gd name="T11" fmla="*/ 3404 h 1650"/>
                <a:gd name="T12" fmla="*/ 444 w 5015"/>
                <a:gd name="T13" fmla="*/ 3178 h 1650"/>
                <a:gd name="T14" fmla="*/ 574 w 5015"/>
                <a:gd name="T15" fmla="*/ 3178 h 1650"/>
                <a:gd name="T16" fmla="*/ 656 w 5015"/>
                <a:gd name="T17" fmla="*/ 3275 h 1650"/>
                <a:gd name="T18" fmla="*/ 686 w 5015"/>
                <a:gd name="T19" fmla="*/ 3259 h 1650"/>
                <a:gd name="T20" fmla="*/ 810 w 5015"/>
                <a:gd name="T21" fmla="*/ 3214 h 1650"/>
                <a:gd name="T22" fmla="*/ 846 w 5015"/>
                <a:gd name="T23" fmla="*/ 3129 h 1650"/>
                <a:gd name="T24" fmla="*/ 892 w 5015"/>
                <a:gd name="T25" fmla="*/ 3020 h 1650"/>
                <a:gd name="T26" fmla="*/ 958 w 5015"/>
                <a:gd name="T27" fmla="*/ 2640 h 1650"/>
                <a:gd name="T28" fmla="*/ 1047 w 5015"/>
                <a:gd name="T29" fmla="*/ 2815 h 1650"/>
                <a:gd name="T30" fmla="*/ 1077 w 5015"/>
                <a:gd name="T31" fmla="*/ 1892 h 1650"/>
                <a:gd name="T32" fmla="*/ 1111 w 5015"/>
                <a:gd name="T33" fmla="*/ 2305 h 1650"/>
                <a:gd name="T34" fmla="*/ 1171 w 5015"/>
                <a:gd name="T35" fmla="*/ 1127 h 1650"/>
                <a:gd name="T36" fmla="*/ 1231 w 5015"/>
                <a:gd name="T37" fmla="*/ 1272 h 1650"/>
                <a:gd name="T38" fmla="*/ 1289 w 5015"/>
                <a:gd name="T39" fmla="*/ 570 h 1650"/>
                <a:gd name="T40" fmla="*/ 1371 w 5015"/>
                <a:gd name="T41" fmla="*/ 985 h 1650"/>
                <a:gd name="T42" fmla="*/ 1420 w 5015"/>
                <a:gd name="T43" fmla="*/ 669 h 1650"/>
                <a:gd name="T44" fmla="*/ 1514 w 5015"/>
                <a:gd name="T45" fmla="*/ 64 h 1650"/>
                <a:gd name="T46" fmla="*/ 1537 w 5015"/>
                <a:gd name="T47" fmla="*/ 523 h 1650"/>
                <a:gd name="T48" fmla="*/ 1597 w 5015"/>
                <a:gd name="T49" fmla="*/ 112 h 1650"/>
                <a:gd name="T50" fmla="*/ 1626 w 5015"/>
                <a:gd name="T51" fmla="*/ 589 h 1650"/>
                <a:gd name="T52" fmla="*/ 1669 w 5015"/>
                <a:gd name="T53" fmla="*/ 380 h 1650"/>
                <a:gd name="T54" fmla="*/ 1715 w 5015"/>
                <a:gd name="T55" fmla="*/ 286 h 1650"/>
                <a:gd name="T56" fmla="*/ 1727 w 5015"/>
                <a:gd name="T57" fmla="*/ 318 h 1650"/>
                <a:gd name="T58" fmla="*/ 1751 w 5015"/>
                <a:gd name="T59" fmla="*/ 97 h 1650"/>
                <a:gd name="T60" fmla="*/ 1821 w 5015"/>
                <a:gd name="T61" fmla="*/ 350 h 1650"/>
                <a:gd name="T62" fmla="*/ 1833 w 5015"/>
                <a:gd name="T63" fmla="*/ 570 h 1650"/>
                <a:gd name="T64" fmla="*/ 1898 w 5015"/>
                <a:gd name="T65" fmla="*/ 669 h 1650"/>
                <a:gd name="T66" fmla="*/ 1957 w 5015"/>
                <a:gd name="T67" fmla="*/ 301 h 1650"/>
                <a:gd name="T68" fmla="*/ 2029 w 5015"/>
                <a:gd name="T69" fmla="*/ 985 h 1650"/>
                <a:gd name="T70" fmla="*/ 2039 w 5015"/>
                <a:gd name="T71" fmla="*/ 683 h 1650"/>
                <a:gd name="T72" fmla="*/ 2111 w 5015"/>
                <a:gd name="T73" fmla="*/ 1175 h 1650"/>
                <a:gd name="T74" fmla="*/ 2224 w 5015"/>
                <a:gd name="T75" fmla="*/ 1447 h 1650"/>
                <a:gd name="T76" fmla="*/ 2330 w 5015"/>
                <a:gd name="T77" fmla="*/ 1097 h 1650"/>
                <a:gd name="T78" fmla="*/ 2419 w 5015"/>
                <a:gd name="T79" fmla="*/ 1110 h 1650"/>
                <a:gd name="T80" fmla="*/ 2501 w 5015"/>
                <a:gd name="T81" fmla="*/ 1382 h 1650"/>
                <a:gd name="T82" fmla="*/ 2555 w 5015"/>
                <a:gd name="T83" fmla="*/ 2147 h 1650"/>
                <a:gd name="T84" fmla="*/ 2596 w 5015"/>
                <a:gd name="T85" fmla="*/ 2608 h 1650"/>
                <a:gd name="T86" fmla="*/ 2650 w 5015"/>
                <a:gd name="T87" fmla="*/ 2273 h 1650"/>
                <a:gd name="T88" fmla="*/ 2679 w 5015"/>
                <a:gd name="T89" fmla="*/ 1925 h 1650"/>
                <a:gd name="T90" fmla="*/ 2791 w 5015"/>
                <a:gd name="T91" fmla="*/ 2608 h 1650"/>
                <a:gd name="T92" fmla="*/ 2898 w 5015"/>
                <a:gd name="T93" fmla="*/ 2354 h 1650"/>
                <a:gd name="T94" fmla="*/ 2987 w 5015"/>
                <a:gd name="T95" fmla="*/ 2084 h 1650"/>
                <a:gd name="T96" fmla="*/ 3086 w 5015"/>
                <a:gd name="T97" fmla="*/ 2624 h 1650"/>
                <a:gd name="T98" fmla="*/ 3235 w 5015"/>
                <a:gd name="T99" fmla="*/ 2510 h 1650"/>
                <a:gd name="T100" fmla="*/ 3312 w 5015"/>
                <a:gd name="T101" fmla="*/ 2956 h 1650"/>
                <a:gd name="T102" fmla="*/ 3413 w 5015"/>
                <a:gd name="T103" fmla="*/ 2560 h 1650"/>
                <a:gd name="T104" fmla="*/ 3436 w 5015"/>
                <a:gd name="T105" fmla="*/ 2560 h 1650"/>
                <a:gd name="T106" fmla="*/ 3531 w 5015"/>
                <a:gd name="T107" fmla="*/ 3068 h 1650"/>
                <a:gd name="T108" fmla="*/ 3609 w 5015"/>
                <a:gd name="T109" fmla="*/ 3053 h 1650"/>
                <a:gd name="T110" fmla="*/ 3667 w 5015"/>
                <a:gd name="T111" fmla="*/ 2847 h 1650"/>
                <a:gd name="T112" fmla="*/ 3803 w 5015"/>
                <a:gd name="T113" fmla="*/ 3451 h 1650"/>
                <a:gd name="T114" fmla="*/ 3851 w 5015"/>
                <a:gd name="T115" fmla="*/ 3198 h 1650"/>
                <a:gd name="T116" fmla="*/ 3957 w 5015"/>
                <a:gd name="T117" fmla="*/ 3435 h 1650"/>
                <a:gd name="T118" fmla="*/ 4045 w 5015"/>
                <a:gd name="T119" fmla="*/ 3484 h 1650"/>
                <a:gd name="T120" fmla="*/ 4140 w 5015"/>
                <a:gd name="T121" fmla="*/ 3593 h 1650"/>
                <a:gd name="T122" fmla="*/ 4165 w 5015"/>
                <a:gd name="T123" fmla="*/ 3624 h 16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015"/>
                <a:gd name="T187" fmla="*/ 0 h 1650"/>
                <a:gd name="T188" fmla="*/ 5015 w 5015"/>
                <a:gd name="T189" fmla="*/ 1650 h 16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015" h="1650">
                  <a:moveTo>
                    <a:pt x="0" y="1531"/>
                  </a:moveTo>
                  <a:cubicBezTo>
                    <a:pt x="11" y="1520"/>
                    <a:pt x="29" y="1504"/>
                    <a:pt x="35" y="1489"/>
                  </a:cubicBezTo>
                  <a:cubicBezTo>
                    <a:pt x="59" y="1423"/>
                    <a:pt x="28" y="1440"/>
                    <a:pt x="70" y="1426"/>
                  </a:cubicBezTo>
                  <a:cubicBezTo>
                    <a:pt x="94" y="1462"/>
                    <a:pt x="109" y="1502"/>
                    <a:pt x="133" y="1538"/>
                  </a:cubicBezTo>
                  <a:cubicBezTo>
                    <a:pt x="147" y="1533"/>
                    <a:pt x="170" y="1538"/>
                    <a:pt x="175" y="1524"/>
                  </a:cubicBezTo>
                  <a:cubicBezTo>
                    <a:pt x="177" y="1517"/>
                    <a:pt x="177" y="1509"/>
                    <a:pt x="182" y="1503"/>
                  </a:cubicBezTo>
                  <a:cubicBezTo>
                    <a:pt x="194" y="1487"/>
                    <a:pt x="224" y="1461"/>
                    <a:pt x="224" y="1461"/>
                  </a:cubicBezTo>
                  <a:cubicBezTo>
                    <a:pt x="261" y="1470"/>
                    <a:pt x="271" y="1472"/>
                    <a:pt x="281" y="1510"/>
                  </a:cubicBezTo>
                  <a:cubicBezTo>
                    <a:pt x="326" y="1480"/>
                    <a:pt x="291" y="1457"/>
                    <a:pt x="337" y="1426"/>
                  </a:cubicBezTo>
                  <a:cubicBezTo>
                    <a:pt x="364" y="1408"/>
                    <a:pt x="352" y="1418"/>
                    <a:pt x="372" y="1397"/>
                  </a:cubicBezTo>
                  <a:cubicBezTo>
                    <a:pt x="383" y="1408"/>
                    <a:pt x="394" y="1418"/>
                    <a:pt x="400" y="1433"/>
                  </a:cubicBezTo>
                  <a:cubicBezTo>
                    <a:pt x="416" y="1469"/>
                    <a:pt x="409" y="1490"/>
                    <a:pt x="449" y="1503"/>
                  </a:cubicBezTo>
                  <a:cubicBezTo>
                    <a:pt x="516" y="1436"/>
                    <a:pt x="436" y="1522"/>
                    <a:pt x="477" y="1461"/>
                  </a:cubicBezTo>
                  <a:cubicBezTo>
                    <a:pt x="489" y="1442"/>
                    <a:pt x="510" y="1421"/>
                    <a:pt x="526" y="1404"/>
                  </a:cubicBezTo>
                  <a:cubicBezTo>
                    <a:pt x="545" y="1423"/>
                    <a:pt x="570" y="1462"/>
                    <a:pt x="590" y="1475"/>
                  </a:cubicBezTo>
                  <a:cubicBezTo>
                    <a:pt x="645" y="1464"/>
                    <a:pt x="645" y="1442"/>
                    <a:pt x="681" y="1404"/>
                  </a:cubicBezTo>
                  <a:cubicBezTo>
                    <a:pt x="682" y="1401"/>
                    <a:pt x="694" y="1359"/>
                    <a:pt x="702" y="1362"/>
                  </a:cubicBezTo>
                  <a:cubicBezTo>
                    <a:pt x="728" y="1372"/>
                    <a:pt x="759" y="1427"/>
                    <a:pt x="779" y="1447"/>
                  </a:cubicBezTo>
                  <a:cubicBezTo>
                    <a:pt x="784" y="1461"/>
                    <a:pt x="784" y="1484"/>
                    <a:pt x="807" y="1461"/>
                  </a:cubicBezTo>
                  <a:cubicBezTo>
                    <a:pt x="812" y="1456"/>
                    <a:pt x="811" y="1447"/>
                    <a:pt x="814" y="1440"/>
                  </a:cubicBezTo>
                  <a:cubicBezTo>
                    <a:pt x="832" y="1405"/>
                    <a:pt x="852" y="1370"/>
                    <a:pt x="885" y="1348"/>
                  </a:cubicBezTo>
                  <a:cubicBezTo>
                    <a:pt x="910" y="1373"/>
                    <a:pt x="939" y="1394"/>
                    <a:pt x="962" y="1419"/>
                  </a:cubicBezTo>
                  <a:cubicBezTo>
                    <a:pt x="967" y="1414"/>
                    <a:pt x="971" y="1408"/>
                    <a:pt x="976" y="1404"/>
                  </a:cubicBezTo>
                  <a:cubicBezTo>
                    <a:pt x="985" y="1396"/>
                    <a:pt x="996" y="1391"/>
                    <a:pt x="1004" y="1383"/>
                  </a:cubicBezTo>
                  <a:cubicBezTo>
                    <a:pt x="1010" y="1377"/>
                    <a:pt x="1012" y="1368"/>
                    <a:pt x="1018" y="1362"/>
                  </a:cubicBezTo>
                  <a:cubicBezTo>
                    <a:pt x="1031" y="1351"/>
                    <a:pt x="1060" y="1334"/>
                    <a:pt x="1060" y="1334"/>
                  </a:cubicBezTo>
                  <a:cubicBezTo>
                    <a:pt x="1080" y="1294"/>
                    <a:pt x="1104" y="1255"/>
                    <a:pt x="1124" y="1215"/>
                  </a:cubicBezTo>
                  <a:cubicBezTo>
                    <a:pt x="1130" y="1204"/>
                    <a:pt x="1135" y="1176"/>
                    <a:pt x="1138" y="1166"/>
                  </a:cubicBezTo>
                  <a:cubicBezTo>
                    <a:pt x="1148" y="1132"/>
                    <a:pt x="1164" y="1098"/>
                    <a:pt x="1180" y="1067"/>
                  </a:cubicBezTo>
                  <a:cubicBezTo>
                    <a:pt x="1199" y="1125"/>
                    <a:pt x="1228" y="1183"/>
                    <a:pt x="1243" y="1243"/>
                  </a:cubicBezTo>
                  <a:cubicBezTo>
                    <a:pt x="1253" y="1172"/>
                    <a:pt x="1258" y="1141"/>
                    <a:pt x="1264" y="1053"/>
                  </a:cubicBezTo>
                  <a:cubicBezTo>
                    <a:pt x="1269" y="981"/>
                    <a:pt x="1278" y="836"/>
                    <a:pt x="1278" y="836"/>
                  </a:cubicBezTo>
                  <a:cubicBezTo>
                    <a:pt x="1287" y="883"/>
                    <a:pt x="1291" y="931"/>
                    <a:pt x="1306" y="976"/>
                  </a:cubicBezTo>
                  <a:cubicBezTo>
                    <a:pt x="1311" y="990"/>
                    <a:pt x="1320" y="1018"/>
                    <a:pt x="1320" y="1018"/>
                  </a:cubicBezTo>
                  <a:cubicBezTo>
                    <a:pt x="1332" y="983"/>
                    <a:pt x="1339" y="949"/>
                    <a:pt x="1348" y="913"/>
                  </a:cubicBezTo>
                  <a:cubicBezTo>
                    <a:pt x="1362" y="774"/>
                    <a:pt x="1371" y="636"/>
                    <a:pt x="1390" y="498"/>
                  </a:cubicBezTo>
                  <a:cubicBezTo>
                    <a:pt x="1416" y="565"/>
                    <a:pt x="1416" y="638"/>
                    <a:pt x="1426" y="709"/>
                  </a:cubicBezTo>
                  <a:cubicBezTo>
                    <a:pt x="1442" y="660"/>
                    <a:pt x="1445" y="611"/>
                    <a:pt x="1461" y="562"/>
                  </a:cubicBezTo>
                  <a:cubicBezTo>
                    <a:pt x="1472" y="493"/>
                    <a:pt x="1480" y="420"/>
                    <a:pt x="1496" y="351"/>
                  </a:cubicBezTo>
                  <a:cubicBezTo>
                    <a:pt x="1504" y="315"/>
                    <a:pt x="1506" y="279"/>
                    <a:pt x="1531" y="252"/>
                  </a:cubicBezTo>
                  <a:cubicBezTo>
                    <a:pt x="1564" y="304"/>
                    <a:pt x="1579" y="388"/>
                    <a:pt x="1594" y="449"/>
                  </a:cubicBezTo>
                  <a:cubicBezTo>
                    <a:pt x="1606" y="444"/>
                    <a:pt x="1619" y="443"/>
                    <a:pt x="1629" y="435"/>
                  </a:cubicBezTo>
                  <a:cubicBezTo>
                    <a:pt x="1635" y="430"/>
                    <a:pt x="1633" y="421"/>
                    <a:pt x="1636" y="414"/>
                  </a:cubicBezTo>
                  <a:cubicBezTo>
                    <a:pt x="1655" y="375"/>
                    <a:pt x="1665" y="334"/>
                    <a:pt x="1686" y="295"/>
                  </a:cubicBezTo>
                  <a:cubicBezTo>
                    <a:pt x="1698" y="232"/>
                    <a:pt x="1713" y="170"/>
                    <a:pt x="1742" y="112"/>
                  </a:cubicBezTo>
                  <a:cubicBezTo>
                    <a:pt x="1757" y="82"/>
                    <a:pt x="1798" y="28"/>
                    <a:pt x="1798" y="28"/>
                  </a:cubicBezTo>
                  <a:cubicBezTo>
                    <a:pt x="1800" y="21"/>
                    <a:pt x="1803" y="0"/>
                    <a:pt x="1805" y="7"/>
                  </a:cubicBezTo>
                  <a:cubicBezTo>
                    <a:pt x="1828" y="76"/>
                    <a:pt x="1816" y="159"/>
                    <a:pt x="1826" y="231"/>
                  </a:cubicBezTo>
                  <a:cubicBezTo>
                    <a:pt x="1846" y="192"/>
                    <a:pt x="1863" y="154"/>
                    <a:pt x="1875" y="112"/>
                  </a:cubicBezTo>
                  <a:cubicBezTo>
                    <a:pt x="1875" y="112"/>
                    <a:pt x="1892" y="60"/>
                    <a:pt x="1896" y="49"/>
                  </a:cubicBezTo>
                  <a:cubicBezTo>
                    <a:pt x="1898" y="42"/>
                    <a:pt x="1903" y="28"/>
                    <a:pt x="1903" y="28"/>
                  </a:cubicBezTo>
                  <a:cubicBezTo>
                    <a:pt x="1910" y="98"/>
                    <a:pt x="1908" y="189"/>
                    <a:pt x="1931" y="260"/>
                  </a:cubicBezTo>
                  <a:cubicBezTo>
                    <a:pt x="1938" y="248"/>
                    <a:pt x="1945" y="236"/>
                    <a:pt x="1952" y="224"/>
                  </a:cubicBezTo>
                  <a:cubicBezTo>
                    <a:pt x="1962" y="206"/>
                    <a:pt x="1981" y="168"/>
                    <a:pt x="1981" y="168"/>
                  </a:cubicBezTo>
                  <a:cubicBezTo>
                    <a:pt x="1995" y="113"/>
                    <a:pt x="2016" y="62"/>
                    <a:pt x="2030" y="7"/>
                  </a:cubicBezTo>
                  <a:cubicBezTo>
                    <a:pt x="2032" y="47"/>
                    <a:pt x="2034" y="86"/>
                    <a:pt x="2037" y="126"/>
                  </a:cubicBezTo>
                  <a:cubicBezTo>
                    <a:pt x="2038" y="140"/>
                    <a:pt x="2034" y="158"/>
                    <a:pt x="2044" y="168"/>
                  </a:cubicBezTo>
                  <a:cubicBezTo>
                    <a:pt x="2051" y="175"/>
                    <a:pt x="2048" y="149"/>
                    <a:pt x="2051" y="140"/>
                  </a:cubicBezTo>
                  <a:cubicBezTo>
                    <a:pt x="2053" y="133"/>
                    <a:pt x="2056" y="126"/>
                    <a:pt x="2058" y="119"/>
                  </a:cubicBezTo>
                  <a:cubicBezTo>
                    <a:pt x="2082" y="32"/>
                    <a:pt x="2063" y="90"/>
                    <a:pt x="2079" y="42"/>
                  </a:cubicBezTo>
                  <a:cubicBezTo>
                    <a:pt x="2112" y="140"/>
                    <a:pt x="2088" y="246"/>
                    <a:pt x="2121" y="344"/>
                  </a:cubicBezTo>
                  <a:cubicBezTo>
                    <a:pt x="2137" y="281"/>
                    <a:pt x="2152" y="218"/>
                    <a:pt x="2163" y="154"/>
                  </a:cubicBezTo>
                  <a:cubicBezTo>
                    <a:pt x="2165" y="196"/>
                    <a:pt x="2164" y="239"/>
                    <a:pt x="2170" y="281"/>
                  </a:cubicBezTo>
                  <a:cubicBezTo>
                    <a:pt x="2171" y="291"/>
                    <a:pt x="2174" y="261"/>
                    <a:pt x="2177" y="252"/>
                  </a:cubicBezTo>
                  <a:cubicBezTo>
                    <a:pt x="2189" y="219"/>
                    <a:pt x="2199" y="183"/>
                    <a:pt x="2219" y="154"/>
                  </a:cubicBezTo>
                  <a:cubicBezTo>
                    <a:pt x="2247" y="196"/>
                    <a:pt x="2242" y="247"/>
                    <a:pt x="2254" y="295"/>
                  </a:cubicBezTo>
                  <a:cubicBezTo>
                    <a:pt x="2271" y="263"/>
                    <a:pt x="2273" y="226"/>
                    <a:pt x="2290" y="196"/>
                  </a:cubicBezTo>
                  <a:cubicBezTo>
                    <a:pt x="2330" y="124"/>
                    <a:pt x="2309" y="181"/>
                    <a:pt x="2325" y="133"/>
                  </a:cubicBezTo>
                  <a:cubicBezTo>
                    <a:pt x="2331" y="288"/>
                    <a:pt x="2331" y="461"/>
                    <a:pt x="2381" y="611"/>
                  </a:cubicBezTo>
                  <a:cubicBezTo>
                    <a:pt x="2396" y="553"/>
                    <a:pt x="2397" y="494"/>
                    <a:pt x="2409" y="435"/>
                  </a:cubicBezTo>
                  <a:cubicBezTo>
                    <a:pt x="2411" y="402"/>
                    <a:pt x="2413" y="370"/>
                    <a:pt x="2416" y="337"/>
                  </a:cubicBezTo>
                  <a:cubicBezTo>
                    <a:pt x="2417" y="325"/>
                    <a:pt x="2421" y="290"/>
                    <a:pt x="2423" y="302"/>
                  </a:cubicBezTo>
                  <a:cubicBezTo>
                    <a:pt x="2435" y="364"/>
                    <a:pt x="2415" y="495"/>
                    <a:pt x="2465" y="548"/>
                  </a:cubicBezTo>
                  <a:cubicBezTo>
                    <a:pt x="2484" y="605"/>
                    <a:pt x="2498" y="540"/>
                    <a:pt x="2507" y="519"/>
                  </a:cubicBezTo>
                  <a:cubicBezTo>
                    <a:pt x="2528" y="469"/>
                    <a:pt x="2540" y="417"/>
                    <a:pt x="2557" y="365"/>
                  </a:cubicBezTo>
                  <a:cubicBezTo>
                    <a:pt x="2577" y="447"/>
                    <a:pt x="2595" y="570"/>
                    <a:pt x="2641" y="639"/>
                  </a:cubicBezTo>
                  <a:cubicBezTo>
                    <a:pt x="2689" y="566"/>
                    <a:pt x="2693" y="469"/>
                    <a:pt x="2739" y="400"/>
                  </a:cubicBezTo>
                  <a:cubicBezTo>
                    <a:pt x="2748" y="426"/>
                    <a:pt x="2762" y="457"/>
                    <a:pt x="2767" y="484"/>
                  </a:cubicBezTo>
                  <a:cubicBezTo>
                    <a:pt x="2778" y="539"/>
                    <a:pt x="2784" y="606"/>
                    <a:pt x="2802" y="660"/>
                  </a:cubicBezTo>
                  <a:cubicBezTo>
                    <a:pt x="2840" y="609"/>
                    <a:pt x="2838" y="543"/>
                    <a:pt x="2873" y="491"/>
                  </a:cubicBezTo>
                  <a:cubicBezTo>
                    <a:pt x="2898" y="565"/>
                    <a:pt x="2899" y="653"/>
                    <a:pt x="2908" y="730"/>
                  </a:cubicBezTo>
                  <a:cubicBezTo>
                    <a:pt x="2942" y="696"/>
                    <a:pt x="2945" y="650"/>
                    <a:pt x="2971" y="611"/>
                  </a:cubicBezTo>
                  <a:cubicBezTo>
                    <a:pt x="3002" y="704"/>
                    <a:pt x="2990" y="919"/>
                    <a:pt x="2992" y="976"/>
                  </a:cubicBezTo>
                  <a:cubicBezTo>
                    <a:pt x="3008" y="960"/>
                    <a:pt x="3027" y="938"/>
                    <a:pt x="3034" y="948"/>
                  </a:cubicBezTo>
                  <a:cubicBezTo>
                    <a:pt x="3052" y="973"/>
                    <a:pt x="3055" y="1041"/>
                    <a:pt x="3062" y="1074"/>
                  </a:cubicBezTo>
                  <a:cubicBezTo>
                    <a:pt x="3068" y="1100"/>
                    <a:pt x="3083" y="1152"/>
                    <a:pt x="3083" y="1152"/>
                  </a:cubicBezTo>
                  <a:cubicBezTo>
                    <a:pt x="3102" y="1127"/>
                    <a:pt x="3104" y="1101"/>
                    <a:pt x="3126" y="1081"/>
                  </a:cubicBezTo>
                  <a:cubicBezTo>
                    <a:pt x="3132" y="1055"/>
                    <a:pt x="3139" y="1029"/>
                    <a:pt x="3147" y="1004"/>
                  </a:cubicBezTo>
                  <a:cubicBezTo>
                    <a:pt x="3151" y="990"/>
                    <a:pt x="3161" y="962"/>
                    <a:pt x="3161" y="962"/>
                  </a:cubicBezTo>
                  <a:cubicBezTo>
                    <a:pt x="3166" y="924"/>
                    <a:pt x="3173" y="887"/>
                    <a:pt x="3182" y="850"/>
                  </a:cubicBezTo>
                  <a:cubicBezTo>
                    <a:pt x="3220" y="926"/>
                    <a:pt x="3226" y="1015"/>
                    <a:pt x="3266" y="1095"/>
                  </a:cubicBezTo>
                  <a:cubicBezTo>
                    <a:pt x="3282" y="1127"/>
                    <a:pt x="3280" y="1135"/>
                    <a:pt x="3315" y="1152"/>
                  </a:cubicBezTo>
                  <a:cubicBezTo>
                    <a:pt x="3340" y="1115"/>
                    <a:pt x="3361" y="1092"/>
                    <a:pt x="3399" y="1067"/>
                  </a:cubicBezTo>
                  <a:cubicBezTo>
                    <a:pt x="3413" y="1058"/>
                    <a:pt x="3442" y="1039"/>
                    <a:pt x="3442" y="1039"/>
                  </a:cubicBezTo>
                  <a:cubicBezTo>
                    <a:pt x="3466" y="991"/>
                    <a:pt x="3488" y="944"/>
                    <a:pt x="3526" y="906"/>
                  </a:cubicBezTo>
                  <a:cubicBezTo>
                    <a:pt x="3533" y="911"/>
                    <a:pt x="3543" y="913"/>
                    <a:pt x="3547" y="920"/>
                  </a:cubicBezTo>
                  <a:cubicBezTo>
                    <a:pt x="3580" y="972"/>
                    <a:pt x="3573" y="1047"/>
                    <a:pt x="3610" y="1102"/>
                  </a:cubicBezTo>
                  <a:cubicBezTo>
                    <a:pt x="3620" y="1135"/>
                    <a:pt x="3636" y="1144"/>
                    <a:pt x="3666" y="1159"/>
                  </a:cubicBezTo>
                  <a:cubicBezTo>
                    <a:pt x="3722" y="1140"/>
                    <a:pt x="3752" y="1059"/>
                    <a:pt x="3793" y="1018"/>
                  </a:cubicBezTo>
                  <a:cubicBezTo>
                    <a:pt x="3815" y="1047"/>
                    <a:pt x="3822" y="1079"/>
                    <a:pt x="3842" y="1109"/>
                  </a:cubicBezTo>
                  <a:cubicBezTo>
                    <a:pt x="3854" y="1145"/>
                    <a:pt x="3870" y="1166"/>
                    <a:pt x="3884" y="1201"/>
                  </a:cubicBezTo>
                  <a:cubicBezTo>
                    <a:pt x="3899" y="1238"/>
                    <a:pt x="3911" y="1272"/>
                    <a:pt x="3933" y="1306"/>
                  </a:cubicBezTo>
                  <a:cubicBezTo>
                    <a:pt x="3966" y="1295"/>
                    <a:pt x="3971" y="1260"/>
                    <a:pt x="3997" y="1236"/>
                  </a:cubicBezTo>
                  <a:cubicBezTo>
                    <a:pt x="4015" y="1200"/>
                    <a:pt x="4031" y="1164"/>
                    <a:pt x="4053" y="1131"/>
                  </a:cubicBezTo>
                  <a:cubicBezTo>
                    <a:pt x="4055" y="1124"/>
                    <a:pt x="4052" y="1109"/>
                    <a:pt x="4060" y="1109"/>
                  </a:cubicBezTo>
                  <a:cubicBezTo>
                    <a:pt x="4070" y="1109"/>
                    <a:pt x="4076" y="1122"/>
                    <a:pt x="4081" y="1131"/>
                  </a:cubicBezTo>
                  <a:cubicBezTo>
                    <a:pt x="4141" y="1240"/>
                    <a:pt x="4053" y="1117"/>
                    <a:pt x="4116" y="1201"/>
                  </a:cubicBezTo>
                  <a:cubicBezTo>
                    <a:pt x="4134" y="1255"/>
                    <a:pt x="4168" y="1304"/>
                    <a:pt x="4193" y="1355"/>
                  </a:cubicBezTo>
                  <a:cubicBezTo>
                    <a:pt x="4206" y="1382"/>
                    <a:pt x="4204" y="1394"/>
                    <a:pt x="4235" y="1404"/>
                  </a:cubicBezTo>
                  <a:cubicBezTo>
                    <a:pt x="4253" y="1386"/>
                    <a:pt x="4266" y="1365"/>
                    <a:pt x="4285" y="1348"/>
                  </a:cubicBezTo>
                  <a:cubicBezTo>
                    <a:pt x="4302" y="1298"/>
                    <a:pt x="4278" y="1358"/>
                    <a:pt x="4313" y="1306"/>
                  </a:cubicBezTo>
                  <a:cubicBezTo>
                    <a:pt x="4330" y="1281"/>
                    <a:pt x="4322" y="1268"/>
                    <a:pt x="4355" y="1257"/>
                  </a:cubicBezTo>
                  <a:cubicBezTo>
                    <a:pt x="4398" y="1326"/>
                    <a:pt x="4434" y="1398"/>
                    <a:pt x="4474" y="1468"/>
                  </a:cubicBezTo>
                  <a:cubicBezTo>
                    <a:pt x="4490" y="1496"/>
                    <a:pt x="4485" y="1514"/>
                    <a:pt x="4516" y="1524"/>
                  </a:cubicBezTo>
                  <a:cubicBezTo>
                    <a:pt x="4527" y="1492"/>
                    <a:pt x="4546" y="1461"/>
                    <a:pt x="4566" y="1433"/>
                  </a:cubicBezTo>
                  <a:cubicBezTo>
                    <a:pt x="4568" y="1426"/>
                    <a:pt x="4566" y="1413"/>
                    <a:pt x="4573" y="1412"/>
                  </a:cubicBezTo>
                  <a:cubicBezTo>
                    <a:pt x="4596" y="1407"/>
                    <a:pt x="4605" y="1435"/>
                    <a:pt x="4615" y="1447"/>
                  </a:cubicBezTo>
                  <a:cubicBezTo>
                    <a:pt x="4640" y="1477"/>
                    <a:pt x="4661" y="1504"/>
                    <a:pt x="4699" y="1517"/>
                  </a:cubicBezTo>
                  <a:cubicBezTo>
                    <a:pt x="4747" y="1485"/>
                    <a:pt x="4725" y="1494"/>
                    <a:pt x="4762" y="1482"/>
                  </a:cubicBezTo>
                  <a:cubicBezTo>
                    <a:pt x="4789" y="1500"/>
                    <a:pt x="4789" y="1512"/>
                    <a:pt x="4804" y="1538"/>
                  </a:cubicBezTo>
                  <a:cubicBezTo>
                    <a:pt x="4812" y="1553"/>
                    <a:pt x="4815" y="1579"/>
                    <a:pt x="4832" y="1580"/>
                  </a:cubicBezTo>
                  <a:cubicBezTo>
                    <a:pt x="4860" y="1582"/>
                    <a:pt x="4889" y="1585"/>
                    <a:pt x="4917" y="1587"/>
                  </a:cubicBezTo>
                  <a:cubicBezTo>
                    <a:pt x="4946" y="1601"/>
                    <a:pt x="4987" y="1650"/>
                    <a:pt x="5015" y="1650"/>
                  </a:cubicBezTo>
                  <a:lnTo>
                    <a:pt x="4946" y="1600"/>
                  </a:ln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b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0" name="Text Box 22"/>
            <p:cNvSpPr txBox="1">
              <a:spLocks noChangeArrowheads="1"/>
            </p:cNvSpPr>
            <p:nvPr/>
          </p:nvSpPr>
          <p:spPr bwMode="auto">
            <a:xfrm>
              <a:off x="912" y="3700"/>
              <a:ext cx="74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 à 2 </a:t>
              </a:r>
              <a:r>
                <a:rPr lang="fr-FR" sz="2000" b="1" dirty="0" err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sem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1" name="Text Box 23"/>
            <p:cNvSpPr txBox="1">
              <a:spLocks noChangeArrowheads="1"/>
            </p:cNvSpPr>
            <p:nvPr/>
          </p:nvSpPr>
          <p:spPr bwMode="auto">
            <a:xfrm>
              <a:off x="2400" y="3700"/>
              <a:ext cx="74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 à 6 </a:t>
              </a:r>
              <a:r>
                <a:rPr lang="fr-FR" sz="2000" b="1" dirty="0" err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sem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2" name="Text Box 24"/>
            <p:cNvSpPr txBox="1">
              <a:spLocks noChangeArrowheads="1"/>
            </p:cNvSpPr>
            <p:nvPr/>
          </p:nvSpPr>
          <p:spPr bwMode="auto">
            <a:xfrm>
              <a:off x="4368" y="3700"/>
              <a:ext cx="8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 à 12 </a:t>
              </a:r>
              <a:r>
                <a:rPr lang="fr-FR" sz="2000" b="1" dirty="0" err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sem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3" name="Text Box 25"/>
            <p:cNvSpPr txBox="1">
              <a:spLocks noChangeArrowheads="1"/>
            </p:cNvSpPr>
            <p:nvPr/>
          </p:nvSpPr>
          <p:spPr bwMode="auto">
            <a:xfrm>
              <a:off x="720" y="1553"/>
              <a:ext cx="1214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Larmoiement</a:t>
              </a:r>
            </a:p>
            <a:p>
              <a:pPr>
                <a:defRPr/>
              </a:pPr>
              <a:r>
                <a:rPr lang="fr-FR" sz="16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Malaise</a:t>
              </a:r>
            </a:p>
            <a:p>
              <a:pPr>
                <a:defRPr/>
              </a:pPr>
              <a:r>
                <a:rPr lang="fr-FR" sz="16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Petite F°</a:t>
              </a:r>
            </a:p>
            <a:p>
              <a:pPr>
                <a:defRPr/>
              </a:pPr>
              <a:r>
                <a:rPr lang="fr-FR" sz="16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Conjonctivite</a:t>
              </a:r>
            </a:p>
            <a:p>
              <a:pPr>
                <a:defRPr/>
              </a:pPr>
              <a:r>
                <a:rPr lang="fr-FR" sz="1600" b="1" dirty="0" err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Rhinorrhée</a:t>
              </a:r>
              <a:endParaRPr lang="fr-FR" sz="16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  <a:p>
              <a:pPr>
                <a:defRPr/>
              </a:pPr>
              <a:r>
                <a:rPr lang="fr-FR" sz="16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Toux non productive</a:t>
              </a:r>
            </a:p>
            <a:p>
              <a:pPr>
                <a:defRPr/>
              </a:pPr>
              <a:endParaRPr lang="fr-FR" sz="24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4" name="Text Box 26"/>
            <p:cNvSpPr txBox="1">
              <a:spLocks noChangeArrowheads="1"/>
            </p:cNvSpPr>
            <p:nvPr/>
          </p:nvSpPr>
          <p:spPr bwMode="auto">
            <a:xfrm>
              <a:off x="192" y="3698"/>
              <a:ext cx="8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7 à </a:t>
              </a:r>
              <a:r>
                <a:rPr lang="fr-FR" sz="2000" b="1" dirty="0" smtClean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14 j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5" name="Text Box 27"/>
            <p:cNvSpPr txBox="1">
              <a:spLocks noChangeArrowheads="1"/>
            </p:cNvSpPr>
            <p:nvPr/>
          </p:nvSpPr>
          <p:spPr bwMode="auto">
            <a:xfrm>
              <a:off x="28" y="283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88096" name="Text Box 28"/>
            <p:cNvSpPr txBox="1">
              <a:spLocks noChangeArrowheads="1"/>
            </p:cNvSpPr>
            <p:nvPr/>
          </p:nvSpPr>
          <p:spPr bwMode="auto">
            <a:xfrm>
              <a:off x="96" y="533"/>
              <a:ext cx="71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quintes</a:t>
              </a:r>
            </a:p>
          </p:txBody>
        </p:sp>
        <p:sp>
          <p:nvSpPr>
            <p:cNvPr id="88097" name="Text Box 29"/>
            <p:cNvSpPr txBox="1">
              <a:spLocks noChangeArrowheads="1"/>
            </p:cNvSpPr>
            <p:nvPr/>
          </p:nvSpPr>
          <p:spPr bwMode="auto">
            <a:xfrm>
              <a:off x="2000" y="2648"/>
              <a:ext cx="11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fr-FR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</p:grp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4691453" y="4002059"/>
            <a:ext cx="2644775" cy="175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Toux sans fièvre</a:t>
            </a:r>
          </a:p>
          <a:p>
            <a:pPr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à recrudescence nocturne</a:t>
            </a:r>
          </a:p>
          <a:p>
            <a:pPr>
              <a:defRPr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Paroxystique</a:t>
            </a:r>
          </a:p>
          <a:p>
            <a:pPr>
              <a:defRPr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Vomissements</a:t>
            </a:r>
          </a:p>
          <a:p>
            <a:pPr>
              <a:defRPr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Cote cassée</a:t>
            </a:r>
          </a:p>
          <a:p>
            <a:pPr>
              <a:defRPr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Apnée 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757389" y="3913227"/>
            <a:ext cx="3256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Clinique typique ou atypique</a:t>
            </a:r>
          </a:p>
          <a:p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</a:rPr>
              <a:t>n fonction de l’immunité</a:t>
            </a:r>
            <a:endParaRPr lang="fr-FR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7573" y="746779"/>
            <a:ext cx="2276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accent6">
                    <a:lumMod val="75000"/>
                  </a:schemeClr>
                </a:solidFill>
              </a:rPr>
              <a:t>Formation </a:t>
            </a:r>
            <a:endParaRPr lang="fr-FR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2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e 8"/>
          <p:cNvGrpSpPr>
            <a:grpSpLocks/>
          </p:cNvGrpSpPr>
          <p:nvPr/>
        </p:nvGrpSpPr>
        <p:grpSpPr bwMode="auto">
          <a:xfrm>
            <a:off x="2799557" y="2248289"/>
            <a:ext cx="6430962" cy="4403725"/>
            <a:chOff x="762000" y="404813"/>
            <a:chExt cx="7251700" cy="5527675"/>
          </a:xfrm>
        </p:grpSpPr>
        <p:pic>
          <p:nvPicPr>
            <p:cNvPr id="90118" name="Image 10" descr="Fosses nasales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088" y="404813"/>
              <a:ext cx="7186612" cy="552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19" name="ZoneTexte 4"/>
            <p:cNvSpPr txBox="1">
              <a:spLocks noChangeArrowheads="1"/>
            </p:cNvSpPr>
            <p:nvPr/>
          </p:nvSpPr>
          <p:spPr bwMode="auto">
            <a:xfrm>
              <a:off x="762000" y="2601914"/>
              <a:ext cx="1674907" cy="463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00"/>
                  </a:solidFill>
                  <a:latin typeface="Calibri" pitchFamily="34" charset="0"/>
                  <a:ea typeface="ＭＳ Ｐゴシック" pitchFamily="8" charset="-128"/>
                  <a:cs typeface="Arial" charset="0"/>
                </a:rPr>
                <a:t>Naso-pharynx</a:t>
              </a:r>
            </a:p>
          </p:txBody>
        </p:sp>
        <p:sp>
          <p:nvSpPr>
            <p:cNvPr id="90120" name="ZoneTexte 5"/>
            <p:cNvSpPr txBox="1">
              <a:spLocks noChangeArrowheads="1"/>
            </p:cNvSpPr>
            <p:nvPr/>
          </p:nvSpPr>
          <p:spPr bwMode="auto">
            <a:xfrm>
              <a:off x="762000" y="3744913"/>
              <a:ext cx="1538759" cy="463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00"/>
                  </a:solidFill>
                  <a:latin typeface="Calibri" pitchFamily="34" charset="0"/>
                  <a:ea typeface="ＭＳ Ｐゴシック" pitchFamily="8" charset="-128"/>
                  <a:cs typeface="Arial" charset="0"/>
                </a:rPr>
                <a:t>Oro-pharynx</a:t>
              </a:r>
            </a:p>
          </p:txBody>
        </p:sp>
        <p:sp>
          <p:nvSpPr>
            <p:cNvPr id="90121" name="ZoneTexte 7"/>
            <p:cNvSpPr txBox="1">
              <a:spLocks noChangeArrowheads="1"/>
            </p:cNvSpPr>
            <p:nvPr/>
          </p:nvSpPr>
          <p:spPr bwMode="auto">
            <a:xfrm>
              <a:off x="762000" y="4811713"/>
              <a:ext cx="1698405" cy="463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FFFF00"/>
                  </a:solidFill>
                  <a:latin typeface="Calibri" pitchFamily="34" charset="0"/>
                  <a:ea typeface="ＭＳ Ｐゴシック" pitchFamily="8" charset="-128"/>
                  <a:cs typeface="Arial" charset="0"/>
                </a:rPr>
                <a:t>Hypo-pharynx</a:t>
              </a:r>
            </a:p>
          </p:txBody>
        </p:sp>
        <p:sp>
          <p:nvSpPr>
            <p:cNvPr id="8" name="Ellipse 7"/>
            <p:cNvSpPr/>
            <p:nvPr/>
          </p:nvSpPr>
          <p:spPr>
            <a:xfrm>
              <a:off x="2970985" y="2590776"/>
              <a:ext cx="610424" cy="599794"/>
            </a:xfrm>
            <a:prstGeom prst="ellips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5000"/>
                  </a:schemeClr>
                </a:gs>
                <a:gs pos="1000">
                  <a:schemeClr val="accent1">
                    <a:tint val="50000"/>
                    <a:shade val="100000"/>
                    <a:satMod val="350000"/>
                    <a:alpha val="65000"/>
                  </a:schemeClr>
                </a:gs>
              </a:gsLst>
            </a:gradFill>
            <a:ln w="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srgbClr val="FFFFFF"/>
                </a:solidFill>
                <a:ea typeface="ＭＳ Ｐゴシック" pitchFamily="-110" charset="-128"/>
              </a:endParaRPr>
            </a:p>
          </p:txBody>
        </p:sp>
        <p:cxnSp>
          <p:nvCxnSpPr>
            <p:cNvPr id="9" name="Connecteur droit avec flèche 8"/>
            <p:cNvCxnSpPr>
              <a:cxnSpLocks noChangeShapeType="1"/>
            </p:cNvCxnSpPr>
            <p:nvPr/>
          </p:nvCxnSpPr>
          <p:spPr bwMode="auto">
            <a:xfrm rot="16200000" flipH="1">
              <a:off x="1601902" y="999778"/>
              <a:ext cx="2000644" cy="1675535"/>
            </a:xfrm>
            <a:prstGeom prst="straightConnector1">
              <a:avLst/>
            </a:prstGeom>
            <a:noFill/>
            <a:ln w="57150">
              <a:solidFill>
                <a:srgbClr val="00009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389682" y="164075"/>
            <a:ext cx="9144001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Les prélèvements respiratoires</a:t>
            </a:r>
            <a:endParaRPr lang="fr-FR" sz="3600" b="1" i="1" dirty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" name="ZoneTexte 9"/>
          <p:cNvSpPr txBox="1">
            <a:spLocks noChangeArrowheads="1"/>
          </p:cNvSpPr>
          <p:nvPr/>
        </p:nvSpPr>
        <p:spPr bwMode="auto">
          <a:xfrm>
            <a:off x="389682" y="1197099"/>
            <a:ext cx="89820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sz="23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L’aspiration ou écouvillonnage </a:t>
            </a:r>
            <a:r>
              <a:rPr lang="fr-FR" sz="2300" b="1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naso</a:t>
            </a:r>
            <a:r>
              <a:rPr lang="fr-FR" sz="23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pharyngé est recommandé ou éventuellement l’écouvillon en dacron</a:t>
            </a:r>
          </a:p>
        </p:txBody>
      </p:sp>
    </p:spTree>
    <p:extLst>
      <p:ext uri="{BB962C8B-B14F-4D97-AF65-F5344CB8AC3E}">
        <p14:creationId xmlns:p14="http://schemas.microsoft.com/office/powerpoint/2010/main" val="5511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5603" y="122057"/>
            <a:ext cx="10515600" cy="1325563"/>
          </a:xfrm>
        </p:spPr>
        <p:txBody>
          <a:bodyPr/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Les diagnostics biologiques</a:t>
            </a:r>
            <a:endParaRPr lang="fr-FR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109" y="2117626"/>
            <a:ext cx="10515600" cy="4351338"/>
          </a:xfrm>
        </p:spPr>
        <p:txBody>
          <a:bodyPr/>
          <a:lstStyle/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Diagnostics directs :</a:t>
            </a:r>
          </a:p>
          <a:p>
            <a:pPr lvl="1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Culture (durant les deux premières semaines de toux) : la plus spécifique et permettant de suivre la résistance aux macrolides et l’évolution des isolats circulants mais longue, difficile à mettre en place et avec une sensibilité faible sauf pour le nourrisson (environ 60%)  </a:t>
            </a:r>
          </a:p>
          <a:p>
            <a:pPr lvl="1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PCR (durant les trois premières semaines de toux) : la plus sensible, la plus rapide mais nécessite un équipement et des réactifs couteux</a:t>
            </a:r>
          </a:p>
          <a:p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Diagnostic indirect :</a:t>
            </a:r>
          </a:p>
          <a:p>
            <a:pPr lvl="1"/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Dosage des anticorps anti- toxine de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pertussis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, seuls anticorps spécifiques (après trois semaines de toux) : à pratiquer à au moins un an de la vaccination et donc inutile chez le nouveau né</a:t>
            </a:r>
          </a:p>
          <a:p>
            <a:pPr lvl="1"/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4902" t="26443" r="22598" b="9347"/>
          <a:stretch/>
        </p:blipFill>
        <p:spPr>
          <a:xfrm rot="735937">
            <a:off x="9181626" y="235461"/>
            <a:ext cx="2393620" cy="16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re 1"/>
          <p:cNvSpPr>
            <a:spLocks noGrp="1"/>
          </p:cNvSpPr>
          <p:nvPr>
            <p:ph type="title"/>
          </p:nvPr>
        </p:nvSpPr>
        <p:spPr>
          <a:xfrm>
            <a:off x="8862797" y="820147"/>
            <a:ext cx="2371725" cy="1225550"/>
          </a:xfrm>
        </p:spPr>
        <p:txBody>
          <a:bodyPr/>
          <a:lstStyle/>
          <a:p>
            <a:pPr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Résumé</a:t>
            </a:r>
          </a:p>
        </p:txBody>
      </p:sp>
      <p:grpSp>
        <p:nvGrpSpPr>
          <p:cNvPr id="2" name="Groupe 9"/>
          <p:cNvGrpSpPr>
            <a:grpSpLocks/>
          </p:cNvGrpSpPr>
          <p:nvPr/>
        </p:nvGrpSpPr>
        <p:grpSpPr bwMode="auto">
          <a:xfrm>
            <a:off x="2717584" y="1264079"/>
            <a:ext cx="6534568" cy="3325812"/>
            <a:chOff x="1660925" y="1379912"/>
            <a:chExt cx="6535424" cy="332509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Ellipse 3"/>
            <p:cNvSpPr/>
            <p:nvPr/>
          </p:nvSpPr>
          <p:spPr>
            <a:xfrm>
              <a:off x="2526644" y="3059123"/>
              <a:ext cx="3924814" cy="1430027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28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Syndrome coquelucheux</a:t>
              </a:r>
            </a:p>
          </p:txBody>
        </p:sp>
        <p:sp>
          <p:nvSpPr>
            <p:cNvPr id="5" name="Ellipse 4"/>
            <p:cNvSpPr/>
            <p:nvPr/>
          </p:nvSpPr>
          <p:spPr>
            <a:xfrm>
              <a:off x="1660925" y="1379912"/>
              <a:ext cx="2449040" cy="1180844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20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Toux à recrudescence nocturne</a:t>
              </a:r>
            </a:p>
          </p:txBody>
        </p:sp>
        <p:sp>
          <p:nvSpPr>
            <p:cNvPr id="6" name="Bulle ronde 5"/>
            <p:cNvSpPr/>
            <p:nvPr/>
          </p:nvSpPr>
          <p:spPr>
            <a:xfrm>
              <a:off x="3657092" y="1862408"/>
              <a:ext cx="2327580" cy="1147514"/>
            </a:xfrm>
            <a:prstGeom prst="wedgeEllipseCallou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20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Toux persistante &gt; 14j</a:t>
              </a:r>
            </a:p>
          </p:txBody>
        </p:sp>
        <p:sp>
          <p:nvSpPr>
            <p:cNvPr id="7" name="Ellipse 6"/>
            <p:cNvSpPr/>
            <p:nvPr/>
          </p:nvSpPr>
          <p:spPr>
            <a:xfrm>
              <a:off x="5768743" y="1521572"/>
              <a:ext cx="1967089" cy="1437561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20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Cas confirmés dans l’entourage</a:t>
              </a:r>
            </a:p>
          </p:txBody>
        </p:sp>
        <p:sp>
          <p:nvSpPr>
            <p:cNvPr id="8" name="Ellipse 7"/>
            <p:cNvSpPr/>
            <p:nvPr/>
          </p:nvSpPr>
          <p:spPr>
            <a:xfrm>
              <a:off x="1812175" y="2476637"/>
              <a:ext cx="1446402" cy="914202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20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Chant du coq</a:t>
              </a:r>
            </a:p>
          </p:txBody>
        </p:sp>
        <p:sp>
          <p:nvSpPr>
            <p:cNvPr id="9" name="Ellipse 8"/>
            <p:cNvSpPr/>
            <p:nvPr/>
          </p:nvSpPr>
          <p:spPr>
            <a:xfrm>
              <a:off x="6367309" y="2992463"/>
              <a:ext cx="1829040" cy="1712541"/>
            </a:xfrm>
            <a:prstGeom prst="ellipse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FR" sz="2000" b="1" dirty="0">
                  <a:solidFill>
                    <a:schemeClr val="tx2"/>
                  </a:solidFill>
                  <a:latin typeface="Calibri" panose="020F0502020204030204" pitchFamily="34" charset="0"/>
                </a:rPr>
                <a:t>Pas de rappel vaccinal </a:t>
              </a: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1838903" y="4683769"/>
            <a:ext cx="2062162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Toux &lt; 14j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282065" y="4982219"/>
            <a:ext cx="27432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Toux  &lt; 14j &gt; 21j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907916" y="4671069"/>
            <a:ext cx="2011363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Toux &gt; 21d</a:t>
            </a:r>
          </a:p>
        </p:txBody>
      </p:sp>
      <p:cxnSp>
        <p:nvCxnSpPr>
          <p:cNvPr id="15" name="Connecteur droit avec flèche 14"/>
          <p:cNvCxnSpPr/>
          <p:nvPr/>
        </p:nvCxnSpPr>
        <p:spPr bwMode="auto">
          <a:xfrm rot="5400000">
            <a:off x="2969203" y="4166245"/>
            <a:ext cx="465138" cy="300037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 bwMode="auto">
          <a:xfrm rot="5400000">
            <a:off x="5296478" y="4652019"/>
            <a:ext cx="519112" cy="14288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 bwMode="auto">
          <a:xfrm rot="16200000" flipH="1">
            <a:off x="7307841" y="4217045"/>
            <a:ext cx="455612" cy="388937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rganigramme : Alternative 22"/>
          <p:cNvSpPr/>
          <p:nvPr/>
        </p:nvSpPr>
        <p:spPr bwMode="auto">
          <a:xfrm>
            <a:off x="1894466" y="5957161"/>
            <a:ext cx="1546225" cy="76517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Culture et PCR</a:t>
            </a:r>
          </a:p>
        </p:txBody>
      </p:sp>
      <p:sp>
        <p:nvSpPr>
          <p:cNvPr id="24" name="Organigramme : Alternative 23"/>
          <p:cNvSpPr/>
          <p:nvPr/>
        </p:nvSpPr>
        <p:spPr bwMode="auto">
          <a:xfrm>
            <a:off x="4867854" y="6182370"/>
            <a:ext cx="1462087" cy="61277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PCR</a:t>
            </a:r>
          </a:p>
        </p:txBody>
      </p:sp>
      <p:sp>
        <p:nvSpPr>
          <p:cNvPr id="25" name="Organigramme : Alternative 24"/>
          <p:cNvSpPr/>
          <p:nvPr/>
        </p:nvSpPr>
        <p:spPr bwMode="auto">
          <a:xfrm>
            <a:off x="7158616" y="5706120"/>
            <a:ext cx="3408363" cy="1050925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b="1" dirty="0">
                <a:solidFill>
                  <a:schemeClr val="tx2"/>
                </a:solidFill>
                <a:latin typeface="Calibri" panose="020F0502020204030204" pitchFamily="34" charset="0"/>
              </a:rPr>
              <a:t>PCR sur un cas secondaire ou détection </a:t>
            </a:r>
            <a:r>
              <a:rPr lang="fr-FR" b="1" dirty="0" err="1">
                <a:solidFill>
                  <a:schemeClr val="tx2"/>
                </a:solidFill>
                <a:latin typeface="Calibri" panose="020F0502020204030204" pitchFamily="34" charset="0"/>
              </a:rPr>
              <a:t>d’IgG</a:t>
            </a:r>
            <a:r>
              <a:rPr lang="fr-FR" b="1" dirty="0">
                <a:solidFill>
                  <a:schemeClr val="tx2"/>
                </a:solidFill>
                <a:latin typeface="Calibri" panose="020F0502020204030204" pitchFamily="34" charset="0"/>
              </a:rPr>
              <a:t> anti-PT par </a:t>
            </a:r>
            <a:r>
              <a:rPr lang="fr-FR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ELISA</a:t>
            </a:r>
            <a:endParaRPr lang="fr-FR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1994478" y="2891482"/>
            <a:ext cx="1446212" cy="914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</a:rPr>
              <a:t>Pas de fièvre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673" y="71431"/>
            <a:ext cx="6012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Le diagnostic </a:t>
            </a:r>
            <a:r>
              <a:rPr lang="fr-FR" sz="36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de </a:t>
            </a: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la coqueluche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/>
          <a:srcRect l="24902" t="26443" r="22598" b="9347"/>
          <a:stretch/>
        </p:blipFill>
        <p:spPr>
          <a:xfrm rot="735937">
            <a:off x="9731590" y="2034460"/>
            <a:ext cx="1828101" cy="125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9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L</a:t>
            </a: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a </a:t>
            </a:r>
            <a:r>
              <a:rPr lang="fr-FR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surveillance de la </a:t>
            </a: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maladie : </a:t>
            </a:r>
            <a:b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fr-FR" sz="40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Que faire à court terme ?</a:t>
            </a:r>
            <a:endParaRPr lang="fr-FR" sz="4000" dirty="0"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683" y="1802476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Instaurer une surveillance hospitalière dans une grande ville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1. Former les pédiatres et le personnel de santé sur la gravité de la maladie, l’importance de la vaccination dés 6 semaines et le respect du suivi des recommandations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2. Installer un laboratoire apte à réaliser au moins la PCR suivant les recommandations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3. Former le personnel à la réalisation du prélèvement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naso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 pharyngé et à faire un interrogatoire des personnes accompagnant le nouveau né et un prélèvement si possible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4.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M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ettre en place un traitement dés la confirmation de l’infection afin de stopper la transmissio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902" t="29135" r="19653" b="52223"/>
          <a:stretch/>
        </p:blipFill>
        <p:spPr>
          <a:xfrm>
            <a:off x="5680355" y="5555485"/>
            <a:ext cx="5520627" cy="106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95311" y="266218"/>
            <a:ext cx="6672262" cy="7521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Traitement de la coqueluche </a:t>
            </a:r>
            <a:endParaRPr lang="fr-FR" sz="34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4270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3458" y="1422038"/>
            <a:ext cx="10440365" cy="3317318"/>
          </a:xfr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r-FR" sz="32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Macrolides</a:t>
            </a:r>
          </a:p>
          <a:p>
            <a:pPr marL="522288" lvl="1" indent="-65088">
              <a:buNone/>
              <a:defRPr/>
            </a:pPr>
            <a:endParaRPr lang="fr-FR" sz="22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  <a:p>
            <a:pPr marL="457200" lvl="1" indent="0">
              <a:spcBef>
                <a:spcPct val="50000"/>
              </a:spcBef>
              <a:buNone/>
              <a:defRPr/>
            </a:pPr>
            <a:r>
              <a:rPr lang="fr-FR" sz="2800" b="1" u="sng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Privilégier :</a:t>
            </a:r>
            <a:endParaRPr lang="fr-FR" sz="2800" b="1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  <a:p>
            <a:pPr lvl="2" eaLnBrk="1" hangingPunct="1">
              <a:spcBef>
                <a:spcPct val="50000"/>
              </a:spcBef>
              <a:defRPr/>
            </a:pPr>
            <a:r>
              <a:rPr lang="fr-FR" sz="28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Clarithromycine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15 mg/kg/j* ; 7 jours ; 2 prises/j</a:t>
            </a:r>
          </a:p>
          <a:p>
            <a:pPr lvl="2" eaLnBrk="1" hangingPunct="1">
              <a:spcBef>
                <a:spcPct val="50000"/>
              </a:spcBef>
              <a:defRPr/>
            </a:pPr>
            <a:r>
              <a:rPr lang="fr-FR" sz="2800" b="1" dirty="0" err="1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Azithromycine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 20 mg/kg/j* ; 3 jours ; 1 prise/j 	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Traitement peu efficace sur la toux mais réduit la contagiosité !</a:t>
            </a:r>
          </a:p>
        </p:txBody>
      </p:sp>
    </p:spTree>
    <p:extLst>
      <p:ext uri="{BB962C8B-B14F-4D97-AF65-F5344CB8AC3E}">
        <p14:creationId xmlns:p14="http://schemas.microsoft.com/office/powerpoint/2010/main" val="228501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94410"/>
            <a:ext cx="11929186" cy="821665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r>
              <a:rPr lang="fr-FR" b="1" dirty="0">
                <a:solidFill>
                  <a:schemeClr val="accent5"/>
                </a:solidFill>
              </a:rPr>
              <a:t>R</a:t>
            </a:r>
            <a:r>
              <a:rPr lang="fr-FR" b="1" dirty="0" smtClean="0">
                <a:solidFill>
                  <a:schemeClr val="accent5"/>
                </a:solidFill>
              </a:rPr>
              <a:t>égulière </a:t>
            </a:r>
            <a:r>
              <a:rPr lang="fr-FR" b="1" dirty="0">
                <a:solidFill>
                  <a:schemeClr val="accent5"/>
                </a:solidFill>
              </a:rPr>
              <a:t>augmentation de la circulation de </a:t>
            </a:r>
            <a:r>
              <a:rPr lang="fr-FR" b="1" i="1" dirty="0">
                <a:solidFill>
                  <a:schemeClr val="accent5"/>
                </a:solidFill>
              </a:rPr>
              <a:t>B. </a:t>
            </a:r>
            <a:r>
              <a:rPr lang="fr-FR" b="1" i="1" dirty="0" err="1">
                <a:solidFill>
                  <a:schemeClr val="accent5"/>
                </a:solidFill>
              </a:rPr>
              <a:t>pertussis</a:t>
            </a:r>
            <a:r>
              <a:rPr lang="fr-FR" b="1" i="1" dirty="0">
                <a:solidFill>
                  <a:schemeClr val="accent5"/>
                </a:solidFill>
              </a:rPr>
              <a:t> </a:t>
            </a:r>
            <a:r>
              <a:rPr lang="fr-FR" b="1" dirty="0">
                <a:solidFill>
                  <a:schemeClr val="accent5"/>
                </a:solidFill>
              </a:rPr>
              <a:t>ne produisant plus de </a:t>
            </a:r>
            <a:r>
              <a:rPr lang="fr-FR" b="1" dirty="0" err="1">
                <a:solidFill>
                  <a:schemeClr val="accent5"/>
                </a:solidFill>
              </a:rPr>
              <a:t>pertactine</a:t>
            </a:r>
            <a:r>
              <a:rPr lang="fr-FR" b="1" dirty="0">
                <a:solidFill>
                  <a:schemeClr val="accent5"/>
                </a:solidFill>
              </a:rPr>
              <a:t> (PRN) est </a:t>
            </a:r>
            <a:r>
              <a:rPr lang="fr-FR" b="1" dirty="0" smtClean="0">
                <a:solidFill>
                  <a:schemeClr val="accent5"/>
                </a:solidFill>
              </a:rPr>
              <a:t>observée dans certains pays </a:t>
            </a:r>
            <a:r>
              <a:rPr lang="mr-IN" b="1" dirty="0" smtClean="0">
                <a:solidFill>
                  <a:schemeClr val="accent5"/>
                </a:solidFill>
              </a:rPr>
              <a:t>…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Espace réservé du contenu 3"/>
          <p:cNvSpPr txBox="1">
            <a:spLocks/>
          </p:cNvSpPr>
          <p:nvPr/>
        </p:nvSpPr>
        <p:spPr>
          <a:xfrm>
            <a:off x="3494554" y="2498817"/>
            <a:ext cx="7886700" cy="1305486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En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France, nous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avons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été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les premiers à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montrer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cette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augmentation et que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ces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isolats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étaient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toujours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aussi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virulents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 chez les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nouveau-</a:t>
            </a:r>
            <a:r>
              <a:rPr lang="en-US" sz="2000" b="1" i="1" dirty="0" err="1" smtClean="0">
                <a:solidFill>
                  <a:schemeClr val="accent6">
                    <a:lumMod val="75000"/>
                  </a:schemeClr>
                </a:solidFill>
              </a:rPr>
              <a:t>nés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defRPr/>
            </a:pP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</a:rPr>
              <a:t>Ces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 observations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</a:rPr>
              <a:t>ont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</a:rPr>
              <a:t>été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</a:rPr>
              <a:t>confirmées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 sur le terrain au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</a:rPr>
              <a:t>Japon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, aux USA et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</a:rPr>
              <a:t>Australie</a:t>
            </a: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6622" y="4726014"/>
            <a:ext cx="9096907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1" algn="ctr"/>
            <a:r>
              <a:rPr lang="fr-FR" sz="2400" b="1" dirty="0">
                <a:solidFill>
                  <a:schemeClr val="accent5"/>
                </a:solidFill>
              </a:rPr>
              <a:t>L’augmentation de circulation de ces </a:t>
            </a:r>
            <a:r>
              <a:rPr lang="fr-FR" sz="2400" b="1" dirty="0" smtClean="0">
                <a:solidFill>
                  <a:schemeClr val="accent5"/>
                </a:solidFill>
              </a:rPr>
              <a:t>isolats a-t-elle un impact sur la durée de protection induite par les vaccins coquelucheux ?</a:t>
            </a:r>
            <a:endParaRPr lang="fr-FR" sz="2400" b="1" dirty="0">
              <a:solidFill>
                <a:schemeClr val="accent5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22832" t="23400" r="20075" b="23401"/>
          <a:stretch/>
        </p:blipFill>
        <p:spPr>
          <a:xfrm>
            <a:off x="9185564" y="181450"/>
            <a:ext cx="2195690" cy="1150844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16373" y="2316075"/>
            <a:ext cx="3101197" cy="2541379"/>
            <a:chOff x="517021" y="1037646"/>
            <a:chExt cx="5268534" cy="3729359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21" y="1037646"/>
              <a:ext cx="3600291" cy="2849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54471" y="3798252"/>
              <a:ext cx="5131084" cy="9687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fr-FR" sz="1350" b="1" dirty="0">
                <a:solidFill>
                  <a:schemeClr val="accent2"/>
                </a:solidFill>
                <a:latin typeface="+mj-lt"/>
              </a:endParaRPr>
            </a:p>
            <a:p>
              <a:pPr>
                <a:defRPr/>
              </a:pPr>
              <a:r>
                <a:rPr lang="en-US" sz="1350" b="1" i="1" dirty="0">
                  <a:solidFill>
                    <a:schemeClr val="accent2"/>
                  </a:solidFill>
                  <a:latin typeface="+mj-lt"/>
                </a:rPr>
                <a:t>Emerging Infectious Diseases</a:t>
              </a:r>
              <a:endParaRPr lang="fr-FR" sz="135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48692"/>
            <a:ext cx="8968636" cy="993776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Situation mondiale en 2019 : </a:t>
            </a:r>
            <a:r>
              <a:rPr lang="en-US" altLang="fr-FR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Y </a:t>
            </a:r>
            <a:r>
              <a:rPr lang="en-US" alt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 t-</a:t>
            </a:r>
            <a:r>
              <a:rPr lang="en-US" altLang="fr-F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il</a:t>
            </a:r>
            <a:r>
              <a:rPr lang="en-US" alt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fr-F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évolution</a:t>
            </a:r>
            <a:r>
              <a:rPr lang="en-US" alt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des </a:t>
            </a:r>
            <a:r>
              <a:rPr lang="en-US" altLang="fr-F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espèces</a:t>
            </a:r>
            <a:r>
              <a:rPr lang="en-US" alt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fr-F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bactériennes</a:t>
            </a:r>
            <a:r>
              <a:rPr lang="en-US" alt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sous </a:t>
            </a:r>
            <a:r>
              <a:rPr lang="en-US" altLang="fr-FR" sz="3200" b="1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pression</a:t>
            </a:r>
            <a:r>
              <a:rPr lang="en-US" alt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fr-FR" sz="3200" b="1" dirty="0" err="1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vaccinale</a:t>
            </a:r>
            <a:r>
              <a:rPr lang="en-US" alt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fr-FR" sz="32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? </a:t>
            </a:r>
            <a:endParaRPr lang="fr-FR" altLang="fr-FR" sz="32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59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67001" y="1464309"/>
            <a:ext cx="103939" cy="3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558017" y="5910337"/>
            <a:ext cx="8282883" cy="913713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  <a:effectLst/>
          <a:extLst/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fr-FR" sz="2800" b="1" dirty="0" smtClean="0"/>
              <a:t>Aucune étude dans les pays utilisant un vaccin Ce mais c’est en cours dans </a:t>
            </a:r>
            <a:r>
              <a:rPr lang="fr-FR" sz="2800" b="1" smtClean="0"/>
              <a:t>certains pays</a:t>
            </a:r>
            <a:endParaRPr lang="fr-FR" sz="28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172401" y="2638242"/>
            <a:ext cx="7837793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Pas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de modification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de la durée de protection en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2012-2014 malgré la circulation d’environ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15-20% 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d’isolats ne produisant pas la </a:t>
            </a:r>
            <a:r>
              <a:rPr lang="fr-FR" sz="2800" b="1" dirty="0" smtClean="0">
                <a:solidFill>
                  <a:schemeClr val="accent6">
                    <a:lumMod val="75000"/>
                  </a:schemeClr>
                </a:solidFill>
              </a:rPr>
              <a:t>PRN</a:t>
            </a:r>
            <a:endParaRPr lang="fr-FR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0" y="318575"/>
            <a:ext cx="11651673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altLang="fr-FR" sz="2000" b="1" dirty="0">
              <a:solidFill>
                <a:schemeClr val="accent6"/>
              </a:solidFill>
              <a:latin typeface="+mn-lt"/>
            </a:endParaRPr>
          </a:p>
        </p:txBody>
      </p:sp>
      <p:grpSp>
        <p:nvGrpSpPr>
          <p:cNvPr id="8" name="Groupe 7"/>
          <p:cNvGrpSpPr/>
          <p:nvPr/>
        </p:nvGrpSpPr>
        <p:grpSpPr>
          <a:xfrm rot="21402104">
            <a:off x="237397" y="4845477"/>
            <a:ext cx="3606800" cy="1241670"/>
            <a:chOff x="366251" y="1837210"/>
            <a:chExt cx="3606800" cy="124167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l="51015" t="13074" r="19402" b="73308"/>
            <a:stretch/>
          </p:blipFill>
          <p:spPr>
            <a:xfrm rot="21025414">
              <a:off x="366251" y="1837210"/>
              <a:ext cx="3606800" cy="933932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 rot="20979032">
              <a:off x="1438463" y="2801881"/>
              <a:ext cx="11569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chemeClr val="accent5">
                      <a:lumMod val="75000"/>
                    </a:schemeClr>
                  </a:solidFill>
                </a:rPr>
                <a:t>Pediatrics</a:t>
              </a:r>
              <a:r>
                <a:rPr lang="fr-FR" sz="1200" b="1" dirty="0" smtClean="0">
                  <a:solidFill>
                    <a:schemeClr val="accent5">
                      <a:lumMod val="75000"/>
                    </a:schemeClr>
                  </a:solidFill>
                </a:rPr>
                <a:t> 2018</a:t>
              </a:r>
              <a:endParaRPr lang="fr-FR" sz="1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206939" y="3042087"/>
            <a:ext cx="3667716" cy="1608794"/>
            <a:chOff x="314640" y="1444222"/>
            <a:chExt cx="3667716" cy="1608794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26666" t="20370" r="20729" b="46297"/>
            <a:stretch/>
          </p:blipFill>
          <p:spPr>
            <a:xfrm rot="20803056">
              <a:off x="314640" y="1444222"/>
              <a:ext cx="3667716" cy="1307304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 rot="20774377">
              <a:off x="1868222" y="2776017"/>
              <a:ext cx="1009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solidFill>
                    <a:schemeClr val="accent6"/>
                  </a:solidFill>
                </a:rPr>
                <a:t>Vaccine 2017</a:t>
              </a:r>
              <a:endParaRPr lang="fr-FR" sz="1200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172401" y="4471997"/>
            <a:ext cx="7837793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5"/>
                </a:solidFill>
              </a:rPr>
              <a:t>Résultats semblables aux USA dans une région où la proportion des isolats ne produisant pas la PRN est de 90%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771161" y="1050792"/>
            <a:ext cx="10109349" cy="1737360"/>
            <a:chOff x="716306" y="1376250"/>
            <a:chExt cx="10109349" cy="1737360"/>
          </a:xfrm>
        </p:grpSpPr>
        <p:sp>
          <p:nvSpPr>
            <p:cNvPr id="6" name="Rectangle 5"/>
            <p:cNvSpPr/>
            <p:nvPr/>
          </p:nvSpPr>
          <p:spPr>
            <a:xfrm>
              <a:off x="4729655" y="1376250"/>
              <a:ext cx="6096000" cy="138499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</a:rPr>
                <a:t>L</a:t>
              </a:r>
              <a:r>
                <a:rPr lang="en-US" sz="2800" b="1" dirty="0" smtClean="0">
                  <a:solidFill>
                    <a:schemeClr val="accent2"/>
                  </a:solidFill>
                </a:rPr>
                <a:t>a </a:t>
              </a:r>
              <a:r>
                <a:rPr lang="en-US" sz="2800" b="1" dirty="0">
                  <a:solidFill>
                    <a:schemeClr val="accent2"/>
                  </a:solidFill>
                </a:rPr>
                <a:t>vaccination avec les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vaccins</a:t>
              </a:r>
              <a:r>
                <a:rPr lang="en-US" sz="2800" b="1" dirty="0">
                  <a:solidFill>
                    <a:schemeClr val="accent2"/>
                  </a:solidFill>
                </a:rPr>
                <a:t> Ca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était</a:t>
              </a:r>
              <a:r>
                <a:rPr lang="en-US" sz="2800" b="1" dirty="0">
                  <a:solidFill>
                    <a:schemeClr val="accent2"/>
                  </a:solidFill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associée</a:t>
              </a:r>
              <a:r>
                <a:rPr lang="en-US" sz="2800" b="1" dirty="0">
                  <a:solidFill>
                    <a:schemeClr val="accent2"/>
                  </a:solidFill>
                </a:rPr>
                <a:t> à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une</a:t>
              </a:r>
              <a:r>
                <a:rPr lang="en-US" sz="2800" b="1" dirty="0">
                  <a:solidFill>
                    <a:schemeClr val="accent2"/>
                  </a:solidFill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maladie</a:t>
              </a:r>
              <a:r>
                <a:rPr lang="en-US" sz="2800" b="1" dirty="0">
                  <a:solidFill>
                    <a:schemeClr val="accent2"/>
                  </a:solidFill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nettement</a:t>
              </a:r>
              <a:r>
                <a:rPr lang="en-US" sz="2800" b="1" dirty="0">
                  <a:solidFill>
                    <a:schemeClr val="accent2"/>
                  </a:solidFill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moins</a:t>
              </a:r>
              <a:r>
                <a:rPr lang="en-US" sz="2800" b="1" dirty="0">
                  <a:solidFill>
                    <a:schemeClr val="accent2"/>
                  </a:solidFill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sévère</a:t>
              </a:r>
              <a:r>
                <a:rPr lang="en-US" sz="2800" b="1" dirty="0">
                  <a:solidFill>
                    <a:schemeClr val="accent2"/>
                  </a:solidFill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quel</a:t>
              </a:r>
              <a:r>
                <a:rPr lang="en-US" sz="2800" b="1" dirty="0">
                  <a:solidFill>
                    <a:schemeClr val="accent2"/>
                  </a:solidFill>
                </a:rPr>
                <a:t> que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soit</a:t>
              </a:r>
              <a:r>
                <a:rPr lang="en-US" sz="2800" b="1" dirty="0">
                  <a:solidFill>
                    <a:schemeClr val="accent2"/>
                  </a:solidFill>
                </a:rPr>
                <a:t> </a:t>
              </a:r>
              <a:r>
                <a:rPr lang="en-US" sz="2800" b="1" dirty="0" err="1">
                  <a:solidFill>
                    <a:schemeClr val="accent2"/>
                  </a:solidFill>
                </a:rPr>
                <a:t>l’isolat</a:t>
              </a:r>
              <a:endParaRPr lang="fr-FR" sz="2800" dirty="0">
                <a:solidFill>
                  <a:schemeClr val="accent2"/>
                </a:solidFill>
              </a:endParaRPr>
            </a:p>
          </p:txBody>
        </p:sp>
        <p:grpSp>
          <p:nvGrpSpPr>
            <p:cNvPr id="14" name="Groupe 13"/>
            <p:cNvGrpSpPr/>
            <p:nvPr/>
          </p:nvGrpSpPr>
          <p:grpSpPr>
            <a:xfrm rot="20690516">
              <a:off x="716306" y="1515088"/>
              <a:ext cx="2439219" cy="1598522"/>
              <a:chOff x="422347" y="1037646"/>
              <a:chExt cx="5131084" cy="3337975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021" y="1037646"/>
                <a:ext cx="3600291" cy="28494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22347" y="3406868"/>
                <a:ext cx="5131084" cy="9687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endParaRPr lang="fr-FR" sz="1350" b="1" dirty="0">
                  <a:solidFill>
                    <a:schemeClr val="accent2"/>
                  </a:solidFill>
                  <a:latin typeface="+mj-lt"/>
                </a:endParaRPr>
              </a:p>
              <a:p>
                <a:pPr>
                  <a:defRPr/>
                </a:pPr>
                <a:r>
                  <a:rPr lang="en-US" sz="1350" b="1" i="1" dirty="0">
                    <a:solidFill>
                      <a:schemeClr val="accent2"/>
                    </a:solidFill>
                    <a:latin typeface="+mj-lt"/>
                  </a:rPr>
                  <a:t>Emerging Infectious Diseases</a:t>
                </a:r>
                <a:endParaRPr lang="fr-FR" sz="1350" b="1" dirty="0">
                  <a:solidFill>
                    <a:schemeClr val="accent2"/>
                  </a:solidFill>
                  <a:latin typeface="+mj-lt"/>
                </a:endParaRPr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203237" y="83995"/>
            <a:ext cx="117302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Situation mondiale en 2019 </a:t>
            </a:r>
            <a:r>
              <a:rPr lang="fr-FR" sz="2800" b="1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Y a t-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il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évolution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des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espèces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bactériennes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sous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pression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fr-FR" sz="2800" b="1" dirty="0" err="1">
                <a:solidFill>
                  <a:schemeClr val="accent5">
                    <a:lumMod val="75000"/>
                  </a:schemeClr>
                </a:solidFill>
              </a:rPr>
              <a:t>vaccinale</a:t>
            </a:r>
            <a:r>
              <a:rPr lang="en-US" altLang="fr-FR" sz="2800" b="1" dirty="0">
                <a:solidFill>
                  <a:schemeClr val="accent5">
                    <a:lumMod val="75000"/>
                  </a:schemeClr>
                </a:solidFill>
              </a:rPr>
              <a:t> ? </a:t>
            </a:r>
            <a:endParaRPr lang="fr-FR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3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4" descr="F:\INTERCONTINENTAL AVENTIS\IMAGE DOCTEUR guiso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20802" b="4015"/>
          <a:stretch>
            <a:fillRect/>
          </a:stretch>
        </p:blipFill>
        <p:spPr bwMode="auto">
          <a:xfrm>
            <a:off x="1810694" y="151754"/>
            <a:ext cx="8457047" cy="634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4815266" y="3833726"/>
            <a:ext cx="5184775" cy="193833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fr-F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Merci pour votre attention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919" y="557427"/>
            <a:ext cx="6642538" cy="17235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La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coqueluche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tue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toujours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nous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avons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les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outils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pour continuer à la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combattre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es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outils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sont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la vaccination et la surveillance qui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doivent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se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poursuivre</a:t>
            </a:r>
            <a:endParaRPr lang="fr-FR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-17443" y="-19269"/>
            <a:ext cx="8839200" cy="6413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Évolution clinique de la coqueluche</a:t>
            </a:r>
          </a:p>
        </p:txBody>
      </p:sp>
      <p:grpSp>
        <p:nvGrpSpPr>
          <p:cNvPr id="88067" name="Group 30"/>
          <p:cNvGrpSpPr>
            <a:grpSpLocks/>
          </p:cNvGrpSpPr>
          <p:nvPr/>
        </p:nvGrpSpPr>
        <p:grpSpPr bwMode="auto">
          <a:xfrm>
            <a:off x="1246207" y="614423"/>
            <a:ext cx="8763000" cy="5451474"/>
            <a:chOff x="0" y="518"/>
            <a:chExt cx="5520" cy="3434"/>
          </a:xfrm>
        </p:grpSpPr>
        <p:sp>
          <p:nvSpPr>
            <p:cNvPr id="88071" name="Text Box 3"/>
            <p:cNvSpPr txBox="1">
              <a:spLocks noChangeArrowheads="1"/>
            </p:cNvSpPr>
            <p:nvPr/>
          </p:nvSpPr>
          <p:spPr bwMode="auto">
            <a:xfrm>
              <a:off x="0" y="2309"/>
              <a:ext cx="3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88072" name="Text Box 4"/>
            <p:cNvSpPr txBox="1">
              <a:spLocks noChangeArrowheads="1"/>
            </p:cNvSpPr>
            <p:nvPr/>
          </p:nvSpPr>
          <p:spPr bwMode="auto">
            <a:xfrm>
              <a:off x="0" y="1922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15</a:t>
              </a:r>
            </a:p>
          </p:txBody>
        </p:sp>
        <p:sp>
          <p:nvSpPr>
            <p:cNvPr id="88073" name="Text Box 5"/>
            <p:cNvSpPr txBox="1">
              <a:spLocks noChangeArrowheads="1"/>
            </p:cNvSpPr>
            <p:nvPr/>
          </p:nvSpPr>
          <p:spPr bwMode="auto">
            <a:xfrm>
              <a:off x="0" y="1445"/>
              <a:ext cx="3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20</a:t>
              </a:r>
            </a:p>
          </p:txBody>
        </p:sp>
        <p:sp>
          <p:nvSpPr>
            <p:cNvPr id="88074" name="Line 6"/>
            <p:cNvSpPr>
              <a:spLocks noChangeShapeType="1"/>
            </p:cNvSpPr>
            <p:nvPr/>
          </p:nvSpPr>
          <p:spPr bwMode="auto">
            <a:xfrm>
              <a:off x="288" y="818"/>
              <a:ext cx="0" cy="26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5" name="Line 7"/>
            <p:cNvSpPr>
              <a:spLocks noChangeShapeType="1"/>
            </p:cNvSpPr>
            <p:nvPr/>
          </p:nvSpPr>
          <p:spPr bwMode="auto">
            <a:xfrm>
              <a:off x="288" y="3494"/>
              <a:ext cx="23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6" name="Line 8"/>
            <p:cNvSpPr>
              <a:spLocks noChangeShapeType="1"/>
            </p:cNvSpPr>
            <p:nvPr/>
          </p:nvSpPr>
          <p:spPr bwMode="auto">
            <a:xfrm>
              <a:off x="2762" y="3487"/>
              <a:ext cx="9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7" name="Line 9"/>
            <p:cNvSpPr>
              <a:spLocks noChangeShapeType="1"/>
            </p:cNvSpPr>
            <p:nvPr/>
          </p:nvSpPr>
          <p:spPr bwMode="auto">
            <a:xfrm>
              <a:off x="3904" y="3487"/>
              <a:ext cx="152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8" name="Line 10"/>
            <p:cNvSpPr>
              <a:spLocks noChangeShapeType="1"/>
            </p:cNvSpPr>
            <p:nvPr/>
          </p:nvSpPr>
          <p:spPr bwMode="auto">
            <a:xfrm>
              <a:off x="716" y="1742"/>
              <a:ext cx="0" cy="17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79" name="Text Box 11"/>
            <p:cNvSpPr txBox="1">
              <a:spLocks noChangeArrowheads="1"/>
            </p:cNvSpPr>
            <p:nvPr/>
          </p:nvSpPr>
          <p:spPr bwMode="auto">
            <a:xfrm rot="16157425">
              <a:off x="-3" y="1319"/>
              <a:ext cx="9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incubation</a:t>
              </a:r>
            </a:p>
          </p:txBody>
        </p:sp>
        <p:sp>
          <p:nvSpPr>
            <p:cNvPr id="88080" name="Text Box 12"/>
            <p:cNvSpPr txBox="1">
              <a:spLocks noChangeArrowheads="1"/>
            </p:cNvSpPr>
            <p:nvPr/>
          </p:nvSpPr>
          <p:spPr bwMode="auto">
            <a:xfrm>
              <a:off x="811" y="1026"/>
              <a:ext cx="9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catarrhale</a:t>
              </a:r>
            </a:p>
          </p:txBody>
        </p:sp>
        <p:sp>
          <p:nvSpPr>
            <p:cNvPr id="88081" name="Line 13"/>
            <p:cNvSpPr>
              <a:spLocks noChangeShapeType="1"/>
            </p:cNvSpPr>
            <p:nvPr/>
          </p:nvSpPr>
          <p:spPr bwMode="auto">
            <a:xfrm>
              <a:off x="1763" y="1742"/>
              <a:ext cx="0" cy="17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2" name="Line 14"/>
            <p:cNvSpPr>
              <a:spLocks noChangeShapeType="1"/>
            </p:cNvSpPr>
            <p:nvPr/>
          </p:nvSpPr>
          <p:spPr bwMode="auto">
            <a:xfrm flipH="1">
              <a:off x="2667" y="3436"/>
              <a:ext cx="4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3" name="Line 15"/>
            <p:cNvSpPr>
              <a:spLocks noChangeShapeType="1"/>
            </p:cNvSpPr>
            <p:nvPr/>
          </p:nvSpPr>
          <p:spPr bwMode="auto">
            <a:xfrm flipH="1">
              <a:off x="2714" y="3436"/>
              <a:ext cx="48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4" name="Line 16"/>
            <p:cNvSpPr>
              <a:spLocks noChangeShapeType="1"/>
            </p:cNvSpPr>
            <p:nvPr/>
          </p:nvSpPr>
          <p:spPr bwMode="auto">
            <a:xfrm flipH="1">
              <a:off x="3809" y="3436"/>
              <a:ext cx="47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5" name="Line 17"/>
            <p:cNvSpPr>
              <a:spLocks noChangeShapeType="1"/>
            </p:cNvSpPr>
            <p:nvPr/>
          </p:nvSpPr>
          <p:spPr bwMode="auto">
            <a:xfrm flipH="1">
              <a:off x="3856" y="3436"/>
              <a:ext cx="48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6" name="Line 18"/>
            <p:cNvSpPr>
              <a:spLocks noChangeShapeType="1"/>
            </p:cNvSpPr>
            <p:nvPr/>
          </p:nvSpPr>
          <p:spPr bwMode="auto">
            <a:xfrm>
              <a:off x="3761" y="1742"/>
              <a:ext cx="0" cy="17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87" name="Text Box 19"/>
            <p:cNvSpPr txBox="1">
              <a:spLocks noChangeArrowheads="1"/>
            </p:cNvSpPr>
            <p:nvPr/>
          </p:nvSpPr>
          <p:spPr bwMode="auto">
            <a:xfrm>
              <a:off x="2491" y="1026"/>
              <a:ext cx="5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toux </a:t>
              </a:r>
            </a:p>
          </p:txBody>
        </p:sp>
        <p:sp>
          <p:nvSpPr>
            <p:cNvPr id="88088" name="Text Box 20"/>
            <p:cNvSpPr txBox="1">
              <a:spLocks noChangeArrowheads="1"/>
            </p:cNvSpPr>
            <p:nvPr/>
          </p:nvSpPr>
          <p:spPr bwMode="auto">
            <a:xfrm>
              <a:off x="4094" y="1026"/>
              <a:ext cx="12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convalescence</a:t>
              </a:r>
            </a:p>
          </p:txBody>
        </p:sp>
        <p:sp>
          <p:nvSpPr>
            <p:cNvPr id="81945" name="Freeform 21"/>
            <p:cNvSpPr>
              <a:spLocks/>
            </p:cNvSpPr>
            <p:nvPr/>
          </p:nvSpPr>
          <p:spPr bwMode="auto">
            <a:xfrm>
              <a:off x="716" y="1434"/>
              <a:ext cx="4804" cy="2024"/>
            </a:xfrm>
            <a:custGeom>
              <a:avLst/>
              <a:gdLst>
                <a:gd name="T0" fmla="*/ 31 w 5015"/>
                <a:gd name="T1" fmla="*/ 3372 h 1650"/>
                <a:gd name="T2" fmla="*/ 112 w 5015"/>
                <a:gd name="T3" fmla="*/ 3484 h 1650"/>
                <a:gd name="T4" fmla="*/ 153 w 5015"/>
                <a:gd name="T5" fmla="*/ 3404 h 1650"/>
                <a:gd name="T6" fmla="*/ 237 w 5015"/>
                <a:gd name="T7" fmla="*/ 3419 h 1650"/>
                <a:gd name="T8" fmla="*/ 313 w 5015"/>
                <a:gd name="T9" fmla="*/ 3165 h 1650"/>
                <a:gd name="T10" fmla="*/ 378 w 5015"/>
                <a:gd name="T11" fmla="*/ 3404 h 1650"/>
                <a:gd name="T12" fmla="*/ 444 w 5015"/>
                <a:gd name="T13" fmla="*/ 3178 h 1650"/>
                <a:gd name="T14" fmla="*/ 574 w 5015"/>
                <a:gd name="T15" fmla="*/ 3178 h 1650"/>
                <a:gd name="T16" fmla="*/ 656 w 5015"/>
                <a:gd name="T17" fmla="*/ 3275 h 1650"/>
                <a:gd name="T18" fmla="*/ 686 w 5015"/>
                <a:gd name="T19" fmla="*/ 3259 h 1650"/>
                <a:gd name="T20" fmla="*/ 810 w 5015"/>
                <a:gd name="T21" fmla="*/ 3214 h 1650"/>
                <a:gd name="T22" fmla="*/ 846 w 5015"/>
                <a:gd name="T23" fmla="*/ 3129 h 1650"/>
                <a:gd name="T24" fmla="*/ 892 w 5015"/>
                <a:gd name="T25" fmla="*/ 3020 h 1650"/>
                <a:gd name="T26" fmla="*/ 958 w 5015"/>
                <a:gd name="T27" fmla="*/ 2640 h 1650"/>
                <a:gd name="T28" fmla="*/ 1047 w 5015"/>
                <a:gd name="T29" fmla="*/ 2815 h 1650"/>
                <a:gd name="T30" fmla="*/ 1077 w 5015"/>
                <a:gd name="T31" fmla="*/ 1892 h 1650"/>
                <a:gd name="T32" fmla="*/ 1111 w 5015"/>
                <a:gd name="T33" fmla="*/ 2305 h 1650"/>
                <a:gd name="T34" fmla="*/ 1171 w 5015"/>
                <a:gd name="T35" fmla="*/ 1127 h 1650"/>
                <a:gd name="T36" fmla="*/ 1231 w 5015"/>
                <a:gd name="T37" fmla="*/ 1272 h 1650"/>
                <a:gd name="T38" fmla="*/ 1289 w 5015"/>
                <a:gd name="T39" fmla="*/ 570 h 1650"/>
                <a:gd name="T40" fmla="*/ 1371 w 5015"/>
                <a:gd name="T41" fmla="*/ 985 h 1650"/>
                <a:gd name="T42" fmla="*/ 1420 w 5015"/>
                <a:gd name="T43" fmla="*/ 669 h 1650"/>
                <a:gd name="T44" fmla="*/ 1514 w 5015"/>
                <a:gd name="T45" fmla="*/ 64 h 1650"/>
                <a:gd name="T46" fmla="*/ 1537 w 5015"/>
                <a:gd name="T47" fmla="*/ 523 h 1650"/>
                <a:gd name="T48" fmla="*/ 1597 w 5015"/>
                <a:gd name="T49" fmla="*/ 112 h 1650"/>
                <a:gd name="T50" fmla="*/ 1626 w 5015"/>
                <a:gd name="T51" fmla="*/ 589 h 1650"/>
                <a:gd name="T52" fmla="*/ 1669 w 5015"/>
                <a:gd name="T53" fmla="*/ 380 h 1650"/>
                <a:gd name="T54" fmla="*/ 1715 w 5015"/>
                <a:gd name="T55" fmla="*/ 286 h 1650"/>
                <a:gd name="T56" fmla="*/ 1727 w 5015"/>
                <a:gd name="T57" fmla="*/ 318 h 1650"/>
                <a:gd name="T58" fmla="*/ 1751 w 5015"/>
                <a:gd name="T59" fmla="*/ 97 h 1650"/>
                <a:gd name="T60" fmla="*/ 1821 w 5015"/>
                <a:gd name="T61" fmla="*/ 350 h 1650"/>
                <a:gd name="T62" fmla="*/ 1833 w 5015"/>
                <a:gd name="T63" fmla="*/ 570 h 1650"/>
                <a:gd name="T64" fmla="*/ 1898 w 5015"/>
                <a:gd name="T65" fmla="*/ 669 h 1650"/>
                <a:gd name="T66" fmla="*/ 1957 w 5015"/>
                <a:gd name="T67" fmla="*/ 301 h 1650"/>
                <a:gd name="T68" fmla="*/ 2029 w 5015"/>
                <a:gd name="T69" fmla="*/ 985 h 1650"/>
                <a:gd name="T70" fmla="*/ 2039 w 5015"/>
                <a:gd name="T71" fmla="*/ 683 h 1650"/>
                <a:gd name="T72" fmla="*/ 2111 w 5015"/>
                <a:gd name="T73" fmla="*/ 1175 h 1650"/>
                <a:gd name="T74" fmla="*/ 2224 w 5015"/>
                <a:gd name="T75" fmla="*/ 1447 h 1650"/>
                <a:gd name="T76" fmla="*/ 2330 w 5015"/>
                <a:gd name="T77" fmla="*/ 1097 h 1650"/>
                <a:gd name="T78" fmla="*/ 2419 w 5015"/>
                <a:gd name="T79" fmla="*/ 1110 h 1650"/>
                <a:gd name="T80" fmla="*/ 2501 w 5015"/>
                <a:gd name="T81" fmla="*/ 1382 h 1650"/>
                <a:gd name="T82" fmla="*/ 2555 w 5015"/>
                <a:gd name="T83" fmla="*/ 2147 h 1650"/>
                <a:gd name="T84" fmla="*/ 2596 w 5015"/>
                <a:gd name="T85" fmla="*/ 2608 h 1650"/>
                <a:gd name="T86" fmla="*/ 2650 w 5015"/>
                <a:gd name="T87" fmla="*/ 2273 h 1650"/>
                <a:gd name="T88" fmla="*/ 2679 w 5015"/>
                <a:gd name="T89" fmla="*/ 1925 h 1650"/>
                <a:gd name="T90" fmla="*/ 2791 w 5015"/>
                <a:gd name="T91" fmla="*/ 2608 h 1650"/>
                <a:gd name="T92" fmla="*/ 2898 w 5015"/>
                <a:gd name="T93" fmla="*/ 2354 h 1650"/>
                <a:gd name="T94" fmla="*/ 2987 w 5015"/>
                <a:gd name="T95" fmla="*/ 2084 h 1650"/>
                <a:gd name="T96" fmla="*/ 3086 w 5015"/>
                <a:gd name="T97" fmla="*/ 2624 h 1650"/>
                <a:gd name="T98" fmla="*/ 3235 w 5015"/>
                <a:gd name="T99" fmla="*/ 2510 h 1650"/>
                <a:gd name="T100" fmla="*/ 3312 w 5015"/>
                <a:gd name="T101" fmla="*/ 2956 h 1650"/>
                <a:gd name="T102" fmla="*/ 3413 w 5015"/>
                <a:gd name="T103" fmla="*/ 2560 h 1650"/>
                <a:gd name="T104" fmla="*/ 3436 w 5015"/>
                <a:gd name="T105" fmla="*/ 2560 h 1650"/>
                <a:gd name="T106" fmla="*/ 3531 w 5015"/>
                <a:gd name="T107" fmla="*/ 3068 h 1650"/>
                <a:gd name="T108" fmla="*/ 3609 w 5015"/>
                <a:gd name="T109" fmla="*/ 3053 h 1650"/>
                <a:gd name="T110" fmla="*/ 3667 w 5015"/>
                <a:gd name="T111" fmla="*/ 2847 h 1650"/>
                <a:gd name="T112" fmla="*/ 3803 w 5015"/>
                <a:gd name="T113" fmla="*/ 3451 h 1650"/>
                <a:gd name="T114" fmla="*/ 3851 w 5015"/>
                <a:gd name="T115" fmla="*/ 3198 h 1650"/>
                <a:gd name="T116" fmla="*/ 3957 w 5015"/>
                <a:gd name="T117" fmla="*/ 3435 h 1650"/>
                <a:gd name="T118" fmla="*/ 4045 w 5015"/>
                <a:gd name="T119" fmla="*/ 3484 h 1650"/>
                <a:gd name="T120" fmla="*/ 4140 w 5015"/>
                <a:gd name="T121" fmla="*/ 3593 h 1650"/>
                <a:gd name="T122" fmla="*/ 4165 w 5015"/>
                <a:gd name="T123" fmla="*/ 3624 h 165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015"/>
                <a:gd name="T187" fmla="*/ 0 h 1650"/>
                <a:gd name="T188" fmla="*/ 5015 w 5015"/>
                <a:gd name="T189" fmla="*/ 1650 h 165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015" h="1650">
                  <a:moveTo>
                    <a:pt x="0" y="1531"/>
                  </a:moveTo>
                  <a:cubicBezTo>
                    <a:pt x="11" y="1520"/>
                    <a:pt x="29" y="1504"/>
                    <a:pt x="35" y="1489"/>
                  </a:cubicBezTo>
                  <a:cubicBezTo>
                    <a:pt x="59" y="1423"/>
                    <a:pt x="28" y="1440"/>
                    <a:pt x="70" y="1426"/>
                  </a:cubicBezTo>
                  <a:cubicBezTo>
                    <a:pt x="94" y="1462"/>
                    <a:pt x="109" y="1502"/>
                    <a:pt x="133" y="1538"/>
                  </a:cubicBezTo>
                  <a:cubicBezTo>
                    <a:pt x="147" y="1533"/>
                    <a:pt x="170" y="1538"/>
                    <a:pt x="175" y="1524"/>
                  </a:cubicBezTo>
                  <a:cubicBezTo>
                    <a:pt x="177" y="1517"/>
                    <a:pt x="177" y="1509"/>
                    <a:pt x="182" y="1503"/>
                  </a:cubicBezTo>
                  <a:cubicBezTo>
                    <a:pt x="194" y="1487"/>
                    <a:pt x="224" y="1461"/>
                    <a:pt x="224" y="1461"/>
                  </a:cubicBezTo>
                  <a:cubicBezTo>
                    <a:pt x="261" y="1470"/>
                    <a:pt x="271" y="1472"/>
                    <a:pt x="281" y="1510"/>
                  </a:cubicBezTo>
                  <a:cubicBezTo>
                    <a:pt x="326" y="1480"/>
                    <a:pt x="291" y="1457"/>
                    <a:pt x="337" y="1426"/>
                  </a:cubicBezTo>
                  <a:cubicBezTo>
                    <a:pt x="364" y="1408"/>
                    <a:pt x="352" y="1418"/>
                    <a:pt x="372" y="1397"/>
                  </a:cubicBezTo>
                  <a:cubicBezTo>
                    <a:pt x="383" y="1408"/>
                    <a:pt x="394" y="1418"/>
                    <a:pt x="400" y="1433"/>
                  </a:cubicBezTo>
                  <a:cubicBezTo>
                    <a:pt x="416" y="1469"/>
                    <a:pt x="409" y="1490"/>
                    <a:pt x="449" y="1503"/>
                  </a:cubicBezTo>
                  <a:cubicBezTo>
                    <a:pt x="516" y="1436"/>
                    <a:pt x="436" y="1522"/>
                    <a:pt x="477" y="1461"/>
                  </a:cubicBezTo>
                  <a:cubicBezTo>
                    <a:pt x="489" y="1442"/>
                    <a:pt x="510" y="1421"/>
                    <a:pt x="526" y="1404"/>
                  </a:cubicBezTo>
                  <a:cubicBezTo>
                    <a:pt x="545" y="1423"/>
                    <a:pt x="570" y="1462"/>
                    <a:pt x="590" y="1475"/>
                  </a:cubicBezTo>
                  <a:cubicBezTo>
                    <a:pt x="645" y="1464"/>
                    <a:pt x="645" y="1442"/>
                    <a:pt x="681" y="1404"/>
                  </a:cubicBezTo>
                  <a:cubicBezTo>
                    <a:pt x="682" y="1401"/>
                    <a:pt x="694" y="1359"/>
                    <a:pt x="702" y="1362"/>
                  </a:cubicBezTo>
                  <a:cubicBezTo>
                    <a:pt x="728" y="1372"/>
                    <a:pt x="759" y="1427"/>
                    <a:pt x="779" y="1447"/>
                  </a:cubicBezTo>
                  <a:cubicBezTo>
                    <a:pt x="784" y="1461"/>
                    <a:pt x="784" y="1484"/>
                    <a:pt x="807" y="1461"/>
                  </a:cubicBezTo>
                  <a:cubicBezTo>
                    <a:pt x="812" y="1456"/>
                    <a:pt x="811" y="1447"/>
                    <a:pt x="814" y="1440"/>
                  </a:cubicBezTo>
                  <a:cubicBezTo>
                    <a:pt x="832" y="1405"/>
                    <a:pt x="852" y="1370"/>
                    <a:pt x="885" y="1348"/>
                  </a:cubicBezTo>
                  <a:cubicBezTo>
                    <a:pt x="910" y="1373"/>
                    <a:pt x="939" y="1394"/>
                    <a:pt x="962" y="1419"/>
                  </a:cubicBezTo>
                  <a:cubicBezTo>
                    <a:pt x="967" y="1414"/>
                    <a:pt x="971" y="1408"/>
                    <a:pt x="976" y="1404"/>
                  </a:cubicBezTo>
                  <a:cubicBezTo>
                    <a:pt x="985" y="1396"/>
                    <a:pt x="996" y="1391"/>
                    <a:pt x="1004" y="1383"/>
                  </a:cubicBezTo>
                  <a:cubicBezTo>
                    <a:pt x="1010" y="1377"/>
                    <a:pt x="1012" y="1368"/>
                    <a:pt x="1018" y="1362"/>
                  </a:cubicBezTo>
                  <a:cubicBezTo>
                    <a:pt x="1031" y="1351"/>
                    <a:pt x="1060" y="1334"/>
                    <a:pt x="1060" y="1334"/>
                  </a:cubicBezTo>
                  <a:cubicBezTo>
                    <a:pt x="1080" y="1294"/>
                    <a:pt x="1104" y="1255"/>
                    <a:pt x="1124" y="1215"/>
                  </a:cubicBezTo>
                  <a:cubicBezTo>
                    <a:pt x="1130" y="1204"/>
                    <a:pt x="1135" y="1176"/>
                    <a:pt x="1138" y="1166"/>
                  </a:cubicBezTo>
                  <a:cubicBezTo>
                    <a:pt x="1148" y="1132"/>
                    <a:pt x="1164" y="1098"/>
                    <a:pt x="1180" y="1067"/>
                  </a:cubicBezTo>
                  <a:cubicBezTo>
                    <a:pt x="1199" y="1125"/>
                    <a:pt x="1228" y="1183"/>
                    <a:pt x="1243" y="1243"/>
                  </a:cubicBezTo>
                  <a:cubicBezTo>
                    <a:pt x="1253" y="1172"/>
                    <a:pt x="1258" y="1141"/>
                    <a:pt x="1264" y="1053"/>
                  </a:cubicBezTo>
                  <a:cubicBezTo>
                    <a:pt x="1269" y="981"/>
                    <a:pt x="1278" y="836"/>
                    <a:pt x="1278" y="836"/>
                  </a:cubicBezTo>
                  <a:cubicBezTo>
                    <a:pt x="1287" y="883"/>
                    <a:pt x="1291" y="931"/>
                    <a:pt x="1306" y="976"/>
                  </a:cubicBezTo>
                  <a:cubicBezTo>
                    <a:pt x="1311" y="990"/>
                    <a:pt x="1320" y="1018"/>
                    <a:pt x="1320" y="1018"/>
                  </a:cubicBezTo>
                  <a:cubicBezTo>
                    <a:pt x="1332" y="983"/>
                    <a:pt x="1339" y="949"/>
                    <a:pt x="1348" y="913"/>
                  </a:cubicBezTo>
                  <a:cubicBezTo>
                    <a:pt x="1362" y="774"/>
                    <a:pt x="1371" y="636"/>
                    <a:pt x="1390" y="498"/>
                  </a:cubicBezTo>
                  <a:cubicBezTo>
                    <a:pt x="1416" y="565"/>
                    <a:pt x="1416" y="638"/>
                    <a:pt x="1426" y="709"/>
                  </a:cubicBezTo>
                  <a:cubicBezTo>
                    <a:pt x="1442" y="660"/>
                    <a:pt x="1445" y="611"/>
                    <a:pt x="1461" y="562"/>
                  </a:cubicBezTo>
                  <a:cubicBezTo>
                    <a:pt x="1472" y="493"/>
                    <a:pt x="1480" y="420"/>
                    <a:pt x="1496" y="351"/>
                  </a:cubicBezTo>
                  <a:cubicBezTo>
                    <a:pt x="1504" y="315"/>
                    <a:pt x="1506" y="279"/>
                    <a:pt x="1531" y="252"/>
                  </a:cubicBezTo>
                  <a:cubicBezTo>
                    <a:pt x="1564" y="304"/>
                    <a:pt x="1579" y="388"/>
                    <a:pt x="1594" y="449"/>
                  </a:cubicBezTo>
                  <a:cubicBezTo>
                    <a:pt x="1606" y="444"/>
                    <a:pt x="1619" y="443"/>
                    <a:pt x="1629" y="435"/>
                  </a:cubicBezTo>
                  <a:cubicBezTo>
                    <a:pt x="1635" y="430"/>
                    <a:pt x="1633" y="421"/>
                    <a:pt x="1636" y="414"/>
                  </a:cubicBezTo>
                  <a:cubicBezTo>
                    <a:pt x="1655" y="375"/>
                    <a:pt x="1665" y="334"/>
                    <a:pt x="1686" y="295"/>
                  </a:cubicBezTo>
                  <a:cubicBezTo>
                    <a:pt x="1698" y="232"/>
                    <a:pt x="1713" y="170"/>
                    <a:pt x="1742" y="112"/>
                  </a:cubicBezTo>
                  <a:cubicBezTo>
                    <a:pt x="1757" y="82"/>
                    <a:pt x="1798" y="28"/>
                    <a:pt x="1798" y="28"/>
                  </a:cubicBezTo>
                  <a:cubicBezTo>
                    <a:pt x="1800" y="21"/>
                    <a:pt x="1803" y="0"/>
                    <a:pt x="1805" y="7"/>
                  </a:cubicBezTo>
                  <a:cubicBezTo>
                    <a:pt x="1828" y="76"/>
                    <a:pt x="1816" y="159"/>
                    <a:pt x="1826" y="231"/>
                  </a:cubicBezTo>
                  <a:cubicBezTo>
                    <a:pt x="1846" y="192"/>
                    <a:pt x="1863" y="154"/>
                    <a:pt x="1875" y="112"/>
                  </a:cubicBezTo>
                  <a:cubicBezTo>
                    <a:pt x="1875" y="112"/>
                    <a:pt x="1892" y="60"/>
                    <a:pt x="1896" y="49"/>
                  </a:cubicBezTo>
                  <a:cubicBezTo>
                    <a:pt x="1898" y="42"/>
                    <a:pt x="1903" y="28"/>
                    <a:pt x="1903" y="28"/>
                  </a:cubicBezTo>
                  <a:cubicBezTo>
                    <a:pt x="1910" y="98"/>
                    <a:pt x="1908" y="189"/>
                    <a:pt x="1931" y="260"/>
                  </a:cubicBezTo>
                  <a:cubicBezTo>
                    <a:pt x="1938" y="248"/>
                    <a:pt x="1945" y="236"/>
                    <a:pt x="1952" y="224"/>
                  </a:cubicBezTo>
                  <a:cubicBezTo>
                    <a:pt x="1962" y="206"/>
                    <a:pt x="1981" y="168"/>
                    <a:pt x="1981" y="168"/>
                  </a:cubicBezTo>
                  <a:cubicBezTo>
                    <a:pt x="1995" y="113"/>
                    <a:pt x="2016" y="62"/>
                    <a:pt x="2030" y="7"/>
                  </a:cubicBezTo>
                  <a:cubicBezTo>
                    <a:pt x="2032" y="47"/>
                    <a:pt x="2034" y="86"/>
                    <a:pt x="2037" y="126"/>
                  </a:cubicBezTo>
                  <a:cubicBezTo>
                    <a:pt x="2038" y="140"/>
                    <a:pt x="2034" y="158"/>
                    <a:pt x="2044" y="168"/>
                  </a:cubicBezTo>
                  <a:cubicBezTo>
                    <a:pt x="2051" y="175"/>
                    <a:pt x="2048" y="149"/>
                    <a:pt x="2051" y="140"/>
                  </a:cubicBezTo>
                  <a:cubicBezTo>
                    <a:pt x="2053" y="133"/>
                    <a:pt x="2056" y="126"/>
                    <a:pt x="2058" y="119"/>
                  </a:cubicBezTo>
                  <a:cubicBezTo>
                    <a:pt x="2082" y="32"/>
                    <a:pt x="2063" y="90"/>
                    <a:pt x="2079" y="42"/>
                  </a:cubicBezTo>
                  <a:cubicBezTo>
                    <a:pt x="2112" y="140"/>
                    <a:pt x="2088" y="246"/>
                    <a:pt x="2121" y="344"/>
                  </a:cubicBezTo>
                  <a:cubicBezTo>
                    <a:pt x="2137" y="281"/>
                    <a:pt x="2152" y="218"/>
                    <a:pt x="2163" y="154"/>
                  </a:cubicBezTo>
                  <a:cubicBezTo>
                    <a:pt x="2165" y="196"/>
                    <a:pt x="2164" y="239"/>
                    <a:pt x="2170" y="281"/>
                  </a:cubicBezTo>
                  <a:cubicBezTo>
                    <a:pt x="2171" y="291"/>
                    <a:pt x="2174" y="261"/>
                    <a:pt x="2177" y="252"/>
                  </a:cubicBezTo>
                  <a:cubicBezTo>
                    <a:pt x="2189" y="219"/>
                    <a:pt x="2199" y="183"/>
                    <a:pt x="2219" y="154"/>
                  </a:cubicBezTo>
                  <a:cubicBezTo>
                    <a:pt x="2247" y="196"/>
                    <a:pt x="2242" y="247"/>
                    <a:pt x="2254" y="295"/>
                  </a:cubicBezTo>
                  <a:cubicBezTo>
                    <a:pt x="2271" y="263"/>
                    <a:pt x="2273" y="226"/>
                    <a:pt x="2290" y="196"/>
                  </a:cubicBezTo>
                  <a:cubicBezTo>
                    <a:pt x="2330" y="124"/>
                    <a:pt x="2309" y="181"/>
                    <a:pt x="2325" y="133"/>
                  </a:cubicBezTo>
                  <a:cubicBezTo>
                    <a:pt x="2331" y="288"/>
                    <a:pt x="2331" y="461"/>
                    <a:pt x="2381" y="611"/>
                  </a:cubicBezTo>
                  <a:cubicBezTo>
                    <a:pt x="2396" y="553"/>
                    <a:pt x="2397" y="494"/>
                    <a:pt x="2409" y="435"/>
                  </a:cubicBezTo>
                  <a:cubicBezTo>
                    <a:pt x="2411" y="402"/>
                    <a:pt x="2413" y="370"/>
                    <a:pt x="2416" y="337"/>
                  </a:cubicBezTo>
                  <a:cubicBezTo>
                    <a:pt x="2417" y="325"/>
                    <a:pt x="2421" y="290"/>
                    <a:pt x="2423" y="302"/>
                  </a:cubicBezTo>
                  <a:cubicBezTo>
                    <a:pt x="2435" y="364"/>
                    <a:pt x="2415" y="495"/>
                    <a:pt x="2465" y="548"/>
                  </a:cubicBezTo>
                  <a:cubicBezTo>
                    <a:pt x="2484" y="605"/>
                    <a:pt x="2498" y="540"/>
                    <a:pt x="2507" y="519"/>
                  </a:cubicBezTo>
                  <a:cubicBezTo>
                    <a:pt x="2528" y="469"/>
                    <a:pt x="2540" y="417"/>
                    <a:pt x="2557" y="365"/>
                  </a:cubicBezTo>
                  <a:cubicBezTo>
                    <a:pt x="2577" y="447"/>
                    <a:pt x="2595" y="570"/>
                    <a:pt x="2641" y="639"/>
                  </a:cubicBezTo>
                  <a:cubicBezTo>
                    <a:pt x="2689" y="566"/>
                    <a:pt x="2693" y="469"/>
                    <a:pt x="2739" y="400"/>
                  </a:cubicBezTo>
                  <a:cubicBezTo>
                    <a:pt x="2748" y="426"/>
                    <a:pt x="2762" y="457"/>
                    <a:pt x="2767" y="484"/>
                  </a:cubicBezTo>
                  <a:cubicBezTo>
                    <a:pt x="2778" y="539"/>
                    <a:pt x="2784" y="606"/>
                    <a:pt x="2802" y="660"/>
                  </a:cubicBezTo>
                  <a:cubicBezTo>
                    <a:pt x="2840" y="609"/>
                    <a:pt x="2838" y="543"/>
                    <a:pt x="2873" y="491"/>
                  </a:cubicBezTo>
                  <a:cubicBezTo>
                    <a:pt x="2898" y="565"/>
                    <a:pt x="2899" y="653"/>
                    <a:pt x="2908" y="730"/>
                  </a:cubicBezTo>
                  <a:cubicBezTo>
                    <a:pt x="2942" y="696"/>
                    <a:pt x="2945" y="650"/>
                    <a:pt x="2971" y="611"/>
                  </a:cubicBezTo>
                  <a:cubicBezTo>
                    <a:pt x="3002" y="704"/>
                    <a:pt x="2990" y="919"/>
                    <a:pt x="2992" y="976"/>
                  </a:cubicBezTo>
                  <a:cubicBezTo>
                    <a:pt x="3008" y="960"/>
                    <a:pt x="3027" y="938"/>
                    <a:pt x="3034" y="948"/>
                  </a:cubicBezTo>
                  <a:cubicBezTo>
                    <a:pt x="3052" y="973"/>
                    <a:pt x="3055" y="1041"/>
                    <a:pt x="3062" y="1074"/>
                  </a:cubicBezTo>
                  <a:cubicBezTo>
                    <a:pt x="3068" y="1100"/>
                    <a:pt x="3083" y="1152"/>
                    <a:pt x="3083" y="1152"/>
                  </a:cubicBezTo>
                  <a:cubicBezTo>
                    <a:pt x="3102" y="1127"/>
                    <a:pt x="3104" y="1101"/>
                    <a:pt x="3126" y="1081"/>
                  </a:cubicBezTo>
                  <a:cubicBezTo>
                    <a:pt x="3132" y="1055"/>
                    <a:pt x="3139" y="1029"/>
                    <a:pt x="3147" y="1004"/>
                  </a:cubicBezTo>
                  <a:cubicBezTo>
                    <a:pt x="3151" y="990"/>
                    <a:pt x="3161" y="962"/>
                    <a:pt x="3161" y="962"/>
                  </a:cubicBezTo>
                  <a:cubicBezTo>
                    <a:pt x="3166" y="924"/>
                    <a:pt x="3173" y="887"/>
                    <a:pt x="3182" y="850"/>
                  </a:cubicBezTo>
                  <a:cubicBezTo>
                    <a:pt x="3220" y="926"/>
                    <a:pt x="3226" y="1015"/>
                    <a:pt x="3266" y="1095"/>
                  </a:cubicBezTo>
                  <a:cubicBezTo>
                    <a:pt x="3282" y="1127"/>
                    <a:pt x="3280" y="1135"/>
                    <a:pt x="3315" y="1152"/>
                  </a:cubicBezTo>
                  <a:cubicBezTo>
                    <a:pt x="3340" y="1115"/>
                    <a:pt x="3361" y="1092"/>
                    <a:pt x="3399" y="1067"/>
                  </a:cubicBezTo>
                  <a:cubicBezTo>
                    <a:pt x="3413" y="1058"/>
                    <a:pt x="3442" y="1039"/>
                    <a:pt x="3442" y="1039"/>
                  </a:cubicBezTo>
                  <a:cubicBezTo>
                    <a:pt x="3466" y="991"/>
                    <a:pt x="3488" y="944"/>
                    <a:pt x="3526" y="906"/>
                  </a:cubicBezTo>
                  <a:cubicBezTo>
                    <a:pt x="3533" y="911"/>
                    <a:pt x="3543" y="913"/>
                    <a:pt x="3547" y="920"/>
                  </a:cubicBezTo>
                  <a:cubicBezTo>
                    <a:pt x="3580" y="972"/>
                    <a:pt x="3573" y="1047"/>
                    <a:pt x="3610" y="1102"/>
                  </a:cubicBezTo>
                  <a:cubicBezTo>
                    <a:pt x="3620" y="1135"/>
                    <a:pt x="3636" y="1144"/>
                    <a:pt x="3666" y="1159"/>
                  </a:cubicBezTo>
                  <a:cubicBezTo>
                    <a:pt x="3722" y="1140"/>
                    <a:pt x="3752" y="1059"/>
                    <a:pt x="3793" y="1018"/>
                  </a:cubicBezTo>
                  <a:cubicBezTo>
                    <a:pt x="3815" y="1047"/>
                    <a:pt x="3822" y="1079"/>
                    <a:pt x="3842" y="1109"/>
                  </a:cubicBezTo>
                  <a:cubicBezTo>
                    <a:pt x="3854" y="1145"/>
                    <a:pt x="3870" y="1166"/>
                    <a:pt x="3884" y="1201"/>
                  </a:cubicBezTo>
                  <a:cubicBezTo>
                    <a:pt x="3899" y="1238"/>
                    <a:pt x="3911" y="1272"/>
                    <a:pt x="3933" y="1306"/>
                  </a:cubicBezTo>
                  <a:cubicBezTo>
                    <a:pt x="3966" y="1295"/>
                    <a:pt x="3971" y="1260"/>
                    <a:pt x="3997" y="1236"/>
                  </a:cubicBezTo>
                  <a:cubicBezTo>
                    <a:pt x="4015" y="1200"/>
                    <a:pt x="4031" y="1164"/>
                    <a:pt x="4053" y="1131"/>
                  </a:cubicBezTo>
                  <a:cubicBezTo>
                    <a:pt x="4055" y="1124"/>
                    <a:pt x="4052" y="1109"/>
                    <a:pt x="4060" y="1109"/>
                  </a:cubicBezTo>
                  <a:cubicBezTo>
                    <a:pt x="4070" y="1109"/>
                    <a:pt x="4076" y="1122"/>
                    <a:pt x="4081" y="1131"/>
                  </a:cubicBezTo>
                  <a:cubicBezTo>
                    <a:pt x="4141" y="1240"/>
                    <a:pt x="4053" y="1117"/>
                    <a:pt x="4116" y="1201"/>
                  </a:cubicBezTo>
                  <a:cubicBezTo>
                    <a:pt x="4134" y="1255"/>
                    <a:pt x="4168" y="1304"/>
                    <a:pt x="4193" y="1355"/>
                  </a:cubicBezTo>
                  <a:cubicBezTo>
                    <a:pt x="4206" y="1382"/>
                    <a:pt x="4204" y="1394"/>
                    <a:pt x="4235" y="1404"/>
                  </a:cubicBezTo>
                  <a:cubicBezTo>
                    <a:pt x="4253" y="1386"/>
                    <a:pt x="4266" y="1365"/>
                    <a:pt x="4285" y="1348"/>
                  </a:cubicBezTo>
                  <a:cubicBezTo>
                    <a:pt x="4302" y="1298"/>
                    <a:pt x="4278" y="1358"/>
                    <a:pt x="4313" y="1306"/>
                  </a:cubicBezTo>
                  <a:cubicBezTo>
                    <a:pt x="4330" y="1281"/>
                    <a:pt x="4322" y="1268"/>
                    <a:pt x="4355" y="1257"/>
                  </a:cubicBezTo>
                  <a:cubicBezTo>
                    <a:pt x="4398" y="1326"/>
                    <a:pt x="4434" y="1398"/>
                    <a:pt x="4474" y="1468"/>
                  </a:cubicBezTo>
                  <a:cubicBezTo>
                    <a:pt x="4490" y="1496"/>
                    <a:pt x="4485" y="1514"/>
                    <a:pt x="4516" y="1524"/>
                  </a:cubicBezTo>
                  <a:cubicBezTo>
                    <a:pt x="4527" y="1492"/>
                    <a:pt x="4546" y="1461"/>
                    <a:pt x="4566" y="1433"/>
                  </a:cubicBezTo>
                  <a:cubicBezTo>
                    <a:pt x="4568" y="1426"/>
                    <a:pt x="4566" y="1413"/>
                    <a:pt x="4573" y="1412"/>
                  </a:cubicBezTo>
                  <a:cubicBezTo>
                    <a:pt x="4596" y="1407"/>
                    <a:pt x="4605" y="1435"/>
                    <a:pt x="4615" y="1447"/>
                  </a:cubicBezTo>
                  <a:cubicBezTo>
                    <a:pt x="4640" y="1477"/>
                    <a:pt x="4661" y="1504"/>
                    <a:pt x="4699" y="1517"/>
                  </a:cubicBezTo>
                  <a:cubicBezTo>
                    <a:pt x="4747" y="1485"/>
                    <a:pt x="4725" y="1494"/>
                    <a:pt x="4762" y="1482"/>
                  </a:cubicBezTo>
                  <a:cubicBezTo>
                    <a:pt x="4789" y="1500"/>
                    <a:pt x="4789" y="1512"/>
                    <a:pt x="4804" y="1538"/>
                  </a:cubicBezTo>
                  <a:cubicBezTo>
                    <a:pt x="4812" y="1553"/>
                    <a:pt x="4815" y="1579"/>
                    <a:pt x="4832" y="1580"/>
                  </a:cubicBezTo>
                  <a:cubicBezTo>
                    <a:pt x="4860" y="1582"/>
                    <a:pt x="4889" y="1585"/>
                    <a:pt x="4917" y="1587"/>
                  </a:cubicBezTo>
                  <a:cubicBezTo>
                    <a:pt x="4946" y="1601"/>
                    <a:pt x="4987" y="1650"/>
                    <a:pt x="5015" y="1650"/>
                  </a:cubicBezTo>
                  <a:lnTo>
                    <a:pt x="4946" y="1600"/>
                  </a:lnTo>
                </a:path>
              </a:pathLst>
            </a:custGeom>
            <a:noFill/>
            <a:ln w="28575">
              <a:solidFill>
                <a:schemeClr val="bg2">
                  <a:lumMod val="2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b="1">
                <a:ln>
                  <a:solidFill>
                    <a:sysClr val="windowText" lastClr="00000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0" name="Text Box 22"/>
            <p:cNvSpPr txBox="1">
              <a:spLocks noChangeArrowheads="1"/>
            </p:cNvSpPr>
            <p:nvPr/>
          </p:nvSpPr>
          <p:spPr bwMode="auto">
            <a:xfrm>
              <a:off x="912" y="3700"/>
              <a:ext cx="74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 à 2 </a:t>
              </a:r>
              <a:r>
                <a:rPr lang="fr-FR" sz="2000" b="1" dirty="0" err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sem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1" name="Text Box 23"/>
            <p:cNvSpPr txBox="1">
              <a:spLocks noChangeArrowheads="1"/>
            </p:cNvSpPr>
            <p:nvPr/>
          </p:nvSpPr>
          <p:spPr bwMode="auto">
            <a:xfrm>
              <a:off x="2400" y="3700"/>
              <a:ext cx="54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 smtClean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 </a:t>
              </a:r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6 </a:t>
              </a:r>
              <a:r>
                <a:rPr lang="fr-FR" sz="2000" b="1" dirty="0" err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sem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2" name="Text Box 24"/>
            <p:cNvSpPr txBox="1">
              <a:spLocks noChangeArrowheads="1"/>
            </p:cNvSpPr>
            <p:nvPr/>
          </p:nvSpPr>
          <p:spPr bwMode="auto">
            <a:xfrm>
              <a:off x="4368" y="3700"/>
              <a:ext cx="59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 smtClean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12 </a:t>
              </a:r>
              <a:r>
                <a:rPr lang="fr-FR" sz="2000" b="1" dirty="0" err="1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sem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3" name="Text Box 25"/>
            <p:cNvSpPr txBox="1">
              <a:spLocks noChangeArrowheads="1"/>
            </p:cNvSpPr>
            <p:nvPr/>
          </p:nvSpPr>
          <p:spPr bwMode="auto">
            <a:xfrm>
              <a:off x="720" y="1553"/>
              <a:ext cx="1214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Larmoiement</a:t>
              </a:r>
            </a:p>
            <a:p>
              <a:pPr>
                <a:defRPr/>
              </a:pPr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Malaise</a:t>
              </a:r>
            </a:p>
            <a:p>
              <a:pPr>
                <a:defRPr/>
              </a:pPr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Petite F°</a:t>
              </a:r>
            </a:p>
            <a:p>
              <a:pPr>
                <a:defRPr/>
              </a:pPr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Conjonctivite</a:t>
              </a:r>
            </a:p>
            <a:p>
              <a:pPr>
                <a:defRPr/>
              </a:pPr>
              <a:r>
                <a:rPr lang="fr-FR" sz="1600" b="1" dirty="0" err="1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Rhinorrhée</a:t>
              </a:r>
              <a:endParaRPr lang="fr-FR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endParaRPr>
            </a:p>
            <a:p>
              <a:pPr>
                <a:defRPr/>
              </a:pPr>
              <a:r>
                <a:rPr lang="fr-FR" sz="1600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Toux non productive</a:t>
              </a:r>
            </a:p>
            <a:p>
              <a:pPr>
                <a:defRPr/>
              </a:pPr>
              <a:endParaRPr lang="fr-FR" sz="24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4" name="Text Box 26"/>
            <p:cNvSpPr txBox="1">
              <a:spLocks noChangeArrowheads="1"/>
            </p:cNvSpPr>
            <p:nvPr/>
          </p:nvSpPr>
          <p:spPr bwMode="auto">
            <a:xfrm>
              <a:off x="192" y="3698"/>
              <a:ext cx="8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7 à </a:t>
              </a:r>
              <a:r>
                <a:rPr lang="fr-FR" sz="2000" b="1" dirty="0" smtClean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14 j</a:t>
              </a:r>
              <a:endParaRPr lang="fr-FR" sz="20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8095" name="Text Box 27"/>
            <p:cNvSpPr txBox="1">
              <a:spLocks noChangeArrowheads="1"/>
            </p:cNvSpPr>
            <p:nvPr/>
          </p:nvSpPr>
          <p:spPr bwMode="auto">
            <a:xfrm>
              <a:off x="28" y="283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5</a:t>
              </a:r>
            </a:p>
          </p:txBody>
        </p:sp>
        <p:sp>
          <p:nvSpPr>
            <p:cNvPr id="88096" name="Text Box 28"/>
            <p:cNvSpPr txBox="1">
              <a:spLocks noChangeArrowheads="1"/>
            </p:cNvSpPr>
            <p:nvPr/>
          </p:nvSpPr>
          <p:spPr bwMode="auto">
            <a:xfrm>
              <a:off x="124" y="518"/>
              <a:ext cx="6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chemeClr val="accent5">
                      <a:lumMod val="75000"/>
                    </a:schemeClr>
                  </a:solidFill>
                  <a:latin typeface="Calibri" pitchFamily="34" charset="0"/>
                </a:rPr>
                <a:t>quintes</a:t>
              </a:r>
            </a:p>
          </p:txBody>
        </p:sp>
        <p:sp>
          <p:nvSpPr>
            <p:cNvPr id="88097" name="Text Box 29"/>
            <p:cNvSpPr txBox="1">
              <a:spLocks noChangeArrowheads="1"/>
            </p:cNvSpPr>
            <p:nvPr/>
          </p:nvSpPr>
          <p:spPr bwMode="auto">
            <a:xfrm>
              <a:off x="1988" y="2382"/>
              <a:ext cx="1666" cy="11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Toux sans fièvre</a:t>
              </a:r>
            </a:p>
            <a:p>
              <a:pPr>
                <a:defRPr/>
              </a:pPr>
              <a:r>
                <a:rPr lang="fr-FR" b="1" dirty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à recrudescence nocturne</a:t>
              </a:r>
            </a:p>
            <a:p>
              <a:pPr>
                <a:defRPr/>
              </a:pPr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Paroxystique</a:t>
              </a:r>
            </a:p>
            <a:p>
              <a:pPr>
                <a:defRPr/>
              </a:pPr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Vomissements</a:t>
              </a:r>
            </a:p>
            <a:p>
              <a:pPr>
                <a:defRPr/>
              </a:pPr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Cote cassée</a:t>
              </a:r>
            </a:p>
            <a:p>
              <a:pPr>
                <a:defRPr/>
              </a:pPr>
              <a:r>
                <a:rPr lang="fr-FR" b="1" dirty="0" smtClean="0">
                  <a:solidFill>
                    <a:schemeClr val="accent6">
                      <a:lumMod val="75000"/>
                    </a:schemeClr>
                  </a:solidFill>
                  <a:latin typeface="Calibri" pitchFamily="34" charset="0"/>
                </a:rPr>
                <a:t>Apnée </a:t>
              </a:r>
              <a:endParaRPr lang="fr-FR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8929687" y="176571"/>
            <a:ext cx="2373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6">
                    <a:lumMod val="75000"/>
                  </a:schemeClr>
                </a:solidFill>
              </a:rPr>
              <a:t>Sujet non immun</a:t>
            </a:r>
            <a:endParaRPr lang="fr-F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891767" y="6143389"/>
            <a:ext cx="3742756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chemeClr val="accent6">
                    <a:lumMod val="75000"/>
                  </a:schemeClr>
                </a:solidFill>
              </a:rPr>
              <a:t>Maladie pédiatrique </a:t>
            </a:r>
            <a:endParaRPr lang="fr-F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677" y="206955"/>
            <a:ext cx="11711650" cy="994172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La coqueluche et les vaccins coquelucheux</a:t>
            </a:r>
            <a:endParaRPr lang="fr-FR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34679" y="2207948"/>
            <a:ext cx="10515600" cy="20168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Premier vaccin : vaccin à germes entiers </a:t>
            </a:r>
            <a:r>
              <a:rPr lang="fr-FR" b="1" dirty="0" err="1" smtClean="0">
                <a:solidFill>
                  <a:schemeClr val="accent5">
                    <a:lumMod val="75000"/>
                  </a:schemeClr>
                </a:solidFill>
              </a:rPr>
              <a:t>cad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 composé de bactéries entières inactivées à la 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</a:rPr>
              <a:t>chaleur ou chimiquement </a:t>
            </a:r>
            <a:r>
              <a:rPr lang="fr-FR" b="1" dirty="0" smtClean="0">
                <a:solidFill>
                  <a:schemeClr val="accent5">
                    <a:lumMod val="75000"/>
                  </a:schemeClr>
                </a:solidFill>
              </a:rPr>
              <a:t>à défaut de l’isolement d’une toxine</a:t>
            </a:r>
            <a:endParaRPr 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0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255263" y="1104821"/>
            <a:ext cx="10368090" cy="2051078"/>
          </a:xfrm>
          <a:noFill/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  <a:ea typeface="Arial Narrow" charset="0"/>
                <a:cs typeface="Arial Narrow" charset="0"/>
              </a:rPr>
              <a:t>Années 50 USA- 60 France  : vaccins à germes entiers démontrés 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efficaces 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Stratégie : 3+1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fr-FR" sz="2600" b="1" dirty="0">
              <a:solidFill>
                <a:schemeClr val="accent6">
                  <a:lumMod val="50000"/>
                </a:schemeClr>
              </a:solidFill>
              <a:ea typeface="Arial Narrow" charset="0"/>
              <a:cs typeface="Arial Narrow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fr-FR" b="1" dirty="0">
              <a:solidFill>
                <a:schemeClr val="accent6">
                  <a:lumMod val="50000"/>
                </a:schemeClr>
              </a:solidFill>
              <a:ea typeface="Arial Narrow" charset="0"/>
              <a:cs typeface="Arial Narrow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fr-FR" b="1" dirty="0" smtClean="0">
              <a:solidFill>
                <a:schemeClr val="accent6">
                  <a:lumMod val="50000"/>
                </a:schemeClr>
              </a:solidFill>
              <a:ea typeface="Arial Narrow" charset="0"/>
              <a:cs typeface="Arial Narrow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-39381" y="156773"/>
            <a:ext cx="11776109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6" tIns="33338" rIns="67866" bIns="33338" anchor="ctr">
            <a:prstTxWarp prst="textNoShape">
              <a:avLst/>
            </a:prstTxWarp>
          </a:bodyPr>
          <a:lstStyle/>
          <a:p>
            <a:pPr defTabSz="571500" eaLnBrk="0" hangingPunct="0">
              <a:lnSpc>
                <a:spcPct val="90000"/>
              </a:lnSpc>
            </a:pP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Premier problème des vaccins coquelucheux à germes entiers : </a:t>
            </a:r>
            <a:endParaRPr lang="fr-FR" sz="3000" b="1" dirty="0" smtClean="0">
              <a:solidFill>
                <a:schemeClr val="accent5">
                  <a:lumMod val="75000"/>
                </a:schemeClr>
              </a:solidFill>
              <a:ea typeface="Arial Narrow" charset="0"/>
              <a:cs typeface="Arial Narrow" charset="0"/>
            </a:endParaRPr>
          </a:p>
          <a:p>
            <a:pPr defTabSz="571500" eaLnBrk="0" hangingPunct="0">
              <a:lnSpc>
                <a:spcPct val="90000"/>
              </a:lnSpc>
            </a:pPr>
            <a:r>
              <a:rPr lang="fr-FR" sz="3000" b="1" dirty="0" smtClean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ils </a:t>
            </a: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induisent des effets secondaires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xmlns="" id="{B5962F5E-49F1-40EA-B73F-4A87F060963E}"/>
              </a:ext>
            </a:extLst>
          </p:cNvPr>
          <p:cNvGrpSpPr/>
          <p:nvPr/>
        </p:nvGrpSpPr>
        <p:grpSpPr>
          <a:xfrm>
            <a:off x="3961328" y="1607600"/>
            <a:ext cx="6034491" cy="1723421"/>
            <a:chOff x="909167" y="2031939"/>
            <a:chExt cx="9451262" cy="3695214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xmlns="" id="{253A4422-72BE-4C79-BEB7-3FDE8678A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8725" y="5269976"/>
              <a:ext cx="67789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 dirty="0">
                  <a:solidFill>
                    <a:srgbClr val="5297D8">
                      <a:lumMod val="50000"/>
                    </a:srgbClr>
                  </a:solidFill>
                </a:rPr>
                <a:t>0</a:t>
              </a: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xmlns="" id="{69E0D9D0-1B88-481E-AA9B-B8194840C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5359" y="4862111"/>
              <a:ext cx="369064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 dirty="0">
                  <a:solidFill>
                    <a:srgbClr val="5297D8">
                      <a:lumMod val="50000"/>
                    </a:srgbClr>
                  </a:solidFill>
                </a:rPr>
                <a:t>50 000</a:t>
              </a:r>
            </a:p>
          </p:txBody>
        </p:sp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xmlns="" id="{0D79CB73-5F50-4E1B-87B7-007DACF37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791" y="4460703"/>
              <a:ext cx="436851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100 000</a:t>
              </a: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xmlns="" id="{C7FFCFB5-7174-42E7-8703-CA01C947A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6183" y="4078356"/>
              <a:ext cx="436851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150 000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xmlns="" id="{74822963-0E59-4457-8447-C0EC65335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787" y="3679186"/>
              <a:ext cx="436851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 dirty="0">
                  <a:solidFill>
                    <a:srgbClr val="5297D8">
                      <a:lumMod val="50000"/>
                    </a:srgbClr>
                  </a:solidFill>
                </a:rPr>
                <a:t>200 000</a:t>
              </a: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xmlns="" id="{FC459F87-040B-4325-8F5B-8348CA19B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784" y="3282263"/>
              <a:ext cx="436851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250 000</a:t>
              </a: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xmlns="" id="{8DE87B6E-9089-4A0B-9575-C251C222D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7380" y="2892064"/>
              <a:ext cx="436851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 dirty="0">
                  <a:solidFill>
                    <a:srgbClr val="5297D8">
                      <a:lumMod val="50000"/>
                    </a:srgbClr>
                  </a:solidFill>
                </a:rPr>
                <a:t>300 000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C72D6A6A-E2C0-443F-9915-F81E6F1F4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6773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1922</a:t>
              </a: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xmlns="" id="{68B343FC-56B5-4012-979B-7F220C19B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4222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1930</a:t>
              </a: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xmlns="" id="{0BD67A48-0432-4069-AEBD-6AA506E35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821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1940</a:t>
              </a:r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xmlns="" id="{6EB247B6-5CCC-4D1B-B0A3-91A7C6080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6202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1950</a:t>
              </a:r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xmlns="" id="{A5B47058-5CEF-4B6E-9F35-5F6EC2546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588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1960</a:t>
              </a:r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xmlns="" id="{842A1A07-5BF7-46F6-B962-0ED0AC0C5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0169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1970</a:t>
              </a:r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xmlns="" id="{6E24F09C-181F-4B0A-884A-01FAAA731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9551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1980</a:t>
              </a:r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xmlns="" id="{74ACC431-FCE3-4838-BB2F-FAD2BFF00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8933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>
                  <a:solidFill>
                    <a:srgbClr val="5297D8">
                      <a:lumMod val="50000"/>
                    </a:srgbClr>
                  </a:solidFill>
                </a:rPr>
                <a:t>1990</a:t>
              </a:r>
            </a:p>
          </p:txBody>
        </p:sp>
        <p:sp>
          <p:nvSpPr>
            <p:cNvPr id="21" name="Rectangle 18">
              <a:extLst>
                <a:ext uri="{FF2B5EF4-FFF2-40B4-BE49-F238E27FC236}">
                  <a16:creationId xmlns:a16="http://schemas.microsoft.com/office/drawing/2014/main" xmlns="" id="{2AC35BAF-DB13-4B09-9441-6471506C5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6716" y="5389834"/>
              <a:ext cx="271148" cy="22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fr-FR" sz="675" dirty="0">
                  <a:solidFill>
                    <a:srgbClr val="5297D8">
                      <a:lumMod val="50000"/>
                    </a:srgbClr>
                  </a:solidFill>
                </a:rPr>
                <a:t>2000</a:t>
              </a:r>
            </a:p>
          </p:txBody>
        </p:sp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xmlns="" id="{F85A2EBC-3C89-4373-8B35-EB9AA54C4F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4788" y="2957809"/>
              <a:ext cx="38794" cy="2368731"/>
              <a:chOff x="1133" y="533"/>
              <a:chExt cx="45" cy="3154"/>
            </a:xfrm>
          </p:grpSpPr>
          <p:sp>
            <p:nvSpPr>
              <p:cNvPr id="112" name="Line 20">
                <a:extLst>
                  <a:ext uri="{FF2B5EF4-FFF2-40B4-BE49-F238E27FC236}">
                    <a16:creationId xmlns:a16="http://schemas.microsoft.com/office/drawing/2014/main" xmlns="" id="{A0BEF77F-4032-49CC-A6F6-E2E09B51E2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6" y="533"/>
                <a:ext cx="2" cy="3153"/>
              </a:xfrm>
              <a:prstGeom prst="line">
                <a:avLst/>
              </a:prstGeom>
              <a:noFill/>
              <a:ln w="7938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fr-FR" sz="675">
                  <a:solidFill>
                    <a:srgbClr val="5297D8">
                      <a:lumMod val="50000"/>
                    </a:srgbClr>
                  </a:solidFill>
                </a:endParaRPr>
              </a:p>
            </p:txBody>
          </p:sp>
          <p:sp>
            <p:nvSpPr>
              <p:cNvPr id="113" name="Line 21">
                <a:extLst>
                  <a:ext uri="{FF2B5EF4-FFF2-40B4-BE49-F238E27FC236}">
                    <a16:creationId xmlns:a16="http://schemas.microsoft.com/office/drawing/2014/main" xmlns="" id="{3E8DB8B9-5A16-486F-8C2A-2F30F6B94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3" y="3686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fr-FR" sz="1200">
                  <a:solidFill>
                    <a:srgbClr val="5297D8">
                      <a:lumMod val="50000"/>
                    </a:srgbClr>
                  </a:solidFill>
                </a:endParaRPr>
              </a:p>
            </p:txBody>
          </p:sp>
          <p:sp>
            <p:nvSpPr>
              <p:cNvPr id="114" name="Line 22">
                <a:extLst>
                  <a:ext uri="{FF2B5EF4-FFF2-40B4-BE49-F238E27FC236}">
                    <a16:creationId xmlns:a16="http://schemas.microsoft.com/office/drawing/2014/main" xmlns="" id="{55AFCBAA-4EE2-4125-8808-CF711A02E6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3" y="3159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fr-FR" sz="1200">
                  <a:solidFill>
                    <a:srgbClr val="5297D8">
                      <a:lumMod val="50000"/>
                    </a:srgbClr>
                  </a:solidFill>
                </a:endParaRPr>
              </a:p>
            </p:txBody>
          </p:sp>
          <p:sp>
            <p:nvSpPr>
              <p:cNvPr id="115" name="Line 23">
                <a:extLst>
                  <a:ext uri="{FF2B5EF4-FFF2-40B4-BE49-F238E27FC236}">
                    <a16:creationId xmlns:a16="http://schemas.microsoft.com/office/drawing/2014/main" xmlns="" id="{D879148D-31B5-4728-9E0B-ED2AF680A1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3" y="2635"/>
                <a:ext cx="43" cy="0"/>
              </a:xfrm>
              <a:prstGeom prst="line">
                <a:avLst/>
              </a:prstGeom>
              <a:noFill/>
              <a:ln w="7938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fr-FR" sz="1200">
                  <a:solidFill>
                    <a:srgbClr val="5297D8">
                      <a:lumMod val="50000"/>
                    </a:srgbClr>
                  </a:solidFill>
                </a:endParaRPr>
              </a:p>
            </p:txBody>
          </p:sp>
          <p:sp>
            <p:nvSpPr>
              <p:cNvPr id="116" name="Line 24">
                <a:extLst>
                  <a:ext uri="{FF2B5EF4-FFF2-40B4-BE49-F238E27FC236}">
                    <a16:creationId xmlns:a16="http://schemas.microsoft.com/office/drawing/2014/main" xmlns="" id="{83EBAB1A-6E44-4C2D-85B8-9538D80DF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3" y="2114"/>
                <a:ext cx="43" cy="0"/>
              </a:xfrm>
              <a:prstGeom prst="line">
                <a:avLst/>
              </a:prstGeom>
              <a:noFill/>
              <a:ln w="7938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fr-FR" sz="1200">
                  <a:solidFill>
                    <a:srgbClr val="5297D8">
                      <a:lumMod val="50000"/>
                    </a:srgbClr>
                  </a:solidFill>
                </a:endParaRPr>
              </a:p>
            </p:txBody>
          </p:sp>
          <p:sp>
            <p:nvSpPr>
              <p:cNvPr id="117" name="Line 25">
                <a:extLst>
                  <a:ext uri="{FF2B5EF4-FFF2-40B4-BE49-F238E27FC236}">
                    <a16:creationId xmlns:a16="http://schemas.microsoft.com/office/drawing/2014/main" xmlns="" id="{9281146F-1D33-4587-8D66-60579DD51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3" y="1586"/>
                <a:ext cx="43" cy="0"/>
              </a:xfrm>
              <a:prstGeom prst="line">
                <a:avLst/>
              </a:prstGeom>
              <a:noFill/>
              <a:ln w="7938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fr-FR" sz="1200">
                  <a:solidFill>
                    <a:srgbClr val="5297D8">
                      <a:lumMod val="50000"/>
                    </a:srgbClr>
                  </a:solidFill>
                </a:endParaRPr>
              </a:p>
            </p:txBody>
          </p:sp>
          <p:sp>
            <p:nvSpPr>
              <p:cNvPr id="118" name="Line 26">
                <a:extLst>
                  <a:ext uri="{FF2B5EF4-FFF2-40B4-BE49-F238E27FC236}">
                    <a16:creationId xmlns:a16="http://schemas.microsoft.com/office/drawing/2014/main" xmlns="" id="{FFBC3625-DA88-4BD8-B8F7-AA5B7C3A3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3" y="1060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fr-FR" sz="1200">
                  <a:solidFill>
                    <a:srgbClr val="5297D8">
                      <a:lumMod val="50000"/>
                    </a:srgbClr>
                  </a:solidFill>
                </a:endParaRPr>
              </a:p>
            </p:txBody>
          </p:sp>
          <p:sp>
            <p:nvSpPr>
              <p:cNvPr id="119" name="Line 27">
                <a:extLst>
                  <a:ext uri="{FF2B5EF4-FFF2-40B4-BE49-F238E27FC236}">
                    <a16:creationId xmlns:a16="http://schemas.microsoft.com/office/drawing/2014/main" xmlns="" id="{98B95178-4094-4D08-8EC4-0A287F7963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3" y="533"/>
                <a:ext cx="43" cy="1"/>
              </a:xfrm>
              <a:prstGeom prst="line">
                <a:avLst/>
              </a:prstGeom>
              <a:noFill/>
              <a:ln w="7938">
                <a:solidFill>
                  <a:srgbClr val="66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85800">
                  <a:defRPr/>
                </a:pPr>
                <a:endParaRPr lang="fr-FR" sz="1200">
                  <a:solidFill>
                    <a:srgbClr val="5297D8">
                      <a:lumMod val="50000"/>
                    </a:srgbClr>
                  </a:solidFill>
                </a:endParaRPr>
              </a:p>
            </p:txBody>
          </p:sp>
        </p:grpSp>
        <p:sp>
          <p:nvSpPr>
            <p:cNvPr id="23" name="Line 28">
              <a:extLst>
                <a:ext uri="{FF2B5EF4-FFF2-40B4-BE49-F238E27FC236}">
                  <a16:creationId xmlns:a16="http://schemas.microsoft.com/office/drawing/2014/main" xmlns="" id="{B47F3528-0E2D-4C21-8FA4-39BCC49094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7107" y="5328166"/>
              <a:ext cx="3809502" cy="0"/>
            </a:xfrm>
            <a:prstGeom prst="line">
              <a:avLst/>
            </a:prstGeom>
            <a:noFill/>
            <a:ln w="7938">
              <a:solidFill>
                <a:srgbClr val="66330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fr-FR" sz="1200">
                <a:solidFill>
                  <a:srgbClr val="5297D8">
                    <a:lumMod val="50000"/>
                  </a:srgbClr>
                </a:solidFill>
              </a:endParaRPr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xmlns="" id="{FB4D46BB-1993-49EE-8495-261391894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493" y="3289722"/>
              <a:ext cx="3807903" cy="2032837"/>
            </a:xfrm>
            <a:custGeom>
              <a:avLst/>
              <a:gdLst>
                <a:gd name="T0" fmla="*/ 2147483647 w 810"/>
                <a:gd name="T1" fmla="*/ 2147483647 h 364"/>
                <a:gd name="T2" fmla="*/ 2147483647 w 810"/>
                <a:gd name="T3" fmla="*/ 2147483647 h 364"/>
                <a:gd name="T4" fmla="*/ 2147483647 w 810"/>
                <a:gd name="T5" fmla="*/ 2147483647 h 364"/>
                <a:gd name="T6" fmla="*/ 2147483647 w 810"/>
                <a:gd name="T7" fmla="*/ 2147483647 h 364"/>
                <a:gd name="T8" fmla="*/ 2147483647 w 810"/>
                <a:gd name="T9" fmla="*/ 2147483647 h 364"/>
                <a:gd name="T10" fmla="*/ 2147483647 w 810"/>
                <a:gd name="T11" fmla="*/ 2147483647 h 364"/>
                <a:gd name="T12" fmla="*/ 2147483647 w 810"/>
                <a:gd name="T13" fmla="*/ 2147483647 h 364"/>
                <a:gd name="T14" fmla="*/ 2147483647 w 810"/>
                <a:gd name="T15" fmla="*/ 2147483647 h 364"/>
                <a:gd name="T16" fmla="*/ 2147483647 w 810"/>
                <a:gd name="T17" fmla="*/ 2147483647 h 364"/>
                <a:gd name="T18" fmla="*/ 2147483647 w 810"/>
                <a:gd name="T19" fmla="*/ 2147483647 h 364"/>
                <a:gd name="T20" fmla="*/ 2147483647 w 810"/>
                <a:gd name="T21" fmla="*/ 2147483647 h 364"/>
                <a:gd name="T22" fmla="*/ 2147483647 w 810"/>
                <a:gd name="T23" fmla="*/ 2147483647 h 364"/>
                <a:gd name="T24" fmla="*/ 2147483647 w 810"/>
                <a:gd name="T25" fmla="*/ 2147483647 h 364"/>
                <a:gd name="T26" fmla="*/ 2147483647 w 810"/>
                <a:gd name="T27" fmla="*/ 2147483647 h 364"/>
                <a:gd name="T28" fmla="*/ 2147483647 w 810"/>
                <a:gd name="T29" fmla="*/ 2147483647 h 364"/>
                <a:gd name="T30" fmla="*/ 2147483647 w 810"/>
                <a:gd name="T31" fmla="*/ 2147483647 h 364"/>
                <a:gd name="T32" fmla="*/ 2147483647 w 810"/>
                <a:gd name="T33" fmla="*/ 2147483647 h 364"/>
                <a:gd name="T34" fmla="*/ 2147483647 w 810"/>
                <a:gd name="T35" fmla="*/ 2147483647 h 364"/>
                <a:gd name="T36" fmla="*/ 2147483647 w 810"/>
                <a:gd name="T37" fmla="*/ 2147483647 h 364"/>
                <a:gd name="T38" fmla="*/ 2147483647 w 810"/>
                <a:gd name="T39" fmla="*/ 2147483647 h 364"/>
                <a:gd name="T40" fmla="*/ 2147483647 w 810"/>
                <a:gd name="T41" fmla="*/ 2147483647 h 364"/>
                <a:gd name="T42" fmla="*/ 2147483647 w 810"/>
                <a:gd name="T43" fmla="*/ 2147483647 h 364"/>
                <a:gd name="T44" fmla="*/ 2147483647 w 810"/>
                <a:gd name="T45" fmla="*/ 2147483647 h 364"/>
                <a:gd name="T46" fmla="*/ 2147483647 w 810"/>
                <a:gd name="T47" fmla="*/ 2147483647 h 364"/>
                <a:gd name="T48" fmla="*/ 2147483647 w 810"/>
                <a:gd name="T49" fmla="*/ 2147483647 h 364"/>
                <a:gd name="T50" fmla="*/ 2147483647 w 810"/>
                <a:gd name="T51" fmla="*/ 2147483647 h 364"/>
                <a:gd name="T52" fmla="*/ 2147483647 w 810"/>
                <a:gd name="T53" fmla="*/ 2147483647 h 364"/>
                <a:gd name="T54" fmla="*/ 2147483647 w 810"/>
                <a:gd name="T55" fmla="*/ 2147483647 h 364"/>
                <a:gd name="T56" fmla="*/ 2147483647 w 810"/>
                <a:gd name="T57" fmla="*/ 2147483647 h 364"/>
                <a:gd name="T58" fmla="*/ 2147483647 w 810"/>
                <a:gd name="T59" fmla="*/ 2147483647 h 364"/>
                <a:gd name="T60" fmla="*/ 2147483647 w 810"/>
                <a:gd name="T61" fmla="*/ 2147483647 h 364"/>
                <a:gd name="T62" fmla="*/ 2147483647 w 810"/>
                <a:gd name="T63" fmla="*/ 2147483647 h 364"/>
                <a:gd name="T64" fmla="*/ 2147483647 w 810"/>
                <a:gd name="T65" fmla="*/ 2147483647 h 364"/>
                <a:gd name="T66" fmla="*/ 2147483647 w 810"/>
                <a:gd name="T67" fmla="*/ 2147483647 h 364"/>
                <a:gd name="T68" fmla="*/ 2147483647 w 810"/>
                <a:gd name="T69" fmla="*/ 2147483647 h 364"/>
                <a:gd name="T70" fmla="*/ 2147483647 w 810"/>
                <a:gd name="T71" fmla="*/ 2147483647 h 364"/>
                <a:gd name="T72" fmla="*/ 2147483647 w 810"/>
                <a:gd name="T73" fmla="*/ 2147483647 h 364"/>
                <a:gd name="T74" fmla="*/ 2147483647 w 810"/>
                <a:gd name="T75" fmla="*/ 2147483647 h 364"/>
                <a:gd name="T76" fmla="*/ 2147483647 w 810"/>
                <a:gd name="T77" fmla="*/ 2147483647 h 36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810"/>
                <a:gd name="T118" fmla="*/ 0 h 364"/>
                <a:gd name="T119" fmla="*/ 810 w 810"/>
                <a:gd name="T120" fmla="*/ 364 h 36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810" h="364">
                  <a:moveTo>
                    <a:pt x="0" y="217"/>
                  </a:moveTo>
                  <a:lnTo>
                    <a:pt x="10" y="139"/>
                  </a:lnTo>
                  <a:lnTo>
                    <a:pt x="21" y="137"/>
                  </a:lnTo>
                  <a:lnTo>
                    <a:pt x="31" y="156"/>
                  </a:lnTo>
                  <a:lnTo>
                    <a:pt x="42" y="87"/>
                  </a:lnTo>
                  <a:lnTo>
                    <a:pt x="52" y="115"/>
                  </a:lnTo>
                  <a:lnTo>
                    <a:pt x="62" y="142"/>
                  </a:lnTo>
                  <a:lnTo>
                    <a:pt x="73" y="93"/>
                  </a:lnTo>
                  <a:lnTo>
                    <a:pt x="83" y="135"/>
                  </a:lnTo>
                  <a:lnTo>
                    <a:pt x="93" y="127"/>
                  </a:lnTo>
                  <a:lnTo>
                    <a:pt x="104" y="69"/>
                  </a:lnTo>
                  <a:lnTo>
                    <a:pt x="114" y="118"/>
                  </a:lnTo>
                  <a:lnTo>
                    <a:pt x="125" y="0"/>
                  </a:lnTo>
                  <a:lnTo>
                    <a:pt x="135" y="116"/>
                  </a:lnTo>
                  <a:lnTo>
                    <a:pt x="145" y="162"/>
                  </a:lnTo>
                  <a:lnTo>
                    <a:pt x="156" y="69"/>
                  </a:lnTo>
                  <a:lnTo>
                    <a:pt x="166" y="52"/>
                  </a:lnTo>
                  <a:lnTo>
                    <a:pt x="177" y="223"/>
                  </a:lnTo>
                  <a:lnTo>
                    <a:pt x="187" y="112"/>
                  </a:lnTo>
                  <a:lnTo>
                    <a:pt x="197" y="59"/>
                  </a:lnTo>
                  <a:lnTo>
                    <a:pt x="208" y="102"/>
                  </a:lnTo>
                  <a:lnTo>
                    <a:pt x="218" y="101"/>
                  </a:lnTo>
                  <a:lnTo>
                    <a:pt x="228" y="214"/>
                  </a:lnTo>
                  <a:lnTo>
                    <a:pt x="239" y="181"/>
                  </a:lnTo>
                  <a:lnTo>
                    <a:pt x="249" y="214"/>
                  </a:lnTo>
                  <a:lnTo>
                    <a:pt x="260" y="150"/>
                  </a:lnTo>
                  <a:lnTo>
                    <a:pt x="270" y="262"/>
                  </a:lnTo>
                  <a:lnTo>
                    <a:pt x="280" y="269"/>
                  </a:lnTo>
                  <a:lnTo>
                    <a:pt x="291" y="199"/>
                  </a:lnTo>
                  <a:lnTo>
                    <a:pt x="301" y="270"/>
                  </a:lnTo>
                  <a:lnTo>
                    <a:pt x="312" y="303"/>
                  </a:lnTo>
                  <a:lnTo>
                    <a:pt x="322" y="314"/>
                  </a:lnTo>
                  <a:lnTo>
                    <a:pt x="332" y="281"/>
                  </a:lnTo>
                  <a:lnTo>
                    <a:pt x="343" y="279"/>
                  </a:lnTo>
                  <a:lnTo>
                    <a:pt x="353" y="321"/>
                  </a:lnTo>
                  <a:lnTo>
                    <a:pt x="363" y="326"/>
                  </a:lnTo>
                  <a:lnTo>
                    <a:pt x="374" y="321"/>
                  </a:lnTo>
                  <a:lnTo>
                    <a:pt x="384" y="310"/>
                  </a:lnTo>
                  <a:lnTo>
                    <a:pt x="395" y="345"/>
                  </a:lnTo>
                  <a:lnTo>
                    <a:pt x="405" y="349"/>
                  </a:lnTo>
                  <a:lnTo>
                    <a:pt x="415" y="341"/>
                  </a:lnTo>
                  <a:lnTo>
                    <a:pt x="426" y="341"/>
                  </a:lnTo>
                  <a:lnTo>
                    <a:pt x="436" y="347"/>
                  </a:lnTo>
                  <a:lnTo>
                    <a:pt x="447" y="356"/>
                  </a:lnTo>
                  <a:lnTo>
                    <a:pt x="457" y="354"/>
                  </a:lnTo>
                  <a:lnTo>
                    <a:pt x="467" y="352"/>
                  </a:lnTo>
                  <a:lnTo>
                    <a:pt x="478" y="358"/>
                  </a:lnTo>
                  <a:lnTo>
                    <a:pt x="488" y="360"/>
                  </a:lnTo>
                  <a:lnTo>
                    <a:pt x="498" y="359"/>
                  </a:lnTo>
                  <a:lnTo>
                    <a:pt x="509" y="361"/>
                  </a:lnTo>
                  <a:lnTo>
                    <a:pt x="519" y="360"/>
                  </a:lnTo>
                  <a:lnTo>
                    <a:pt x="530" y="363"/>
                  </a:lnTo>
                  <a:lnTo>
                    <a:pt x="540" y="362"/>
                  </a:lnTo>
                  <a:lnTo>
                    <a:pt x="550" y="363"/>
                  </a:lnTo>
                  <a:lnTo>
                    <a:pt x="561" y="364"/>
                  </a:lnTo>
                  <a:lnTo>
                    <a:pt x="571" y="362"/>
                  </a:lnTo>
                  <a:lnTo>
                    <a:pt x="582" y="362"/>
                  </a:lnTo>
                  <a:lnTo>
                    <a:pt x="592" y="363"/>
                  </a:lnTo>
                  <a:lnTo>
                    <a:pt x="602" y="363"/>
                  </a:lnTo>
                  <a:lnTo>
                    <a:pt x="613" y="363"/>
                  </a:lnTo>
                  <a:lnTo>
                    <a:pt x="623" y="362"/>
                  </a:lnTo>
                  <a:lnTo>
                    <a:pt x="633" y="362"/>
                  </a:lnTo>
                  <a:lnTo>
                    <a:pt x="644" y="362"/>
                  </a:lnTo>
                  <a:lnTo>
                    <a:pt x="654" y="360"/>
                  </a:lnTo>
                  <a:lnTo>
                    <a:pt x="665" y="359"/>
                  </a:lnTo>
                  <a:lnTo>
                    <a:pt x="675" y="361"/>
                  </a:lnTo>
                  <a:lnTo>
                    <a:pt x="685" y="360"/>
                  </a:lnTo>
                  <a:lnTo>
                    <a:pt x="696" y="359"/>
                  </a:lnTo>
                  <a:lnTo>
                    <a:pt x="706" y="359"/>
                  </a:lnTo>
                  <a:lnTo>
                    <a:pt x="717" y="361"/>
                  </a:lnTo>
                  <a:lnTo>
                    <a:pt x="727" y="359"/>
                  </a:lnTo>
                  <a:lnTo>
                    <a:pt x="737" y="356"/>
                  </a:lnTo>
                  <a:lnTo>
                    <a:pt x="748" y="359"/>
                  </a:lnTo>
                  <a:lnTo>
                    <a:pt x="758" y="358"/>
                  </a:lnTo>
                  <a:lnTo>
                    <a:pt x="768" y="354"/>
                  </a:lnTo>
                  <a:lnTo>
                    <a:pt x="779" y="356"/>
                  </a:lnTo>
                  <a:lnTo>
                    <a:pt x="789" y="355"/>
                  </a:lnTo>
                  <a:lnTo>
                    <a:pt x="800" y="355"/>
                  </a:lnTo>
                  <a:lnTo>
                    <a:pt x="810" y="354"/>
                  </a:ln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fr-FR" sz="1200" dirty="0">
                <a:solidFill>
                  <a:srgbClr val="5297D8">
                    <a:lumMod val="50000"/>
                  </a:srgbClr>
                </a:solidFill>
              </a:endParaRPr>
            </a:p>
          </p:txBody>
        </p:sp>
        <p:sp>
          <p:nvSpPr>
            <p:cNvPr id="25" name="Rectangle 30">
              <a:extLst>
                <a:ext uri="{FF2B5EF4-FFF2-40B4-BE49-F238E27FC236}">
                  <a16:creationId xmlns:a16="http://schemas.microsoft.com/office/drawing/2014/main" xmlns="" id="{FF33664B-B9D0-46BB-9CCF-39C9423155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77273" y="3903983"/>
              <a:ext cx="1680705" cy="216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685800">
                <a:defRPr/>
              </a:pPr>
              <a:r>
                <a:rPr lang="en-GB" sz="900" dirty="0">
                  <a:solidFill>
                    <a:srgbClr val="5297D8">
                      <a:lumMod val="50000"/>
                    </a:srgbClr>
                  </a:solidFill>
                </a:rPr>
                <a:t>Number of cases</a:t>
              </a:r>
            </a:p>
          </p:txBody>
        </p:sp>
        <p:sp>
          <p:nvSpPr>
            <p:cNvPr id="26" name="Line 34">
              <a:extLst>
                <a:ext uri="{FF2B5EF4-FFF2-40B4-BE49-F238E27FC236}">
                  <a16:creationId xmlns:a16="http://schemas.microsoft.com/office/drawing/2014/main" xmlns="" id="{3540361F-B150-494B-81B4-ED2B0FE34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1887" y="3303842"/>
              <a:ext cx="326" cy="4612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 defTabSz="685800">
                <a:defRPr/>
              </a:pPr>
              <a:endParaRPr lang="fr-FR" sz="1050">
                <a:solidFill>
                  <a:srgbClr val="5297D8">
                    <a:lumMod val="50000"/>
                  </a:srgbClr>
                </a:solidFill>
              </a:endParaRPr>
            </a:p>
          </p:txBody>
        </p:sp>
        <p:sp>
          <p:nvSpPr>
            <p:cNvPr id="27" name="Oval 35">
              <a:extLst>
                <a:ext uri="{FF2B5EF4-FFF2-40B4-BE49-F238E27FC236}">
                  <a16:creationId xmlns:a16="http://schemas.microsoft.com/office/drawing/2014/main" xmlns="" id="{7702B97D-9615-4FD6-9A25-084515700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330" y="2637207"/>
              <a:ext cx="852821" cy="541567"/>
            </a:xfrm>
            <a:prstGeom prst="ellipse">
              <a:avLst/>
            </a:pr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685800">
                <a:defRPr/>
              </a:pPr>
              <a:r>
                <a:rPr lang="fr-FR" sz="1200" dirty="0" smtClean="0">
                  <a:solidFill>
                    <a:srgbClr val="15325C"/>
                  </a:solidFill>
                  <a:cs typeface="Arial" pitchFamily="34" charset="0"/>
                </a:rPr>
                <a:t>Ce</a:t>
              </a:r>
              <a:endParaRPr lang="fr-FR" sz="1200" dirty="0">
                <a:solidFill>
                  <a:srgbClr val="15325C"/>
                </a:solidFill>
                <a:cs typeface="Arial" pitchFamily="34" charset="0"/>
              </a:endParaRPr>
            </a:p>
          </p:txBody>
        </p:sp>
        <p:grpSp>
          <p:nvGrpSpPr>
            <p:cNvPr id="28" name="Groupe 1">
              <a:extLst>
                <a:ext uri="{FF2B5EF4-FFF2-40B4-BE49-F238E27FC236}">
                  <a16:creationId xmlns:a16="http://schemas.microsoft.com/office/drawing/2014/main" xmlns="" id="{076A2D80-BA1F-4DC8-B527-8BE68859B58C}"/>
                </a:ext>
              </a:extLst>
            </p:cNvPr>
            <p:cNvGrpSpPr/>
            <p:nvPr/>
          </p:nvGrpSpPr>
          <p:grpSpPr>
            <a:xfrm>
              <a:off x="5656547" y="2642624"/>
              <a:ext cx="4703882" cy="3084529"/>
              <a:chOff x="4227588" y="2569315"/>
              <a:chExt cx="5038650" cy="4367149"/>
            </a:xfrm>
          </p:grpSpPr>
          <p:sp>
            <p:nvSpPr>
              <p:cNvPr id="31" name="Rectangle 51">
                <a:extLst>
                  <a:ext uri="{FF2B5EF4-FFF2-40B4-BE49-F238E27FC236}">
                    <a16:creationId xmlns:a16="http://schemas.microsoft.com/office/drawing/2014/main" xmlns="" id="{980E0529-D876-4352-9C0E-8757E3C11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301282" y="4266653"/>
                <a:ext cx="2495550" cy="642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85800">
                  <a:defRPr/>
                </a:pPr>
                <a:r>
                  <a:rPr lang="en-GB" sz="1050">
                    <a:solidFill>
                      <a:srgbClr val="15325C"/>
                    </a:solidFill>
                    <a:ea typeface="ＭＳ Ｐゴシック" charset="-128"/>
                    <a:cs typeface="Arial" pitchFamily="34" charset="0"/>
                  </a:rPr>
                  <a:t>Number of cases</a:t>
                </a:r>
              </a:p>
            </p:txBody>
          </p:sp>
          <p:grpSp>
            <p:nvGrpSpPr>
              <p:cNvPr id="32" name="Groupe 4">
                <a:extLst>
                  <a:ext uri="{FF2B5EF4-FFF2-40B4-BE49-F238E27FC236}">
                    <a16:creationId xmlns:a16="http://schemas.microsoft.com/office/drawing/2014/main" xmlns="" id="{10FA1C21-03C2-498D-8769-2231A15DCB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65675" y="2569315"/>
                <a:ext cx="4500563" cy="4367149"/>
                <a:chOff x="4766432" y="2554431"/>
                <a:chExt cx="4500046" cy="4367753"/>
              </a:xfrm>
            </p:grpSpPr>
            <p:grpSp>
              <p:nvGrpSpPr>
                <p:cNvPr id="34" name="Group 8">
                  <a:extLst>
                    <a:ext uri="{FF2B5EF4-FFF2-40B4-BE49-F238E27FC236}">
                      <a16:creationId xmlns:a16="http://schemas.microsoft.com/office/drawing/2014/main" xmlns="" id="{78C65A6E-90E8-44B4-A7C5-C9ECA3C0D1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93826" y="2910196"/>
                  <a:ext cx="62116" cy="3486005"/>
                  <a:chOff x="1216" y="1368"/>
                  <a:chExt cx="46" cy="2091"/>
                </a:xfrm>
              </p:grpSpPr>
              <p:sp>
                <p:nvSpPr>
                  <p:cNvPr id="101" name="Line 9">
                    <a:extLst>
                      <a:ext uri="{FF2B5EF4-FFF2-40B4-BE49-F238E27FC236}">
                        <a16:creationId xmlns:a16="http://schemas.microsoft.com/office/drawing/2014/main" xmlns="" id="{3BA221D4-D7E4-4F80-BC44-F3C4CB8D3E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39" y="1368"/>
                    <a:ext cx="0" cy="2049"/>
                  </a:xfrm>
                  <a:prstGeom prst="line">
                    <a:avLst/>
                  </a:prstGeom>
                  <a:noFill/>
                  <a:ln w="1270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02" name="Line 10">
                    <a:extLst>
                      <a:ext uri="{FF2B5EF4-FFF2-40B4-BE49-F238E27FC236}">
                        <a16:creationId xmlns:a16="http://schemas.microsoft.com/office/drawing/2014/main" xmlns="" id="{D791E8DC-7788-4712-99A5-5CFF3833B3D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3431"/>
                    <a:ext cx="46" cy="1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03" name="Line 11">
                    <a:extLst>
                      <a:ext uri="{FF2B5EF4-FFF2-40B4-BE49-F238E27FC236}">
                        <a16:creationId xmlns:a16="http://schemas.microsoft.com/office/drawing/2014/main" xmlns="" id="{B8DD89B2-C8E8-4BDF-9B9B-5D5BFD04588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3221"/>
                    <a:ext cx="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04" name="Line 12">
                    <a:extLst>
                      <a:ext uri="{FF2B5EF4-FFF2-40B4-BE49-F238E27FC236}">
                        <a16:creationId xmlns:a16="http://schemas.microsoft.com/office/drawing/2014/main" xmlns="" id="{B6ACF6BF-1DBA-48AE-8FC2-B8B697F04A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2962"/>
                    <a:ext cx="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05" name="Line 13">
                    <a:extLst>
                      <a:ext uri="{FF2B5EF4-FFF2-40B4-BE49-F238E27FC236}">
                        <a16:creationId xmlns:a16="http://schemas.microsoft.com/office/drawing/2014/main" xmlns="" id="{EE7C605C-2B3D-405B-A0B4-E889B04F2B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2704"/>
                    <a:ext cx="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06" name="Line 14">
                    <a:extLst>
                      <a:ext uri="{FF2B5EF4-FFF2-40B4-BE49-F238E27FC236}">
                        <a16:creationId xmlns:a16="http://schemas.microsoft.com/office/drawing/2014/main" xmlns="" id="{7B72C6E8-D776-4D49-9ED7-540726E3A7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2447"/>
                    <a:ext cx="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07" name="Line 15">
                    <a:extLst>
                      <a:ext uri="{FF2B5EF4-FFF2-40B4-BE49-F238E27FC236}">
                        <a16:creationId xmlns:a16="http://schemas.microsoft.com/office/drawing/2014/main" xmlns="" id="{18FEDE0D-D1D8-45FE-A6D8-CD93C96372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2187"/>
                    <a:ext cx="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08" name="Line 16">
                    <a:extLst>
                      <a:ext uri="{FF2B5EF4-FFF2-40B4-BE49-F238E27FC236}">
                        <a16:creationId xmlns:a16="http://schemas.microsoft.com/office/drawing/2014/main" xmlns="" id="{86314A31-C2D4-4873-951C-687129AA6B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1929"/>
                    <a:ext cx="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09" name="Line 17">
                    <a:extLst>
                      <a:ext uri="{FF2B5EF4-FFF2-40B4-BE49-F238E27FC236}">
                        <a16:creationId xmlns:a16="http://schemas.microsoft.com/office/drawing/2014/main" xmlns="" id="{0262C2F3-DBAF-49A3-A8A8-C81E972138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1670"/>
                    <a:ext cx="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10" name="Line 18">
                    <a:extLst>
                      <a:ext uri="{FF2B5EF4-FFF2-40B4-BE49-F238E27FC236}">
                        <a16:creationId xmlns:a16="http://schemas.microsoft.com/office/drawing/2014/main" xmlns="" id="{EDF7E32D-211F-41E4-A975-ED921CD13E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16" y="1412"/>
                    <a:ext cx="46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  <p:sp>
                <p:nvSpPr>
                  <p:cNvPr id="111" name="Line 19">
                    <a:extLst>
                      <a:ext uri="{FF2B5EF4-FFF2-40B4-BE49-F238E27FC236}">
                        <a16:creationId xmlns:a16="http://schemas.microsoft.com/office/drawing/2014/main" xmlns="" id="{7EFD6B81-0EF5-424C-9933-80E8B6B6EB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39" y="3403"/>
                    <a:ext cx="0" cy="56"/>
                  </a:xfrm>
                  <a:prstGeom prst="line">
                    <a:avLst/>
                  </a:prstGeom>
                  <a:noFill/>
                  <a:ln w="19050">
                    <a:solidFill>
                      <a:srgbClr val="6633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defTabSz="685800">
                      <a:defRPr/>
                    </a:pPr>
                    <a:endParaRPr lang="fr-FR" sz="1200">
                      <a:solidFill>
                        <a:srgbClr val="5297D8">
                          <a:lumMod val="75000"/>
                        </a:srgbClr>
                      </a:solidFill>
                    </a:endParaRPr>
                  </a:p>
                </p:txBody>
              </p:sp>
            </p:grpSp>
            <p:sp>
              <p:nvSpPr>
                <p:cNvPr id="35" name="Freeform 20">
                  <a:extLst>
                    <a:ext uri="{FF2B5EF4-FFF2-40B4-BE49-F238E27FC236}">
                      <a16:creationId xmlns:a16="http://schemas.microsoft.com/office/drawing/2014/main" xmlns="" id="{4E767489-5DA5-472D-9B6F-7B6FC38B4B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28342" y="3053823"/>
                  <a:ext cx="4038136" cy="3227834"/>
                </a:xfrm>
                <a:custGeom>
                  <a:avLst/>
                  <a:gdLst>
                    <a:gd name="T0" fmla="*/ 0 w 2990"/>
                    <a:gd name="T1" fmla="*/ 2147483647 h 1924"/>
                    <a:gd name="T2" fmla="*/ 2147483647 w 2990"/>
                    <a:gd name="T3" fmla="*/ 2147483647 h 1924"/>
                    <a:gd name="T4" fmla="*/ 2147483647 w 2990"/>
                    <a:gd name="T5" fmla="*/ 2147483647 h 1924"/>
                    <a:gd name="T6" fmla="*/ 2147483647 w 2990"/>
                    <a:gd name="T7" fmla="*/ 2147483647 h 1924"/>
                    <a:gd name="T8" fmla="*/ 2147483647 w 2990"/>
                    <a:gd name="T9" fmla="*/ 2147483647 h 1924"/>
                    <a:gd name="T10" fmla="*/ 2147483647 w 2990"/>
                    <a:gd name="T11" fmla="*/ 2147483647 h 1924"/>
                    <a:gd name="T12" fmla="*/ 2147483647 w 2990"/>
                    <a:gd name="T13" fmla="*/ 2147483647 h 1924"/>
                    <a:gd name="T14" fmla="*/ 2147483647 w 2990"/>
                    <a:gd name="T15" fmla="*/ 0 h 1924"/>
                    <a:gd name="T16" fmla="*/ 2147483647 w 2990"/>
                    <a:gd name="T17" fmla="*/ 2147483647 h 1924"/>
                    <a:gd name="T18" fmla="*/ 2147483647 w 2990"/>
                    <a:gd name="T19" fmla="*/ 2147483647 h 1924"/>
                    <a:gd name="T20" fmla="*/ 2147483647 w 2990"/>
                    <a:gd name="T21" fmla="*/ 2147483647 h 1924"/>
                    <a:gd name="T22" fmla="*/ 2147483647 w 2990"/>
                    <a:gd name="T23" fmla="*/ 2147483647 h 1924"/>
                    <a:gd name="T24" fmla="*/ 2147483647 w 2990"/>
                    <a:gd name="T25" fmla="*/ 2147483647 h 1924"/>
                    <a:gd name="T26" fmla="*/ 2147483647 w 2990"/>
                    <a:gd name="T27" fmla="*/ 2147483647 h 1924"/>
                    <a:gd name="T28" fmla="*/ 2147483647 w 2990"/>
                    <a:gd name="T29" fmla="*/ 2147483647 h 1924"/>
                    <a:gd name="T30" fmla="*/ 2147483647 w 2990"/>
                    <a:gd name="T31" fmla="*/ 2147483647 h 1924"/>
                    <a:gd name="T32" fmla="*/ 2147483647 w 2990"/>
                    <a:gd name="T33" fmla="*/ 2147483647 h 1924"/>
                    <a:gd name="T34" fmla="*/ 2147483647 w 2990"/>
                    <a:gd name="T35" fmla="*/ 2147483647 h 1924"/>
                    <a:gd name="T36" fmla="*/ 2147483647 w 2990"/>
                    <a:gd name="T37" fmla="*/ 2147483647 h 1924"/>
                    <a:gd name="T38" fmla="*/ 2147483647 w 2990"/>
                    <a:gd name="T39" fmla="*/ 2147483647 h 1924"/>
                    <a:gd name="T40" fmla="*/ 2147483647 w 2990"/>
                    <a:gd name="T41" fmla="*/ 2147483647 h 1924"/>
                    <a:gd name="T42" fmla="*/ 2147483647 w 2990"/>
                    <a:gd name="T43" fmla="*/ 2147483647 h 1924"/>
                    <a:gd name="T44" fmla="*/ 2147483647 w 2990"/>
                    <a:gd name="T45" fmla="*/ 2147483647 h 1924"/>
                    <a:gd name="T46" fmla="*/ 2147483647 w 2990"/>
                    <a:gd name="T47" fmla="*/ 2147483647 h 1924"/>
                    <a:gd name="T48" fmla="*/ 2147483647 w 2990"/>
                    <a:gd name="T49" fmla="*/ 2147483647 h 1924"/>
                    <a:gd name="T50" fmla="*/ 2147483647 w 2990"/>
                    <a:gd name="T51" fmla="*/ 2147483647 h 1924"/>
                    <a:gd name="T52" fmla="*/ 2147483647 w 2990"/>
                    <a:gd name="T53" fmla="*/ 2147483647 h 1924"/>
                    <a:gd name="T54" fmla="*/ 2147483647 w 2990"/>
                    <a:gd name="T55" fmla="*/ 2147483647 h 1924"/>
                    <a:gd name="T56" fmla="*/ 2147483647 w 2990"/>
                    <a:gd name="T57" fmla="*/ 2147483647 h 1924"/>
                    <a:gd name="T58" fmla="*/ 2147483647 w 2990"/>
                    <a:gd name="T59" fmla="*/ 2147483647 h 1924"/>
                    <a:gd name="T60" fmla="*/ 2147483647 w 2990"/>
                    <a:gd name="T61" fmla="*/ 2147483647 h 1924"/>
                    <a:gd name="T62" fmla="*/ 2147483647 w 2990"/>
                    <a:gd name="T63" fmla="*/ 2147483647 h 1924"/>
                    <a:gd name="T64" fmla="*/ 2147483647 w 2990"/>
                    <a:gd name="T65" fmla="*/ 2147483647 h 1924"/>
                    <a:gd name="T66" fmla="*/ 2147483647 w 2990"/>
                    <a:gd name="T67" fmla="*/ 2147483647 h 1924"/>
                    <a:gd name="T68" fmla="*/ 2147483647 w 2990"/>
                    <a:gd name="T69" fmla="*/ 2147483647 h 1924"/>
                    <a:gd name="T70" fmla="*/ 2147483647 w 2990"/>
                    <a:gd name="T71" fmla="*/ 2147483647 h 1924"/>
                    <a:gd name="T72" fmla="*/ 2147483647 w 2990"/>
                    <a:gd name="T73" fmla="*/ 2147483647 h 1924"/>
                    <a:gd name="T74" fmla="*/ 2147483647 w 2990"/>
                    <a:gd name="T75" fmla="*/ 2147483647 h 1924"/>
                    <a:gd name="T76" fmla="*/ 2147483647 w 2990"/>
                    <a:gd name="T77" fmla="*/ 2147483647 h 1924"/>
                    <a:gd name="T78" fmla="*/ 2147483647 w 2990"/>
                    <a:gd name="T79" fmla="*/ 2147483647 h 1924"/>
                    <a:gd name="T80" fmla="*/ 2147483647 w 2990"/>
                    <a:gd name="T81" fmla="*/ 2147483647 h 192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990"/>
                    <a:gd name="T124" fmla="*/ 0 h 1924"/>
                    <a:gd name="T125" fmla="*/ 2990 w 2990"/>
                    <a:gd name="T126" fmla="*/ 1924 h 192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990" h="1924">
                      <a:moveTo>
                        <a:pt x="0" y="1528"/>
                      </a:moveTo>
                      <a:lnTo>
                        <a:pt x="75" y="1457"/>
                      </a:lnTo>
                      <a:lnTo>
                        <a:pt x="149" y="1244"/>
                      </a:lnTo>
                      <a:lnTo>
                        <a:pt x="224" y="740"/>
                      </a:lnTo>
                      <a:lnTo>
                        <a:pt x="299" y="440"/>
                      </a:lnTo>
                      <a:lnTo>
                        <a:pt x="373" y="633"/>
                      </a:lnTo>
                      <a:lnTo>
                        <a:pt x="448" y="765"/>
                      </a:lnTo>
                      <a:lnTo>
                        <a:pt x="524" y="0"/>
                      </a:lnTo>
                      <a:lnTo>
                        <a:pt x="597" y="683"/>
                      </a:lnTo>
                      <a:lnTo>
                        <a:pt x="672" y="360"/>
                      </a:lnTo>
                      <a:lnTo>
                        <a:pt x="748" y="196"/>
                      </a:lnTo>
                      <a:lnTo>
                        <a:pt x="821" y="611"/>
                      </a:lnTo>
                      <a:lnTo>
                        <a:pt x="897" y="536"/>
                      </a:lnTo>
                      <a:lnTo>
                        <a:pt x="972" y="772"/>
                      </a:lnTo>
                      <a:lnTo>
                        <a:pt x="1047" y="495"/>
                      </a:lnTo>
                      <a:lnTo>
                        <a:pt x="1121" y="825"/>
                      </a:lnTo>
                      <a:lnTo>
                        <a:pt x="1196" y="513"/>
                      </a:lnTo>
                      <a:lnTo>
                        <a:pt x="1271" y="1079"/>
                      </a:lnTo>
                      <a:lnTo>
                        <a:pt x="1345" y="585"/>
                      </a:lnTo>
                      <a:lnTo>
                        <a:pt x="1420" y="1271"/>
                      </a:lnTo>
                      <a:lnTo>
                        <a:pt x="1495" y="1248"/>
                      </a:lnTo>
                      <a:lnTo>
                        <a:pt x="1569" y="977"/>
                      </a:lnTo>
                      <a:lnTo>
                        <a:pt x="1644" y="1391"/>
                      </a:lnTo>
                      <a:lnTo>
                        <a:pt x="1719" y="1503"/>
                      </a:lnTo>
                      <a:lnTo>
                        <a:pt x="1793" y="1620"/>
                      </a:lnTo>
                      <a:lnTo>
                        <a:pt x="1868" y="1710"/>
                      </a:lnTo>
                      <a:lnTo>
                        <a:pt x="1943" y="1766"/>
                      </a:lnTo>
                      <a:lnTo>
                        <a:pt x="2017" y="1777"/>
                      </a:lnTo>
                      <a:lnTo>
                        <a:pt x="2092" y="1798"/>
                      </a:lnTo>
                      <a:lnTo>
                        <a:pt x="2167" y="1855"/>
                      </a:lnTo>
                      <a:lnTo>
                        <a:pt x="2241" y="1842"/>
                      </a:lnTo>
                      <a:lnTo>
                        <a:pt x="2316" y="1850"/>
                      </a:lnTo>
                      <a:lnTo>
                        <a:pt x="2391" y="1890"/>
                      </a:lnTo>
                      <a:lnTo>
                        <a:pt x="2465" y="1897"/>
                      </a:lnTo>
                      <a:lnTo>
                        <a:pt x="2540" y="1894"/>
                      </a:lnTo>
                      <a:lnTo>
                        <a:pt x="2615" y="1913"/>
                      </a:lnTo>
                      <a:lnTo>
                        <a:pt x="2689" y="1922"/>
                      </a:lnTo>
                      <a:lnTo>
                        <a:pt x="2764" y="1903"/>
                      </a:lnTo>
                      <a:lnTo>
                        <a:pt x="2840" y="1909"/>
                      </a:lnTo>
                      <a:lnTo>
                        <a:pt x="2915" y="1923"/>
                      </a:lnTo>
                      <a:lnTo>
                        <a:pt x="2989" y="1916"/>
                      </a:lnTo>
                    </a:path>
                  </a:pathLst>
                </a:custGeom>
                <a:noFill/>
                <a:ln w="25400" cap="rnd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fr-FR" sz="1200" dirty="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36" name="Freeform 21">
                  <a:extLst>
                    <a:ext uri="{FF2B5EF4-FFF2-40B4-BE49-F238E27FC236}">
                      <a16:creationId xmlns:a16="http://schemas.microsoft.com/office/drawing/2014/main" xmlns="" id="{641C420D-50C9-4775-867A-7EB29E88A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25167" y="5597350"/>
                  <a:ext cx="3936548" cy="784334"/>
                </a:xfrm>
                <a:custGeom>
                  <a:avLst/>
                  <a:gdLst>
                    <a:gd name="T0" fmla="*/ 0 w 3737"/>
                    <a:gd name="T1" fmla="*/ 0 h 452"/>
                    <a:gd name="T2" fmla="*/ 2147483647 w 3737"/>
                    <a:gd name="T3" fmla="*/ 2147483647 h 452"/>
                    <a:gd name="T4" fmla="*/ 2147483647 w 3737"/>
                    <a:gd name="T5" fmla="*/ 2147483647 h 452"/>
                    <a:gd name="T6" fmla="*/ 2147483647 w 3737"/>
                    <a:gd name="T7" fmla="*/ 2147483647 h 452"/>
                    <a:gd name="T8" fmla="*/ 2147483647 w 3737"/>
                    <a:gd name="T9" fmla="*/ 2147483647 h 452"/>
                    <a:gd name="T10" fmla="*/ 2147483647 w 3737"/>
                    <a:gd name="T11" fmla="*/ 2147483647 h 452"/>
                    <a:gd name="T12" fmla="*/ 2147483647 w 3737"/>
                    <a:gd name="T13" fmla="*/ 2147483647 h 452"/>
                    <a:gd name="T14" fmla="*/ 2147483647 w 3737"/>
                    <a:gd name="T15" fmla="*/ 2147483647 h 452"/>
                    <a:gd name="T16" fmla="*/ 2147483647 w 3737"/>
                    <a:gd name="T17" fmla="*/ 2147483647 h 452"/>
                    <a:gd name="T18" fmla="*/ 2147483647 w 3737"/>
                    <a:gd name="T19" fmla="*/ 2147483647 h 452"/>
                    <a:gd name="T20" fmla="*/ 2147483647 w 3737"/>
                    <a:gd name="T21" fmla="*/ 2147483647 h 452"/>
                    <a:gd name="T22" fmla="*/ 2147483647 w 3737"/>
                    <a:gd name="T23" fmla="*/ 2147483647 h 452"/>
                    <a:gd name="T24" fmla="*/ 2147483647 w 3737"/>
                    <a:gd name="T25" fmla="*/ 2147483647 h 452"/>
                    <a:gd name="T26" fmla="*/ 2147483647 w 3737"/>
                    <a:gd name="T27" fmla="*/ 2147483647 h 452"/>
                    <a:gd name="T28" fmla="*/ 2147483647 w 3737"/>
                    <a:gd name="T29" fmla="*/ 2147483647 h 452"/>
                    <a:gd name="T30" fmla="*/ 2147483647 w 3737"/>
                    <a:gd name="T31" fmla="*/ 2147483647 h 452"/>
                    <a:gd name="T32" fmla="*/ 2147483647 w 3737"/>
                    <a:gd name="T33" fmla="*/ 2147483647 h 452"/>
                    <a:gd name="T34" fmla="*/ 2147483647 w 3737"/>
                    <a:gd name="T35" fmla="*/ 2147483647 h 452"/>
                    <a:gd name="T36" fmla="*/ 2147483647 w 3737"/>
                    <a:gd name="T37" fmla="*/ 2147483647 h 452"/>
                    <a:gd name="T38" fmla="*/ 2147483647 w 3737"/>
                    <a:gd name="T39" fmla="*/ 2147483647 h 452"/>
                    <a:gd name="T40" fmla="*/ 2147483647 w 3737"/>
                    <a:gd name="T41" fmla="*/ 2147483647 h 452"/>
                    <a:gd name="T42" fmla="*/ 2147483647 w 3737"/>
                    <a:gd name="T43" fmla="*/ 2147483647 h 452"/>
                    <a:gd name="T44" fmla="*/ 2147483647 w 3737"/>
                    <a:gd name="T45" fmla="*/ 2147483647 h 452"/>
                    <a:gd name="T46" fmla="*/ 2147483647 w 3737"/>
                    <a:gd name="T47" fmla="*/ 2147483647 h 452"/>
                    <a:gd name="T48" fmla="*/ 2147483647 w 3737"/>
                    <a:gd name="T49" fmla="*/ 2147483647 h 452"/>
                    <a:gd name="T50" fmla="*/ 2147483647 w 3737"/>
                    <a:gd name="T51" fmla="*/ 2147483647 h 452"/>
                    <a:gd name="T52" fmla="*/ 2147483647 w 3737"/>
                    <a:gd name="T53" fmla="*/ 2147483647 h 452"/>
                    <a:gd name="T54" fmla="*/ 2147483647 w 3737"/>
                    <a:gd name="T55" fmla="*/ 2147483647 h 452"/>
                    <a:gd name="T56" fmla="*/ 2147483647 w 3737"/>
                    <a:gd name="T57" fmla="*/ 2147483647 h 452"/>
                    <a:gd name="T58" fmla="*/ 2147483647 w 3737"/>
                    <a:gd name="T59" fmla="*/ 2147483647 h 452"/>
                    <a:gd name="T60" fmla="*/ 2147483647 w 3737"/>
                    <a:gd name="T61" fmla="*/ 2147483647 h 452"/>
                    <a:gd name="T62" fmla="*/ 2147483647 w 3737"/>
                    <a:gd name="T63" fmla="*/ 2147483647 h 452"/>
                    <a:gd name="T64" fmla="*/ 2147483647 w 3737"/>
                    <a:gd name="T65" fmla="*/ 2147483647 h 452"/>
                    <a:gd name="T66" fmla="*/ 2147483647 w 3737"/>
                    <a:gd name="T67" fmla="*/ 2147483647 h 452"/>
                    <a:gd name="T68" fmla="*/ 2147483647 w 3737"/>
                    <a:gd name="T69" fmla="*/ 2147483647 h 452"/>
                    <a:gd name="T70" fmla="*/ 2147483647 w 3737"/>
                    <a:gd name="T71" fmla="*/ 2147483647 h 452"/>
                    <a:gd name="T72" fmla="*/ 2147483647 w 3737"/>
                    <a:gd name="T73" fmla="*/ 2147483647 h 452"/>
                    <a:gd name="T74" fmla="*/ 2147483647 w 3737"/>
                    <a:gd name="T75" fmla="*/ 2147483647 h 452"/>
                    <a:gd name="T76" fmla="*/ 2147483647 w 3737"/>
                    <a:gd name="T77" fmla="*/ 2147483647 h 452"/>
                    <a:gd name="T78" fmla="*/ 2147483647 w 3737"/>
                    <a:gd name="T79" fmla="*/ 2147483647 h 452"/>
                    <a:gd name="T80" fmla="*/ 2147483647 w 3737"/>
                    <a:gd name="T81" fmla="*/ 2147483647 h 452"/>
                    <a:gd name="T82" fmla="*/ 2147483647 w 3737"/>
                    <a:gd name="T83" fmla="*/ 2147483647 h 452"/>
                    <a:gd name="T84" fmla="*/ 2147483647 w 3737"/>
                    <a:gd name="T85" fmla="*/ 2147483647 h 452"/>
                    <a:gd name="T86" fmla="*/ 2147483647 w 3737"/>
                    <a:gd name="T87" fmla="*/ 2147483647 h 452"/>
                    <a:gd name="T88" fmla="*/ 2147483647 w 3737"/>
                    <a:gd name="T89" fmla="*/ 2147483647 h 452"/>
                    <a:gd name="T90" fmla="*/ 2147483647 w 3737"/>
                    <a:gd name="T91" fmla="*/ 2147483647 h 452"/>
                    <a:gd name="T92" fmla="*/ 2147483647 w 3737"/>
                    <a:gd name="T93" fmla="*/ 2147483647 h 452"/>
                    <a:gd name="T94" fmla="*/ 2147483647 w 3737"/>
                    <a:gd name="T95" fmla="*/ 2147483647 h 452"/>
                    <a:gd name="T96" fmla="*/ 2147483647 w 3737"/>
                    <a:gd name="T97" fmla="*/ 2147483647 h 452"/>
                    <a:gd name="T98" fmla="*/ 2147483647 w 3737"/>
                    <a:gd name="T99" fmla="*/ 2147483647 h 452"/>
                    <a:gd name="T100" fmla="*/ 2147483647 w 3737"/>
                    <a:gd name="T101" fmla="*/ 2147483647 h 45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737"/>
                    <a:gd name="T154" fmla="*/ 0 h 452"/>
                    <a:gd name="T155" fmla="*/ 3737 w 3737"/>
                    <a:gd name="T156" fmla="*/ 452 h 45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737" h="452">
                      <a:moveTo>
                        <a:pt x="0" y="0"/>
                      </a:moveTo>
                      <a:lnTo>
                        <a:pt x="75" y="331"/>
                      </a:lnTo>
                      <a:lnTo>
                        <a:pt x="149" y="261"/>
                      </a:lnTo>
                      <a:lnTo>
                        <a:pt x="224" y="249"/>
                      </a:lnTo>
                      <a:lnTo>
                        <a:pt x="299" y="164"/>
                      </a:lnTo>
                      <a:lnTo>
                        <a:pt x="373" y="296"/>
                      </a:lnTo>
                      <a:lnTo>
                        <a:pt x="448" y="346"/>
                      </a:lnTo>
                      <a:lnTo>
                        <a:pt x="524" y="304"/>
                      </a:lnTo>
                      <a:lnTo>
                        <a:pt x="597" y="360"/>
                      </a:lnTo>
                      <a:lnTo>
                        <a:pt x="672" y="372"/>
                      </a:lnTo>
                      <a:lnTo>
                        <a:pt x="748" y="351"/>
                      </a:lnTo>
                      <a:lnTo>
                        <a:pt x="821" y="363"/>
                      </a:lnTo>
                      <a:lnTo>
                        <a:pt x="897" y="365"/>
                      </a:lnTo>
                      <a:lnTo>
                        <a:pt x="972" y="391"/>
                      </a:lnTo>
                      <a:lnTo>
                        <a:pt x="1047" y="377"/>
                      </a:lnTo>
                      <a:lnTo>
                        <a:pt x="1121" y="411"/>
                      </a:lnTo>
                      <a:lnTo>
                        <a:pt x="1196" y="398"/>
                      </a:lnTo>
                      <a:lnTo>
                        <a:pt x="1271" y="418"/>
                      </a:lnTo>
                      <a:lnTo>
                        <a:pt x="1345" y="394"/>
                      </a:lnTo>
                      <a:lnTo>
                        <a:pt x="1420" y="429"/>
                      </a:lnTo>
                      <a:lnTo>
                        <a:pt x="1495" y="436"/>
                      </a:lnTo>
                      <a:lnTo>
                        <a:pt x="1569" y="421"/>
                      </a:lnTo>
                      <a:lnTo>
                        <a:pt x="1644" y="437"/>
                      </a:lnTo>
                      <a:lnTo>
                        <a:pt x="1719" y="439"/>
                      </a:lnTo>
                      <a:lnTo>
                        <a:pt x="1793" y="440"/>
                      </a:lnTo>
                      <a:lnTo>
                        <a:pt x="1868" y="443"/>
                      </a:lnTo>
                      <a:lnTo>
                        <a:pt x="1943" y="444"/>
                      </a:lnTo>
                      <a:lnTo>
                        <a:pt x="2017" y="446"/>
                      </a:lnTo>
                      <a:lnTo>
                        <a:pt x="2092" y="444"/>
                      </a:lnTo>
                      <a:lnTo>
                        <a:pt x="2167" y="446"/>
                      </a:lnTo>
                      <a:lnTo>
                        <a:pt x="2241" y="450"/>
                      </a:lnTo>
                      <a:lnTo>
                        <a:pt x="2316" y="448"/>
                      </a:lnTo>
                      <a:lnTo>
                        <a:pt x="2391" y="450"/>
                      </a:lnTo>
                      <a:lnTo>
                        <a:pt x="2465" y="450"/>
                      </a:lnTo>
                      <a:lnTo>
                        <a:pt x="2540" y="449"/>
                      </a:lnTo>
                      <a:lnTo>
                        <a:pt x="2615" y="450"/>
                      </a:lnTo>
                      <a:lnTo>
                        <a:pt x="2689" y="450"/>
                      </a:lnTo>
                      <a:lnTo>
                        <a:pt x="2764" y="450"/>
                      </a:lnTo>
                      <a:lnTo>
                        <a:pt x="2840" y="450"/>
                      </a:lnTo>
                      <a:lnTo>
                        <a:pt x="2915" y="451"/>
                      </a:lnTo>
                      <a:lnTo>
                        <a:pt x="2989" y="451"/>
                      </a:lnTo>
                      <a:lnTo>
                        <a:pt x="3064" y="450"/>
                      </a:lnTo>
                      <a:lnTo>
                        <a:pt x="3139" y="451"/>
                      </a:lnTo>
                      <a:lnTo>
                        <a:pt x="3213" y="451"/>
                      </a:lnTo>
                      <a:lnTo>
                        <a:pt x="3288" y="450"/>
                      </a:lnTo>
                      <a:lnTo>
                        <a:pt x="3363" y="451"/>
                      </a:lnTo>
                      <a:lnTo>
                        <a:pt x="3437" y="449"/>
                      </a:lnTo>
                      <a:lnTo>
                        <a:pt x="3512" y="450"/>
                      </a:lnTo>
                      <a:lnTo>
                        <a:pt x="3587" y="451"/>
                      </a:lnTo>
                      <a:lnTo>
                        <a:pt x="3661" y="450"/>
                      </a:lnTo>
                      <a:lnTo>
                        <a:pt x="3736" y="450"/>
                      </a:lnTo>
                    </a:path>
                  </a:pathLst>
                </a:custGeom>
                <a:ln w="28575">
                  <a:solidFill>
                    <a:schemeClr val="accent3">
                      <a:lumMod val="50000"/>
                    </a:schemeClr>
                  </a:solidFill>
                  <a:headEnd/>
                  <a:tailEnd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37" name="Rectangle 22">
                  <a:extLst>
                    <a:ext uri="{FF2B5EF4-FFF2-40B4-BE49-F238E27FC236}">
                      <a16:creationId xmlns:a16="http://schemas.microsoft.com/office/drawing/2014/main" xmlns="" id="{313D06CD-93D4-4BBD-99D1-A4534A4E51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63682" y="6214542"/>
                  <a:ext cx="258483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 dirty="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0</a:t>
                  </a:r>
                </a:p>
              </p:txBody>
            </p:sp>
            <p:sp>
              <p:nvSpPr>
                <p:cNvPr id="38" name="Rectangle 23">
                  <a:extLst>
                    <a:ext uri="{FF2B5EF4-FFF2-40B4-BE49-F238E27FC236}">
                      <a16:creationId xmlns:a16="http://schemas.microsoft.com/office/drawing/2014/main" xmlns="" id="{54F5A0FC-E82B-43C4-849B-6015799019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5003" y="5852049"/>
                  <a:ext cx="608054" cy="50373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50" dirty="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2000   </a:t>
                  </a:r>
                </a:p>
              </p:txBody>
            </p:sp>
            <p:sp>
              <p:nvSpPr>
                <p:cNvPr id="39" name="Rectangle 24">
                  <a:extLst>
                    <a:ext uri="{FF2B5EF4-FFF2-40B4-BE49-F238E27FC236}">
                      <a16:creationId xmlns:a16="http://schemas.microsoft.com/office/drawing/2014/main" xmlns="" id="{98055727-2E05-488C-8FA3-E22D5DBF3F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5003" y="4988732"/>
                  <a:ext cx="532762" cy="50373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50" dirty="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4000 </a:t>
                  </a:r>
                </a:p>
              </p:txBody>
            </p:sp>
            <p:sp>
              <p:nvSpPr>
                <p:cNvPr id="40" name="Rectangle 25">
                  <a:extLst>
                    <a:ext uri="{FF2B5EF4-FFF2-40B4-BE49-F238E27FC236}">
                      <a16:creationId xmlns:a16="http://schemas.microsoft.com/office/drawing/2014/main" xmlns="" id="{37B4894B-A4CF-4BCA-ACD7-BFCF455260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5003" y="4125532"/>
                  <a:ext cx="532762" cy="50373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5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6000 </a:t>
                  </a:r>
                </a:p>
              </p:txBody>
            </p:sp>
            <p:sp>
              <p:nvSpPr>
                <p:cNvPr id="41" name="Rectangle 26">
                  <a:extLst>
                    <a:ext uri="{FF2B5EF4-FFF2-40B4-BE49-F238E27FC236}">
                      <a16:creationId xmlns:a16="http://schemas.microsoft.com/office/drawing/2014/main" xmlns="" id="{A4B6F6C8-6978-4BA9-9739-C85E27E559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66432" y="3267613"/>
                  <a:ext cx="532762" cy="50373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50" dirty="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8000 </a:t>
                  </a:r>
                </a:p>
              </p:txBody>
            </p:sp>
            <p:sp>
              <p:nvSpPr>
                <p:cNvPr id="42" name="Rectangle 27">
                  <a:extLst>
                    <a:ext uri="{FF2B5EF4-FFF2-40B4-BE49-F238E27FC236}">
                      <a16:creationId xmlns:a16="http://schemas.microsoft.com/office/drawing/2014/main" xmlns="" id="{99AF63DF-A80E-4138-8893-CDA60EADDD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72784" y="6400738"/>
                  <a:ext cx="450799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 dirty="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45</a:t>
                  </a:r>
                </a:p>
              </p:txBody>
            </p:sp>
            <p:sp>
              <p:nvSpPr>
                <p:cNvPr id="43" name="Rectangle 28">
                  <a:extLst>
                    <a:ext uri="{FF2B5EF4-FFF2-40B4-BE49-F238E27FC236}">
                      <a16:creationId xmlns:a16="http://schemas.microsoft.com/office/drawing/2014/main" xmlns="" id="{FD516CCC-E651-4AD3-A2DF-6005864AAD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4849" y="6584912"/>
                  <a:ext cx="625403" cy="2730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44" name="Rectangle 29">
                  <a:extLst>
                    <a:ext uri="{FF2B5EF4-FFF2-40B4-BE49-F238E27FC236}">
                      <a16:creationId xmlns:a16="http://schemas.microsoft.com/office/drawing/2014/main" xmlns="" id="{D6CF5065-0295-40C5-8515-ECCD325198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95012" y="6400738"/>
                  <a:ext cx="344531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 dirty="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49</a:t>
                  </a:r>
                </a:p>
              </p:txBody>
            </p:sp>
            <p:sp>
              <p:nvSpPr>
                <p:cNvPr id="45" name="Rectangle 30">
                  <a:extLst>
                    <a:ext uri="{FF2B5EF4-FFF2-40B4-BE49-F238E27FC236}">
                      <a16:creationId xmlns:a16="http://schemas.microsoft.com/office/drawing/2014/main" xmlns="" id="{504BBC9A-24AD-4AB8-AB63-7C72B530C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8666" y="6400738"/>
                  <a:ext cx="344531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53</a:t>
                  </a:r>
                </a:p>
              </p:txBody>
            </p:sp>
            <p:sp>
              <p:nvSpPr>
                <p:cNvPr id="46" name="Rectangle 31">
                  <a:extLst>
                    <a:ext uri="{FF2B5EF4-FFF2-40B4-BE49-F238E27FC236}">
                      <a16:creationId xmlns:a16="http://schemas.microsoft.com/office/drawing/2014/main" xmlns="" id="{D6E5AA49-8E0E-453B-B1E9-BE15336064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90255" y="6451544"/>
                  <a:ext cx="276193" cy="2730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47" name="Rectangle 32">
                  <a:extLst>
                    <a:ext uri="{FF2B5EF4-FFF2-40B4-BE49-F238E27FC236}">
                      <a16:creationId xmlns:a16="http://schemas.microsoft.com/office/drawing/2014/main" xmlns="" id="{C4811FA0-8D13-4BD8-82ED-42F3F3DEAF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85496" y="6400738"/>
                  <a:ext cx="344531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57</a:t>
                  </a:r>
                </a:p>
              </p:txBody>
            </p:sp>
            <p:sp>
              <p:nvSpPr>
                <p:cNvPr id="48" name="Rectangle 33">
                  <a:extLst>
                    <a:ext uri="{FF2B5EF4-FFF2-40B4-BE49-F238E27FC236}">
                      <a16:creationId xmlns:a16="http://schemas.microsoft.com/office/drawing/2014/main" xmlns="" id="{08133B34-EEEC-45BC-94E5-4767AFFDF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95021" y="6451544"/>
                  <a:ext cx="276193" cy="2730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49" name="Rectangle 34">
                  <a:extLst>
                    <a:ext uri="{FF2B5EF4-FFF2-40B4-BE49-F238E27FC236}">
                      <a16:creationId xmlns:a16="http://schemas.microsoft.com/office/drawing/2014/main" xmlns="" id="{607620A2-C62D-42E5-A897-F7A8251F78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90263" y="6400738"/>
                  <a:ext cx="344531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 dirty="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61</a:t>
                  </a:r>
                </a:p>
              </p:txBody>
            </p:sp>
            <p:sp>
              <p:nvSpPr>
                <p:cNvPr id="50" name="Rectangle 35">
                  <a:extLst>
                    <a:ext uri="{FF2B5EF4-FFF2-40B4-BE49-F238E27FC236}">
                      <a16:creationId xmlns:a16="http://schemas.microsoft.com/office/drawing/2014/main" xmlns="" id="{007BF657-7DA8-4946-80E6-68AA7532F2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93442" y="6400738"/>
                  <a:ext cx="344531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65</a:t>
                  </a:r>
                </a:p>
              </p:txBody>
            </p:sp>
            <p:sp>
              <p:nvSpPr>
                <p:cNvPr id="51" name="Rectangle 36">
                  <a:extLst>
                    <a:ext uri="{FF2B5EF4-FFF2-40B4-BE49-F238E27FC236}">
                      <a16:creationId xmlns:a16="http://schemas.microsoft.com/office/drawing/2014/main" xmlns="" id="{498C9274-40F9-4463-9705-2116C90E1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01379" y="6451544"/>
                  <a:ext cx="276193" cy="2730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52" name="Rectangle 37">
                  <a:extLst>
                    <a:ext uri="{FF2B5EF4-FFF2-40B4-BE49-F238E27FC236}">
                      <a16:creationId xmlns:a16="http://schemas.microsoft.com/office/drawing/2014/main" xmlns="" id="{00F9686E-AE4C-4909-B9AE-7105CCCA7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60110" y="6400738"/>
                  <a:ext cx="344531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69</a:t>
                  </a:r>
                </a:p>
              </p:txBody>
            </p:sp>
            <p:sp>
              <p:nvSpPr>
                <p:cNvPr id="53" name="Rectangle 38">
                  <a:extLst>
                    <a:ext uri="{FF2B5EF4-FFF2-40B4-BE49-F238E27FC236}">
                      <a16:creationId xmlns:a16="http://schemas.microsoft.com/office/drawing/2014/main" xmlns="" id="{3D787E9E-8B90-408D-AC90-8B95191DA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06144" y="6451544"/>
                  <a:ext cx="274606" cy="2730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54" name="Rectangle 39">
                  <a:extLst>
                    <a:ext uri="{FF2B5EF4-FFF2-40B4-BE49-F238E27FC236}">
                      <a16:creationId xmlns:a16="http://schemas.microsoft.com/office/drawing/2014/main" xmlns="" id="{0B162698-393F-4C96-86F6-2276B53AD0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52180" y="6400738"/>
                  <a:ext cx="344531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73</a:t>
                  </a:r>
                </a:p>
              </p:txBody>
            </p:sp>
            <p:sp>
              <p:nvSpPr>
                <p:cNvPr id="55" name="Rectangle 40">
                  <a:extLst>
                    <a:ext uri="{FF2B5EF4-FFF2-40B4-BE49-F238E27FC236}">
                      <a16:creationId xmlns:a16="http://schemas.microsoft.com/office/drawing/2014/main" xmlns="" id="{975B196A-88AE-461B-9B14-A3A625859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07736" y="6451544"/>
                  <a:ext cx="276193" cy="2730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56" name="Rectangle 41">
                  <a:extLst>
                    <a:ext uri="{FF2B5EF4-FFF2-40B4-BE49-F238E27FC236}">
                      <a16:creationId xmlns:a16="http://schemas.microsoft.com/office/drawing/2014/main" xmlns="" id="{AFAE13B9-A066-4955-A6A4-F3DD980CD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39483" y="6400738"/>
                  <a:ext cx="392067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77</a:t>
                  </a:r>
                </a:p>
              </p:txBody>
            </p:sp>
            <p:sp>
              <p:nvSpPr>
                <p:cNvPr id="57" name="Rectangle 42">
                  <a:extLst>
                    <a:ext uri="{FF2B5EF4-FFF2-40B4-BE49-F238E27FC236}">
                      <a16:creationId xmlns:a16="http://schemas.microsoft.com/office/drawing/2014/main" xmlns="" id="{025C1F3B-8386-4B97-A739-1A2519085B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17262" y="6478534"/>
                  <a:ext cx="274605" cy="2730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58" name="Rectangle 43">
                  <a:extLst>
                    <a:ext uri="{FF2B5EF4-FFF2-40B4-BE49-F238E27FC236}">
                      <a16:creationId xmlns:a16="http://schemas.microsoft.com/office/drawing/2014/main" xmlns="" id="{0A31C066-D09D-456E-8EA5-255C65A4FE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55361" y="6400738"/>
                  <a:ext cx="477783" cy="5214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788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81</a:t>
                  </a:r>
                </a:p>
              </p:txBody>
            </p:sp>
            <p:sp>
              <p:nvSpPr>
                <p:cNvPr id="59" name="Rectangle 44">
                  <a:extLst>
                    <a:ext uri="{FF2B5EF4-FFF2-40B4-BE49-F238E27FC236}">
                      <a16:creationId xmlns:a16="http://schemas.microsoft.com/office/drawing/2014/main" xmlns="" id="{DB2D7AB7-F4F9-4F65-94D0-181EA375BB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915680" y="6451544"/>
                  <a:ext cx="274606" cy="2730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0" name="Rectangle 49">
                  <a:extLst>
                    <a:ext uri="{FF2B5EF4-FFF2-40B4-BE49-F238E27FC236}">
                      <a16:creationId xmlns:a16="http://schemas.microsoft.com/office/drawing/2014/main" xmlns="" id="{205898BD-70FB-46D8-AA95-7C1668F07E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77546" y="2554431"/>
                  <a:ext cx="793595" cy="66725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50900" tIns="25004" rIns="50900" bIns="25004">
                  <a:spAutoFit/>
                </a:bodyPr>
                <a:lstStyle/>
                <a:p>
                  <a:pPr defTabSz="685800">
                    <a:defRPr/>
                  </a:pPr>
                  <a:r>
                    <a:rPr lang="fr-FR" sz="1100" dirty="0">
                      <a:solidFill>
                        <a:srgbClr val="D96B0C"/>
                      </a:solidFill>
                      <a:ea typeface="ＭＳ Ｐゴシック" charset="-128"/>
                      <a:cs typeface="Arial" pitchFamily="34" charset="0"/>
                    </a:rPr>
                    <a:t>       </a:t>
                  </a:r>
                  <a:r>
                    <a:rPr lang="fr-FR" sz="1100" dirty="0" smtClean="0">
                      <a:solidFill>
                        <a:srgbClr val="15325C"/>
                      </a:solidFill>
                      <a:ea typeface="ＭＳ Ｐゴシック" charset="-128"/>
                      <a:cs typeface="Arial" pitchFamily="34" charset="0"/>
                    </a:rPr>
                    <a:t>Ce</a:t>
                  </a:r>
                  <a:endParaRPr lang="fr-FR" sz="1100" dirty="0">
                    <a:solidFill>
                      <a:srgbClr val="15325C"/>
                    </a:solidFill>
                    <a:ea typeface="ＭＳ Ｐゴシック" charset="-128"/>
                    <a:cs typeface="Arial" pitchFamily="34" charset="0"/>
                  </a:endParaRPr>
                </a:p>
              </p:txBody>
            </p:sp>
            <p:sp>
              <p:nvSpPr>
                <p:cNvPr id="61" name="Line 52">
                  <a:extLst>
                    <a:ext uri="{FF2B5EF4-FFF2-40B4-BE49-F238E27FC236}">
                      <a16:creationId xmlns:a16="http://schemas.microsoft.com/office/drawing/2014/main" xmlns="" id="{0746B381-2DF3-48DE-AE26-7FA29EB6A2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568917" y="3383154"/>
                  <a:ext cx="2297" cy="45976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2" name="Line 54">
                  <a:extLst>
                    <a:ext uri="{FF2B5EF4-FFF2-40B4-BE49-F238E27FC236}">
                      <a16:creationId xmlns:a16="http://schemas.microsoft.com/office/drawing/2014/main" xmlns="" id="{2D1920BE-AE62-46AD-ACF8-F0E00695DA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326756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3" name="Line 55">
                  <a:extLst>
                    <a:ext uri="{FF2B5EF4-FFF2-40B4-BE49-F238E27FC236}">
                      <a16:creationId xmlns:a16="http://schemas.microsoft.com/office/drawing/2014/main" xmlns="" id="{8CB605A1-EBCF-4411-9433-08A54CA283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426756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4" name="Line 56">
                  <a:extLst>
                    <a:ext uri="{FF2B5EF4-FFF2-40B4-BE49-F238E27FC236}">
                      <a16:creationId xmlns:a16="http://schemas.microsoft.com/office/drawing/2014/main" xmlns="" id="{CA234C1D-749C-4742-9CFA-6CCD195258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526758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5" name="Line 57">
                  <a:extLst>
                    <a:ext uri="{FF2B5EF4-FFF2-40B4-BE49-F238E27FC236}">
                      <a16:creationId xmlns:a16="http://schemas.microsoft.com/office/drawing/2014/main" xmlns="" id="{5C85E50B-2698-4B7D-BBA3-329AE1557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628346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6" name="Line 58">
                  <a:extLst>
                    <a:ext uri="{FF2B5EF4-FFF2-40B4-BE49-F238E27FC236}">
                      <a16:creationId xmlns:a16="http://schemas.microsoft.com/office/drawing/2014/main" xmlns="" id="{712671A8-D44B-440C-8AB6-50E73C0F32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28346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7" name="Line 59">
                  <a:extLst>
                    <a:ext uri="{FF2B5EF4-FFF2-40B4-BE49-F238E27FC236}">
                      <a16:creationId xmlns:a16="http://schemas.microsoft.com/office/drawing/2014/main" xmlns="" id="{9333B040-47C4-4E43-AEF1-233BD69A57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829935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8" name="Line 60">
                  <a:extLst>
                    <a:ext uri="{FF2B5EF4-FFF2-40B4-BE49-F238E27FC236}">
                      <a16:creationId xmlns:a16="http://schemas.microsoft.com/office/drawing/2014/main" xmlns="" id="{4DAA6E14-7ABE-4058-B85A-383D5C9B97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31525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69" name="Line 61">
                  <a:extLst>
                    <a:ext uri="{FF2B5EF4-FFF2-40B4-BE49-F238E27FC236}">
                      <a16:creationId xmlns:a16="http://schemas.microsoft.com/office/drawing/2014/main" xmlns="" id="{6B434215-C539-4B5C-9C42-03F8F056B2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933111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0" name="Line 62">
                  <a:extLst>
                    <a:ext uri="{FF2B5EF4-FFF2-40B4-BE49-F238E27FC236}">
                      <a16:creationId xmlns:a16="http://schemas.microsoft.com/office/drawing/2014/main" xmlns="" id="{79C6731D-720B-4694-89A5-4DC329830C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131525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1" name="Line 63">
                  <a:extLst>
                    <a:ext uri="{FF2B5EF4-FFF2-40B4-BE49-F238E27FC236}">
                      <a16:creationId xmlns:a16="http://schemas.microsoft.com/office/drawing/2014/main" xmlns="" id="{710491B4-D9EC-4E95-917C-E687CD0B73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34701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2" name="Line 64">
                  <a:extLst>
                    <a:ext uri="{FF2B5EF4-FFF2-40B4-BE49-F238E27FC236}">
                      <a16:creationId xmlns:a16="http://schemas.microsoft.com/office/drawing/2014/main" xmlns="" id="{0090D6D7-1AB4-4DC9-BDAF-28CD4A7A36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333115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3" name="Line 65">
                  <a:extLst>
                    <a:ext uri="{FF2B5EF4-FFF2-40B4-BE49-F238E27FC236}">
                      <a16:creationId xmlns:a16="http://schemas.microsoft.com/office/drawing/2014/main" xmlns="" id="{0D54BF97-2D10-4910-8823-A31B461EC4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436290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4" name="Line 66">
                  <a:extLst>
                    <a:ext uri="{FF2B5EF4-FFF2-40B4-BE49-F238E27FC236}">
                      <a16:creationId xmlns:a16="http://schemas.microsoft.com/office/drawing/2014/main" xmlns="" id="{66BFE7BC-EAE2-49C3-9667-E47FB023E8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537878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5" name="Line 67">
                  <a:extLst>
                    <a:ext uri="{FF2B5EF4-FFF2-40B4-BE49-F238E27FC236}">
                      <a16:creationId xmlns:a16="http://schemas.microsoft.com/office/drawing/2014/main" xmlns="" id="{29D2F99D-AD89-48F3-B7C6-380200C9BA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639467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6" name="Line 68">
                  <a:extLst>
                    <a:ext uri="{FF2B5EF4-FFF2-40B4-BE49-F238E27FC236}">
                      <a16:creationId xmlns:a16="http://schemas.microsoft.com/office/drawing/2014/main" xmlns="" id="{90E25BB1-054C-43B3-8385-405227E819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37881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7" name="Line 69">
                  <a:extLst>
                    <a:ext uri="{FF2B5EF4-FFF2-40B4-BE49-F238E27FC236}">
                      <a16:creationId xmlns:a16="http://schemas.microsoft.com/office/drawing/2014/main" xmlns="" id="{0B2CCA91-92C0-40C4-8C22-D3B2275558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839469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8" name="Line 70">
                  <a:extLst>
                    <a:ext uri="{FF2B5EF4-FFF2-40B4-BE49-F238E27FC236}">
                      <a16:creationId xmlns:a16="http://schemas.microsoft.com/office/drawing/2014/main" xmlns="" id="{B81E7E6A-D93D-4B21-83FA-05E875F6A8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41057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79" name="Line 71">
                  <a:extLst>
                    <a:ext uri="{FF2B5EF4-FFF2-40B4-BE49-F238E27FC236}">
                      <a16:creationId xmlns:a16="http://schemas.microsoft.com/office/drawing/2014/main" xmlns="" id="{4DE82FC0-83AA-49D0-A0CB-2B0FDAA107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041059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0" name="Line 72">
                  <a:extLst>
                    <a:ext uri="{FF2B5EF4-FFF2-40B4-BE49-F238E27FC236}">
                      <a16:creationId xmlns:a16="http://schemas.microsoft.com/office/drawing/2014/main" xmlns="" id="{DD1172C9-FE0E-4C44-A3FF-6A73B7846F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142647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1" name="Line 73">
                  <a:extLst>
                    <a:ext uri="{FF2B5EF4-FFF2-40B4-BE49-F238E27FC236}">
                      <a16:creationId xmlns:a16="http://schemas.microsoft.com/office/drawing/2014/main" xmlns="" id="{07A5121D-E39B-4655-ABCF-547582D2E8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44235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2" name="Line 74">
                  <a:extLst>
                    <a:ext uri="{FF2B5EF4-FFF2-40B4-BE49-F238E27FC236}">
                      <a16:creationId xmlns:a16="http://schemas.microsoft.com/office/drawing/2014/main" xmlns="" id="{FDB46630-118A-4D2C-8932-03DB42FCCF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344236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3" name="Line 75">
                  <a:extLst>
                    <a:ext uri="{FF2B5EF4-FFF2-40B4-BE49-F238E27FC236}">
                      <a16:creationId xmlns:a16="http://schemas.microsoft.com/office/drawing/2014/main" xmlns="" id="{0CFC8984-034D-421A-B8BA-FCA949343D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444237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4" name="Line 76">
                  <a:extLst>
                    <a:ext uri="{FF2B5EF4-FFF2-40B4-BE49-F238E27FC236}">
                      <a16:creationId xmlns:a16="http://schemas.microsoft.com/office/drawing/2014/main" xmlns="" id="{EBC8D321-C78F-4AE7-B3C8-486CBEF385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545826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5" name="Line 77">
                  <a:extLst>
                    <a:ext uri="{FF2B5EF4-FFF2-40B4-BE49-F238E27FC236}">
                      <a16:creationId xmlns:a16="http://schemas.microsoft.com/office/drawing/2014/main" xmlns="" id="{C200107B-2CC4-4F07-ACC8-3ADD61F555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45826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6" name="Line 78">
                  <a:extLst>
                    <a:ext uri="{FF2B5EF4-FFF2-40B4-BE49-F238E27FC236}">
                      <a16:creationId xmlns:a16="http://schemas.microsoft.com/office/drawing/2014/main" xmlns="" id="{46D593B7-C4C3-4532-99A2-AB1A1996A5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747415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7" name="Line 79">
                  <a:extLst>
                    <a:ext uri="{FF2B5EF4-FFF2-40B4-BE49-F238E27FC236}">
                      <a16:creationId xmlns:a16="http://schemas.microsoft.com/office/drawing/2014/main" xmlns="" id="{93C1DFC9-E4E3-4D37-9641-15DE920106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849003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8" name="Line 80">
                  <a:extLst>
                    <a:ext uri="{FF2B5EF4-FFF2-40B4-BE49-F238E27FC236}">
                      <a16:creationId xmlns:a16="http://schemas.microsoft.com/office/drawing/2014/main" xmlns="" id="{D872E511-ECDB-4C44-A697-BF16EE042D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949004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89" name="Line 81">
                  <a:extLst>
                    <a:ext uri="{FF2B5EF4-FFF2-40B4-BE49-F238E27FC236}">
                      <a16:creationId xmlns:a16="http://schemas.microsoft.com/office/drawing/2014/main" xmlns="" id="{2D67A300-BBB6-4470-9D47-DD29704E2A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050593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0" name="Line 82">
                  <a:extLst>
                    <a:ext uri="{FF2B5EF4-FFF2-40B4-BE49-F238E27FC236}">
                      <a16:creationId xmlns:a16="http://schemas.microsoft.com/office/drawing/2014/main" xmlns="" id="{5DB51531-24B9-44F1-91D0-70D8BBB168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50593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1" name="Line 83">
                  <a:extLst>
                    <a:ext uri="{FF2B5EF4-FFF2-40B4-BE49-F238E27FC236}">
                      <a16:creationId xmlns:a16="http://schemas.microsoft.com/office/drawing/2014/main" xmlns="" id="{005FBC2C-97EF-4162-B88B-F3A0AA1559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250595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2" name="Line 84">
                  <a:extLst>
                    <a:ext uri="{FF2B5EF4-FFF2-40B4-BE49-F238E27FC236}">
                      <a16:creationId xmlns:a16="http://schemas.microsoft.com/office/drawing/2014/main" xmlns="" id="{B9C003DE-F9CD-40DB-9AFD-52DB088426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52183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3" name="Line 85">
                  <a:extLst>
                    <a:ext uri="{FF2B5EF4-FFF2-40B4-BE49-F238E27FC236}">
                      <a16:creationId xmlns:a16="http://schemas.microsoft.com/office/drawing/2014/main" xmlns="" id="{6EBA4D56-865F-4EE2-A53D-0A9A4E035E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53771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4" name="Line 86">
                  <a:extLst>
                    <a:ext uri="{FF2B5EF4-FFF2-40B4-BE49-F238E27FC236}">
                      <a16:creationId xmlns:a16="http://schemas.microsoft.com/office/drawing/2014/main" xmlns="" id="{D8FD1004-3B9A-40EA-BE9D-12F28F4A02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553772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5" name="Line 87">
                  <a:extLst>
                    <a:ext uri="{FF2B5EF4-FFF2-40B4-BE49-F238E27FC236}">
                      <a16:creationId xmlns:a16="http://schemas.microsoft.com/office/drawing/2014/main" xmlns="" id="{C3A8719C-60E7-4244-82C1-202FE26D7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55360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6" name="Line 88">
                  <a:extLst>
                    <a:ext uri="{FF2B5EF4-FFF2-40B4-BE49-F238E27FC236}">
                      <a16:creationId xmlns:a16="http://schemas.microsoft.com/office/drawing/2014/main" xmlns="" id="{8C75EDCF-1D24-47F6-B56A-7FBC993EEB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755362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7" name="Line 89">
                  <a:extLst>
                    <a:ext uri="{FF2B5EF4-FFF2-40B4-BE49-F238E27FC236}">
                      <a16:creationId xmlns:a16="http://schemas.microsoft.com/office/drawing/2014/main" xmlns="" id="{FCE8194B-0EA0-4C20-9753-BDDF016287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855362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8" name="Line 90">
                  <a:extLst>
                    <a:ext uri="{FF2B5EF4-FFF2-40B4-BE49-F238E27FC236}">
                      <a16:creationId xmlns:a16="http://schemas.microsoft.com/office/drawing/2014/main" xmlns="" id="{4C809A5A-3F39-4599-82BF-1E705D2BE1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956951" y="6302298"/>
                  <a:ext cx="1588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99" name="Line 91">
                  <a:extLst>
                    <a:ext uri="{FF2B5EF4-FFF2-40B4-BE49-F238E27FC236}">
                      <a16:creationId xmlns:a16="http://schemas.microsoft.com/office/drawing/2014/main" xmlns="" id="{AEF9C0B6-3406-49B5-B534-1E54302AFE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060127" y="6302298"/>
                  <a:ext cx="1587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  <p:sp>
              <p:nvSpPr>
                <p:cNvPr id="100" name="Line 92">
                  <a:extLst>
                    <a:ext uri="{FF2B5EF4-FFF2-40B4-BE49-F238E27FC236}">
                      <a16:creationId xmlns:a16="http://schemas.microsoft.com/office/drawing/2014/main" xmlns="" id="{831944C4-78E2-4F0F-BCC2-BC81C123B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161715" y="6302298"/>
                  <a:ext cx="0" cy="93675"/>
                </a:xfrm>
                <a:prstGeom prst="line">
                  <a:avLst/>
                </a:prstGeom>
                <a:noFill/>
                <a:ln w="19050">
                  <a:solidFill>
                    <a:srgbClr val="66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800">
                    <a:defRPr/>
                  </a:pPr>
                  <a:endParaRPr lang="fr-FR" sz="1200">
                    <a:solidFill>
                      <a:srgbClr val="5297D8">
                        <a:lumMod val="75000"/>
                      </a:srgbClr>
                    </a:solidFill>
                  </a:endParaRPr>
                </a:p>
              </p:txBody>
            </p:sp>
          </p:grpSp>
          <p:cxnSp>
            <p:nvCxnSpPr>
              <p:cNvPr id="33" name="Connecteur droit 5">
                <a:extLst>
                  <a:ext uri="{FF2B5EF4-FFF2-40B4-BE49-F238E27FC236}">
                    <a16:creationId xmlns:a16="http://schemas.microsoft.com/office/drawing/2014/main" xmlns="" id="{FF81C6AD-7B44-40DD-AE68-A3783EC3DDBC}"/>
                  </a:ext>
                </a:extLst>
              </p:cNvPr>
              <p:cNvCxnSpPr>
                <a:stCxn id="102" idx="1"/>
                <a:endCxn id="100" idx="0"/>
              </p:cNvCxnSpPr>
              <p:nvPr/>
            </p:nvCxnSpPr>
            <p:spPr>
              <a:xfrm>
                <a:off x="5254625" y="6365875"/>
                <a:ext cx="3906838" cy="44450"/>
              </a:xfrm>
              <a:prstGeom prst="line">
                <a:avLst/>
              </a:prstGeom>
              <a:ln w="9525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ZoneTexte 3">
              <a:extLst>
                <a:ext uri="{FF2B5EF4-FFF2-40B4-BE49-F238E27FC236}">
                  <a16:creationId xmlns:a16="http://schemas.microsoft.com/office/drawing/2014/main" xmlns="" id="{A7147B37-7BFE-4D8D-9ED3-318987FA055D}"/>
                </a:ext>
              </a:extLst>
            </p:cNvPr>
            <p:cNvSpPr txBox="1"/>
            <p:nvPr/>
          </p:nvSpPr>
          <p:spPr bwMode="auto">
            <a:xfrm>
              <a:off x="3223990" y="2031939"/>
              <a:ext cx="774480" cy="593918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defTabSz="685800">
                <a:defRPr/>
              </a:pPr>
              <a:r>
                <a:rPr lang="fr-FR" sz="1200" dirty="0">
                  <a:solidFill>
                    <a:srgbClr val="15325C"/>
                  </a:solidFill>
                </a:rPr>
                <a:t>USA</a:t>
              </a:r>
              <a:r>
                <a:rPr lang="fr-FR" sz="1200" baseline="30000" dirty="0">
                  <a:solidFill>
                    <a:srgbClr val="15325C"/>
                  </a:solidFill>
                </a:rPr>
                <a:t>1</a:t>
              </a:r>
            </a:p>
          </p:txBody>
        </p:sp>
        <p:sp>
          <p:nvSpPr>
            <p:cNvPr id="30" name="ZoneTexte 4">
              <a:extLst>
                <a:ext uri="{FF2B5EF4-FFF2-40B4-BE49-F238E27FC236}">
                  <a16:creationId xmlns:a16="http://schemas.microsoft.com/office/drawing/2014/main" xmlns="" id="{70DF4FF8-E72B-468D-871C-7B923ACBB2D8}"/>
                </a:ext>
              </a:extLst>
            </p:cNvPr>
            <p:cNvSpPr txBox="1"/>
            <p:nvPr/>
          </p:nvSpPr>
          <p:spPr>
            <a:xfrm>
              <a:off x="8455492" y="2144231"/>
              <a:ext cx="1159668" cy="27648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defTabSz="685800">
                <a:buClr>
                  <a:srgbClr val="15325C"/>
                </a:buClr>
                <a:defRPr/>
              </a:pPr>
              <a:r>
                <a:rPr lang="fr-FR" sz="1400" dirty="0">
                  <a:solidFill>
                    <a:srgbClr val="15325C"/>
                  </a:solidFill>
                </a:rPr>
                <a:t>France</a:t>
              </a:r>
              <a:r>
                <a:rPr lang="fr-FR" sz="1400" baseline="30000" dirty="0">
                  <a:solidFill>
                    <a:srgbClr val="15325C"/>
                  </a:solidFill>
                </a:rPr>
                <a:t>2,3</a:t>
              </a:r>
              <a:endParaRPr lang="fr-FR" baseline="30000" dirty="0">
                <a:solidFill>
                  <a:srgbClr val="15325C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124290" y="6294543"/>
            <a:ext cx="729280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1. </a:t>
            </a:r>
            <a:r>
              <a:rPr lang="en-GB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Centers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for Disease Control and Prevention (CDC), 2017. Pertussis (whooping cough) – surveillance and reporting. https://www.cdc.gov/pertussis/surv-reporting.html (accessed September 2017); 2. Baron S </a:t>
            </a:r>
            <a:r>
              <a:rPr lang="en-GB" sz="105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et al. </a:t>
            </a:r>
            <a:r>
              <a:rPr lang="en-GB" sz="105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Pediatr</a:t>
            </a:r>
            <a:r>
              <a:rPr lang="en-GB" sz="105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Infect Dis J </a:t>
            </a:r>
            <a:r>
              <a:rPr lang="en-GB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1998;17:412–418; </a:t>
            </a:r>
            <a:r>
              <a:rPr lang="en-GB" altLang="fr-F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3. </a:t>
            </a:r>
            <a:r>
              <a:rPr lang="en-GB" altLang="fr-FR" sz="105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Bégué</a:t>
            </a:r>
            <a:r>
              <a:rPr lang="en-GB" altLang="fr-F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GB" altLang="fr-FR" sz="105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et al. BEH </a:t>
            </a:r>
            <a:r>
              <a:rPr lang="en-GB" altLang="fr-FR" sz="105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1992;48; 227‒228</a:t>
            </a:r>
            <a:endParaRPr lang="en-GB" sz="105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 rot="21192321">
            <a:off x="1956899" y="2498302"/>
            <a:ext cx="189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Maladie  cyclique </a:t>
            </a:r>
          </a:p>
        </p:txBody>
      </p:sp>
      <p:grpSp>
        <p:nvGrpSpPr>
          <p:cNvPr id="122" name="Groupe 121"/>
          <p:cNvGrpSpPr/>
          <p:nvPr/>
        </p:nvGrpSpPr>
        <p:grpSpPr>
          <a:xfrm>
            <a:off x="5718829" y="3880311"/>
            <a:ext cx="4816283" cy="2165462"/>
            <a:chOff x="6928103" y="599718"/>
            <a:chExt cx="4816555" cy="2256243"/>
          </a:xfrm>
        </p:grpSpPr>
        <p:sp>
          <p:nvSpPr>
            <p:cNvPr id="123" name="TextBox 82">
              <a:extLst>
                <a:ext uri="{FF2B5EF4-FFF2-40B4-BE49-F238E27FC236}">
                  <a16:creationId xmlns="" xmlns:a16="http://schemas.microsoft.com/office/drawing/2014/main" id="{01F74A4E-DC63-4BB3-B90A-FA263F3D95FC}"/>
                </a:ext>
              </a:extLst>
            </p:cNvPr>
            <p:cNvSpPr txBox="1"/>
            <p:nvPr/>
          </p:nvSpPr>
          <p:spPr bwMode="auto">
            <a:xfrm>
              <a:off x="10037810" y="2390450"/>
              <a:ext cx="1377264" cy="1924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072866">
                <a:defRPr/>
              </a:pPr>
              <a:r>
                <a:rPr lang="en-US" sz="600" b="1" dirty="0"/>
                <a:t>Year</a:t>
              </a:r>
              <a:endParaRPr lang="en-GB" sz="600" b="1" dirty="0"/>
            </a:p>
          </p:txBody>
        </p:sp>
        <p:sp>
          <p:nvSpPr>
            <p:cNvPr id="124" name="TextBox 83">
              <a:extLst>
                <a:ext uri="{FF2B5EF4-FFF2-40B4-BE49-F238E27FC236}">
                  <a16:creationId xmlns="" xmlns:a16="http://schemas.microsoft.com/office/drawing/2014/main" id="{85D72161-4C97-47B4-BAD2-6BB374AB83AB}"/>
                </a:ext>
              </a:extLst>
            </p:cNvPr>
            <p:cNvSpPr txBox="1"/>
            <p:nvPr/>
          </p:nvSpPr>
          <p:spPr bwMode="auto">
            <a:xfrm>
              <a:off x="10343591" y="1119693"/>
              <a:ext cx="1038714" cy="3206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072866">
                <a:defRPr/>
              </a:pPr>
              <a:r>
                <a:rPr lang="en-US" sz="700" b="1" dirty="0"/>
                <a:t>Vaccination </a:t>
              </a:r>
              <a:br>
                <a:rPr lang="en-US" sz="700" b="1" dirty="0"/>
              </a:br>
              <a:r>
                <a:rPr lang="en-US" sz="700" b="1" dirty="0"/>
                <a:t>interrupted</a:t>
              </a:r>
              <a:endParaRPr lang="en-GB" sz="700" b="1" dirty="0"/>
            </a:p>
          </p:txBody>
        </p:sp>
        <p:grpSp>
          <p:nvGrpSpPr>
            <p:cNvPr id="125" name="Groupe 124"/>
            <p:cNvGrpSpPr/>
            <p:nvPr/>
          </p:nvGrpSpPr>
          <p:grpSpPr>
            <a:xfrm>
              <a:off x="6928103" y="599718"/>
              <a:ext cx="4816555" cy="2256243"/>
              <a:chOff x="6851569" y="1250545"/>
              <a:chExt cx="4816555" cy="2256243"/>
            </a:xfrm>
          </p:grpSpPr>
          <p:sp>
            <p:nvSpPr>
              <p:cNvPr id="126" name="Rectangle 125">
                <a:extLst>
                  <a:ext uri="{FF2B5EF4-FFF2-40B4-BE49-F238E27FC236}">
                    <a16:creationId xmlns="" xmlns:a16="http://schemas.microsoft.com/office/drawing/2014/main" id="{3571E6A0-FD91-4F66-9325-48B4294E4CC0}"/>
                  </a:ext>
                </a:extLst>
              </p:cNvPr>
              <p:cNvSpPr/>
              <p:nvPr/>
            </p:nvSpPr>
            <p:spPr>
              <a:xfrm>
                <a:off x="6851569" y="1250545"/>
                <a:ext cx="4816555" cy="2078962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 dirty="0"/>
              </a:p>
            </p:txBody>
          </p:sp>
          <p:grpSp>
            <p:nvGrpSpPr>
              <p:cNvPr id="127" name="Group 20">
                <a:extLst>
                  <a:ext uri="{FF2B5EF4-FFF2-40B4-BE49-F238E27FC236}">
                    <a16:creationId xmlns="" xmlns:a16="http://schemas.microsoft.com/office/drawing/2014/main" id="{FD16EDB0-17B5-4001-81A4-CE204136F4F7}"/>
                  </a:ext>
                </a:extLst>
              </p:cNvPr>
              <p:cNvGrpSpPr/>
              <p:nvPr/>
            </p:nvGrpSpPr>
            <p:grpSpPr>
              <a:xfrm>
                <a:off x="6960753" y="1549321"/>
                <a:ext cx="2648229" cy="1583342"/>
                <a:chOff x="-536834" y="3190212"/>
                <a:chExt cx="8361528" cy="2794698"/>
              </a:xfrm>
            </p:grpSpPr>
            <p:sp>
              <p:nvSpPr>
                <p:cNvPr id="161" name="Freeform 18">
                  <a:extLst>
                    <a:ext uri="{FF2B5EF4-FFF2-40B4-BE49-F238E27FC236}">
                      <a16:creationId xmlns="" xmlns:a16="http://schemas.microsoft.com/office/drawing/2014/main" id="{F703CEC3-4768-4308-B955-05F503484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9963" y="3457403"/>
                  <a:ext cx="6109371" cy="1897324"/>
                </a:xfrm>
                <a:custGeom>
                  <a:avLst/>
                  <a:gdLst>
                    <a:gd name="T0" fmla="*/ 0 w 2354"/>
                    <a:gd name="T1" fmla="*/ 0 h 977"/>
                    <a:gd name="T2" fmla="*/ 0 w 2354"/>
                    <a:gd name="T3" fmla="*/ 2147483647 h 977"/>
                    <a:gd name="T4" fmla="*/ 2147483647 w 2354"/>
                    <a:gd name="T5" fmla="*/ 2147483647 h 9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54" h="977">
                      <a:moveTo>
                        <a:pt x="0" y="0"/>
                      </a:moveTo>
                      <a:lnTo>
                        <a:pt x="0" y="977"/>
                      </a:lnTo>
                      <a:lnTo>
                        <a:pt x="2354" y="977"/>
                      </a:ln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>
                    <a:solidFill>
                      <a:srgbClr val="635A54"/>
                    </a:solidFill>
                  </a:endParaRPr>
                </a:p>
              </p:txBody>
            </p:sp>
            <p:sp>
              <p:nvSpPr>
                <p:cNvPr id="162" name="Line 19">
                  <a:extLst>
                    <a:ext uri="{FF2B5EF4-FFF2-40B4-BE49-F238E27FC236}">
                      <a16:creationId xmlns="" xmlns:a16="http://schemas.microsoft.com/office/drawing/2014/main" id="{C7CCF254-4136-43B2-8525-8493064917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3027" y="3456255"/>
                  <a:ext cx="720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>
                    <a:solidFill>
                      <a:srgbClr val="FFFFFF">
                        <a:lumMod val="50000"/>
                      </a:srgbClr>
                    </a:solidFill>
                  </a:endParaRPr>
                </a:p>
              </p:txBody>
            </p:sp>
            <p:sp>
              <p:nvSpPr>
                <p:cNvPr id="163" name="Line 20">
                  <a:extLst>
                    <a:ext uri="{FF2B5EF4-FFF2-40B4-BE49-F238E27FC236}">
                      <a16:creationId xmlns="" xmlns:a16="http://schemas.microsoft.com/office/drawing/2014/main" id="{66E95458-CFE7-429A-957D-B70389CE0E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884" y="3911061"/>
                  <a:ext cx="720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>
                    <a:solidFill>
                      <a:srgbClr val="FFFFFF">
                        <a:lumMod val="50000"/>
                      </a:srgbClr>
                    </a:solidFill>
                  </a:endParaRPr>
                </a:p>
              </p:txBody>
            </p:sp>
            <p:sp>
              <p:nvSpPr>
                <p:cNvPr id="164" name="Line 21">
                  <a:extLst>
                    <a:ext uri="{FF2B5EF4-FFF2-40B4-BE49-F238E27FC236}">
                      <a16:creationId xmlns="" xmlns:a16="http://schemas.microsoft.com/office/drawing/2014/main" id="{9189ADB1-EDBF-4CA2-ACBC-31E1F26297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884" y="4363571"/>
                  <a:ext cx="720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>
                    <a:solidFill>
                      <a:srgbClr val="FFFFFF">
                        <a:lumMod val="50000"/>
                      </a:srgbClr>
                    </a:solidFill>
                  </a:endParaRPr>
                </a:p>
              </p:txBody>
            </p:sp>
            <p:sp>
              <p:nvSpPr>
                <p:cNvPr id="165" name="Line 22">
                  <a:extLst>
                    <a:ext uri="{FF2B5EF4-FFF2-40B4-BE49-F238E27FC236}">
                      <a16:creationId xmlns="" xmlns:a16="http://schemas.microsoft.com/office/drawing/2014/main" id="{046124AE-9F81-4146-B90B-C1F24D6D76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884" y="4818377"/>
                  <a:ext cx="720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>
                    <a:solidFill>
                      <a:srgbClr val="FFFFFF">
                        <a:lumMod val="50000"/>
                      </a:srgbClr>
                    </a:solidFill>
                  </a:endParaRPr>
                </a:p>
              </p:txBody>
            </p:sp>
            <p:sp>
              <p:nvSpPr>
                <p:cNvPr id="166" name="Line 23">
                  <a:extLst>
                    <a:ext uri="{FF2B5EF4-FFF2-40B4-BE49-F238E27FC236}">
                      <a16:creationId xmlns="" xmlns:a16="http://schemas.microsoft.com/office/drawing/2014/main" id="{C20D0744-C2C5-4F1F-9EA7-D70B495714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5884" y="5273184"/>
                  <a:ext cx="72000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>
                    <a:solidFill>
                      <a:srgbClr val="FFFFFF">
                        <a:lumMod val="50000"/>
                      </a:srgbClr>
                    </a:solidFill>
                  </a:endParaRPr>
                </a:p>
              </p:txBody>
            </p:sp>
            <p:sp>
              <p:nvSpPr>
                <p:cNvPr id="167" name="Line 24">
                  <a:extLst>
                    <a:ext uri="{FF2B5EF4-FFF2-40B4-BE49-F238E27FC236}">
                      <a16:creationId xmlns="" xmlns:a16="http://schemas.microsoft.com/office/drawing/2014/main" id="{C3AA3821-D253-4EA6-AD6C-E4B45D12C2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142022" y="5354735"/>
                  <a:ext cx="0" cy="720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/>
                </a:p>
              </p:txBody>
            </p:sp>
            <p:sp>
              <p:nvSpPr>
                <p:cNvPr id="168" name="Line 25">
                  <a:extLst>
                    <a:ext uri="{FF2B5EF4-FFF2-40B4-BE49-F238E27FC236}">
                      <a16:creationId xmlns="" xmlns:a16="http://schemas.microsoft.com/office/drawing/2014/main" id="{4A3EDB67-D1AF-4043-9924-91589D35E3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12768" y="5354735"/>
                  <a:ext cx="0" cy="720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/>
                </a:p>
              </p:txBody>
            </p:sp>
            <p:sp>
              <p:nvSpPr>
                <p:cNvPr id="169" name="Line 26">
                  <a:extLst>
                    <a:ext uri="{FF2B5EF4-FFF2-40B4-BE49-F238E27FC236}">
                      <a16:creationId xmlns="" xmlns:a16="http://schemas.microsoft.com/office/drawing/2014/main" id="{29A70361-78C8-448D-957D-98E9FC45C3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80628" y="5354735"/>
                  <a:ext cx="0" cy="72000"/>
                </a:xfrm>
                <a:prstGeom prst="line">
                  <a:avLst/>
                </a:prstGeom>
                <a:noFill/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>
                    <a:solidFill>
                      <a:srgbClr val="FFFFFF">
                        <a:lumMod val="50000"/>
                      </a:srgbClr>
                    </a:solidFill>
                  </a:endParaRPr>
                </a:p>
              </p:txBody>
            </p:sp>
            <p:sp>
              <p:nvSpPr>
                <p:cNvPr id="170" name="Line 27">
                  <a:extLst>
                    <a:ext uri="{FF2B5EF4-FFF2-40B4-BE49-F238E27FC236}">
                      <a16:creationId xmlns="" xmlns:a16="http://schemas.microsoft.com/office/drawing/2014/main" id="{8F69F6E3-6DA2-4CC7-B47A-3B973855B2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48487" y="5354735"/>
                  <a:ext cx="0" cy="720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/>
                </a:p>
              </p:txBody>
            </p:sp>
            <p:sp>
              <p:nvSpPr>
                <p:cNvPr id="171" name="Line 28">
                  <a:extLst>
                    <a:ext uri="{FF2B5EF4-FFF2-40B4-BE49-F238E27FC236}">
                      <a16:creationId xmlns="" xmlns:a16="http://schemas.microsoft.com/office/drawing/2014/main" id="{90203B5D-0359-4DC3-9B32-E4D6C51A67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19234" y="5354735"/>
                  <a:ext cx="0" cy="7200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/>
                </a:p>
              </p:txBody>
            </p:sp>
            <p:sp>
              <p:nvSpPr>
                <p:cNvPr id="172" name="Freeform 64">
                  <a:extLst>
                    <a:ext uri="{FF2B5EF4-FFF2-40B4-BE49-F238E27FC236}">
                      <a16:creationId xmlns="" xmlns:a16="http://schemas.microsoft.com/office/drawing/2014/main" id="{177D3F77-428A-4E90-8A78-5359B9F633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7792" y="3807703"/>
                  <a:ext cx="5387736" cy="1445964"/>
                </a:xfrm>
                <a:custGeom>
                  <a:avLst/>
                  <a:gdLst>
                    <a:gd name="T0" fmla="*/ 0 w 2076"/>
                    <a:gd name="T1" fmla="*/ 2147483647 h 745"/>
                    <a:gd name="T2" fmla="*/ 2147483647 w 2076"/>
                    <a:gd name="T3" fmla="*/ 2147483647 h 745"/>
                    <a:gd name="T4" fmla="*/ 2147483647 w 2076"/>
                    <a:gd name="T5" fmla="*/ 2147483647 h 745"/>
                    <a:gd name="T6" fmla="*/ 2147483647 w 2076"/>
                    <a:gd name="T7" fmla="*/ 0 h 745"/>
                    <a:gd name="T8" fmla="*/ 2147483647 w 2076"/>
                    <a:gd name="T9" fmla="*/ 2147483647 h 745"/>
                    <a:gd name="T10" fmla="*/ 2147483647 w 2076"/>
                    <a:gd name="T11" fmla="*/ 2147483647 h 745"/>
                    <a:gd name="T12" fmla="*/ 2147483647 w 2076"/>
                    <a:gd name="T13" fmla="*/ 2147483647 h 745"/>
                    <a:gd name="T14" fmla="*/ 2147483647 w 2076"/>
                    <a:gd name="T15" fmla="*/ 2147483647 h 745"/>
                    <a:gd name="T16" fmla="*/ 2147483647 w 2076"/>
                    <a:gd name="T17" fmla="*/ 2147483647 h 745"/>
                    <a:gd name="T18" fmla="*/ 2147483647 w 2076"/>
                    <a:gd name="T19" fmla="*/ 2147483647 h 745"/>
                    <a:gd name="T20" fmla="*/ 2147483647 w 2076"/>
                    <a:gd name="T21" fmla="*/ 2147483647 h 745"/>
                    <a:gd name="T22" fmla="*/ 2147483647 w 2076"/>
                    <a:gd name="T23" fmla="*/ 2147483647 h 745"/>
                    <a:gd name="T24" fmla="*/ 2147483647 w 2076"/>
                    <a:gd name="T25" fmla="*/ 2147483647 h 745"/>
                    <a:gd name="T26" fmla="*/ 2147483647 w 2076"/>
                    <a:gd name="T27" fmla="*/ 2147483647 h 745"/>
                    <a:gd name="T28" fmla="*/ 2147483647 w 2076"/>
                    <a:gd name="T29" fmla="*/ 2147483647 h 745"/>
                    <a:gd name="T30" fmla="*/ 2147483647 w 2076"/>
                    <a:gd name="T31" fmla="*/ 2147483647 h 745"/>
                    <a:gd name="T32" fmla="*/ 2147483647 w 2076"/>
                    <a:gd name="T33" fmla="*/ 2147483647 h 745"/>
                    <a:gd name="T34" fmla="*/ 2147483647 w 2076"/>
                    <a:gd name="T35" fmla="*/ 2147483647 h 745"/>
                    <a:gd name="T36" fmla="*/ 2147483647 w 2076"/>
                    <a:gd name="T37" fmla="*/ 2147483647 h 745"/>
                    <a:gd name="T38" fmla="*/ 2147483647 w 2076"/>
                    <a:gd name="T39" fmla="*/ 2147483647 h 745"/>
                    <a:gd name="T40" fmla="*/ 2147483647 w 2076"/>
                    <a:gd name="T41" fmla="*/ 2147483647 h 745"/>
                    <a:gd name="T42" fmla="*/ 2147483647 w 2076"/>
                    <a:gd name="T43" fmla="*/ 2147483647 h 745"/>
                    <a:gd name="T44" fmla="*/ 2147483647 w 2076"/>
                    <a:gd name="T45" fmla="*/ 2147483647 h 745"/>
                    <a:gd name="T46" fmla="*/ 2147483647 w 2076"/>
                    <a:gd name="T47" fmla="*/ 2147483647 h 745"/>
                    <a:gd name="T48" fmla="*/ 2147483647 w 2076"/>
                    <a:gd name="T49" fmla="*/ 2147483647 h 745"/>
                    <a:gd name="T50" fmla="*/ 2147483647 w 2076"/>
                    <a:gd name="T51" fmla="*/ 2147483647 h 745"/>
                    <a:gd name="T52" fmla="*/ 2147483647 w 2076"/>
                    <a:gd name="T53" fmla="*/ 2147483647 h 745"/>
                    <a:gd name="T54" fmla="*/ 2147483647 w 2076"/>
                    <a:gd name="T55" fmla="*/ 2147483647 h 745"/>
                    <a:gd name="T56" fmla="*/ 2147483647 w 2076"/>
                    <a:gd name="T57" fmla="*/ 2147483647 h 745"/>
                    <a:gd name="T58" fmla="*/ 2147483647 w 2076"/>
                    <a:gd name="T59" fmla="*/ 2147483647 h 745"/>
                    <a:gd name="T60" fmla="*/ 2147483647 w 2076"/>
                    <a:gd name="T61" fmla="*/ 2147483647 h 745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2076" h="745">
                      <a:moveTo>
                        <a:pt x="0" y="382"/>
                      </a:moveTo>
                      <a:lnTo>
                        <a:pt x="53" y="270"/>
                      </a:lnTo>
                      <a:lnTo>
                        <a:pt x="101" y="242"/>
                      </a:lnTo>
                      <a:lnTo>
                        <a:pt x="160" y="0"/>
                      </a:lnTo>
                      <a:lnTo>
                        <a:pt x="206" y="499"/>
                      </a:lnTo>
                      <a:lnTo>
                        <a:pt x="255" y="654"/>
                      </a:lnTo>
                      <a:lnTo>
                        <a:pt x="307" y="624"/>
                      </a:lnTo>
                      <a:lnTo>
                        <a:pt x="364" y="482"/>
                      </a:lnTo>
                      <a:lnTo>
                        <a:pt x="402" y="640"/>
                      </a:lnTo>
                      <a:lnTo>
                        <a:pt x="467" y="721"/>
                      </a:lnTo>
                      <a:lnTo>
                        <a:pt x="562" y="680"/>
                      </a:lnTo>
                      <a:lnTo>
                        <a:pt x="622" y="733"/>
                      </a:lnTo>
                      <a:lnTo>
                        <a:pt x="677" y="745"/>
                      </a:lnTo>
                      <a:lnTo>
                        <a:pt x="721" y="721"/>
                      </a:lnTo>
                      <a:lnTo>
                        <a:pt x="834" y="745"/>
                      </a:lnTo>
                      <a:lnTo>
                        <a:pt x="992" y="745"/>
                      </a:lnTo>
                      <a:lnTo>
                        <a:pt x="1072" y="707"/>
                      </a:lnTo>
                      <a:lnTo>
                        <a:pt x="1143" y="622"/>
                      </a:lnTo>
                      <a:lnTo>
                        <a:pt x="1190" y="547"/>
                      </a:lnTo>
                      <a:lnTo>
                        <a:pt x="1242" y="497"/>
                      </a:lnTo>
                      <a:lnTo>
                        <a:pt x="1291" y="650"/>
                      </a:lnTo>
                      <a:lnTo>
                        <a:pt x="1345" y="690"/>
                      </a:lnTo>
                      <a:lnTo>
                        <a:pt x="1410" y="705"/>
                      </a:lnTo>
                      <a:lnTo>
                        <a:pt x="1440" y="703"/>
                      </a:lnTo>
                      <a:lnTo>
                        <a:pt x="1501" y="745"/>
                      </a:lnTo>
                      <a:lnTo>
                        <a:pt x="1650" y="745"/>
                      </a:lnTo>
                      <a:lnTo>
                        <a:pt x="1715" y="745"/>
                      </a:lnTo>
                      <a:lnTo>
                        <a:pt x="1767" y="745"/>
                      </a:lnTo>
                      <a:lnTo>
                        <a:pt x="1820" y="733"/>
                      </a:lnTo>
                      <a:lnTo>
                        <a:pt x="1880" y="745"/>
                      </a:lnTo>
                      <a:lnTo>
                        <a:pt x="2076" y="745"/>
                      </a:lnTo>
                    </a:path>
                  </a:pathLst>
                </a:custGeom>
                <a:noFill/>
                <a:ln w="12700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1072866">
                    <a:defRPr/>
                  </a:pPr>
                  <a:endParaRPr lang="en-GB" sz="600" b="1" kern="0" dirty="0">
                    <a:solidFill>
                      <a:srgbClr val="635A54"/>
                    </a:solidFill>
                  </a:endParaRPr>
                </a:p>
              </p:txBody>
            </p:sp>
            <p:sp>
              <p:nvSpPr>
                <p:cNvPr id="173" name="TextBox 37">
                  <a:extLst>
                    <a:ext uri="{FF2B5EF4-FFF2-40B4-BE49-F238E27FC236}">
                      <a16:creationId xmlns="" xmlns:a16="http://schemas.microsoft.com/office/drawing/2014/main" id="{42688BF8-4AAE-47AA-AE2C-807C38929DB2}"/>
                    </a:ext>
                  </a:extLst>
                </p:cNvPr>
                <p:cNvSpPr txBox="1"/>
                <p:nvPr/>
              </p:nvSpPr>
              <p:spPr bwMode="auto">
                <a:xfrm>
                  <a:off x="2317166" y="5645299"/>
                  <a:ext cx="4348579" cy="33961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defTabSz="1072866">
                    <a:defRPr/>
                  </a:pPr>
                  <a:r>
                    <a:rPr lang="en-US" sz="600" b="1" dirty="0"/>
                    <a:t>Year</a:t>
                  </a:r>
                  <a:endParaRPr lang="en-GB" sz="600" b="1" dirty="0"/>
                </a:p>
              </p:txBody>
            </p:sp>
            <p:sp>
              <p:nvSpPr>
                <p:cNvPr id="174" name="TextBox 38">
                  <a:extLst>
                    <a:ext uri="{FF2B5EF4-FFF2-40B4-BE49-F238E27FC236}">
                      <a16:creationId xmlns="" xmlns:a16="http://schemas.microsoft.com/office/drawing/2014/main" id="{B7098596-4367-4674-8EDD-6DEA1DDC8F7E}"/>
                    </a:ext>
                  </a:extLst>
                </p:cNvPr>
                <p:cNvSpPr txBox="1"/>
                <p:nvPr/>
              </p:nvSpPr>
              <p:spPr bwMode="auto">
                <a:xfrm>
                  <a:off x="732350" y="5096318"/>
                  <a:ext cx="799610" cy="339612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r" defTabSz="1072866">
                    <a:defRPr/>
                  </a:pPr>
                  <a:r>
                    <a:rPr lang="en-US" sz="600" b="1" dirty="0"/>
                    <a:t>0</a:t>
                  </a:r>
                  <a:endParaRPr lang="en-GB" sz="600" b="1" dirty="0"/>
                </a:p>
              </p:txBody>
            </p:sp>
            <p:sp>
              <p:nvSpPr>
                <p:cNvPr id="175" name="TextBox 39">
                  <a:extLst>
                    <a:ext uri="{FF2B5EF4-FFF2-40B4-BE49-F238E27FC236}">
                      <a16:creationId xmlns="" xmlns:a16="http://schemas.microsoft.com/office/drawing/2014/main" id="{9A758C60-CC3D-449A-BDD5-460E95007DAC}"/>
                    </a:ext>
                  </a:extLst>
                </p:cNvPr>
                <p:cNvSpPr txBox="1"/>
                <p:nvPr/>
              </p:nvSpPr>
              <p:spPr bwMode="auto">
                <a:xfrm>
                  <a:off x="646760" y="3273822"/>
                  <a:ext cx="885200" cy="339612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r" defTabSz="1072866">
                    <a:defRPr/>
                  </a:pPr>
                  <a:r>
                    <a:rPr lang="en-US" sz="600" b="1" dirty="0"/>
                    <a:t>40</a:t>
                  </a:r>
                  <a:endParaRPr lang="en-GB" sz="600" b="1" dirty="0"/>
                </a:p>
              </p:txBody>
            </p:sp>
            <p:sp>
              <p:nvSpPr>
                <p:cNvPr id="176" name="TextBox 40">
                  <a:extLst>
                    <a:ext uri="{FF2B5EF4-FFF2-40B4-BE49-F238E27FC236}">
                      <a16:creationId xmlns="" xmlns:a16="http://schemas.microsoft.com/office/drawing/2014/main" id="{0A010067-FD6A-4E33-BB8D-953CD85BAE8E}"/>
                    </a:ext>
                  </a:extLst>
                </p:cNvPr>
                <p:cNvSpPr txBox="1"/>
                <p:nvPr/>
              </p:nvSpPr>
              <p:spPr bwMode="auto">
                <a:xfrm>
                  <a:off x="668311" y="4198931"/>
                  <a:ext cx="863653" cy="339612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r" defTabSz="1072866">
                    <a:defRPr/>
                  </a:pPr>
                  <a:r>
                    <a:rPr lang="en-US" sz="600" b="1" dirty="0"/>
                    <a:t>20</a:t>
                  </a:r>
                  <a:endParaRPr lang="en-GB" sz="600" b="1" dirty="0"/>
                </a:p>
              </p:txBody>
            </p:sp>
            <p:sp>
              <p:nvSpPr>
                <p:cNvPr id="177" name="TextBox 41">
                  <a:extLst>
                    <a:ext uri="{FF2B5EF4-FFF2-40B4-BE49-F238E27FC236}">
                      <a16:creationId xmlns="" xmlns:a16="http://schemas.microsoft.com/office/drawing/2014/main" id="{CEA69CC9-3D75-4BD6-B96F-05DF18343FD4}"/>
                    </a:ext>
                  </a:extLst>
                </p:cNvPr>
                <p:cNvSpPr txBox="1"/>
                <p:nvPr/>
              </p:nvSpPr>
              <p:spPr bwMode="auto">
                <a:xfrm>
                  <a:off x="584448" y="4659490"/>
                  <a:ext cx="947518" cy="339612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r" defTabSz="1072866">
                    <a:defRPr/>
                  </a:pPr>
                  <a:r>
                    <a:rPr lang="en-US" sz="600" b="1" dirty="0"/>
                    <a:t>10</a:t>
                  </a:r>
                  <a:endParaRPr lang="en-GB" sz="600" b="1" dirty="0"/>
                </a:p>
              </p:txBody>
            </p:sp>
            <p:sp>
              <p:nvSpPr>
                <p:cNvPr id="178" name="TextBox 42">
                  <a:extLst>
                    <a:ext uri="{FF2B5EF4-FFF2-40B4-BE49-F238E27FC236}">
                      <a16:creationId xmlns="" xmlns:a16="http://schemas.microsoft.com/office/drawing/2014/main" id="{D4CB3E12-0AD9-40E7-B465-2F7F36DCF9AB}"/>
                    </a:ext>
                  </a:extLst>
                </p:cNvPr>
                <p:cNvSpPr txBox="1"/>
                <p:nvPr/>
              </p:nvSpPr>
              <p:spPr bwMode="auto">
                <a:xfrm>
                  <a:off x="621588" y="3746423"/>
                  <a:ext cx="910378" cy="339612"/>
                </a:xfrm>
                <a:prstGeom prst="rect">
                  <a:avLst/>
                </a:prstGeom>
                <a:noFill/>
              </p:spPr>
              <p:txBody>
                <a:bodyPr wrap="square" anchor="ctr">
                  <a:spAutoFit/>
                </a:bodyPr>
                <a:lstStyle/>
                <a:p>
                  <a:pPr algn="r" defTabSz="1072866">
                    <a:defRPr/>
                  </a:pPr>
                  <a:r>
                    <a:rPr lang="en-US" sz="600" b="1" dirty="0"/>
                    <a:t>30</a:t>
                  </a:r>
                  <a:endParaRPr lang="en-GB" sz="600" b="1" dirty="0"/>
                </a:p>
              </p:txBody>
            </p:sp>
            <p:sp>
              <p:nvSpPr>
                <p:cNvPr id="179" name="TextBox 43">
                  <a:extLst>
                    <a:ext uri="{FF2B5EF4-FFF2-40B4-BE49-F238E27FC236}">
                      <a16:creationId xmlns="" xmlns:a16="http://schemas.microsoft.com/office/drawing/2014/main" id="{7A921773-5F86-41C0-9657-3A79DC4BE804}"/>
                    </a:ext>
                  </a:extLst>
                </p:cNvPr>
                <p:cNvSpPr txBox="1"/>
                <p:nvPr/>
              </p:nvSpPr>
              <p:spPr bwMode="auto">
                <a:xfrm>
                  <a:off x="1122134" y="5433774"/>
                  <a:ext cx="1373997" cy="33961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defTabSz="1072866">
                    <a:defRPr/>
                  </a:pPr>
                  <a:r>
                    <a:rPr lang="en-US" sz="600" b="1" dirty="0"/>
                    <a:t>1955</a:t>
                  </a:r>
                  <a:endParaRPr lang="en-GB" sz="600" b="1" dirty="0"/>
                </a:p>
              </p:txBody>
            </p:sp>
            <p:sp>
              <p:nvSpPr>
                <p:cNvPr id="180" name="TextBox 44">
                  <a:extLst>
                    <a:ext uri="{FF2B5EF4-FFF2-40B4-BE49-F238E27FC236}">
                      <a16:creationId xmlns="" xmlns:a16="http://schemas.microsoft.com/office/drawing/2014/main" id="{E0017A95-C942-45FB-BFC2-DD0890FA7B8A}"/>
                    </a:ext>
                  </a:extLst>
                </p:cNvPr>
                <p:cNvSpPr txBox="1"/>
                <p:nvPr/>
              </p:nvSpPr>
              <p:spPr bwMode="auto">
                <a:xfrm>
                  <a:off x="2467264" y="5433774"/>
                  <a:ext cx="1373997" cy="33961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defTabSz="1072866">
                    <a:defRPr/>
                  </a:pPr>
                  <a:r>
                    <a:rPr lang="en-US" sz="600" b="1" dirty="0"/>
                    <a:t>1965</a:t>
                  </a:r>
                  <a:endParaRPr lang="en-GB" sz="600" b="1" dirty="0"/>
                </a:p>
              </p:txBody>
            </p:sp>
            <p:sp>
              <p:nvSpPr>
                <p:cNvPr id="181" name="TextBox 45">
                  <a:extLst>
                    <a:ext uri="{FF2B5EF4-FFF2-40B4-BE49-F238E27FC236}">
                      <a16:creationId xmlns="" xmlns:a16="http://schemas.microsoft.com/office/drawing/2014/main" id="{702FA935-5836-4023-AE38-12315ED2BE67}"/>
                    </a:ext>
                  </a:extLst>
                </p:cNvPr>
                <p:cNvSpPr txBox="1"/>
                <p:nvPr/>
              </p:nvSpPr>
              <p:spPr bwMode="auto">
                <a:xfrm>
                  <a:off x="5121446" y="5433774"/>
                  <a:ext cx="1375437" cy="33961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defTabSz="1072866">
                    <a:defRPr/>
                  </a:pPr>
                  <a:r>
                    <a:rPr lang="en-US" sz="600" b="1" dirty="0"/>
                    <a:t>1985</a:t>
                  </a:r>
                  <a:endParaRPr lang="en-GB" sz="600" b="1" dirty="0"/>
                </a:p>
              </p:txBody>
            </p:sp>
            <p:sp>
              <p:nvSpPr>
                <p:cNvPr id="182" name="TextBox 46">
                  <a:extLst>
                    <a:ext uri="{FF2B5EF4-FFF2-40B4-BE49-F238E27FC236}">
                      <a16:creationId xmlns="" xmlns:a16="http://schemas.microsoft.com/office/drawing/2014/main" id="{37A381B5-5E1F-4F39-A505-3DF33B96A0E3}"/>
                    </a:ext>
                  </a:extLst>
                </p:cNvPr>
                <p:cNvSpPr txBox="1"/>
                <p:nvPr/>
              </p:nvSpPr>
              <p:spPr bwMode="auto">
                <a:xfrm>
                  <a:off x="6449257" y="5433774"/>
                  <a:ext cx="1375437" cy="33961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defTabSz="1072866">
                    <a:defRPr/>
                  </a:pPr>
                  <a:r>
                    <a:rPr lang="en-US" sz="600" b="1" dirty="0"/>
                    <a:t>1995</a:t>
                  </a:r>
                  <a:endParaRPr lang="en-GB" sz="600" b="1" dirty="0"/>
                </a:p>
              </p:txBody>
            </p:sp>
            <p:sp>
              <p:nvSpPr>
                <p:cNvPr id="183" name="TextBox 47">
                  <a:extLst>
                    <a:ext uri="{FF2B5EF4-FFF2-40B4-BE49-F238E27FC236}">
                      <a16:creationId xmlns="" xmlns:a16="http://schemas.microsoft.com/office/drawing/2014/main" id="{C19E5338-9205-4BB5-85EA-B114681238B5}"/>
                    </a:ext>
                  </a:extLst>
                </p:cNvPr>
                <p:cNvSpPr txBox="1"/>
                <p:nvPr/>
              </p:nvSpPr>
              <p:spPr bwMode="auto">
                <a:xfrm>
                  <a:off x="3796522" y="5433774"/>
                  <a:ext cx="1375437" cy="339612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 defTabSz="1072866">
                    <a:defRPr/>
                  </a:pPr>
                  <a:r>
                    <a:rPr lang="en-US" sz="600" b="1" dirty="0"/>
                    <a:t>1975</a:t>
                  </a:r>
                  <a:endParaRPr lang="en-GB" sz="600" b="1" dirty="0"/>
                </a:p>
              </p:txBody>
            </p:sp>
            <p:sp>
              <p:nvSpPr>
                <p:cNvPr id="184" name="TextBox 53">
                  <a:extLst>
                    <a:ext uri="{FF2B5EF4-FFF2-40B4-BE49-F238E27FC236}">
                      <a16:creationId xmlns="" xmlns:a16="http://schemas.microsoft.com/office/drawing/2014/main" id="{A52B47C4-17FC-4EFF-8AD4-065034E613EF}"/>
                    </a:ext>
                  </a:extLst>
                </p:cNvPr>
                <p:cNvSpPr txBox="1"/>
                <p:nvPr/>
              </p:nvSpPr>
              <p:spPr bwMode="auto">
                <a:xfrm>
                  <a:off x="2963826" y="3505096"/>
                  <a:ext cx="2874884" cy="5660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1072866">
                    <a:defRPr/>
                  </a:pPr>
                  <a:r>
                    <a:rPr lang="en-US" sz="700" b="1" dirty="0"/>
                    <a:t>Vaccination </a:t>
                  </a:r>
                  <a:br>
                    <a:rPr lang="en-US" sz="700" b="1" dirty="0"/>
                  </a:br>
                  <a:r>
                    <a:rPr lang="en-US" sz="700" b="1" dirty="0"/>
                    <a:t>interrupted</a:t>
                  </a:r>
                  <a:endParaRPr lang="en-GB" sz="700" b="1" dirty="0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="" xmlns:a16="http://schemas.microsoft.com/office/drawing/2014/main" id="{FCE1F8A5-D56A-4C02-87EE-0E91A6306CC8}"/>
                    </a:ext>
                  </a:extLst>
                </p:cNvPr>
                <p:cNvSpPr/>
                <p:nvPr/>
              </p:nvSpPr>
              <p:spPr>
                <a:xfrm rot="16200000">
                  <a:off x="-1139131" y="3792509"/>
                  <a:ext cx="2370789" cy="116619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900" b="1" dirty="0"/>
                    <a:t>Incidence of pertussis per 100,000 individuals</a:t>
                  </a:r>
                </a:p>
              </p:txBody>
            </p:sp>
          </p:grpSp>
          <p:sp>
            <p:nvSpPr>
              <p:cNvPr id="128" name="Text Placeholder 2">
                <a:extLst>
                  <a:ext uri="{FF2B5EF4-FFF2-40B4-BE49-F238E27FC236}">
                    <a16:creationId xmlns="" xmlns:a16="http://schemas.microsoft.com/office/drawing/2014/main" id="{01F88139-ADB0-4C03-BB9D-94180874F9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00887" y="3140814"/>
                <a:ext cx="2311996" cy="36597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chemeClr val="accent2"/>
                  </a:buClr>
                  <a:buFont typeface="Arial" pitchFamily="34" charset="0"/>
                  <a:buNone/>
                  <a:defRPr sz="9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1pPr>
                <a:lvl2pPr marL="538163" indent="-2700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–"/>
                  <a:defRPr sz="14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810000" indent="-2700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–"/>
                  <a:defRPr sz="12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3pPr>
                <a:lvl4pPr marL="1081088" indent="-2700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–"/>
                  <a:defRPr sz="12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4pPr>
                <a:lvl5pPr marL="1350000" indent="-2700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–"/>
                  <a:defRPr sz="1200" b="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5pPr>
                <a:lvl6pPr marL="1620000" indent="-2700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00000" indent="-2700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70000" indent="-2700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340000" indent="-270000" algn="l" defTabSz="914400" rtl="0" eaLnBrk="1" latinLnBrk="0" hangingPunct="1">
                  <a:spcBef>
                    <a:spcPts val="0"/>
                  </a:spcBef>
                  <a:spcAft>
                    <a:spcPts val="600"/>
                  </a:spcAft>
                  <a:buFont typeface="Arial" pitchFamily="34" charset="0"/>
                  <a:buChar char="–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Figure adapted from Gangarosa EJ </a:t>
                </a:r>
                <a:r>
                  <a:rPr lang="en-GB" sz="800" b="1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et al</a:t>
                </a:r>
                <a:r>
                  <a:rPr lang="en-GB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. 1998</a:t>
                </a:r>
              </a:p>
            </p:txBody>
          </p:sp>
          <p:grpSp>
            <p:nvGrpSpPr>
              <p:cNvPr id="129" name="Group 48">
                <a:extLst>
                  <a:ext uri="{FF2B5EF4-FFF2-40B4-BE49-F238E27FC236}">
                    <a16:creationId xmlns="" xmlns:a16="http://schemas.microsoft.com/office/drawing/2014/main" id="{2ABA991B-1E42-4125-850D-65807B005277}"/>
                  </a:ext>
                </a:extLst>
              </p:cNvPr>
              <p:cNvGrpSpPr/>
              <p:nvPr/>
            </p:nvGrpSpPr>
            <p:grpSpPr>
              <a:xfrm>
                <a:off x="9559800" y="1629254"/>
                <a:ext cx="1992915" cy="1419764"/>
                <a:chOff x="469449" y="1091064"/>
                <a:chExt cx="10038204" cy="4715949"/>
              </a:xfrm>
            </p:grpSpPr>
            <p:cxnSp>
              <p:nvCxnSpPr>
                <p:cNvPr id="134" name="Straight Connector 49">
                  <a:extLst>
                    <a:ext uri="{FF2B5EF4-FFF2-40B4-BE49-F238E27FC236}">
                      <a16:creationId xmlns="" xmlns:a16="http://schemas.microsoft.com/office/drawing/2014/main" id="{CDB335F9-1523-483F-8647-910A27D19A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48840" y="1384300"/>
                  <a:ext cx="0" cy="348234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50">
                  <a:extLst>
                    <a:ext uri="{FF2B5EF4-FFF2-40B4-BE49-F238E27FC236}">
                      <a16:creationId xmlns="" xmlns:a16="http://schemas.microsoft.com/office/drawing/2014/main" id="{E40F1D23-2FC6-456E-98BC-318B65AB67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52650" y="4866640"/>
                  <a:ext cx="818515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6" name="Freeform: Shape 51">
                  <a:extLst>
                    <a:ext uri="{FF2B5EF4-FFF2-40B4-BE49-F238E27FC236}">
                      <a16:creationId xmlns="" xmlns:a16="http://schemas.microsoft.com/office/drawing/2014/main" id="{2668F9BA-B580-4991-B81A-935777B4BC88}"/>
                    </a:ext>
                  </a:extLst>
                </p:cNvPr>
                <p:cNvSpPr/>
                <p:nvPr/>
              </p:nvSpPr>
              <p:spPr>
                <a:xfrm>
                  <a:off x="2152650" y="1790700"/>
                  <a:ext cx="8181975" cy="3028950"/>
                </a:xfrm>
                <a:custGeom>
                  <a:avLst/>
                  <a:gdLst>
                    <a:gd name="connsiteX0" fmla="*/ 0 w 8181975"/>
                    <a:gd name="connsiteY0" fmla="*/ 2133600 h 3028950"/>
                    <a:gd name="connsiteX1" fmla="*/ 152400 w 8181975"/>
                    <a:gd name="connsiteY1" fmla="*/ 0 h 3028950"/>
                    <a:gd name="connsiteX2" fmla="*/ 295275 w 8181975"/>
                    <a:gd name="connsiteY2" fmla="*/ 1838325 h 3028950"/>
                    <a:gd name="connsiteX3" fmla="*/ 428625 w 8181975"/>
                    <a:gd name="connsiteY3" fmla="*/ 1343025 h 3028950"/>
                    <a:gd name="connsiteX4" fmla="*/ 590550 w 8181975"/>
                    <a:gd name="connsiteY4" fmla="*/ 1343025 h 3028950"/>
                    <a:gd name="connsiteX5" fmla="*/ 752475 w 8181975"/>
                    <a:gd name="connsiteY5" fmla="*/ 1924050 h 3028950"/>
                    <a:gd name="connsiteX6" fmla="*/ 904875 w 8181975"/>
                    <a:gd name="connsiteY6" fmla="*/ 1466850 h 3028950"/>
                    <a:gd name="connsiteX7" fmla="*/ 1057275 w 8181975"/>
                    <a:gd name="connsiteY7" fmla="*/ 1514475 h 3028950"/>
                    <a:gd name="connsiteX8" fmla="*/ 1181100 w 8181975"/>
                    <a:gd name="connsiteY8" fmla="*/ 704850 h 3028950"/>
                    <a:gd name="connsiteX9" fmla="*/ 1333500 w 8181975"/>
                    <a:gd name="connsiteY9" fmla="*/ 1419225 h 3028950"/>
                    <a:gd name="connsiteX10" fmla="*/ 1504950 w 8181975"/>
                    <a:gd name="connsiteY10" fmla="*/ 581025 h 3028950"/>
                    <a:gd name="connsiteX11" fmla="*/ 1666875 w 8181975"/>
                    <a:gd name="connsiteY11" fmla="*/ 390525 h 3028950"/>
                    <a:gd name="connsiteX12" fmla="*/ 1800225 w 8181975"/>
                    <a:gd name="connsiteY12" fmla="*/ 1247775 h 3028950"/>
                    <a:gd name="connsiteX13" fmla="*/ 1962150 w 8181975"/>
                    <a:gd name="connsiteY13" fmla="*/ 619125 h 3028950"/>
                    <a:gd name="connsiteX14" fmla="*/ 2066925 w 8181975"/>
                    <a:gd name="connsiteY14" fmla="*/ 1381125 h 3028950"/>
                    <a:gd name="connsiteX15" fmla="*/ 2286000 w 8181975"/>
                    <a:gd name="connsiteY15" fmla="*/ 1838325 h 3028950"/>
                    <a:gd name="connsiteX16" fmla="*/ 2381250 w 8181975"/>
                    <a:gd name="connsiteY16" fmla="*/ 1638300 h 3028950"/>
                    <a:gd name="connsiteX17" fmla="*/ 2543175 w 8181975"/>
                    <a:gd name="connsiteY17" fmla="*/ 1752600 h 3028950"/>
                    <a:gd name="connsiteX18" fmla="*/ 2667000 w 8181975"/>
                    <a:gd name="connsiteY18" fmla="*/ 2543175 h 3028950"/>
                    <a:gd name="connsiteX19" fmla="*/ 2847975 w 8181975"/>
                    <a:gd name="connsiteY19" fmla="*/ 2543175 h 3028950"/>
                    <a:gd name="connsiteX20" fmla="*/ 2971800 w 8181975"/>
                    <a:gd name="connsiteY20" fmla="*/ 2171700 h 3028950"/>
                    <a:gd name="connsiteX21" fmla="*/ 3105150 w 8181975"/>
                    <a:gd name="connsiteY21" fmla="*/ 2705100 h 3028950"/>
                    <a:gd name="connsiteX22" fmla="*/ 3276600 w 8181975"/>
                    <a:gd name="connsiteY22" fmla="*/ 2952750 h 3028950"/>
                    <a:gd name="connsiteX23" fmla="*/ 3448050 w 8181975"/>
                    <a:gd name="connsiteY23" fmla="*/ 2543175 h 3028950"/>
                    <a:gd name="connsiteX24" fmla="*/ 3619500 w 8181975"/>
                    <a:gd name="connsiteY24" fmla="*/ 2590800 h 3028950"/>
                    <a:gd name="connsiteX25" fmla="*/ 3743325 w 8181975"/>
                    <a:gd name="connsiteY25" fmla="*/ 2905125 h 3028950"/>
                    <a:gd name="connsiteX26" fmla="*/ 3914775 w 8181975"/>
                    <a:gd name="connsiteY26" fmla="*/ 2800350 h 3028950"/>
                    <a:gd name="connsiteX27" fmla="*/ 4038600 w 8181975"/>
                    <a:gd name="connsiteY27" fmla="*/ 2600325 h 3028950"/>
                    <a:gd name="connsiteX28" fmla="*/ 4333875 w 8181975"/>
                    <a:gd name="connsiteY28" fmla="*/ 2990850 h 3028950"/>
                    <a:gd name="connsiteX29" fmla="*/ 4495800 w 8181975"/>
                    <a:gd name="connsiteY29" fmla="*/ 2838450 h 3028950"/>
                    <a:gd name="connsiteX30" fmla="*/ 4676775 w 8181975"/>
                    <a:gd name="connsiteY30" fmla="*/ 2809875 h 3028950"/>
                    <a:gd name="connsiteX31" fmla="*/ 4772025 w 8181975"/>
                    <a:gd name="connsiteY31" fmla="*/ 3028950 h 3028950"/>
                    <a:gd name="connsiteX32" fmla="*/ 4943475 w 8181975"/>
                    <a:gd name="connsiteY32" fmla="*/ 3009900 h 3028950"/>
                    <a:gd name="connsiteX33" fmla="*/ 5076825 w 8181975"/>
                    <a:gd name="connsiteY33" fmla="*/ 2847975 h 3028950"/>
                    <a:gd name="connsiteX34" fmla="*/ 5353050 w 8181975"/>
                    <a:gd name="connsiteY34" fmla="*/ 3009900 h 3028950"/>
                    <a:gd name="connsiteX35" fmla="*/ 5534025 w 8181975"/>
                    <a:gd name="connsiteY35" fmla="*/ 2828925 h 3028950"/>
                    <a:gd name="connsiteX36" fmla="*/ 5676900 w 8181975"/>
                    <a:gd name="connsiteY36" fmla="*/ 2171700 h 3028950"/>
                    <a:gd name="connsiteX37" fmla="*/ 5829300 w 8181975"/>
                    <a:gd name="connsiteY37" fmla="*/ 2657475 h 3028950"/>
                    <a:gd name="connsiteX38" fmla="*/ 5972175 w 8181975"/>
                    <a:gd name="connsiteY38" fmla="*/ 2762250 h 3028950"/>
                    <a:gd name="connsiteX39" fmla="*/ 6143625 w 8181975"/>
                    <a:gd name="connsiteY39" fmla="*/ 2781300 h 3028950"/>
                    <a:gd name="connsiteX40" fmla="*/ 6296025 w 8181975"/>
                    <a:gd name="connsiteY40" fmla="*/ 2124075 h 3028950"/>
                    <a:gd name="connsiteX41" fmla="*/ 6438900 w 8181975"/>
                    <a:gd name="connsiteY41" fmla="*/ 2771775 h 3028950"/>
                    <a:gd name="connsiteX42" fmla="*/ 6591300 w 8181975"/>
                    <a:gd name="connsiteY42" fmla="*/ 2971800 h 3028950"/>
                    <a:gd name="connsiteX43" fmla="*/ 6877050 w 8181975"/>
                    <a:gd name="connsiteY43" fmla="*/ 2552700 h 3028950"/>
                    <a:gd name="connsiteX44" fmla="*/ 7019925 w 8181975"/>
                    <a:gd name="connsiteY44" fmla="*/ 2838450 h 3028950"/>
                    <a:gd name="connsiteX45" fmla="*/ 7172325 w 8181975"/>
                    <a:gd name="connsiteY45" fmla="*/ 2990850 h 3028950"/>
                    <a:gd name="connsiteX46" fmla="*/ 7343775 w 8181975"/>
                    <a:gd name="connsiteY46" fmla="*/ 2886075 h 3028950"/>
                    <a:gd name="connsiteX47" fmla="*/ 7505700 w 8181975"/>
                    <a:gd name="connsiteY47" fmla="*/ 2867025 h 3028950"/>
                    <a:gd name="connsiteX48" fmla="*/ 7629525 w 8181975"/>
                    <a:gd name="connsiteY48" fmla="*/ 3009900 h 3028950"/>
                    <a:gd name="connsiteX49" fmla="*/ 7772400 w 8181975"/>
                    <a:gd name="connsiteY49" fmla="*/ 3028950 h 3028950"/>
                    <a:gd name="connsiteX50" fmla="*/ 8181975 w 8181975"/>
                    <a:gd name="connsiteY50" fmla="*/ 3019425 h 3028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8181975" h="3028950">
                      <a:moveTo>
                        <a:pt x="0" y="2133600"/>
                      </a:moveTo>
                      <a:lnTo>
                        <a:pt x="152400" y="0"/>
                      </a:lnTo>
                      <a:lnTo>
                        <a:pt x="295275" y="1838325"/>
                      </a:lnTo>
                      <a:lnTo>
                        <a:pt x="428625" y="1343025"/>
                      </a:lnTo>
                      <a:lnTo>
                        <a:pt x="590550" y="1343025"/>
                      </a:lnTo>
                      <a:lnTo>
                        <a:pt x="752475" y="1924050"/>
                      </a:lnTo>
                      <a:lnTo>
                        <a:pt x="904875" y="1466850"/>
                      </a:lnTo>
                      <a:lnTo>
                        <a:pt x="1057275" y="1514475"/>
                      </a:lnTo>
                      <a:lnTo>
                        <a:pt x="1181100" y="704850"/>
                      </a:lnTo>
                      <a:lnTo>
                        <a:pt x="1333500" y="1419225"/>
                      </a:lnTo>
                      <a:lnTo>
                        <a:pt x="1504950" y="581025"/>
                      </a:lnTo>
                      <a:lnTo>
                        <a:pt x="1666875" y="390525"/>
                      </a:lnTo>
                      <a:lnTo>
                        <a:pt x="1800225" y="1247775"/>
                      </a:lnTo>
                      <a:lnTo>
                        <a:pt x="1962150" y="619125"/>
                      </a:lnTo>
                      <a:lnTo>
                        <a:pt x="2066925" y="1381125"/>
                      </a:lnTo>
                      <a:lnTo>
                        <a:pt x="2286000" y="1838325"/>
                      </a:lnTo>
                      <a:lnTo>
                        <a:pt x="2381250" y="1638300"/>
                      </a:lnTo>
                      <a:lnTo>
                        <a:pt x="2543175" y="1752600"/>
                      </a:lnTo>
                      <a:lnTo>
                        <a:pt x="2667000" y="2543175"/>
                      </a:lnTo>
                      <a:lnTo>
                        <a:pt x="2847975" y="2543175"/>
                      </a:lnTo>
                      <a:lnTo>
                        <a:pt x="2971800" y="2171700"/>
                      </a:lnTo>
                      <a:lnTo>
                        <a:pt x="3105150" y="2705100"/>
                      </a:lnTo>
                      <a:lnTo>
                        <a:pt x="3276600" y="2952750"/>
                      </a:lnTo>
                      <a:lnTo>
                        <a:pt x="3448050" y="2543175"/>
                      </a:lnTo>
                      <a:lnTo>
                        <a:pt x="3619500" y="2590800"/>
                      </a:lnTo>
                      <a:lnTo>
                        <a:pt x="3743325" y="2905125"/>
                      </a:lnTo>
                      <a:lnTo>
                        <a:pt x="3914775" y="2800350"/>
                      </a:lnTo>
                      <a:lnTo>
                        <a:pt x="4038600" y="2600325"/>
                      </a:lnTo>
                      <a:lnTo>
                        <a:pt x="4333875" y="2990850"/>
                      </a:lnTo>
                      <a:lnTo>
                        <a:pt x="4495800" y="2838450"/>
                      </a:lnTo>
                      <a:lnTo>
                        <a:pt x="4676775" y="2809875"/>
                      </a:lnTo>
                      <a:lnTo>
                        <a:pt x="4772025" y="3028950"/>
                      </a:lnTo>
                      <a:lnTo>
                        <a:pt x="4943475" y="3009900"/>
                      </a:lnTo>
                      <a:lnTo>
                        <a:pt x="5076825" y="2847975"/>
                      </a:lnTo>
                      <a:lnTo>
                        <a:pt x="5353050" y="3009900"/>
                      </a:lnTo>
                      <a:lnTo>
                        <a:pt x="5534025" y="2828925"/>
                      </a:lnTo>
                      <a:lnTo>
                        <a:pt x="5676900" y="2171700"/>
                      </a:lnTo>
                      <a:lnTo>
                        <a:pt x="5829300" y="2657475"/>
                      </a:lnTo>
                      <a:lnTo>
                        <a:pt x="5972175" y="2762250"/>
                      </a:lnTo>
                      <a:lnTo>
                        <a:pt x="6143625" y="2781300"/>
                      </a:lnTo>
                      <a:lnTo>
                        <a:pt x="6296025" y="2124075"/>
                      </a:lnTo>
                      <a:lnTo>
                        <a:pt x="6438900" y="2771775"/>
                      </a:lnTo>
                      <a:lnTo>
                        <a:pt x="6591300" y="2971800"/>
                      </a:lnTo>
                      <a:lnTo>
                        <a:pt x="6877050" y="2552700"/>
                      </a:lnTo>
                      <a:lnTo>
                        <a:pt x="7019925" y="2838450"/>
                      </a:lnTo>
                      <a:lnTo>
                        <a:pt x="7172325" y="2990850"/>
                      </a:lnTo>
                      <a:lnTo>
                        <a:pt x="7343775" y="2886075"/>
                      </a:lnTo>
                      <a:lnTo>
                        <a:pt x="7505700" y="2867025"/>
                      </a:lnTo>
                      <a:lnTo>
                        <a:pt x="7629525" y="3009900"/>
                      </a:lnTo>
                      <a:lnTo>
                        <a:pt x="7772400" y="3028950"/>
                      </a:lnTo>
                      <a:lnTo>
                        <a:pt x="8181975" y="3019425"/>
                      </a:lnTo>
                    </a:path>
                  </a:pathLst>
                </a:custGeom>
                <a:noFill/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/>
                </a:p>
              </p:txBody>
            </p:sp>
            <p:cxnSp>
              <p:nvCxnSpPr>
                <p:cNvPr id="137" name="Straight Connector 52">
                  <a:extLst>
                    <a:ext uri="{FF2B5EF4-FFF2-40B4-BE49-F238E27FC236}">
                      <a16:creationId xmlns="" xmlns:a16="http://schemas.microsoft.com/office/drawing/2014/main" id="{EE233539-9CC7-4363-AC98-9218CE199E38}"/>
                    </a:ext>
                  </a:extLst>
                </p:cNvPr>
                <p:cNvCxnSpPr/>
                <p:nvPr/>
              </p:nvCxnSpPr>
              <p:spPr>
                <a:xfrm>
                  <a:off x="1926145" y="1397762"/>
                  <a:ext cx="219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55">
                  <a:extLst>
                    <a:ext uri="{FF2B5EF4-FFF2-40B4-BE49-F238E27FC236}">
                      <a16:creationId xmlns="" xmlns:a16="http://schemas.microsoft.com/office/drawing/2014/main" id="{E4F5AF6E-5DFE-460B-BFEC-6D803B005EB7}"/>
                    </a:ext>
                  </a:extLst>
                </p:cNvPr>
                <p:cNvCxnSpPr/>
                <p:nvPr/>
              </p:nvCxnSpPr>
              <p:spPr>
                <a:xfrm>
                  <a:off x="1926145" y="2092896"/>
                  <a:ext cx="219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59">
                  <a:extLst>
                    <a:ext uri="{FF2B5EF4-FFF2-40B4-BE49-F238E27FC236}">
                      <a16:creationId xmlns="" xmlns:a16="http://schemas.microsoft.com/office/drawing/2014/main" id="{6B8D1A2C-A065-4F71-B73E-B6E3905F9B1F}"/>
                    </a:ext>
                  </a:extLst>
                </p:cNvPr>
                <p:cNvCxnSpPr/>
                <p:nvPr/>
              </p:nvCxnSpPr>
              <p:spPr>
                <a:xfrm>
                  <a:off x="1926145" y="2788030"/>
                  <a:ext cx="219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60">
                  <a:extLst>
                    <a:ext uri="{FF2B5EF4-FFF2-40B4-BE49-F238E27FC236}">
                      <a16:creationId xmlns="" xmlns:a16="http://schemas.microsoft.com/office/drawing/2014/main" id="{DFE779E3-6664-4EE8-9DCB-CA619A4E9BF1}"/>
                    </a:ext>
                  </a:extLst>
                </p:cNvPr>
                <p:cNvCxnSpPr/>
                <p:nvPr/>
              </p:nvCxnSpPr>
              <p:spPr>
                <a:xfrm>
                  <a:off x="1926145" y="3483164"/>
                  <a:ext cx="219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61">
                  <a:extLst>
                    <a:ext uri="{FF2B5EF4-FFF2-40B4-BE49-F238E27FC236}">
                      <a16:creationId xmlns="" xmlns:a16="http://schemas.microsoft.com/office/drawing/2014/main" id="{01A33BA1-9BB4-4DED-AF44-F09F72BC6739}"/>
                    </a:ext>
                  </a:extLst>
                </p:cNvPr>
                <p:cNvCxnSpPr/>
                <p:nvPr/>
              </p:nvCxnSpPr>
              <p:spPr>
                <a:xfrm>
                  <a:off x="1926145" y="4178298"/>
                  <a:ext cx="219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62">
                  <a:extLst>
                    <a:ext uri="{FF2B5EF4-FFF2-40B4-BE49-F238E27FC236}">
                      <a16:creationId xmlns="" xmlns:a16="http://schemas.microsoft.com/office/drawing/2014/main" id="{684724AF-0FE0-4798-8488-69FE9206D07E}"/>
                    </a:ext>
                  </a:extLst>
                </p:cNvPr>
                <p:cNvCxnSpPr/>
                <p:nvPr/>
              </p:nvCxnSpPr>
              <p:spPr>
                <a:xfrm>
                  <a:off x="1926145" y="4873434"/>
                  <a:ext cx="21945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63">
                  <a:extLst>
                    <a:ext uri="{FF2B5EF4-FFF2-40B4-BE49-F238E27FC236}">
                      <a16:creationId xmlns="" xmlns:a16="http://schemas.microsoft.com/office/drawing/2014/main" id="{F9218E4E-B7B7-4D70-84B3-2562B12683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52650" y="4873434"/>
                  <a:ext cx="0" cy="2224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64">
                  <a:extLst>
                    <a:ext uri="{FF2B5EF4-FFF2-40B4-BE49-F238E27FC236}">
                      <a16:creationId xmlns="" xmlns:a16="http://schemas.microsoft.com/office/drawing/2014/main" id="{B6EE73BC-6A8E-4BE2-9C8E-A723E9C683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51047" y="4873434"/>
                  <a:ext cx="0" cy="2224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65">
                  <a:extLst>
                    <a:ext uri="{FF2B5EF4-FFF2-40B4-BE49-F238E27FC236}">
                      <a16:creationId xmlns="" xmlns:a16="http://schemas.microsoft.com/office/drawing/2014/main" id="{0C47CBBF-141A-4FC0-B470-CE84369CB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9444" y="4873434"/>
                  <a:ext cx="0" cy="2224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66">
                  <a:extLst>
                    <a:ext uri="{FF2B5EF4-FFF2-40B4-BE49-F238E27FC236}">
                      <a16:creationId xmlns="" xmlns:a16="http://schemas.microsoft.com/office/drawing/2014/main" id="{F836921D-C5B1-4F70-B6CB-566DBEE7B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47841" y="4873434"/>
                  <a:ext cx="0" cy="2224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67">
                  <a:extLst>
                    <a:ext uri="{FF2B5EF4-FFF2-40B4-BE49-F238E27FC236}">
                      <a16:creationId xmlns="" xmlns:a16="http://schemas.microsoft.com/office/drawing/2014/main" id="{ABEB530A-D085-4F6F-999E-586D58EDD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46238" y="4873434"/>
                  <a:ext cx="0" cy="2224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68">
                  <a:extLst>
                    <a:ext uri="{FF2B5EF4-FFF2-40B4-BE49-F238E27FC236}">
                      <a16:creationId xmlns="" xmlns:a16="http://schemas.microsoft.com/office/drawing/2014/main" id="{9E4016F1-073F-41AE-9C75-021013DEA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44634" y="4873434"/>
                  <a:ext cx="0" cy="22244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TextBox 69">
                  <a:extLst>
                    <a:ext uri="{FF2B5EF4-FFF2-40B4-BE49-F238E27FC236}">
                      <a16:creationId xmlns="" xmlns:a16="http://schemas.microsoft.com/office/drawing/2014/main" id="{F014B7FF-96A6-494C-9420-C36F73B26EFE}"/>
                    </a:ext>
                  </a:extLst>
                </p:cNvPr>
                <p:cNvSpPr txBox="1"/>
                <p:nvPr/>
              </p:nvSpPr>
              <p:spPr>
                <a:xfrm>
                  <a:off x="549571" y="1091064"/>
                  <a:ext cx="1619651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600" b="1" dirty="0"/>
                    <a:t>500</a:t>
                  </a:r>
                </a:p>
              </p:txBody>
            </p:sp>
            <p:sp>
              <p:nvSpPr>
                <p:cNvPr id="150" name="TextBox 70">
                  <a:extLst>
                    <a:ext uri="{FF2B5EF4-FFF2-40B4-BE49-F238E27FC236}">
                      <a16:creationId xmlns="" xmlns:a16="http://schemas.microsoft.com/office/drawing/2014/main" id="{5608F4F2-0A6C-4163-9524-BEA507B2CBBC}"/>
                    </a:ext>
                  </a:extLst>
                </p:cNvPr>
                <p:cNvSpPr txBox="1"/>
                <p:nvPr/>
              </p:nvSpPr>
              <p:spPr>
                <a:xfrm>
                  <a:off x="646885" y="1799765"/>
                  <a:ext cx="1536789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600" b="1" dirty="0"/>
                    <a:t>400</a:t>
                  </a:r>
                </a:p>
              </p:txBody>
            </p:sp>
            <p:sp>
              <p:nvSpPr>
                <p:cNvPr id="151" name="TextBox 71">
                  <a:extLst>
                    <a:ext uri="{FF2B5EF4-FFF2-40B4-BE49-F238E27FC236}">
                      <a16:creationId xmlns="" xmlns:a16="http://schemas.microsoft.com/office/drawing/2014/main" id="{D5ABF9E3-AEE4-4685-8CB2-67E3559AC4D2}"/>
                    </a:ext>
                  </a:extLst>
                </p:cNvPr>
                <p:cNvSpPr txBox="1"/>
                <p:nvPr/>
              </p:nvSpPr>
              <p:spPr>
                <a:xfrm>
                  <a:off x="658718" y="2476943"/>
                  <a:ext cx="1524951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600" b="1" dirty="0"/>
                    <a:t>300</a:t>
                  </a:r>
                </a:p>
              </p:txBody>
            </p:sp>
            <p:sp>
              <p:nvSpPr>
                <p:cNvPr id="152" name="TextBox 72">
                  <a:extLst>
                    <a:ext uri="{FF2B5EF4-FFF2-40B4-BE49-F238E27FC236}">
                      <a16:creationId xmlns="" xmlns:a16="http://schemas.microsoft.com/office/drawing/2014/main" id="{2F6A290B-5AB4-405F-A861-29CA38FFC86F}"/>
                    </a:ext>
                  </a:extLst>
                </p:cNvPr>
                <p:cNvSpPr txBox="1"/>
                <p:nvPr/>
              </p:nvSpPr>
              <p:spPr>
                <a:xfrm>
                  <a:off x="469449" y="3184460"/>
                  <a:ext cx="1714220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600" b="1" dirty="0"/>
                    <a:t>200</a:t>
                  </a:r>
                </a:p>
              </p:txBody>
            </p:sp>
            <p:sp>
              <p:nvSpPr>
                <p:cNvPr id="153" name="TextBox 73">
                  <a:extLst>
                    <a:ext uri="{FF2B5EF4-FFF2-40B4-BE49-F238E27FC236}">
                      <a16:creationId xmlns="" xmlns:a16="http://schemas.microsoft.com/office/drawing/2014/main" id="{424895A8-260F-4CBC-9A89-5790EC485ECC}"/>
                    </a:ext>
                  </a:extLst>
                </p:cNvPr>
                <p:cNvSpPr txBox="1"/>
                <p:nvPr/>
              </p:nvSpPr>
              <p:spPr>
                <a:xfrm>
                  <a:off x="658854" y="3887444"/>
                  <a:ext cx="1524951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600" b="1" dirty="0"/>
                    <a:t>100</a:t>
                  </a:r>
                </a:p>
              </p:txBody>
            </p:sp>
            <p:sp>
              <p:nvSpPr>
                <p:cNvPr id="154" name="TextBox 74">
                  <a:extLst>
                    <a:ext uri="{FF2B5EF4-FFF2-40B4-BE49-F238E27FC236}">
                      <a16:creationId xmlns="" xmlns:a16="http://schemas.microsoft.com/office/drawing/2014/main" id="{3C95178E-9896-43B1-A269-E7B6EB11CAF2}"/>
                    </a:ext>
                  </a:extLst>
                </p:cNvPr>
                <p:cNvSpPr txBox="1"/>
                <p:nvPr/>
              </p:nvSpPr>
              <p:spPr>
                <a:xfrm>
                  <a:off x="1344295" y="4602903"/>
                  <a:ext cx="541019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600" b="1" dirty="0"/>
                    <a:t>0</a:t>
                  </a:r>
                </a:p>
              </p:txBody>
            </p:sp>
            <p:sp>
              <p:nvSpPr>
                <p:cNvPr id="155" name="TextBox 75">
                  <a:extLst>
                    <a:ext uri="{FF2B5EF4-FFF2-40B4-BE49-F238E27FC236}">
                      <a16:creationId xmlns="" xmlns:a16="http://schemas.microsoft.com/office/drawing/2014/main" id="{204F6050-0F7F-44D5-98C9-A3B92BC23379}"/>
                    </a:ext>
                  </a:extLst>
                </p:cNvPr>
                <p:cNvSpPr txBox="1"/>
                <p:nvPr/>
              </p:nvSpPr>
              <p:spPr>
                <a:xfrm>
                  <a:off x="1288996" y="5167904"/>
                  <a:ext cx="1751747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" b="1" dirty="0"/>
                    <a:t>1940</a:t>
                  </a:r>
                </a:p>
              </p:txBody>
            </p:sp>
            <p:sp>
              <p:nvSpPr>
                <p:cNvPr id="156" name="TextBox 76">
                  <a:extLst>
                    <a:ext uri="{FF2B5EF4-FFF2-40B4-BE49-F238E27FC236}">
                      <a16:creationId xmlns="" xmlns:a16="http://schemas.microsoft.com/office/drawing/2014/main" id="{AC17A26A-9980-447E-87FE-28E7789BACEA}"/>
                    </a:ext>
                  </a:extLst>
                </p:cNvPr>
                <p:cNvSpPr txBox="1"/>
                <p:nvPr/>
              </p:nvSpPr>
              <p:spPr>
                <a:xfrm>
                  <a:off x="2773745" y="5167904"/>
                  <a:ext cx="1741330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" b="1" dirty="0"/>
                    <a:t>1950</a:t>
                  </a:r>
                </a:p>
              </p:txBody>
            </p:sp>
            <p:sp>
              <p:nvSpPr>
                <p:cNvPr id="157" name="TextBox 77">
                  <a:extLst>
                    <a:ext uri="{FF2B5EF4-FFF2-40B4-BE49-F238E27FC236}">
                      <a16:creationId xmlns="" xmlns:a16="http://schemas.microsoft.com/office/drawing/2014/main" id="{8CE03FCC-006C-4A21-85D8-D8A3EED0ED2D}"/>
                    </a:ext>
                  </a:extLst>
                </p:cNvPr>
                <p:cNvSpPr txBox="1"/>
                <p:nvPr/>
              </p:nvSpPr>
              <p:spPr>
                <a:xfrm>
                  <a:off x="4244708" y="5167904"/>
                  <a:ext cx="1751747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" b="1" dirty="0"/>
                    <a:t>1960</a:t>
                  </a:r>
                </a:p>
              </p:txBody>
            </p:sp>
            <p:sp>
              <p:nvSpPr>
                <p:cNvPr id="158" name="TextBox 78">
                  <a:extLst>
                    <a:ext uri="{FF2B5EF4-FFF2-40B4-BE49-F238E27FC236}">
                      <a16:creationId xmlns="" xmlns:a16="http://schemas.microsoft.com/office/drawing/2014/main" id="{A6AA23A4-CAF5-4297-BAB3-82F8915A97AC}"/>
                    </a:ext>
                  </a:extLst>
                </p:cNvPr>
                <p:cNvSpPr txBox="1"/>
                <p:nvPr/>
              </p:nvSpPr>
              <p:spPr>
                <a:xfrm>
                  <a:off x="5719030" y="5167904"/>
                  <a:ext cx="1751924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" b="1" dirty="0"/>
                    <a:t>1970</a:t>
                  </a:r>
                </a:p>
              </p:txBody>
            </p:sp>
            <p:sp>
              <p:nvSpPr>
                <p:cNvPr id="159" name="TextBox 79">
                  <a:extLst>
                    <a:ext uri="{FF2B5EF4-FFF2-40B4-BE49-F238E27FC236}">
                      <a16:creationId xmlns="" xmlns:a16="http://schemas.microsoft.com/office/drawing/2014/main" id="{D11C0C49-F9AE-46D7-8F52-FFE81FE29C17}"/>
                    </a:ext>
                  </a:extLst>
                </p:cNvPr>
                <p:cNvSpPr txBox="1"/>
                <p:nvPr/>
              </p:nvSpPr>
              <p:spPr>
                <a:xfrm>
                  <a:off x="7065819" y="5167904"/>
                  <a:ext cx="1844377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" b="1" dirty="0"/>
                    <a:t>1980</a:t>
                  </a:r>
                </a:p>
              </p:txBody>
            </p:sp>
            <p:sp>
              <p:nvSpPr>
                <p:cNvPr id="160" name="TextBox 80">
                  <a:extLst>
                    <a:ext uri="{FF2B5EF4-FFF2-40B4-BE49-F238E27FC236}">
                      <a16:creationId xmlns="" xmlns:a16="http://schemas.microsoft.com/office/drawing/2014/main" id="{B12899B9-3F10-413B-957A-9A0416A9763B}"/>
                    </a:ext>
                  </a:extLst>
                </p:cNvPr>
                <p:cNvSpPr txBox="1"/>
                <p:nvPr/>
              </p:nvSpPr>
              <p:spPr>
                <a:xfrm>
                  <a:off x="8772659" y="5167904"/>
                  <a:ext cx="1734994" cy="639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600" b="1" dirty="0"/>
                    <a:t>1990</a:t>
                  </a:r>
                </a:p>
              </p:txBody>
            </p:sp>
          </p:grpSp>
          <p:sp>
            <p:nvSpPr>
              <p:cNvPr id="130" name="Arrow: Down 3">
                <a:extLst>
                  <a:ext uri="{FF2B5EF4-FFF2-40B4-BE49-F238E27FC236}">
                    <a16:creationId xmlns="" xmlns:a16="http://schemas.microsoft.com/office/drawing/2014/main" id="{C2882209-9887-4E75-BC32-91A783797494}"/>
                  </a:ext>
                </a:extLst>
              </p:cNvPr>
              <p:cNvSpPr/>
              <p:nvPr/>
            </p:nvSpPr>
            <p:spPr>
              <a:xfrm>
                <a:off x="10669461" y="2075610"/>
                <a:ext cx="163415" cy="449105"/>
              </a:xfrm>
              <a:prstGeom prst="downArrow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="" xmlns:a16="http://schemas.microsoft.com/office/drawing/2014/main" id="{007C7DD8-A01B-4422-821F-B3B24FD59465}"/>
                  </a:ext>
                </a:extLst>
              </p:cNvPr>
              <p:cNvSpPr/>
              <p:nvPr/>
            </p:nvSpPr>
            <p:spPr>
              <a:xfrm>
                <a:off x="8073927" y="1298640"/>
                <a:ext cx="561404" cy="288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2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Japon</a:t>
                </a:r>
                <a:endParaRPr lang="en-GB" sz="12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32" name="Arrow: Down 84">
                <a:extLst>
                  <a:ext uri="{FF2B5EF4-FFF2-40B4-BE49-F238E27FC236}">
                    <a16:creationId xmlns="" xmlns:a16="http://schemas.microsoft.com/office/drawing/2014/main" id="{51CBDF94-97A5-4C49-8696-C9555CEE5E8A}"/>
                  </a:ext>
                </a:extLst>
              </p:cNvPr>
              <p:cNvSpPr/>
              <p:nvPr/>
            </p:nvSpPr>
            <p:spPr>
              <a:xfrm>
                <a:off x="8353717" y="2103362"/>
                <a:ext cx="163415" cy="449105"/>
              </a:xfrm>
              <a:prstGeom prst="downArrow">
                <a:avLst/>
              </a:prstGeom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="1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="" xmlns:a16="http://schemas.microsoft.com/office/drawing/2014/main" id="{B75AE796-4F14-4064-A8FB-650BF6AA69C7}"/>
                  </a:ext>
                </a:extLst>
              </p:cNvPr>
              <p:cNvSpPr/>
              <p:nvPr/>
            </p:nvSpPr>
            <p:spPr>
              <a:xfrm>
                <a:off x="9716232" y="1298833"/>
                <a:ext cx="1795856" cy="272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 b="1" dirty="0" err="1" smtClean="0">
                    <a:solidFill>
                      <a:schemeClr val="accent5">
                        <a:lumMod val="75000"/>
                      </a:schemeClr>
                    </a:solidFill>
                  </a:rPr>
                  <a:t>Angleterre</a:t>
                </a:r>
                <a:r>
                  <a:rPr lang="en-GB" sz="1100" b="1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et pays de Galle</a:t>
                </a:r>
                <a:endParaRPr lang="en-GB" sz="11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80795" y="3666741"/>
            <a:ext cx="589886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Années 70 : la polémique sur les vaccins coquelucheux à germes entiers 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ou Ce</a:t>
            </a:r>
            <a:endParaRPr lang="fr-FR" sz="2000" b="1" dirty="0">
              <a:solidFill>
                <a:schemeClr val="accent5">
                  <a:lumMod val="75000"/>
                </a:schemeClr>
              </a:solidFill>
              <a:ea typeface="Arial Narrow" charset="0"/>
              <a:cs typeface="Arial Narrow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Royaume-Uni : 36 complications neurologiques rapportées sur 10 ans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Japon : 2 décès rapportés dans les 24 h après injection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Suède : vaccin suédois démontré inefficace</a:t>
            </a:r>
          </a:p>
        </p:txBody>
      </p:sp>
    </p:spTree>
    <p:extLst>
      <p:ext uri="{BB962C8B-B14F-4D97-AF65-F5344CB8AC3E}">
        <p14:creationId xmlns:p14="http://schemas.microsoft.com/office/powerpoint/2010/main" val="474252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416689" y="1215851"/>
            <a:ext cx="10030247" cy="4762919"/>
          </a:xfrm>
          <a:noFill/>
        </p:spPr>
        <p:txBody>
          <a:bodyPr vert="horz" wrap="square" lIns="67866" tIns="33338" rIns="67866" bIns="33338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170260" lvl="1" indent="-170260">
              <a:lnSpc>
                <a:spcPct val="120000"/>
              </a:lnSpc>
              <a:spcBef>
                <a:spcPct val="0"/>
              </a:spcBef>
            </a:pPr>
            <a:r>
              <a:rPr lang="fr-FR" sz="2800" b="1" dirty="0">
                <a:solidFill>
                  <a:schemeClr val="accent6">
                    <a:lumMod val="50000"/>
                  </a:schemeClr>
                </a:solidFill>
                <a:ea typeface="Arial Narrow" charset="0"/>
                <a:cs typeface="Arial Narrow" charset="0"/>
              </a:rPr>
              <a:t>Baisse de la couverture vaccinale et mouvements anti-vaccinaux : </a:t>
            </a:r>
          </a:p>
          <a:p>
            <a:pPr lvl="1">
              <a:lnSpc>
                <a:spcPct val="120000"/>
              </a:lnSpc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Opposition active : rôle des associations de parents = Suède, Japon, Royaume-Uni, Fédération Russe</a:t>
            </a:r>
          </a:p>
          <a:p>
            <a:pPr lvl="1">
              <a:lnSpc>
                <a:spcPct val="120000"/>
              </a:lnSpc>
            </a:pPr>
            <a:r>
              <a:rPr lang="fr-FR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Mouvements passifs : rôle des médecins = Italie, Ex-Allemagne de l'Ouest, Irlande, Australie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fr-FR" sz="1200" dirty="0">
              <a:ea typeface="Arial Narrow" charset="0"/>
              <a:cs typeface="Arial Narrow" charset="0"/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fr-FR" sz="1200" dirty="0">
              <a:ea typeface="Arial Narrow" charset="0"/>
              <a:cs typeface="Arial Narrow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fr-FR" sz="2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24071" y="233616"/>
            <a:ext cx="12087827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67866" tIns="33338" rIns="67866" bIns="33338" anchor="ctr">
            <a:prstTxWarp prst="textNoShape">
              <a:avLst/>
            </a:prstTxWarp>
          </a:bodyPr>
          <a:lstStyle/>
          <a:p>
            <a:pPr defTabSz="571500" eaLnBrk="0" hangingPunct="0">
              <a:lnSpc>
                <a:spcPct val="90000"/>
              </a:lnSpc>
            </a:pPr>
            <a:r>
              <a:rPr lang="fr-FR" sz="3000" b="1" dirty="0">
                <a:solidFill>
                  <a:schemeClr val="accent5">
                    <a:lumMod val="75000"/>
                  </a:schemeClr>
                </a:solidFill>
                <a:ea typeface="Arial Narrow" charset="0"/>
                <a:cs typeface="Arial Narrow" charset="0"/>
              </a:rPr>
              <a:t>Premier problème des vaccins coquelucheux à germes entiers : ils induisent des effets secondaires</a:t>
            </a:r>
          </a:p>
        </p:txBody>
      </p:sp>
      <p:sp>
        <p:nvSpPr>
          <p:cNvPr id="120" name="ZoneTexte 119"/>
          <p:cNvSpPr txBox="1"/>
          <p:nvPr/>
        </p:nvSpPr>
        <p:spPr>
          <a:xfrm>
            <a:off x="3227300" y="4762062"/>
            <a:ext cx="532921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Couverture vaccinale très variable </a:t>
            </a:r>
          </a:p>
          <a:p>
            <a:pPr algn="ctr"/>
            <a:r>
              <a:rPr lang="fr-FR" sz="2800" b="1" dirty="0">
                <a:solidFill>
                  <a:schemeClr val="accent6">
                    <a:lumMod val="50000"/>
                  </a:schemeClr>
                </a:solidFill>
              </a:rPr>
              <a:t>suivant les régions</a:t>
            </a:r>
          </a:p>
        </p:txBody>
      </p:sp>
    </p:spTree>
    <p:extLst>
      <p:ext uri="{BB962C8B-B14F-4D97-AF65-F5344CB8AC3E}">
        <p14:creationId xmlns:p14="http://schemas.microsoft.com/office/powerpoint/2010/main" val="37791071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28385"/>
            <a:ext cx="11910349" cy="994172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chemeClr val="accent5">
                    <a:lumMod val="75000"/>
                  </a:schemeClr>
                </a:solidFill>
                <a:latin typeface="+mn-lt"/>
                <a:ea typeface="Arial Narrow" charset="0"/>
                <a:cs typeface="Arial Narrow" charset="0"/>
              </a:rPr>
              <a:t>Deuxième problème : la durée de protection des vaccins coquelucheux à germes entiers est apparue limitée dans le temps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48883" y="1491455"/>
            <a:ext cx="9991588" cy="25622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1</a:t>
            </a:r>
            <a:r>
              <a:rPr lang="fr-FR" b="1" baseline="30000" dirty="0" smtClean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ère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 démonstration = épidémiologique : 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augmentation des cas 30 ans  après mise en place de la vaccination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b="1" i="1" dirty="0" smtClean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décrite </a:t>
            </a:r>
            <a:r>
              <a:rPr lang="fr-FR" b="1" i="1" dirty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aux USA en 1976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puis anticipée et suspectée en France </a:t>
            </a:r>
            <a:r>
              <a:rPr lang="fr-FR" b="1" i="1" dirty="0" smtClean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dès 1990 </a:t>
            </a:r>
            <a:endParaRPr lang="fr-FR" b="1" i="1" dirty="0">
              <a:solidFill>
                <a:schemeClr val="accent5">
                  <a:lumMod val="50000"/>
                </a:schemeClr>
              </a:solidFill>
              <a:ea typeface="Arial Narrow" charset="0"/>
              <a:cs typeface="Arial Narrow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fr-FR" b="1" i="1" dirty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et confirmée partout ailleurs </a:t>
            </a:r>
            <a:r>
              <a:rPr lang="fr-FR" b="1" i="1" dirty="0" smtClean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ensuite en Europe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91843" y="4202659"/>
            <a:ext cx="10836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Baisse de la circulation et de l’exposition</a:t>
            </a:r>
          </a:p>
          <a:p>
            <a:r>
              <a:rPr lang="fr-FR" sz="2800" b="1" dirty="0">
                <a:solidFill>
                  <a:schemeClr val="accent6">
                    <a:lumMod val="75000"/>
                  </a:schemeClr>
                </a:solidFill>
                <a:ea typeface="Arial Narrow" charset="0"/>
                <a:cs typeface="Arial Narrow" charset="0"/>
              </a:rPr>
              <a:t> (rappels naturels) :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Vieillissement des cas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et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modification de la transmission vers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le 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ea typeface="Arial Narrow" charset="0"/>
                <a:cs typeface="Arial Narrow" charset="0"/>
              </a:rPr>
              <a:t>nourrisson </a:t>
            </a:r>
          </a:p>
        </p:txBody>
      </p:sp>
    </p:spTree>
    <p:extLst>
      <p:ext uri="{BB962C8B-B14F-4D97-AF65-F5344CB8AC3E}">
        <p14:creationId xmlns:p14="http://schemas.microsoft.com/office/powerpoint/2010/main" val="10869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3316</Words>
  <Application>Microsoft Office PowerPoint</Application>
  <PresentationFormat>Grand écran</PresentationFormat>
  <Paragraphs>505</Paragraphs>
  <Slides>49</Slides>
  <Notes>20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62" baseType="lpstr">
      <vt:lpstr>Arial Unicode MS</vt:lpstr>
      <vt:lpstr>MS PGothic</vt:lpstr>
      <vt:lpstr>MS PGothic</vt:lpstr>
      <vt:lpstr>Arial</vt:lpstr>
      <vt:lpstr>Arial Narrow</vt:lpstr>
      <vt:lpstr>Calibri</vt:lpstr>
      <vt:lpstr>Calibri Light</vt:lpstr>
      <vt:lpstr>Geneva</vt:lpstr>
      <vt:lpstr>Mangal</vt:lpstr>
      <vt:lpstr>Times New Roman</vt:lpstr>
      <vt:lpstr>Wingdings</vt:lpstr>
      <vt:lpstr>Thème Office</vt:lpstr>
      <vt:lpstr>Feuille de calcul</vt:lpstr>
      <vt:lpstr>Pourquoi la coqueluche, maladie à prévention vaccinale, persiste-elle  ? </vt:lpstr>
      <vt:lpstr>La coqueluche et les vaccins coquelucheux</vt:lpstr>
      <vt:lpstr>Pourquoi la coqueluche est toujours endémique partout dans le monde en 2019 ?</vt:lpstr>
      <vt:lpstr>La coqueluche</vt:lpstr>
      <vt:lpstr>Évolution clinique de la coqueluche</vt:lpstr>
      <vt:lpstr>La coqueluche et les vaccins coquelucheux</vt:lpstr>
      <vt:lpstr>Présentation PowerPoint</vt:lpstr>
      <vt:lpstr>Présentation PowerPoint</vt:lpstr>
      <vt:lpstr>Deuxième problème : la durée de protection des vaccins coquelucheux à germes entiers est apparue limitée dans le temps</vt:lpstr>
      <vt:lpstr>Présentation PowerPoint</vt:lpstr>
      <vt:lpstr>Présentation PowerPoint</vt:lpstr>
      <vt:lpstr>Présentation PowerPoint</vt:lpstr>
      <vt:lpstr>Troisième problème des vaccins à germes entiers : difficulté à produire de façon reproductible </vt:lpstr>
      <vt:lpstr>Quatrième problème : Evolution des deux pathogènes sous pression vaccinale germes entiers</vt:lpstr>
      <vt:lpstr>Présentation PowerPoint</vt:lpstr>
      <vt:lpstr>Les vaccins coquelucheux acellulaires</vt:lpstr>
      <vt:lpstr>Bordetella pertussis </vt:lpstr>
      <vt:lpstr>Présentation PowerPoint</vt:lpstr>
      <vt:lpstr>Vaccins coquelucheux en 1995</vt:lpstr>
      <vt:lpstr>Présentation PowerPoint</vt:lpstr>
      <vt:lpstr>2012-2016: nouveau cycle de coqueluche dans le monde</vt:lpstr>
      <vt:lpstr>Présentation PowerPoint</vt:lpstr>
      <vt:lpstr>Présentation PowerPoint</vt:lpstr>
      <vt:lpstr>Vaccination coquelucheuse dans le monde : 2012-2015: nouveau cycle de coqueluche dans le monde</vt:lpstr>
      <vt:lpstr>Vaccination coquelucheuse en Australie : Impact de la suppression du rappel à 18 mois  </vt:lpstr>
      <vt:lpstr>Vaccination coquelucheuse dans le monde : 2012-2015: nouveau cycle de coqueluche dans le monde</vt:lpstr>
      <vt:lpstr>Vaccination coquelucheuse en France: impact des rappels vaccinaux </vt:lpstr>
      <vt:lpstr>Présentation PowerPoint</vt:lpstr>
      <vt:lpstr>Première estimation ACTIV : 2001-2006 2-3-4 mois, rappels à 18-24 mois et 11-13 ans</vt:lpstr>
      <vt:lpstr>Présentation PowerPoint</vt:lpstr>
      <vt:lpstr>Cas dans l’entourage des cas confirmés</vt:lpstr>
      <vt:lpstr>Vaccination coquelucheuse Impact de la couverture vaccinale dans le Massachusetts </vt:lpstr>
      <vt:lpstr>Situation mondiale en 2019 : les vaccins</vt:lpstr>
      <vt:lpstr>Vaccins : Que faire à court terme ?</vt:lpstr>
      <vt:lpstr>Vaccins : Que faire à court terme ?</vt:lpstr>
      <vt:lpstr>Situation mondiale en 2019 : la stratégie vaccinale et la couverture vaccinale </vt:lpstr>
      <vt:lpstr>Présentation PowerPoint</vt:lpstr>
      <vt:lpstr>Présentation PowerPoint</vt:lpstr>
      <vt:lpstr>Présentation PowerPoint</vt:lpstr>
      <vt:lpstr>Situation mondiale en 2019 : la surveillance de la maladie</vt:lpstr>
      <vt:lpstr>La surveillance de la maladie : que faire à court terme ? </vt:lpstr>
      <vt:lpstr>Présentation PowerPoint</vt:lpstr>
      <vt:lpstr>Les diagnostics biologiques</vt:lpstr>
      <vt:lpstr>Résumé</vt:lpstr>
      <vt:lpstr>La surveillance de la maladie :  Que faire à court terme ?</vt:lpstr>
      <vt:lpstr>Traitement de la coqueluche </vt:lpstr>
      <vt:lpstr>Situation mondiale en 2019 : Y a t-il évolution des espèces bactériennes sous pression vaccinale ? 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améliorer le contrôle de la coqueluche en 2019 ?</dc:title>
  <dc:creator>nguiso</dc:creator>
  <cp:lastModifiedBy>nguiso</cp:lastModifiedBy>
  <cp:revision>101</cp:revision>
  <dcterms:created xsi:type="dcterms:W3CDTF">2018-11-27T17:15:20Z</dcterms:created>
  <dcterms:modified xsi:type="dcterms:W3CDTF">2019-02-04T15:17:40Z</dcterms:modified>
</cp:coreProperties>
</file>