
<file path=[Content_Types].xml><?xml version="1.0" encoding="utf-8"?>
<Types xmlns="http://schemas.openxmlformats.org/package/2006/content-types">
  <Override PartName="/ppt/slides/slide14.xml" ContentType="application/vnd.openxmlformats-officedocument.presentationml.slide+xml"/>
  <Override PartName="/ppt/slideLayouts/slideLayout8.xml" ContentType="application/vnd.openxmlformats-officedocument.presentationml.slideLayout+xml"/>
  <Override PartName="/ppt/slides/slide52.xml" ContentType="application/vnd.openxmlformats-officedocument.presentationml.slide+xml"/>
  <Override PartName="/ppt/slides/slide49.xml" ContentType="application/vnd.openxmlformats-officedocument.presentationml.slide+xml"/>
  <Override PartName="/ppt/slides/slide68.xml" ContentType="application/vnd.openxmlformats-officedocument.presentationml.slide+xml"/>
  <Override PartName="/ppt/tags/tag1.xml" ContentType="application/vnd.openxmlformats-officedocument.presentationml.tags+xml"/>
  <Override PartName="/ppt/slides/slide33.xml" ContentType="application/vnd.openxmlformats-officedocument.presentationml.slide+xml"/>
  <Default Extension="bin" ContentType="application/vnd.openxmlformats-officedocument.presentationml.printerSettings"/>
  <Override PartName="/ppt/notesSlides/notesSlide13.xml" ContentType="application/vnd.openxmlformats-officedocument.presentationml.notesSlide+xml"/>
  <Default Extension="wmf" ContentType="image/x-wmf"/>
  <Override PartName="/ppt/notesSlides/notesSlide2.xml" ContentType="application/vnd.openxmlformats-officedocument.presentationml.notesSlide+xml"/>
  <Override PartName="/ppt/slides/slide18.xml" ContentType="application/vnd.openxmlformats-officedocument.presentationml.slide+xml"/>
  <Override PartName="/ppt/slides/slide37.xml" ContentType="application/vnd.openxmlformats-officedocument.presentationml.slide+xml"/>
  <Override PartName="/ppt/slides/slide56.xml" ContentType="application/vnd.openxmlformats-officedocument.presentationml.slide+xml"/>
  <Override PartName="/ppt/slides/slide3.xml" ContentType="application/vnd.openxmlformats-officedocument.presentationml.slide+xml"/>
  <Override PartName="/ppt/slideLayouts/slideLayout1.xml" ContentType="application/vnd.openxmlformats-officedocument.presentationml.slideLayout+xml"/>
  <Override PartName="/ppt/slides/slide23.xml" ContentType="application/vnd.openxmlformats-officedocument.presentationml.slide+xml"/>
  <Override PartName="/ppt/slides/slide42.xml" ContentType="application/vnd.openxmlformats-officedocument.presentationml.slide+xml"/>
  <Override PartName="/ppt/slides/slide61.xml" ContentType="application/vnd.openxmlformats-officedocument.presentationml.slide+xml"/>
  <Override PartName="/ppt/theme/theme1.xml" ContentType="application/vnd.openxmlformats-officedocument.theme+xml"/>
  <Override PartName="/ppt/slideLayouts/slideLayout10.xml" ContentType="application/vnd.openxmlformats-officedocument.presentationml.slideLayout+xml"/>
  <Override PartName="/ppt/notesSlides/notesSlide17.xml" ContentType="application/vnd.openxmlformats-officedocument.presentationml.notesSlide+xml"/>
  <Override PartName="/ppt/notesSlides/notesSlide6.xml" ContentType="application/vnd.openxmlformats-officedocument.presentationml.notesSlide+xml"/>
  <Override PartName="/ppt/notesSlides/notesSlide22.xml" ContentType="application/vnd.openxmlformats-officedocument.presentationml.notesSlide+xml"/>
  <Override PartName="/ppt/slides/slide7.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27.xml" ContentType="application/vnd.openxmlformats-officedocument.presentationml.slide+xml"/>
  <Override PartName="/ppt/slides/slide11.xml" ContentType="application/vnd.openxmlformats-officedocument.presentationml.slide+xml"/>
  <Override PartName="/ppt/slides/slide65.xml" ContentType="application/vnd.openxmlformats-officedocument.presentationml.slide+xml"/>
  <Override PartName="/ppt/slides/slide46.xml" ContentType="application/vnd.openxmlformats-officedocument.presentationml.slide+xml"/>
  <Default Extension="gif" ContentType="image/gif"/>
  <Override PartName="/ppt/notesSlides/notesSlide8.xml" ContentType="application/vnd.openxmlformats-officedocument.presentationml.notesSlide+xml"/>
  <Default Extension="tiff" ContentType="image/tiff"/>
  <Override PartName="/ppt/slides/slide70.xml" ContentType="application/vnd.openxmlformats-officedocument.presentationml.slide+xml"/>
  <Override PartName="/ppt/notesSlides/notesSlide26.xml" ContentType="application/vnd.openxmlformats-officedocument.presentationml.notes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53.xml" ContentType="application/vnd.openxmlformats-officedocument.presentationml.slide+xml"/>
  <Override PartName="/ppt/slides/slide15.xml" ContentType="application/vnd.openxmlformats-officedocument.presentationml.slide+xml"/>
  <Override PartName="/ppt/slides/slide69.xml" ContentType="application/vnd.openxmlformats-officedocument.presentationml.slide+xml"/>
  <Override PartName="/ppt/slides/slide72.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notesSlides/notesSlide14.xml" ContentType="application/vnd.openxmlformats-officedocument.presentationml.notesSlide+xml"/>
  <Override PartName="/ppt/notesSlides/notesSlide3.xml" ContentType="application/vnd.openxmlformats-officedocument.presentationml.notesSlide+xml"/>
  <Override PartName="/ppt/slides/slide19.xml" ContentType="application/vnd.openxmlformats-officedocument.presentationml.slide+xml"/>
  <Override PartName="/ppt/slides/slide38.xml" ContentType="application/vnd.openxmlformats-officedocument.presentationml.slide+xml"/>
  <Override PartName="/ppt/slides/slide57.xml" ContentType="application/vnd.openxmlformats-officedocument.presentationml.slide+xml"/>
  <Override PartName="/ppt/slides/slide4.xml" ContentType="application/vnd.openxmlformats-officedocument.presentationml.slide+xml"/>
  <Override PartName="/ppt/slideLayouts/slideLayout2.xml" ContentType="application/vnd.openxmlformats-officedocument.presentationml.slideLayout+xml"/>
  <Override PartName="/ppt/slides/slide24.xml" ContentType="application/vnd.openxmlformats-officedocument.presentationml.slide+xml"/>
  <Override PartName="/ppt/slides/slide43.xml" ContentType="application/vnd.openxmlformats-officedocument.presentationml.slide+xml"/>
  <Override PartName="/ppt/slides/slide62.xml" ContentType="application/vnd.openxmlformats-officedocument.presentationml.slide+xml"/>
  <Override PartName="/ppt/theme/theme2.xml" ContentType="application/vnd.openxmlformats-officedocument.theme+xml"/>
  <Override PartName="/ppt/handoutMasters/handoutMaster1.xml" ContentType="application/vnd.openxmlformats-officedocument.presentationml.handoutMaster+xml"/>
  <Override PartName="/ppt/slideLayouts/slideLayout11.xml" ContentType="application/vnd.openxmlformats-officedocument.presentationml.slideLayout+xml"/>
  <Override PartName="/ppt/notesSlides/notesSlide18.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Default Extension="jpeg" ContentType="image/jpeg"/>
  <Default Extension="vml" ContentType="application/vnd.openxmlformats-officedocument.vmlDrawing"/>
  <Override PartName="/ppt/slides/slide8.xml" ContentType="application/vnd.openxmlformats-officedocument.presentationml.slide+xml"/>
  <Override PartName="/ppt/slides/slide12.xml" ContentType="application/vnd.openxmlformats-officedocument.presentationml.slide+xml"/>
  <Override PartName="/ppt/slides/slide31.xml" ContentType="application/vnd.openxmlformats-officedocument.presentationml.slide+xml"/>
  <Override PartName="/ppt/slides/slide28.xml" ContentType="application/vnd.openxmlformats-officedocument.presentationml.slide+xml"/>
  <Override PartName="/ppt/slides/slide50.xml" ContentType="application/vnd.openxmlformats-officedocument.presentationml.slide+xml"/>
  <Override PartName="/ppt/slides/slide66.xml" ContentType="application/vnd.openxmlformats-officedocument.presentationml.slide+xml"/>
  <Override PartName="/ppt/slides/slide47.xml" ContentType="application/vnd.openxmlformats-officedocument.presentationml.slide+xml"/>
  <Override PartName="/ppt/slideLayouts/slideLayout6.xml" ContentType="application/vnd.openxmlformats-officedocument.presentationml.slideLayout+xml"/>
  <Override PartName="/ppt/notesSlides/notesSlide9.xml" ContentType="application/vnd.openxmlformats-officedocument.presentationml.notesSlide+xml"/>
  <Override PartName="/ppt/notesSlides/notesSlide23.xml" ContentType="application/vnd.openxmlformats-officedocument.presentationml.notesSlide+xml"/>
  <Override PartName="/ppt/slides/slide71.xml" ContentType="application/vnd.openxmlformats-officedocument.presentationml.slide+xml"/>
  <Default Extension="emf" ContentType="image/x-emf"/>
  <Override PartName="/ppt/notesSlides/notesSlide11.xml" ContentType="application/vnd.openxmlformats-officedocument.presentationml.notesSlide+xml"/>
  <Default Extension="rels" ContentType="application/vnd.openxmlformats-package.relationships+xml"/>
  <Override PartName="/ppt/notesSlides/notesSlide27.xml" ContentType="application/vnd.openxmlformats-officedocument.presentationml.notesSlide+xml"/>
  <Override PartName="/ppt/slides/slide16.xml" ContentType="application/vnd.openxmlformats-officedocument.presentationml.slide+xml"/>
  <Override PartName="/ppt/slides/slide35.xml" ContentType="application/vnd.openxmlformats-officedocument.presentationml.slide+xml"/>
  <Override PartName="/ppt/slides/slide54.xml" ContentType="application/vnd.openxmlformats-officedocument.presentationml.slide+xml"/>
  <Override PartName="/ppt/slides/slide73.xml" ContentType="application/vnd.openxmlformats-officedocument.presentationml.slide+xml"/>
  <Override PartName="/ppt/slides/slide1.xml" ContentType="application/vnd.openxmlformats-officedocument.presentationml.slide+xml"/>
  <Override PartName="/ppt/slides/slide21.xml" ContentType="application/vnd.openxmlformats-officedocument.presentationml.slide+xml"/>
  <Override PartName="/ppt/slides/slide40.xml" ContentType="application/vnd.openxmlformats-officedocument.presentationml.slide+xml"/>
  <Override PartName="/ppt/notesSlides/notesSlide15.xml" ContentType="application/vnd.openxmlformats-officedocument.presentationml.notesSlide+xml"/>
  <Override PartName="/ppt/notesSlides/notesSlide4.xml" ContentType="application/vnd.openxmlformats-officedocument.presentationml.notesSlide+xml"/>
  <Override PartName="/ppt/slides/slide39.xml" ContentType="application/vnd.openxmlformats-officedocument.presentationml.slide+xml"/>
  <Override PartName="/ppt/slides/slide58.xml" ContentType="application/vnd.openxmlformats-officedocument.presentationml.slide+xml"/>
  <Override PartName="/ppt/notesSlides/notesSlide20.xml" ContentType="application/vnd.openxmlformats-officedocument.presentationml.notes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s/slide25.xml" ContentType="application/vnd.openxmlformats-officedocument.presentationml.slide+xml"/>
  <Override PartName="/ppt/slides/slide44.xml" ContentType="application/vnd.openxmlformats-officedocument.presentationml.slide+xml"/>
  <Override PartName="/ppt/theme/theme3.xml" ContentType="application/vnd.openxmlformats-officedocument.theme+xml"/>
  <Override PartName="/ppt/slides/slide63.xml" ContentType="application/vnd.openxmlformats-officedocument.presentationml.slide+xml"/>
  <Override PartName="/ppt/slideLayouts/slideLayout12.xml" ContentType="application/vnd.openxmlformats-officedocument.presentationml.slideLayout+xml"/>
  <Override PartName="/ppt/notesSlides/notesSlide19.xml" ContentType="application/vnd.openxmlformats-officedocument.presentationml.notesSlide+xml"/>
  <Override PartName="/ppt/notesSlides/notesSlide24.xml" ContentType="application/vnd.openxmlformats-officedocument.presentationml.notesSlide+xml"/>
  <Override PartName="/ppt/slides/slide9.xml" ContentType="application/vnd.openxmlformats-officedocument.presentationml.slide+xml"/>
  <Override PartName="/ppt/slides/slide13.xml" ContentType="application/vnd.openxmlformats-officedocument.presentationml.slide+xml"/>
  <Default Extension="xml" ContentType="application/xml"/>
  <Override PartName="/ppt/tableStyles.xml" ContentType="application/vnd.openxmlformats-officedocument.presentationml.tableStyles+xml"/>
  <Override PartName="/ppt/slides/slide51.xml" ContentType="application/vnd.openxmlformats-officedocument.presentationml.slide+xml"/>
  <Override PartName="/ppt/slides/slide67.xml" ContentType="application/vnd.openxmlformats-officedocument.presentationml.slide+xml"/>
  <Override PartName="/ppt/slides/slide48.xml" ContentType="application/vnd.openxmlformats-officedocument.presentationml.slide+xml"/>
  <Override PartName="/ppt/notesSlides/notesSlide10.xml" ContentType="application/vnd.openxmlformats-officedocument.presentationml.notesSlide+xml"/>
  <Override PartName="/ppt/slides/slide32.xml" ContentType="application/vnd.openxmlformats-officedocument.presentationml.slide+xml"/>
  <Override PartName="/ppt/viewProps.xml" ContentType="application/vnd.openxmlformats-officedocument.presentationml.viewProps+xml"/>
  <Override PartName="/ppt/slideLayouts/slideLayout7.xml" ContentType="application/vnd.openxmlformats-officedocument.presentationml.slideLayout+xml"/>
  <Override PartName="/ppt/slides/slide29.xml" ContentType="application/vnd.openxmlformats-officedocument.presentationml.slide+xml"/>
  <Override PartName="/docProps/app.xml" ContentType="application/vnd.openxmlformats-officedocument.extended-properties+xml"/>
  <Override PartName="/ppt/notesMasters/notesMaster1.xml" ContentType="application/vnd.openxmlformats-officedocument.presentationml.notesMaster+xml"/>
  <Override PartName="/ppt/notesSlides/notesSlide12.xml" ContentType="application/vnd.openxmlformats-officedocument.presentationml.notesSlide+xml"/>
  <Override PartName="/ppt/notesSlides/notesSlide1.xml" ContentType="application/vnd.openxmlformats-officedocument.presentationml.notesSlide+xml"/>
  <Override PartName="/ppt/slides/slide17.xml" ContentType="application/vnd.openxmlformats-officedocument.presentationml.slide+xml"/>
  <Override PartName="/ppt/slides/slide36.xml" ContentType="application/vnd.openxmlformats-officedocument.presentationml.slide+xml"/>
  <Override PartName="/ppt/slides/slide55.xml" ContentType="application/vnd.openxmlformats-officedocument.presentationml.slide+xml"/>
  <Override PartName="/ppt/slides/slide74.xml" ContentType="application/vnd.openxmlformats-officedocument.presentationml.slide+xml"/>
  <Override PartName="/ppt/slides/slide2.xml" ContentType="application/vnd.openxmlformats-officedocument.presentationml.slide+xml"/>
  <Override PartName="/ppt/presentation.xml" ContentType="application/vnd.openxmlformats-officedocument.presentationml.presentation.main+xml"/>
  <Override PartName="/ppt/slides/slide22.xml" ContentType="application/vnd.openxmlformats-officedocument.presentationml.slide+xml"/>
  <Override PartName="/ppt/slides/slide41.xml" ContentType="application/vnd.openxmlformats-officedocument.presentationml.slide+xml"/>
  <Override PartName="/ppt/slides/slide60.xml" ContentType="application/vnd.openxmlformats-officedocument.presentationml.slide+xml"/>
  <Override PartName="/ppt/notesSlides/notesSlide16.xml" ContentType="application/vnd.openxmlformats-officedocument.presentationml.notesSlide+xml"/>
  <Override PartName="/ppt/notesSlides/notesSlide5.xml" ContentType="application/vnd.openxmlformats-officedocument.presentationml.notesSlide+xml"/>
  <Override PartName="/ppt/slides/slide59.xml" ContentType="application/vnd.openxmlformats-officedocument.presentationml.slide+xml"/>
  <Override PartName="/ppt/notesSlides/notesSlide21.xml" ContentType="application/vnd.openxmlformats-officedocument.presentationml.notesSlide+xml"/>
  <Override PartName="/ppt/slides/slide6.xml" ContentType="application/vnd.openxmlformats-officedocument.presentationml.slide+xml"/>
  <Override PartName="/ppt/slideLayouts/slideLayout4.xml" ContentType="application/vnd.openxmlformats-officedocument.presentationml.slideLayout+xml"/>
  <Override PartName="/ppt/slides/slide10.xml" ContentType="application/vnd.openxmlformats-officedocument.presentationml.slide+xml"/>
  <Override PartName="/ppt/slides/slide26.xml" ContentType="application/vnd.openxmlformats-officedocument.presentationml.slide+xml"/>
  <Override PartName="/ppt/slides/slide45.xml" ContentType="application/vnd.openxmlformats-officedocument.presentationml.slide+xml"/>
  <Override PartName="/ppt/slides/slide64.xml" ContentType="application/vnd.openxmlformats-officedocument.presentationml.slide+xml"/>
  <Override PartName="/ppt/embeddings/oleObject1.bin" ContentType="application/vnd.openxmlformats-officedocument.oleObject"/>
  <Default Extension="png" ContentType="image/png"/>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64" r:id="rId1"/>
  </p:sldMasterIdLst>
  <p:notesMasterIdLst>
    <p:notesMasterId r:id="rId76"/>
  </p:notesMasterIdLst>
  <p:handoutMasterIdLst>
    <p:handoutMasterId r:id="rId77"/>
  </p:handoutMasterIdLst>
  <p:sldIdLst>
    <p:sldId id="313" r:id="rId2"/>
    <p:sldId id="730" r:id="rId3"/>
    <p:sldId id="738" r:id="rId4"/>
    <p:sldId id="677" r:id="rId5"/>
    <p:sldId id="732" r:id="rId6"/>
    <p:sldId id="731" r:id="rId7"/>
    <p:sldId id="733" r:id="rId8"/>
    <p:sldId id="734" r:id="rId9"/>
    <p:sldId id="362" r:id="rId10"/>
    <p:sldId id="735" r:id="rId11"/>
    <p:sldId id="736" r:id="rId12"/>
    <p:sldId id="747" r:id="rId13"/>
    <p:sldId id="739" r:id="rId14"/>
    <p:sldId id="762" r:id="rId15"/>
    <p:sldId id="741" r:id="rId16"/>
    <p:sldId id="745" r:id="rId17"/>
    <p:sldId id="756" r:id="rId18"/>
    <p:sldId id="751" r:id="rId19"/>
    <p:sldId id="743" r:id="rId20"/>
    <p:sldId id="744" r:id="rId21"/>
    <p:sldId id="607" r:id="rId22"/>
    <p:sldId id="608" r:id="rId23"/>
    <p:sldId id="633" r:id="rId24"/>
    <p:sldId id="604" r:id="rId25"/>
    <p:sldId id="602" r:id="rId26"/>
    <p:sldId id="603" r:id="rId27"/>
    <p:sldId id="568" r:id="rId28"/>
    <p:sldId id="759" r:id="rId29"/>
    <p:sldId id="639" r:id="rId30"/>
    <p:sldId id="382" r:id="rId31"/>
    <p:sldId id="650" r:id="rId32"/>
    <p:sldId id="569" r:id="rId33"/>
    <p:sldId id="760" r:id="rId34"/>
    <p:sldId id="627" r:id="rId35"/>
    <p:sldId id="503" r:id="rId36"/>
    <p:sldId id="504" r:id="rId37"/>
    <p:sldId id="570" r:id="rId38"/>
    <p:sldId id="641" r:id="rId39"/>
    <p:sldId id="571" r:id="rId40"/>
    <p:sldId id="654" r:id="rId41"/>
    <p:sldId id="586" r:id="rId42"/>
    <p:sldId id="606" r:id="rId43"/>
    <p:sldId id="663" r:id="rId44"/>
    <p:sldId id="628" r:id="rId45"/>
    <p:sldId id="676" r:id="rId46"/>
    <p:sldId id="299" r:id="rId47"/>
    <p:sldId id="761" r:id="rId48"/>
    <p:sldId id="763" r:id="rId49"/>
    <p:sldId id="584" r:id="rId50"/>
    <p:sldId id="749" r:id="rId51"/>
    <p:sldId id="752" r:id="rId52"/>
    <p:sldId id="679" r:id="rId53"/>
    <p:sldId id="753" r:id="rId54"/>
    <p:sldId id="693" r:id="rId55"/>
    <p:sldId id="754" r:id="rId56"/>
    <p:sldId id="766" r:id="rId57"/>
    <p:sldId id="765" r:id="rId58"/>
    <p:sldId id="755" r:id="rId59"/>
    <p:sldId id="694" r:id="rId60"/>
    <p:sldId id="764" r:id="rId61"/>
    <p:sldId id="558" r:id="rId62"/>
    <p:sldId id="613" r:id="rId63"/>
    <p:sldId id="614" r:id="rId64"/>
    <p:sldId id="615" r:id="rId65"/>
    <p:sldId id="616" r:id="rId66"/>
    <p:sldId id="746" r:id="rId67"/>
    <p:sldId id="556" r:id="rId68"/>
    <p:sldId id="748" r:id="rId69"/>
    <p:sldId id="721" r:id="rId70"/>
    <p:sldId id="722" r:id="rId71"/>
    <p:sldId id="719" r:id="rId72"/>
    <p:sldId id="724" r:id="rId73"/>
    <p:sldId id="726" r:id="rId74"/>
    <p:sldId id="728" r:id="rId75"/>
  </p:sldIdLst>
  <p:sldSz cx="9144000" cy="6858000" type="screen4x3"/>
  <p:notesSz cx="6858000" cy="9144000"/>
  <p:defaultTextStyle>
    <a:defPPr>
      <a:defRPr lang="fr-FR"/>
    </a:defPPr>
    <a:lvl1pPr algn="l" rtl="0" fontAlgn="base">
      <a:spcBef>
        <a:spcPct val="0"/>
      </a:spcBef>
      <a:spcAft>
        <a:spcPct val="0"/>
      </a:spcAft>
      <a:defRPr kern="1200">
        <a:solidFill>
          <a:schemeClr val="tx1"/>
        </a:solidFill>
        <a:latin typeface="Arial" pitchFamily="-84" charset="0"/>
        <a:ea typeface="+mn-ea"/>
        <a:cs typeface="+mn-cs"/>
      </a:defRPr>
    </a:lvl1pPr>
    <a:lvl2pPr marL="457200" algn="l" rtl="0" fontAlgn="base">
      <a:spcBef>
        <a:spcPct val="0"/>
      </a:spcBef>
      <a:spcAft>
        <a:spcPct val="0"/>
      </a:spcAft>
      <a:defRPr kern="1200">
        <a:solidFill>
          <a:schemeClr val="tx1"/>
        </a:solidFill>
        <a:latin typeface="Arial" pitchFamily="-84" charset="0"/>
        <a:ea typeface="+mn-ea"/>
        <a:cs typeface="+mn-cs"/>
      </a:defRPr>
    </a:lvl2pPr>
    <a:lvl3pPr marL="914400" algn="l" rtl="0" fontAlgn="base">
      <a:spcBef>
        <a:spcPct val="0"/>
      </a:spcBef>
      <a:spcAft>
        <a:spcPct val="0"/>
      </a:spcAft>
      <a:defRPr kern="1200">
        <a:solidFill>
          <a:schemeClr val="tx1"/>
        </a:solidFill>
        <a:latin typeface="Arial" pitchFamily="-84" charset="0"/>
        <a:ea typeface="+mn-ea"/>
        <a:cs typeface="+mn-cs"/>
      </a:defRPr>
    </a:lvl3pPr>
    <a:lvl4pPr marL="1371600" algn="l" rtl="0" fontAlgn="base">
      <a:spcBef>
        <a:spcPct val="0"/>
      </a:spcBef>
      <a:spcAft>
        <a:spcPct val="0"/>
      </a:spcAft>
      <a:defRPr kern="1200">
        <a:solidFill>
          <a:schemeClr val="tx1"/>
        </a:solidFill>
        <a:latin typeface="Arial" pitchFamily="-84" charset="0"/>
        <a:ea typeface="+mn-ea"/>
        <a:cs typeface="+mn-cs"/>
      </a:defRPr>
    </a:lvl4pPr>
    <a:lvl5pPr marL="1828800" algn="l" rtl="0" fontAlgn="base">
      <a:spcBef>
        <a:spcPct val="0"/>
      </a:spcBef>
      <a:spcAft>
        <a:spcPct val="0"/>
      </a:spcAft>
      <a:defRPr kern="1200">
        <a:solidFill>
          <a:schemeClr val="tx1"/>
        </a:solidFill>
        <a:latin typeface="Arial" pitchFamily="-84" charset="0"/>
        <a:ea typeface="+mn-ea"/>
        <a:cs typeface="+mn-cs"/>
      </a:defRPr>
    </a:lvl5pPr>
    <a:lvl6pPr marL="2286000" algn="l" defTabSz="457200" rtl="0" eaLnBrk="1" latinLnBrk="0" hangingPunct="1">
      <a:defRPr kern="1200">
        <a:solidFill>
          <a:schemeClr val="tx1"/>
        </a:solidFill>
        <a:latin typeface="Arial" pitchFamily="-84" charset="0"/>
        <a:ea typeface="+mn-ea"/>
        <a:cs typeface="+mn-cs"/>
      </a:defRPr>
    </a:lvl6pPr>
    <a:lvl7pPr marL="2743200" algn="l" defTabSz="457200" rtl="0" eaLnBrk="1" latinLnBrk="0" hangingPunct="1">
      <a:defRPr kern="1200">
        <a:solidFill>
          <a:schemeClr val="tx1"/>
        </a:solidFill>
        <a:latin typeface="Arial" pitchFamily="-84" charset="0"/>
        <a:ea typeface="+mn-ea"/>
        <a:cs typeface="+mn-cs"/>
      </a:defRPr>
    </a:lvl7pPr>
    <a:lvl8pPr marL="3200400" algn="l" defTabSz="457200" rtl="0" eaLnBrk="1" latinLnBrk="0" hangingPunct="1">
      <a:defRPr kern="1200">
        <a:solidFill>
          <a:schemeClr val="tx1"/>
        </a:solidFill>
        <a:latin typeface="Arial" pitchFamily="-84" charset="0"/>
        <a:ea typeface="+mn-ea"/>
        <a:cs typeface="+mn-cs"/>
      </a:defRPr>
    </a:lvl8pPr>
    <a:lvl9pPr marL="3657600" algn="l" defTabSz="457200" rtl="0" eaLnBrk="1" latinLnBrk="0" hangingPunct="1">
      <a:defRPr kern="1200">
        <a:solidFill>
          <a:schemeClr val="tx1"/>
        </a:solidFill>
        <a:latin typeface="Arial" pitchFamily="-8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rnWhat="handouts3" frameSlides="1"/>
  <p:showPr showNarration="1">
    <p:present/>
    <p:sldAll/>
    <p:penClr>
      <a:schemeClr val="tx1"/>
    </p:penClr>
  </p:showPr>
  <p:clrMru>
    <a:srgbClr val="8000FF"/>
    <a:srgbClr val="FFCC66"/>
    <a:srgbClr val="CC66FF"/>
    <a:srgbClr val="66CCFF"/>
    <a:srgbClr val="100C48"/>
    <a:srgbClr val="003399"/>
    <a:srgbClr val="000066"/>
    <a:srgbClr val="FFCC00"/>
    <a:srgbClr val="FF6666"/>
    <a:srgbClr val="FF00FF"/>
  </p:clrMru>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SorterView">
  <p:normalViewPr>
    <p:restoredLeft sz="15620"/>
    <p:restoredTop sz="88658" autoAdjust="0"/>
  </p:normalViewPr>
  <p:slideViewPr>
    <p:cSldViewPr snapToGrid="0">
      <p:cViewPr>
        <p:scale>
          <a:sx n="100" d="100"/>
          <a:sy n="100" d="100"/>
        </p:scale>
        <p:origin x="-1096" y="-3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32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viewProps" Target="viewProps.xml"/><Relationship Id="rId81" Type="http://schemas.openxmlformats.org/officeDocument/2006/relationships/theme" Target="theme/theme1.xml"/><Relationship Id="rId82"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notesMaster" Target="notesMasters/notesMaster1.xml"/><Relationship Id="rId77" Type="http://schemas.openxmlformats.org/officeDocument/2006/relationships/handoutMaster" Target="handoutMasters/handoutMaster1.xml"/><Relationship Id="rId78" Type="http://schemas.openxmlformats.org/officeDocument/2006/relationships/printerSettings" Target="printerSettings/printerSettings1.bin"/><Relationship Id="rId79" Type="http://schemas.openxmlformats.org/officeDocument/2006/relationships/presProps" Target="presProp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D96430F-B952-E54E-9473-F1991780AD51}" type="datetimeFigureOut">
              <a:rPr lang="fr-FR" smtClean="0"/>
              <a:pPr/>
              <a:t>8/02/16</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4C81C76-C758-214F-BFF7-0641908E9791}" type="slidenum">
              <a:rPr lang="fr-FR" smtClean="0"/>
              <a:pPr/>
              <a:t>‹#›</a:t>
            </a:fld>
            <a:endParaRPr lang="fr-F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7DB72CF5-CE88-724E-B1C3-A7D0DB47C220}" type="datetime1">
              <a:rPr lang="fr-FR"/>
              <a:pPr>
                <a:defRPr/>
              </a:pPr>
              <a:t>8/02/16</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fr-FR" noProof="0" smtClean="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569B0C24-DD13-B24A-B9CD-3CD52DEA9D01}" type="slidenum">
              <a:rPr lang="fr-FR"/>
              <a:pPr>
                <a:defRPr/>
              </a:pPr>
              <a:t>‹#›</a:t>
            </a:fld>
            <a:endParaRPr lang="fr-FR"/>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84" charset="-128"/>
        <a:cs typeface="ＭＳ Ｐゴシック" pitchFamily="-84"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8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8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8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8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onlinelibrary.wiley.com.gate2.inist.fr/doi/10.1002/iub.581/full%23bib17" TargetMode="External"/><Relationship Id="rId4" Type="http://schemas.openxmlformats.org/officeDocument/2006/relationships/hyperlink" Target="http://onlinelibrary.wiley.com.gate2.inist.fr/doi/10.1002/iub.581/full%23bib18" TargetMode="External"/><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16387"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endParaRPr lang="fr-FR"/>
          </a:p>
        </p:txBody>
      </p:sp>
      <p:sp>
        <p:nvSpPr>
          <p:cNvPr id="16388"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AD177E3-EFD4-9940-80C8-F0764767D1DA}" type="slidenum">
              <a:rPr lang="fr-FR" smtClean="0"/>
              <a:pPr/>
              <a:t>6</a:t>
            </a:fld>
            <a:endParaRPr lang="fr-FR"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20482" name="Rectangle 29"/>
          <p:cNvSpPr>
            <a:spLocks noGrp="1" noChangeArrowheads="1"/>
          </p:cNvSpPr>
          <p:nvPr>
            <p:ph type="dt" sz="quarter" idx="1"/>
          </p:nvPr>
        </p:nvSpPr>
        <p:spPr>
          <a:xfrm>
            <a:off x="3884613" y="0"/>
            <a:ext cx="2971800" cy="457200"/>
          </a:xfrm>
          <a:prstGeom prst="rect">
            <a:avLst/>
          </a:prstGeom>
        </p:spPr>
        <p:txBody>
          <a:bodyPr/>
          <a:lstStyle/>
          <a:p>
            <a:pPr>
              <a:defRPr/>
            </a:pPr>
            <a:r>
              <a:rPr lang="fr-FR"/>
              <a:t>25/03/10</a:t>
            </a:r>
          </a:p>
        </p:txBody>
      </p:sp>
      <p:sp>
        <p:nvSpPr>
          <p:cNvPr id="20483" name="Rectangle 33"/>
          <p:cNvSpPr>
            <a:spLocks noGrp="1" noChangeArrowheads="1"/>
          </p:cNvSpPr>
          <p:nvPr>
            <p:ph type="sldNum" sz="quarter" idx="5"/>
          </p:nvPr>
        </p:nvSpPr>
        <p:spPr>
          <a:xfrm>
            <a:off x="3884613" y="8685213"/>
            <a:ext cx="2971800" cy="457200"/>
          </a:xfrm>
          <a:prstGeom prst="rect">
            <a:avLst/>
          </a:prstGeom>
        </p:spPr>
        <p:txBody>
          <a:bodyPr/>
          <a:lstStyle/>
          <a:p>
            <a:pPr>
              <a:defRPr/>
            </a:pPr>
            <a:fld id="{F161AC68-66F6-8E4C-8724-AED1BDC3CA93}" type="slidenum">
              <a:rPr lang="fr-FR"/>
              <a:pPr>
                <a:defRPr/>
              </a:pPr>
              <a:t>34</a:t>
            </a:fld>
            <a:endParaRPr lang="fr-FR"/>
          </a:p>
        </p:txBody>
      </p:sp>
      <p:sp>
        <p:nvSpPr>
          <p:cNvPr id="23556" name="Text Box 1"/>
          <p:cNvSpPr txBox="1">
            <a:spLocks noChangeArrowheads="1"/>
          </p:cNvSpPr>
          <p:nvPr/>
        </p:nvSpPr>
        <p:spPr bwMode="auto">
          <a:xfrm>
            <a:off x="3884613" y="0"/>
            <a:ext cx="2930525" cy="415925"/>
          </a:xfrm>
          <a:prstGeom prst="rect">
            <a:avLst/>
          </a:prstGeom>
          <a:noFill/>
          <a:ln w="9525">
            <a:noFill/>
            <a:round/>
            <a:headEnd/>
            <a:tailEnd/>
          </a:ln>
        </p:spPr>
        <p:txBody>
          <a:bodyPr lIns="90000" tIns="46800" rIns="90000" bIns="46800">
            <a:prstTxWarp prst="textNoShape">
              <a:avLst/>
            </a:prstTxWarp>
          </a:bodyPr>
          <a:lstStyle/>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1200">
                <a:solidFill>
                  <a:srgbClr val="000000"/>
                </a:solidFill>
                <a:latin typeface="Calibri" pitchFamily="-84" charset="0"/>
              </a:rPr>
              <a:t>25/03/10</a:t>
            </a:r>
          </a:p>
        </p:txBody>
      </p:sp>
      <p:sp>
        <p:nvSpPr>
          <p:cNvPr id="23557" name="Text Box 2"/>
          <p:cNvSpPr txBox="1">
            <a:spLocks noChangeArrowheads="1"/>
          </p:cNvSpPr>
          <p:nvPr/>
        </p:nvSpPr>
        <p:spPr bwMode="auto">
          <a:xfrm>
            <a:off x="3884613" y="8685213"/>
            <a:ext cx="2930525" cy="415925"/>
          </a:xfrm>
          <a:prstGeom prst="rect">
            <a:avLst/>
          </a:prstGeom>
          <a:noFill/>
          <a:ln w="9525">
            <a:noFill/>
            <a:round/>
            <a:headEnd/>
            <a:tailEnd/>
          </a:ln>
        </p:spPr>
        <p:txBody>
          <a:bodyPr lIns="90000" tIns="46800" rIns="90000" bIns="46800" anchor="b">
            <a:prstTxWarp prst="textNoShape">
              <a:avLst/>
            </a:prstTxWarp>
          </a:bodyPr>
          <a:lstStyle/>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875240D5-3CA5-9049-B3A6-0157D3C869B5}" type="slidenum">
              <a:rPr lang="fr-FR" sz="1200">
                <a:solidFill>
                  <a:srgbClr val="000000"/>
                </a:solidFill>
                <a:latin typeface="Calibri" pitchFamily="-84" charset="0"/>
              </a:rPr>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34</a:t>
            </a:fld>
            <a:endParaRPr lang="fr-FR" sz="1200">
              <a:solidFill>
                <a:srgbClr val="000000"/>
              </a:solidFill>
              <a:latin typeface="Calibri" pitchFamily="-84" charset="0"/>
            </a:endParaRPr>
          </a:p>
        </p:txBody>
      </p:sp>
      <p:sp>
        <p:nvSpPr>
          <p:cNvPr id="23558" name="Text Box 3"/>
          <p:cNvSpPr txBox="1">
            <a:spLocks noChangeArrowheads="1"/>
          </p:cNvSpPr>
          <p:nvPr/>
        </p:nvSpPr>
        <p:spPr bwMode="auto">
          <a:xfrm>
            <a:off x="3884613" y="0"/>
            <a:ext cx="2936875" cy="422275"/>
          </a:xfrm>
          <a:prstGeom prst="rect">
            <a:avLst/>
          </a:prstGeom>
          <a:noFill/>
          <a:ln w="9525">
            <a:noFill/>
            <a:round/>
            <a:headEnd/>
            <a:tailEnd/>
          </a:ln>
        </p:spPr>
        <p:txBody>
          <a:bodyPr lIns="90000" tIns="46800" rIns="90000" bIns="46800">
            <a:prstTxWarp prst="textNoShape">
              <a:avLst/>
            </a:prstTxWarp>
          </a:bodyPr>
          <a:lstStyle/>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1200">
                <a:solidFill>
                  <a:srgbClr val="000000"/>
                </a:solidFill>
                <a:latin typeface="Calibri" pitchFamily="-84" charset="0"/>
              </a:rPr>
              <a:t>25/03/10</a:t>
            </a:r>
          </a:p>
        </p:txBody>
      </p:sp>
      <p:sp>
        <p:nvSpPr>
          <p:cNvPr id="23559" name="Text Box 4"/>
          <p:cNvSpPr txBox="1">
            <a:spLocks noChangeArrowheads="1"/>
          </p:cNvSpPr>
          <p:nvPr/>
        </p:nvSpPr>
        <p:spPr bwMode="auto">
          <a:xfrm>
            <a:off x="3884613" y="8685213"/>
            <a:ext cx="2936875" cy="422275"/>
          </a:xfrm>
          <a:prstGeom prst="rect">
            <a:avLst/>
          </a:prstGeom>
          <a:noFill/>
          <a:ln w="9525">
            <a:noFill/>
            <a:round/>
            <a:headEnd/>
            <a:tailEnd/>
          </a:ln>
        </p:spPr>
        <p:txBody>
          <a:bodyPr lIns="90000" tIns="46800" rIns="90000" bIns="46800" anchor="b">
            <a:prstTxWarp prst="textNoShape">
              <a:avLst/>
            </a:prstTxWarp>
          </a:bodyPr>
          <a:lstStyle/>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2EBB6E46-2FC6-AF4A-BB0D-9CA95CA737E5}" type="slidenum">
              <a:rPr lang="fr-FR" sz="1200">
                <a:solidFill>
                  <a:srgbClr val="000000"/>
                </a:solidFill>
                <a:latin typeface="Calibri" pitchFamily="-84" charset="0"/>
              </a:rPr>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34</a:t>
            </a:fld>
            <a:endParaRPr lang="fr-FR" sz="1200">
              <a:solidFill>
                <a:srgbClr val="000000"/>
              </a:solidFill>
              <a:latin typeface="Calibri" pitchFamily="-84" charset="0"/>
            </a:endParaRPr>
          </a:p>
        </p:txBody>
      </p:sp>
      <p:sp>
        <p:nvSpPr>
          <p:cNvPr id="23560" name="Text Box 5"/>
          <p:cNvSpPr txBox="1">
            <a:spLocks noChangeArrowheads="1"/>
          </p:cNvSpPr>
          <p:nvPr/>
        </p:nvSpPr>
        <p:spPr bwMode="auto">
          <a:xfrm>
            <a:off x="1143000" y="685800"/>
            <a:ext cx="4540250" cy="3397250"/>
          </a:xfrm>
          <a:prstGeom prst="rect">
            <a:avLst/>
          </a:prstGeom>
          <a:solidFill>
            <a:srgbClr val="FFFFFF"/>
          </a:solidFill>
          <a:ln w="9360">
            <a:solidFill>
              <a:srgbClr val="000000"/>
            </a:solidFill>
            <a:miter lim="800000"/>
            <a:headEnd/>
            <a:tailEnd/>
          </a:ln>
        </p:spPr>
        <p:txBody>
          <a:bodyPr wrap="none" anchor="ctr">
            <a:prstTxWarp prst="textNoShape">
              <a:avLst/>
            </a:prstTxWarp>
          </a:bodyPr>
          <a:lstStyle/>
          <a:p>
            <a:endParaRPr lang="fr-FR" sz="1800"/>
          </a:p>
        </p:txBody>
      </p:sp>
      <p:sp>
        <p:nvSpPr>
          <p:cNvPr id="23561" name="Text Box 6"/>
          <p:cNvSpPr>
            <a:spLocks noGrp="1" noChangeArrowheads="1"/>
          </p:cNvSpPr>
          <p:nvPr>
            <p:ph type="body"/>
          </p:nvPr>
        </p:nvSpPr>
        <p:spPr bwMode="auto">
          <a:xfrm>
            <a:off x="685800" y="4343400"/>
            <a:ext cx="5446713" cy="4168775"/>
          </a:xfrm>
          <a:noFill/>
        </p:spPr>
        <p:txBody>
          <a:bodyPr wrap="square" numCol="1" anchor="ctr" anchorCtr="1" compatLnSpc="1">
            <a:prstTxWarp prst="textNoShape">
              <a:avLst/>
            </a:prstTxWarp>
          </a:bodyPr>
          <a:lstStyle/>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mtClean="0">
                <a:ea typeface="ＭＳ Ｐゴシック" pitchFamily="-84" charset="-128"/>
                <a:cs typeface="ＭＳ Ｐゴシック" pitchFamily="-84" charset="-128"/>
              </a:rPr>
              <a:t>miRNA and Ago2 were shown to exert RNAI processes within the cytosol. However, several studies have provided evidence for the localization of both miR and the Ago2and the assembly of RISC complexes at the level of non-membraneous cytosolic foci, pb and sg, or at membrane-sourranded organelles such as the nx and cytosolic vesicles and endosomes. This data indicates that miRNA and Ago2 tend to compartmentalize within the cell.</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20482" name="Rectangle 29"/>
          <p:cNvSpPr>
            <a:spLocks noGrp="1" noChangeArrowheads="1"/>
          </p:cNvSpPr>
          <p:nvPr>
            <p:ph type="dt" sz="quarter" idx="1"/>
          </p:nvPr>
        </p:nvSpPr>
        <p:spPr/>
        <p:txBody>
          <a:bodyPr/>
          <a:lstStyle/>
          <a:p>
            <a:pPr>
              <a:defRPr/>
            </a:pPr>
            <a:r>
              <a:rPr lang="fr-FR"/>
              <a:t>25/03/10</a:t>
            </a:r>
          </a:p>
        </p:txBody>
      </p:sp>
      <p:sp>
        <p:nvSpPr>
          <p:cNvPr id="20483" name="Rectangle 33"/>
          <p:cNvSpPr>
            <a:spLocks noGrp="1" noChangeArrowheads="1"/>
          </p:cNvSpPr>
          <p:nvPr>
            <p:ph type="sldNum" sz="quarter" idx="5"/>
          </p:nvPr>
        </p:nvSpPr>
        <p:spPr/>
        <p:txBody>
          <a:bodyPr/>
          <a:lstStyle/>
          <a:p>
            <a:pPr>
              <a:defRPr/>
            </a:pPr>
            <a:fld id="{4FEEFA76-880D-8D43-963B-6A6059FBA437}" type="slidenum">
              <a:rPr lang="fr-FR"/>
              <a:pPr>
                <a:defRPr/>
              </a:pPr>
              <a:t>35</a:t>
            </a:fld>
            <a:endParaRPr lang="fr-FR"/>
          </a:p>
        </p:txBody>
      </p:sp>
      <p:sp>
        <p:nvSpPr>
          <p:cNvPr id="28676" name="Text Box 1"/>
          <p:cNvSpPr txBox="1">
            <a:spLocks noChangeArrowheads="1"/>
          </p:cNvSpPr>
          <p:nvPr/>
        </p:nvSpPr>
        <p:spPr bwMode="auto">
          <a:xfrm>
            <a:off x="3884613" y="0"/>
            <a:ext cx="2930525" cy="415925"/>
          </a:xfrm>
          <a:prstGeom prst="rect">
            <a:avLst/>
          </a:prstGeom>
          <a:noFill/>
          <a:ln w="9525">
            <a:noFill/>
            <a:round/>
            <a:headEnd/>
            <a:tailEnd/>
          </a:ln>
        </p:spPr>
        <p:txBody>
          <a:bodyPr lIns="90000" tIns="46800" rIns="90000" bIns="46800">
            <a:prstTxWarp prst="textNoShape">
              <a:avLst/>
            </a:prstTxWarp>
          </a:bodyPr>
          <a:lstStyle/>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1200">
                <a:solidFill>
                  <a:srgbClr val="000000"/>
                </a:solidFill>
                <a:latin typeface="Calibri" pitchFamily="-105" charset="0"/>
              </a:rPr>
              <a:t>25/03/10</a:t>
            </a:r>
          </a:p>
        </p:txBody>
      </p:sp>
      <p:sp>
        <p:nvSpPr>
          <p:cNvPr id="28677" name="Text Box 2"/>
          <p:cNvSpPr txBox="1">
            <a:spLocks noChangeArrowheads="1"/>
          </p:cNvSpPr>
          <p:nvPr/>
        </p:nvSpPr>
        <p:spPr bwMode="auto">
          <a:xfrm>
            <a:off x="3884613" y="8685213"/>
            <a:ext cx="2930525" cy="415925"/>
          </a:xfrm>
          <a:prstGeom prst="rect">
            <a:avLst/>
          </a:prstGeom>
          <a:noFill/>
          <a:ln w="9525">
            <a:noFill/>
            <a:round/>
            <a:headEnd/>
            <a:tailEnd/>
          </a:ln>
        </p:spPr>
        <p:txBody>
          <a:bodyPr lIns="90000" tIns="46800" rIns="90000" bIns="46800" anchor="b">
            <a:prstTxWarp prst="textNoShape">
              <a:avLst/>
            </a:prstTxWarp>
          </a:bodyPr>
          <a:lstStyle/>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ABF1D2C3-908E-2E4C-A629-3219B4681C76}" type="slidenum">
              <a:rPr lang="fr-FR" sz="1200">
                <a:solidFill>
                  <a:srgbClr val="000000"/>
                </a:solidFill>
                <a:latin typeface="Calibri" pitchFamily="-105" charset="0"/>
              </a:rPr>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35</a:t>
            </a:fld>
            <a:endParaRPr lang="fr-FR" sz="1200">
              <a:solidFill>
                <a:srgbClr val="000000"/>
              </a:solidFill>
              <a:latin typeface="Calibri" pitchFamily="-105" charset="0"/>
            </a:endParaRPr>
          </a:p>
        </p:txBody>
      </p:sp>
      <p:sp>
        <p:nvSpPr>
          <p:cNvPr id="28678" name="Text Box 3"/>
          <p:cNvSpPr txBox="1">
            <a:spLocks noChangeArrowheads="1"/>
          </p:cNvSpPr>
          <p:nvPr/>
        </p:nvSpPr>
        <p:spPr bwMode="auto">
          <a:xfrm>
            <a:off x="3884613" y="0"/>
            <a:ext cx="2936875" cy="422275"/>
          </a:xfrm>
          <a:prstGeom prst="rect">
            <a:avLst/>
          </a:prstGeom>
          <a:noFill/>
          <a:ln w="9525">
            <a:noFill/>
            <a:round/>
            <a:headEnd/>
            <a:tailEnd/>
          </a:ln>
        </p:spPr>
        <p:txBody>
          <a:bodyPr lIns="90000" tIns="46800" rIns="90000" bIns="46800">
            <a:prstTxWarp prst="textNoShape">
              <a:avLst/>
            </a:prstTxWarp>
          </a:bodyPr>
          <a:lstStyle/>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1200">
                <a:solidFill>
                  <a:srgbClr val="000000"/>
                </a:solidFill>
                <a:latin typeface="Calibri" pitchFamily="-105" charset="0"/>
              </a:rPr>
              <a:t>25/03/10</a:t>
            </a:r>
          </a:p>
        </p:txBody>
      </p:sp>
      <p:sp>
        <p:nvSpPr>
          <p:cNvPr id="28679" name="Text Box 4"/>
          <p:cNvSpPr txBox="1">
            <a:spLocks noChangeArrowheads="1"/>
          </p:cNvSpPr>
          <p:nvPr/>
        </p:nvSpPr>
        <p:spPr bwMode="auto">
          <a:xfrm>
            <a:off x="3884613" y="8685213"/>
            <a:ext cx="2936875" cy="422275"/>
          </a:xfrm>
          <a:prstGeom prst="rect">
            <a:avLst/>
          </a:prstGeom>
          <a:noFill/>
          <a:ln w="9525">
            <a:noFill/>
            <a:round/>
            <a:headEnd/>
            <a:tailEnd/>
          </a:ln>
        </p:spPr>
        <p:txBody>
          <a:bodyPr lIns="90000" tIns="46800" rIns="90000" bIns="46800" anchor="b">
            <a:prstTxWarp prst="textNoShape">
              <a:avLst/>
            </a:prstTxWarp>
          </a:bodyPr>
          <a:lstStyle/>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CFDEFBF6-67FB-9F46-B980-550B0E92662C}" type="slidenum">
              <a:rPr lang="fr-FR" sz="1200">
                <a:solidFill>
                  <a:srgbClr val="000000"/>
                </a:solidFill>
                <a:latin typeface="Calibri" pitchFamily="-105" charset="0"/>
              </a:rPr>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35</a:t>
            </a:fld>
            <a:endParaRPr lang="fr-FR" sz="1200">
              <a:solidFill>
                <a:srgbClr val="000000"/>
              </a:solidFill>
              <a:latin typeface="Calibri" pitchFamily="-105" charset="0"/>
            </a:endParaRPr>
          </a:p>
        </p:txBody>
      </p:sp>
      <p:sp>
        <p:nvSpPr>
          <p:cNvPr id="28680" name="Text Box 5"/>
          <p:cNvSpPr txBox="1">
            <a:spLocks noChangeArrowheads="1"/>
          </p:cNvSpPr>
          <p:nvPr/>
        </p:nvSpPr>
        <p:spPr bwMode="auto">
          <a:xfrm>
            <a:off x="1143000" y="685800"/>
            <a:ext cx="4540250" cy="3397250"/>
          </a:xfrm>
          <a:prstGeom prst="rect">
            <a:avLst/>
          </a:prstGeom>
          <a:solidFill>
            <a:srgbClr val="FFFFFF"/>
          </a:solidFill>
          <a:ln w="9360">
            <a:solidFill>
              <a:srgbClr val="000000"/>
            </a:solidFill>
            <a:miter lim="800000"/>
            <a:headEnd/>
            <a:tailEnd/>
          </a:ln>
        </p:spPr>
        <p:txBody>
          <a:bodyPr wrap="none" anchor="ctr">
            <a:prstTxWarp prst="textNoShape">
              <a:avLst/>
            </a:prstTxWarp>
          </a:bodyPr>
          <a:lstStyle/>
          <a:p>
            <a:endParaRPr lang="fr-FR" sz="1800"/>
          </a:p>
        </p:txBody>
      </p:sp>
      <p:sp>
        <p:nvSpPr>
          <p:cNvPr id="28681" name="Text Box 6"/>
          <p:cNvSpPr>
            <a:spLocks noGrp="1" noChangeArrowheads="1"/>
          </p:cNvSpPr>
          <p:nvPr>
            <p:ph type="body"/>
          </p:nvPr>
        </p:nvSpPr>
        <p:spPr bwMode="auto">
          <a:xfrm>
            <a:off x="685800" y="4343400"/>
            <a:ext cx="5446713" cy="4168775"/>
          </a:xfrm>
          <a:noFill/>
        </p:spPr>
        <p:txBody>
          <a:bodyPr wrap="square" numCol="1" anchor="ctr" anchorCtr="1" compatLnSpc="1">
            <a:prstTxWarp prst="textNoShape">
              <a:avLst/>
            </a:prstTxWarp>
          </a:bodyPr>
          <a:lstStyle/>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smtClean="0">
              <a:ea typeface="ＭＳ Ｐゴシック" pitchFamily="-105" charset="-128"/>
              <a:cs typeface="ＭＳ Ｐゴシック" pitchFamily="-105"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20482" name="Rectangle 29"/>
          <p:cNvSpPr>
            <a:spLocks noGrp="1" noChangeArrowheads="1"/>
          </p:cNvSpPr>
          <p:nvPr>
            <p:ph type="dt" sz="quarter" idx="1"/>
          </p:nvPr>
        </p:nvSpPr>
        <p:spPr/>
        <p:txBody>
          <a:bodyPr/>
          <a:lstStyle/>
          <a:p>
            <a:pPr>
              <a:defRPr/>
            </a:pPr>
            <a:r>
              <a:rPr lang="fr-FR"/>
              <a:t>25/03/10</a:t>
            </a:r>
          </a:p>
        </p:txBody>
      </p:sp>
      <p:sp>
        <p:nvSpPr>
          <p:cNvPr id="20483" name="Rectangle 33"/>
          <p:cNvSpPr>
            <a:spLocks noGrp="1" noChangeArrowheads="1"/>
          </p:cNvSpPr>
          <p:nvPr>
            <p:ph type="sldNum" sz="quarter" idx="5"/>
          </p:nvPr>
        </p:nvSpPr>
        <p:spPr/>
        <p:txBody>
          <a:bodyPr/>
          <a:lstStyle/>
          <a:p>
            <a:pPr>
              <a:defRPr/>
            </a:pPr>
            <a:fld id="{A7841A23-87CA-5F41-A49B-CCA64FE96554}" type="slidenum">
              <a:rPr lang="fr-FR"/>
              <a:pPr>
                <a:defRPr/>
              </a:pPr>
              <a:t>36</a:t>
            </a:fld>
            <a:endParaRPr lang="fr-FR"/>
          </a:p>
        </p:txBody>
      </p:sp>
      <p:sp>
        <p:nvSpPr>
          <p:cNvPr id="30724" name="Text Box 1"/>
          <p:cNvSpPr txBox="1">
            <a:spLocks noChangeArrowheads="1"/>
          </p:cNvSpPr>
          <p:nvPr/>
        </p:nvSpPr>
        <p:spPr bwMode="auto">
          <a:xfrm>
            <a:off x="3884613" y="0"/>
            <a:ext cx="2930525" cy="415925"/>
          </a:xfrm>
          <a:prstGeom prst="rect">
            <a:avLst/>
          </a:prstGeom>
          <a:noFill/>
          <a:ln w="9525">
            <a:noFill/>
            <a:round/>
            <a:headEnd/>
            <a:tailEnd/>
          </a:ln>
        </p:spPr>
        <p:txBody>
          <a:bodyPr lIns="90000" tIns="46800" rIns="90000" bIns="46800">
            <a:prstTxWarp prst="textNoShape">
              <a:avLst/>
            </a:prstTxWarp>
          </a:bodyPr>
          <a:lstStyle/>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1200">
                <a:solidFill>
                  <a:srgbClr val="000000"/>
                </a:solidFill>
                <a:latin typeface="Calibri" pitchFamily="-105" charset="0"/>
              </a:rPr>
              <a:t>25/03/10</a:t>
            </a:r>
          </a:p>
        </p:txBody>
      </p:sp>
      <p:sp>
        <p:nvSpPr>
          <p:cNvPr id="30725" name="Text Box 2"/>
          <p:cNvSpPr txBox="1">
            <a:spLocks noChangeArrowheads="1"/>
          </p:cNvSpPr>
          <p:nvPr/>
        </p:nvSpPr>
        <p:spPr bwMode="auto">
          <a:xfrm>
            <a:off x="3884613" y="8685213"/>
            <a:ext cx="2930525" cy="415925"/>
          </a:xfrm>
          <a:prstGeom prst="rect">
            <a:avLst/>
          </a:prstGeom>
          <a:noFill/>
          <a:ln w="9525">
            <a:noFill/>
            <a:round/>
            <a:headEnd/>
            <a:tailEnd/>
          </a:ln>
        </p:spPr>
        <p:txBody>
          <a:bodyPr lIns="90000" tIns="46800" rIns="90000" bIns="46800" anchor="b">
            <a:prstTxWarp prst="textNoShape">
              <a:avLst/>
            </a:prstTxWarp>
          </a:bodyPr>
          <a:lstStyle/>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8F3CE181-6C2A-8C42-8F3A-A04453DDB079}" type="slidenum">
              <a:rPr lang="fr-FR" sz="1200">
                <a:solidFill>
                  <a:srgbClr val="000000"/>
                </a:solidFill>
                <a:latin typeface="Calibri" pitchFamily="-105" charset="0"/>
              </a:rPr>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36</a:t>
            </a:fld>
            <a:endParaRPr lang="fr-FR" sz="1200">
              <a:solidFill>
                <a:srgbClr val="000000"/>
              </a:solidFill>
              <a:latin typeface="Calibri" pitchFamily="-105" charset="0"/>
            </a:endParaRPr>
          </a:p>
        </p:txBody>
      </p:sp>
      <p:sp>
        <p:nvSpPr>
          <p:cNvPr id="30726" name="Text Box 3"/>
          <p:cNvSpPr txBox="1">
            <a:spLocks noChangeArrowheads="1"/>
          </p:cNvSpPr>
          <p:nvPr/>
        </p:nvSpPr>
        <p:spPr bwMode="auto">
          <a:xfrm>
            <a:off x="3884613" y="0"/>
            <a:ext cx="2936875" cy="422275"/>
          </a:xfrm>
          <a:prstGeom prst="rect">
            <a:avLst/>
          </a:prstGeom>
          <a:noFill/>
          <a:ln w="9525">
            <a:noFill/>
            <a:round/>
            <a:headEnd/>
            <a:tailEnd/>
          </a:ln>
        </p:spPr>
        <p:txBody>
          <a:bodyPr lIns="90000" tIns="46800" rIns="90000" bIns="46800">
            <a:prstTxWarp prst="textNoShape">
              <a:avLst/>
            </a:prstTxWarp>
          </a:bodyPr>
          <a:lstStyle/>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1200">
                <a:solidFill>
                  <a:srgbClr val="000000"/>
                </a:solidFill>
                <a:latin typeface="Calibri" pitchFamily="-105" charset="0"/>
              </a:rPr>
              <a:t>25/03/10</a:t>
            </a:r>
          </a:p>
        </p:txBody>
      </p:sp>
      <p:sp>
        <p:nvSpPr>
          <p:cNvPr id="30727" name="Text Box 4"/>
          <p:cNvSpPr txBox="1">
            <a:spLocks noChangeArrowheads="1"/>
          </p:cNvSpPr>
          <p:nvPr/>
        </p:nvSpPr>
        <p:spPr bwMode="auto">
          <a:xfrm>
            <a:off x="3884613" y="8685213"/>
            <a:ext cx="2936875" cy="422275"/>
          </a:xfrm>
          <a:prstGeom prst="rect">
            <a:avLst/>
          </a:prstGeom>
          <a:noFill/>
          <a:ln w="9525">
            <a:noFill/>
            <a:round/>
            <a:headEnd/>
            <a:tailEnd/>
          </a:ln>
        </p:spPr>
        <p:txBody>
          <a:bodyPr lIns="90000" tIns="46800" rIns="90000" bIns="46800" anchor="b">
            <a:prstTxWarp prst="textNoShape">
              <a:avLst/>
            </a:prstTxWarp>
          </a:bodyPr>
          <a:lstStyle/>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1FE8F760-CE7E-814C-951F-F68450DC26B2}" type="slidenum">
              <a:rPr lang="fr-FR" sz="1200">
                <a:solidFill>
                  <a:srgbClr val="000000"/>
                </a:solidFill>
                <a:latin typeface="Calibri" pitchFamily="-105" charset="0"/>
              </a:rPr>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36</a:t>
            </a:fld>
            <a:endParaRPr lang="fr-FR" sz="1200">
              <a:solidFill>
                <a:srgbClr val="000000"/>
              </a:solidFill>
              <a:latin typeface="Calibri" pitchFamily="-105" charset="0"/>
            </a:endParaRPr>
          </a:p>
        </p:txBody>
      </p:sp>
      <p:sp>
        <p:nvSpPr>
          <p:cNvPr id="30728" name="Text Box 5"/>
          <p:cNvSpPr txBox="1">
            <a:spLocks noChangeArrowheads="1"/>
          </p:cNvSpPr>
          <p:nvPr/>
        </p:nvSpPr>
        <p:spPr bwMode="auto">
          <a:xfrm>
            <a:off x="1143000" y="685800"/>
            <a:ext cx="4540250" cy="3397250"/>
          </a:xfrm>
          <a:prstGeom prst="rect">
            <a:avLst/>
          </a:prstGeom>
          <a:solidFill>
            <a:srgbClr val="FFFFFF"/>
          </a:solidFill>
          <a:ln w="9360">
            <a:solidFill>
              <a:srgbClr val="000000"/>
            </a:solidFill>
            <a:miter lim="800000"/>
            <a:headEnd/>
            <a:tailEnd/>
          </a:ln>
        </p:spPr>
        <p:txBody>
          <a:bodyPr wrap="none" anchor="ctr">
            <a:prstTxWarp prst="textNoShape">
              <a:avLst/>
            </a:prstTxWarp>
          </a:bodyPr>
          <a:lstStyle/>
          <a:p>
            <a:endParaRPr lang="fr-FR" sz="1800"/>
          </a:p>
        </p:txBody>
      </p:sp>
      <p:sp>
        <p:nvSpPr>
          <p:cNvPr id="30729" name="Text Box 6"/>
          <p:cNvSpPr>
            <a:spLocks noGrp="1" noChangeArrowheads="1"/>
          </p:cNvSpPr>
          <p:nvPr>
            <p:ph type="body"/>
          </p:nvPr>
        </p:nvSpPr>
        <p:spPr bwMode="auto">
          <a:xfrm>
            <a:off x="685800" y="4343400"/>
            <a:ext cx="5446713" cy="4168775"/>
          </a:xfrm>
          <a:noFill/>
        </p:spPr>
        <p:txBody>
          <a:bodyPr wrap="square" numCol="1" anchor="ctr" anchorCtr="1" compatLnSpc="1">
            <a:prstTxWarp prst="textNoShape">
              <a:avLst/>
            </a:prstTxWarp>
          </a:bodyPr>
          <a:lstStyle/>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smtClean="0">
              <a:ea typeface="ＭＳ Ｐゴシック" pitchFamily="-105" charset="-128"/>
              <a:cs typeface="ＭＳ Ｐゴシック" pitchFamily="-105"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1507"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smtClean="0"/>
          </a:p>
        </p:txBody>
      </p:sp>
      <p:sp>
        <p:nvSpPr>
          <p:cNvPr id="21508"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EF5D426-C634-3243-9B90-0C75B5711747}" type="slidenum">
              <a:rPr lang="fr-FR" smtClean="0"/>
              <a:pPr/>
              <a:t>46</a:t>
            </a:fld>
            <a:endParaRPr lang="fr-FR"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baseline="0" dirty="0" smtClean="0"/>
              <a:t>And </a:t>
            </a:r>
            <a:r>
              <a:rPr lang="fr-FR" baseline="0" dirty="0" err="1" smtClean="0"/>
              <a:t>indeed</a:t>
            </a:r>
            <a:r>
              <a:rPr lang="fr-FR" baseline="0" dirty="0" smtClean="0"/>
              <a:t> </a:t>
            </a:r>
            <a:r>
              <a:rPr lang="fr-FR" baseline="0" dirty="0" err="1" smtClean="0"/>
              <a:t>what</a:t>
            </a:r>
            <a:r>
              <a:rPr lang="fr-FR" baseline="0" dirty="0" smtClean="0"/>
              <a:t> </a:t>
            </a:r>
            <a:r>
              <a:rPr lang="fr-FR" baseline="0" dirty="0" err="1" smtClean="0"/>
              <a:t>is</a:t>
            </a:r>
            <a:r>
              <a:rPr lang="fr-FR" baseline="0" dirty="0" smtClean="0"/>
              <a:t> </a:t>
            </a:r>
            <a:r>
              <a:rPr lang="fr-FR" baseline="0" dirty="0" err="1" smtClean="0"/>
              <a:t>true</a:t>
            </a:r>
            <a:r>
              <a:rPr lang="fr-FR" baseline="0" dirty="0" smtClean="0"/>
              <a:t> </a:t>
            </a:r>
            <a:r>
              <a:rPr lang="fr-FR" baseline="0" dirty="0" err="1" smtClean="0"/>
              <a:t>with</a:t>
            </a:r>
            <a:r>
              <a:rPr lang="fr-FR" baseline="0" dirty="0" smtClean="0"/>
              <a:t> </a:t>
            </a:r>
            <a:r>
              <a:rPr lang="fr-FR" baseline="0" dirty="0" err="1" smtClean="0"/>
              <a:t>exomes</a:t>
            </a:r>
            <a:r>
              <a:rPr lang="fr-FR" baseline="0" dirty="0" smtClean="0"/>
              <a:t> </a:t>
            </a:r>
            <a:r>
              <a:rPr lang="fr-FR" baseline="0" dirty="0" err="1" smtClean="0"/>
              <a:t>can</a:t>
            </a:r>
            <a:r>
              <a:rPr lang="fr-FR" baseline="0" dirty="0" smtClean="0"/>
              <a:t> </a:t>
            </a:r>
            <a:r>
              <a:rPr lang="fr-FR" baseline="0" dirty="0" err="1" smtClean="0"/>
              <a:t>also</a:t>
            </a:r>
            <a:r>
              <a:rPr lang="fr-FR" baseline="0" dirty="0" smtClean="0"/>
              <a:t> </a:t>
            </a:r>
            <a:r>
              <a:rPr lang="fr-FR" baseline="0" dirty="0" err="1" smtClean="0"/>
              <a:t>be</a:t>
            </a:r>
            <a:r>
              <a:rPr lang="fr-FR" baseline="0" dirty="0" smtClean="0"/>
              <a:t> </a:t>
            </a:r>
            <a:r>
              <a:rPr lang="fr-FR" baseline="0" dirty="0" err="1" smtClean="0"/>
              <a:t>true</a:t>
            </a:r>
            <a:r>
              <a:rPr lang="fr-FR" baseline="0" dirty="0" smtClean="0"/>
              <a:t> </a:t>
            </a:r>
            <a:r>
              <a:rPr lang="fr-FR" baseline="0" dirty="0" err="1" smtClean="0"/>
              <a:t>with</a:t>
            </a:r>
            <a:r>
              <a:rPr lang="fr-FR" baseline="0" dirty="0" smtClean="0"/>
              <a:t> </a:t>
            </a:r>
            <a:r>
              <a:rPr lang="fr-FR" baseline="0" dirty="0" err="1" smtClean="0"/>
              <a:t>results</a:t>
            </a:r>
            <a:r>
              <a:rPr lang="fr-FR" baseline="0" dirty="0" smtClean="0"/>
              <a:t> of comparative </a:t>
            </a:r>
            <a:r>
              <a:rPr lang="fr-FR" baseline="0" dirty="0" err="1" smtClean="0"/>
              <a:t>genomic</a:t>
            </a:r>
            <a:r>
              <a:rPr lang="fr-FR" baseline="0" dirty="0" smtClean="0"/>
              <a:t> </a:t>
            </a:r>
            <a:r>
              <a:rPr lang="fr-FR" baseline="0" dirty="0" err="1" smtClean="0"/>
              <a:t>hybridization</a:t>
            </a:r>
            <a:r>
              <a:rPr lang="fr-FR" baseline="0" dirty="0" smtClean="0"/>
              <a:t> </a:t>
            </a:r>
            <a:r>
              <a:rPr lang="fr-FR" baseline="0" dirty="0" err="1" smtClean="0"/>
              <a:t>that</a:t>
            </a:r>
            <a:r>
              <a:rPr lang="fr-FR" baseline="0" dirty="0" smtClean="0"/>
              <a:t> </a:t>
            </a:r>
            <a:r>
              <a:rPr lang="fr-FR" baseline="0" dirty="0" err="1" smtClean="0"/>
              <a:t>detect</a:t>
            </a:r>
            <a:r>
              <a:rPr lang="fr-FR" baseline="0" dirty="0" smtClean="0"/>
              <a:t> </a:t>
            </a:r>
            <a:r>
              <a:rPr lang="fr-FR" baseline="0" dirty="0" err="1" smtClean="0"/>
              <a:t>microrearrangements</a:t>
            </a:r>
            <a:r>
              <a:rPr lang="fr-FR" baseline="0" dirty="0" smtClean="0"/>
              <a:t> …. </a:t>
            </a:r>
            <a:endParaRPr lang="fr-FR" dirty="0"/>
          </a:p>
        </p:txBody>
      </p:sp>
      <p:sp>
        <p:nvSpPr>
          <p:cNvPr id="4" name="Espace réservé du numéro de diapositive 3"/>
          <p:cNvSpPr>
            <a:spLocks noGrp="1"/>
          </p:cNvSpPr>
          <p:nvPr>
            <p:ph type="sldNum" sz="quarter" idx="10"/>
          </p:nvPr>
        </p:nvSpPr>
        <p:spPr>
          <a:xfrm>
            <a:off x="3884613" y="8685213"/>
            <a:ext cx="2971800" cy="457200"/>
          </a:xfrm>
          <a:prstGeom prst="rect">
            <a:avLst/>
          </a:prstGeom>
        </p:spPr>
        <p:txBody>
          <a:bodyPr/>
          <a:lstStyle/>
          <a:p>
            <a:pPr>
              <a:defRPr/>
            </a:pPr>
            <a:fld id="{569B0C24-DD13-B24A-B9CD-3CD52DEA9D01}" type="slidenum">
              <a:rPr lang="fr-FR" smtClean="0"/>
              <a:pPr>
                <a:defRPr/>
              </a:pPr>
              <a:t>47</a:t>
            </a:fld>
            <a:endParaRPr 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The </a:t>
            </a:r>
            <a:r>
              <a:rPr lang="fr-FR" dirty="0" err="1" smtClean="0"/>
              <a:t>genomic</a:t>
            </a:r>
            <a:r>
              <a:rPr lang="fr-FR" dirty="0" smtClean="0"/>
              <a:t> </a:t>
            </a:r>
            <a:r>
              <a:rPr lang="fr-FR" dirty="0" err="1" smtClean="0"/>
              <a:t>conflict</a:t>
            </a:r>
            <a:r>
              <a:rPr lang="fr-FR" dirty="0" smtClean="0"/>
              <a:t> </a:t>
            </a:r>
            <a:r>
              <a:rPr lang="fr-FR" dirty="0" err="1" smtClean="0"/>
              <a:t>theory</a:t>
            </a:r>
            <a:r>
              <a:rPr lang="fr-FR" dirty="0" smtClean="0"/>
              <a:t> assumes </a:t>
            </a:r>
            <a:r>
              <a:rPr lang="fr-FR" dirty="0" err="1" smtClean="0"/>
              <a:t>that</a:t>
            </a:r>
            <a:r>
              <a:rPr lang="fr-FR" dirty="0" smtClean="0"/>
              <a:t> </a:t>
            </a:r>
            <a:r>
              <a:rPr lang="fr-FR" dirty="0" err="1" smtClean="0"/>
              <a:t>genetic</a:t>
            </a:r>
            <a:r>
              <a:rPr lang="fr-FR" dirty="0" smtClean="0"/>
              <a:t> </a:t>
            </a:r>
            <a:r>
              <a:rPr lang="fr-FR" dirty="0" err="1" smtClean="0"/>
              <a:t>antagonism</a:t>
            </a:r>
            <a:r>
              <a:rPr lang="fr-FR" dirty="0" smtClean="0"/>
              <a:t> arises </a:t>
            </a:r>
            <a:r>
              <a:rPr lang="fr-FR" dirty="0" err="1" smtClean="0"/>
              <a:t>when</a:t>
            </a:r>
            <a:r>
              <a:rPr lang="fr-FR" dirty="0" smtClean="0"/>
              <a:t> the </a:t>
            </a:r>
            <a:r>
              <a:rPr lang="fr-FR" dirty="0" err="1" smtClean="0"/>
              <a:t>different</a:t>
            </a:r>
            <a:r>
              <a:rPr lang="fr-FR" dirty="0" smtClean="0"/>
              <a:t> </a:t>
            </a:r>
            <a:r>
              <a:rPr lang="fr-FR" dirty="0" err="1" smtClean="0"/>
              <a:t>genomes</a:t>
            </a:r>
            <a:r>
              <a:rPr lang="fr-FR" dirty="0" smtClean="0"/>
              <a:t> </a:t>
            </a:r>
            <a:r>
              <a:rPr lang="fr-FR" dirty="0" err="1" smtClean="0"/>
              <a:t>within</a:t>
            </a:r>
            <a:r>
              <a:rPr lang="fr-FR" dirty="0" smtClean="0"/>
              <a:t> a </a:t>
            </a:r>
            <a:r>
              <a:rPr lang="fr-FR" dirty="0" err="1" smtClean="0"/>
              <a:t>cell</a:t>
            </a:r>
            <a:r>
              <a:rPr lang="fr-FR" dirty="0" smtClean="0"/>
              <a:t> </a:t>
            </a:r>
            <a:r>
              <a:rPr lang="fr-FR" dirty="0" err="1" smtClean="0"/>
              <a:t>can</a:t>
            </a:r>
            <a:r>
              <a:rPr lang="fr-FR" dirty="0" smtClean="0"/>
              <a:t> </a:t>
            </a:r>
            <a:r>
              <a:rPr lang="fr-FR" dirty="0" err="1" smtClean="0"/>
              <a:t>be</a:t>
            </a:r>
            <a:r>
              <a:rPr lang="fr-FR" dirty="0" smtClean="0"/>
              <a:t> </a:t>
            </a:r>
            <a:r>
              <a:rPr lang="fr-FR" dirty="0" err="1" smtClean="0"/>
              <a:t>selected</a:t>
            </a:r>
            <a:r>
              <a:rPr lang="fr-FR" dirty="0" smtClean="0"/>
              <a:t> for </a:t>
            </a:r>
            <a:r>
              <a:rPr lang="fr-FR" dirty="0" err="1" smtClean="0"/>
              <a:t>phenotype</a:t>
            </a:r>
            <a:r>
              <a:rPr lang="fr-FR" dirty="0" smtClean="0"/>
              <a:t> in </a:t>
            </a:r>
            <a:r>
              <a:rPr lang="fr-FR" dirty="0" err="1" smtClean="0"/>
              <a:t>different</a:t>
            </a:r>
            <a:r>
              <a:rPr lang="fr-FR" dirty="0" smtClean="0"/>
              <a:t> orientations. This </a:t>
            </a:r>
            <a:r>
              <a:rPr lang="fr-FR" dirty="0" err="1" smtClean="0"/>
              <a:t>is</a:t>
            </a:r>
            <a:r>
              <a:rPr lang="fr-FR" dirty="0" smtClean="0"/>
              <a:t> the case for </a:t>
            </a:r>
            <a:r>
              <a:rPr lang="fr-FR" dirty="0" err="1" smtClean="0"/>
              <a:t>eukaryotic</a:t>
            </a:r>
            <a:r>
              <a:rPr lang="fr-FR" dirty="0" smtClean="0"/>
              <a:t> </a:t>
            </a:r>
            <a:r>
              <a:rPr lang="fr-FR" dirty="0" err="1" smtClean="0"/>
              <a:t>cells</a:t>
            </a:r>
            <a:r>
              <a:rPr lang="fr-FR" dirty="0" smtClean="0"/>
              <a:t>, </a:t>
            </a:r>
            <a:r>
              <a:rPr lang="fr-FR" dirty="0" err="1" smtClean="0"/>
              <a:t>which</a:t>
            </a:r>
            <a:r>
              <a:rPr lang="fr-FR" dirty="0" smtClean="0"/>
              <a:t> </a:t>
            </a:r>
            <a:r>
              <a:rPr lang="fr-FR" dirty="0" err="1" smtClean="0"/>
              <a:t>can</a:t>
            </a:r>
            <a:r>
              <a:rPr lang="fr-FR" dirty="0" smtClean="0"/>
              <a:t> </a:t>
            </a:r>
            <a:r>
              <a:rPr lang="fr-FR" dirty="0" err="1" smtClean="0"/>
              <a:t>be</a:t>
            </a:r>
            <a:r>
              <a:rPr lang="fr-FR" dirty="0" smtClean="0"/>
              <a:t> </a:t>
            </a:r>
            <a:r>
              <a:rPr lang="fr-FR" dirty="0" err="1" smtClean="0"/>
              <a:t>viewed</a:t>
            </a:r>
            <a:r>
              <a:rPr lang="fr-FR" dirty="0" smtClean="0"/>
              <a:t> as a </a:t>
            </a:r>
            <a:r>
              <a:rPr lang="fr-FR" dirty="0" err="1" smtClean="0"/>
              <a:t>chimera</a:t>
            </a:r>
            <a:r>
              <a:rPr lang="fr-FR" dirty="0" smtClean="0"/>
              <a:t> of </a:t>
            </a:r>
            <a:r>
              <a:rPr lang="fr-FR" dirty="0" err="1" smtClean="0"/>
              <a:t>at</a:t>
            </a:r>
            <a:r>
              <a:rPr lang="fr-FR" dirty="0" smtClean="0"/>
              <a:t> least </a:t>
            </a:r>
            <a:r>
              <a:rPr lang="fr-FR" dirty="0" err="1" smtClean="0"/>
              <a:t>two</a:t>
            </a:r>
            <a:r>
              <a:rPr lang="fr-FR" dirty="0" smtClean="0"/>
              <a:t> </a:t>
            </a:r>
            <a:r>
              <a:rPr lang="fr-FR" dirty="0" err="1" smtClean="0"/>
              <a:t>genomes</a:t>
            </a:r>
            <a:r>
              <a:rPr lang="fr-FR" dirty="0" smtClean="0"/>
              <a:t> </a:t>
            </a:r>
            <a:r>
              <a:rPr lang="fr-FR" dirty="0" err="1" smtClean="0"/>
              <a:t>residing</a:t>
            </a:r>
            <a:r>
              <a:rPr lang="fr-FR" dirty="0" smtClean="0"/>
              <a:t> in </a:t>
            </a:r>
            <a:r>
              <a:rPr lang="fr-FR" dirty="0" err="1" smtClean="0"/>
              <a:t>separate</a:t>
            </a:r>
            <a:r>
              <a:rPr lang="fr-FR" dirty="0" smtClean="0"/>
              <a:t> </a:t>
            </a:r>
            <a:r>
              <a:rPr lang="fr-FR" dirty="0" err="1" smtClean="0"/>
              <a:t>compartments</a:t>
            </a:r>
            <a:r>
              <a:rPr lang="fr-FR" dirty="0" smtClean="0"/>
              <a:t>: the nucleus and the </a:t>
            </a:r>
            <a:r>
              <a:rPr lang="fr-FR" dirty="0" err="1" smtClean="0"/>
              <a:t>mitochondrion</a:t>
            </a:r>
            <a:r>
              <a:rPr lang="fr-FR" dirty="0" smtClean="0"/>
              <a:t>. </a:t>
            </a:r>
            <a:r>
              <a:rPr lang="fr-FR" dirty="0" err="1" smtClean="0"/>
              <a:t>Organellar</a:t>
            </a:r>
            <a:r>
              <a:rPr lang="fr-FR" dirty="0" smtClean="0"/>
              <a:t> </a:t>
            </a:r>
            <a:r>
              <a:rPr lang="fr-FR" dirty="0" err="1" smtClean="0"/>
              <a:t>genomes</a:t>
            </a:r>
            <a:r>
              <a:rPr lang="fr-FR" dirty="0" smtClean="0"/>
              <a:t> are </a:t>
            </a:r>
            <a:r>
              <a:rPr lang="fr-FR" dirty="0" err="1" smtClean="0"/>
              <a:t>generally</a:t>
            </a:r>
            <a:r>
              <a:rPr lang="fr-FR" dirty="0" smtClean="0"/>
              <a:t> </a:t>
            </a:r>
            <a:r>
              <a:rPr lang="fr-FR" dirty="0" err="1" smtClean="0"/>
              <a:t>maternally</a:t>
            </a:r>
            <a:r>
              <a:rPr lang="fr-FR" dirty="0" smtClean="0"/>
              <a:t> </a:t>
            </a:r>
            <a:r>
              <a:rPr lang="fr-FR" dirty="0" err="1" smtClean="0"/>
              <a:t>transmitted</a:t>
            </a:r>
            <a:r>
              <a:rPr lang="fr-FR" dirty="0" smtClean="0"/>
              <a:t> (ovule) </a:t>
            </a:r>
            <a:r>
              <a:rPr lang="fr-FR" dirty="0" err="1" smtClean="0"/>
              <a:t>whereas</a:t>
            </a:r>
            <a:r>
              <a:rPr lang="fr-FR" dirty="0" smtClean="0"/>
              <a:t> </a:t>
            </a:r>
            <a:r>
              <a:rPr lang="fr-FR" dirty="0" err="1" smtClean="0"/>
              <a:t>nuclear</a:t>
            </a:r>
            <a:r>
              <a:rPr lang="fr-FR" dirty="0" smtClean="0"/>
              <a:t> </a:t>
            </a:r>
            <a:r>
              <a:rPr lang="fr-FR" dirty="0" err="1" smtClean="0"/>
              <a:t>genomes</a:t>
            </a:r>
            <a:r>
              <a:rPr lang="fr-FR" dirty="0" smtClean="0"/>
              <a:t> combine </a:t>
            </a:r>
            <a:r>
              <a:rPr lang="fr-FR" dirty="0" err="1" smtClean="0"/>
              <a:t>paternal</a:t>
            </a:r>
            <a:r>
              <a:rPr lang="fr-FR" dirty="0" smtClean="0"/>
              <a:t> (pollen in plants) and </a:t>
            </a:r>
            <a:r>
              <a:rPr lang="fr-FR" dirty="0" err="1" smtClean="0"/>
              <a:t>maternal</a:t>
            </a:r>
            <a:r>
              <a:rPr lang="fr-FR" dirty="0" smtClean="0"/>
              <a:t> transmission, </a:t>
            </a:r>
            <a:r>
              <a:rPr lang="fr-FR" dirty="0" err="1" smtClean="0"/>
              <a:t>according</a:t>
            </a:r>
            <a:r>
              <a:rPr lang="fr-FR" dirty="0" smtClean="0"/>
              <a:t> to </a:t>
            </a:r>
            <a:r>
              <a:rPr lang="fr-FR" dirty="0" err="1" smtClean="0"/>
              <a:t>Mendelian</a:t>
            </a:r>
            <a:r>
              <a:rPr lang="fr-FR" dirty="0" smtClean="0"/>
              <a:t> </a:t>
            </a:r>
            <a:r>
              <a:rPr lang="fr-FR" dirty="0" err="1" smtClean="0"/>
              <a:t>heredity</a:t>
            </a:r>
            <a:r>
              <a:rPr lang="fr-FR" dirty="0" smtClean="0"/>
              <a:t> </a:t>
            </a:r>
            <a:r>
              <a:rPr lang="fr-FR" dirty="0" err="1" smtClean="0"/>
              <a:t>rules</a:t>
            </a:r>
            <a:r>
              <a:rPr lang="fr-FR" dirty="0" smtClean="0"/>
              <a:t>. </a:t>
            </a:r>
            <a:r>
              <a:rPr lang="fr-FR" dirty="0" err="1" smtClean="0"/>
              <a:t>Thus</a:t>
            </a:r>
            <a:r>
              <a:rPr lang="fr-FR" dirty="0" smtClean="0"/>
              <a:t> the </a:t>
            </a:r>
            <a:r>
              <a:rPr lang="fr-FR" dirty="0" err="1" smtClean="0"/>
              <a:t>different</a:t>
            </a:r>
            <a:r>
              <a:rPr lang="fr-FR" dirty="0" smtClean="0"/>
              <a:t> </a:t>
            </a:r>
            <a:r>
              <a:rPr lang="fr-FR" dirty="0" err="1" smtClean="0"/>
              <a:t>genomes</a:t>
            </a:r>
            <a:r>
              <a:rPr lang="fr-FR" dirty="0" smtClean="0"/>
              <a:t> </a:t>
            </a:r>
            <a:r>
              <a:rPr lang="fr-FR" dirty="0" err="1" smtClean="0"/>
              <a:t>inside</a:t>
            </a:r>
            <a:r>
              <a:rPr lang="fr-FR" dirty="0" smtClean="0"/>
              <a:t> the plant </a:t>
            </a:r>
            <a:r>
              <a:rPr lang="fr-FR" dirty="0" err="1" smtClean="0"/>
              <a:t>cell</a:t>
            </a:r>
            <a:r>
              <a:rPr lang="fr-FR" dirty="0" smtClean="0"/>
              <a:t> have </a:t>
            </a:r>
            <a:r>
              <a:rPr lang="fr-FR" dirty="0" err="1" smtClean="0"/>
              <a:t>evolutionary</a:t>
            </a:r>
            <a:r>
              <a:rPr lang="fr-FR" dirty="0" smtClean="0"/>
              <a:t> </a:t>
            </a:r>
            <a:r>
              <a:rPr lang="fr-FR" dirty="0" err="1" smtClean="0"/>
              <a:t>interests</a:t>
            </a:r>
            <a:r>
              <a:rPr lang="fr-FR" dirty="0" smtClean="0"/>
              <a:t> </a:t>
            </a:r>
            <a:r>
              <a:rPr lang="fr-FR" dirty="0" err="1" smtClean="0"/>
              <a:t>that</a:t>
            </a:r>
            <a:r>
              <a:rPr lang="fr-FR" dirty="0" smtClean="0"/>
              <a:t> </a:t>
            </a:r>
            <a:r>
              <a:rPr lang="fr-FR" dirty="0" err="1" smtClean="0"/>
              <a:t>differ</a:t>
            </a:r>
            <a:r>
              <a:rPr lang="fr-FR" dirty="0" smtClean="0"/>
              <a:t> and </a:t>
            </a:r>
            <a:r>
              <a:rPr lang="fr-FR" dirty="0" err="1" smtClean="0"/>
              <a:t>could</a:t>
            </a:r>
            <a:r>
              <a:rPr lang="fr-FR" dirty="0" smtClean="0"/>
              <a:t> </a:t>
            </a:r>
            <a:r>
              <a:rPr lang="fr-FR" dirty="0" err="1" smtClean="0"/>
              <a:t>favor</a:t>
            </a:r>
            <a:r>
              <a:rPr lang="fr-FR" dirty="0" smtClean="0"/>
              <a:t> </a:t>
            </a:r>
            <a:r>
              <a:rPr lang="fr-FR" dirty="0" err="1" smtClean="0"/>
              <a:t>different</a:t>
            </a:r>
            <a:r>
              <a:rPr lang="fr-FR" dirty="0" smtClean="0"/>
              <a:t> modes of transmission (</a:t>
            </a:r>
            <a:r>
              <a:rPr lang="fr-FR" dirty="0" smtClean="0">
                <a:hlinkClick r:id="rId3" tooltip="Link to bibliographic citation"/>
              </a:rPr>
              <a:t>17</a:t>
            </a:r>
            <a:r>
              <a:rPr lang="fr-FR" dirty="0" smtClean="0"/>
              <a:t>, </a:t>
            </a:r>
            <a:r>
              <a:rPr lang="fr-FR" dirty="0" smtClean="0">
                <a:hlinkClick r:id="rId4" tooltip="Link to bibliographic citation"/>
              </a:rPr>
              <a:t>18</a:t>
            </a:r>
            <a:r>
              <a:rPr lang="fr-FR" dirty="0" smtClean="0"/>
              <a:t>). </a:t>
            </a:r>
            <a:r>
              <a:rPr lang="fr-FR" dirty="0" err="1" smtClean="0"/>
              <a:t>Consequently</a:t>
            </a:r>
            <a:r>
              <a:rPr lang="fr-FR" dirty="0" smtClean="0"/>
              <a:t>, </a:t>
            </a:r>
            <a:r>
              <a:rPr lang="fr-FR" dirty="0" err="1" smtClean="0"/>
              <a:t>some</a:t>
            </a:r>
            <a:r>
              <a:rPr lang="fr-FR" dirty="0" smtClean="0"/>
              <a:t> </a:t>
            </a:r>
            <a:r>
              <a:rPr lang="fr-FR" dirty="0" err="1" smtClean="0"/>
              <a:t>organellar</a:t>
            </a:r>
            <a:r>
              <a:rPr lang="fr-FR" dirty="0" smtClean="0"/>
              <a:t> mutations </a:t>
            </a:r>
            <a:r>
              <a:rPr lang="fr-FR" dirty="0" err="1" smtClean="0"/>
              <a:t>favoring</a:t>
            </a:r>
            <a:r>
              <a:rPr lang="fr-FR" dirty="0" smtClean="0"/>
              <a:t> the transmission of </a:t>
            </a:r>
            <a:r>
              <a:rPr lang="fr-FR" dirty="0" err="1" smtClean="0"/>
              <a:t>their</a:t>
            </a:r>
            <a:r>
              <a:rPr lang="fr-FR" dirty="0" smtClean="0"/>
              <a:t> </a:t>
            </a:r>
            <a:r>
              <a:rPr lang="fr-FR" dirty="0" err="1" smtClean="0"/>
              <a:t>genome</a:t>
            </a:r>
            <a:r>
              <a:rPr lang="fr-FR" dirty="0" smtClean="0"/>
              <a:t> </a:t>
            </a:r>
            <a:r>
              <a:rPr lang="fr-FR" dirty="0" err="1" smtClean="0"/>
              <a:t>at</a:t>
            </a:r>
            <a:r>
              <a:rPr lang="fr-FR" dirty="0" smtClean="0"/>
              <a:t> the </a:t>
            </a:r>
            <a:r>
              <a:rPr lang="fr-FR" dirty="0" err="1" smtClean="0"/>
              <a:t>expense</a:t>
            </a:r>
            <a:r>
              <a:rPr lang="fr-FR" dirty="0" smtClean="0"/>
              <a:t> of the </a:t>
            </a:r>
            <a:r>
              <a:rPr lang="fr-FR" dirty="0" err="1" smtClean="0"/>
              <a:t>nuclear</a:t>
            </a:r>
            <a:r>
              <a:rPr lang="fr-FR" dirty="0" smtClean="0"/>
              <a:t> one </a:t>
            </a:r>
            <a:r>
              <a:rPr lang="fr-FR" dirty="0" err="1" smtClean="0"/>
              <a:t>could</a:t>
            </a:r>
            <a:r>
              <a:rPr lang="fr-FR" dirty="0" smtClean="0"/>
              <a:t> </a:t>
            </a:r>
            <a:r>
              <a:rPr lang="fr-FR" dirty="0" err="1" smtClean="0"/>
              <a:t>be</a:t>
            </a:r>
            <a:r>
              <a:rPr lang="fr-FR" dirty="0" smtClean="0"/>
              <a:t> </a:t>
            </a:r>
            <a:r>
              <a:rPr lang="fr-FR" dirty="0" err="1" smtClean="0"/>
              <a:t>favored</a:t>
            </a:r>
            <a:r>
              <a:rPr lang="fr-FR" dirty="0" smtClean="0"/>
              <a:t>.</a:t>
            </a:r>
            <a:endParaRPr lang="fr-FR" dirty="0"/>
          </a:p>
        </p:txBody>
      </p:sp>
      <p:sp>
        <p:nvSpPr>
          <p:cNvPr id="4" name="Espace réservé du numéro de diapositive 3"/>
          <p:cNvSpPr>
            <a:spLocks noGrp="1"/>
          </p:cNvSpPr>
          <p:nvPr>
            <p:ph type="sldNum" sz="quarter" idx="10"/>
          </p:nvPr>
        </p:nvSpPr>
        <p:spPr/>
        <p:txBody>
          <a:bodyPr/>
          <a:lstStyle/>
          <a:p>
            <a:pPr>
              <a:defRPr/>
            </a:pPr>
            <a:fld id="{4E98EE17-0BAD-3649-9924-A418990D5E93}" type="slidenum">
              <a:rPr lang="fr-FR" smtClean="0"/>
              <a:pPr>
                <a:defRPr/>
              </a:pPr>
              <a:t>50</a:t>
            </a:fld>
            <a:endParaRPr lang="fr-F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6914" name="Rectangle 2"/>
          <p:cNvSpPr>
            <a:spLocks noGrp="1" noRot="1" noChangeAspect="1" noChangeArrowheads="1" noTextEdit="1"/>
          </p:cNvSpPr>
          <p:nvPr>
            <p:ph type="sldImg"/>
          </p:nvPr>
        </p:nvSpPr>
        <p:spPr>
          <a:ln/>
          <a:extLs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sp>
      <p:sp>
        <p:nvSpPr>
          <p:cNvPr id="166915" name="Rectangle 3"/>
          <p:cNvSpPr>
            <a:spLocks noGrp="1" noChangeArrowheads="1"/>
          </p:cNvSpPr>
          <p:nvPr>
            <p:ph type="body" idx="1"/>
          </p:nvPr>
        </p:nvSpPr>
        <p:spPr/>
        <p:txBody>
          <a:bodyPr/>
          <a:lstStyle/>
          <a:p>
            <a:endParaRPr lang="fr-F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4579"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a:buFontTx/>
              <a:buChar char="•"/>
            </a:pPr>
            <a:r>
              <a:rPr lang="fr-FR" dirty="0" err="1" smtClean="0">
                <a:ea typeface="ＭＳ Ｐゴシック" pitchFamily="-105" charset="-128"/>
                <a:cs typeface="ＭＳ Ｐゴシック" pitchFamily="-105" charset="-128"/>
              </a:rPr>
              <a:t>Two</a:t>
            </a:r>
            <a:r>
              <a:rPr lang="fr-FR" dirty="0" smtClean="0">
                <a:ea typeface="ＭＳ Ｐゴシック" pitchFamily="-105" charset="-128"/>
                <a:cs typeface="ＭＳ Ｐゴシック" pitchFamily="-105" charset="-128"/>
              </a:rPr>
              <a:t> distinct </a:t>
            </a:r>
            <a:r>
              <a:rPr lang="fr-FR" dirty="0" err="1" smtClean="0">
                <a:ea typeface="ＭＳ Ｐゴシック" pitchFamily="-105" charset="-128"/>
                <a:cs typeface="ＭＳ Ｐゴシック" pitchFamily="-105" charset="-128"/>
              </a:rPr>
              <a:t>genetic</a:t>
            </a:r>
            <a:r>
              <a:rPr lang="fr-FR" dirty="0" smtClean="0">
                <a:ea typeface="ＭＳ Ｐゴシック" pitchFamily="-105" charset="-128"/>
                <a:cs typeface="ＭＳ Ｐゴシック" pitchFamily="-105" charset="-128"/>
              </a:rPr>
              <a:t> </a:t>
            </a:r>
            <a:r>
              <a:rPr lang="fr-FR" dirty="0" err="1" smtClean="0">
                <a:ea typeface="ＭＳ Ｐゴシック" pitchFamily="-105" charset="-128"/>
                <a:cs typeface="ＭＳ Ｐゴシック" pitchFamily="-105" charset="-128"/>
              </a:rPr>
              <a:t>systems</a:t>
            </a:r>
            <a:r>
              <a:rPr lang="fr-FR" dirty="0" smtClean="0">
                <a:ea typeface="ＭＳ Ｐゴシック" pitchFamily="-105" charset="-128"/>
                <a:cs typeface="ＭＳ Ｐゴシック" pitchFamily="-105" charset="-128"/>
              </a:rPr>
              <a:t> encode mitochondrial </a:t>
            </a:r>
            <a:r>
              <a:rPr lang="fr-FR" dirty="0" err="1" smtClean="0">
                <a:ea typeface="ＭＳ Ｐゴシック" pitchFamily="-105" charset="-128"/>
                <a:cs typeface="ＭＳ Ｐゴシック" pitchFamily="-105" charset="-128"/>
              </a:rPr>
              <a:t>proteins</a:t>
            </a:r>
            <a:r>
              <a:rPr lang="fr-FR" dirty="0" smtClean="0">
                <a:ea typeface="ＭＳ Ｐゴシック" pitchFamily="-105" charset="-128"/>
                <a:cs typeface="ＭＳ Ｐゴシック" pitchFamily="-105" charset="-128"/>
              </a:rPr>
              <a:t>: </a:t>
            </a:r>
            <a:r>
              <a:rPr lang="fr-FR" dirty="0" err="1" smtClean="0">
                <a:ea typeface="ＭＳ Ｐゴシック" pitchFamily="-105" charset="-128"/>
                <a:cs typeface="ＭＳ Ｐゴシック" pitchFamily="-105" charset="-128"/>
              </a:rPr>
              <a:t>mtDNA</a:t>
            </a:r>
            <a:r>
              <a:rPr lang="fr-FR" dirty="0" smtClean="0">
                <a:ea typeface="ＭＳ Ｐゴシック" pitchFamily="-105" charset="-128"/>
                <a:cs typeface="ＭＳ Ｐゴシック" pitchFamily="-105" charset="-128"/>
              </a:rPr>
              <a:t> and </a:t>
            </a:r>
            <a:r>
              <a:rPr lang="fr-FR" dirty="0" err="1" smtClean="0">
                <a:ea typeface="ＭＳ Ｐゴシック" pitchFamily="-105" charset="-128"/>
                <a:cs typeface="ＭＳ Ｐゴシック" pitchFamily="-105" charset="-128"/>
              </a:rPr>
              <a:t>nuclear</a:t>
            </a:r>
            <a:r>
              <a:rPr lang="fr-FR" dirty="0" smtClean="0">
                <a:ea typeface="ＭＳ Ｐゴシック" pitchFamily="-105" charset="-128"/>
                <a:cs typeface="ＭＳ Ｐゴシック" pitchFamily="-105" charset="-128"/>
              </a:rPr>
              <a:t> DNA (</a:t>
            </a:r>
            <a:r>
              <a:rPr lang="fr-FR" dirty="0" err="1" smtClean="0">
                <a:ea typeface="ＭＳ Ｐゴシック" pitchFamily="-105" charset="-128"/>
                <a:cs typeface="ＭＳ Ｐゴシック" pitchFamily="-105" charset="-128"/>
              </a:rPr>
              <a:t>nDNA</a:t>
            </a:r>
            <a:r>
              <a:rPr lang="fr-FR" dirty="0" smtClean="0">
                <a:ea typeface="ＭＳ Ｐゴシック" pitchFamily="-105" charset="-128"/>
                <a:cs typeface="ＭＳ Ｐゴシック" pitchFamily="-105" charset="-128"/>
              </a:rPr>
              <a:t>)</a:t>
            </a:r>
          </a:p>
          <a:p>
            <a:endParaRPr lang="fr-FR" dirty="0" smtClean="0">
              <a:ea typeface="ＭＳ Ｐゴシック" pitchFamily="-105" charset="-128"/>
              <a:cs typeface="ＭＳ Ｐゴシック" pitchFamily="-105" charset="-128"/>
            </a:endParaRPr>
          </a:p>
          <a:p>
            <a:pPr>
              <a:buFontTx/>
              <a:buChar char="•"/>
            </a:pPr>
            <a:r>
              <a:rPr lang="fr-FR" dirty="0" smtClean="0">
                <a:ea typeface="ＭＳ Ｐゴシック" pitchFamily="-105" charset="-128"/>
                <a:cs typeface="ＭＳ Ｐゴシック" pitchFamily="-105" charset="-128"/>
              </a:rPr>
              <a:t>About 99% of mitochondrial </a:t>
            </a:r>
            <a:r>
              <a:rPr lang="fr-FR" dirty="0" err="1" smtClean="0">
                <a:ea typeface="ＭＳ Ｐゴシック" pitchFamily="-105" charset="-128"/>
                <a:cs typeface="ＭＳ Ｐゴシック" pitchFamily="-105" charset="-128"/>
              </a:rPr>
              <a:t>proteins</a:t>
            </a:r>
            <a:r>
              <a:rPr lang="fr-FR" dirty="0" smtClean="0">
                <a:ea typeface="ＭＳ Ｐゴシック" pitchFamily="-105" charset="-128"/>
                <a:cs typeface="ＭＳ Ｐゴシック" pitchFamily="-105" charset="-128"/>
              </a:rPr>
              <a:t> are </a:t>
            </a:r>
            <a:r>
              <a:rPr lang="fr-FR" dirty="0" err="1" smtClean="0">
                <a:ea typeface="ＭＳ Ｐゴシック" pitchFamily="-105" charset="-128"/>
                <a:cs typeface="ＭＳ Ｐゴシック" pitchFamily="-105" charset="-128"/>
              </a:rPr>
              <a:t>encoded</a:t>
            </a:r>
            <a:r>
              <a:rPr lang="fr-FR" dirty="0" smtClean="0">
                <a:ea typeface="ＭＳ Ｐゴシック" pitchFamily="-105" charset="-128"/>
                <a:cs typeface="ＭＳ Ｐゴシック" pitchFamily="-105" charset="-128"/>
              </a:rPr>
              <a:t> by the </a:t>
            </a:r>
            <a:r>
              <a:rPr lang="fr-FR" dirty="0" err="1" smtClean="0">
                <a:ea typeface="ＭＳ Ｐゴシック" pitchFamily="-105" charset="-128"/>
                <a:cs typeface="ＭＳ Ｐゴシック" pitchFamily="-105" charset="-128"/>
              </a:rPr>
              <a:t>nuclear</a:t>
            </a:r>
            <a:r>
              <a:rPr lang="fr-FR" dirty="0" smtClean="0">
                <a:ea typeface="ＭＳ Ｐゴシック" pitchFamily="-105" charset="-128"/>
                <a:cs typeface="ＭＳ Ｐゴシック" pitchFamily="-105" charset="-128"/>
              </a:rPr>
              <a:t> </a:t>
            </a:r>
            <a:r>
              <a:rPr lang="fr-FR" dirty="0" err="1" smtClean="0">
                <a:ea typeface="ＭＳ Ｐゴシック" pitchFamily="-105" charset="-128"/>
                <a:cs typeface="ＭＳ Ｐゴシック" pitchFamily="-105" charset="-128"/>
              </a:rPr>
              <a:t>genome</a:t>
            </a:r>
            <a:endParaRPr lang="fr-FR" dirty="0" smtClean="0">
              <a:ea typeface="ＭＳ Ｐゴシック" pitchFamily="-105" charset="-128"/>
              <a:cs typeface="ＭＳ Ｐゴシック" pitchFamily="-105" charset="-128"/>
            </a:endParaRPr>
          </a:p>
          <a:p>
            <a:endParaRPr lang="fr-FR" dirty="0" smtClean="0">
              <a:ea typeface="ＭＳ Ｐゴシック" pitchFamily="-105" charset="-128"/>
              <a:cs typeface="ＭＳ Ｐゴシック" pitchFamily="-105" charset="-128"/>
            </a:endParaRPr>
          </a:p>
          <a:p>
            <a:pPr>
              <a:buFontTx/>
              <a:buChar char="•"/>
            </a:pPr>
            <a:r>
              <a:rPr lang="fr-FR" dirty="0" smtClean="0">
                <a:ea typeface="ＭＳ Ｐゴシック" pitchFamily="-105" charset="-128"/>
                <a:cs typeface="ＭＳ Ｐゴシック" pitchFamily="-105" charset="-128"/>
              </a:rPr>
              <a:t> </a:t>
            </a:r>
            <a:r>
              <a:rPr lang="fr-FR" dirty="0" err="1" smtClean="0">
                <a:ea typeface="ＭＳ Ｐゴシック" pitchFamily="-105" charset="-128"/>
                <a:cs typeface="ＭＳ Ｐゴシック" pitchFamily="-105" charset="-128"/>
              </a:rPr>
              <a:t>These</a:t>
            </a:r>
            <a:r>
              <a:rPr lang="fr-FR" dirty="0" smtClean="0">
                <a:ea typeface="ＭＳ Ｐゴシック" pitchFamily="-105" charset="-128"/>
                <a:cs typeface="ＭＳ Ｐゴシック" pitchFamily="-105" charset="-128"/>
              </a:rPr>
              <a:t> polypeptides are </a:t>
            </a:r>
            <a:r>
              <a:rPr lang="fr-FR" dirty="0" err="1" smtClean="0">
                <a:ea typeface="ＭＳ Ｐゴシック" pitchFamily="-105" charset="-128"/>
                <a:cs typeface="ＭＳ Ｐゴシック" pitchFamily="-105" charset="-128"/>
              </a:rPr>
              <a:t>synthetized</a:t>
            </a:r>
            <a:r>
              <a:rPr lang="fr-FR" dirty="0" smtClean="0">
                <a:ea typeface="ＭＳ Ｐゴシック" pitchFamily="-105" charset="-128"/>
                <a:cs typeface="ＭＳ Ｐゴシック" pitchFamily="-105" charset="-128"/>
              </a:rPr>
              <a:t> in the </a:t>
            </a:r>
            <a:r>
              <a:rPr lang="fr-FR" dirty="0" err="1" smtClean="0">
                <a:ea typeface="ＭＳ Ｐゴシック" pitchFamily="-105" charset="-128"/>
                <a:cs typeface="ＭＳ Ｐゴシック" pitchFamily="-105" charset="-128"/>
              </a:rPr>
              <a:t>cytoplasm</a:t>
            </a:r>
            <a:r>
              <a:rPr lang="fr-FR" dirty="0" smtClean="0">
                <a:ea typeface="ＭＳ Ｐゴシック" pitchFamily="-105" charset="-128"/>
                <a:cs typeface="ＭＳ Ｐゴシック" pitchFamily="-105" charset="-128"/>
              </a:rPr>
              <a:t> </a:t>
            </a:r>
            <a:r>
              <a:rPr lang="fr-FR" dirty="0" err="1" smtClean="0">
                <a:ea typeface="ＭＳ Ｐゴシック" pitchFamily="-105" charset="-128"/>
                <a:cs typeface="ＭＳ Ｐゴシック" pitchFamily="-105" charset="-128"/>
              </a:rPr>
              <a:t>with</a:t>
            </a:r>
            <a:r>
              <a:rPr lang="fr-FR" dirty="0" smtClean="0">
                <a:ea typeface="ＭＳ Ｐゴシック" pitchFamily="-105" charset="-128"/>
                <a:cs typeface="ＭＳ Ｐゴシック" pitchFamily="-105" charset="-128"/>
              </a:rPr>
              <a:t> a mitochondrial </a:t>
            </a:r>
            <a:r>
              <a:rPr lang="fr-FR" dirty="0" err="1" smtClean="0">
                <a:ea typeface="ＭＳ Ｐゴシック" pitchFamily="-105" charset="-128"/>
                <a:cs typeface="ＭＳ Ｐゴシック" pitchFamily="-105" charset="-128"/>
              </a:rPr>
              <a:t>targeting</a:t>
            </a:r>
            <a:r>
              <a:rPr lang="fr-FR" dirty="0" smtClean="0">
                <a:ea typeface="ＭＳ Ｐゴシック" pitchFamily="-105" charset="-128"/>
                <a:cs typeface="ＭＳ Ｐゴシック" pitchFamily="-105" charset="-128"/>
              </a:rPr>
              <a:t> signal </a:t>
            </a:r>
            <a:r>
              <a:rPr lang="fr-FR" dirty="0" err="1" smtClean="0">
                <a:ea typeface="ＭＳ Ｐゴシック" pitchFamily="-105" charset="-128"/>
                <a:cs typeface="ＭＳ Ｐゴシック" pitchFamily="-105" charset="-128"/>
              </a:rPr>
              <a:t>that</a:t>
            </a:r>
            <a:r>
              <a:rPr lang="fr-FR" dirty="0" smtClean="0">
                <a:ea typeface="ＭＳ Ｐゴシック" pitchFamily="-105" charset="-128"/>
                <a:cs typeface="ＭＳ Ｐゴシック" pitchFamily="-105" charset="-128"/>
              </a:rPr>
              <a:t> direct </a:t>
            </a:r>
            <a:r>
              <a:rPr lang="fr-FR" dirty="0" err="1" smtClean="0">
                <a:ea typeface="ＭＳ Ｐゴシック" pitchFamily="-105" charset="-128"/>
                <a:cs typeface="ＭＳ Ｐゴシック" pitchFamily="-105" charset="-128"/>
              </a:rPr>
              <a:t>them</a:t>
            </a:r>
            <a:r>
              <a:rPr lang="fr-FR" dirty="0" smtClean="0">
                <a:ea typeface="ＭＳ Ｐゴシック" pitchFamily="-105" charset="-128"/>
                <a:cs typeface="ＭＳ Ｐゴシック" pitchFamily="-105" charset="-128"/>
              </a:rPr>
              <a:t> </a:t>
            </a:r>
            <a:r>
              <a:rPr lang="fr-FR" dirty="0" smtClean="0">
                <a:ea typeface="ＭＳ Ｐゴシック" pitchFamily="-105" charset="-128"/>
                <a:cs typeface="ＭＳ Ｐゴシック" pitchFamily="-105" charset="-128"/>
                <a:sym typeface="Wingdings" pitchFamily="-105" charset="2"/>
              </a:rPr>
              <a:t>to the </a:t>
            </a:r>
            <a:r>
              <a:rPr lang="fr-FR" dirty="0" err="1" smtClean="0">
                <a:ea typeface="ＭＳ Ｐゴシック" pitchFamily="-105" charset="-128"/>
                <a:cs typeface="ＭＳ Ｐゴシック" pitchFamily="-105" charset="-128"/>
                <a:sym typeface="Wingdings" pitchFamily="-105" charset="2"/>
              </a:rPr>
              <a:t>proper</a:t>
            </a:r>
            <a:r>
              <a:rPr lang="fr-FR" dirty="0" smtClean="0">
                <a:ea typeface="ＭＳ Ｐゴシック" pitchFamily="-105" charset="-128"/>
                <a:cs typeface="ＭＳ Ｐゴシック" pitchFamily="-105" charset="-128"/>
                <a:sym typeface="Wingdings" pitchFamily="-105" charset="2"/>
              </a:rPr>
              <a:t> mitochondrial </a:t>
            </a:r>
            <a:r>
              <a:rPr lang="fr-FR" dirty="0" err="1" smtClean="0">
                <a:ea typeface="ＭＳ Ｐゴシック" pitchFamily="-105" charset="-128"/>
                <a:cs typeface="ＭＳ Ｐゴシック" pitchFamily="-105" charset="-128"/>
                <a:sym typeface="Wingdings" pitchFamily="-105" charset="2"/>
              </a:rPr>
              <a:t>compartment</a:t>
            </a:r>
            <a:endParaRPr lang="fr-FR" dirty="0" smtClean="0">
              <a:ea typeface="ＭＳ Ｐゴシック" pitchFamily="-105" charset="-128"/>
              <a:cs typeface="ＭＳ Ｐゴシック" pitchFamily="-105" charset="-128"/>
            </a:endParaRPr>
          </a:p>
          <a:p>
            <a:pPr eaLnBrk="1" hangingPunct="1">
              <a:spcBef>
                <a:spcPct val="0"/>
              </a:spcBef>
            </a:pPr>
            <a:r>
              <a:rPr lang="fr-FR" dirty="0" err="1" smtClean="0">
                <a:ea typeface="ＭＳ Ｐゴシック" pitchFamily="-105" charset="-128"/>
                <a:cs typeface="ＭＳ Ｐゴシック" pitchFamily="-105" charset="-128"/>
              </a:rPr>
              <a:t>Besides</a:t>
            </a:r>
            <a:r>
              <a:rPr lang="fr-FR" dirty="0" smtClean="0">
                <a:ea typeface="ＭＳ Ｐゴシック" pitchFamily="-105" charset="-128"/>
                <a:cs typeface="ＭＳ Ｐゴシック" pitchFamily="-105" charset="-128"/>
              </a:rPr>
              <a:t> </a:t>
            </a:r>
            <a:r>
              <a:rPr lang="fr-FR" dirty="0" err="1" smtClean="0">
                <a:ea typeface="ＭＳ Ｐゴシック" pitchFamily="-105" charset="-128"/>
                <a:cs typeface="ＭＳ Ｐゴシック" pitchFamily="-105" charset="-128"/>
              </a:rPr>
              <a:t>proteins</a:t>
            </a:r>
            <a:r>
              <a:rPr lang="fr-FR" dirty="0" smtClean="0">
                <a:ea typeface="ＭＳ Ｐゴシック" pitchFamily="-105" charset="-128"/>
                <a:cs typeface="ＭＳ Ｐゴシック" pitchFamily="-105" charset="-128"/>
              </a:rPr>
              <a:t>, </a:t>
            </a:r>
            <a:r>
              <a:rPr lang="fr-FR" dirty="0" err="1" smtClean="0">
                <a:ea typeface="ＭＳ Ｐゴシック" pitchFamily="-105" charset="-128"/>
                <a:cs typeface="ＭＳ Ｐゴシック" pitchFamily="-105" charset="-128"/>
              </a:rPr>
              <a:t>mitochondria</a:t>
            </a:r>
            <a:r>
              <a:rPr lang="fr-FR" dirty="0" smtClean="0">
                <a:ea typeface="ＭＳ Ｐゴシック" pitchFamily="-105" charset="-128"/>
                <a:cs typeface="ＭＳ Ｐゴシック" pitchFamily="-105" charset="-128"/>
              </a:rPr>
              <a:t> </a:t>
            </a:r>
            <a:r>
              <a:rPr lang="fr-FR" dirty="0" err="1" smtClean="0">
                <a:ea typeface="ＭＳ Ｐゴシック" pitchFamily="-105" charset="-128"/>
                <a:cs typeface="ＭＳ Ｐゴシック" pitchFamily="-105" charset="-128"/>
              </a:rPr>
              <a:t>were</a:t>
            </a:r>
            <a:r>
              <a:rPr lang="fr-FR" dirty="0" smtClean="0">
                <a:ea typeface="ＭＳ Ｐゴシック" pitchFamily="-105" charset="-128"/>
                <a:cs typeface="ＭＳ Ｐゴシック" pitchFamily="-105" charset="-128"/>
              </a:rPr>
              <a:t> </a:t>
            </a:r>
            <a:r>
              <a:rPr lang="fr-FR" dirty="0" err="1" smtClean="0">
                <a:ea typeface="ＭＳ Ｐゴシック" pitchFamily="-105" charset="-128"/>
                <a:cs typeface="ＭＳ Ｐゴシック" pitchFamily="-105" charset="-128"/>
              </a:rPr>
              <a:t>also</a:t>
            </a:r>
            <a:r>
              <a:rPr lang="fr-FR" dirty="0" smtClean="0">
                <a:ea typeface="ＭＳ Ｐゴシック" pitchFamily="-105" charset="-128"/>
                <a:cs typeface="ＭＳ Ｐゴシック" pitchFamily="-105" charset="-128"/>
              </a:rPr>
              <a:t> </a:t>
            </a:r>
            <a:r>
              <a:rPr lang="fr-FR" dirty="0" err="1" smtClean="0">
                <a:ea typeface="ＭＳ Ｐゴシック" pitchFamily="-105" charset="-128"/>
                <a:cs typeface="ＭＳ Ｐゴシック" pitchFamily="-105" charset="-128"/>
              </a:rPr>
              <a:t>shown</a:t>
            </a:r>
            <a:r>
              <a:rPr lang="fr-FR" dirty="0" smtClean="0">
                <a:ea typeface="ＭＳ Ｐゴシック" pitchFamily="-105" charset="-128"/>
                <a:cs typeface="ＭＳ Ｐゴシック" pitchFamily="-105" charset="-128"/>
              </a:rPr>
              <a:t> to </a:t>
            </a:r>
            <a:r>
              <a:rPr lang="fr-FR" dirty="0" err="1" smtClean="0">
                <a:ea typeface="ＭＳ Ｐゴシック" pitchFamily="-105" charset="-128"/>
                <a:cs typeface="ＭＳ Ｐゴシック" pitchFamily="-105" charset="-128"/>
              </a:rPr>
              <a:t>require</a:t>
            </a:r>
            <a:r>
              <a:rPr lang="fr-FR" dirty="0" smtClean="0">
                <a:ea typeface="ＭＳ Ｐゴシック" pitchFamily="-105" charset="-128"/>
                <a:cs typeface="ＭＳ Ｐゴシック" pitchFamily="-105" charset="-128"/>
              </a:rPr>
              <a:t> </a:t>
            </a:r>
            <a:r>
              <a:rPr lang="fr-FR" dirty="0" err="1" smtClean="0">
                <a:ea typeface="ＭＳ Ｐゴシック" pitchFamily="-105" charset="-128"/>
                <a:cs typeface="ＭＳ Ｐゴシック" pitchFamily="-105" charset="-128"/>
              </a:rPr>
              <a:t>nuclear</a:t>
            </a:r>
            <a:r>
              <a:rPr lang="fr-FR" dirty="0" smtClean="0">
                <a:ea typeface="ＭＳ Ｐゴシック" pitchFamily="-105" charset="-128"/>
                <a:cs typeface="ＭＳ Ｐゴシック" pitchFamily="-105" charset="-128"/>
              </a:rPr>
              <a:t> </a:t>
            </a:r>
            <a:r>
              <a:rPr lang="fr-FR" dirty="0" err="1" smtClean="0">
                <a:ea typeface="ＭＳ Ｐゴシック" pitchFamily="-105" charset="-128"/>
                <a:cs typeface="ＭＳ Ｐゴシック" pitchFamily="-105" charset="-128"/>
              </a:rPr>
              <a:t>encoded</a:t>
            </a:r>
            <a:r>
              <a:rPr lang="fr-FR" dirty="0" smtClean="0">
                <a:ea typeface="ＭＳ Ｐゴシック" pitchFamily="-105" charset="-128"/>
                <a:cs typeface="ＭＳ Ｐゴシック" pitchFamily="-105" charset="-128"/>
              </a:rPr>
              <a:t> </a:t>
            </a:r>
            <a:r>
              <a:rPr lang="fr-FR" dirty="0" err="1" smtClean="0">
                <a:ea typeface="ＭＳ Ｐゴシック" pitchFamily="-105" charset="-128"/>
                <a:cs typeface="ＭＳ Ｐゴシック" pitchFamily="-105" charset="-128"/>
              </a:rPr>
              <a:t>non-coding</a:t>
            </a:r>
            <a:r>
              <a:rPr lang="fr-FR" dirty="0" smtClean="0">
                <a:ea typeface="ＭＳ Ｐゴシック" pitchFamily="-105" charset="-128"/>
                <a:cs typeface="ＭＳ Ｐゴシック" pitchFamily="-105" charset="-128"/>
              </a:rPr>
              <a:t> </a:t>
            </a:r>
            <a:r>
              <a:rPr lang="fr-FR" dirty="0" err="1" smtClean="0">
                <a:ea typeface="ＭＳ Ｐゴシック" pitchFamily="-105" charset="-128"/>
                <a:cs typeface="ＭＳ Ｐゴシック" pitchFamily="-105" charset="-128"/>
              </a:rPr>
              <a:t>RNAs</a:t>
            </a:r>
            <a:r>
              <a:rPr lang="fr-FR" dirty="0" smtClean="0">
                <a:ea typeface="ＭＳ Ｐゴシック" pitchFamily="-105" charset="-128"/>
                <a:cs typeface="ＭＳ Ｐゴシック" pitchFamily="-105" charset="-128"/>
              </a:rPr>
              <a:t>. So far the </a:t>
            </a:r>
            <a:r>
              <a:rPr lang="fr-FR" dirty="0" err="1" smtClean="0">
                <a:ea typeface="ＭＳ Ｐゴシック" pitchFamily="-105" charset="-128"/>
                <a:cs typeface="ＭＳ Ｐゴシック" pitchFamily="-105" charset="-128"/>
              </a:rPr>
              <a:t>following</a:t>
            </a:r>
            <a:r>
              <a:rPr lang="fr-FR" dirty="0" smtClean="0">
                <a:ea typeface="ＭＳ Ｐゴシック" pitchFamily="-105" charset="-128"/>
                <a:cs typeface="ＭＳ Ｐゴシック" pitchFamily="-105" charset="-128"/>
              </a:rPr>
              <a:t> </a:t>
            </a:r>
            <a:r>
              <a:rPr lang="fr-FR" dirty="0" err="1" smtClean="0">
                <a:ea typeface="ＭＳ Ｐゴシック" pitchFamily="-105" charset="-128"/>
                <a:cs typeface="ＭＳ Ｐゴシック" pitchFamily="-105" charset="-128"/>
              </a:rPr>
              <a:t>species</a:t>
            </a:r>
            <a:r>
              <a:rPr lang="fr-FR" dirty="0" smtClean="0">
                <a:ea typeface="ＭＳ Ｐゴシック" pitchFamily="-105" charset="-128"/>
                <a:cs typeface="ＭＳ Ｐゴシック" pitchFamily="-105" charset="-128"/>
              </a:rPr>
              <a:t>…</a:t>
            </a:r>
          </a:p>
        </p:txBody>
      </p:sp>
      <p:sp>
        <p:nvSpPr>
          <p:cNvPr id="23556"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51D0042-4D2D-BF4C-96AD-4EB48183B28F}" type="slidenum">
              <a:rPr lang="fr-FR" smtClean="0">
                <a:ea typeface="ＭＳ Ｐゴシック" charset="-128"/>
                <a:cs typeface="ＭＳ Ｐゴシック" charset="-128"/>
              </a:rPr>
              <a:pPr fontAlgn="base">
                <a:spcBef>
                  <a:spcPct val="0"/>
                </a:spcBef>
                <a:spcAft>
                  <a:spcPct val="0"/>
                </a:spcAft>
                <a:defRPr/>
              </a:pPr>
              <a:t>53</a:t>
            </a:fld>
            <a:endParaRPr lang="fr-FR" smtClean="0">
              <a:ea typeface="ＭＳ Ｐゴシック" charset="-128"/>
              <a:cs typeface="ＭＳ Ｐゴシック"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754"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74755"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fr-FR" dirty="0" err="1" smtClean="0">
                <a:ea typeface="ＭＳ Ｐゴシック" pitchFamily="-107" charset="-128"/>
                <a:cs typeface="ＭＳ Ｐゴシック" pitchFamily="-107" charset="-128"/>
              </a:rPr>
              <a:t>With</a:t>
            </a:r>
            <a:r>
              <a:rPr lang="fr-FR" dirty="0" smtClean="0">
                <a:ea typeface="ＭＳ Ｐゴシック" pitchFamily="-107" charset="-128"/>
                <a:cs typeface="ＭＳ Ｐゴシック" pitchFamily="-107" charset="-128"/>
              </a:rPr>
              <a:t> </a:t>
            </a:r>
            <a:r>
              <a:rPr lang="fr-FR" dirty="0" err="1" smtClean="0">
                <a:ea typeface="ＭＳ Ｐゴシック" pitchFamily="-107" charset="-128"/>
                <a:cs typeface="ＭＳ Ｐゴシック" pitchFamily="-107" charset="-128"/>
              </a:rPr>
              <a:t>their</a:t>
            </a:r>
            <a:r>
              <a:rPr lang="fr-FR" dirty="0" smtClean="0">
                <a:ea typeface="ＭＳ Ｐゴシック" pitchFamily="-107" charset="-128"/>
                <a:cs typeface="ＭＳ Ｐゴシック" pitchFamily="-107" charset="-128"/>
              </a:rPr>
              <a:t> central </a:t>
            </a:r>
            <a:r>
              <a:rPr lang="fr-FR" dirty="0" err="1" smtClean="0">
                <a:ea typeface="ＭＳ Ｐゴシック" pitchFamily="-107" charset="-128"/>
                <a:cs typeface="ＭＳ Ｐゴシック" pitchFamily="-107" charset="-128"/>
              </a:rPr>
              <a:t>role</a:t>
            </a:r>
            <a:r>
              <a:rPr lang="fr-FR" dirty="0" smtClean="0">
                <a:ea typeface="ＭＳ Ｐゴシック" pitchFamily="-107" charset="-128"/>
                <a:cs typeface="ＭＳ Ｐゴシック" pitchFamily="-107" charset="-128"/>
              </a:rPr>
              <a:t> in </a:t>
            </a:r>
            <a:r>
              <a:rPr lang="fr-FR" dirty="0" err="1" smtClean="0">
                <a:ea typeface="ＭＳ Ｐゴシック" pitchFamily="-107" charset="-128"/>
                <a:cs typeface="ＭＳ Ｐゴシック" pitchFamily="-107" charset="-128"/>
              </a:rPr>
              <a:t>sustaining</a:t>
            </a:r>
            <a:r>
              <a:rPr lang="fr-FR" dirty="0" smtClean="0">
                <a:ea typeface="ＭＳ Ｐゴシック" pitchFamily="-107" charset="-128"/>
                <a:cs typeface="ＭＳ Ｐゴシック" pitchFamily="-107" charset="-128"/>
              </a:rPr>
              <a:t> the living program, </a:t>
            </a:r>
            <a:r>
              <a:rPr lang="fr-FR" dirty="0" err="1" smtClean="0">
                <a:ea typeface="ＭＳ Ｐゴシック" pitchFamily="-107" charset="-128"/>
                <a:cs typeface="ＭＳ Ｐゴシック" pitchFamily="-107" charset="-128"/>
              </a:rPr>
              <a:t>mitochondria</a:t>
            </a:r>
            <a:r>
              <a:rPr lang="fr-FR" dirty="0" smtClean="0">
                <a:ea typeface="ＭＳ Ｐゴシック" pitchFamily="-107" charset="-128"/>
                <a:cs typeface="ＭＳ Ｐゴシック" pitchFamily="-107" charset="-128"/>
              </a:rPr>
              <a:t> are </a:t>
            </a:r>
            <a:r>
              <a:rPr lang="fr-FR" dirty="0" err="1" smtClean="0">
                <a:ea typeface="ＭＳ Ｐゴシック" pitchFamily="-107" charset="-128"/>
                <a:cs typeface="ＭＳ Ｐゴシック" pitchFamily="-107" charset="-128"/>
              </a:rPr>
              <a:t>integrated</a:t>
            </a:r>
            <a:r>
              <a:rPr lang="fr-FR" dirty="0" smtClean="0">
                <a:ea typeface="ＭＳ Ｐゴシック" pitchFamily="-107" charset="-128"/>
                <a:cs typeface="ＭＳ Ｐゴシック" pitchFamily="-107" charset="-128"/>
              </a:rPr>
              <a:t> components of the </a:t>
            </a:r>
            <a:r>
              <a:rPr lang="fr-FR" dirty="0" err="1" smtClean="0">
                <a:ea typeface="ＭＳ Ｐゴシック" pitchFamily="-107" charset="-128"/>
                <a:cs typeface="ＭＳ Ｐゴシック" pitchFamily="-107" charset="-128"/>
              </a:rPr>
              <a:t>cell</a:t>
            </a:r>
            <a:r>
              <a:rPr lang="fr-FR" dirty="0" smtClean="0">
                <a:ea typeface="ＭＳ Ｐゴシック" pitchFamily="-107" charset="-128"/>
                <a:cs typeface="ＭＳ Ｐゴシック" pitchFamily="-107" charset="-128"/>
              </a:rPr>
              <a:t> </a:t>
            </a:r>
            <a:r>
              <a:rPr lang="fr-FR" dirty="0" err="1" smtClean="0">
                <a:ea typeface="ＭＳ Ｐゴシック" pitchFamily="-107" charset="-128"/>
                <a:cs typeface="ＭＳ Ｐゴシック" pitchFamily="-107" charset="-128"/>
              </a:rPr>
              <a:t>that</a:t>
            </a:r>
            <a:r>
              <a:rPr lang="fr-FR" dirty="0" smtClean="0">
                <a:ea typeface="ＭＳ Ｐゴシック" pitchFamily="-107" charset="-128"/>
                <a:cs typeface="ＭＳ Ｐゴシック" pitchFamily="-107" charset="-128"/>
              </a:rPr>
              <a:t> </a:t>
            </a:r>
            <a:r>
              <a:rPr lang="fr-FR" dirty="0" err="1" smtClean="0">
                <a:ea typeface="ＭＳ Ｐゴシック" pitchFamily="-107" charset="-128"/>
                <a:cs typeface="ＭＳ Ｐゴシック" pitchFamily="-107" charset="-128"/>
              </a:rPr>
              <a:t>interact</a:t>
            </a:r>
            <a:r>
              <a:rPr lang="fr-FR" dirty="0" smtClean="0">
                <a:ea typeface="ＭＳ Ｐゴシック" pitchFamily="-107" charset="-128"/>
                <a:cs typeface="ＭＳ Ｐゴシック" pitchFamily="-107" charset="-128"/>
              </a:rPr>
              <a:t> and </a:t>
            </a:r>
            <a:r>
              <a:rPr lang="fr-FR" dirty="0" err="1" smtClean="0">
                <a:ea typeface="ＭＳ Ｐゴシック" pitchFamily="-107" charset="-128"/>
                <a:cs typeface="ＭＳ Ｐゴシック" pitchFamily="-107" charset="-128"/>
              </a:rPr>
              <a:t>communicate</a:t>
            </a:r>
            <a:r>
              <a:rPr lang="fr-FR" dirty="0" smtClean="0">
                <a:ea typeface="ＭＳ Ｐゴシック" pitchFamily="-107" charset="-128"/>
                <a:cs typeface="ＭＳ Ｐゴシック" pitchFamily="-107" charset="-128"/>
              </a:rPr>
              <a:t> </a:t>
            </a:r>
            <a:r>
              <a:rPr lang="fr-FR" dirty="0" err="1" smtClean="0">
                <a:ea typeface="ＭＳ Ｐゴシック" pitchFamily="-107" charset="-128"/>
                <a:cs typeface="ＭＳ Ｐゴシック" pitchFamily="-107" charset="-128"/>
              </a:rPr>
              <a:t>between</a:t>
            </a:r>
            <a:r>
              <a:rPr lang="fr-FR" dirty="0" smtClean="0">
                <a:ea typeface="ＭＳ Ｐゴシック" pitchFamily="-107" charset="-128"/>
                <a:cs typeface="ＭＳ Ｐゴシック" pitchFamily="-107" charset="-128"/>
              </a:rPr>
              <a:t> </a:t>
            </a:r>
            <a:r>
              <a:rPr lang="fr-FR" dirty="0" err="1" smtClean="0">
                <a:ea typeface="ＭＳ Ｐゴシック" pitchFamily="-107" charset="-128"/>
                <a:cs typeface="ＭＳ Ｐゴシック" pitchFamily="-107" charset="-128"/>
              </a:rPr>
              <a:t>them</a:t>
            </a:r>
            <a:r>
              <a:rPr lang="fr-FR" dirty="0" smtClean="0">
                <a:ea typeface="ＭＳ Ｐゴシック" pitchFamily="-107" charset="-128"/>
                <a:cs typeface="ＭＳ Ｐゴシック" pitchFamily="-107" charset="-128"/>
              </a:rPr>
              <a:t> and </a:t>
            </a:r>
            <a:r>
              <a:rPr lang="fr-FR" dirty="0" err="1" smtClean="0">
                <a:ea typeface="ＭＳ Ｐゴシック" pitchFamily="-107" charset="-128"/>
                <a:cs typeface="ＭＳ Ｐゴシック" pitchFamily="-107" charset="-128"/>
              </a:rPr>
              <a:t>with</a:t>
            </a:r>
            <a:r>
              <a:rPr lang="fr-FR" dirty="0" smtClean="0">
                <a:ea typeface="ＭＳ Ｐゴシック" pitchFamily="-107" charset="-128"/>
                <a:cs typeface="ＭＳ Ｐゴシック" pitchFamily="-107" charset="-128"/>
              </a:rPr>
              <a:t> </a:t>
            </a:r>
            <a:r>
              <a:rPr lang="fr-FR" dirty="0" err="1" smtClean="0">
                <a:ea typeface="ＭＳ Ｐゴシック" pitchFamily="-107" charset="-128"/>
                <a:cs typeface="ＭＳ Ｐゴシック" pitchFamily="-107" charset="-128"/>
              </a:rPr>
              <a:t>other</a:t>
            </a:r>
            <a:r>
              <a:rPr lang="fr-FR" dirty="0" smtClean="0">
                <a:ea typeface="ＭＳ Ｐゴシック" pitchFamily="-107" charset="-128"/>
                <a:cs typeface="ＭＳ Ｐゴシック" pitchFamily="-107" charset="-128"/>
              </a:rPr>
              <a:t> cellular </a:t>
            </a:r>
            <a:r>
              <a:rPr lang="fr-FR" dirty="0" err="1" smtClean="0">
                <a:ea typeface="ＭＳ Ｐゴシック" pitchFamily="-107" charset="-128"/>
                <a:cs typeface="ＭＳ Ｐゴシック" pitchFamily="-107" charset="-128"/>
              </a:rPr>
              <a:t>compartments</a:t>
            </a:r>
            <a:r>
              <a:rPr lang="fr-FR" dirty="0" smtClean="0">
                <a:ea typeface="ＭＳ Ｐゴシック" pitchFamily="-107" charset="-128"/>
                <a:cs typeface="ＭＳ Ｐゴシック" pitchFamily="-107" charset="-128"/>
              </a:rPr>
              <a:t> . </a:t>
            </a:r>
            <a:r>
              <a:rPr lang="fr-FR" dirty="0" smtClean="0"/>
              <a:t>Connections </a:t>
            </a:r>
            <a:r>
              <a:rPr lang="fr-FR" dirty="0" err="1" smtClean="0"/>
              <a:t>take</a:t>
            </a:r>
            <a:r>
              <a:rPr lang="fr-FR" dirty="0" smtClean="0"/>
              <a:t> place not </a:t>
            </a:r>
            <a:r>
              <a:rPr lang="fr-FR" dirty="0" err="1" smtClean="0"/>
              <a:t>only</a:t>
            </a:r>
            <a:r>
              <a:rPr lang="fr-FR" dirty="0" smtClean="0"/>
              <a:t> </a:t>
            </a:r>
            <a:r>
              <a:rPr lang="fr-FR" dirty="0" err="1" smtClean="0"/>
              <a:t>through</a:t>
            </a:r>
            <a:r>
              <a:rPr lang="fr-FR" dirty="0" smtClean="0"/>
              <a:t> the </a:t>
            </a:r>
            <a:r>
              <a:rPr lang="fr-FR" dirty="0" err="1" smtClean="0"/>
              <a:t>cytoskeleton</a:t>
            </a:r>
            <a:r>
              <a:rPr lang="fr-FR" dirty="0" smtClean="0"/>
              <a:t> but </a:t>
            </a:r>
            <a:r>
              <a:rPr lang="fr-FR" dirty="0" err="1" smtClean="0"/>
              <a:t>also</a:t>
            </a:r>
            <a:r>
              <a:rPr lang="fr-FR" dirty="0" smtClean="0"/>
              <a:t> </a:t>
            </a:r>
            <a:r>
              <a:rPr lang="fr-FR" dirty="0" err="1" smtClean="0"/>
              <a:t>through</a:t>
            </a:r>
            <a:r>
              <a:rPr lang="fr-FR" dirty="0" smtClean="0"/>
              <a:t> intense</a:t>
            </a:r>
            <a:r>
              <a:rPr lang="fr-FR" baseline="0" dirty="0" smtClean="0"/>
              <a:t> </a:t>
            </a:r>
            <a:r>
              <a:rPr lang="fr-FR" dirty="0" err="1" smtClean="0"/>
              <a:t>genomic</a:t>
            </a:r>
            <a:r>
              <a:rPr lang="fr-FR" dirty="0" smtClean="0"/>
              <a:t> </a:t>
            </a:r>
            <a:r>
              <a:rPr lang="fr-FR" dirty="0" err="1" smtClean="0"/>
              <a:t>cross-talk</a:t>
            </a:r>
            <a:r>
              <a:rPr lang="fr-FR" dirty="0" smtClean="0"/>
              <a:t> </a:t>
            </a:r>
            <a:r>
              <a:rPr lang="fr-FR" dirty="0" err="1" smtClean="0"/>
              <a:t>with</a:t>
            </a:r>
            <a:r>
              <a:rPr lang="fr-FR" dirty="0" smtClean="0"/>
              <a:t> the nucleus, </a:t>
            </a:r>
            <a:r>
              <a:rPr lang="fr-FR" dirty="0" err="1" smtClean="0"/>
              <a:t>which</a:t>
            </a:r>
            <a:r>
              <a:rPr lang="fr-FR" dirty="0" smtClean="0"/>
              <a:t> </a:t>
            </a:r>
            <a:r>
              <a:rPr lang="fr-FR" dirty="0" err="1" smtClean="0"/>
              <a:t>provides</a:t>
            </a:r>
            <a:r>
              <a:rPr lang="fr-FR" dirty="0" smtClean="0"/>
              <a:t> </a:t>
            </a:r>
            <a:r>
              <a:rPr lang="fr-FR" dirty="0" err="1" smtClean="0"/>
              <a:t>mitochondria</a:t>
            </a:r>
            <a:r>
              <a:rPr lang="fr-FR" dirty="0" smtClean="0"/>
              <a:t> </a:t>
            </a:r>
            <a:r>
              <a:rPr lang="fr-FR" dirty="0" err="1" smtClean="0"/>
              <a:t>with</a:t>
            </a:r>
            <a:r>
              <a:rPr lang="fr-FR" dirty="0" smtClean="0"/>
              <a:t> </a:t>
            </a:r>
            <a:r>
              <a:rPr lang="fr-FR" dirty="0" err="1" smtClean="0"/>
              <a:t>nuclear-encoded</a:t>
            </a:r>
            <a:r>
              <a:rPr lang="fr-FR" dirty="0" smtClean="0"/>
              <a:t> </a:t>
            </a:r>
            <a:r>
              <a:rPr lang="fr-FR" dirty="0" err="1" smtClean="0"/>
              <a:t>proteins</a:t>
            </a:r>
            <a:r>
              <a:rPr lang="fr-FR" dirty="0" smtClean="0"/>
              <a:t> as </a:t>
            </a:r>
            <a:r>
              <a:rPr lang="fr-FR" dirty="0" err="1" smtClean="0"/>
              <a:t>well</a:t>
            </a:r>
            <a:r>
              <a:rPr lang="fr-FR" dirty="0" smtClean="0"/>
              <a:t> as</a:t>
            </a:r>
            <a:r>
              <a:rPr lang="fr-FR" baseline="0" dirty="0" smtClean="0"/>
              <a:t> </a:t>
            </a:r>
            <a:r>
              <a:rPr lang="fr-FR" dirty="0" err="1" smtClean="0"/>
              <a:t>non-coding</a:t>
            </a:r>
            <a:r>
              <a:rPr lang="fr-FR" dirty="0" smtClean="0"/>
              <a:t> </a:t>
            </a:r>
            <a:r>
              <a:rPr lang="fr-FR" dirty="0" err="1" smtClean="0"/>
              <a:t>RNAs</a:t>
            </a:r>
            <a:r>
              <a:rPr lang="fr-FR" dirty="0" smtClean="0"/>
              <a:t> </a:t>
            </a:r>
            <a:r>
              <a:rPr lang="fr-FR" dirty="0" err="1" smtClean="0"/>
              <a:t>that</a:t>
            </a:r>
            <a:r>
              <a:rPr lang="fr-FR" dirty="0" smtClean="0"/>
              <a:t> are </a:t>
            </a:r>
            <a:r>
              <a:rPr lang="fr-FR" dirty="0" err="1" smtClean="0"/>
              <a:t>required</a:t>
            </a:r>
            <a:r>
              <a:rPr lang="fr-FR" dirty="0" smtClean="0"/>
              <a:t> for mitochondrial </a:t>
            </a:r>
            <a:r>
              <a:rPr lang="fr-FR" dirty="0" err="1" smtClean="0"/>
              <a:t>homeostasis</a:t>
            </a:r>
            <a:r>
              <a:rPr lang="fr-FR" dirty="0" smtClean="0"/>
              <a:t> and </a:t>
            </a:r>
            <a:r>
              <a:rPr lang="fr-FR" dirty="0" err="1" smtClean="0"/>
              <a:t>function</a:t>
            </a:r>
            <a:r>
              <a:rPr lang="fr-FR" dirty="0" smtClean="0"/>
              <a:t>.</a:t>
            </a:r>
          </a:p>
          <a:p>
            <a:pPr eaLnBrk="1" hangingPunct="1"/>
            <a:endParaRPr lang="fr-FR" dirty="0" smtClean="0">
              <a:ea typeface="ＭＳ Ｐゴシック" pitchFamily="-107" charset="-128"/>
              <a:cs typeface="ＭＳ Ｐゴシック" pitchFamily="-107" charset="-128"/>
            </a:endParaRPr>
          </a:p>
        </p:txBody>
      </p:sp>
      <p:sp>
        <p:nvSpPr>
          <p:cNvPr id="4" name="Espace réservé du numéro de diapositive 3"/>
          <p:cNvSpPr>
            <a:spLocks noGrp="1"/>
          </p:cNvSpPr>
          <p:nvPr>
            <p:ph type="sldNum" sz="quarter" idx="5"/>
          </p:nvPr>
        </p:nvSpPr>
        <p:spPr/>
        <p:txBody>
          <a:bodyPr/>
          <a:lstStyle/>
          <a:p>
            <a:pPr>
              <a:defRPr/>
            </a:pPr>
            <a:fld id="{C288187F-CA2A-DC46-9F37-001A881A513B}" type="slidenum">
              <a:rPr lang="fr-FR" smtClean="0"/>
              <a:pPr>
                <a:defRPr/>
              </a:pPr>
              <a:t>56</a:t>
            </a:fld>
            <a:endParaRPr lang="fr-F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Espace réservé de l'image des diapositives 1"/>
          <p:cNvSpPr>
            <a:spLocks noGrp="1" noRot="1" noChangeAspect="1"/>
          </p:cNvSpPr>
          <p:nvPr>
            <p:ph type="sldImg"/>
          </p:nvPr>
        </p:nvSpPr>
        <p:spPr>
          <a:ln/>
        </p:spPr>
      </p:sp>
      <p:sp>
        <p:nvSpPr>
          <p:cNvPr id="53251" name="Espace réservé des commentaires 2"/>
          <p:cNvSpPr>
            <a:spLocks noGrp="1"/>
          </p:cNvSpPr>
          <p:nvPr>
            <p:ph type="body" idx="1"/>
          </p:nvPr>
        </p:nvSpPr>
        <p:spPr>
          <a:noFill/>
          <a:ln/>
        </p:spPr>
        <p:txBody>
          <a:bodyPr/>
          <a:lstStyle/>
          <a:p>
            <a:endParaRPr lang="fr-FR">
              <a:latin typeface="Times" pitchFamily="-105" charset="0"/>
              <a:ea typeface="ＭＳ Ｐゴシック" pitchFamily="-105" charset="-128"/>
              <a:cs typeface="ＭＳ Ｐゴシック" pitchFamily="-105" charset="-128"/>
            </a:endParaRPr>
          </a:p>
        </p:txBody>
      </p:sp>
      <p:sp>
        <p:nvSpPr>
          <p:cNvPr id="53252" name="Espace réservé du numéro de diapositive 3"/>
          <p:cNvSpPr>
            <a:spLocks noGrp="1"/>
          </p:cNvSpPr>
          <p:nvPr>
            <p:ph type="sldNum" sz="quarter" idx="5"/>
          </p:nvPr>
        </p:nvSpPr>
        <p:spPr>
          <a:noFill/>
        </p:spPr>
        <p:txBody>
          <a:bodyPr/>
          <a:lstStyle/>
          <a:p>
            <a:fld id="{6C7BB687-BA89-8245-8042-9BE64F3B1529}" type="slidenum">
              <a:rPr lang="en-US" smtClean="0">
                <a:latin typeface="Helvetica" pitchFamily="-105" charset="0"/>
                <a:ea typeface="ＭＳ Ｐゴシック" pitchFamily="-105" charset="-128"/>
                <a:cs typeface="ＭＳ Ｐゴシック" pitchFamily="-105" charset="-128"/>
              </a:rPr>
              <a:pPr/>
              <a:t>57</a:t>
            </a:fld>
            <a:endParaRPr lang="en-US" smtClean="0">
              <a:latin typeface="Helvetica" pitchFamily="-105" charset="0"/>
              <a:ea typeface="ＭＳ Ｐゴシック" pitchFamily="-105" charset="-128"/>
              <a:cs typeface="ＭＳ Ｐゴシック" pitchFamily="-105"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61ADFC99-3A62-6043-A188-0007366863BA}" type="slidenum">
              <a:rPr lang="hu-HU">
                <a:latin typeface="Arial" pitchFamily="-1" charset="0"/>
              </a:rPr>
              <a:pPr/>
              <a:t>9</a:t>
            </a:fld>
            <a:endParaRPr lang="hu-HU">
              <a:latin typeface="Arial" pitchFamily="-1"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endParaRPr lang="hu-HU" dirty="0">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Espace réservé de l'image des diapositives 1"/>
          <p:cNvSpPr>
            <a:spLocks noGrp="1" noRot="1" noChangeAspect="1"/>
          </p:cNvSpPr>
          <p:nvPr>
            <p:ph type="sldImg"/>
          </p:nvPr>
        </p:nvSpPr>
        <p:spPr>
          <a:ln/>
        </p:spPr>
      </p:sp>
      <p:sp>
        <p:nvSpPr>
          <p:cNvPr id="55299" name="Espace réservé des commentaires 2"/>
          <p:cNvSpPr>
            <a:spLocks noGrp="1"/>
          </p:cNvSpPr>
          <p:nvPr>
            <p:ph type="body" idx="1"/>
          </p:nvPr>
        </p:nvSpPr>
        <p:spPr>
          <a:noFill/>
          <a:ln/>
        </p:spPr>
        <p:txBody>
          <a:bodyPr/>
          <a:lstStyle/>
          <a:p>
            <a:endParaRPr lang="fr-FR">
              <a:latin typeface="Times" pitchFamily="-105" charset="0"/>
              <a:ea typeface="ＭＳ Ｐゴシック" pitchFamily="-105" charset="-128"/>
              <a:cs typeface="ＭＳ Ｐゴシック" pitchFamily="-105" charset="-128"/>
            </a:endParaRPr>
          </a:p>
        </p:txBody>
      </p:sp>
      <p:sp>
        <p:nvSpPr>
          <p:cNvPr id="55300" name="Espace réservé du numéro de diapositive 3"/>
          <p:cNvSpPr>
            <a:spLocks noGrp="1"/>
          </p:cNvSpPr>
          <p:nvPr>
            <p:ph type="sldNum" sz="quarter" idx="5"/>
          </p:nvPr>
        </p:nvSpPr>
        <p:spPr>
          <a:noFill/>
        </p:spPr>
        <p:txBody>
          <a:bodyPr/>
          <a:lstStyle/>
          <a:p>
            <a:fld id="{6D6B8EFB-4E63-9749-A597-DDEC1FA09029}" type="slidenum">
              <a:rPr lang="en-US" smtClean="0">
                <a:latin typeface="Helvetica" pitchFamily="-105" charset="0"/>
                <a:ea typeface="ＭＳ Ｐゴシック" pitchFamily="-105" charset="-128"/>
                <a:cs typeface="ＭＳ Ｐゴシック" pitchFamily="-105" charset="-128"/>
              </a:rPr>
              <a:pPr/>
              <a:t>58</a:t>
            </a:fld>
            <a:endParaRPr lang="en-US" smtClean="0">
              <a:latin typeface="Helvetica" pitchFamily="-105" charset="0"/>
              <a:ea typeface="ＭＳ Ｐゴシック" pitchFamily="-105" charset="-128"/>
              <a:cs typeface="ＭＳ Ｐゴシック" pitchFamily="-105"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6145"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p:spPr>
        <p:txBody>
          <a:bodyPr wrap="none" lIns="82058" tIns="41029" rIns="82058" bIns="41029" anchor="ctr">
            <a:prstTxWarp prst="textNoShape">
              <a:avLst/>
            </a:prstTxWarp>
          </a:bodyPr>
          <a:lstStyle/>
          <a:p>
            <a:endParaRPr lang="fr-FR"/>
          </a:p>
        </p:txBody>
      </p:sp>
      <p:sp>
        <p:nvSpPr>
          <p:cNvPr id="6146" name="Text Box 2"/>
          <p:cNvSpPr txBox="1">
            <a:spLocks noGrp="1" noChangeArrowheads="1"/>
          </p:cNvSpPr>
          <p:nvPr>
            <p:ph type="body"/>
          </p:nvPr>
        </p:nvSpPr>
        <p:spPr bwMode="auto">
          <a:xfrm>
            <a:off x="1046350" y="4352637"/>
            <a:ext cx="4770904" cy="3478068"/>
          </a:xfrm>
          <a:prstGeom prst="rect">
            <a:avLst/>
          </a:prstGeom>
          <a:noFill/>
          <a:ln>
            <a:round/>
            <a:headEnd/>
            <a:tailEnd/>
          </a:ln>
        </p:spPr>
        <p:txBody>
          <a:bodyPr lIns="0" tIns="0" rIns="0" bIns="0">
            <a:prstTxWarp prst="textNoShape">
              <a:avLst/>
            </a:prstTxWarp>
          </a:bodyPr>
          <a:lstStyle/>
          <a:p>
            <a:pPr marL="76930" indent="-76930" eaLnBrk="1">
              <a:lnSpc>
                <a:spcPct val="93000"/>
              </a:lnSpc>
              <a:spcBef>
                <a:spcPct val="0"/>
              </a:spcBef>
              <a:buSzPct val="45000"/>
              <a:tabLst>
                <a:tab pos="649628" algn="l"/>
                <a:tab pos="1299256" algn="l"/>
                <a:tab pos="1948884" algn="l"/>
                <a:tab pos="2598511" algn="l"/>
                <a:tab pos="3248139" algn="l"/>
                <a:tab pos="3897767" algn="l"/>
                <a:tab pos="4547395" algn="l"/>
              </a:tabLst>
            </a:pPr>
            <a:r>
              <a:rPr lang="en-GB" sz="1300" b="1" dirty="0" err="1" smtClean="0">
                <a:latin typeface="Arial" charset="0"/>
                <a:ea typeface="msgothic" charset="0"/>
                <a:cs typeface="msgothic" charset="0"/>
              </a:rPr>
              <a:t>Qwy</a:t>
            </a:r>
            <a:endParaRPr lang="en-GB" sz="1300" b="1" smtClean="0">
              <a:latin typeface="Arial" charset="0"/>
              <a:ea typeface="msgothic" charset="0"/>
              <a:cs typeface="msgothic" charset="0"/>
            </a:endParaRPr>
          </a:p>
          <a:p>
            <a:pPr marL="76930" indent="-76930" eaLnBrk="1">
              <a:lnSpc>
                <a:spcPct val="93000"/>
              </a:lnSpc>
              <a:spcBef>
                <a:spcPct val="0"/>
              </a:spcBef>
              <a:buSzPct val="45000"/>
              <a:tabLst>
                <a:tab pos="649628" algn="l"/>
                <a:tab pos="1299256" algn="l"/>
                <a:tab pos="1948884" algn="l"/>
                <a:tab pos="2598511" algn="l"/>
                <a:tab pos="3248139" algn="l"/>
                <a:tab pos="3897767" algn="l"/>
                <a:tab pos="4547395" algn="l"/>
              </a:tabLst>
            </a:pPr>
            <a:r>
              <a:rPr lang="en-GB" sz="1300" b="1" smtClean="0">
                <a:latin typeface="Arial" charset="0"/>
                <a:ea typeface="msgothic" charset="0"/>
                <a:cs typeface="msgothic" charset="0"/>
              </a:rPr>
              <a:t>Map </a:t>
            </a:r>
            <a:r>
              <a:rPr lang="en-GB" sz="1300" b="1" dirty="0">
                <a:latin typeface="Arial" charset="0"/>
                <a:ea typeface="msgothic" charset="0"/>
                <a:cs typeface="msgothic" charset="0"/>
              </a:rPr>
              <a:t>of LIPCAR and other long </a:t>
            </a:r>
            <a:r>
              <a:rPr lang="en-GB" sz="1300" b="1" dirty="0" err="1">
                <a:latin typeface="Arial" charset="0"/>
                <a:ea typeface="msgothic" charset="0"/>
                <a:cs typeface="msgothic" charset="0"/>
              </a:rPr>
              <a:t>noncoding</a:t>
            </a:r>
            <a:r>
              <a:rPr lang="en-GB" sz="1300" b="1" dirty="0">
                <a:latin typeface="Arial" charset="0"/>
                <a:ea typeface="msgothic" charset="0"/>
                <a:cs typeface="msgothic" charset="0"/>
              </a:rPr>
              <a:t> </a:t>
            </a:r>
            <a:r>
              <a:rPr lang="en-GB" sz="1300" b="1" dirty="0" err="1">
                <a:latin typeface="Arial" charset="0"/>
                <a:ea typeface="msgothic" charset="0"/>
                <a:cs typeface="msgothic" charset="0"/>
              </a:rPr>
              <a:t>RNAs</a:t>
            </a:r>
            <a:r>
              <a:rPr lang="en-GB" sz="1300" b="1" dirty="0">
                <a:latin typeface="Arial" charset="0"/>
                <a:ea typeface="msgothic" charset="0"/>
                <a:cs typeface="msgothic" charset="0"/>
              </a:rPr>
              <a:t> (</a:t>
            </a:r>
            <a:r>
              <a:rPr lang="en-GB" sz="1300" b="1" dirty="0" err="1">
                <a:latin typeface="Arial" charset="0"/>
                <a:ea typeface="msgothic" charset="0"/>
                <a:cs typeface="msgothic" charset="0"/>
              </a:rPr>
              <a:t>lncRNAs</a:t>
            </a:r>
            <a:r>
              <a:rPr lang="en-GB" sz="1300" b="1" dirty="0">
                <a:latin typeface="Arial" charset="0"/>
                <a:ea typeface="msgothic" charset="0"/>
                <a:cs typeface="msgothic" charset="0"/>
              </a:rPr>
              <a:t>) on the human mitochondrial genome</a:t>
            </a:r>
            <a:r>
              <a:rPr lang="en-GB" dirty="0">
                <a:latin typeface="Arial" charset="0"/>
                <a:ea typeface="msgothic" charset="0"/>
                <a:cs typeface="msgothic" charset="0"/>
              </a:rPr>
              <a:t>. The double-stranded circular human mitochondrial genome is represented showing positions of </a:t>
            </a:r>
            <a:r>
              <a:rPr lang="en-GB" dirty="0" err="1">
                <a:latin typeface="Arial" charset="0"/>
                <a:ea typeface="msgothic" charset="0"/>
                <a:cs typeface="msgothic" charset="0"/>
              </a:rPr>
              <a:t>tRNA</a:t>
            </a:r>
            <a:r>
              <a:rPr lang="en-GB" dirty="0">
                <a:latin typeface="Arial" charset="0"/>
                <a:ea typeface="msgothic" charset="0"/>
                <a:cs typeface="msgothic" charset="0"/>
              </a:rPr>
              <a:t> (black spheres), </a:t>
            </a:r>
            <a:r>
              <a:rPr lang="en-GB" dirty="0" err="1">
                <a:latin typeface="Arial" charset="0"/>
                <a:ea typeface="msgothic" charset="0"/>
                <a:cs typeface="msgothic" charset="0"/>
              </a:rPr>
              <a:t>rRNA</a:t>
            </a:r>
            <a:r>
              <a:rPr lang="en-GB" dirty="0">
                <a:latin typeface="Arial" charset="0"/>
                <a:ea typeface="msgothic" charset="0"/>
                <a:cs typeface="msgothic" charset="0"/>
              </a:rPr>
              <a:t> (purple segments), and protein-coding genes (orange, yellow, blue, and green segments). Validated mitochondrial </a:t>
            </a:r>
            <a:r>
              <a:rPr lang="en-GB" dirty="0" err="1">
                <a:latin typeface="Arial" charset="0"/>
                <a:ea typeface="msgothic" charset="0"/>
                <a:cs typeface="msgothic" charset="0"/>
              </a:rPr>
              <a:t>lncRNAs</a:t>
            </a:r>
            <a:r>
              <a:rPr lang="en-GB" dirty="0">
                <a:latin typeface="Arial" charset="0"/>
                <a:ea typeface="msgothic" charset="0"/>
                <a:cs typeface="msgothic" charset="0"/>
              </a:rPr>
              <a:t> are rust segments. LIPCAR sequences map to red segments; small arrows indicate position of quantitative polymerase chain reaction primers. H indicates heavy; and L, light.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bwMode="auto">
          <a:xfrm>
            <a:off x="3884613" y="8685213"/>
            <a:ext cx="2971800" cy="457200"/>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2FCC985-CBDA-FA4A-A6E4-6B257A62F913}" type="slidenum">
              <a:rPr lang="en-US" sz="1200">
                <a:latin typeface="Calibri" charset="0"/>
              </a:rPr>
              <a:pPr eaLnBrk="1" hangingPunct="1"/>
              <a:t>62</a:t>
            </a:fld>
            <a:endParaRPr lang="en-US" sz="1200">
              <a:latin typeface="Calibri" charset="0"/>
            </a:endParaRPr>
          </a:p>
        </p:txBody>
      </p:sp>
      <p:sp>
        <p:nvSpPr>
          <p:cNvPr id="348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sp>
      <p:sp>
        <p:nvSpPr>
          <p:cNvPr id="216067" name="Rectangle 3"/>
          <p:cNvSpPr>
            <a:spLocks noGrp="1" noChangeArrowheads="1"/>
          </p:cNvSpPr>
          <p:nvPr>
            <p:ph type="body" idx="1"/>
          </p:nvPr>
        </p:nvSpPr>
        <p:spPr/>
        <p:txBody>
          <a:bodyPr/>
          <a:lstStyle/>
          <a:p>
            <a:pPr>
              <a:defRPr/>
            </a:pPr>
            <a:r>
              <a:rPr lang="en-US" b="1" dirty="0" smtClean="0">
                <a:ea typeface="+mn-ea"/>
                <a:cs typeface="+mn-cs"/>
              </a:rPr>
              <a:t>Guide RNAs meditate RNA editing in mitochondria and serve as template correction, transfer-messenger RNAs in bacteria, small cytoplasmic RNA</a:t>
            </a:r>
            <a:endParaRPr lang="en-US" dirty="0">
              <a:latin typeface="Times New Roman" pitchFamily="18" charset="0"/>
              <a:cs typeface="Times New Roman"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headEnd/>
            <a:tailEnd/>
          </a:ln>
        </p:spPr>
      </p:sp>
      <p:sp>
        <p:nvSpPr>
          <p:cNvPr id="154627" name="Notes Placeholder 2"/>
          <p:cNvSpPr>
            <a:spLocks noGrp="1"/>
          </p:cNvSpPr>
          <p:nvPr>
            <p:ph type="body" idx="1"/>
          </p:nvPr>
        </p:nvSpPr>
        <p:spPr bwMode="auto">
          <a:noFill/>
        </p:spPr>
        <p:txBody>
          <a:bodyPr/>
          <a:lstStyle/>
          <a:p>
            <a:pPr eaLnBrk="1" hangingPunct="1"/>
            <a:r>
              <a:rPr lang="en-US" smtClean="0">
                <a:ea typeface="ＭＳ Ｐゴシック" pitchFamily="-65" charset="-128"/>
                <a:cs typeface="ＭＳ Ｐゴシック" pitchFamily="-65" charset="-128"/>
              </a:rPr>
              <a:t>Cervical cancer, hepatoclular cancer, burketts lymphoma, herpes virus kaposi’s sarcoma</a:t>
            </a:r>
          </a:p>
          <a:p>
            <a:pPr eaLnBrk="1" hangingPunct="1"/>
            <a:r>
              <a:rPr lang="en-US" smtClean="0">
                <a:ea typeface="ＭＳ Ｐゴシック" pitchFamily="-65" charset="-128"/>
                <a:cs typeface="ＭＳ Ｐゴシック" pitchFamily="-65" charset="-128"/>
              </a:rPr>
              <a:t>Epstein-barr virus</a:t>
            </a:r>
          </a:p>
        </p:txBody>
      </p:sp>
      <p:sp>
        <p:nvSpPr>
          <p:cNvPr id="154628" name="Slide Number Placeholder 3"/>
          <p:cNvSpPr>
            <a:spLocks noGrp="1"/>
          </p:cNvSpPr>
          <p:nvPr>
            <p:ph type="sldNum" sz="quarter" idx="5"/>
          </p:nvPr>
        </p:nvSpPr>
        <p:spPr bwMode="auto">
          <a:xfrm>
            <a:off x="3884613" y="8685213"/>
            <a:ext cx="2971800" cy="457200"/>
          </a:xfrm>
          <a:prstGeom prst="rect">
            <a:avLst/>
          </a:prstGeom>
          <a:noFill/>
          <a:ln>
            <a:miter lim="800000"/>
            <a:headEnd/>
            <a:tailEnd/>
          </a:ln>
        </p:spPr>
        <p:txBody>
          <a:bodyPr/>
          <a:lstStyle/>
          <a:p>
            <a:fld id="{1D8FDBFF-D682-8A4B-86D6-ADA3E04194B0}" type="slidenum">
              <a:rPr lang="en-US"/>
              <a:pPr/>
              <a:t>63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headEnd/>
            <a:tailEnd/>
          </a:ln>
        </p:spPr>
      </p:sp>
      <p:sp>
        <p:nvSpPr>
          <p:cNvPr id="154627" name="Notes Placeholder 2"/>
          <p:cNvSpPr>
            <a:spLocks noGrp="1"/>
          </p:cNvSpPr>
          <p:nvPr>
            <p:ph type="body" idx="1"/>
          </p:nvPr>
        </p:nvSpPr>
        <p:spPr bwMode="auto">
          <a:noFill/>
        </p:spPr>
        <p:txBody>
          <a:bodyPr/>
          <a:lstStyle/>
          <a:p>
            <a:pPr eaLnBrk="1" hangingPunct="1"/>
            <a:r>
              <a:rPr lang="en-US" smtClean="0">
                <a:ea typeface="ＭＳ Ｐゴシック" pitchFamily="-65" charset="-128"/>
                <a:cs typeface="ＭＳ Ｐゴシック" pitchFamily="-65" charset="-128"/>
              </a:rPr>
              <a:t>Cervical cancer, hepatoclular cancer, burketts lymphoma, herpes virus kaposi’s sarcoma</a:t>
            </a:r>
          </a:p>
          <a:p>
            <a:pPr eaLnBrk="1" hangingPunct="1"/>
            <a:r>
              <a:rPr lang="en-US" smtClean="0">
                <a:ea typeface="ＭＳ Ｐゴシック" pitchFamily="-65" charset="-128"/>
                <a:cs typeface="ＭＳ Ｐゴシック" pitchFamily="-65" charset="-128"/>
              </a:rPr>
              <a:t>Epstein-barr virus</a:t>
            </a:r>
          </a:p>
        </p:txBody>
      </p:sp>
      <p:sp>
        <p:nvSpPr>
          <p:cNvPr id="154628" name="Slide Number Placeholder 3"/>
          <p:cNvSpPr>
            <a:spLocks noGrp="1"/>
          </p:cNvSpPr>
          <p:nvPr>
            <p:ph type="sldNum" sz="quarter" idx="5"/>
          </p:nvPr>
        </p:nvSpPr>
        <p:spPr bwMode="auto">
          <a:xfrm>
            <a:off x="3884613" y="8685213"/>
            <a:ext cx="2971800" cy="457200"/>
          </a:xfrm>
          <a:prstGeom prst="rect">
            <a:avLst/>
          </a:prstGeom>
          <a:noFill/>
          <a:ln>
            <a:miter lim="800000"/>
            <a:headEnd/>
            <a:tailEnd/>
          </a:ln>
        </p:spPr>
        <p:txBody>
          <a:bodyPr/>
          <a:lstStyle/>
          <a:p>
            <a:fld id="{1D8FDBFF-D682-8A4B-86D6-ADA3E04194B0}" type="slidenum">
              <a:rPr lang="en-US"/>
              <a:pPr/>
              <a:t>64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headEnd/>
            <a:tailEnd/>
          </a:ln>
        </p:spPr>
      </p:sp>
      <p:sp>
        <p:nvSpPr>
          <p:cNvPr id="154627" name="Notes Placeholder 2"/>
          <p:cNvSpPr>
            <a:spLocks noGrp="1"/>
          </p:cNvSpPr>
          <p:nvPr>
            <p:ph type="body" idx="1"/>
          </p:nvPr>
        </p:nvSpPr>
        <p:spPr bwMode="auto">
          <a:noFill/>
        </p:spPr>
        <p:txBody>
          <a:bodyPr/>
          <a:lstStyle/>
          <a:p>
            <a:pPr eaLnBrk="1" hangingPunct="1"/>
            <a:r>
              <a:rPr lang="en-US" smtClean="0">
                <a:ea typeface="ＭＳ Ｐゴシック" pitchFamily="-65" charset="-128"/>
                <a:cs typeface="ＭＳ Ｐゴシック" pitchFamily="-65" charset="-128"/>
              </a:rPr>
              <a:t>Cervical cancer, hepatoclular cancer, burketts lymphoma, herpes virus kaposi’s sarcoma</a:t>
            </a:r>
          </a:p>
          <a:p>
            <a:pPr eaLnBrk="1" hangingPunct="1"/>
            <a:r>
              <a:rPr lang="en-US" smtClean="0">
                <a:ea typeface="ＭＳ Ｐゴシック" pitchFamily="-65" charset="-128"/>
                <a:cs typeface="ＭＳ Ｐゴシック" pitchFamily="-65" charset="-128"/>
              </a:rPr>
              <a:t>Epstein-barr virus</a:t>
            </a:r>
          </a:p>
        </p:txBody>
      </p:sp>
      <p:sp>
        <p:nvSpPr>
          <p:cNvPr id="154628" name="Slide Number Placeholder 3"/>
          <p:cNvSpPr>
            <a:spLocks noGrp="1"/>
          </p:cNvSpPr>
          <p:nvPr>
            <p:ph type="sldNum" sz="quarter" idx="5"/>
          </p:nvPr>
        </p:nvSpPr>
        <p:spPr bwMode="auto">
          <a:xfrm>
            <a:off x="3884613" y="8685213"/>
            <a:ext cx="2971800" cy="457200"/>
          </a:xfrm>
          <a:prstGeom prst="rect">
            <a:avLst/>
          </a:prstGeom>
          <a:noFill/>
          <a:ln>
            <a:miter lim="800000"/>
            <a:headEnd/>
            <a:tailEnd/>
          </a:ln>
        </p:spPr>
        <p:txBody>
          <a:bodyPr/>
          <a:lstStyle/>
          <a:p>
            <a:fld id="{1D8FDBFF-D682-8A4B-86D6-ADA3E04194B0}" type="slidenum">
              <a:rPr lang="en-US"/>
              <a:pPr/>
              <a:t>65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63490" name="Rectangle 29"/>
          <p:cNvSpPr>
            <a:spLocks noGrp="1" noChangeArrowheads="1"/>
          </p:cNvSpPr>
          <p:nvPr>
            <p:ph type="dt" sz="quarter" idx="1"/>
          </p:nvPr>
        </p:nvSpPr>
        <p:spPr>
          <a:noFill/>
        </p:spPr>
        <p:txBody>
          <a:bodyPr/>
          <a:lstStyle/>
          <a:p>
            <a:r>
              <a:rPr lang="fr-FR">
                <a:latin typeface="Helvetica" pitchFamily="-105" charset="0"/>
                <a:ea typeface="ＭＳ Ｐゴシック" pitchFamily="-105" charset="-128"/>
                <a:cs typeface="ＭＳ Ｐゴシック" pitchFamily="-105" charset="-128"/>
              </a:rPr>
              <a:t>25/03/10</a:t>
            </a:r>
          </a:p>
        </p:txBody>
      </p:sp>
      <p:sp>
        <p:nvSpPr>
          <p:cNvPr id="63491" name="Rectangle 33"/>
          <p:cNvSpPr>
            <a:spLocks noGrp="1" noChangeArrowheads="1"/>
          </p:cNvSpPr>
          <p:nvPr>
            <p:ph type="sldNum" sz="quarter" idx="5"/>
          </p:nvPr>
        </p:nvSpPr>
        <p:spPr>
          <a:noFill/>
        </p:spPr>
        <p:txBody>
          <a:bodyPr/>
          <a:lstStyle/>
          <a:p>
            <a:fld id="{210C3D01-9F04-3C46-9B04-EE03BAE97C40}" type="slidenum">
              <a:rPr lang="fr-FR">
                <a:latin typeface="Helvetica" pitchFamily="-105" charset="0"/>
                <a:ea typeface="ＭＳ Ｐゴシック" pitchFamily="-105" charset="-128"/>
                <a:cs typeface="ＭＳ Ｐゴシック" pitchFamily="-105" charset="-128"/>
              </a:rPr>
              <a:pPr/>
              <a:t>67</a:t>
            </a:fld>
            <a:endParaRPr lang="fr-FR">
              <a:latin typeface="Helvetica" pitchFamily="-105" charset="0"/>
              <a:ea typeface="ＭＳ Ｐゴシック" pitchFamily="-105" charset="-128"/>
              <a:cs typeface="ＭＳ Ｐゴシック" pitchFamily="-105" charset="-128"/>
            </a:endParaRPr>
          </a:p>
        </p:txBody>
      </p:sp>
      <p:sp>
        <p:nvSpPr>
          <p:cNvPr id="63492" name="Text Box 1"/>
          <p:cNvSpPr txBox="1">
            <a:spLocks noChangeArrowheads="1"/>
          </p:cNvSpPr>
          <p:nvPr/>
        </p:nvSpPr>
        <p:spPr bwMode="auto">
          <a:xfrm>
            <a:off x="3884613" y="0"/>
            <a:ext cx="2930525" cy="415925"/>
          </a:xfrm>
          <a:prstGeom prst="rect">
            <a:avLst/>
          </a:prstGeom>
          <a:noFill/>
          <a:ln w="9525">
            <a:noFill/>
            <a:round/>
            <a:headEnd/>
            <a:tailEnd/>
          </a:ln>
        </p:spPr>
        <p:txBody>
          <a:bodyPr lIns="90000" tIns="46800" rIns="90000" bIns="46800">
            <a:prstTxWarp prst="textNoShape">
              <a:avLst/>
            </a:prstTxWarp>
          </a:bodyPr>
          <a:lstStyle/>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1200">
                <a:solidFill>
                  <a:srgbClr val="000000"/>
                </a:solidFill>
                <a:latin typeface="Calibri" pitchFamily="-105" charset="0"/>
              </a:rPr>
              <a:t>25/03/10</a:t>
            </a:r>
          </a:p>
        </p:txBody>
      </p:sp>
      <p:sp>
        <p:nvSpPr>
          <p:cNvPr id="63493" name="Text Box 2"/>
          <p:cNvSpPr txBox="1">
            <a:spLocks noChangeArrowheads="1"/>
          </p:cNvSpPr>
          <p:nvPr/>
        </p:nvSpPr>
        <p:spPr bwMode="auto">
          <a:xfrm>
            <a:off x="3884613" y="8685213"/>
            <a:ext cx="2930525" cy="415925"/>
          </a:xfrm>
          <a:prstGeom prst="rect">
            <a:avLst/>
          </a:prstGeom>
          <a:noFill/>
          <a:ln w="9525">
            <a:noFill/>
            <a:round/>
            <a:headEnd/>
            <a:tailEnd/>
          </a:ln>
        </p:spPr>
        <p:txBody>
          <a:bodyPr lIns="90000" tIns="46800" rIns="90000" bIns="46800" anchor="b">
            <a:prstTxWarp prst="textNoShape">
              <a:avLst/>
            </a:prstTxWarp>
          </a:bodyPr>
          <a:lstStyle/>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66A2C1E7-194E-0E4B-B6D2-B106A6D25444}" type="slidenum">
              <a:rPr lang="fr-FR" sz="1200">
                <a:solidFill>
                  <a:srgbClr val="000000"/>
                </a:solidFill>
                <a:latin typeface="Calibri" pitchFamily="-105" charset="0"/>
              </a:rPr>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67</a:t>
            </a:fld>
            <a:endParaRPr lang="fr-FR" sz="1200">
              <a:solidFill>
                <a:srgbClr val="000000"/>
              </a:solidFill>
              <a:latin typeface="Calibri" pitchFamily="-105" charset="0"/>
            </a:endParaRPr>
          </a:p>
        </p:txBody>
      </p:sp>
      <p:sp>
        <p:nvSpPr>
          <p:cNvPr id="63494" name="Text Box 3"/>
          <p:cNvSpPr txBox="1">
            <a:spLocks noChangeArrowheads="1"/>
          </p:cNvSpPr>
          <p:nvPr/>
        </p:nvSpPr>
        <p:spPr bwMode="auto">
          <a:xfrm>
            <a:off x="1143000" y="685800"/>
            <a:ext cx="4537075" cy="3394075"/>
          </a:xfrm>
          <a:prstGeom prst="rect">
            <a:avLst/>
          </a:prstGeom>
          <a:solidFill>
            <a:srgbClr val="FFFFFF"/>
          </a:solidFill>
          <a:ln w="9360">
            <a:solidFill>
              <a:srgbClr val="000000"/>
            </a:solidFill>
            <a:miter lim="800000"/>
            <a:headEnd/>
            <a:tailEnd/>
          </a:ln>
        </p:spPr>
        <p:txBody>
          <a:bodyPr wrap="none" anchor="ctr">
            <a:prstTxWarp prst="textNoShape">
              <a:avLst/>
            </a:prstTxWarp>
          </a:bodyPr>
          <a:lstStyle/>
          <a:p>
            <a:endParaRPr lang="fr-FR" sz="1800">
              <a:latin typeface="Calibri" pitchFamily="-105" charset="0"/>
            </a:endParaRPr>
          </a:p>
        </p:txBody>
      </p:sp>
      <p:sp>
        <p:nvSpPr>
          <p:cNvPr id="63495" name="Text Box 4"/>
          <p:cNvSpPr>
            <a:spLocks noGrp="1" noChangeArrowheads="1"/>
          </p:cNvSpPr>
          <p:nvPr>
            <p:ph type="body"/>
          </p:nvPr>
        </p:nvSpPr>
        <p:spPr>
          <a:xfrm>
            <a:off x="685800" y="4343400"/>
            <a:ext cx="5445125" cy="4167188"/>
          </a:xfrm>
          <a:noFill/>
          <a:ln/>
        </p:spPr>
        <p:txBody>
          <a:bodyPr wrap="none" anchor="ctr"/>
          <a:lstStyle/>
          <a:p>
            <a:pPr eaLnBrk="1" hangingPunct="1">
              <a:spcBef>
                <a:spcPct val="0"/>
              </a:spcBef>
            </a:pPr>
            <a:endParaRPr lang="fr-FR" smtClean="0">
              <a:latin typeface="Times" pitchFamily="-105" charset="0"/>
              <a:ea typeface="ＭＳ Ｐゴシック" pitchFamily="-105" charset="-128"/>
              <a:cs typeface="ＭＳ Ｐゴシック" pitchFamily="-105"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Espace réservé de l'image des diapositives 1"/>
          <p:cNvSpPr>
            <a:spLocks noGrp="1" noRot="1" noChangeAspect="1"/>
          </p:cNvSpPr>
          <p:nvPr>
            <p:ph type="sldImg"/>
          </p:nvPr>
        </p:nvSpPr>
        <p:spPr>
          <a:ln/>
        </p:spPr>
      </p:sp>
      <p:sp>
        <p:nvSpPr>
          <p:cNvPr id="40963" name="Espace réservé des commentaires 2"/>
          <p:cNvSpPr>
            <a:spLocks noGrp="1"/>
          </p:cNvSpPr>
          <p:nvPr>
            <p:ph type="body" idx="1"/>
          </p:nvPr>
        </p:nvSpPr>
        <p:spPr>
          <a:noFill/>
          <a:ln/>
        </p:spPr>
        <p:txBody>
          <a:bodyPr/>
          <a:lstStyle/>
          <a:p>
            <a:r>
              <a:rPr lang="fr-FR" smtClean="0">
                <a:latin typeface="Times" pitchFamily="4" charset="0"/>
                <a:ea typeface="ＭＳ Ｐゴシック" pitchFamily="4" charset="-128"/>
                <a:cs typeface="ＭＳ Ｐゴシック" pitchFamily="4" charset="-128"/>
              </a:rPr>
              <a:t>RIDL Repeat Insertion Domains of LncRNAs</a:t>
            </a:r>
          </a:p>
          <a:p>
            <a:r>
              <a:rPr lang="fr-FR" smtClean="0">
                <a:latin typeface="Times" pitchFamily="4" charset="0"/>
                <a:ea typeface="ＭＳ Ｐゴシック" pitchFamily="4" charset="-128"/>
                <a:cs typeface="ＭＳ Ｐゴシック" pitchFamily="4" charset="-128"/>
              </a:rPr>
              <a:t>TE as RNA motifs</a:t>
            </a:r>
          </a:p>
        </p:txBody>
      </p:sp>
      <p:sp>
        <p:nvSpPr>
          <p:cNvPr id="40964" name="Espace réservé du numéro de diapositive 3"/>
          <p:cNvSpPr>
            <a:spLocks noGrp="1"/>
          </p:cNvSpPr>
          <p:nvPr>
            <p:ph type="sldNum" sz="quarter" idx="5"/>
          </p:nvPr>
        </p:nvSpPr>
        <p:spPr>
          <a:noFill/>
        </p:spPr>
        <p:txBody>
          <a:bodyPr/>
          <a:lstStyle/>
          <a:p>
            <a:fld id="{ADAC8731-E016-1B4F-A2E6-18FDECEA29EF}" type="slidenum">
              <a:rPr lang="en-US" smtClean="0">
                <a:latin typeface="Helvetica" pitchFamily="4" charset="0"/>
                <a:ea typeface="ＭＳ Ｐゴシック" pitchFamily="4" charset="-128"/>
                <a:cs typeface="ＭＳ Ｐゴシック" pitchFamily="4" charset="-128"/>
              </a:rPr>
              <a:pPr/>
              <a:t>71</a:t>
            </a:fld>
            <a:endParaRPr lang="en-US" smtClean="0">
              <a:latin typeface="Helvetica" pitchFamily="4" charset="0"/>
              <a:ea typeface="ＭＳ Ｐゴシック" pitchFamily="4" charset="-128"/>
              <a:cs typeface="ＭＳ Ｐゴシック" pitchFamily="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678EB3-6E31-C34F-8286-237E4ABF6EB0}" type="slidenum">
              <a:rPr lang="fr-FR"/>
              <a:pPr/>
              <a:t>15</a:t>
            </a:fld>
            <a:endParaRPr lang="fr-FR"/>
          </a:p>
        </p:txBody>
      </p:sp>
      <p:sp>
        <p:nvSpPr>
          <p:cNvPr id="22528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2528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CA" b="1" dirty="0" err="1" smtClean="0"/>
              <a:t>Complexité</a:t>
            </a:r>
            <a:r>
              <a:rPr lang="en-CA" b="1" dirty="0" smtClean="0"/>
              <a:t> des </a:t>
            </a:r>
            <a:r>
              <a:rPr lang="en-CA" b="1" dirty="0" err="1" smtClean="0"/>
              <a:t>réseaux</a:t>
            </a:r>
            <a:r>
              <a:rPr lang="en-CA" b="1" baseline="0" dirty="0" smtClean="0"/>
              <a:t> de type neuronal </a:t>
            </a:r>
            <a:r>
              <a:rPr lang="en-CA" baseline="0" dirty="0" smtClean="0"/>
              <a:t>qui –par </a:t>
            </a:r>
            <a:r>
              <a:rPr lang="en-CA" baseline="0" dirty="0" err="1" smtClean="0"/>
              <a:t>définition</a:t>
            </a:r>
            <a:r>
              <a:rPr lang="en-CA" baseline="0" dirty="0" smtClean="0"/>
              <a:t> ne </a:t>
            </a:r>
            <a:r>
              <a:rPr lang="en-CA" baseline="0" dirty="0" err="1" smtClean="0"/>
              <a:t>pourra</a:t>
            </a:r>
            <a:r>
              <a:rPr lang="en-CA" baseline="0" dirty="0" smtClean="0"/>
              <a:t> pas </a:t>
            </a:r>
            <a:r>
              <a:rPr lang="en-CA" baseline="0" dirty="0" err="1" smtClean="0"/>
              <a:t>prendre</a:t>
            </a:r>
            <a:r>
              <a:rPr lang="en-CA" baseline="0" dirty="0" smtClean="0"/>
              <a:t> </a:t>
            </a:r>
            <a:r>
              <a:rPr lang="en-CA" baseline="0" dirty="0" err="1" smtClean="0"/>
              <a:t>l’ensemble</a:t>
            </a:r>
            <a:r>
              <a:rPr lang="en-CA" baseline="0" dirty="0" smtClean="0"/>
              <a:t> des </a:t>
            </a:r>
            <a:r>
              <a:rPr lang="en-CA" baseline="0" dirty="0" err="1" smtClean="0"/>
              <a:t>données</a:t>
            </a:r>
            <a:r>
              <a:rPr lang="en-CA" baseline="0" dirty="0" smtClean="0"/>
              <a:t> de </a:t>
            </a:r>
            <a:r>
              <a:rPr lang="en-CA" baseline="0" dirty="0" err="1" smtClean="0"/>
              <a:t>l’environnement</a:t>
            </a:r>
            <a:r>
              <a:rPr lang="en-CA" baseline="0" dirty="0" smtClean="0"/>
              <a:t> qui change </a:t>
            </a:r>
            <a:r>
              <a:rPr lang="en-CA" baseline="0" dirty="0" err="1" smtClean="0"/>
              <a:t>d’une</a:t>
            </a:r>
            <a:r>
              <a:rPr lang="en-CA" baseline="0" dirty="0" smtClean="0"/>
              <a:t> minute </a:t>
            </a:r>
            <a:r>
              <a:rPr lang="en-CA" baseline="0" dirty="0" err="1" smtClean="0"/>
              <a:t>à</a:t>
            </a:r>
            <a:r>
              <a:rPr lang="en-CA" baseline="0" dirty="0" smtClean="0"/>
              <a:t> </a:t>
            </a:r>
            <a:r>
              <a:rPr lang="en-CA" baseline="0" dirty="0" err="1" smtClean="0"/>
              <a:t>l’autre</a:t>
            </a:r>
            <a:r>
              <a:rPr lang="en-CA" baseline="0" dirty="0" smtClean="0"/>
              <a:t>, </a:t>
            </a:r>
            <a:r>
              <a:rPr lang="en-CA" baseline="0" dirty="0" err="1" smtClean="0"/>
              <a:t>d’une</a:t>
            </a:r>
            <a:r>
              <a:rPr lang="en-CA" baseline="0" dirty="0" smtClean="0"/>
              <a:t> </a:t>
            </a:r>
            <a:r>
              <a:rPr lang="en-CA" baseline="0" dirty="0" err="1" smtClean="0"/>
              <a:t>seconde</a:t>
            </a:r>
            <a:r>
              <a:rPr lang="en-CA" baseline="0" dirty="0" smtClean="0"/>
              <a:t> </a:t>
            </a:r>
            <a:r>
              <a:rPr lang="en-CA" baseline="0" dirty="0" err="1" smtClean="0"/>
              <a:t>à</a:t>
            </a:r>
            <a:r>
              <a:rPr lang="en-CA" baseline="0" dirty="0" smtClean="0"/>
              <a:t> </a:t>
            </a:r>
            <a:r>
              <a:rPr lang="en-CA" baseline="0" dirty="0" err="1" smtClean="0"/>
              <a:t>l’autre</a:t>
            </a:r>
            <a:r>
              <a:rPr lang="en-CA" baseline="0" dirty="0" smtClean="0"/>
              <a:t>, et qui </a:t>
            </a:r>
            <a:r>
              <a:rPr lang="en-CA" baseline="0" dirty="0" err="1" smtClean="0"/>
              <a:t>s’ils</a:t>
            </a:r>
            <a:r>
              <a:rPr lang="en-CA" baseline="0" dirty="0" smtClean="0"/>
              <a:t> </a:t>
            </a:r>
            <a:r>
              <a:rPr lang="en-CA" baseline="0" dirty="0" err="1" smtClean="0"/>
              <a:t>sont</a:t>
            </a:r>
            <a:r>
              <a:rPr lang="en-CA" baseline="0" dirty="0" smtClean="0"/>
              <a:t> </a:t>
            </a:r>
            <a:r>
              <a:rPr lang="en-CA" b="1" baseline="0" dirty="0" err="1" smtClean="0"/>
              <a:t>négatifs</a:t>
            </a:r>
            <a:r>
              <a:rPr lang="en-CA" b="1" baseline="0" dirty="0" smtClean="0"/>
              <a:t> </a:t>
            </a:r>
            <a:r>
              <a:rPr lang="en-CA" baseline="0" dirty="0" err="1" smtClean="0"/>
              <a:t>entrainent</a:t>
            </a:r>
            <a:r>
              <a:rPr lang="en-CA" baseline="0" dirty="0" smtClean="0"/>
              <a:t> </a:t>
            </a:r>
            <a:r>
              <a:rPr lang="en-CA" baseline="0" dirty="0" err="1" smtClean="0"/>
              <a:t>une</a:t>
            </a:r>
            <a:r>
              <a:rPr lang="en-CA" baseline="0" dirty="0" smtClean="0"/>
              <a:t> cascade </a:t>
            </a:r>
            <a:r>
              <a:rPr lang="en-CA" baseline="0" dirty="0" err="1" smtClean="0"/>
              <a:t>d’une</a:t>
            </a:r>
            <a:r>
              <a:rPr lang="en-CA" baseline="0" dirty="0" smtClean="0"/>
              <a:t> importance </a:t>
            </a:r>
            <a:r>
              <a:rPr lang="en-CA" baseline="0" dirty="0" err="1" smtClean="0"/>
              <a:t>considérable</a:t>
            </a:r>
            <a:r>
              <a:rPr lang="en-CA" baseline="0" dirty="0" smtClean="0"/>
              <a:t>.</a:t>
            </a:r>
            <a:endParaRPr lang="en-CA"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5890" name="Rectangle 2"/>
          <p:cNvSpPr>
            <a:spLocks noGrp="1" noRot="1" noChangeAspect="1" noChangeArrowheads="1" noTextEdit="1"/>
          </p:cNvSpPr>
          <p:nvPr>
            <p:ph type="sldImg"/>
          </p:nvPr>
        </p:nvSpPr>
        <p:spPr>
          <a:ln/>
          <a:extLs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sp>
      <p:sp>
        <p:nvSpPr>
          <p:cNvPr id="165891" name="Rectangle 3"/>
          <p:cNvSpPr>
            <a:spLocks noGrp="1" noChangeArrowheads="1"/>
          </p:cNvSpPr>
          <p:nvPr>
            <p:ph type="body" idx="1"/>
          </p:nvPr>
        </p:nvSpPr>
        <p:spPr/>
        <p:txBody>
          <a:bodyPr/>
          <a:lstStyle/>
          <a:p>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a:ln/>
        </p:spPr>
        <p:txBody>
          <a:bodyPr/>
          <a:lstStyle/>
          <a:p>
            <a:endParaRPr lang="fr-FR">
              <a:latin typeface="Arial" pitchFamily="-108" charset="0"/>
              <a:cs typeface="Arial" pitchFamily="-108" charset="0"/>
            </a:endParaRPr>
          </a:p>
        </p:txBody>
      </p:sp>
      <p:sp>
        <p:nvSpPr>
          <p:cNvPr id="139268" name="Slide Number Placeholder 3"/>
          <p:cNvSpPr>
            <a:spLocks noGrp="1"/>
          </p:cNvSpPr>
          <p:nvPr>
            <p:ph type="sldNum" sz="quarter" idx="5"/>
          </p:nvPr>
        </p:nvSpPr>
        <p:spPr>
          <a:noFill/>
        </p:spPr>
        <p:txBody>
          <a:bodyPr/>
          <a:lstStyle/>
          <a:p>
            <a:fld id="{173D659B-3247-3840-B1F3-319AB88CA4C9}" type="slidenum">
              <a:rPr lang="en-US"/>
              <a:pPr/>
              <a:t>23</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a:xfrm>
            <a:off x="3884613" y="8685213"/>
            <a:ext cx="2971800" cy="457200"/>
          </a:xfrm>
          <a:prstGeom prst="rect">
            <a:avLst/>
          </a:prstGeom>
        </p:spPr>
        <p:txBody>
          <a:bodyPr/>
          <a:lstStyle/>
          <a:p>
            <a:pPr>
              <a:defRPr/>
            </a:pPr>
            <a:fld id="{569B0C24-DD13-B24A-B9CD-3CD52DEA9D01}" type="slidenum">
              <a:rPr lang="fr-FR" smtClean="0"/>
              <a:pPr>
                <a:defRPr/>
              </a:pPr>
              <a:t>25</a:t>
            </a:fld>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err="1" smtClean="0"/>
              <a:t>phosphatidylserine</a:t>
            </a:r>
            <a:r>
              <a:rPr lang="fr-FR" dirty="0" smtClean="0"/>
              <a:t> </a:t>
            </a:r>
            <a:r>
              <a:rPr lang="fr-FR" dirty="0" err="1" smtClean="0"/>
              <a:t>decarboxylase</a:t>
            </a:r>
            <a:endParaRPr lang="fr-FR" dirty="0"/>
          </a:p>
        </p:txBody>
      </p:sp>
      <p:sp>
        <p:nvSpPr>
          <p:cNvPr id="4" name="Espace réservé du numéro de diapositive 3"/>
          <p:cNvSpPr>
            <a:spLocks noGrp="1"/>
          </p:cNvSpPr>
          <p:nvPr>
            <p:ph type="sldNum" sz="quarter" idx="10"/>
          </p:nvPr>
        </p:nvSpPr>
        <p:spPr/>
        <p:txBody>
          <a:bodyPr/>
          <a:lstStyle/>
          <a:p>
            <a:pPr>
              <a:defRPr/>
            </a:pPr>
            <a:fld id="{569B0C24-DD13-B24A-B9CD-3CD52DEA9D01}" type="slidenum">
              <a:rPr lang="fr-FR" smtClean="0"/>
              <a:pPr>
                <a:defRPr/>
              </a:pPr>
              <a:t>27</a:t>
            </a:fld>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a:ln/>
        </p:spPr>
      </p:sp>
      <p:sp>
        <p:nvSpPr>
          <p:cNvPr id="149507" name="Notes Placeholder 2"/>
          <p:cNvSpPr>
            <a:spLocks noGrp="1"/>
          </p:cNvSpPr>
          <p:nvPr>
            <p:ph type="body" idx="1"/>
          </p:nvPr>
        </p:nvSpPr>
        <p:spPr>
          <a:noFill/>
          <a:ln/>
        </p:spPr>
        <p:txBody>
          <a:bodyPr/>
          <a:lstStyle/>
          <a:p>
            <a:endParaRPr lang="fr-FR">
              <a:latin typeface="Arial" pitchFamily="-108" charset="0"/>
              <a:cs typeface="Arial" pitchFamily="-108" charset="0"/>
            </a:endParaRPr>
          </a:p>
        </p:txBody>
      </p:sp>
      <p:sp>
        <p:nvSpPr>
          <p:cNvPr id="149508" name="Slide Number Placeholder 3"/>
          <p:cNvSpPr>
            <a:spLocks noGrp="1"/>
          </p:cNvSpPr>
          <p:nvPr>
            <p:ph type="sldNum" sz="quarter" idx="5"/>
          </p:nvPr>
        </p:nvSpPr>
        <p:spPr>
          <a:noFill/>
        </p:spPr>
        <p:txBody>
          <a:bodyPr/>
          <a:lstStyle/>
          <a:p>
            <a:fld id="{02C856AA-019C-8A48-9704-E9926F82A8B2}" type="slidenum">
              <a:rPr lang="en-US"/>
              <a:pPr/>
              <a:t>29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569B0C24-DD13-B24A-B9CD-3CD52DEA9D01}" type="slidenum">
              <a:rPr lang="fr-FR" smtClean="0"/>
              <a:pPr>
                <a:defRPr/>
              </a:pPr>
              <a:t>33</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Diapositive de titre">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prstTxWarp prst="textNoShape">
              <a:avLst/>
            </a:prstTxWarp>
          </a:bodyPr>
          <a:lstStyle/>
          <a:p>
            <a:pPr>
              <a:defRPr/>
            </a:pPr>
            <a:endParaRPr lang="fr-FR"/>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a:effectLst/>
        </p:spPr>
        <p:txBody>
          <a:bodyPr>
            <a:prstTxWarp prst="textNoShape">
              <a:avLst/>
            </a:prstTxWarp>
          </a:bodyPr>
          <a:lstStyle/>
          <a:p>
            <a:pPr>
              <a:defRPr/>
            </a:pPr>
            <a:endParaRPr lang="fr-FR"/>
          </a:p>
        </p:txBody>
      </p:sp>
      <p:sp>
        <p:nvSpPr>
          <p:cNvPr id="52226" name="Rectangle 2"/>
          <p:cNvSpPr>
            <a:spLocks noGrp="1" noChangeArrowheads="1"/>
          </p:cNvSpPr>
          <p:nvPr>
            <p:ph type="ctrTitle"/>
          </p:nvPr>
        </p:nvSpPr>
        <p:spPr>
          <a:xfrm>
            <a:off x="914400" y="1524000"/>
            <a:ext cx="7623175" cy="1752600"/>
          </a:xfrm>
        </p:spPr>
        <p:txBody>
          <a:bodyPr/>
          <a:lstStyle>
            <a:lvl1pPr>
              <a:defRPr sz="5000"/>
            </a:lvl1pPr>
          </a:lstStyle>
          <a:p>
            <a:r>
              <a:rPr lang="fr-FR"/>
              <a:t>Cliquez pour modifier le style du titre</a:t>
            </a:r>
          </a:p>
        </p:txBody>
      </p:sp>
      <p:sp>
        <p:nvSpPr>
          <p:cNvPr id="52227" name="Rectangle 3"/>
          <p:cNvSpPr>
            <a:spLocks noGrp="1" noChangeArrowheads="1"/>
          </p:cNvSpPr>
          <p:nvPr>
            <p:ph type="subTitle" idx="1"/>
          </p:nvPr>
        </p:nvSpPr>
        <p:spPr>
          <a:xfrm>
            <a:off x="1981200" y="3962400"/>
            <a:ext cx="6553200" cy="1752600"/>
          </a:xfrm>
        </p:spPr>
        <p:txBody>
          <a:bodyPr/>
          <a:lstStyle>
            <a:lvl1pPr marL="0" indent="0">
              <a:buFont typeface="Wingdings" pitchFamily="-84" charset="2"/>
              <a:buNone/>
              <a:defRPr sz="2800"/>
            </a:lvl1pPr>
          </a:lstStyle>
          <a:p>
            <a:r>
              <a:rPr lang="fr-FR"/>
              <a:t>Cliquez pour modifier le style des sous-titres du masque</a:t>
            </a:r>
          </a:p>
        </p:txBody>
      </p:sp>
      <p:sp>
        <p:nvSpPr>
          <p:cNvPr id="6" name="Rectangle 4"/>
          <p:cNvSpPr>
            <a:spLocks noGrp="1" noChangeArrowheads="1"/>
          </p:cNvSpPr>
          <p:nvPr>
            <p:ph type="dt" sz="half" idx="10"/>
          </p:nvPr>
        </p:nvSpPr>
        <p:spPr/>
        <p:txBody>
          <a:bodyPr/>
          <a:lstStyle>
            <a:lvl1pPr>
              <a:defRPr/>
            </a:lvl1pPr>
          </a:lstStyle>
          <a:p>
            <a:pPr>
              <a:defRPr/>
            </a:pPr>
            <a:endParaRPr lang="fr-FR"/>
          </a:p>
        </p:txBody>
      </p:sp>
      <p:sp>
        <p:nvSpPr>
          <p:cNvPr id="7"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fr-FR"/>
          </a:p>
        </p:txBody>
      </p:sp>
      <p:sp>
        <p:nvSpPr>
          <p:cNvPr id="8" name="Rectangle 6"/>
          <p:cNvSpPr>
            <a:spLocks noGrp="1" noChangeArrowheads="1"/>
          </p:cNvSpPr>
          <p:nvPr>
            <p:ph type="sldNum" sz="quarter" idx="12"/>
          </p:nvPr>
        </p:nvSpPr>
        <p:spPr/>
        <p:txBody>
          <a:bodyPr/>
          <a:lstStyle>
            <a:lvl1pPr>
              <a:defRPr/>
            </a:lvl1pPr>
          </a:lstStyle>
          <a:p>
            <a:pPr>
              <a:defRPr/>
            </a:pPr>
            <a:fld id="{0C671A23-4DBD-7948-B3FA-B5052E4C84D1}" type="slidenum">
              <a:rPr lang="fr-FR"/>
              <a:pPr>
                <a:defRPr/>
              </a:pPr>
              <a:t>‹#›</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C4E12FEF-321A-AC44-BEBC-A01E80D1332B}" type="slidenum">
              <a:rPr lang="fr-FR"/>
              <a:pPr>
                <a:defRPr/>
              </a:pPr>
              <a:t>‹#›</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7813"/>
            <a:ext cx="2057400" cy="5853112"/>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277813"/>
            <a:ext cx="6019800" cy="5853112"/>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0B7A716A-FCAD-AB44-B2E7-E68EC97109D3}" type="slidenum">
              <a:rPr lang="fr-FR"/>
              <a:pPr>
                <a:defRPr/>
              </a:pPr>
              <a:t>‹#›</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1625" y="228600"/>
            <a:ext cx="8540750" cy="5870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3" name="Rectangle 4"/>
          <p:cNvSpPr>
            <a:spLocks noGrp="1" noChangeArrowheads="1"/>
          </p:cNvSpPr>
          <p:nvPr>
            <p:ph type="dt" sz="half" idx="10"/>
          </p:nvPr>
        </p:nvSpPr>
        <p:spPr/>
        <p:txBody>
          <a:bodyPr/>
          <a:lstStyle>
            <a:lvl1pPr>
              <a:defRPr/>
            </a:lvl1pPr>
          </a:lstStyle>
          <a:p>
            <a:fld id="{8FC7CADF-8358-E24B-AB3B-0F72EBFB748F}" type="datetime1">
              <a:rPr lang="da-DK"/>
              <a:pPr/>
              <a:t>8/02/16</a:t>
            </a:fld>
            <a:endParaRPr lang="da-DK"/>
          </a:p>
        </p:txBody>
      </p:sp>
      <p:sp>
        <p:nvSpPr>
          <p:cNvPr id="4" name="Rectangle 5"/>
          <p:cNvSpPr>
            <a:spLocks noGrp="1" noChangeArrowheads="1"/>
          </p:cNvSpPr>
          <p:nvPr>
            <p:ph type="ftr" sz="quarter" idx="11"/>
          </p:nvPr>
        </p:nvSpPr>
        <p:spPr/>
        <p:txBody>
          <a:bodyPr/>
          <a:lstStyle>
            <a:lvl1pPr>
              <a:defRPr/>
            </a:lvl1pPr>
          </a:lstStyle>
          <a:p>
            <a:pPr>
              <a:defRPr/>
            </a:pPr>
            <a:endParaRPr lang="da-DK"/>
          </a:p>
        </p:txBody>
      </p:sp>
      <p:sp>
        <p:nvSpPr>
          <p:cNvPr id="5" name="Rectangle 6"/>
          <p:cNvSpPr>
            <a:spLocks noGrp="1" noChangeArrowheads="1"/>
          </p:cNvSpPr>
          <p:nvPr>
            <p:ph type="sldNum" sz="quarter" idx="12"/>
          </p:nvPr>
        </p:nvSpPr>
        <p:spPr/>
        <p:txBody>
          <a:bodyPr/>
          <a:lstStyle>
            <a:lvl1pPr>
              <a:defRPr/>
            </a:lvl1pPr>
          </a:lstStyle>
          <a:p>
            <a:fld id="{66ED5F8A-6C7B-DD4B-B1DC-C6A2FE4D7BA0}" type="slidenum">
              <a:rPr lang="da-DK"/>
              <a:pPr/>
              <a:t>‹#›</a:t>
            </a:fld>
            <a:endParaRPr lang="da-DK"/>
          </a:p>
        </p:txBody>
      </p:sp>
    </p:spTree>
  </p:cSld>
  <p:clrMapOvr>
    <a:masterClrMapping/>
  </p:clrMapOvr>
  <p:transition spd="slow">
    <p:dissolve/>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73FBB7A6-BB0A-3E40-BED3-541B41CD1ED2}" type="slidenum">
              <a:rPr lang="fr-FR"/>
              <a:pPr>
                <a:defRPr/>
              </a:pPr>
              <a:t>‹#›</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70A001BC-7518-7D42-A793-487AC8995821}" type="slidenum">
              <a:rPr lang="fr-FR"/>
              <a:pPr>
                <a:defRPr/>
              </a:pPr>
              <a:t>‹#›</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9AF7286D-2198-054C-9A5F-C3524A4411FC}" type="slidenum">
              <a:rPr lang="fr-FR"/>
              <a:pPr>
                <a:defRPr/>
              </a:pPr>
              <a:t>‹#›</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a:ln/>
        </p:spPr>
        <p:txBody>
          <a:bodyPr/>
          <a:lstStyle>
            <a:lvl1pPr>
              <a:defRPr/>
            </a:lvl1pPr>
          </a:lstStyle>
          <a:p>
            <a:pPr>
              <a:defRPr/>
            </a:pPr>
            <a:endParaRPr lang="fr-FR"/>
          </a:p>
        </p:txBody>
      </p:sp>
      <p:sp>
        <p:nvSpPr>
          <p:cNvPr id="8" name="Rectangle 5"/>
          <p:cNvSpPr>
            <a:spLocks noGrp="1" noChangeArrowheads="1"/>
          </p:cNvSpPr>
          <p:nvPr>
            <p:ph type="ftr" sz="quarter" idx="11"/>
          </p:nvPr>
        </p:nvSpPr>
        <p:spPr>
          <a:ln/>
        </p:spPr>
        <p:txBody>
          <a:bodyPr/>
          <a:lstStyle>
            <a:lvl1pPr>
              <a:defRPr/>
            </a:lvl1pPr>
          </a:lstStyle>
          <a:p>
            <a:pPr>
              <a:defRPr/>
            </a:pPr>
            <a:endParaRPr lang="fr-FR"/>
          </a:p>
        </p:txBody>
      </p:sp>
      <p:sp>
        <p:nvSpPr>
          <p:cNvPr id="9" name="Rectangle 6"/>
          <p:cNvSpPr>
            <a:spLocks noGrp="1" noChangeArrowheads="1"/>
          </p:cNvSpPr>
          <p:nvPr>
            <p:ph type="sldNum" sz="quarter" idx="12"/>
          </p:nvPr>
        </p:nvSpPr>
        <p:spPr>
          <a:ln/>
        </p:spPr>
        <p:txBody>
          <a:bodyPr/>
          <a:lstStyle>
            <a:lvl1pPr>
              <a:defRPr/>
            </a:lvl1pPr>
          </a:lstStyle>
          <a:p>
            <a:pPr>
              <a:defRPr/>
            </a:pPr>
            <a:fld id="{D3D02AAD-3D57-AD4D-8F27-B4B18C38371D}" type="slidenum">
              <a:rPr lang="fr-FR"/>
              <a:pPr>
                <a:defRPr/>
              </a:pPr>
              <a:t>‹#›</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Rectangle 4"/>
          <p:cNvSpPr>
            <a:spLocks noGrp="1" noChangeArrowheads="1"/>
          </p:cNvSpPr>
          <p:nvPr>
            <p:ph type="dt" sz="half" idx="10"/>
          </p:nvPr>
        </p:nvSpPr>
        <p:spPr>
          <a:ln/>
        </p:spPr>
        <p:txBody>
          <a:bodyPr/>
          <a:lstStyle>
            <a:lvl1pPr>
              <a:defRPr/>
            </a:lvl1pPr>
          </a:lstStyle>
          <a:p>
            <a:pPr>
              <a:defRPr/>
            </a:pPr>
            <a:endParaRPr 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fr-FR"/>
          </a:p>
        </p:txBody>
      </p:sp>
      <p:sp>
        <p:nvSpPr>
          <p:cNvPr id="5" name="Rectangle 6"/>
          <p:cNvSpPr>
            <a:spLocks noGrp="1" noChangeArrowheads="1"/>
          </p:cNvSpPr>
          <p:nvPr>
            <p:ph type="sldNum" sz="quarter" idx="12"/>
          </p:nvPr>
        </p:nvSpPr>
        <p:spPr>
          <a:ln/>
        </p:spPr>
        <p:txBody>
          <a:bodyPr/>
          <a:lstStyle>
            <a:lvl1pPr>
              <a:defRPr/>
            </a:lvl1pPr>
          </a:lstStyle>
          <a:p>
            <a:pPr>
              <a:defRPr/>
            </a:pPr>
            <a:fld id="{8CD1C691-BE3C-BA4E-9AB7-99B0B93AA151}" type="slidenum">
              <a:rPr lang="fr-FR"/>
              <a:pPr>
                <a:defRPr/>
              </a:pPr>
              <a:t>‹#›</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p>
        </p:txBody>
      </p:sp>
      <p:sp>
        <p:nvSpPr>
          <p:cNvPr id="3" name="Rectangle 5"/>
          <p:cNvSpPr>
            <a:spLocks noGrp="1" noChangeArrowheads="1"/>
          </p:cNvSpPr>
          <p:nvPr>
            <p:ph type="ftr" sz="quarter" idx="11"/>
          </p:nvPr>
        </p:nvSpPr>
        <p:spPr>
          <a:ln/>
        </p:spPr>
        <p:txBody>
          <a:bodyPr/>
          <a:lstStyle>
            <a:lvl1pPr>
              <a:defRPr/>
            </a:lvl1pPr>
          </a:lstStyle>
          <a:p>
            <a:pPr>
              <a:defRPr/>
            </a:pPr>
            <a:endParaRPr lang="fr-FR"/>
          </a:p>
        </p:txBody>
      </p:sp>
      <p:sp>
        <p:nvSpPr>
          <p:cNvPr id="4" name="Rectangle 6"/>
          <p:cNvSpPr>
            <a:spLocks noGrp="1" noChangeArrowheads="1"/>
          </p:cNvSpPr>
          <p:nvPr>
            <p:ph type="sldNum" sz="quarter" idx="12"/>
          </p:nvPr>
        </p:nvSpPr>
        <p:spPr>
          <a:ln/>
        </p:spPr>
        <p:txBody>
          <a:bodyPr/>
          <a:lstStyle>
            <a:lvl1pPr>
              <a:defRPr/>
            </a:lvl1pPr>
          </a:lstStyle>
          <a:p>
            <a:pPr>
              <a:defRPr/>
            </a:pPr>
            <a:fld id="{62C3743C-F475-1D46-9A81-A4EAAB1703C3}" type="slidenum">
              <a:rPr lang="fr-FR"/>
              <a:pPr>
                <a:defRPr/>
              </a:pPr>
              <a:t>‹#›</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714FE0A5-ABB8-1141-97F2-C19BC2F36F9F}" type="slidenum">
              <a:rPr lang="fr-FR"/>
              <a:pPr>
                <a:defRPr/>
              </a:pPr>
              <a:t>‹#›</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B6B68216-310D-4247-B371-69CFB540E544}" type="slidenum">
              <a:rPr lang="fr-FR"/>
              <a:pPr>
                <a:defRPr/>
              </a:pPr>
              <a:t>‹#›</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7813"/>
            <a:ext cx="8229600" cy="113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t>Cliquez pour modifier le style du titre</a:t>
            </a:r>
          </a:p>
        </p:txBody>
      </p:sp>
      <p:sp>
        <p:nvSpPr>
          <p:cNvPr id="1027" name="Rectangle 3"/>
          <p:cNvSpPr>
            <a:spLocks noGrp="1" noChangeArrowheads="1"/>
          </p:cNvSpPr>
          <p:nvPr>
            <p:ph type="body" idx="1"/>
          </p:nvPr>
        </p:nvSpPr>
        <p:spPr bwMode="auto">
          <a:xfrm>
            <a:off x="457200" y="1600200"/>
            <a:ext cx="82296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1204" name="Rectangle 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mj-lt"/>
              </a:defRPr>
            </a:lvl1pPr>
          </a:lstStyle>
          <a:p>
            <a:pPr>
              <a:defRPr/>
            </a:pPr>
            <a:endParaRPr lang="fr-FR"/>
          </a:p>
        </p:txBody>
      </p:sp>
      <p:sp>
        <p:nvSpPr>
          <p:cNvPr id="5120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mj-lt"/>
              </a:defRPr>
            </a:lvl1pPr>
          </a:lstStyle>
          <a:p>
            <a:pPr>
              <a:defRPr/>
            </a:pPr>
            <a:endParaRPr lang="fr-FR"/>
          </a:p>
        </p:txBody>
      </p:sp>
      <p:sp>
        <p:nvSpPr>
          <p:cNvPr id="51206"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mj-lt"/>
              </a:defRPr>
            </a:lvl1pPr>
          </a:lstStyle>
          <a:p>
            <a:pPr>
              <a:defRPr/>
            </a:pPr>
            <a:fld id="{B81B69B2-A356-EA41-99DA-4BD224962435}" type="slidenum">
              <a:rPr lang="fr-FR"/>
              <a:pPr>
                <a:defRPr/>
              </a:pPr>
              <a:t>‹#›</a:t>
            </a:fld>
            <a:endParaRPr lang="fr-FR"/>
          </a:p>
        </p:txBody>
      </p:sp>
      <p:sp>
        <p:nvSpPr>
          <p:cNvPr id="51207" name="Freeform 7"/>
          <p:cNvSpPr>
            <a:spLocks noChangeArrowheads="1"/>
          </p:cNvSpPr>
          <p:nvPr/>
        </p:nvSpPr>
        <p:spPr bwMode="auto">
          <a:xfrm>
            <a:off x="381000" y="228600"/>
            <a:ext cx="82296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prstTxWarp prst="textNoShape">
              <a:avLst/>
            </a:prstTxWarp>
          </a:bodyPr>
          <a:lstStyle/>
          <a:p>
            <a:pPr>
              <a:defRPr/>
            </a:pPr>
            <a:endParaRPr lang="fr-FR"/>
          </a:p>
        </p:txBody>
      </p:sp>
      <p:sp>
        <p:nvSpPr>
          <p:cNvPr id="51208" name="Line 8"/>
          <p:cNvSpPr>
            <a:spLocks noChangeShapeType="1"/>
          </p:cNvSpPr>
          <p:nvPr/>
        </p:nvSpPr>
        <p:spPr bwMode="auto">
          <a:xfrm>
            <a:off x="457200" y="6172200"/>
            <a:ext cx="8229600" cy="0"/>
          </a:xfrm>
          <a:prstGeom prst="line">
            <a:avLst/>
          </a:prstGeom>
          <a:noFill/>
          <a:ln w="19050">
            <a:solidFill>
              <a:schemeClr val="accent1"/>
            </a:solidFill>
            <a:round/>
            <a:headEnd/>
            <a:tailEnd/>
          </a:ln>
          <a:effectLst/>
        </p:spPr>
        <p:txBody>
          <a:bodyPr>
            <a:prstTxWarp prst="textNoShape">
              <a:avLst/>
            </a:prstTxWarp>
          </a:bodyPr>
          <a:lstStyle/>
          <a:p>
            <a:pPr>
              <a:defRPr/>
            </a:pPr>
            <a:endParaRPr lang="fr-FR"/>
          </a:p>
        </p:txBody>
      </p:sp>
    </p:spTree>
  </p:cSld>
  <p:clrMap bg1="lt1" tx1="dk1" bg2="lt2" tx2="dk2" accent1="accent1" accent2="accent2" accent3="accent3" accent4="accent4" accent5="accent5" accent6="accent6" hlink="hlink" folHlink="folHlink"/>
  <p:sldLayoutIdLst>
    <p:sldLayoutId id="2147483771"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2" r:id="rId12"/>
  </p:sldLayoutIdLst>
  <p:timing>
    <p:tnLst>
      <p:par>
        <p:cTn id="1" dur="indefinite" restart="never" nodeType="tmRoot"/>
      </p:par>
    </p:tnLst>
  </p:timing>
  <p:txStyles>
    <p:titleStyle>
      <a:lvl1pPr algn="l" rtl="0" eaLnBrk="0" fontAlgn="base" hangingPunct="0">
        <a:spcBef>
          <a:spcPct val="0"/>
        </a:spcBef>
        <a:spcAft>
          <a:spcPct val="0"/>
        </a:spcAft>
        <a:defRPr sz="4200">
          <a:solidFill>
            <a:schemeClr val="tx2"/>
          </a:solidFill>
          <a:latin typeface="+mj-lt"/>
          <a:ea typeface="ＭＳ Ｐゴシック" pitchFamily="-84" charset="-128"/>
          <a:cs typeface="ＭＳ Ｐゴシック" pitchFamily="-84" charset="-128"/>
        </a:defRPr>
      </a:lvl1pPr>
      <a:lvl2pPr algn="l" rtl="0" eaLnBrk="0" fontAlgn="base" hangingPunct="0">
        <a:spcBef>
          <a:spcPct val="0"/>
        </a:spcBef>
        <a:spcAft>
          <a:spcPct val="0"/>
        </a:spcAft>
        <a:defRPr sz="4200">
          <a:solidFill>
            <a:schemeClr val="tx2"/>
          </a:solidFill>
          <a:latin typeface="Garamond" pitchFamily="-84" charset="0"/>
          <a:ea typeface="ＭＳ Ｐゴシック" pitchFamily="-84" charset="-128"/>
          <a:cs typeface="ＭＳ Ｐゴシック" pitchFamily="-84" charset="-128"/>
        </a:defRPr>
      </a:lvl2pPr>
      <a:lvl3pPr algn="l" rtl="0" eaLnBrk="0" fontAlgn="base" hangingPunct="0">
        <a:spcBef>
          <a:spcPct val="0"/>
        </a:spcBef>
        <a:spcAft>
          <a:spcPct val="0"/>
        </a:spcAft>
        <a:defRPr sz="4200">
          <a:solidFill>
            <a:schemeClr val="tx2"/>
          </a:solidFill>
          <a:latin typeface="Garamond" pitchFamily="-84" charset="0"/>
          <a:ea typeface="ＭＳ Ｐゴシック" pitchFamily="-84" charset="-128"/>
          <a:cs typeface="ＭＳ Ｐゴシック" pitchFamily="-84" charset="-128"/>
        </a:defRPr>
      </a:lvl3pPr>
      <a:lvl4pPr algn="l" rtl="0" eaLnBrk="0" fontAlgn="base" hangingPunct="0">
        <a:spcBef>
          <a:spcPct val="0"/>
        </a:spcBef>
        <a:spcAft>
          <a:spcPct val="0"/>
        </a:spcAft>
        <a:defRPr sz="4200">
          <a:solidFill>
            <a:schemeClr val="tx2"/>
          </a:solidFill>
          <a:latin typeface="Garamond" pitchFamily="-84" charset="0"/>
          <a:ea typeface="ＭＳ Ｐゴシック" pitchFamily="-84" charset="-128"/>
          <a:cs typeface="ＭＳ Ｐゴシック" pitchFamily="-84" charset="-128"/>
        </a:defRPr>
      </a:lvl4pPr>
      <a:lvl5pPr algn="l" rtl="0" eaLnBrk="0" fontAlgn="base" hangingPunct="0">
        <a:spcBef>
          <a:spcPct val="0"/>
        </a:spcBef>
        <a:spcAft>
          <a:spcPct val="0"/>
        </a:spcAft>
        <a:defRPr sz="4200">
          <a:solidFill>
            <a:schemeClr val="tx2"/>
          </a:solidFill>
          <a:latin typeface="Garamond" pitchFamily="-84" charset="0"/>
          <a:ea typeface="ＭＳ Ｐゴシック" pitchFamily="-84" charset="-128"/>
          <a:cs typeface="ＭＳ Ｐゴシック" pitchFamily="-84" charset="-128"/>
        </a:defRPr>
      </a:lvl5pPr>
      <a:lvl6pPr marL="457200" algn="l" rtl="0" fontAlgn="base">
        <a:spcBef>
          <a:spcPct val="0"/>
        </a:spcBef>
        <a:spcAft>
          <a:spcPct val="0"/>
        </a:spcAft>
        <a:defRPr sz="4200">
          <a:solidFill>
            <a:schemeClr val="tx2"/>
          </a:solidFill>
          <a:latin typeface="Garamond" pitchFamily="-84" charset="0"/>
        </a:defRPr>
      </a:lvl6pPr>
      <a:lvl7pPr marL="914400" algn="l" rtl="0" fontAlgn="base">
        <a:spcBef>
          <a:spcPct val="0"/>
        </a:spcBef>
        <a:spcAft>
          <a:spcPct val="0"/>
        </a:spcAft>
        <a:defRPr sz="4200">
          <a:solidFill>
            <a:schemeClr val="tx2"/>
          </a:solidFill>
          <a:latin typeface="Garamond" pitchFamily="-84" charset="0"/>
        </a:defRPr>
      </a:lvl7pPr>
      <a:lvl8pPr marL="1371600" algn="l" rtl="0" fontAlgn="base">
        <a:spcBef>
          <a:spcPct val="0"/>
        </a:spcBef>
        <a:spcAft>
          <a:spcPct val="0"/>
        </a:spcAft>
        <a:defRPr sz="4200">
          <a:solidFill>
            <a:schemeClr val="tx2"/>
          </a:solidFill>
          <a:latin typeface="Garamond" pitchFamily="-84" charset="0"/>
        </a:defRPr>
      </a:lvl8pPr>
      <a:lvl9pPr marL="1828800" algn="l" rtl="0" fontAlgn="base">
        <a:spcBef>
          <a:spcPct val="0"/>
        </a:spcBef>
        <a:spcAft>
          <a:spcPct val="0"/>
        </a:spcAft>
        <a:defRPr sz="4200">
          <a:solidFill>
            <a:schemeClr val="tx2"/>
          </a:solidFill>
          <a:latin typeface="Garamond" pitchFamily="-84"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84" charset="2"/>
        <a:buChar char="n"/>
        <a:defRPr sz="3000">
          <a:solidFill>
            <a:schemeClr val="tx1"/>
          </a:solidFill>
          <a:latin typeface="+mn-lt"/>
          <a:ea typeface="ＭＳ Ｐゴシック" pitchFamily="-84" charset="-128"/>
          <a:cs typeface="ＭＳ Ｐゴシック" pitchFamily="-84" charset="-128"/>
        </a:defRPr>
      </a:lvl1pPr>
      <a:lvl2pPr marL="669925" indent="-325438" algn="l" rtl="0" eaLnBrk="0" fontAlgn="base" hangingPunct="0">
        <a:spcBef>
          <a:spcPct val="20000"/>
        </a:spcBef>
        <a:spcAft>
          <a:spcPct val="0"/>
        </a:spcAft>
        <a:buClr>
          <a:schemeClr val="accent2"/>
        </a:buClr>
        <a:buSzPct val="60000"/>
        <a:buFont typeface="Wingdings" pitchFamily="-84" charset="2"/>
        <a:buChar char="q"/>
        <a:defRPr sz="2600">
          <a:solidFill>
            <a:schemeClr val="tx1"/>
          </a:solidFill>
          <a:latin typeface="+mn-lt"/>
          <a:ea typeface="ＭＳ Ｐゴシック" pitchFamily="-84" charset="-128"/>
        </a:defRPr>
      </a:lvl2pPr>
      <a:lvl3pPr marL="1022350" indent="-350838" algn="l" rtl="0" eaLnBrk="0" fontAlgn="base" hangingPunct="0">
        <a:spcBef>
          <a:spcPct val="20000"/>
        </a:spcBef>
        <a:spcAft>
          <a:spcPct val="0"/>
        </a:spcAft>
        <a:buClr>
          <a:schemeClr val="accent1"/>
        </a:buClr>
        <a:buSzPct val="65000"/>
        <a:buFont typeface="Wingdings" pitchFamily="-84" charset="2"/>
        <a:buChar char="n"/>
        <a:defRPr sz="2200">
          <a:solidFill>
            <a:schemeClr val="tx1"/>
          </a:solidFill>
          <a:latin typeface="+mn-lt"/>
          <a:ea typeface="ＭＳ Ｐゴシック" pitchFamily="-84" charset="-128"/>
        </a:defRPr>
      </a:lvl3pPr>
      <a:lvl4pPr marL="1339850" indent="-315913" algn="l" rtl="0" eaLnBrk="0" fontAlgn="base" hangingPunct="0">
        <a:spcBef>
          <a:spcPct val="20000"/>
        </a:spcBef>
        <a:spcAft>
          <a:spcPct val="0"/>
        </a:spcAft>
        <a:buClr>
          <a:schemeClr val="accent2"/>
        </a:buClr>
        <a:buSzPct val="70000"/>
        <a:buFont typeface="Wingdings" pitchFamily="-84" charset="2"/>
        <a:buChar char="q"/>
        <a:defRPr sz="2000">
          <a:solidFill>
            <a:schemeClr val="tx1"/>
          </a:solidFill>
          <a:latin typeface="+mn-lt"/>
          <a:ea typeface="ＭＳ Ｐゴシック" pitchFamily="-84" charset="-128"/>
        </a:defRPr>
      </a:lvl4pPr>
      <a:lvl5pPr marL="1681163" indent="-339725" algn="l" rtl="0" eaLnBrk="0" fontAlgn="base" hangingPunct="0">
        <a:spcBef>
          <a:spcPct val="20000"/>
        </a:spcBef>
        <a:spcAft>
          <a:spcPct val="0"/>
        </a:spcAft>
        <a:buClr>
          <a:schemeClr val="accent1"/>
        </a:buClr>
        <a:buSzPct val="75000"/>
        <a:buFont typeface="Wingdings" pitchFamily="-84" charset="2"/>
        <a:buChar char="§"/>
        <a:defRPr sz="2000">
          <a:solidFill>
            <a:schemeClr val="tx1"/>
          </a:solidFill>
          <a:latin typeface="+mn-lt"/>
          <a:ea typeface="ＭＳ Ｐゴシック" pitchFamily="-84" charset="-128"/>
        </a:defRPr>
      </a:lvl5pPr>
      <a:lvl6pPr marL="2138363" indent="-339725" algn="l" rtl="0" fontAlgn="base">
        <a:spcBef>
          <a:spcPct val="20000"/>
        </a:spcBef>
        <a:spcAft>
          <a:spcPct val="0"/>
        </a:spcAft>
        <a:buClr>
          <a:schemeClr val="accent1"/>
        </a:buClr>
        <a:buSzPct val="75000"/>
        <a:buFont typeface="Wingdings" pitchFamily="-84" charset="2"/>
        <a:buChar char="§"/>
        <a:defRPr sz="2000">
          <a:solidFill>
            <a:schemeClr val="tx1"/>
          </a:solidFill>
          <a:latin typeface="+mn-lt"/>
          <a:ea typeface="ＭＳ Ｐゴシック" pitchFamily="-84" charset="-128"/>
        </a:defRPr>
      </a:lvl6pPr>
      <a:lvl7pPr marL="2595563" indent="-339725" algn="l" rtl="0" fontAlgn="base">
        <a:spcBef>
          <a:spcPct val="20000"/>
        </a:spcBef>
        <a:spcAft>
          <a:spcPct val="0"/>
        </a:spcAft>
        <a:buClr>
          <a:schemeClr val="accent1"/>
        </a:buClr>
        <a:buSzPct val="75000"/>
        <a:buFont typeface="Wingdings" pitchFamily="-84" charset="2"/>
        <a:buChar char="§"/>
        <a:defRPr sz="2000">
          <a:solidFill>
            <a:schemeClr val="tx1"/>
          </a:solidFill>
          <a:latin typeface="+mn-lt"/>
          <a:ea typeface="ＭＳ Ｐゴシック" pitchFamily="-84" charset="-128"/>
        </a:defRPr>
      </a:lvl7pPr>
      <a:lvl8pPr marL="3052763" indent="-339725" algn="l" rtl="0" fontAlgn="base">
        <a:spcBef>
          <a:spcPct val="20000"/>
        </a:spcBef>
        <a:spcAft>
          <a:spcPct val="0"/>
        </a:spcAft>
        <a:buClr>
          <a:schemeClr val="accent1"/>
        </a:buClr>
        <a:buSzPct val="75000"/>
        <a:buFont typeface="Wingdings" pitchFamily="-84" charset="2"/>
        <a:buChar char="§"/>
        <a:defRPr sz="2000">
          <a:solidFill>
            <a:schemeClr val="tx1"/>
          </a:solidFill>
          <a:latin typeface="+mn-lt"/>
          <a:ea typeface="ＭＳ Ｐゴシック" pitchFamily="-84" charset="-128"/>
        </a:defRPr>
      </a:lvl8pPr>
      <a:lvl9pPr marL="3509963" indent="-339725" algn="l" rtl="0" fontAlgn="base">
        <a:spcBef>
          <a:spcPct val="20000"/>
        </a:spcBef>
        <a:spcAft>
          <a:spcPct val="0"/>
        </a:spcAft>
        <a:buClr>
          <a:schemeClr val="accent1"/>
        </a:buClr>
        <a:buSzPct val="75000"/>
        <a:buFont typeface="Wingdings" pitchFamily="-84" charset="2"/>
        <a:buChar char="§"/>
        <a:defRPr sz="2000">
          <a:solidFill>
            <a:schemeClr val="tx1"/>
          </a:solidFill>
          <a:latin typeface="+mn-lt"/>
          <a:ea typeface="ＭＳ Ｐゴシック" pitchFamily="-84" charset="-128"/>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4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 Id="rId3" Type="http://schemas.openxmlformats.org/officeDocument/2006/relationships/image" Target="../media/image4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eg"/><Relationship Id="rId3" Type="http://schemas.openxmlformats.org/officeDocument/2006/relationships/image" Target="../media/image4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5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png"/><Relationship Id="rId3"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 Id="rId3"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60.png"/><Relationship Id="rId5" Type="http://schemas.openxmlformats.org/officeDocument/2006/relationships/image" Target="../media/image58.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jpeg"/></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wmf"/><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image" Target="../media/image67.png"/><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oleObject" Target="../embeddings/oleObject1.bin"/><Relationship Id="rId5" Type="http://schemas.openxmlformats.org/officeDocument/2006/relationships/image" Target="../media/image72.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73.png"/></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36.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5" Type="http://schemas.openxmlformats.org/officeDocument/2006/relationships/image" Target="../media/image78.png"/><Relationship Id="rId6" Type="http://schemas.openxmlformats.org/officeDocument/2006/relationships/image" Target="../media/image79.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37.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image" Target="../media/image8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2.png"/></Relationships>
</file>

<file path=ppt/slides/_rels/slide39.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png"/><Relationship Id="rId3" Type="http://schemas.openxmlformats.org/officeDocument/2006/relationships/image" Target="../media/image8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0.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image" Target="../media/image94.png"/><Relationship Id="rId5" Type="http://schemas.openxmlformats.org/officeDocument/2006/relationships/image" Target="../media/image95.png"/><Relationship Id="rId6" Type="http://schemas.openxmlformats.org/officeDocument/2006/relationships/image" Target="../media/image96.png"/><Relationship Id="rId7" Type="http://schemas.openxmlformats.org/officeDocument/2006/relationships/image" Target="../media/image97.emf"/><Relationship Id="rId8" Type="http://schemas.openxmlformats.org/officeDocument/2006/relationships/image" Target="../media/image98.png"/><Relationship Id="rId9" Type="http://schemas.openxmlformats.org/officeDocument/2006/relationships/image" Target="../media/image99.png"/><Relationship Id="rId10" Type="http://schemas.openxmlformats.org/officeDocument/2006/relationships/image" Target="../media/image100.gif"/><Relationship Id="rId1" Type="http://schemas.openxmlformats.org/officeDocument/2006/relationships/tags" Target="../tags/tag1.xml"/><Relationship Id="rId2"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103.png"/><Relationship Id="rId5" Type="http://schemas.openxmlformats.org/officeDocument/2006/relationships/image" Target="../media/image104.png"/><Relationship Id="rId6" Type="http://schemas.openxmlformats.org/officeDocument/2006/relationships/image" Target="../media/image105.png"/><Relationship Id="rId7" Type="http://schemas.openxmlformats.org/officeDocument/2006/relationships/image" Target="../media/image106.png"/><Relationship Id="rId8" Type="http://schemas.openxmlformats.org/officeDocument/2006/relationships/image" Target="../media/image107.png"/><Relationship Id="rId1" Type="http://schemas.openxmlformats.org/officeDocument/2006/relationships/slideLayout" Target="../slideLayouts/slideLayout2.xml"/><Relationship Id="rId2" Type="http://schemas.openxmlformats.org/officeDocument/2006/relationships/image" Target="../media/image10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0.wmf"/></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109.tiff"/><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10.tif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1.jpeg"/><Relationship Id="rId3" Type="http://schemas.openxmlformats.org/officeDocument/2006/relationships/image" Target="../media/image11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13.jpeg"/></Relationships>
</file>

<file path=ppt/slides/_rels/slide54.xml.rels><?xml version="1.0" encoding="UTF-8" standalone="yes"?>
<Relationships xmlns="http://schemas.openxmlformats.org/package/2006/relationships"><Relationship Id="rId3" Type="http://schemas.openxmlformats.org/officeDocument/2006/relationships/image" Target="../media/image111.jpeg"/><Relationship Id="rId4" Type="http://schemas.openxmlformats.org/officeDocument/2006/relationships/image" Target="../media/image112.png"/><Relationship Id="rId1" Type="http://schemas.openxmlformats.org/officeDocument/2006/relationships/slideLayout" Target="../slideLayouts/slideLayout2.xml"/><Relationship Id="rId2" Type="http://schemas.openxmlformats.org/officeDocument/2006/relationships/image" Target="../media/image114.png"/></Relationships>
</file>

<file path=ppt/slides/_rels/slide55.xml.rels><?xml version="1.0" encoding="UTF-8" standalone="yes"?>
<Relationships xmlns="http://schemas.openxmlformats.org/package/2006/relationships"><Relationship Id="rId3" Type="http://schemas.openxmlformats.org/officeDocument/2006/relationships/image" Target="../media/image116.png"/><Relationship Id="rId4" Type="http://schemas.openxmlformats.org/officeDocument/2006/relationships/image" Target="../media/image117.png"/><Relationship Id="rId5" Type="http://schemas.openxmlformats.org/officeDocument/2006/relationships/image" Target="../media/image118.png"/><Relationship Id="rId1" Type="http://schemas.openxmlformats.org/officeDocument/2006/relationships/slideLayout" Target="../slideLayouts/slideLayout2.xml"/><Relationship Id="rId2" Type="http://schemas.openxmlformats.org/officeDocument/2006/relationships/image" Target="../media/image115.png"/></Relationships>
</file>

<file path=ppt/slides/_rels/slide56.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119.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57.xml.rels><?xml version="1.0" encoding="UTF-8" standalone="yes"?>
<Relationships xmlns="http://schemas.openxmlformats.org/package/2006/relationships"><Relationship Id="rId3" Type="http://schemas.openxmlformats.org/officeDocument/2006/relationships/image" Target="../media/image120.png"/><Relationship Id="rId4" Type="http://schemas.openxmlformats.org/officeDocument/2006/relationships/image" Target="../media/image121.png"/><Relationship Id="rId5" Type="http://schemas.openxmlformats.org/officeDocument/2006/relationships/image" Target="../media/image122.png"/><Relationship Id="rId6" Type="http://schemas.openxmlformats.org/officeDocument/2006/relationships/image" Target="../media/image123.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59.xml.rels><?xml version="1.0" encoding="UTF-8" standalone="yes"?>
<Relationships xmlns="http://schemas.openxmlformats.org/package/2006/relationships"><Relationship Id="rId3" Type="http://schemas.openxmlformats.org/officeDocument/2006/relationships/image" Target="../media/image124.png"/><Relationship Id="rId4" Type="http://schemas.openxmlformats.org/officeDocument/2006/relationships/image" Target="../media/image125.jpeg"/><Relationship Id="rId5" Type="http://schemas.openxmlformats.org/officeDocument/2006/relationships/image" Target="../media/image126.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6.xml.rels><?xml version="1.0" encoding="UTF-8" standalone="yes"?>
<Relationships xmlns="http://schemas.openxmlformats.org/package/2006/relationships"><Relationship Id="rId11" Type="http://schemas.openxmlformats.org/officeDocument/2006/relationships/image" Target="../media/image19.png"/><Relationship Id="rId12" Type="http://schemas.openxmlformats.org/officeDocument/2006/relationships/image" Target="../media/image20.png"/><Relationship Id="rId13" Type="http://schemas.openxmlformats.org/officeDocument/2006/relationships/image" Target="../media/image21.png"/><Relationship Id="rId14" Type="http://schemas.openxmlformats.org/officeDocument/2006/relationships/image" Target="../media/image22.png"/><Relationship Id="rId15" Type="http://schemas.openxmlformats.org/officeDocument/2006/relationships/image" Target="../media/image23.png"/><Relationship Id="rId16" Type="http://schemas.openxmlformats.org/officeDocument/2006/relationships/image" Target="../media/image24.png"/><Relationship Id="rId17" Type="http://schemas.openxmlformats.org/officeDocument/2006/relationships/image" Target="../media/image25.png"/><Relationship Id="rId18" Type="http://schemas.openxmlformats.org/officeDocument/2006/relationships/image" Target="../media/image26.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 Id="rId8" Type="http://schemas.openxmlformats.org/officeDocument/2006/relationships/image" Target="../media/image16.png"/><Relationship Id="rId9" Type="http://schemas.openxmlformats.org/officeDocument/2006/relationships/image" Target="../media/image17.png"/><Relationship Id="rId10" Type="http://schemas.openxmlformats.org/officeDocument/2006/relationships/image" Target="../media/image1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7.png"/><Relationship Id="rId3" Type="http://schemas.openxmlformats.org/officeDocument/2006/relationships/image" Target="../media/image12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12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130.png"/></Relationships>
</file>

<file path=ppt/slides/_rels/slide65.xml.rels><?xml version="1.0" encoding="UTF-8" standalone="yes"?>
<Relationships xmlns="http://schemas.openxmlformats.org/package/2006/relationships"><Relationship Id="rId3" Type="http://schemas.openxmlformats.org/officeDocument/2006/relationships/image" Target="../media/image131.png"/><Relationship Id="rId4" Type="http://schemas.openxmlformats.org/officeDocument/2006/relationships/image" Target="../media/image132.png"/><Relationship Id="rId5" Type="http://schemas.openxmlformats.org/officeDocument/2006/relationships/image" Target="../media/image133.pn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66.xml.rels><?xml version="1.0" encoding="UTF-8" standalone="yes"?>
<Relationships xmlns="http://schemas.openxmlformats.org/package/2006/relationships"><Relationship Id="rId3" Type="http://schemas.openxmlformats.org/officeDocument/2006/relationships/image" Target="../media/image135.png"/><Relationship Id="rId4" Type="http://schemas.openxmlformats.org/officeDocument/2006/relationships/image" Target="../media/image136.png"/><Relationship Id="rId1" Type="http://schemas.openxmlformats.org/officeDocument/2006/relationships/slideLayout" Target="../slideLayouts/slideLayout12.xml"/><Relationship Id="rId2" Type="http://schemas.openxmlformats.org/officeDocument/2006/relationships/image" Target="../media/image134.png"/></Relationships>
</file>

<file path=ppt/slides/_rels/slide67.xml.rels><?xml version="1.0" encoding="UTF-8" standalone="yes"?>
<Relationships xmlns="http://schemas.openxmlformats.org/package/2006/relationships"><Relationship Id="rId3" Type="http://schemas.openxmlformats.org/officeDocument/2006/relationships/image" Target="../media/image137.jpeg"/><Relationship Id="rId4" Type="http://schemas.openxmlformats.org/officeDocument/2006/relationships/image" Target="../media/image138.png"/><Relationship Id="rId5" Type="http://schemas.openxmlformats.org/officeDocument/2006/relationships/image" Target="../media/image139.jpeg"/><Relationship Id="rId6" Type="http://schemas.openxmlformats.org/officeDocument/2006/relationships/image" Target="../media/image140.png"/><Relationship Id="rId7" Type="http://schemas.openxmlformats.org/officeDocument/2006/relationships/image" Target="../media/image141.png"/><Relationship Id="rId8" Type="http://schemas.openxmlformats.org/officeDocument/2006/relationships/image" Target="../media/image142.jpeg"/><Relationship Id="rId9" Type="http://schemas.openxmlformats.org/officeDocument/2006/relationships/image" Target="../media/image143.png"/><Relationship Id="rId10" Type="http://schemas.openxmlformats.org/officeDocument/2006/relationships/image" Target="../media/image144.pn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6.png"/></Relationships>
</file>

<file path=ppt/slides/_rels/slide69.xml.rels><?xml version="1.0" encoding="UTF-8" standalone="yes"?>
<Relationships xmlns="http://schemas.openxmlformats.org/package/2006/relationships"><Relationship Id="rId3" Type="http://schemas.openxmlformats.org/officeDocument/2006/relationships/image" Target="../media/image146.png"/><Relationship Id="rId4" Type="http://schemas.openxmlformats.org/officeDocument/2006/relationships/image" Target="../media/image147.png"/><Relationship Id="rId1" Type="http://schemas.openxmlformats.org/officeDocument/2006/relationships/slideLayout" Target="../slideLayouts/slideLayout1.xml"/><Relationship Id="rId2" Type="http://schemas.openxmlformats.org/officeDocument/2006/relationships/image" Target="../media/image14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8.png"/></Relationships>
</file>

<file path=ppt/slides/_rels/slide71.xml.rels><?xml version="1.0" encoding="UTF-8" standalone="yes"?>
<Relationships xmlns="http://schemas.openxmlformats.org/package/2006/relationships"><Relationship Id="rId3" Type="http://schemas.openxmlformats.org/officeDocument/2006/relationships/image" Target="../media/image149.jpeg"/><Relationship Id="rId4" Type="http://schemas.openxmlformats.org/officeDocument/2006/relationships/image" Target="../media/image150.png"/><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1.jpeg"/></Relationships>
</file>

<file path=ppt/slides/_rels/slide73.xml.rels><?xml version="1.0" encoding="UTF-8" standalone="yes"?>
<Relationships xmlns="http://schemas.openxmlformats.org/package/2006/relationships"><Relationship Id="rId3" Type="http://schemas.openxmlformats.org/officeDocument/2006/relationships/image" Target="../media/image146.png"/><Relationship Id="rId4" Type="http://schemas.openxmlformats.org/officeDocument/2006/relationships/image" Target="../media/image147.png"/><Relationship Id="rId5" Type="http://schemas.openxmlformats.org/officeDocument/2006/relationships/image" Target="../media/image152.png"/><Relationship Id="rId6" Type="http://schemas.openxmlformats.org/officeDocument/2006/relationships/image" Target="../media/image153.png"/><Relationship Id="rId7" Type="http://schemas.openxmlformats.org/officeDocument/2006/relationships/image" Target="../media/image150.png"/><Relationship Id="rId1" Type="http://schemas.openxmlformats.org/officeDocument/2006/relationships/slideLayout" Target="../slideLayouts/slideLayout2.xml"/><Relationship Id="rId2" Type="http://schemas.openxmlformats.org/officeDocument/2006/relationships/image" Target="../media/image145.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4.png"/><Relationship Id="rId3" Type="http://schemas.openxmlformats.org/officeDocument/2006/relationships/image" Target="../media/image155.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9" name="Sous-titre 6"/>
          <p:cNvSpPr>
            <a:spLocks noGrp="1"/>
          </p:cNvSpPr>
          <p:nvPr>
            <p:ph type="subTitle" idx="1"/>
          </p:nvPr>
        </p:nvSpPr>
        <p:spPr>
          <a:xfrm>
            <a:off x="1104900" y="3543300"/>
            <a:ext cx="7505700" cy="1752600"/>
          </a:xfrm>
        </p:spPr>
        <p:txBody>
          <a:bodyPr/>
          <a:lstStyle/>
          <a:p>
            <a:pPr lvl="1" algn="r" eaLnBrk="1" hangingPunct="1">
              <a:lnSpc>
                <a:spcPct val="120000"/>
              </a:lnSpc>
              <a:buFont typeface="Wingdings" pitchFamily="-84" charset="2"/>
              <a:buNone/>
            </a:pPr>
            <a:r>
              <a:rPr lang="fr-FR" sz="1800" dirty="0" smtClean="0"/>
              <a:t>Alexandra </a:t>
            </a:r>
            <a:r>
              <a:rPr lang="fr-FR" sz="1800" dirty="0" err="1" smtClean="0"/>
              <a:t>Henrion-Caude</a:t>
            </a:r>
            <a:r>
              <a:rPr lang="fr-FR" sz="1800" dirty="0" smtClean="0"/>
              <a:t> – Institut Imagine, Inserm, Paris, France</a:t>
            </a:r>
          </a:p>
        </p:txBody>
      </p:sp>
      <p:pic>
        <p:nvPicPr>
          <p:cNvPr id="5" name="Image 4" descr="anorexie_du_nourrisson_sur_la_piste_du_gene_sauteur_.jpg"/>
          <p:cNvPicPr>
            <a:picLocks noChangeAspect="1"/>
          </p:cNvPicPr>
          <p:nvPr/>
        </p:nvPicPr>
        <p:blipFill>
          <a:blip r:embed="rId2">
            <a:clrChange>
              <a:clrFrom>
                <a:srgbClr val="FEFEFE"/>
              </a:clrFrom>
              <a:clrTo>
                <a:srgbClr val="FEFEFE">
                  <a:alpha val="0"/>
                </a:srgbClr>
              </a:clrTo>
            </a:clrChange>
            <a:alphaModFix/>
          </a:blip>
          <a:stretch>
            <a:fillRect/>
          </a:stretch>
        </p:blipFill>
        <p:spPr>
          <a:xfrm>
            <a:off x="4572000" y="4495800"/>
            <a:ext cx="3429000" cy="2159000"/>
          </a:xfrm>
          <a:prstGeom prst="rect">
            <a:avLst/>
          </a:prstGeom>
          <a:ln>
            <a:solidFill>
              <a:schemeClr val="tx1"/>
            </a:solidFill>
          </a:ln>
          <a:effectLst/>
        </p:spPr>
      </p:pic>
      <p:sp>
        <p:nvSpPr>
          <p:cNvPr id="6" name="Rectangle 2"/>
          <p:cNvSpPr>
            <a:spLocks noGrp="1" noChangeArrowheads="1"/>
          </p:cNvSpPr>
          <p:nvPr>
            <p:ph type="ctrTitle"/>
          </p:nvPr>
        </p:nvSpPr>
        <p:spPr>
          <a:xfrm>
            <a:off x="760413" y="1562100"/>
            <a:ext cx="7623175" cy="1752600"/>
          </a:xfrm>
        </p:spPr>
        <p:txBody>
          <a:bodyPr/>
          <a:lstStyle/>
          <a:p>
            <a:pPr algn="ctr" eaLnBrk="1" hangingPunct="1">
              <a:lnSpc>
                <a:spcPts val="6440"/>
              </a:lnSpc>
              <a:spcAft>
                <a:spcPts val="0"/>
              </a:spcAft>
            </a:pPr>
            <a:r>
              <a:rPr lang="fr-FR" sz="4700" dirty="0" smtClean="0"/>
              <a:t>Révolutions et évolutions en Génétique au 21</a:t>
            </a:r>
            <a:r>
              <a:rPr lang="fr-FR" sz="4700" baseline="30000" dirty="0" smtClean="0"/>
              <a:t>ème</a:t>
            </a:r>
            <a:r>
              <a:rPr lang="fr-FR" sz="4700" dirty="0" smtClean="0"/>
              <a:t> siècle</a:t>
            </a:r>
            <a:br>
              <a:rPr lang="fr-FR" sz="4700" dirty="0" smtClean="0"/>
            </a:br>
            <a:endParaRPr lang="fr-FR" sz="4700" dirty="0" smtClean="0"/>
          </a:p>
        </p:txBody>
      </p:sp>
    </p:spTree>
  </p:cSld>
  <p:clrMapOvr>
    <a:masterClrMapping/>
  </p:clrMapOvr>
  <mc:AlternateContent>
    <mc:Choice xmlns:mp="http://schemas.microsoft.com/office/mac/powerpoint/2008/main" Requires="mp">
      <mc:AlternateContent>
        <mc:Choice Requires="mp">
          <mp:transition>
            <mp:cube/>
          </mp:transition>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xmlns:mp="http://schemas.microsoft.com/office/mac/powerpoint/2008/main">
          <p:transition>
            <p:cover/>
          </p:transition>
        </mc:Fallback>
      </mc:AlternateContent>
    </mc:Choice>
    <mc:Fallback>
      <mc:AlternateContent>
        <mc:Choice Requires="mp">
          <p:transition>
            <p:cover/>
          </p:transition>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xmlns:mp="http://schemas.microsoft.com/office/mac/powerpoint/2008/main">
          <p:transition>
            <p:cover/>
          </p:transition>
        </mc:Fallback>
      </mc:AlternateContent>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381000" y="241301"/>
            <a:ext cx="8229600" cy="1150938"/>
          </a:xfrm>
        </p:spPr>
        <p:txBody>
          <a:bodyPr/>
          <a:lstStyle/>
          <a:p>
            <a:r>
              <a:rPr lang="fr-FR" sz="3600" dirty="0" smtClean="0"/>
              <a:t>L’essor des tests génétiques d’ADN nucléaire </a:t>
            </a:r>
            <a:endParaRPr lang="fr-FR" sz="3600" dirty="0"/>
          </a:p>
        </p:txBody>
      </p:sp>
      <p:pic>
        <p:nvPicPr>
          <p:cNvPr id="4" name="Espace réservé du contenu 3" descr="Capture d’écran 2015-11-04 à 22.21.01.png"/>
          <p:cNvPicPr>
            <a:picLocks noGrp="1" noChangeAspect="1"/>
          </p:cNvPicPr>
          <p:nvPr>
            <p:ph idx="1"/>
          </p:nvPr>
        </p:nvPicPr>
        <p:blipFill>
          <a:blip r:embed="rId2">
            <a:clrChange>
              <a:clrFrom>
                <a:srgbClr val="FFFFFF"/>
              </a:clrFrom>
              <a:clrTo>
                <a:srgbClr val="FFFFFF">
                  <a:alpha val="0"/>
                </a:srgbClr>
              </a:clrTo>
            </a:clrChange>
          </a:blip>
          <a:srcRect t="-4468" b="-4468"/>
          <a:stretch>
            <a:fillRect/>
          </a:stretch>
        </p:blipFill>
        <p:spPr>
          <a:xfrm>
            <a:off x="76200" y="1219200"/>
            <a:ext cx="8229600" cy="4530725"/>
          </a:xfrm>
        </p:spPr>
      </p:pic>
      <p:sp>
        <p:nvSpPr>
          <p:cNvPr id="5" name="Rectangle 4"/>
          <p:cNvSpPr/>
          <p:nvPr/>
        </p:nvSpPr>
        <p:spPr>
          <a:xfrm>
            <a:off x="622300" y="2565400"/>
            <a:ext cx="1092200" cy="228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6" name="Image 5" descr="Capture d’écran 2015-11-06 à 12.20.45.png"/>
          <p:cNvPicPr>
            <a:picLocks noChangeAspect="1"/>
          </p:cNvPicPr>
          <p:nvPr/>
        </p:nvPicPr>
        <p:blipFill>
          <a:blip r:embed="rId3"/>
          <a:stretch>
            <a:fillRect/>
          </a:stretch>
        </p:blipFill>
        <p:spPr>
          <a:xfrm rot="20106044">
            <a:off x="4966152" y="4399852"/>
            <a:ext cx="4007104" cy="1859341"/>
          </a:xfrm>
          <a:prstGeom prst="rect">
            <a:avLst/>
          </a:prstGeom>
        </p:spPr>
      </p:pic>
      <p:pic>
        <p:nvPicPr>
          <p:cNvPr id="7" name="Image 6" descr="Capture d’écran 2015-11-06 à 15.24.51.png"/>
          <p:cNvPicPr>
            <a:picLocks noChangeAspect="1"/>
          </p:cNvPicPr>
          <p:nvPr/>
        </p:nvPicPr>
        <p:blipFill>
          <a:blip r:embed="rId4"/>
          <a:stretch>
            <a:fillRect/>
          </a:stretch>
        </p:blipFill>
        <p:spPr>
          <a:xfrm rot="20159542">
            <a:off x="1231738" y="4884479"/>
            <a:ext cx="2780145" cy="1471612"/>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7813"/>
            <a:ext cx="8686800" cy="1139825"/>
          </a:xfrm>
        </p:spPr>
        <p:txBody>
          <a:bodyPr/>
          <a:lstStyle/>
          <a:p>
            <a:r>
              <a:rPr lang="fr-FR" sz="3800" dirty="0" smtClean="0"/>
              <a:t>Manipulations génétiques: fines et  facilitées</a:t>
            </a:r>
            <a:endParaRPr lang="fr-FR" sz="3800" dirty="0"/>
          </a:p>
        </p:txBody>
      </p:sp>
      <p:pic>
        <p:nvPicPr>
          <p:cNvPr id="5" name="Image 4"/>
          <p:cNvPicPr>
            <a:picLocks noChangeAspect="1"/>
          </p:cNvPicPr>
          <p:nvPr/>
        </p:nvPicPr>
        <p:blipFill>
          <a:blip r:embed="rId2"/>
          <a:stretch>
            <a:fillRect/>
          </a:stretch>
        </p:blipFill>
        <p:spPr>
          <a:xfrm>
            <a:off x="1701800" y="1015873"/>
            <a:ext cx="5740400" cy="5080254"/>
          </a:xfrm>
          <a:prstGeom prst="rect">
            <a:avLst/>
          </a:prstGeom>
        </p:spPr>
      </p:pic>
      <p:sp>
        <p:nvSpPr>
          <p:cNvPr id="6" name="Slide Number Placeholder 3"/>
          <p:cNvSpPr>
            <a:spLocks noGrp="1"/>
          </p:cNvSpPr>
          <p:nvPr>
            <p:ph type="sldNum" sz="quarter" idx="11"/>
          </p:nvPr>
        </p:nvSpPr>
        <p:spPr>
          <a:xfrm>
            <a:off x="7315200" y="6553200"/>
            <a:ext cx="1830388" cy="307975"/>
          </a:xfrm>
          <a:noFill/>
        </p:spPr>
        <p:txBody>
          <a:bodyPr/>
          <a:lstStyle/>
          <a:p>
            <a:r>
              <a:rPr lang="en-US" dirty="0" err="1" smtClean="0"/>
              <a:t>amsbio</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368300" y="239713"/>
            <a:ext cx="8686800" cy="1139825"/>
          </a:xfrm>
        </p:spPr>
        <p:txBody>
          <a:bodyPr/>
          <a:lstStyle/>
          <a:p>
            <a:r>
              <a:rPr lang="fr-FR" sz="3800" dirty="0" smtClean="0"/>
              <a:t>Progrès techniques/technologiques</a:t>
            </a:r>
            <a:endParaRPr lang="fr-FR" sz="3800" dirty="0"/>
          </a:p>
        </p:txBody>
      </p:sp>
      <p:sp>
        <p:nvSpPr>
          <p:cNvPr id="5" name="Espace réservé du contenu 2"/>
          <p:cNvSpPr>
            <a:spLocks noGrp="1"/>
          </p:cNvSpPr>
          <p:nvPr>
            <p:ph idx="1"/>
          </p:nvPr>
        </p:nvSpPr>
        <p:spPr>
          <a:xfrm>
            <a:off x="0" y="850900"/>
            <a:ext cx="8953500" cy="4530725"/>
          </a:xfrm>
        </p:spPr>
        <p:txBody>
          <a:bodyPr/>
          <a:lstStyle/>
          <a:p>
            <a:r>
              <a:rPr lang="fr-FR" sz="2200" dirty="0" smtClean="0">
                <a:latin typeface="Avenir Next Condensed Regular"/>
                <a:cs typeface="Avenir Next Condensed Regular"/>
              </a:rPr>
              <a:t>1970’s: la taille de l’ADN est trop important pour que l’on </a:t>
            </a:r>
            <a:r>
              <a:rPr lang="fr-FR" sz="2200" u="sng" dirty="0" smtClean="0">
                <a:latin typeface="Avenir Next Condensed Regular"/>
                <a:cs typeface="Avenir Next Condensed Regular"/>
              </a:rPr>
              <a:t>puisse</a:t>
            </a:r>
            <a:r>
              <a:rPr lang="fr-FR" sz="2200" dirty="0" smtClean="0">
                <a:latin typeface="Avenir Next Condensed Regular"/>
                <a:cs typeface="Avenir Next Condensed Regular"/>
              </a:rPr>
              <a:t> un jour modifier le génome humain (Jacques Monod)...</a:t>
            </a:r>
          </a:p>
          <a:p>
            <a:r>
              <a:rPr lang="fr-FR" sz="2200" dirty="0" smtClean="0">
                <a:latin typeface="Avenir Next Condensed Regular"/>
                <a:cs typeface="Avenir Next Condensed Regular"/>
              </a:rPr>
              <a:t>1975: premières manipulations génétiques (</a:t>
            </a:r>
            <a:r>
              <a:rPr lang="fr-FR" sz="2200" dirty="0" err="1" smtClean="0">
                <a:latin typeface="Avenir Next Condensed Regular"/>
                <a:cs typeface="Avenir Next Condensed Regular"/>
              </a:rPr>
              <a:t>Asilomar</a:t>
            </a:r>
            <a:r>
              <a:rPr lang="fr-FR" sz="2200" dirty="0" smtClean="0">
                <a:latin typeface="Avenir Next Condensed Regular"/>
                <a:cs typeface="Avenir Next Condensed Regular"/>
              </a:rPr>
              <a:t>) =&gt; </a:t>
            </a:r>
            <a:r>
              <a:rPr lang="fr-FR" sz="2200" dirty="0" err="1" smtClean="0">
                <a:latin typeface="Avenir Next Condensed Regular"/>
                <a:cs typeface="Avenir Next Condensed Regular"/>
              </a:rPr>
              <a:t>Re</a:t>
            </a:r>
            <a:r>
              <a:rPr lang="fr-FR" sz="2200" dirty="0" smtClean="0">
                <a:latin typeface="Avenir Next Condensed Regular"/>
                <a:cs typeface="Avenir Next Condensed Regular"/>
              </a:rPr>
              <a:t>: 2015.</a:t>
            </a:r>
          </a:p>
          <a:p>
            <a:r>
              <a:rPr lang="fr-FR" sz="2200" dirty="0" smtClean="0">
                <a:latin typeface="Avenir Next Condensed Regular"/>
                <a:cs typeface="Avenir Next Condensed Regular"/>
              </a:rPr>
              <a:t>1990: séquençage du génome humain impossible (</a:t>
            </a:r>
            <a:r>
              <a:rPr lang="fr-FR" sz="2200" i="1" dirty="0" smtClean="0">
                <a:latin typeface="Avenir Next Condensed Regular"/>
                <a:cs typeface="Avenir Next Condensed Regular"/>
              </a:rPr>
              <a:t>dixit un consensus de généticiens…</a:t>
            </a:r>
            <a:r>
              <a:rPr lang="fr-FR" sz="2200" dirty="0" smtClean="0">
                <a:latin typeface="Avenir Next Condensed Regular"/>
                <a:cs typeface="Avenir Next Condensed Regular"/>
              </a:rPr>
              <a:t>)</a:t>
            </a:r>
          </a:p>
          <a:p>
            <a:r>
              <a:rPr lang="fr-FR" sz="2200" dirty="0" smtClean="0">
                <a:latin typeface="Avenir Next Condensed Regular"/>
                <a:cs typeface="Avenir Next Condensed Regular"/>
              </a:rPr>
              <a:t>2003: le génome humain est séquencé</a:t>
            </a:r>
          </a:p>
          <a:p>
            <a:r>
              <a:rPr lang="fr-FR" sz="2200" dirty="0" smtClean="0">
                <a:latin typeface="Avenir Next Condensed Regular"/>
                <a:cs typeface="Avenir Next Condensed Regular"/>
              </a:rPr>
              <a:t>Prix du séquençage passe de 3 milliards à 1000 $</a:t>
            </a:r>
          </a:p>
          <a:p>
            <a:r>
              <a:rPr lang="fr-FR" sz="2200" dirty="0" smtClean="0">
                <a:latin typeface="Avenir Next Condensed Regular"/>
                <a:cs typeface="Avenir Next Condensed Regular"/>
              </a:rPr>
              <a:t>2014: </a:t>
            </a:r>
            <a:r>
              <a:rPr lang="fr-FR" sz="2200" i="1" dirty="0" smtClean="0">
                <a:latin typeface="Avenir Next Condensed Regular"/>
                <a:cs typeface="Avenir Next Condensed Regular"/>
              </a:rPr>
              <a:t>Illumina </a:t>
            </a:r>
            <a:r>
              <a:rPr lang="fr-FR" sz="2200" dirty="0" smtClean="0">
                <a:latin typeface="Avenir Next Condensed Regular"/>
                <a:cs typeface="Avenir Next Condensed Regular"/>
              </a:rPr>
              <a:t>classée l’entreprise « la plus intelligente » par le MIT</a:t>
            </a:r>
          </a:p>
          <a:p>
            <a:r>
              <a:rPr lang="fr-FR" sz="2200" dirty="0" smtClean="0">
                <a:latin typeface="Avenir Next Condensed Regular"/>
                <a:cs typeface="Avenir Next Condensed Regular"/>
              </a:rPr>
              <a:t>Investissements concentrés sur la santé numérique: </a:t>
            </a:r>
            <a:r>
              <a:rPr lang="fr-FR" sz="2200" dirty="0" err="1" smtClean="0">
                <a:latin typeface="Avenir Next Condensed Regular"/>
                <a:cs typeface="Avenir Next Condensed Regular"/>
              </a:rPr>
              <a:t>Big</a:t>
            </a:r>
            <a:r>
              <a:rPr lang="fr-FR" sz="2200" dirty="0" smtClean="0">
                <a:latin typeface="Avenir Next Condensed Regular"/>
                <a:cs typeface="Avenir Next Condensed Regular"/>
              </a:rPr>
              <a:t> Data et la science analytique.</a:t>
            </a:r>
          </a:p>
          <a:p>
            <a:pPr>
              <a:buNone/>
            </a:pPr>
            <a:endParaRPr lang="fr-FR" sz="2200" dirty="0" smtClean="0">
              <a:latin typeface="Avenir Next Condensed Regular"/>
              <a:cs typeface="Avenir Next Condensed Regular"/>
            </a:endParaRPr>
          </a:p>
        </p:txBody>
      </p:sp>
      <p:pic>
        <p:nvPicPr>
          <p:cNvPr id="6" name="Image 5"/>
          <p:cNvPicPr>
            <a:picLocks noChangeAspect="1"/>
          </p:cNvPicPr>
          <p:nvPr/>
        </p:nvPicPr>
        <p:blipFill>
          <a:blip r:embed="rId2"/>
          <a:stretch>
            <a:fillRect/>
          </a:stretch>
        </p:blipFill>
        <p:spPr>
          <a:xfrm>
            <a:off x="3587750" y="4330700"/>
            <a:ext cx="1854805" cy="2463800"/>
          </a:xfrm>
          <a:prstGeom prst="rect">
            <a:avLst/>
          </a:prstGeom>
        </p:spPr>
      </p:pic>
      <p:sp>
        <p:nvSpPr>
          <p:cNvPr id="7" name="ZoneTexte 6"/>
          <p:cNvSpPr txBox="1"/>
          <p:nvPr/>
        </p:nvSpPr>
        <p:spPr>
          <a:xfrm>
            <a:off x="5575300" y="4724400"/>
            <a:ext cx="1676138" cy="1477328"/>
          </a:xfrm>
          <a:prstGeom prst="rect">
            <a:avLst/>
          </a:prstGeom>
          <a:noFill/>
        </p:spPr>
        <p:txBody>
          <a:bodyPr wrap="none" rtlCol="0">
            <a:spAutoFit/>
          </a:bodyPr>
          <a:lstStyle/>
          <a:p>
            <a:r>
              <a:rPr lang="fr-FR" i="1" dirty="0" smtClean="0"/>
              <a:t>Qui en sourit?</a:t>
            </a:r>
          </a:p>
          <a:p>
            <a:endParaRPr lang="fr-FR" i="1" dirty="0" smtClean="0"/>
          </a:p>
          <a:p>
            <a:endParaRPr lang="fr-FR" i="1" dirty="0" smtClean="0"/>
          </a:p>
          <a:p>
            <a:endParaRPr lang="fr-FR" i="1" dirty="0" smtClean="0"/>
          </a:p>
          <a:p>
            <a:r>
              <a:rPr lang="fr-FR" i="1" dirty="0" smtClean="0"/>
              <a:t>Sept, 2013</a:t>
            </a:r>
            <a:endParaRPr lang="fr-FR" i="1" dirty="0"/>
          </a:p>
        </p:txBody>
      </p:sp>
    </p:spTree>
  </p:cSld>
  <p:clrMapOvr>
    <a:masterClrMapping/>
  </p:clrMapOvr>
  <mc:AlternateContent>
    <mc:Choice xmlns:mp="http://schemas.microsoft.com/office/mac/powerpoint/2008/main" Requires="mp">
      <mc:AlternateContent>
        <mc:Choice Requires="mp">
          <mp:transition>
            <mp:cube dir="u"/>
          </mp:transition>
        </mc:Choice>
        <mc:Fallback xmlns:mp="http://schemas.microsoft.com/office/mac/powerpoint/2008/main" xmlns="" xmlns:a="http://schemas.openxmlformats.org/drawingml/2006/main" xmlns:r="http://schemas.openxmlformats.org/officeDocument/2006/relationships" xmlns:mc="http://schemas.openxmlformats.org/markup-compatibility/2006" xmlns:mv="urn:schemas-microsoft-com:mac:vml" xmlns:p="http://schemas.openxmlformats.org/presentationml/2006/main">
          <p:transition>
            <p:cover dir="u"/>
          </p:transition>
        </mc:Fallback>
      </mc:AlternateContent>
    </mc:Choice>
    <mc:Fallback>
      <mc:AlternateContent>
        <mc:Choice Requires="mp">
          <p:transition>
            <p:cover dir="u"/>
          </p:transition>
        </mc:Choice>
        <mc:Fallback xmlns:mp="http://schemas.microsoft.com/office/mac/powerpoint/2008/main" xmlns="" xmlns:a="http://schemas.openxmlformats.org/drawingml/2006/main" xmlns:r="http://schemas.openxmlformats.org/officeDocument/2006/relationships" xmlns:mc="http://schemas.openxmlformats.org/markup-compatibility/2006" xmlns:mv="urn:schemas-microsoft-com:mac:vml" xmlns:p="http://schemas.openxmlformats.org/presentationml/2006/main">
          <p:transition>
            <p:cover dir="u"/>
          </p:transition>
        </mc:Fallback>
      </mc:AlternateContent>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70" decel="100000"/>
                                        <p:tgtEl>
                                          <p:spTgt spid="6"/>
                                        </p:tgtEl>
                                      </p:cBhvr>
                                    </p:animEffect>
                                    <p:animScale>
                                      <p:cBhvr>
                                        <p:cTn id="8" dur="770" decel="100000"/>
                                        <p:tgtEl>
                                          <p:spTgt spid="6"/>
                                        </p:tgtEl>
                                      </p:cBhvr>
                                      <p:from x="10000" y="10000"/>
                                      <p:to x="200000" y="450000"/>
                                    </p:animScale>
                                    <p:animScale>
                                      <p:cBhvr>
                                        <p:cTn id="9" dur="1230" accel="100000" fill="hold">
                                          <p:stCondLst>
                                            <p:cond delay="770"/>
                                          </p:stCondLst>
                                        </p:cTn>
                                        <p:tgtEl>
                                          <p:spTgt spid="6"/>
                                        </p:tgtEl>
                                      </p:cBhvr>
                                      <p:from x="200000" y="450000"/>
                                      <p:to x="100000" y="100000"/>
                                    </p:animScale>
                                    <p:set>
                                      <p:cBhvr>
                                        <p:cTn id="10" dur="770" fill="hold"/>
                                        <p:tgtEl>
                                          <p:spTgt spid="6"/>
                                        </p:tgtEl>
                                        <p:attrNameLst>
                                          <p:attrName>ppt_x</p:attrName>
                                        </p:attrNameLst>
                                      </p:cBhvr>
                                      <p:to>
                                        <p:strVal val="(0.5)"/>
                                      </p:to>
                                    </p:set>
                                    <p:anim from="(0.5)" to="(#ppt_x)" calcmode="lin" valueType="num">
                                      <p:cBhvr>
                                        <p:cTn id="11" dur="1230" accel="100000" fill="hold">
                                          <p:stCondLst>
                                            <p:cond delay="770"/>
                                          </p:stCondLst>
                                        </p:cTn>
                                        <p:tgtEl>
                                          <p:spTgt spid="6"/>
                                        </p:tgtEl>
                                        <p:attrNameLst>
                                          <p:attrName>ppt_x</p:attrName>
                                        </p:attrNameLst>
                                      </p:cBhvr>
                                    </p:anim>
                                    <p:set>
                                      <p:cBhvr>
                                        <p:cTn id="12" dur="770" fill="hold"/>
                                        <p:tgtEl>
                                          <p:spTgt spid="6"/>
                                        </p:tgtEl>
                                        <p:attrNameLst>
                                          <p:attrName>ppt_y</p:attrName>
                                        </p:attrNameLst>
                                      </p:cBhvr>
                                      <p:to>
                                        <p:strVal val="(#ppt_y+0.4)"/>
                                      </p:to>
                                    </p:set>
                                    <p:anim from="(#ppt_y+0.4)" to="(#ppt_y)" calcmode="lin" valueType="num">
                                      <p:cBhvr>
                                        <p:cTn id="13" dur="1230" accel="100000" fill="hold">
                                          <p:stCondLst>
                                            <p:cond delay="770"/>
                                          </p:stCondLst>
                                        </p:cTn>
                                        <p:tgtEl>
                                          <p:spTgt spid="6"/>
                                        </p:tgtEl>
                                        <p:attrNameLst>
                                          <p:attrName>ppt_y</p:attrName>
                                        </p:attrNameLst>
                                      </p:cBhvr>
                                    </p:anim>
                                  </p:childTnLst>
                                </p:cTn>
                              </p:par>
                              <p:par>
                                <p:cTn id="14" presetID="4" presetClass="entr" presetSubtype="16"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ox(in)">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Du </a:t>
            </a:r>
            <a:r>
              <a:rPr lang="fr-FR" dirty="0" smtClean="0"/>
              <a:t>réel au virtuel</a:t>
            </a:r>
            <a:endParaRPr lang="fr-FR" dirty="0"/>
          </a:p>
        </p:txBody>
      </p:sp>
      <p:sp>
        <p:nvSpPr>
          <p:cNvPr id="3" name="Espace réservé du contenu 2"/>
          <p:cNvSpPr>
            <a:spLocks noGrp="1"/>
          </p:cNvSpPr>
          <p:nvPr>
            <p:ph idx="1"/>
          </p:nvPr>
        </p:nvSpPr>
        <p:spPr>
          <a:xfrm>
            <a:off x="215900" y="1244600"/>
            <a:ext cx="8763000" cy="4530725"/>
          </a:xfrm>
        </p:spPr>
        <p:txBody>
          <a:bodyPr/>
          <a:lstStyle/>
          <a:p>
            <a:pPr>
              <a:buNone/>
            </a:pPr>
            <a:r>
              <a:rPr lang="fr-FR" sz="3100" dirty="0" smtClean="0">
                <a:latin typeface="Avenir Next Condensed Regular"/>
                <a:cs typeface="Avenir Next Condensed Regular"/>
              </a:rPr>
              <a:t> </a:t>
            </a:r>
            <a:r>
              <a:rPr lang="fr-FR" sz="3100" u="sng" dirty="0" smtClean="0">
                <a:latin typeface="Avenir Next Condensed Regular"/>
                <a:cs typeface="Avenir Next Condensed Regular"/>
              </a:rPr>
              <a:t>Danger </a:t>
            </a:r>
            <a:r>
              <a:rPr lang="fr-FR" sz="3100" u="sng" dirty="0" smtClean="0">
                <a:latin typeface="Avenir Next Condensed Regular"/>
                <a:cs typeface="Avenir Next Condensed Regular"/>
              </a:rPr>
              <a:t>du fossé</a:t>
            </a:r>
            <a:r>
              <a:rPr lang="fr-FR" sz="3100" u="sng" dirty="0" smtClean="0">
                <a:latin typeface="Avenir Next Condensed Regular"/>
                <a:cs typeface="Avenir Next Condensed Regular"/>
              </a:rPr>
              <a:t> d’une technique qui </a:t>
            </a:r>
            <a:r>
              <a:rPr lang="fr-FR" sz="3100" u="sng" dirty="0" smtClean="0">
                <a:latin typeface="Avenir Next Condensed Regular"/>
                <a:cs typeface="Avenir Next Condensed Regular"/>
              </a:rPr>
              <a:t>dépasse la </a:t>
            </a:r>
            <a:r>
              <a:rPr lang="fr-FR" sz="3100" u="sng" dirty="0" smtClean="0">
                <a:latin typeface="Avenir Next Condensed Regular"/>
                <a:cs typeface="Avenir Next Condensed Regular"/>
              </a:rPr>
              <a:t>connaissance</a:t>
            </a:r>
            <a:endParaRPr lang="fr-FR" sz="3100" dirty="0" smtClean="0">
              <a:latin typeface="Avenir Next Condensed Regular"/>
              <a:cs typeface="Avenir Next Condensed Regular"/>
            </a:endParaRPr>
          </a:p>
          <a:p>
            <a:r>
              <a:rPr lang="fr-FR" sz="3100" dirty="0" smtClean="0">
                <a:latin typeface="Avenir Next Condensed Regular"/>
                <a:cs typeface="Avenir Next Condensed Regular"/>
              </a:rPr>
              <a:t>La </a:t>
            </a:r>
            <a:r>
              <a:rPr lang="fr-FR" sz="3100" dirty="0" smtClean="0">
                <a:latin typeface="Avenir Next Condensed Regular"/>
                <a:cs typeface="Avenir Next Condensed Regular"/>
              </a:rPr>
              <a:t>connaissance que nous acquérons de </a:t>
            </a:r>
            <a:r>
              <a:rPr lang="fr-FR" sz="3100" i="1" dirty="0" smtClean="0">
                <a:latin typeface="Avenir Next Condensed Regular"/>
                <a:cs typeface="Avenir Next Condensed Regular"/>
              </a:rPr>
              <a:t>ce que nous sommes</a:t>
            </a:r>
            <a:r>
              <a:rPr lang="fr-FR" sz="3100" dirty="0" smtClean="0">
                <a:latin typeface="Avenir Next Condensed Regular"/>
                <a:cs typeface="Avenir Next Condensed Regular"/>
              </a:rPr>
              <a:t> augmente nos responsabilités</a:t>
            </a:r>
            <a:r>
              <a:rPr lang="fr-FR" sz="3100" dirty="0" smtClean="0">
                <a:latin typeface="Avenir Next Condensed Regular"/>
                <a:cs typeface="Avenir Next Condensed Regular"/>
              </a:rPr>
              <a:t>.</a:t>
            </a:r>
          </a:p>
          <a:p>
            <a:r>
              <a:rPr lang="fr-FR" sz="3100" dirty="0" smtClean="0">
                <a:latin typeface="Avenir Next Condensed Regular"/>
                <a:cs typeface="Avenir Next Condensed Regular"/>
              </a:rPr>
              <a:t>Nécessité d’exercer ces responsabilités </a:t>
            </a:r>
            <a:r>
              <a:rPr lang="fr-FR" sz="3100" i="1" dirty="0" smtClean="0">
                <a:latin typeface="Avenir Next Condensed Regular"/>
                <a:cs typeface="Avenir Next Condensed Regular"/>
              </a:rPr>
              <a:t>intelligemment</a:t>
            </a:r>
            <a:r>
              <a:rPr lang="fr-FR" sz="3100" dirty="0" smtClean="0">
                <a:latin typeface="Avenir Next Condensed Regular"/>
                <a:cs typeface="Avenir Next Condensed Regular"/>
              </a:rPr>
              <a:t>.</a:t>
            </a:r>
          </a:p>
          <a:p>
            <a:r>
              <a:rPr lang="fr-FR" sz="3100" dirty="0" smtClean="0">
                <a:latin typeface="Avenir Next Condensed Regular"/>
                <a:cs typeface="Avenir Next Condensed Regular"/>
              </a:rPr>
              <a:t>De </a:t>
            </a:r>
            <a:r>
              <a:rPr lang="fr-FR" sz="3100" dirty="0" smtClean="0">
                <a:latin typeface="Avenir Next Condensed Regular"/>
                <a:cs typeface="Avenir Next Condensed Regular"/>
              </a:rPr>
              <a:t>nouvelles responsabilités</a:t>
            </a:r>
            <a:r>
              <a:rPr lang="fr-FR" sz="3100" dirty="0" smtClean="0">
                <a:latin typeface="Avenir Next Condensed Regular"/>
                <a:cs typeface="Avenir Next Condensed Regular"/>
              </a:rPr>
              <a:t> </a:t>
            </a:r>
            <a:r>
              <a:rPr lang="fr-FR" sz="3100" dirty="0" smtClean="0">
                <a:latin typeface="Avenir Next Condensed Regular"/>
                <a:cs typeface="Avenir Next Condensed Regular"/>
              </a:rPr>
              <a:t>génératrices </a:t>
            </a:r>
            <a:r>
              <a:rPr lang="fr-FR" sz="3100" dirty="0" smtClean="0">
                <a:latin typeface="Avenir Next Condensed Regular"/>
                <a:cs typeface="Avenir Next Condensed Regular"/>
              </a:rPr>
              <a:t>d’angoisse comme si nous</a:t>
            </a:r>
            <a:r>
              <a:rPr lang="fr-FR" sz="3100" dirty="0" smtClean="0">
                <a:latin typeface="Avenir Next Condensed Regular"/>
                <a:cs typeface="Avenir Next Condensed Regular"/>
              </a:rPr>
              <a:t> comprenions le souci de l’application de ces techniques sans </a:t>
            </a:r>
            <a:r>
              <a:rPr lang="fr-FR" sz="3100" dirty="0" smtClean="0">
                <a:latin typeface="Avenir Next Condensed Regular"/>
                <a:cs typeface="Avenir Next Condensed Regular"/>
              </a:rPr>
              <a:t>en connaître les conséquences sur… </a:t>
            </a:r>
            <a:r>
              <a:rPr lang="fr-FR" sz="3100" i="1" dirty="0" smtClean="0">
                <a:latin typeface="Avenir Next Condensed Regular"/>
                <a:cs typeface="Avenir Next Condensed Regular"/>
              </a:rPr>
              <a:t>l’Humanité</a:t>
            </a:r>
            <a:r>
              <a:rPr lang="fr-FR" sz="3100" dirty="0" smtClean="0">
                <a:latin typeface="Avenir Next Condensed Regular"/>
                <a:cs typeface="Avenir Next Condensed Regular"/>
              </a:rPr>
              <a:t>.</a:t>
            </a:r>
            <a:r>
              <a:rPr lang="fr-FR" sz="3100" dirty="0" smtClean="0">
                <a:latin typeface="Avenir Next Condensed Regular"/>
                <a:cs typeface="Avenir Next Condensed Regular"/>
              </a:rPr>
              <a:t> </a:t>
            </a:r>
          </a:p>
          <a:p>
            <a:endParaRPr lang="fr-FR" sz="3100" dirty="0" smtClean="0">
              <a:latin typeface="Avenir Next Condensed Regular"/>
              <a:cs typeface="Avenir Next Condensed Regular"/>
            </a:endParaRPr>
          </a:p>
          <a:p>
            <a:endParaRPr lang="fr-FR" sz="3100" dirty="0" smtClean="0">
              <a:latin typeface="Avenir Next Condensed Regular"/>
              <a:cs typeface="Avenir Next Condensed Regular"/>
            </a:endParaRPr>
          </a:p>
        </p:txBody>
      </p:sp>
    </p:spTree>
  </p:cSld>
  <p:clrMapOvr>
    <a:masterClrMapping/>
  </p:clrMapOvr>
  <mc:AlternateContent>
    <mc:Choice xmlns:mp="http://schemas.microsoft.com/office/mac/powerpoint/2008/main" Requires="mp">
      <mc:AlternateContent>
        <mc:Choice Requires="mp">
          <mp:transition>
            <mp:cube/>
          </mp:transition>
        </mc:Choice>
        <mc:Fallback xmlns:mp="http://schemas.microsoft.com/office/mac/powerpoint/2008/main" xmlns="" xmlns:a="http://schemas.openxmlformats.org/drawingml/2006/main" xmlns:r="http://schemas.openxmlformats.org/officeDocument/2006/relationships" xmlns:mc="http://schemas.openxmlformats.org/markup-compatibility/2006" xmlns:mv="urn:schemas-microsoft-com:mac:vml" xmlns:p="http://schemas.openxmlformats.org/presentationml/2006/main">
          <p:transition>
            <p:cover/>
          </p:transition>
        </mc:Fallback>
      </mc:AlternateContent>
    </mc:Choice>
    <mc:Fallback>
      <mc:AlternateContent>
        <mc:Choice Requires="mp">
          <p:transition>
            <p:cover/>
          </p:transition>
        </mc:Choice>
        <mc:Fallback xmlns:mp="http://schemas.microsoft.com/office/mac/powerpoint/2008/main" xmlns="" xmlns:a="http://schemas.openxmlformats.org/drawingml/2006/main" xmlns:r="http://schemas.openxmlformats.org/officeDocument/2006/relationships" xmlns:mc="http://schemas.openxmlformats.org/markup-compatibility/2006" xmlns:mv="urn:schemas-microsoft-com:mac:vml" xmlns:p="http://schemas.openxmlformats.org/presentationml/2006/main">
          <p:transition>
            <p:cover/>
          </p:transition>
        </mc:Fallback>
      </mc:AlternateContent>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Et pourtant, selon notre connaissance</a:t>
            </a:r>
            <a:endParaRPr lang="fr-FR" dirty="0"/>
          </a:p>
        </p:txBody>
      </p:sp>
      <p:sp>
        <p:nvSpPr>
          <p:cNvPr id="5" name="Titre 1"/>
          <p:cNvSpPr txBox="1">
            <a:spLocks/>
          </p:cNvSpPr>
          <p:nvPr/>
        </p:nvSpPr>
        <p:spPr bwMode="auto">
          <a:xfrm>
            <a:off x="-12700" y="3808413"/>
            <a:ext cx="4927600" cy="22621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3000" b="0" i="0" u="none" strike="noStrike" kern="0" cap="none" spc="0" normalizeH="0" baseline="0" noProof="0" dirty="0" smtClean="0">
                <a:ln>
                  <a:noFill/>
                </a:ln>
                <a:solidFill>
                  <a:schemeClr val="tx2"/>
                </a:solidFill>
                <a:effectLst/>
                <a:uLnTx/>
                <a:uFillTx/>
                <a:latin typeface="+mj-lt"/>
                <a:ea typeface="ＭＳ Ｐゴシック" pitchFamily="-84" charset="-128"/>
                <a:cs typeface="Garamond"/>
              </a:rPr>
              <a:t>Phénotype=</a:t>
            </a:r>
            <a:r>
              <a:rPr kumimoji="0" lang="fr-FR" sz="3000" b="0" i="1" u="none" strike="noStrike" kern="0" cap="none" spc="0" normalizeH="0" baseline="0" noProof="0" dirty="0" smtClean="0">
                <a:ln>
                  <a:noFill/>
                </a:ln>
                <a:solidFill>
                  <a:schemeClr val="tx2"/>
                </a:solidFill>
                <a:effectLst/>
                <a:uLnTx/>
                <a:uFillTx/>
                <a:latin typeface="+mj-lt"/>
                <a:ea typeface="ＭＳ Ｐゴシック" pitchFamily="-84" charset="-128"/>
                <a:cs typeface="Garamond"/>
              </a:rPr>
              <a:t>f</a:t>
            </a:r>
            <a:r>
              <a:rPr kumimoji="0" lang="fr-FR" sz="3000" b="0" i="0" u="none" strike="noStrike" kern="0" cap="none" spc="0" normalizeH="0" baseline="0" noProof="0" dirty="0" smtClean="0">
                <a:ln>
                  <a:noFill/>
                </a:ln>
                <a:solidFill>
                  <a:schemeClr val="tx2"/>
                </a:solidFill>
                <a:effectLst/>
                <a:uLnTx/>
                <a:uFillTx/>
                <a:latin typeface="+mj-lt"/>
                <a:ea typeface="ＭＳ Ｐゴシック" pitchFamily="-84" charset="-128"/>
                <a:cs typeface="Garamond"/>
              </a:rPr>
              <a:t>(Génétique,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3000" b="0" i="0" u="none" strike="noStrike" kern="0" cap="none" spc="0" normalizeH="0" baseline="0" noProof="0" dirty="0" err="1" smtClean="0">
                <a:ln>
                  <a:noFill/>
                </a:ln>
                <a:solidFill>
                  <a:schemeClr val="tx2"/>
                </a:solidFill>
                <a:effectLst/>
                <a:uLnTx/>
                <a:uFillTx/>
                <a:latin typeface="+mj-lt"/>
                <a:ea typeface="ＭＳ Ｐゴシック" pitchFamily="-84" charset="-128"/>
                <a:cs typeface="Garamond"/>
              </a:rPr>
              <a:t>Environnement,Epigénétique</a:t>
            </a:r>
            <a:r>
              <a:rPr kumimoji="0" lang="fr-FR" sz="3000" b="0" i="0" u="none" strike="noStrike" kern="0" cap="none" spc="0" normalizeH="0" baseline="0" noProof="0" dirty="0" smtClean="0">
                <a:ln>
                  <a:noFill/>
                </a:ln>
                <a:solidFill>
                  <a:schemeClr val="tx2"/>
                </a:solidFill>
                <a:effectLst/>
                <a:uLnTx/>
                <a:uFillTx/>
                <a:latin typeface="+mj-lt"/>
                <a:ea typeface="ＭＳ Ｐゴシック" pitchFamily="-84" charset="-128"/>
                <a:cs typeface="Garamond"/>
              </a:rPr>
              <a:t>)</a:t>
            </a:r>
            <a:endParaRPr kumimoji="0" lang="fr-FR" sz="3000" b="0" i="0" u="none" strike="noStrike" kern="0" cap="none" spc="0" normalizeH="0" baseline="0" noProof="0" dirty="0">
              <a:ln>
                <a:noFill/>
              </a:ln>
              <a:solidFill>
                <a:schemeClr val="tx2"/>
              </a:solidFill>
              <a:effectLst/>
              <a:uLnTx/>
              <a:uFillTx/>
              <a:latin typeface="+mj-lt"/>
              <a:ea typeface="ＭＳ Ｐゴシック" pitchFamily="-84" charset="-128"/>
              <a:cs typeface="ＭＳ Ｐゴシック" pitchFamily="-84" charset="-128"/>
            </a:endParaRPr>
          </a:p>
        </p:txBody>
      </p:sp>
      <p:pic>
        <p:nvPicPr>
          <p:cNvPr id="6" name="Image 5"/>
          <p:cNvPicPr>
            <a:picLocks noChangeAspect="1"/>
          </p:cNvPicPr>
          <p:nvPr/>
        </p:nvPicPr>
        <p:blipFill>
          <a:blip r:embed="rId2">
            <a:clrChange>
              <a:clrFrom>
                <a:srgbClr val="FFFFFF"/>
              </a:clrFrom>
              <a:clrTo>
                <a:srgbClr val="FFFFFF">
                  <a:alpha val="0"/>
                </a:srgbClr>
              </a:clrTo>
            </a:clrChange>
          </a:blip>
          <a:stretch>
            <a:fillRect/>
          </a:stretch>
        </p:blipFill>
        <p:spPr>
          <a:xfrm>
            <a:off x="3570495" y="875597"/>
            <a:ext cx="5076409" cy="5106806"/>
          </a:xfrm>
          <a:prstGeom prst="rect">
            <a:avLst/>
          </a:prstGeom>
        </p:spPr>
      </p:pic>
      <p:sp>
        <p:nvSpPr>
          <p:cNvPr id="7" name="ZoneTexte 6"/>
          <p:cNvSpPr txBox="1">
            <a:spLocks noChangeArrowheads="1"/>
          </p:cNvSpPr>
          <p:nvPr/>
        </p:nvSpPr>
        <p:spPr bwMode="auto">
          <a:xfrm>
            <a:off x="2947194" y="6156325"/>
            <a:ext cx="3249612" cy="307975"/>
          </a:xfrm>
          <a:prstGeom prst="rect">
            <a:avLst/>
          </a:prstGeom>
          <a:noFill/>
          <a:ln w="9525">
            <a:noFill/>
            <a:miter lim="800000"/>
            <a:headEnd/>
            <a:tailEnd/>
          </a:ln>
        </p:spPr>
        <p:txBody>
          <a:bodyPr wrap="square">
            <a:prstTxWarp prst="textNoShape">
              <a:avLst/>
            </a:prstTxWarp>
            <a:spAutoFit/>
          </a:bodyPr>
          <a:lstStyle/>
          <a:p>
            <a:pPr>
              <a:defRPr/>
            </a:pPr>
            <a:r>
              <a:rPr lang="fr-FR" sz="1400" i="1" dirty="0" err="1" smtClean="0">
                <a:latin typeface="+mj-lt"/>
                <a:ea typeface="ＭＳ Ｐゴシック" charset="-128"/>
                <a:cs typeface="ＭＳ Ｐゴシック" charset="-128"/>
              </a:rPr>
              <a:t>From</a:t>
            </a:r>
            <a:r>
              <a:rPr lang="fr-FR" sz="1400" i="1" dirty="0" smtClean="0">
                <a:latin typeface="+mj-lt"/>
                <a:ea typeface="ＭＳ Ｐゴシック" charset="-128"/>
                <a:cs typeface="ＭＳ Ｐゴシック" charset="-128"/>
              </a:rPr>
              <a:t> </a:t>
            </a:r>
            <a:r>
              <a:rPr lang="fr-FR" sz="1400" i="1" dirty="0" err="1" smtClean="0">
                <a:latin typeface="+mj-lt"/>
                <a:ea typeface="ＭＳ Ｐゴシック" charset="-128"/>
                <a:cs typeface="ＭＳ Ｐゴシック" charset="-128"/>
              </a:rPr>
              <a:t>Dwivedi</a:t>
            </a:r>
            <a:r>
              <a:rPr lang="fr-FR" sz="1400" i="1" dirty="0" smtClean="0">
                <a:latin typeface="+mj-lt"/>
                <a:ea typeface="ＭＳ Ｐゴシック" charset="-128"/>
                <a:cs typeface="ＭＳ Ｐゴシック" charset="-128"/>
              </a:rPr>
              <a:t> et </a:t>
            </a:r>
            <a:r>
              <a:rPr lang="fr-FR" sz="1400" i="1" dirty="0">
                <a:latin typeface="+mj-lt"/>
                <a:ea typeface="ＭＳ Ｐゴシック" charset="-128"/>
                <a:cs typeface="ＭＳ Ｐゴシック" charset="-128"/>
              </a:rPr>
              <a:t>al,</a:t>
            </a:r>
            <a:r>
              <a:rPr lang="fr-FR" sz="1400" i="1" dirty="0" smtClean="0">
                <a:latin typeface="+mj-lt"/>
                <a:ea typeface="ＭＳ Ｐゴシック" charset="-128"/>
                <a:cs typeface="ＭＳ Ｐゴシック" charset="-128"/>
              </a:rPr>
              <a:t> </a:t>
            </a:r>
            <a:r>
              <a:rPr lang="fr-FR" sz="1400" i="1" dirty="0" err="1" smtClean="0">
                <a:latin typeface="+mj-lt"/>
                <a:ea typeface="ＭＳ Ｐゴシック" charset="-128"/>
                <a:cs typeface="ＭＳ Ｐゴシック" charset="-128"/>
              </a:rPr>
              <a:t>Kidney</a:t>
            </a:r>
            <a:r>
              <a:rPr lang="fr-FR" sz="1400" i="1" dirty="0" smtClean="0">
                <a:latin typeface="+mj-lt"/>
                <a:ea typeface="ＭＳ Ｐゴシック" charset="-128"/>
                <a:cs typeface="ＭＳ Ｐゴシック" charset="-128"/>
              </a:rPr>
              <a:t> International 2011</a:t>
            </a:r>
            <a:endParaRPr lang="fr-FR" sz="1400" i="1" dirty="0">
              <a:latin typeface="+mj-lt"/>
              <a:ea typeface="ＭＳ Ｐゴシック" charset="-128"/>
              <a:cs typeface="ＭＳ Ｐゴシック" charset="-128"/>
            </a:endParaRPr>
          </a:p>
        </p:txBody>
      </p:sp>
      <p:cxnSp>
        <p:nvCxnSpPr>
          <p:cNvPr id="8" name="Connecteur droit avec flèche 7"/>
          <p:cNvCxnSpPr/>
          <p:nvPr/>
        </p:nvCxnSpPr>
        <p:spPr>
          <a:xfrm rot="16200000" flipH="1">
            <a:off x="4178300" y="2914650"/>
            <a:ext cx="1104900" cy="876300"/>
          </a:xfrm>
          <a:prstGeom prst="straightConnector1">
            <a:avLst/>
          </a:prstGeom>
          <a:ln w="92075">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9" name="Connecteur droit avec flèche 8"/>
          <p:cNvCxnSpPr/>
          <p:nvPr/>
        </p:nvCxnSpPr>
        <p:spPr>
          <a:xfrm rot="5400000">
            <a:off x="5975350" y="3486150"/>
            <a:ext cx="1308100" cy="1041400"/>
          </a:xfrm>
          <a:prstGeom prst="straightConnector1">
            <a:avLst/>
          </a:prstGeom>
          <a:ln w="92075">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0" name="Connecteur droit avec flèche 9"/>
          <p:cNvCxnSpPr/>
          <p:nvPr/>
        </p:nvCxnSpPr>
        <p:spPr>
          <a:xfrm rot="10800000" flipV="1">
            <a:off x="5270500" y="1409700"/>
            <a:ext cx="1676400" cy="12700"/>
          </a:xfrm>
          <a:prstGeom prst="straightConnector1">
            <a:avLst/>
          </a:prstGeom>
          <a:ln w="92075">
            <a:headEnd type="triangle"/>
            <a:tailEnd type="triangle"/>
          </a:ln>
        </p:spPr>
        <p:style>
          <a:lnRef idx="2">
            <a:schemeClr val="accent1"/>
          </a:lnRef>
          <a:fillRef idx="0">
            <a:schemeClr val="accent1"/>
          </a:fillRef>
          <a:effectRef idx="1">
            <a:schemeClr val="accent1"/>
          </a:effectRef>
          <a:fontRef idx="minor">
            <a:schemeClr val="tx1"/>
          </a:fontRef>
        </p:style>
      </p:cxnSp>
      <p:sp>
        <p:nvSpPr>
          <p:cNvPr id="11" name="ZoneTexte 10"/>
          <p:cNvSpPr txBox="1"/>
          <p:nvPr/>
        </p:nvSpPr>
        <p:spPr>
          <a:xfrm>
            <a:off x="6642100" y="5664200"/>
            <a:ext cx="1723962" cy="369332"/>
          </a:xfrm>
          <a:prstGeom prst="rect">
            <a:avLst/>
          </a:prstGeom>
          <a:noFill/>
        </p:spPr>
        <p:txBody>
          <a:bodyPr wrap="none" rtlCol="0">
            <a:spAutoFit/>
          </a:bodyPr>
          <a:lstStyle/>
          <a:p>
            <a:r>
              <a:rPr lang="fr-FR" dirty="0" smtClean="0">
                <a:solidFill>
                  <a:schemeClr val="bg1">
                    <a:lumMod val="50000"/>
                  </a:schemeClr>
                </a:solidFill>
              </a:rPr>
              <a:t>= </a:t>
            </a:r>
            <a:r>
              <a:rPr lang="fr-FR" dirty="0" err="1" smtClean="0">
                <a:solidFill>
                  <a:schemeClr val="bg1">
                    <a:lumMod val="50000"/>
                  </a:schemeClr>
                </a:solidFill>
              </a:rPr>
              <a:t>m</a:t>
            </a:r>
            <a:r>
              <a:rPr lang="fr-FR" dirty="0" err="1" smtClean="0">
                <a:solidFill>
                  <a:schemeClr val="bg1">
                    <a:lumMod val="50000"/>
                  </a:schemeClr>
                </a:solidFill>
              </a:rPr>
              <a:t>acro+micro</a:t>
            </a:r>
            <a:endParaRPr lang="fr-FR" dirty="0">
              <a:solidFill>
                <a:schemeClr val="bg1">
                  <a:lumMod val="50000"/>
                </a:schemeClr>
              </a:solidFill>
            </a:endParaRPr>
          </a:p>
        </p:txBody>
      </p:sp>
    </p:spTree>
  </p:cSld>
  <p:clrMapOvr>
    <a:masterClrMapping/>
  </p:clrMapOvr>
  <mc:AlternateContent>
    <mc:Choice xmlns:mp="http://schemas.microsoft.com/office/mac/powerpoint/2008/main" Requires="mp">
      <mc:AlternateContent>
        <mc:Choice Requires="mp">
          <mp:transition>
            <mp:cube/>
          </mp:transition>
        </mc:Choice>
        <mc:Fallback xmlns:mp="http://schemas.microsoft.com/office/mac/powerpoint/2008/main" xmlns="" xmlns:a="http://schemas.openxmlformats.org/drawingml/2006/main" xmlns:r="http://schemas.openxmlformats.org/officeDocument/2006/relationships" xmlns:mc="http://schemas.openxmlformats.org/markup-compatibility/2006" xmlns:mv="urn:schemas-microsoft-com:mac:vml" xmlns:p="http://schemas.openxmlformats.org/presentationml/2006/main">
          <p:transition>
            <p:cover/>
          </p:transition>
        </mc:Fallback>
      </mc:AlternateContent>
    </mc:Choice>
    <mc:Fallback>
      <mc:AlternateContent>
        <mc:Choice Requires="mp">
          <p:transition>
            <p:cover/>
          </p:transition>
        </mc:Choice>
        <mc:Fallback xmlns:mp="http://schemas.microsoft.com/office/mac/powerpoint/2008/main" xmlns="" xmlns:a="http://schemas.openxmlformats.org/drawingml/2006/main" xmlns:r="http://schemas.openxmlformats.org/officeDocument/2006/relationships" xmlns:mc="http://schemas.openxmlformats.org/markup-compatibility/2006" xmlns:mv="urn:schemas-microsoft-com:mac:vml" xmlns:p="http://schemas.openxmlformats.org/presentationml/2006/main">
          <p:transition>
            <p:cover/>
          </p:transition>
        </mc:Fallback>
      </mc:AlternateContent>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210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3000"/>
                                        <p:tgtEl>
                                          <p:spTgt spid="11"/>
                                        </p:tgtEl>
                                      </p:cBhvr>
                                    </p:animEffect>
                                    <p:anim calcmode="lin" valueType="num">
                                      <p:cBhvr>
                                        <p:cTn id="8" dur="3000" fill="hold"/>
                                        <p:tgtEl>
                                          <p:spTgt spid="11"/>
                                        </p:tgtEl>
                                        <p:attrNameLst>
                                          <p:attrName>ppt_x</p:attrName>
                                        </p:attrNameLst>
                                      </p:cBhvr>
                                      <p:tavLst>
                                        <p:tav tm="0">
                                          <p:val>
                                            <p:strVal val="#ppt_x"/>
                                          </p:val>
                                        </p:tav>
                                        <p:tav tm="100000">
                                          <p:val>
                                            <p:strVal val="#ppt_x"/>
                                          </p:val>
                                        </p:tav>
                                      </p:tavLst>
                                    </p:anim>
                                    <p:anim calcmode="lin" valueType="num">
                                      <p:cBhvr>
                                        <p:cTn id="9" dur="2700" decel="100000" fill="hold"/>
                                        <p:tgtEl>
                                          <p:spTgt spid="11"/>
                                        </p:tgtEl>
                                        <p:attrNameLst>
                                          <p:attrName>ppt_y</p:attrName>
                                        </p:attrNameLst>
                                      </p:cBhvr>
                                      <p:tavLst>
                                        <p:tav tm="0">
                                          <p:val>
                                            <p:strVal val="#ppt_y+1"/>
                                          </p:val>
                                        </p:tav>
                                        <p:tav tm="100000">
                                          <p:val>
                                            <p:strVal val="#ppt_y-.03"/>
                                          </p:val>
                                        </p:tav>
                                      </p:tavLst>
                                    </p:anim>
                                    <p:anim calcmode="lin" valueType="num">
                                      <p:cBhvr>
                                        <p:cTn id="10" dur="300" accel="100000" fill="hold">
                                          <p:stCondLst>
                                            <p:cond delay="27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Espace réservé de la date 1"/>
          <p:cNvSpPr>
            <a:spLocks noGrp="1"/>
          </p:cNvSpPr>
          <p:nvPr>
            <p:ph type="dt" sz="half" idx="10"/>
          </p:nvPr>
        </p:nvSpPr>
        <p:spPr/>
        <p:txBody>
          <a:bodyPr/>
          <a:lstStyle/>
          <a:p>
            <a:r>
              <a:rPr lang="fr-FR"/>
              <a:t>Aix 09/07</a:t>
            </a:r>
          </a:p>
        </p:txBody>
      </p:sp>
      <p:pic>
        <p:nvPicPr>
          <p:cNvPr id="224258" name="Picture 2" descr="spoke-no logos"/>
          <p:cNvPicPr>
            <a:picLocks noChangeAspect="1" noChangeArrowheads="1"/>
          </p:cNvPicPr>
          <p:nvPr/>
        </p:nvPicPr>
        <p:blipFill>
          <a:blip r:embed="rId3"/>
          <a:srcRect t="5991"/>
          <a:stretch>
            <a:fillRect/>
          </a:stretch>
        </p:blipFill>
        <p:spPr bwMode="auto">
          <a:xfrm>
            <a:off x="0" y="406400"/>
            <a:ext cx="9144000" cy="6451600"/>
          </a:xfrm>
          <a:prstGeom prst="rect">
            <a:avLst/>
          </a:prstGeom>
          <a:noFill/>
          <a:ln w="9525">
            <a:noFill/>
            <a:miter lim="800000"/>
            <a:headEnd/>
            <a:tailEnd/>
          </a:ln>
        </p:spPr>
      </p:pic>
      <p:sp>
        <p:nvSpPr>
          <p:cNvPr id="224259" name="Text Box 3"/>
          <p:cNvSpPr txBox="1">
            <a:spLocks noChangeArrowheads="1"/>
          </p:cNvSpPr>
          <p:nvPr/>
        </p:nvSpPr>
        <p:spPr bwMode="auto">
          <a:xfrm>
            <a:off x="0" y="5719762"/>
            <a:ext cx="7601886" cy="1569660"/>
          </a:xfrm>
          <a:prstGeom prst="rect">
            <a:avLst/>
          </a:prstGeom>
          <a:noFill/>
          <a:ln w="9525">
            <a:noFill/>
            <a:miter lim="800000"/>
            <a:headEnd/>
            <a:tailEnd/>
          </a:ln>
        </p:spPr>
        <p:txBody>
          <a:bodyPr wrap="none">
            <a:prstTxWarp prst="textNoShape">
              <a:avLst/>
            </a:prstTxWarp>
            <a:spAutoFit/>
          </a:bodyPr>
          <a:lstStyle/>
          <a:p>
            <a:r>
              <a:rPr lang="fr-FR" b="1" dirty="0" err="1">
                <a:solidFill>
                  <a:schemeClr val="accent1"/>
                </a:solidFill>
              </a:rPr>
              <a:t>Multi-</a:t>
            </a:r>
            <a:r>
              <a:rPr lang="fr-FR" b="1" dirty="0" err="1" smtClean="0">
                <a:solidFill>
                  <a:schemeClr val="accent1"/>
                </a:solidFill>
              </a:rPr>
              <a:t>enzymes</a:t>
            </a:r>
            <a:endParaRPr lang="fr-FR" b="1" dirty="0" smtClean="0">
              <a:solidFill>
                <a:schemeClr val="accent1"/>
              </a:solidFill>
            </a:endParaRPr>
          </a:p>
          <a:p>
            <a:r>
              <a:rPr lang="fr-FR" b="1" dirty="0" smtClean="0">
                <a:solidFill>
                  <a:schemeClr val="accent1"/>
                </a:solidFill>
              </a:rPr>
              <a:t>chez la levure</a:t>
            </a:r>
          </a:p>
          <a:p>
            <a:r>
              <a:rPr lang="fr-FR" sz="1200" b="1" dirty="0" err="1" smtClean="0">
                <a:solidFill>
                  <a:schemeClr val="accent1"/>
                </a:solidFill>
                <a:latin typeface="Times" charset="0"/>
              </a:rPr>
              <a:t>Mikulecky</a:t>
            </a:r>
            <a:r>
              <a:rPr lang="fr-FR" sz="1200" b="1" dirty="0" smtClean="0">
                <a:solidFill>
                  <a:schemeClr val="accent1"/>
                </a:solidFill>
                <a:latin typeface="Times" charset="0"/>
              </a:rPr>
              <a:t> </a:t>
            </a:r>
            <a:r>
              <a:rPr lang="fr-FR" sz="1200" b="1" dirty="0">
                <a:solidFill>
                  <a:schemeClr val="accent1"/>
                </a:solidFill>
                <a:latin typeface="Times" charset="0"/>
              </a:rPr>
              <a:t>DC, </a:t>
            </a:r>
            <a:r>
              <a:rPr lang="fr-FR" sz="1200" b="1" dirty="0" err="1">
                <a:solidFill>
                  <a:schemeClr val="accent1"/>
                </a:solidFill>
                <a:latin typeface="Times" charset="0"/>
              </a:rPr>
              <a:t>Thellier</a:t>
            </a:r>
            <a:r>
              <a:rPr lang="fr-FR" sz="1200" b="1" dirty="0">
                <a:solidFill>
                  <a:schemeClr val="accent1"/>
                </a:solidFill>
                <a:latin typeface="Times" charset="0"/>
              </a:rPr>
              <a:t> M.</a:t>
            </a:r>
          </a:p>
          <a:p>
            <a:r>
              <a:rPr lang="fr-FR" sz="1200" b="1" dirty="0" err="1">
                <a:solidFill>
                  <a:schemeClr val="accent1"/>
                </a:solidFill>
                <a:latin typeface="Times" charset="0"/>
              </a:rPr>
              <a:t>Determining</a:t>
            </a:r>
            <a:r>
              <a:rPr lang="fr-FR" sz="1200" b="1" dirty="0">
                <a:solidFill>
                  <a:schemeClr val="accent1"/>
                </a:solidFill>
                <a:latin typeface="Times" charset="0"/>
              </a:rPr>
              <a:t> the </a:t>
            </a:r>
            <a:r>
              <a:rPr lang="fr-FR" sz="1200" b="1" dirty="0" err="1">
                <a:solidFill>
                  <a:schemeClr val="accent1"/>
                </a:solidFill>
                <a:latin typeface="Times" charset="0"/>
              </a:rPr>
              <a:t>transient</a:t>
            </a:r>
            <a:r>
              <a:rPr lang="fr-FR" sz="1200" b="1" dirty="0">
                <a:solidFill>
                  <a:schemeClr val="accent1"/>
                </a:solidFill>
                <a:latin typeface="Times" charset="0"/>
              </a:rPr>
              <a:t> </a:t>
            </a:r>
            <a:r>
              <a:rPr lang="fr-FR" sz="1200" b="1" dirty="0" err="1">
                <a:solidFill>
                  <a:schemeClr val="accent1"/>
                </a:solidFill>
                <a:latin typeface="Times" charset="0"/>
              </a:rPr>
              <a:t>kinetic</a:t>
            </a:r>
            <a:r>
              <a:rPr lang="fr-FR" sz="1200" b="1" dirty="0">
                <a:solidFill>
                  <a:schemeClr val="accent1"/>
                </a:solidFill>
                <a:latin typeface="Times" charset="0"/>
              </a:rPr>
              <a:t> </a:t>
            </a:r>
            <a:r>
              <a:rPr lang="fr-FR" sz="1200" b="1" dirty="0" err="1">
                <a:solidFill>
                  <a:schemeClr val="accent1"/>
                </a:solidFill>
                <a:latin typeface="Times" charset="0"/>
              </a:rPr>
              <a:t>behavior</a:t>
            </a:r>
            <a:r>
              <a:rPr lang="fr-FR" sz="1200" b="1" dirty="0">
                <a:solidFill>
                  <a:schemeClr val="accent1"/>
                </a:solidFill>
                <a:latin typeface="Times" charset="0"/>
              </a:rPr>
              <a:t> of </a:t>
            </a:r>
            <a:r>
              <a:rPr lang="fr-FR" sz="1200" b="1" dirty="0" err="1">
                <a:solidFill>
                  <a:schemeClr val="accent1"/>
                </a:solidFill>
                <a:latin typeface="Times" charset="0"/>
              </a:rPr>
              <a:t>complex</a:t>
            </a:r>
            <a:r>
              <a:rPr lang="fr-FR" sz="1200" b="1" dirty="0">
                <a:solidFill>
                  <a:schemeClr val="accent1"/>
                </a:solidFill>
                <a:latin typeface="Times" charset="0"/>
              </a:rPr>
              <a:t> </a:t>
            </a:r>
            <a:r>
              <a:rPr lang="fr-FR" sz="1200" b="1" dirty="0" err="1">
                <a:solidFill>
                  <a:schemeClr val="accent1"/>
                </a:solidFill>
                <a:latin typeface="Times" charset="0"/>
              </a:rPr>
              <a:t>multi-enzyme</a:t>
            </a:r>
            <a:r>
              <a:rPr lang="fr-FR" sz="1200" b="1" dirty="0" smtClean="0">
                <a:solidFill>
                  <a:schemeClr val="accent1"/>
                </a:solidFill>
                <a:latin typeface="Times" charset="0"/>
              </a:rPr>
              <a:t>  </a:t>
            </a:r>
            <a:r>
              <a:rPr lang="fr-FR" sz="1200" b="1" dirty="0" err="1" smtClean="0">
                <a:solidFill>
                  <a:schemeClr val="accent1"/>
                </a:solidFill>
                <a:latin typeface="Times" charset="0"/>
              </a:rPr>
              <a:t>systems</a:t>
            </a:r>
            <a:r>
              <a:rPr lang="fr-FR" sz="1200" b="1" dirty="0" smtClean="0">
                <a:solidFill>
                  <a:schemeClr val="accent1"/>
                </a:solidFill>
                <a:latin typeface="Times" charset="0"/>
              </a:rPr>
              <a:t> </a:t>
            </a:r>
            <a:r>
              <a:rPr lang="fr-FR" sz="1200" b="1" dirty="0">
                <a:solidFill>
                  <a:schemeClr val="accent1"/>
                </a:solidFill>
                <a:latin typeface="Times" charset="0"/>
              </a:rPr>
              <a:t>by use of network </a:t>
            </a:r>
            <a:r>
              <a:rPr lang="fr-FR" sz="1200" b="1" dirty="0" err="1">
                <a:solidFill>
                  <a:schemeClr val="accent1"/>
                </a:solidFill>
                <a:latin typeface="Times" charset="0"/>
              </a:rPr>
              <a:t>thermodynamics</a:t>
            </a:r>
            <a:r>
              <a:rPr lang="fr-FR" sz="1200" dirty="0">
                <a:solidFill>
                  <a:schemeClr val="accent1"/>
                </a:solidFill>
                <a:latin typeface="Times" charset="0"/>
              </a:rPr>
              <a:t>.</a:t>
            </a:r>
          </a:p>
          <a:p>
            <a:r>
              <a:rPr lang="fr-FR" sz="1200" b="1" dirty="0">
                <a:solidFill>
                  <a:schemeClr val="accent1"/>
                </a:solidFill>
                <a:latin typeface="Times" charset="0"/>
              </a:rPr>
              <a:t>C R </a:t>
            </a:r>
            <a:r>
              <a:rPr lang="fr-FR" sz="1200" b="1" dirty="0" err="1">
                <a:solidFill>
                  <a:schemeClr val="accent1"/>
                </a:solidFill>
                <a:latin typeface="Times" charset="0"/>
              </a:rPr>
              <a:t>Acad</a:t>
            </a:r>
            <a:r>
              <a:rPr lang="fr-FR" sz="1200" b="1" dirty="0">
                <a:solidFill>
                  <a:schemeClr val="accent1"/>
                </a:solidFill>
                <a:latin typeface="Times" charset="0"/>
              </a:rPr>
              <a:t> </a:t>
            </a:r>
            <a:r>
              <a:rPr lang="fr-FR" sz="1200" b="1" dirty="0" err="1">
                <a:solidFill>
                  <a:schemeClr val="accent1"/>
                </a:solidFill>
                <a:latin typeface="Times" charset="0"/>
              </a:rPr>
              <a:t>Sci</a:t>
            </a:r>
            <a:r>
              <a:rPr lang="fr-FR" sz="1200" b="1" dirty="0">
                <a:solidFill>
                  <a:schemeClr val="accent1"/>
                </a:solidFill>
                <a:latin typeface="Times" charset="0"/>
              </a:rPr>
              <a:t> III. 316: 1399-403 (1993)</a:t>
            </a:r>
          </a:p>
          <a:p>
            <a:endParaRPr lang="fr-FR" sz="1200" b="1" dirty="0">
              <a:solidFill>
                <a:schemeClr val="accent1"/>
              </a:solidFill>
              <a:latin typeface="Times" charset="0"/>
            </a:endParaRPr>
          </a:p>
          <a:p>
            <a:r>
              <a:rPr lang="fr-FR" sz="1200" b="1" dirty="0">
                <a:solidFill>
                  <a:schemeClr val="accent1"/>
                </a:solidFill>
                <a:latin typeface="Times" charset="0"/>
              </a:rPr>
              <a:t>    </a:t>
            </a:r>
            <a:r>
              <a:rPr lang="fr-FR" sz="1200" dirty="0">
                <a:solidFill>
                  <a:schemeClr val="accent1"/>
                </a:solidFill>
                <a:latin typeface="Times" charset="0"/>
              </a:rPr>
              <a:t>    </a:t>
            </a:r>
          </a:p>
        </p:txBody>
      </p:sp>
      <p:sp>
        <p:nvSpPr>
          <p:cNvPr id="9" name="Espace réservé du contenu 2"/>
          <p:cNvSpPr txBox="1">
            <a:spLocks/>
          </p:cNvSpPr>
          <p:nvPr/>
        </p:nvSpPr>
        <p:spPr bwMode="auto">
          <a:xfrm>
            <a:off x="0" y="0"/>
            <a:ext cx="9144000" cy="7426325"/>
          </a:xfrm>
          <a:prstGeom prst="rect">
            <a:avLst/>
          </a:prstGeom>
          <a:solidFill>
            <a:schemeClr val="bg1">
              <a:alpha val="61000"/>
            </a:schemeClr>
          </a:solid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chemeClr val="accent1"/>
              </a:buClr>
              <a:buSzPct val="65000"/>
              <a:buFont typeface="Wingdings" pitchFamily="-84" charset="2"/>
              <a:buNone/>
              <a:tabLst/>
              <a:defRPr/>
            </a:pPr>
            <a:r>
              <a:rPr kumimoji="0" lang="fr-FR" sz="3000" b="0" i="1" u="none" strike="noStrike" kern="0" cap="none" spc="0" normalizeH="0" baseline="0" noProof="0" dirty="0" smtClean="0">
                <a:ln>
                  <a:noFill/>
                </a:ln>
                <a:solidFill>
                  <a:schemeClr val="tx1"/>
                </a:solidFill>
                <a:effectLst/>
                <a:uLnTx/>
                <a:uFillTx/>
                <a:latin typeface="Garamond"/>
                <a:ea typeface="ＭＳ Ｐゴシック" pitchFamily="-84" charset="-128"/>
                <a:cs typeface="Garamond"/>
              </a:rPr>
              <a:t>	</a:t>
            </a:r>
          </a:p>
          <a:p>
            <a:pPr marL="342900" marR="0" lvl="0" indent="-342900" algn="l" defTabSz="914400" rtl="0" eaLnBrk="0" fontAlgn="base" latinLnBrk="0" hangingPunct="0">
              <a:lnSpc>
                <a:spcPct val="100000"/>
              </a:lnSpc>
              <a:spcBef>
                <a:spcPct val="20000"/>
              </a:spcBef>
              <a:spcAft>
                <a:spcPct val="0"/>
              </a:spcAft>
              <a:buClr>
                <a:schemeClr val="accent1"/>
              </a:buClr>
              <a:buSzPct val="65000"/>
              <a:buFont typeface="Wingdings" pitchFamily="-84" charset="2"/>
              <a:buNone/>
              <a:tabLst/>
              <a:defRPr/>
            </a:pPr>
            <a:endParaRPr lang="fr-FR" sz="3000" i="1" kern="0" dirty="0" smtClean="0">
              <a:latin typeface="Garamond"/>
              <a:ea typeface="ＭＳ Ｐゴシック" pitchFamily="-84" charset="-128"/>
              <a:cs typeface="Garamond"/>
            </a:endParaRPr>
          </a:p>
          <a:p>
            <a:pPr marL="342900" marR="0" lvl="0" indent="-342900" algn="l" defTabSz="914400" rtl="0" eaLnBrk="0" fontAlgn="base" latinLnBrk="0" hangingPunct="0">
              <a:lnSpc>
                <a:spcPct val="100000"/>
              </a:lnSpc>
              <a:spcBef>
                <a:spcPct val="20000"/>
              </a:spcBef>
              <a:spcAft>
                <a:spcPct val="0"/>
              </a:spcAft>
              <a:buClr>
                <a:schemeClr val="accent1"/>
              </a:buClr>
              <a:buSzPct val="65000"/>
              <a:buFont typeface="Wingdings" pitchFamily="-84" charset="2"/>
              <a:buNone/>
              <a:tabLst/>
              <a:defRPr/>
            </a:pPr>
            <a:endParaRPr kumimoji="0" lang="fr-FR" sz="3000" b="0" i="1" u="none" strike="noStrike" kern="0" cap="none" spc="0" normalizeH="0" baseline="0" noProof="0" dirty="0" smtClean="0">
              <a:ln>
                <a:noFill/>
              </a:ln>
              <a:solidFill>
                <a:schemeClr val="tx1"/>
              </a:solidFill>
              <a:effectLst/>
              <a:uLnTx/>
              <a:uFillTx/>
              <a:latin typeface="Garamond"/>
              <a:ea typeface="ＭＳ Ｐゴシック" pitchFamily="-84" charset="-128"/>
              <a:cs typeface="Garamond"/>
            </a:endParaRPr>
          </a:p>
          <a:p>
            <a:pPr marL="342900" marR="0" lvl="0" indent="-342900" algn="l" defTabSz="914400" rtl="0" eaLnBrk="0" fontAlgn="base" latinLnBrk="0" hangingPunct="0">
              <a:lnSpc>
                <a:spcPct val="100000"/>
              </a:lnSpc>
              <a:spcBef>
                <a:spcPct val="20000"/>
              </a:spcBef>
              <a:spcAft>
                <a:spcPct val="0"/>
              </a:spcAft>
              <a:buClr>
                <a:schemeClr val="accent1"/>
              </a:buClr>
              <a:buSzPct val="65000"/>
              <a:buFont typeface="Wingdings" pitchFamily="-84" charset="2"/>
              <a:buNone/>
              <a:tabLst/>
              <a:defRPr/>
            </a:pPr>
            <a:endParaRPr lang="fr-FR" sz="3000" i="1" kern="0" dirty="0" smtClean="0">
              <a:latin typeface="Garamond"/>
              <a:ea typeface="ＭＳ Ｐゴシック" pitchFamily="-84" charset="-128"/>
              <a:cs typeface="Garamond"/>
            </a:endParaRPr>
          </a:p>
          <a:p>
            <a:pPr marL="342900" marR="0" lvl="0" indent="-342900" algn="l" defTabSz="914400" rtl="0" eaLnBrk="0" fontAlgn="base" latinLnBrk="0" hangingPunct="0">
              <a:lnSpc>
                <a:spcPct val="100000"/>
              </a:lnSpc>
              <a:spcBef>
                <a:spcPct val="20000"/>
              </a:spcBef>
              <a:spcAft>
                <a:spcPct val="0"/>
              </a:spcAft>
              <a:buClr>
                <a:schemeClr val="accent1"/>
              </a:buClr>
              <a:buSzPct val="65000"/>
              <a:buFont typeface="Wingdings" pitchFamily="-84" charset="2"/>
              <a:buNone/>
              <a:tabLst/>
              <a:defRPr/>
            </a:pPr>
            <a:endParaRPr kumimoji="0" lang="fr-FR" sz="3000" b="0" i="1" u="none" strike="noStrike" kern="0" cap="none" spc="0" normalizeH="0" baseline="0" noProof="0" dirty="0" smtClean="0">
              <a:ln>
                <a:noFill/>
              </a:ln>
              <a:solidFill>
                <a:schemeClr val="tx1"/>
              </a:solidFill>
              <a:effectLst/>
              <a:uLnTx/>
              <a:uFillTx/>
              <a:latin typeface="Garamond"/>
              <a:ea typeface="ＭＳ Ｐゴシック" pitchFamily="-84" charset="-128"/>
              <a:cs typeface="Garamond"/>
            </a:endParaRPr>
          </a:p>
          <a:p>
            <a:pPr marL="342900" marR="0" lvl="0" indent="-342900" algn="l" defTabSz="914400" rtl="0" eaLnBrk="0" fontAlgn="base" latinLnBrk="0" hangingPunct="0">
              <a:lnSpc>
                <a:spcPct val="100000"/>
              </a:lnSpc>
              <a:spcBef>
                <a:spcPct val="20000"/>
              </a:spcBef>
              <a:spcAft>
                <a:spcPct val="0"/>
              </a:spcAft>
              <a:buClr>
                <a:schemeClr val="accent1"/>
              </a:buClr>
              <a:buSzPct val="65000"/>
              <a:buFont typeface="Wingdings" pitchFamily="-84" charset="2"/>
              <a:buNone/>
              <a:tabLst/>
              <a:defRPr/>
            </a:pPr>
            <a:r>
              <a:rPr kumimoji="0" lang="fr-FR" sz="3000" b="0" i="1" u="none" strike="noStrike" kern="0" cap="none" spc="0" normalizeH="0" baseline="0" noProof="0" dirty="0" smtClean="0">
                <a:ln>
                  <a:noFill/>
                </a:ln>
                <a:solidFill>
                  <a:schemeClr val="tx1"/>
                </a:solidFill>
                <a:effectLst/>
                <a:uLnTx/>
                <a:uFillTx/>
                <a:latin typeface="Garamond"/>
                <a:ea typeface="ＭＳ Ｐゴシック" pitchFamily="-84" charset="-128"/>
                <a:cs typeface="Garamond"/>
              </a:rPr>
              <a:t>«I </a:t>
            </a:r>
            <a:r>
              <a:rPr kumimoji="0" lang="fr-FR" sz="3000" b="0" i="1" u="none" strike="noStrike" kern="0" cap="none" spc="0" normalizeH="0" baseline="0" noProof="0" dirty="0" err="1" smtClean="0">
                <a:ln>
                  <a:noFill/>
                </a:ln>
                <a:solidFill>
                  <a:schemeClr val="tx1"/>
                </a:solidFill>
                <a:effectLst/>
                <a:uLnTx/>
                <a:uFillTx/>
                <a:latin typeface="Garamond"/>
                <a:ea typeface="ＭＳ Ｐゴシック" pitchFamily="-84" charset="-128"/>
                <a:cs typeface="Garamond"/>
              </a:rPr>
              <a:t>believe</a:t>
            </a:r>
            <a:r>
              <a:rPr kumimoji="0" lang="fr-FR" sz="3000" b="0" i="1" u="none" strike="noStrike" kern="0" cap="none" spc="0" normalizeH="0" baseline="0" noProof="0" dirty="0" smtClean="0">
                <a:ln>
                  <a:noFill/>
                </a:ln>
                <a:solidFill>
                  <a:schemeClr val="tx1"/>
                </a:solidFill>
                <a:effectLst/>
                <a:uLnTx/>
                <a:uFillTx/>
                <a:latin typeface="Garamond"/>
                <a:ea typeface="ＭＳ Ｐゴシック" pitchFamily="-84" charset="-128"/>
                <a:cs typeface="Garamond"/>
              </a:rPr>
              <a:t> </a:t>
            </a:r>
            <a:r>
              <a:rPr kumimoji="0" lang="fr-FR" sz="3000" b="0" i="1" u="none" strike="noStrike" kern="0" cap="none" spc="0" normalizeH="0" baseline="0" noProof="0" dirty="0" err="1" smtClean="0">
                <a:ln>
                  <a:noFill/>
                </a:ln>
                <a:solidFill>
                  <a:schemeClr val="tx1"/>
                </a:solidFill>
                <a:effectLst/>
                <a:uLnTx/>
                <a:uFillTx/>
                <a:latin typeface="Garamond"/>
                <a:ea typeface="ＭＳ Ｐゴシック" pitchFamily="-84" charset="-128"/>
                <a:cs typeface="Garamond"/>
              </a:rPr>
              <a:t>that</a:t>
            </a:r>
            <a:r>
              <a:rPr kumimoji="0" lang="fr-FR" sz="3000" b="0" i="1" u="none" strike="noStrike" kern="0" cap="none" spc="0" normalizeH="0" baseline="0" noProof="0" dirty="0" smtClean="0">
                <a:ln>
                  <a:noFill/>
                </a:ln>
                <a:solidFill>
                  <a:schemeClr val="tx1"/>
                </a:solidFill>
                <a:effectLst/>
                <a:uLnTx/>
                <a:uFillTx/>
                <a:latin typeface="Garamond"/>
                <a:ea typeface="ＭＳ Ｐゴシック" pitchFamily="-84" charset="-128"/>
                <a:cs typeface="Garamond"/>
              </a:rPr>
              <a:t> </a:t>
            </a:r>
            <a:r>
              <a:rPr kumimoji="0" lang="fr-FR" sz="3000" b="0" i="1" u="none" strike="noStrike" kern="0" cap="none" spc="0" normalizeH="0" baseline="0" noProof="0" dirty="0" err="1" smtClean="0">
                <a:ln>
                  <a:noFill/>
                </a:ln>
                <a:solidFill>
                  <a:schemeClr val="tx1"/>
                </a:solidFill>
                <a:effectLst/>
                <a:uLnTx/>
                <a:uFillTx/>
                <a:latin typeface="Garamond"/>
                <a:ea typeface="ＭＳ Ｐゴシック" pitchFamily="-84" charset="-128"/>
                <a:cs typeface="Garamond"/>
              </a:rPr>
              <a:t>scientific</a:t>
            </a:r>
            <a:r>
              <a:rPr kumimoji="0" lang="fr-FR" sz="3000" b="0" i="1" u="none" strike="noStrike" kern="0" cap="none" spc="0" normalizeH="0" baseline="0" noProof="0" dirty="0" smtClean="0">
                <a:ln>
                  <a:noFill/>
                </a:ln>
                <a:solidFill>
                  <a:schemeClr val="tx1"/>
                </a:solidFill>
                <a:effectLst/>
                <a:uLnTx/>
                <a:uFillTx/>
                <a:latin typeface="Garamond"/>
                <a:ea typeface="ＭＳ Ｐゴシック" pitchFamily="-84" charset="-128"/>
                <a:cs typeface="Garamond"/>
              </a:rPr>
              <a:t> </a:t>
            </a:r>
            <a:r>
              <a:rPr kumimoji="0" lang="fr-FR" sz="3000" b="0" i="1" u="none" strike="noStrike" kern="0" cap="none" spc="0" normalizeH="0" baseline="0" noProof="0" dirty="0" err="1" smtClean="0">
                <a:ln>
                  <a:noFill/>
                </a:ln>
                <a:solidFill>
                  <a:schemeClr val="tx1"/>
                </a:solidFill>
                <a:effectLst/>
                <a:uLnTx/>
                <a:uFillTx/>
                <a:latin typeface="Garamond"/>
                <a:ea typeface="ＭＳ Ｐゴシック" pitchFamily="-84" charset="-128"/>
                <a:cs typeface="Garamond"/>
              </a:rPr>
              <a:t>knowledge</a:t>
            </a:r>
            <a:r>
              <a:rPr kumimoji="0" lang="fr-FR" sz="3000" b="0" i="1" u="none" strike="noStrike" kern="0" cap="none" spc="0" normalizeH="0" baseline="0" noProof="0" dirty="0" smtClean="0">
                <a:ln>
                  <a:noFill/>
                </a:ln>
                <a:solidFill>
                  <a:schemeClr val="tx1"/>
                </a:solidFill>
                <a:effectLst/>
                <a:uLnTx/>
                <a:uFillTx/>
                <a:latin typeface="Garamond"/>
                <a:ea typeface="ＭＳ Ｐゴシック" pitchFamily="-84" charset="-128"/>
                <a:cs typeface="Garamond"/>
              </a:rPr>
              <a:t> has fractal </a:t>
            </a:r>
            <a:r>
              <a:rPr kumimoji="0" lang="fr-FR" sz="3000" b="0" i="1" u="none" strike="noStrike" kern="0" cap="none" spc="0" normalizeH="0" baseline="0" noProof="0" dirty="0" err="1" smtClean="0">
                <a:ln>
                  <a:noFill/>
                </a:ln>
                <a:solidFill>
                  <a:schemeClr val="tx1"/>
                </a:solidFill>
                <a:effectLst/>
                <a:uLnTx/>
                <a:uFillTx/>
                <a:latin typeface="Garamond"/>
                <a:ea typeface="ＭＳ Ｐゴシック" pitchFamily="-84" charset="-128"/>
                <a:cs typeface="Garamond"/>
              </a:rPr>
              <a:t>properties</a:t>
            </a:r>
            <a:r>
              <a:rPr kumimoji="0" lang="fr-FR" sz="3000" b="0" i="1" u="none" strike="noStrike" kern="0" cap="none" spc="0" normalizeH="0" baseline="0" noProof="0" dirty="0" smtClean="0">
                <a:ln>
                  <a:noFill/>
                </a:ln>
                <a:solidFill>
                  <a:schemeClr val="tx1"/>
                </a:solidFill>
                <a:effectLst/>
                <a:uLnTx/>
                <a:uFillTx/>
                <a:latin typeface="Garamond"/>
                <a:ea typeface="ＭＳ Ｐゴシック" pitchFamily="-84" charset="-128"/>
                <a:cs typeface="Garamond"/>
              </a:rPr>
              <a:t>; </a:t>
            </a:r>
            <a:r>
              <a:rPr kumimoji="0" lang="fr-FR" sz="3000" b="0" i="1" u="none" strike="noStrike" kern="0" cap="none" spc="0" normalizeH="0" baseline="0" noProof="0" dirty="0" err="1" smtClean="0">
                <a:ln>
                  <a:noFill/>
                </a:ln>
                <a:solidFill>
                  <a:schemeClr val="tx1"/>
                </a:solidFill>
                <a:effectLst/>
                <a:uLnTx/>
                <a:uFillTx/>
                <a:latin typeface="Garamond"/>
                <a:ea typeface="ＭＳ Ｐゴシック" pitchFamily="-84" charset="-128"/>
                <a:cs typeface="Garamond"/>
              </a:rPr>
              <a:t>that</a:t>
            </a:r>
            <a:r>
              <a:rPr kumimoji="0" lang="fr-FR" sz="3000" b="0" i="1" u="none" strike="noStrike" kern="0" cap="none" spc="0" normalizeH="0" baseline="0" noProof="0" dirty="0" smtClean="0">
                <a:ln>
                  <a:noFill/>
                </a:ln>
                <a:solidFill>
                  <a:schemeClr val="tx1"/>
                </a:solidFill>
                <a:effectLst/>
                <a:uLnTx/>
                <a:uFillTx/>
                <a:latin typeface="Garamond"/>
                <a:ea typeface="ＭＳ Ｐゴシック" pitchFamily="-84" charset="-128"/>
                <a:cs typeface="Garamond"/>
              </a:rPr>
              <a:t> no </a:t>
            </a:r>
            <a:r>
              <a:rPr kumimoji="0" lang="fr-FR" sz="3000" b="0" i="1" u="none" strike="noStrike" kern="0" cap="none" spc="0" normalizeH="0" baseline="0" noProof="0" dirty="0" err="1" smtClean="0">
                <a:ln>
                  <a:noFill/>
                </a:ln>
                <a:solidFill>
                  <a:schemeClr val="tx1"/>
                </a:solidFill>
                <a:effectLst/>
                <a:uLnTx/>
                <a:uFillTx/>
                <a:latin typeface="Garamond"/>
                <a:ea typeface="ＭＳ Ｐゴシック" pitchFamily="-84" charset="-128"/>
                <a:cs typeface="Garamond"/>
              </a:rPr>
              <a:t>matter</a:t>
            </a:r>
            <a:r>
              <a:rPr kumimoji="0" lang="fr-FR" sz="3000" b="0" i="1" u="none" strike="noStrike" kern="0" cap="none" spc="0" normalizeH="0" baseline="0" noProof="0" dirty="0" smtClean="0">
                <a:ln>
                  <a:noFill/>
                </a:ln>
                <a:solidFill>
                  <a:schemeClr val="tx1"/>
                </a:solidFill>
                <a:effectLst/>
                <a:uLnTx/>
                <a:uFillTx/>
                <a:latin typeface="Garamond"/>
                <a:ea typeface="ＭＳ Ｐゴシック" pitchFamily="-84" charset="-128"/>
                <a:cs typeface="Garamond"/>
              </a:rPr>
              <a:t> how </a:t>
            </a:r>
            <a:r>
              <a:rPr kumimoji="0" lang="fr-FR" sz="3000" b="0" i="1" u="none" strike="noStrike" kern="0" cap="none" spc="0" normalizeH="0" baseline="0" noProof="0" dirty="0" err="1" smtClean="0">
                <a:ln>
                  <a:noFill/>
                </a:ln>
                <a:solidFill>
                  <a:schemeClr val="tx1"/>
                </a:solidFill>
                <a:effectLst/>
                <a:uLnTx/>
                <a:uFillTx/>
                <a:latin typeface="Garamond"/>
                <a:ea typeface="ＭＳ Ｐゴシック" pitchFamily="-84" charset="-128"/>
                <a:cs typeface="Garamond"/>
              </a:rPr>
              <a:t>much</a:t>
            </a:r>
            <a:r>
              <a:rPr kumimoji="0" lang="fr-FR" sz="3000" b="0" i="1" u="none" strike="noStrike" kern="0" cap="none" spc="0" normalizeH="0" baseline="0" noProof="0" dirty="0" smtClean="0">
                <a:ln>
                  <a:noFill/>
                </a:ln>
                <a:solidFill>
                  <a:schemeClr val="tx1"/>
                </a:solidFill>
                <a:effectLst/>
                <a:uLnTx/>
                <a:uFillTx/>
                <a:latin typeface="Garamond"/>
                <a:ea typeface="ＭＳ Ｐゴシック" pitchFamily="-84" charset="-128"/>
                <a:cs typeface="Garamond"/>
              </a:rPr>
              <a:t> </a:t>
            </a:r>
            <a:r>
              <a:rPr kumimoji="0" lang="fr-FR" sz="3000" b="0" i="1" u="none" strike="noStrike" kern="0" cap="none" spc="0" normalizeH="0" baseline="0" noProof="0" dirty="0" err="1" smtClean="0">
                <a:ln>
                  <a:noFill/>
                </a:ln>
                <a:solidFill>
                  <a:schemeClr val="tx1"/>
                </a:solidFill>
                <a:effectLst/>
                <a:uLnTx/>
                <a:uFillTx/>
                <a:latin typeface="Garamond"/>
                <a:ea typeface="ＭＳ Ｐゴシック" pitchFamily="-84" charset="-128"/>
                <a:cs typeface="Garamond"/>
              </a:rPr>
              <a:t>we</a:t>
            </a:r>
            <a:r>
              <a:rPr kumimoji="0" lang="fr-FR" sz="3000" b="0" i="1" u="none" strike="noStrike" kern="0" cap="none" spc="0" normalizeH="0" baseline="0" noProof="0" dirty="0" smtClean="0">
                <a:ln>
                  <a:noFill/>
                </a:ln>
                <a:solidFill>
                  <a:schemeClr val="tx1"/>
                </a:solidFill>
                <a:effectLst/>
                <a:uLnTx/>
                <a:uFillTx/>
                <a:latin typeface="Garamond"/>
                <a:ea typeface="ＭＳ Ｐゴシック" pitchFamily="-84" charset="-128"/>
                <a:cs typeface="Garamond"/>
              </a:rPr>
              <a:t> </a:t>
            </a:r>
            <a:r>
              <a:rPr kumimoji="0" lang="fr-FR" sz="3000" b="0" i="1" u="none" strike="noStrike" kern="0" cap="none" spc="0" normalizeH="0" baseline="0" noProof="0" dirty="0" err="1" smtClean="0">
                <a:ln>
                  <a:noFill/>
                </a:ln>
                <a:solidFill>
                  <a:schemeClr val="tx1"/>
                </a:solidFill>
                <a:effectLst/>
                <a:uLnTx/>
                <a:uFillTx/>
                <a:latin typeface="Garamond"/>
                <a:ea typeface="ＭＳ Ｐゴシック" pitchFamily="-84" charset="-128"/>
                <a:cs typeface="Garamond"/>
              </a:rPr>
              <a:t>learn</a:t>
            </a:r>
            <a:r>
              <a:rPr kumimoji="0" lang="fr-FR" sz="3000" b="0" i="1" u="none" strike="noStrike" kern="0" cap="none" spc="0" normalizeH="0" baseline="0" noProof="0" dirty="0" smtClean="0">
                <a:ln>
                  <a:noFill/>
                </a:ln>
                <a:solidFill>
                  <a:schemeClr val="tx1"/>
                </a:solidFill>
                <a:effectLst/>
                <a:uLnTx/>
                <a:uFillTx/>
                <a:latin typeface="Garamond"/>
                <a:ea typeface="ＭＳ Ｐゴシック" pitchFamily="-84" charset="-128"/>
                <a:cs typeface="Garamond"/>
              </a:rPr>
              <a:t>; </a:t>
            </a:r>
            <a:r>
              <a:rPr kumimoji="0" lang="fr-FR" sz="3000" b="0" i="1" u="none" strike="noStrike" kern="0" cap="none" spc="0" normalizeH="0" baseline="0" noProof="0" dirty="0" err="1" smtClean="0">
                <a:ln>
                  <a:noFill/>
                </a:ln>
                <a:solidFill>
                  <a:schemeClr val="tx1"/>
                </a:solidFill>
                <a:effectLst/>
                <a:uLnTx/>
                <a:uFillTx/>
                <a:latin typeface="Garamond"/>
                <a:ea typeface="ＭＳ Ｐゴシック" pitchFamily="-84" charset="-128"/>
                <a:cs typeface="Garamond"/>
              </a:rPr>
              <a:t>whatever</a:t>
            </a:r>
            <a:r>
              <a:rPr kumimoji="0" lang="fr-FR" sz="3000" b="0" i="1" u="none" strike="noStrike" kern="0" cap="none" spc="0" normalizeH="0" baseline="0" noProof="0" dirty="0" smtClean="0">
                <a:ln>
                  <a:noFill/>
                </a:ln>
                <a:solidFill>
                  <a:schemeClr val="tx1"/>
                </a:solidFill>
                <a:effectLst/>
                <a:uLnTx/>
                <a:uFillTx/>
                <a:latin typeface="Garamond"/>
                <a:ea typeface="ＭＳ Ｐゴシック" pitchFamily="-84" charset="-128"/>
                <a:cs typeface="Garamond"/>
              </a:rPr>
              <a:t> </a:t>
            </a:r>
            <a:r>
              <a:rPr kumimoji="0" lang="fr-FR" sz="3000" b="0" i="1" u="none" strike="noStrike" kern="0" cap="none" spc="0" normalizeH="0" baseline="0" noProof="0" dirty="0" err="1" smtClean="0">
                <a:ln>
                  <a:noFill/>
                </a:ln>
                <a:solidFill>
                  <a:schemeClr val="tx1"/>
                </a:solidFill>
                <a:effectLst/>
                <a:uLnTx/>
                <a:uFillTx/>
                <a:latin typeface="Garamond"/>
                <a:ea typeface="ＭＳ Ｐゴシック" pitchFamily="-84" charset="-128"/>
                <a:cs typeface="Garamond"/>
              </a:rPr>
              <a:t>is</a:t>
            </a:r>
            <a:r>
              <a:rPr kumimoji="0" lang="fr-FR" sz="3000" b="0" i="1" u="none" strike="noStrike" kern="0" cap="none" spc="0" normalizeH="0" baseline="0" noProof="0" dirty="0" smtClean="0">
                <a:ln>
                  <a:noFill/>
                </a:ln>
                <a:solidFill>
                  <a:schemeClr val="tx1"/>
                </a:solidFill>
                <a:effectLst/>
                <a:uLnTx/>
                <a:uFillTx/>
                <a:latin typeface="Garamond"/>
                <a:ea typeface="ＭＳ Ｐゴシック" pitchFamily="-84" charset="-128"/>
                <a:cs typeface="Garamond"/>
              </a:rPr>
              <a:t> </a:t>
            </a:r>
            <a:r>
              <a:rPr kumimoji="0" lang="fr-FR" sz="3000" b="0" i="1" u="none" strike="noStrike" kern="0" cap="none" spc="0" normalizeH="0" baseline="0" noProof="0" dirty="0" err="1" smtClean="0">
                <a:ln>
                  <a:noFill/>
                </a:ln>
                <a:solidFill>
                  <a:schemeClr val="tx1"/>
                </a:solidFill>
                <a:effectLst/>
                <a:uLnTx/>
                <a:uFillTx/>
                <a:latin typeface="Garamond"/>
                <a:ea typeface="ＭＳ Ｐゴシック" pitchFamily="-84" charset="-128"/>
                <a:cs typeface="Garamond"/>
              </a:rPr>
              <a:t>left</a:t>
            </a:r>
            <a:r>
              <a:rPr kumimoji="0" lang="fr-FR" sz="3000" b="0" i="1" u="none" strike="noStrike" kern="0" cap="none" spc="0" normalizeH="0" baseline="0" noProof="0" dirty="0" smtClean="0">
                <a:ln>
                  <a:noFill/>
                </a:ln>
                <a:solidFill>
                  <a:schemeClr val="tx1"/>
                </a:solidFill>
                <a:effectLst/>
                <a:uLnTx/>
                <a:uFillTx/>
                <a:latin typeface="Garamond"/>
                <a:ea typeface="ＭＳ Ｐゴシック" pitchFamily="-84" charset="-128"/>
                <a:cs typeface="Garamond"/>
              </a:rPr>
              <a:t>, </a:t>
            </a:r>
            <a:r>
              <a:rPr kumimoji="0" lang="fr-FR" sz="3000" b="0" i="1" u="none" strike="noStrike" kern="0" cap="none" spc="0" normalizeH="0" baseline="0" noProof="0" dirty="0" err="1" smtClean="0">
                <a:ln>
                  <a:noFill/>
                </a:ln>
                <a:solidFill>
                  <a:schemeClr val="tx1"/>
                </a:solidFill>
                <a:effectLst/>
                <a:uLnTx/>
                <a:uFillTx/>
                <a:latin typeface="Garamond"/>
                <a:ea typeface="ＭＳ Ｐゴシック" pitchFamily="-84" charset="-128"/>
                <a:cs typeface="Garamond"/>
              </a:rPr>
              <a:t>however</a:t>
            </a:r>
            <a:r>
              <a:rPr kumimoji="0" lang="fr-FR" sz="3000" b="0" i="1" u="none" strike="noStrike" kern="0" cap="none" spc="0" normalizeH="0" baseline="0" noProof="0" dirty="0" smtClean="0">
                <a:ln>
                  <a:noFill/>
                </a:ln>
                <a:solidFill>
                  <a:schemeClr val="tx1"/>
                </a:solidFill>
                <a:effectLst/>
                <a:uLnTx/>
                <a:uFillTx/>
                <a:latin typeface="Garamond"/>
                <a:ea typeface="ＭＳ Ｐゴシック" pitchFamily="-84" charset="-128"/>
                <a:cs typeface="Garamond"/>
              </a:rPr>
              <a:t> </a:t>
            </a:r>
            <a:r>
              <a:rPr kumimoji="0" lang="fr-FR" sz="3000" b="0" i="1" u="none" strike="noStrike" kern="0" cap="none" spc="0" normalizeH="0" baseline="0" noProof="0" dirty="0" err="1" smtClean="0">
                <a:ln>
                  <a:noFill/>
                </a:ln>
                <a:solidFill>
                  <a:schemeClr val="tx1"/>
                </a:solidFill>
                <a:effectLst/>
                <a:uLnTx/>
                <a:uFillTx/>
                <a:latin typeface="Garamond"/>
                <a:ea typeface="ＭＳ Ｐゴシック" pitchFamily="-84" charset="-128"/>
                <a:cs typeface="Garamond"/>
              </a:rPr>
              <a:t>small</a:t>
            </a:r>
            <a:r>
              <a:rPr kumimoji="0" lang="fr-FR" sz="3000" b="0" i="1" u="none" strike="noStrike" kern="0" cap="none" spc="0" normalizeH="0" baseline="0" noProof="0" dirty="0" smtClean="0">
                <a:ln>
                  <a:noFill/>
                </a:ln>
                <a:solidFill>
                  <a:schemeClr val="tx1"/>
                </a:solidFill>
                <a:effectLst/>
                <a:uLnTx/>
                <a:uFillTx/>
                <a:latin typeface="Garamond"/>
                <a:ea typeface="ＭＳ Ｐゴシック" pitchFamily="-84" charset="-128"/>
                <a:cs typeface="Garamond"/>
              </a:rPr>
              <a:t> </a:t>
            </a:r>
            <a:r>
              <a:rPr kumimoji="0" lang="fr-FR" sz="3000" b="0" i="1" u="none" strike="noStrike" kern="0" cap="none" spc="0" normalizeH="0" baseline="0" noProof="0" dirty="0" err="1" smtClean="0">
                <a:ln>
                  <a:noFill/>
                </a:ln>
                <a:solidFill>
                  <a:schemeClr val="tx1"/>
                </a:solidFill>
                <a:effectLst/>
                <a:uLnTx/>
                <a:uFillTx/>
                <a:latin typeface="Garamond"/>
                <a:ea typeface="ＭＳ Ｐゴシック" pitchFamily="-84" charset="-128"/>
                <a:cs typeface="Garamond"/>
              </a:rPr>
              <a:t>it</a:t>
            </a:r>
            <a:r>
              <a:rPr kumimoji="0" lang="fr-FR" sz="3000" b="0" i="1" u="none" strike="noStrike" kern="0" cap="none" spc="0" normalizeH="0" baseline="0" noProof="0" dirty="0" smtClean="0">
                <a:ln>
                  <a:noFill/>
                </a:ln>
                <a:solidFill>
                  <a:schemeClr val="tx1"/>
                </a:solidFill>
                <a:effectLst/>
                <a:uLnTx/>
                <a:uFillTx/>
                <a:latin typeface="Garamond"/>
                <a:ea typeface="ＭＳ Ｐゴシック" pitchFamily="-84" charset="-128"/>
                <a:cs typeface="Garamond"/>
              </a:rPr>
              <a:t> </a:t>
            </a:r>
            <a:r>
              <a:rPr kumimoji="0" lang="fr-FR" sz="3000" b="0" i="1" u="none" strike="noStrike" kern="0" cap="none" spc="0" normalizeH="0" baseline="0" noProof="0" dirty="0" err="1" smtClean="0">
                <a:ln>
                  <a:noFill/>
                </a:ln>
                <a:solidFill>
                  <a:schemeClr val="tx1"/>
                </a:solidFill>
                <a:effectLst/>
                <a:uLnTx/>
                <a:uFillTx/>
                <a:latin typeface="Garamond"/>
                <a:ea typeface="ＭＳ Ｐゴシック" pitchFamily="-84" charset="-128"/>
                <a:cs typeface="Garamond"/>
              </a:rPr>
              <a:t>may</a:t>
            </a:r>
            <a:r>
              <a:rPr kumimoji="0" lang="fr-FR" sz="3000" b="0" i="1" u="none" strike="noStrike" kern="0" cap="none" spc="0" normalizeH="0" baseline="0" noProof="0" dirty="0" smtClean="0">
                <a:ln>
                  <a:noFill/>
                </a:ln>
                <a:solidFill>
                  <a:schemeClr val="tx1"/>
                </a:solidFill>
                <a:effectLst/>
                <a:uLnTx/>
                <a:uFillTx/>
                <a:latin typeface="Garamond"/>
                <a:ea typeface="ＭＳ Ｐゴシック" pitchFamily="-84" charset="-128"/>
                <a:cs typeface="Garamond"/>
              </a:rPr>
              <a:t> </a:t>
            </a:r>
            <a:r>
              <a:rPr kumimoji="0" lang="fr-FR" sz="3000" b="0" i="1" u="none" strike="noStrike" kern="0" cap="none" spc="0" normalizeH="0" baseline="0" noProof="0" dirty="0" err="1" smtClean="0">
                <a:ln>
                  <a:noFill/>
                </a:ln>
                <a:solidFill>
                  <a:schemeClr val="tx1"/>
                </a:solidFill>
                <a:effectLst/>
                <a:uLnTx/>
                <a:uFillTx/>
                <a:latin typeface="Garamond"/>
                <a:ea typeface="ＭＳ Ｐゴシック" pitchFamily="-84" charset="-128"/>
                <a:cs typeface="Garamond"/>
              </a:rPr>
              <a:t>seem</a:t>
            </a:r>
            <a:r>
              <a:rPr kumimoji="0" lang="fr-FR" sz="3000" b="0" i="1" u="none" strike="noStrike" kern="0" cap="none" spc="0" normalizeH="0" baseline="0" noProof="0" dirty="0" smtClean="0">
                <a:ln>
                  <a:noFill/>
                </a:ln>
                <a:solidFill>
                  <a:schemeClr val="tx1"/>
                </a:solidFill>
                <a:effectLst/>
                <a:uLnTx/>
                <a:uFillTx/>
                <a:latin typeface="Garamond"/>
                <a:ea typeface="ＭＳ Ｐゴシック" pitchFamily="-84" charset="-128"/>
                <a:cs typeface="Garamond"/>
              </a:rPr>
              <a:t>, </a:t>
            </a:r>
            <a:r>
              <a:rPr kumimoji="0" lang="fr-FR" sz="3000" b="0" i="1" u="none" strike="noStrike" kern="0" cap="none" spc="0" normalizeH="0" baseline="0" noProof="0" dirty="0" err="1" smtClean="0">
                <a:ln>
                  <a:noFill/>
                </a:ln>
                <a:solidFill>
                  <a:schemeClr val="tx1"/>
                </a:solidFill>
                <a:effectLst/>
                <a:uLnTx/>
                <a:uFillTx/>
                <a:latin typeface="Garamond"/>
                <a:ea typeface="ＭＳ Ｐゴシック" pitchFamily="-84" charset="-128"/>
                <a:cs typeface="Garamond"/>
              </a:rPr>
              <a:t>is</a:t>
            </a:r>
            <a:r>
              <a:rPr kumimoji="0" lang="fr-FR" sz="3000" b="0" i="1" u="none" strike="noStrike" kern="0" cap="none" spc="0" normalizeH="0" baseline="0" noProof="0" dirty="0" smtClean="0">
                <a:ln>
                  <a:noFill/>
                </a:ln>
                <a:solidFill>
                  <a:schemeClr val="tx1"/>
                </a:solidFill>
                <a:effectLst/>
                <a:uLnTx/>
                <a:uFillTx/>
                <a:latin typeface="Garamond"/>
                <a:ea typeface="ＭＳ Ｐゴシック" pitchFamily="-84" charset="-128"/>
                <a:cs typeface="Garamond"/>
              </a:rPr>
              <a:t> </a:t>
            </a:r>
            <a:r>
              <a:rPr kumimoji="0" lang="fr-FR" sz="3000" b="0" i="1" u="none" strike="noStrike" kern="0" cap="none" spc="0" normalizeH="0" baseline="0" noProof="0" dirty="0" err="1" smtClean="0">
                <a:ln>
                  <a:noFill/>
                </a:ln>
                <a:solidFill>
                  <a:schemeClr val="tx1"/>
                </a:solidFill>
                <a:effectLst/>
                <a:uLnTx/>
                <a:uFillTx/>
                <a:latin typeface="Garamond"/>
                <a:ea typeface="ＭＳ Ｐゴシック" pitchFamily="-84" charset="-128"/>
                <a:cs typeface="Garamond"/>
              </a:rPr>
              <a:t>just</a:t>
            </a:r>
            <a:r>
              <a:rPr kumimoji="0" lang="fr-FR" sz="3000" b="0" i="1" u="none" strike="noStrike" kern="0" cap="none" spc="0" normalizeH="0" baseline="0" noProof="0" dirty="0" smtClean="0">
                <a:ln>
                  <a:noFill/>
                </a:ln>
                <a:solidFill>
                  <a:schemeClr val="tx1"/>
                </a:solidFill>
                <a:effectLst/>
                <a:uLnTx/>
                <a:uFillTx/>
                <a:latin typeface="Garamond"/>
                <a:ea typeface="ＭＳ Ｐゴシック" pitchFamily="-84" charset="-128"/>
                <a:cs typeface="Garamond"/>
              </a:rPr>
              <a:t> as </a:t>
            </a:r>
            <a:r>
              <a:rPr kumimoji="0" lang="fr-FR" sz="3000" b="0" i="1" u="none" strike="noStrike" kern="0" cap="none" spc="0" normalizeH="0" baseline="0" noProof="0" dirty="0" err="1" smtClean="0">
                <a:ln>
                  <a:noFill/>
                </a:ln>
                <a:solidFill>
                  <a:schemeClr val="tx1"/>
                </a:solidFill>
                <a:effectLst/>
                <a:uLnTx/>
                <a:uFillTx/>
                <a:latin typeface="Garamond"/>
                <a:ea typeface="ＭＳ Ｐゴシック" pitchFamily="-84" charset="-128"/>
                <a:cs typeface="Garamond"/>
              </a:rPr>
              <a:t>infinitely</a:t>
            </a:r>
            <a:r>
              <a:rPr kumimoji="0" lang="fr-FR" sz="3000" b="0" i="1" u="none" strike="noStrike" kern="0" cap="none" spc="0" normalizeH="0" baseline="0" noProof="0" dirty="0" smtClean="0">
                <a:ln>
                  <a:noFill/>
                </a:ln>
                <a:solidFill>
                  <a:schemeClr val="tx1"/>
                </a:solidFill>
                <a:effectLst/>
                <a:uLnTx/>
                <a:uFillTx/>
                <a:latin typeface="Garamond"/>
                <a:ea typeface="ＭＳ Ｐゴシック" pitchFamily="-84" charset="-128"/>
                <a:cs typeface="Garamond"/>
              </a:rPr>
              <a:t> </a:t>
            </a:r>
            <a:r>
              <a:rPr kumimoji="0" lang="fr-FR" sz="3000" b="0" i="1" u="none" strike="noStrike" kern="0" cap="none" spc="0" normalizeH="0" baseline="0" noProof="0" dirty="0" err="1" smtClean="0">
                <a:ln>
                  <a:noFill/>
                </a:ln>
                <a:solidFill>
                  <a:schemeClr val="tx1"/>
                </a:solidFill>
                <a:effectLst/>
                <a:uLnTx/>
                <a:uFillTx/>
                <a:latin typeface="Garamond"/>
                <a:ea typeface="ＭＳ Ｐゴシック" pitchFamily="-84" charset="-128"/>
                <a:cs typeface="Garamond"/>
              </a:rPr>
              <a:t>complex</a:t>
            </a:r>
            <a:r>
              <a:rPr kumimoji="0" lang="fr-FR" sz="3000" b="0" i="1" u="none" strike="noStrike" kern="0" cap="none" spc="0" normalizeH="0" baseline="0" noProof="0" dirty="0" smtClean="0">
                <a:ln>
                  <a:noFill/>
                </a:ln>
                <a:solidFill>
                  <a:schemeClr val="tx1"/>
                </a:solidFill>
                <a:effectLst/>
                <a:uLnTx/>
                <a:uFillTx/>
                <a:latin typeface="Garamond"/>
                <a:ea typeface="ＭＳ Ｐゴシック" pitchFamily="-84" charset="-128"/>
                <a:cs typeface="Garamond"/>
              </a:rPr>
              <a:t> as the </a:t>
            </a:r>
            <a:r>
              <a:rPr kumimoji="0" lang="fr-FR" sz="3000" b="0" i="1" u="none" strike="noStrike" kern="0" cap="none" spc="0" normalizeH="0" baseline="0" noProof="0" dirty="0" err="1" smtClean="0">
                <a:ln>
                  <a:noFill/>
                </a:ln>
                <a:solidFill>
                  <a:schemeClr val="tx1"/>
                </a:solidFill>
                <a:effectLst/>
                <a:uLnTx/>
                <a:uFillTx/>
                <a:latin typeface="Garamond"/>
                <a:ea typeface="ＭＳ Ｐゴシック" pitchFamily="-84" charset="-128"/>
                <a:cs typeface="Garamond"/>
              </a:rPr>
              <a:t>whole</a:t>
            </a:r>
            <a:r>
              <a:rPr kumimoji="0" lang="fr-FR" sz="3000" b="0" i="1" u="none" strike="noStrike" kern="0" cap="none" spc="0" normalizeH="0" baseline="0" noProof="0" dirty="0" smtClean="0">
                <a:ln>
                  <a:noFill/>
                </a:ln>
                <a:solidFill>
                  <a:schemeClr val="tx1"/>
                </a:solidFill>
                <a:effectLst/>
                <a:uLnTx/>
                <a:uFillTx/>
                <a:latin typeface="Garamond"/>
                <a:ea typeface="ＭＳ Ｐゴシック" pitchFamily="-84" charset="-128"/>
                <a:cs typeface="Garamond"/>
              </a:rPr>
              <a:t> </a:t>
            </a:r>
            <a:r>
              <a:rPr kumimoji="0" lang="fr-FR" sz="3000" b="0" i="1" u="none" strike="noStrike" kern="0" cap="none" spc="0" normalizeH="0" baseline="0" noProof="0" dirty="0" err="1" smtClean="0">
                <a:ln>
                  <a:noFill/>
                </a:ln>
                <a:solidFill>
                  <a:schemeClr val="tx1"/>
                </a:solidFill>
                <a:effectLst/>
                <a:uLnTx/>
                <a:uFillTx/>
                <a:latin typeface="Garamond"/>
                <a:ea typeface="ＭＳ Ｐゴシック" pitchFamily="-84" charset="-128"/>
                <a:cs typeface="Garamond"/>
              </a:rPr>
              <a:t>was</a:t>
            </a:r>
            <a:r>
              <a:rPr kumimoji="0" lang="fr-FR" sz="3000" b="0" i="1" u="none" strike="noStrike" kern="0" cap="none" spc="0" normalizeH="0" baseline="0" noProof="0" dirty="0" smtClean="0">
                <a:ln>
                  <a:noFill/>
                </a:ln>
                <a:solidFill>
                  <a:schemeClr val="tx1"/>
                </a:solidFill>
                <a:effectLst/>
                <a:uLnTx/>
                <a:uFillTx/>
                <a:latin typeface="Garamond"/>
                <a:ea typeface="ＭＳ Ｐゴシック" pitchFamily="-84" charset="-128"/>
                <a:cs typeface="Garamond"/>
              </a:rPr>
              <a:t> to </a:t>
            </a:r>
            <a:r>
              <a:rPr kumimoji="0" lang="fr-FR" sz="3000" b="0" i="1" u="none" strike="noStrike" kern="0" cap="none" spc="0" normalizeH="0" baseline="0" noProof="0" dirty="0" err="1" smtClean="0">
                <a:ln>
                  <a:noFill/>
                </a:ln>
                <a:solidFill>
                  <a:schemeClr val="tx1"/>
                </a:solidFill>
                <a:effectLst/>
                <a:uLnTx/>
                <a:uFillTx/>
                <a:latin typeface="Garamond"/>
                <a:ea typeface="ＭＳ Ｐゴシック" pitchFamily="-84" charset="-128"/>
                <a:cs typeface="Garamond"/>
              </a:rPr>
              <a:t>start</a:t>
            </a:r>
            <a:r>
              <a:rPr kumimoji="0" lang="fr-FR" sz="3000" b="0" i="1" u="none" strike="noStrike" kern="0" cap="none" spc="0" normalizeH="0" baseline="0" noProof="0" dirty="0" smtClean="0">
                <a:ln>
                  <a:noFill/>
                </a:ln>
                <a:solidFill>
                  <a:schemeClr val="tx1"/>
                </a:solidFill>
                <a:effectLst/>
                <a:uLnTx/>
                <a:uFillTx/>
                <a:latin typeface="Garamond"/>
                <a:ea typeface="ＭＳ Ｐゴシック" pitchFamily="-84" charset="-128"/>
                <a:cs typeface="Garamond"/>
              </a:rPr>
              <a:t> </a:t>
            </a:r>
            <a:r>
              <a:rPr kumimoji="0" lang="fr-FR" sz="3000" b="0" i="1" u="none" strike="noStrike" kern="0" cap="none" spc="0" normalizeH="0" baseline="0" noProof="0" dirty="0" err="1" smtClean="0">
                <a:ln>
                  <a:noFill/>
                </a:ln>
                <a:solidFill>
                  <a:schemeClr val="tx1"/>
                </a:solidFill>
                <a:effectLst/>
                <a:uLnTx/>
                <a:uFillTx/>
                <a:latin typeface="Garamond"/>
                <a:ea typeface="ＭＳ Ｐゴシック" pitchFamily="-84" charset="-128"/>
                <a:cs typeface="Garamond"/>
              </a:rPr>
              <a:t>with</a:t>
            </a:r>
            <a:r>
              <a:rPr kumimoji="0" lang="fr-FR" sz="3000" b="0" i="1" u="none" strike="noStrike" kern="0" cap="none" spc="0" normalizeH="0" baseline="0" noProof="0" dirty="0" smtClean="0">
                <a:ln>
                  <a:noFill/>
                </a:ln>
                <a:solidFill>
                  <a:schemeClr val="tx1"/>
                </a:solidFill>
                <a:effectLst/>
                <a:uLnTx/>
                <a:uFillTx/>
                <a:latin typeface="Garamond"/>
                <a:ea typeface="ＭＳ Ｐゴシック" pitchFamily="-84" charset="-128"/>
                <a:cs typeface="Garamond"/>
              </a:rPr>
              <a:t>. That, I </a:t>
            </a:r>
            <a:r>
              <a:rPr kumimoji="0" lang="fr-FR" sz="3000" b="0" i="1" u="none" strike="noStrike" kern="0" cap="none" spc="0" normalizeH="0" baseline="0" noProof="0" dirty="0" err="1" smtClean="0">
                <a:ln>
                  <a:noFill/>
                </a:ln>
                <a:solidFill>
                  <a:schemeClr val="tx1"/>
                </a:solidFill>
                <a:effectLst/>
                <a:uLnTx/>
                <a:uFillTx/>
                <a:latin typeface="Garamond"/>
                <a:ea typeface="ＭＳ Ｐゴシック" pitchFamily="-84" charset="-128"/>
                <a:cs typeface="Garamond"/>
              </a:rPr>
              <a:t>think</a:t>
            </a:r>
            <a:r>
              <a:rPr kumimoji="0" lang="fr-FR" sz="3000" b="0" i="1" u="none" strike="noStrike" kern="0" cap="none" spc="0" normalizeH="0" baseline="0" noProof="0" dirty="0" smtClean="0">
                <a:ln>
                  <a:noFill/>
                </a:ln>
                <a:solidFill>
                  <a:schemeClr val="tx1"/>
                </a:solidFill>
                <a:effectLst/>
                <a:uLnTx/>
                <a:uFillTx/>
                <a:latin typeface="Garamond"/>
                <a:ea typeface="ＭＳ Ｐゴシック" pitchFamily="-84" charset="-128"/>
                <a:cs typeface="Garamond"/>
              </a:rPr>
              <a:t>, </a:t>
            </a:r>
            <a:r>
              <a:rPr kumimoji="0" lang="fr-FR" sz="3000" b="0" i="1" u="none" strike="noStrike" kern="0" cap="none" spc="0" normalizeH="0" baseline="0" noProof="0" dirty="0" err="1" smtClean="0">
                <a:ln>
                  <a:noFill/>
                </a:ln>
                <a:solidFill>
                  <a:schemeClr val="tx1"/>
                </a:solidFill>
                <a:effectLst/>
                <a:uLnTx/>
                <a:uFillTx/>
                <a:latin typeface="Garamond"/>
                <a:ea typeface="ＭＳ Ｐゴシック" pitchFamily="-84" charset="-128"/>
                <a:cs typeface="Garamond"/>
              </a:rPr>
              <a:t>is</a:t>
            </a:r>
            <a:r>
              <a:rPr kumimoji="0" lang="fr-FR" sz="3000" b="0" i="1" u="none" strike="noStrike" kern="0" cap="none" spc="0" normalizeH="0" baseline="0" noProof="0" dirty="0" smtClean="0">
                <a:ln>
                  <a:noFill/>
                </a:ln>
                <a:solidFill>
                  <a:schemeClr val="tx1"/>
                </a:solidFill>
                <a:effectLst/>
                <a:uLnTx/>
                <a:uFillTx/>
                <a:latin typeface="Garamond"/>
                <a:ea typeface="ＭＳ Ｐゴシック" pitchFamily="-84" charset="-128"/>
                <a:cs typeface="Garamond"/>
              </a:rPr>
              <a:t> the secret of the </a:t>
            </a:r>
            <a:r>
              <a:rPr kumimoji="0" lang="fr-FR" sz="3000" b="0" i="1" u="none" strike="noStrike" kern="0" cap="none" spc="0" normalizeH="0" baseline="0" noProof="0" dirty="0" err="1" smtClean="0">
                <a:ln>
                  <a:noFill/>
                </a:ln>
                <a:solidFill>
                  <a:schemeClr val="tx1"/>
                </a:solidFill>
                <a:effectLst/>
                <a:uLnTx/>
                <a:uFillTx/>
                <a:latin typeface="Garamond"/>
                <a:ea typeface="ＭＳ Ｐゴシック" pitchFamily="-84" charset="-128"/>
                <a:cs typeface="Garamond"/>
              </a:rPr>
              <a:t>Universe</a:t>
            </a:r>
            <a:r>
              <a:rPr kumimoji="0" lang="fr-FR" sz="3000" b="0" i="1" u="none" strike="noStrike" kern="0" cap="none" spc="0" normalizeH="0" baseline="0" noProof="0" dirty="0" smtClean="0">
                <a:ln>
                  <a:noFill/>
                </a:ln>
                <a:solidFill>
                  <a:schemeClr val="tx1"/>
                </a:solidFill>
                <a:effectLst/>
                <a:uLnTx/>
                <a:uFillTx/>
                <a:latin typeface="Garamond"/>
                <a:ea typeface="ＭＳ Ｐゴシック" pitchFamily="-84" charset="-128"/>
                <a:cs typeface="Garamond"/>
              </a:rPr>
              <a:t>.»</a:t>
            </a:r>
            <a:endParaRPr kumimoji="0" lang="fr-FR" sz="3000" b="0" i="0" u="none" strike="noStrike" kern="0" cap="none" spc="0" normalizeH="0" baseline="0" noProof="0" dirty="0">
              <a:ln>
                <a:noFill/>
              </a:ln>
              <a:solidFill>
                <a:schemeClr val="tx1"/>
              </a:solidFill>
              <a:effectLst/>
              <a:uLnTx/>
              <a:uFillTx/>
              <a:latin typeface="Garamond"/>
              <a:ea typeface="ＭＳ Ｐゴシック" pitchFamily="-84" charset="-128"/>
              <a:cs typeface="Garamond"/>
            </a:endParaRPr>
          </a:p>
        </p:txBody>
      </p:sp>
      <p:sp>
        <p:nvSpPr>
          <p:cNvPr id="10" name="Rectangle 2"/>
          <p:cNvSpPr txBox="1">
            <a:spLocks noChangeArrowheads="1"/>
          </p:cNvSpPr>
          <p:nvPr/>
        </p:nvSpPr>
        <p:spPr bwMode="auto">
          <a:xfrm>
            <a:off x="1612900" y="1649413"/>
            <a:ext cx="6527800" cy="13096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chemeClr val="bg2"/>
                </a:solidFill>
                <a:effectLst/>
                <a:uLnTx/>
                <a:uFillTx/>
                <a:latin typeface="Britannic Bold"/>
                <a:ea typeface="ＭＳ Ｐゴシック" pitchFamily="-84" charset="-128"/>
                <a:cs typeface="Britannic Bold"/>
              </a:rPr>
              <a:t>The Secret of the Universe</a:t>
            </a:r>
          </a:p>
          <a:p>
            <a:pPr lvl="0" eaLnBrk="0" hangingPunct="0"/>
            <a:r>
              <a:rPr lang="fr-FR" sz="2800" dirty="0" err="1" smtClean="0"/>
              <a:t>autobiography</a:t>
            </a:r>
            <a:r>
              <a:rPr lang="fr-FR" sz="2800" dirty="0" smtClean="0"/>
              <a:t> </a:t>
            </a:r>
            <a:r>
              <a:rPr lang="fr-FR" sz="2800" i="1" dirty="0" smtClean="0"/>
              <a:t>I, Asimov: A </a:t>
            </a:r>
            <a:r>
              <a:rPr lang="fr-FR" sz="2800" i="1" dirty="0" err="1" smtClean="0"/>
              <a:t>Memoir</a:t>
            </a:r>
            <a:endParaRPr kumimoji="0" lang="en-US" sz="2800" b="0" i="0" u="none" strike="noStrike" kern="0" cap="none" spc="0" normalizeH="0" baseline="0" noProof="0" dirty="0">
              <a:ln>
                <a:noFill/>
              </a:ln>
              <a:solidFill>
                <a:schemeClr val="bg2"/>
              </a:solidFill>
              <a:effectLst/>
              <a:uLnTx/>
              <a:uFillTx/>
              <a:latin typeface="Britannic Bold"/>
              <a:ea typeface="ＭＳ Ｐゴシック" pitchFamily="-84" charset="-128"/>
              <a:cs typeface="Britannic Bold"/>
            </a:endParaRPr>
          </a:p>
        </p:txBody>
      </p:sp>
      <p:sp>
        <p:nvSpPr>
          <p:cNvPr id="6" name="Titre 1"/>
          <p:cNvSpPr txBox="1">
            <a:spLocks/>
          </p:cNvSpPr>
          <p:nvPr/>
        </p:nvSpPr>
        <p:spPr bwMode="auto">
          <a:xfrm>
            <a:off x="457200" y="277813"/>
            <a:ext cx="8851900" cy="113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fr-FR" sz="3900" kern="0" noProof="0" dirty="0" smtClean="0">
                <a:solidFill>
                  <a:schemeClr val="tx2"/>
                </a:solidFill>
                <a:latin typeface="+mj-lt"/>
                <a:ea typeface="ＭＳ Ｐゴシック" pitchFamily="-84" charset="-128"/>
                <a:cs typeface="ＭＳ Ｐゴシック" pitchFamily="-84" charset="-128"/>
              </a:rPr>
              <a:t>L’apport de la compréhension systémique</a:t>
            </a:r>
            <a:endParaRPr kumimoji="0" lang="fr-FR" sz="3900" i="0" u="none" strike="noStrike" kern="0" cap="none" spc="0" normalizeH="0" baseline="0" noProof="0" dirty="0">
              <a:ln>
                <a:noFill/>
              </a:ln>
              <a:solidFill>
                <a:schemeClr val="tx2"/>
              </a:solidFill>
              <a:effectLst/>
              <a:uLnTx/>
              <a:uFillTx/>
              <a:latin typeface="+mj-lt"/>
              <a:ea typeface="ＭＳ Ｐゴシック" pitchFamily="-84" charset="-128"/>
              <a:cs typeface="ＭＳ Ｐゴシック" pitchFamily="-8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Horizontal)">
                                      <p:cBhvr>
                                        <p:cTn id="7" dur="500"/>
                                        <p:tgtEl>
                                          <p:spTgt spid="9"/>
                                        </p:tgtEl>
                                      </p:cBhvr>
                                    </p:animEffect>
                                  </p:childTnLst>
                                </p:cTn>
                              </p:par>
                              <p:par>
                                <p:cTn id="8" presetID="16" presetClass="entr" presetSubtype="2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500" dirty="0" smtClean="0"/>
              <a:t>Quel bénéfice patient par rapport aux promesses de Watson?</a:t>
            </a:r>
            <a:r>
              <a:rPr lang="fr-FR" sz="3600" dirty="0" smtClean="0"/>
              <a:t> </a:t>
            </a:r>
            <a:br>
              <a:rPr lang="fr-FR" sz="3600" dirty="0" smtClean="0"/>
            </a:br>
            <a:endParaRPr lang="fr-FR" sz="3500" dirty="0"/>
          </a:p>
        </p:txBody>
      </p:sp>
      <p:pic>
        <p:nvPicPr>
          <p:cNvPr id="4" name="Image 3"/>
          <p:cNvPicPr>
            <a:picLocks noChangeAspect="1"/>
          </p:cNvPicPr>
          <p:nvPr/>
        </p:nvPicPr>
        <p:blipFill>
          <a:blip r:embed="rId2"/>
          <a:stretch>
            <a:fillRect/>
          </a:stretch>
        </p:blipFill>
        <p:spPr>
          <a:xfrm>
            <a:off x="584198" y="1583531"/>
            <a:ext cx="4996745" cy="2810669"/>
          </a:xfrm>
          <a:prstGeom prst="rect">
            <a:avLst/>
          </a:prstGeom>
        </p:spPr>
      </p:pic>
      <p:pic>
        <p:nvPicPr>
          <p:cNvPr id="5" name="Image 4"/>
          <p:cNvPicPr>
            <a:picLocks noChangeAspect="1"/>
          </p:cNvPicPr>
          <p:nvPr/>
        </p:nvPicPr>
        <p:blipFill>
          <a:blip r:embed="rId3"/>
          <a:srcRect l="13816" t="17105" r="15789" b="16667"/>
          <a:stretch>
            <a:fillRect/>
          </a:stretch>
        </p:blipFill>
        <p:spPr>
          <a:xfrm>
            <a:off x="4152900" y="2704862"/>
            <a:ext cx="4572000" cy="3226038"/>
          </a:xfrm>
          <a:prstGeom prst="rect">
            <a:avLst/>
          </a:prstGeom>
        </p:spPr>
      </p:pic>
      <p:cxnSp>
        <p:nvCxnSpPr>
          <p:cNvPr id="7" name="Connecteur droit 6"/>
          <p:cNvCxnSpPr/>
          <p:nvPr/>
        </p:nvCxnSpPr>
        <p:spPr>
          <a:xfrm flipV="1">
            <a:off x="647700" y="2806700"/>
            <a:ext cx="901700" cy="3175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ZoneTexte 7"/>
          <p:cNvSpPr txBox="1"/>
          <p:nvPr/>
        </p:nvSpPr>
        <p:spPr>
          <a:xfrm>
            <a:off x="952499" y="3429000"/>
            <a:ext cx="3093628" cy="369332"/>
          </a:xfrm>
          <a:prstGeom prst="rect">
            <a:avLst/>
          </a:prstGeom>
          <a:noFill/>
          <a:ln>
            <a:solidFill>
              <a:srgbClr val="FF0000"/>
            </a:solidFill>
          </a:ln>
        </p:spPr>
        <p:txBody>
          <a:bodyPr wrap="none" rtlCol="0">
            <a:spAutoFit/>
          </a:bodyPr>
          <a:lstStyle/>
          <a:p>
            <a:r>
              <a:rPr lang="fr-FR" dirty="0" smtClean="0">
                <a:solidFill>
                  <a:srgbClr val="66CCFF"/>
                </a:solidFill>
                <a:latin typeface="Courier"/>
                <a:cs typeface="Courier"/>
              </a:rPr>
              <a:t>Data </a:t>
            </a:r>
            <a:r>
              <a:rPr lang="fr-FR" dirty="0" err="1" smtClean="0">
                <a:solidFill>
                  <a:srgbClr val="66CCFF"/>
                </a:solidFill>
                <a:latin typeface="Courier"/>
                <a:cs typeface="Courier"/>
              </a:rPr>
              <a:t>behind</a:t>
            </a:r>
            <a:r>
              <a:rPr lang="fr-FR" dirty="0" smtClean="0">
                <a:solidFill>
                  <a:srgbClr val="66CCFF"/>
                </a:solidFill>
                <a:latin typeface="Courier"/>
                <a:cs typeface="Courier"/>
              </a:rPr>
              <a:t> an </a:t>
            </a:r>
            <a:r>
              <a:rPr lang="fr-FR" dirty="0" err="1" smtClean="0">
                <a:solidFill>
                  <a:srgbClr val="66CCFF"/>
                </a:solidFill>
                <a:latin typeface="Courier"/>
                <a:cs typeface="Courier"/>
              </a:rPr>
              <a:t>answer</a:t>
            </a:r>
            <a:endParaRPr lang="fr-FR" dirty="0">
              <a:solidFill>
                <a:srgbClr val="66CCFF"/>
              </a:solidFill>
              <a:latin typeface="Courier"/>
              <a:cs typeface="Courier"/>
            </a:endParaRPr>
          </a:p>
        </p:txBody>
      </p:sp>
      <p:cxnSp>
        <p:nvCxnSpPr>
          <p:cNvPr id="10" name="Forme 9"/>
          <p:cNvCxnSpPr>
            <a:endCxn id="8" idx="1"/>
          </p:cNvCxnSpPr>
          <p:nvPr/>
        </p:nvCxnSpPr>
        <p:spPr>
          <a:xfrm rot="16200000" flipH="1">
            <a:off x="587116" y="3248283"/>
            <a:ext cx="514866" cy="215899"/>
          </a:xfrm>
          <a:prstGeom prst="bentConnector2">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Connecteur droit 12"/>
          <p:cNvCxnSpPr/>
          <p:nvPr/>
        </p:nvCxnSpPr>
        <p:spPr>
          <a:xfrm>
            <a:off x="660400" y="2832100"/>
            <a:ext cx="850900" cy="2286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9" name="ZoneTexte 18"/>
          <p:cNvSpPr txBox="1"/>
          <p:nvPr/>
        </p:nvSpPr>
        <p:spPr>
          <a:xfrm>
            <a:off x="5651500" y="1181100"/>
            <a:ext cx="3263900" cy="1477328"/>
          </a:xfrm>
          <a:prstGeom prst="rect">
            <a:avLst/>
          </a:prstGeom>
          <a:noFill/>
        </p:spPr>
        <p:txBody>
          <a:bodyPr wrap="square" rtlCol="0">
            <a:spAutoFit/>
          </a:bodyPr>
          <a:lstStyle/>
          <a:p>
            <a:r>
              <a:rPr lang="fr-FR" dirty="0" smtClean="0"/>
              <a:t>Qui est propriétaire des données sur sa santé?</a:t>
            </a:r>
          </a:p>
          <a:p>
            <a:r>
              <a:rPr lang="fr-FR" dirty="0" smtClean="0"/>
              <a:t>Chacun?! Non! </a:t>
            </a:r>
          </a:p>
          <a:p>
            <a:r>
              <a:rPr lang="fr-FR" dirty="0" smtClean="0"/>
              <a:t>L’Islande a vendu les données génétiques de sa population.</a:t>
            </a:r>
          </a:p>
        </p:txBody>
      </p:sp>
      <p:sp>
        <p:nvSpPr>
          <p:cNvPr id="20" name="ZoneTexte 19"/>
          <p:cNvSpPr txBox="1"/>
          <p:nvPr/>
        </p:nvSpPr>
        <p:spPr>
          <a:xfrm>
            <a:off x="444500" y="4533900"/>
            <a:ext cx="3365500" cy="646331"/>
          </a:xfrm>
          <a:prstGeom prst="rect">
            <a:avLst/>
          </a:prstGeom>
          <a:noFill/>
        </p:spPr>
        <p:txBody>
          <a:bodyPr wrap="square" rtlCol="0">
            <a:spAutoFit/>
          </a:bodyPr>
          <a:lstStyle/>
          <a:p>
            <a:r>
              <a:rPr lang="fr-FR" dirty="0" smtClean="0"/>
              <a:t>Qui </a:t>
            </a:r>
            <a:r>
              <a:rPr lang="fr-FR" dirty="0" err="1" smtClean="0"/>
              <a:t>re-traitera</a:t>
            </a:r>
            <a:r>
              <a:rPr lang="fr-FR" dirty="0" smtClean="0"/>
              <a:t> périodiquement l’information?</a:t>
            </a:r>
            <a:endParaRPr lang="fr-FR" dirty="0"/>
          </a:p>
        </p:txBody>
      </p:sp>
      <p:sp>
        <p:nvSpPr>
          <p:cNvPr id="21" name="ZoneTexte 20"/>
          <p:cNvSpPr txBox="1"/>
          <p:nvPr/>
        </p:nvSpPr>
        <p:spPr>
          <a:xfrm>
            <a:off x="444500" y="5194300"/>
            <a:ext cx="3644900" cy="369332"/>
          </a:xfrm>
          <a:prstGeom prst="rect">
            <a:avLst/>
          </a:prstGeom>
          <a:noFill/>
        </p:spPr>
        <p:txBody>
          <a:bodyPr wrap="square" rtlCol="0">
            <a:spAutoFit/>
          </a:bodyPr>
          <a:lstStyle/>
          <a:p>
            <a:r>
              <a:rPr lang="fr-FR" dirty="0" smtClean="0"/>
              <a:t>Qui informera la patient? Quand? </a:t>
            </a:r>
            <a:endParaRPr lang="fr-FR" dirty="0"/>
          </a:p>
        </p:txBody>
      </p:sp>
      <p:sp>
        <p:nvSpPr>
          <p:cNvPr id="22" name="ZoneTexte 21"/>
          <p:cNvSpPr txBox="1"/>
          <p:nvPr/>
        </p:nvSpPr>
        <p:spPr>
          <a:xfrm>
            <a:off x="457200" y="5549900"/>
            <a:ext cx="4533900" cy="646331"/>
          </a:xfrm>
          <a:prstGeom prst="rect">
            <a:avLst/>
          </a:prstGeom>
          <a:noFill/>
        </p:spPr>
        <p:txBody>
          <a:bodyPr wrap="square" rtlCol="0">
            <a:spAutoFit/>
          </a:bodyPr>
          <a:lstStyle/>
          <a:p>
            <a:r>
              <a:rPr lang="fr-FR" dirty="0" smtClean="0"/>
              <a:t>Quelle capacité de stockage? Qui paiera? Quel coût sur l’environnement?</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4" name="Picture 2"/>
          <p:cNvPicPr>
            <a:picLocks noChangeAspect="1" noChangeArrowheads="1"/>
          </p:cNvPicPr>
          <p:nvPr/>
        </p:nvPicPr>
        <p:blipFill>
          <a:blip r:embed="rId2"/>
          <a:srcRect l="10687" r="9160"/>
          <a:stretch>
            <a:fillRect/>
          </a:stretch>
        </p:blipFill>
        <p:spPr bwMode="auto">
          <a:xfrm>
            <a:off x="7353301" y="2743799"/>
            <a:ext cx="1448900" cy="1370402"/>
          </a:xfrm>
          <a:prstGeom prst="rect">
            <a:avLst/>
          </a:prstGeom>
          <a:noFill/>
          <a:ln w="9525">
            <a:noFill/>
            <a:miter lim="800000"/>
            <a:headEnd/>
            <a:tailEnd/>
          </a:ln>
        </p:spPr>
      </p:pic>
      <p:sp>
        <p:nvSpPr>
          <p:cNvPr id="35" name="Text Box 4"/>
          <p:cNvSpPr txBox="1">
            <a:spLocks noChangeArrowheads="1"/>
          </p:cNvSpPr>
          <p:nvPr/>
        </p:nvSpPr>
        <p:spPr bwMode="auto">
          <a:xfrm>
            <a:off x="7035800" y="3772897"/>
            <a:ext cx="1892300" cy="738664"/>
          </a:xfrm>
          <a:prstGeom prst="rect">
            <a:avLst/>
          </a:prstGeom>
          <a:solidFill>
            <a:schemeClr val="bg1">
              <a:alpha val="63000"/>
            </a:schemeClr>
          </a:solidFill>
          <a:ln w="9525">
            <a:noFill/>
            <a:miter lim="800000"/>
            <a:headEnd/>
            <a:tailEnd/>
          </a:ln>
        </p:spPr>
        <p:txBody>
          <a:bodyPr wrap="square" anchor="ctr">
            <a:prstTxWarp prst="textNoShape">
              <a:avLst/>
            </a:prstTxWarp>
            <a:spAutoFit/>
          </a:bodyPr>
          <a:lstStyle/>
          <a:p>
            <a:pPr algn="ctr"/>
            <a:r>
              <a:rPr lang="en-AU" sz="1400" dirty="0"/>
              <a:t>~10</a:t>
            </a:r>
            <a:r>
              <a:rPr lang="en-AU" sz="1400" b="1" baseline="30000" dirty="0"/>
              <a:t>14</a:t>
            </a:r>
            <a:r>
              <a:rPr lang="en-AU" sz="1400" b="1" baseline="30000" dirty="0" smtClean="0"/>
              <a:t> </a:t>
            </a:r>
            <a:r>
              <a:rPr lang="en-AU" sz="1400" dirty="0" smtClean="0"/>
              <a:t>distinct cells </a:t>
            </a:r>
          </a:p>
          <a:p>
            <a:pPr algn="ctr"/>
            <a:r>
              <a:rPr lang="en-AU" sz="1400" dirty="0" smtClean="0"/>
              <a:t>(precise architecture</a:t>
            </a:r>
          </a:p>
          <a:p>
            <a:pPr algn="ctr"/>
            <a:r>
              <a:rPr lang="en-AU" sz="1400" dirty="0" smtClean="0"/>
              <a:t>and specific function)</a:t>
            </a:r>
            <a:endParaRPr lang="en-AU" sz="1400" dirty="0"/>
          </a:p>
        </p:txBody>
      </p:sp>
      <p:pic>
        <p:nvPicPr>
          <p:cNvPr id="36" name="Picture 5"/>
          <p:cNvPicPr>
            <a:picLocks noChangeAspect="1" noChangeArrowheads="1"/>
          </p:cNvPicPr>
          <p:nvPr/>
        </p:nvPicPr>
        <p:blipFill>
          <a:blip r:embed="rId3"/>
          <a:srcRect/>
          <a:stretch>
            <a:fillRect/>
          </a:stretch>
        </p:blipFill>
        <p:spPr bwMode="auto">
          <a:xfrm rot="16200000">
            <a:off x="804862" y="2786062"/>
            <a:ext cx="1424339" cy="1412875"/>
          </a:xfrm>
          <a:prstGeom prst="rect">
            <a:avLst/>
          </a:prstGeom>
          <a:noFill/>
          <a:ln w="9525">
            <a:noFill/>
            <a:miter lim="800000"/>
            <a:headEnd/>
            <a:tailEnd/>
          </a:ln>
        </p:spPr>
      </p:pic>
      <p:sp>
        <p:nvSpPr>
          <p:cNvPr id="37" name="Text Box 3"/>
          <p:cNvSpPr txBox="1">
            <a:spLocks noChangeArrowheads="1"/>
          </p:cNvSpPr>
          <p:nvPr/>
        </p:nvSpPr>
        <p:spPr bwMode="auto">
          <a:xfrm>
            <a:off x="608583" y="3745240"/>
            <a:ext cx="1880617" cy="523220"/>
          </a:xfrm>
          <a:prstGeom prst="rect">
            <a:avLst/>
          </a:prstGeom>
          <a:solidFill>
            <a:schemeClr val="bg1">
              <a:alpha val="66000"/>
            </a:schemeClr>
          </a:solidFill>
          <a:ln w="9525">
            <a:noFill/>
            <a:miter lim="800000"/>
            <a:headEnd/>
            <a:tailEnd/>
          </a:ln>
        </p:spPr>
        <p:txBody>
          <a:bodyPr wrap="square" anchor="ctr">
            <a:prstTxWarp prst="textNoShape">
              <a:avLst/>
            </a:prstTxWarp>
            <a:spAutoFit/>
          </a:bodyPr>
          <a:lstStyle/>
          <a:p>
            <a:pPr algn="ctr"/>
            <a:r>
              <a:rPr lang="en-AU" sz="1400" dirty="0" smtClean="0"/>
              <a:t>Unicellular </a:t>
            </a:r>
            <a:r>
              <a:rPr lang="en-AU" sz="1400" dirty="0"/>
              <a:t>&gt; </a:t>
            </a:r>
            <a:r>
              <a:rPr lang="en-AU" sz="1400" dirty="0" smtClean="0"/>
              <a:t>colony</a:t>
            </a:r>
          </a:p>
          <a:p>
            <a:pPr algn="ctr"/>
            <a:r>
              <a:rPr lang="en-AU" sz="1400" dirty="0" smtClean="0"/>
              <a:t>Limited differentiation</a:t>
            </a:r>
            <a:endParaRPr lang="en-AU" sz="1400" dirty="0"/>
          </a:p>
        </p:txBody>
      </p:sp>
      <p:sp>
        <p:nvSpPr>
          <p:cNvPr id="38" name="Flèche vers la droite 37"/>
          <p:cNvSpPr/>
          <p:nvPr/>
        </p:nvSpPr>
        <p:spPr>
          <a:xfrm>
            <a:off x="3937000" y="2978150"/>
            <a:ext cx="1270000" cy="9017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9" name="Text Box 3"/>
          <p:cNvSpPr txBox="1">
            <a:spLocks noChangeArrowheads="1"/>
          </p:cNvSpPr>
          <p:nvPr/>
        </p:nvSpPr>
        <p:spPr bwMode="auto">
          <a:xfrm>
            <a:off x="3042943" y="660400"/>
            <a:ext cx="3058113" cy="784830"/>
          </a:xfrm>
          <a:prstGeom prst="rect">
            <a:avLst/>
          </a:prstGeom>
          <a:solidFill>
            <a:schemeClr val="bg1"/>
          </a:solidFill>
          <a:ln w="9525">
            <a:noFill/>
            <a:miter lim="800000"/>
            <a:headEnd/>
            <a:tailEnd/>
          </a:ln>
          <a:effectLst/>
          <a:scene3d>
            <a:camera prst="orthographicFront"/>
            <a:lightRig rig="threePt" dir="t"/>
          </a:scene3d>
          <a:sp3d>
            <a:bevelT/>
            <a:bevelB prst="convex"/>
          </a:sp3d>
        </p:spPr>
        <p:txBody>
          <a:bodyPr wrap="square">
            <a:prstTxWarp prst="textNoShape">
              <a:avLst/>
            </a:prstTxWarp>
            <a:spAutoFit/>
          </a:bodyPr>
          <a:lstStyle/>
          <a:p>
            <a:pPr marL="444500" indent="-444500" algn="ctr"/>
            <a:r>
              <a:rPr lang="en-US" sz="1500" b="1" dirty="0" err="1" smtClean="0"/>
              <a:t>Taille</a:t>
            </a:r>
            <a:r>
              <a:rPr lang="en-US" sz="1500" b="1" dirty="0" smtClean="0"/>
              <a:t> du </a:t>
            </a:r>
            <a:r>
              <a:rPr lang="en-US" sz="1500" b="1" dirty="0" err="1" smtClean="0"/>
              <a:t>génome</a:t>
            </a:r>
            <a:endParaRPr lang="en-US" sz="1500" b="1" dirty="0" smtClean="0"/>
          </a:p>
          <a:p>
            <a:pPr marL="444500" indent="-444500" algn="ctr"/>
            <a:r>
              <a:rPr lang="en-US" sz="1500" b="1" dirty="0" err="1" smtClean="0"/>
              <a:t>Nombre</a:t>
            </a:r>
            <a:r>
              <a:rPr lang="en-US" sz="1500" b="1" dirty="0" smtClean="0"/>
              <a:t> de chromosomes</a:t>
            </a:r>
          </a:p>
          <a:p>
            <a:pPr marL="444500" indent="-444500" algn="ctr"/>
            <a:r>
              <a:rPr lang="en-US" sz="1500" b="1" dirty="0" err="1" smtClean="0"/>
              <a:t>Nombre</a:t>
            </a:r>
            <a:r>
              <a:rPr lang="en-US" sz="1500" b="1" dirty="0" smtClean="0"/>
              <a:t> de </a:t>
            </a:r>
            <a:r>
              <a:rPr lang="en-US" sz="1500" b="1" dirty="0" err="1" smtClean="0"/>
              <a:t>gènes</a:t>
            </a:r>
            <a:endParaRPr lang="en-US" sz="1500" b="1" dirty="0" smtClean="0"/>
          </a:p>
        </p:txBody>
      </p:sp>
      <p:sp>
        <p:nvSpPr>
          <p:cNvPr id="41" name="Multiplication 40"/>
          <p:cNvSpPr/>
          <p:nvPr/>
        </p:nvSpPr>
        <p:spPr>
          <a:xfrm>
            <a:off x="3916657" y="571500"/>
            <a:ext cx="1295400" cy="520700"/>
          </a:xfrm>
          <a:prstGeom prst="mathMultiply">
            <a:avLst>
              <a:gd name="adj1" fmla="val 8886"/>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2" name="Multiplication 41"/>
          <p:cNvSpPr/>
          <p:nvPr/>
        </p:nvSpPr>
        <p:spPr>
          <a:xfrm>
            <a:off x="3916657" y="787400"/>
            <a:ext cx="1295400" cy="520700"/>
          </a:xfrm>
          <a:prstGeom prst="mathMultiply">
            <a:avLst>
              <a:gd name="adj1" fmla="val 8886"/>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3" name="Multiplication 42"/>
          <p:cNvSpPr/>
          <p:nvPr/>
        </p:nvSpPr>
        <p:spPr>
          <a:xfrm>
            <a:off x="3916657" y="977900"/>
            <a:ext cx="1295400" cy="520700"/>
          </a:xfrm>
          <a:prstGeom prst="mathMultiply">
            <a:avLst>
              <a:gd name="adj1" fmla="val 8886"/>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2000"/>
                                  </p:stCondLst>
                                  <p:childTnLst>
                                    <p:set>
                                      <p:cBhvr>
                                        <p:cTn id="9" dur="1" fill="hold">
                                          <p:stCondLst>
                                            <p:cond delay="0"/>
                                          </p:stCondLst>
                                        </p:cTn>
                                        <p:tgtEl>
                                          <p:spTgt spid="42"/>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3000"/>
                                  </p:stCondLst>
                                  <p:childTnLst>
                                    <p:set>
                                      <p:cBhvr>
                                        <p:cTn id="12"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97" name="Rectangle 13"/>
          <p:cNvSpPr>
            <a:spLocks noChangeArrowheads="1"/>
          </p:cNvSpPr>
          <p:nvPr/>
        </p:nvSpPr>
        <p:spPr bwMode="auto">
          <a:xfrm>
            <a:off x="381000" y="1524000"/>
            <a:ext cx="8382000" cy="3810000"/>
          </a:xfrm>
          <a:prstGeom prst="rect">
            <a:avLst/>
          </a:prstGeom>
          <a:noFill/>
          <a:ln w="19050">
            <a:solidFill>
              <a:schemeClr val="tx1"/>
            </a:solidFill>
            <a:miter lim="800000"/>
            <a:headEnd/>
            <a:tailEn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lstStyle/>
          <a:p>
            <a:endParaRPr lang="fr-FR" sz="1800" smtClean="0">
              <a:solidFill>
                <a:srgbClr val="000000"/>
              </a:solidFill>
              <a:latin typeface="Times" charset="0"/>
              <a:cs typeface="+mn-cs"/>
            </a:endParaRPr>
          </a:p>
        </p:txBody>
      </p:sp>
      <p:sp>
        <p:nvSpPr>
          <p:cNvPr id="16395" name="Line 13"/>
          <p:cNvSpPr>
            <a:spLocks noChangeShapeType="1"/>
          </p:cNvSpPr>
          <p:nvPr/>
        </p:nvSpPr>
        <p:spPr bwMode="auto">
          <a:xfrm>
            <a:off x="506413" y="2616200"/>
            <a:ext cx="8140700" cy="0"/>
          </a:xfrm>
          <a:prstGeom prst="line">
            <a:avLst/>
          </a:prstGeom>
          <a:noFill/>
          <a:ln w="12700">
            <a:solidFill>
              <a:schemeClr val="tx1"/>
            </a:solidFill>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txBody>
          <a:bodyPr wrap="none" anchor="ctr"/>
          <a:lstStyle/>
          <a:p>
            <a:endParaRPr lang="fr-FR" sz="1800" smtClean="0">
              <a:solidFill>
                <a:srgbClr val="000000"/>
              </a:solidFill>
              <a:latin typeface="Times" charset="0"/>
              <a:cs typeface="+mn-cs"/>
            </a:endParaRPr>
          </a:p>
        </p:txBody>
      </p:sp>
      <p:sp>
        <p:nvSpPr>
          <p:cNvPr id="16396" name="Line 14"/>
          <p:cNvSpPr>
            <a:spLocks noChangeShapeType="1"/>
          </p:cNvSpPr>
          <p:nvPr/>
        </p:nvSpPr>
        <p:spPr bwMode="auto">
          <a:xfrm>
            <a:off x="3238500" y="1587500"/>
            <a:ext cx="0" cy="3619500"/>
          </a:xfrm>
          <a:prstGeom prst="line">
            <a:avLst/>
          </a:prstGeom>
          <a:noFill/>
          <a:ln w="12700">
            <a:solidFill>
              <a:schemeClr val="tx1"/>
            </a:solidFill>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txBody>
          <a:bodyPr wrap="none" anchor="ctr"/>
          <a:lstStyle/>
          <a:p>
            <a:endParaRPr lang="fr-FR" sz="1800" smtClean="0">
              <a:solidFill>
                <a:srgbClr val="000000"/>
              </a:solidFill>
              <a:latin typeface="Times" charset="0"/>
              <a:cs typeface="+mn-cs"/>
            </a:endParaRPr>
          </a:p>
        </p:txBody>
      </p:sp>
      <p:sp>
        <p:nvSpPr>
          <p:cNvPr id="2" name="Rectangle 1"/>
          <p:cNvSpPr/>
          <p:nvPr/>
        </p:nvSpPr>
        <p:spPr>
          <a:xfrm>
            <a:off x="487200" y="393595"/>
            <a:ext cx="8169599" cy="492443"/>
          </a:xfrm>
          <a:prstGeom prst="rect">
            <a:avLst/>
          </a:prstGeom>
        </p:spPr>
        <p:txBody>
          <a:bodyPr wrap="none">
            <a:spAutoFit/>
          </a:bodyPr>
          <a:lstStyle/>
          <a:p>
            <a:r>
              <a:rPr lang="en-GB" sz="2600" b="1" dirty="0" smtClean="0"/>
              <a:t>No correlation with the size of the nuclear genome</a:t>
            </a:r>
            <a:endParaRPr lang="fr-FR" sz="2600" dirty="0"/>
          </a:p>
        </p:txBody>
      </p:sp>
      <p:sp>
        <p:nvSpPr>
          <p:cNvPr id="3" name="Rectangle 2"/>
          <p:cNvSpPr/>
          <p:nvPr/>
        </p:nvSpPr>
        <p:spPr>
          <a:xfrm>
            <a:off x="387614" y="3116748"/>
            <a:ext cx="2814365" cy="338554"/>
          </a:xfrm>
          <a:prstGeom prst="rect">
            <a:avLst/>
          </a:prstGeom>
        </p:spPr>
        <p:txBody>
          <a:bodyPr wrap="none">
            <a:spAutoFit/>
          </a:bodyPr>
          <a:lstStyle/>
          <a:p>
            <a:r>
              <a:rPr lang="en-GB" sz="1600" b="1" i="1" dirty="0" smtClean="0">
                <a:solidFill>
                  <a:srgbClr val="000000"/>
                </a:solidFill>
                <a:latin typeface="Comic Sans MS" charset="0"/>
              </a:rPr>
              <a:t>Saccharomyces </a:t>
            </a:r>
            <a:r>
              <a:rPr lang="en-GB" sz="1600" b="1" i="1" dirty="0" err="1" smtClean="0">
                <a:solidFill>
                  <a:srgbClr val="000000"/>
                </a:solidFill>
                <a:latin typeface="Comic Sans MS" charset="0"/>
              </a:rPr>
              <a:t>cerevisiae</a:t>
            </a:r>
            <a:endParaRPr lang="fr-FR" sz="1600" i="1" dirty="0"/>
          </a:p>
        </p:txBody>
      </p:sp>
      <p:sp>
        <p:nvSpPr>
          <p:cNvPr id="18" name="Rectangle 17"/>
          <p:cNvSpPr/>
          <p:nvPr/>
        </p:nvSpPr>
        <p:spPr>
          <a:xfrm>
            <a:off x="963334" y="4303874"/>
            <a:ext cx="1574542" cy="338554"/>
          </a:xfrm>
          <a:prstGeom prst="rect">
            <a:avLst/>
          </a:prstGeom>
        </p:spPr>
        <p:txBody>
          <a:bodyPr wrap="none">
            <a:spAutoFit/>
          </a:bodyPr>
          <a:lstStyle/>
          <a:p>
            <a:r>
              <a:rPr lang="en-GB" sz="1600" b="1" i="1" dirty="0" smtClean="0">
                <a:solidFill>
                  <a:srgbClr val="000000"/>
                </a:solidFill>
                <a:latin typeface="Comic Sans MS" charset="0"/>
              </a:rPr>
              <a:t>Homo sapiens</a:t>
            </a:r>
            <a:endParaRPr lang="fr-FR" sz="1600" i="1" dirty="0"/>
          </a:p>
        </p:txBody>
      </p:sp>
      <p:sp>
        <p:nvSpPr>
          <p:cNvPr id="19" name="Rectangle 18"/>
          <p:cNvSpPr/>
          <p:nvPr/>
        </p:nvSpPr>
        <p:spPr>
          <a:xfrm>
            <a:off x="3573340" y="1928251"/>
            <a:ext cx="2380953" cy="338554"/>
          </a:xfrm>
          <a:prstGeom prst="rect">
            <a:avLst/>
          </a:prstGeom>
        </p:spPr>
        <p:txBody>
          <a:bodyPr wrap="none">
            <a:spAutoFit/>
          </a:bodyPr>
          <a:lstStyle/>
          <a:p>
            <a:r>
              <a:rPr lang="en-GB" sz="1600" b="1" dirty="0" smtClean="0">
                <a:solidFill>
                  <a:srgbClr val="000000"/>
                </a:solidFill>
                <a:latin typeface="Comic Sans MS" charset="0"/>
              </a:rPr>
              <a:t>Mitochondrial genome</a:t>
            </a:r>
            <a:endParaRPr lang="fr-FR" sz="1600" dirty="0"/>
          </a:p>
        </p:txBody>
      </p:sp>
      <p:sp>
        <p:nvSpPr>
          <p:cNvPr id="20" name="Rectangle 19"/>
          <p:cNvSpPr/>
          <p:nvPr/>
        </p:nvSpPr>
        <p:spPr>
          <a:xfrm>
            <a:off x="6277418" y="1916035"/>
            <a:ext cx="1814091" cy="338554"/>
          </a:xfrm>
          <a:prstGeom prst="rect">
            <a:avLst/>
          </a:prstGeom>
        </p:spPr>
        <p:txBody>
          <a:bodyPr wrap="none">
            <a:spAutoFit/>
          </a:bodyPr>
          <a:lstStyle/>
          <a:p>
            <a:r>
              <a:rPr lang="en-GB" sz="1600" b="1" dirty="0" smtClean="0">
                <a:solidFill>
                  <a:srgbClr val="000000"/>
                </a:solidFill>
                <a:latin typeface="Comic Sans MS" charset="0"/>
              </a:rPr>
              <a:t>Nuclear genome</a:t>
            </a:r>
            <a:endParaRPr lang="fr-FR" sz="1600" dirty="0"/>
          </a:p>
        </p:txBody>
      </p:sp>
      <p:sp>
        <p:nvSpPr>
          <p:cNvPr id="4" name="Rectangle 3"/>
          <p:cNvSpPr/>
          <p:nvPr/>
        </p:nvSpPr>
        <p:spPr>
          <a:xfrm>
            <a:off x="3625225" y="3081472"/>
            <a:ext cx="1737976" cy="461665"/>
          </a:xfrm>
          <a:prstGeom prst="rect">
            <a:avLst/>
          </a:prstGeom>
        </p:spPr>
        <p:txBody>
          <a:bodyPr wrap="none">
            <a:spAutoFit/>
          </a:bodyPr>
          <a:lstStyle/>
          <a:p>
            <a:r>
              <a:rPr lang="en-GB" sz="2400" b="1" dirty="0" smtClean="0">
                <a:solidFill>
                  <a:srgbClr val="000000"/>
                </a:solidFill>
              </a:rPr>
              <a:t>85,779 </a:t>
            </a:r>
            <a:r>
              <a:rPr lang="en-GB" sz="2400" b="1" dirty="0" err="1" smtClean="0">
                <a:solidFill>
                  <a:srgbClr val="000000"/>
                </a:solidFill>
              </a:rPr>
              <a:t>bp</a:t>
            </a:r>
            <a:endParaRPr lang="fr-FR" sz="2400" dirty="0"/>
          </a:p>
        </p:txBody>
      </p:sp>
      <p:sp>
        <p:nvSpPr>
          <p:cNvPr id="22" name="Rectangle 21"/>
          <p:cNvSpPr/>
          <p:nvPr/>
        </p:nvSpPr>
        <p:spPr>
          <a:xfrm>
            <a:off x="3624758" y="4268602"/>
            <a:ext cx="1737976" cy="461665"/>
          </a:xfrm>
          <a:prstGeom prst="rect">
            <a:avLst/>
          </a:prstGeom>
        </p:spPr>
        <p:txBody>
          <a:bodyPr wrap="none">
            <a:spAutoFit/>
          </a:bodyPr>
          <a:lstStyle/>
          <a:p>
            <a:r>
              <a:rPr lang="en-GB" sz="2400" b="1" dirty="0" smtClean="0">
                <a:solidFill>
                  <a:srgbClr val="000000"/>
                </a:solidFill>
              </a:rPr>
              <a:t>16,554 </a:t>
            </a:r>
            <a:r>
              <a:rPr lang="en-GB" sz="2400" b="1" dirty="0" err="1" smtClean="0">
                <a:solidFill>
                  <a:srgbClr val="000000"/>
                </a:solidFill>
              </a:rPr>
              <a:t>bp</a:t>
            </a:r>
            <a:endParaRPr lang="fr-FR" sz="2400" dirty="0"/>
          </a:p>
        </p:txBody>
      </p:sp>
      <p:sp>
        <p:nvSpPr>
          <p:cNvPr id="23" name="Rectangle 22"/>
          <p:cNvSpPr/>
          <p:nvPr/>
        </p:nvSpPr>
        <p:spPr>
          <a:xfrm>
            <a:off x="6223471" y="3092774"/>
            <a:ext cx="2186566" cy="461665"/>
          </a:xfrm>
          <a:prstGeom prst="rect">
            <a:avLst/>
          </a:prstGeom>
        </p:spPr>
        <p:txBody>
          <a:bodyPr wrap="none">
            <a:spAutoFit/>
          </a:bodyPr>
          <a:lstStyle/>
          <a:p>
            <a:r>
              <a:rPr lang="en-GB" sz="2400" b="1" dirty="0" smtClean="0">
                <a:solidFill>
                  <a:srgbClr val="000000"/>
                </a:solidFill>
              </a:rPr>
              <a:t>1.2 x 10</a:t>
            </a:r>
            <a:r>
              <a:rPr lang="en-GB" sz="2400" b="1" baseline="30000" dirty="0" smtClean="0">
                <a:solidFill>
                  <a:srgbClr val="000000"/>
                </a:solidFill>
              </a:rPr>
              <a:t>7</a:t>
            </a:r>
            <a:r>
              <a:rPr lang="en-GB" sz="2400" b="1" dirty="0" smtClean="0">
                <a:solidFill>
                  <a:srgbClr val="000000"/>
                </a:solidFill>
              </a:rPr>
              <a:t> </a:t>
            </a:r>
            <a:r>
              <a:rPr lang="en-GB" sz="2400" b="1" dirty="0" err="1" smtClean="0">
                <a:solidFill>
                  <a:srgbClr val="000000"/>
                </a:solidFill>
              </a:rPr>
              <a:t>bp</a:t>
            </a:r>
            <a:endParaRPr lang="fr-FR" sz="2400" dirty="0"/>
          </a:p>
        </p:txBody>
      </p:sp>
      <p:sp>
        <p:nvSpPr>
          <p:cNvPr id="24" name="Rectangle 23"/>
          <p:cNvSpPr/>
          <p:nvPr/>
        </p:nvSpPr>
        <p:spPr>
          <a:xfrm>
            <a:off x="6246523" y="4268142"/>
            <a:ext cx="2186566" cy="461665"/>
          </a:xfrm>
          <a:prstGeom prst="rect">
            <a:avLst/>
          </a:prstGeom>
        </p:spPr>
        <p:txBody>
          <a:bodyPr wrap="none">
            <a:spAutoFit/>
          </a:bodyPr>
          <a:lstStyle/>
          <a:p>
            <a:r>
              <a:rPr lang="en-GB" sz="2400" b="1" dirty="0" smtClean="0">
                <a:solidFill>
                  <a:srgbClr val="000000"/>
                </a:solidFill>
              </a:rPr>
              <a:t>2.9 x 10</a:t>
            </a:r>
            <a:r>
              <a:rPr lang="en-GB" sz="2400" b="1" baseline="30000" dirty="0" smtClean="0">
                <a:solidFill>
                  <a:srgbClr val="000000"/>
                </a:solidFill>
              </a:rPr>
              <a:t>9</a:t>
            </a:r>
            <a:r>
              <a:rPr lang="en-GB" sz="2400" b="1" dirty="0" smtClean="0">
                <a:solidFill>
                  <a:srgbClr val="000000"/>
                </a:solidFill>
              </a:rPr>
              <a:t> </a:t>
            </a:r>
            <a:r>
              <a:rPr lang="en-GB" sz="2400" b="1" dirty="0" err="1" smtClean="0">
                <a:solidFill>
                  <a:srgbClr val="000000"/>
                </a:solidFill>
              </a:rPr>
              <a:t>bp</a:t>
            </a:r>
            <a:endParaRPr lang="fr-FR" sz="24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8302721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152400" y="879475"/>
            <a:ext cx="8839200" cy="5292725"/>
          </a:xfrm>
          <a:prstGeom prst="rect">
            <a:avLst/>
          </a:prstGeom>
          <a:noFill/>
          <a:ln w="9525">
            <a:noFill/>
            <a:miter lim="800000"/>
            <a:headEnd/>
            <a:tailEnd/>
          </a:ln>
        </p:spPr>
      </p:pic>
      <p:sp>
        <p:nvSpPr>
          <p:cNvPr id="11" name="Text Box 6"/>
          <p:cNvSpPr txBox="1">
            <a:spLocks noChangeArrowheads="1"/>
          </p:cNvSpPr>
          <p:nvPr/>
        </p:nvSpPr>
        <p:spPr bwMode="auto">
          <a:xfrm>
            <a:off x="6624638" y="2389188"/>
            <a:ext cx="1447800" cy="274637"/>
          </a:xfrm>
          <a:prstGeom prst="rect">
            <a:avLst/>
          </a:prstGeom>
          <a:noFill/>
          <a:ln w="9525">
            <a:noFill/>
            <a:miter lim="800000"/>
            <a:headEnd/>
            <a:tailEnd/>
          </a:ln>
        </p:spPr>
        <p:txBody>
          <a:bodyPr anchor="ctr">
            <a:prstTxWarp prst="textNoShape">
              <a:avLst/>
            </a:prstTxWarp>
            <a:spAutoFit/>
          </a:bodyPr>
          <a:lstStyle/>
          <a:p>
            <a:pPr algn="ctr"/>
            <a:r>
              <a:rPr lang="en-AU" sz="1200" b="1"/>
              <a:t>Complex fungi</a:t>
            </a:r>
            <a:endParaRPr lang="en-US" sz="1200" b="1"/>
          </a:p>
        </p:txBody>
      </p:sp>
      <p:sp>
        <p:nvSpPr>
          <p:cNvPr id="13" name="Text Box 9"/>
          <p:cNvSpPr txBox="1">
            <a:spLocks noChangeArrowheads="1"/>
          </p:cNvSpPr>
          <p:nvPr/>
        </p:nvSpPr>
        <p:spPr bwMode="auto">
          <a:xfrm>
            <a:off x="4013200" y="4128452"/>
            <a:ext cx="1117600" cy="276999"/>
          </a:xfrm>
          <a:prstGeom prst="rect">
            <a:avLst/>
          </a:prstGeom>
          <a:solidFill>
            <a:schemeClr val="bg1"/>
          </a:solidFill>
          <a:ln w="9525">
            <a:noFill/>
            <a:miter lim="800000"/>
            <a:headEnd/>
            <a:tailEnd/>
          </a:ln>
        </p:spPr>
        <p:txBody>
          <a:bodyPr wrap="square" anchor="ctr">
            <a:prstTxWarp prst="textNoShape">
              <a:avLst/>
            </a:prstTxWarp>
            <a:spAutoFit/>
          </a:bodyPr>
          <a:lstStyle/>
          <a:p>
            <a:pPr algn="ctr"/>
            <a:r>
              <a:rPr lang="en-AU" sz="1200" b="1" dirty="0"/>
              <a:t>Prokaryotes</a:t>
            </a:r>
            <a:endParaRPr lang="en-US" sz="1200" b="1" dirty="0"/>
          </a:p>
        </p:txBody>
      </p:sp>
      <p:sp>
        <p:nvSpPr>
          <p:cNvPr id="15" name="Text Box 12"/>
          <p:cNvSpPr txBox="1">
            <a:spLocks noChangeArrowheads="1"/>
          </p:cNvSpPr>
          <p:nvPr/>
        </p:nvSpPr>
        <p:spPr bwMode="auto">
          <a:xfrm>
            <a:off x="7543800" y="1231900"/>
            <a:ext cx="1152525" cy="274638"/>
          </a:xfrm>
          <a:prstGeom prst="rect">
            <a:avLst/>
          </a:prstGeom>
          <a:noFill/>
          <a:ln w="9525">
            <a:noFill/>
            <a:miter lim="800000"/>
            <a:headEnd/>
            <a:tailEnd/>
          </a:ln>
        </p:spPr>
        <p:txBody>
          <a:bodyPr anchor="ctr">
            <a:prstTxWarp prst="textNoShape">
              <a:avLst/>
            </a:prstTxWarp>
            <a:spAutoFit/>
          </a:bodyPr>
          <a:lstStyle/>
          <a:p>
            <a:r>
              <a:rPr lang="en-AU" sz="1200" b="1"/>
              <a:t>Urochordate</a:t>
            </a:r>
            <a:endParaRPr lang="en-US" sz="1200" b="1"/>
          </a:p>
        </p:txBody>
      </p:sp>
      <p:sp>
        <p:nvSpPr>
          <p:cNvPr id="17" name="Text Box 15"/>
          <p:cNvSpPr txBox="1">
            <a:spLocks noChangeArrowheads="1"/>
          </p:cNvSpPr>
          <p:nvPr/>
        </p:nvSpPr>
        <p:spPr bwMode="auto">
          <a:xfrm>
            <a:off x="6256338" y="3013075"/>
            <a:ext cx="1257300" cy="457200"/>
          </a:xfrm>
          <a:prstGeom prst="rect">
            <a:avLst/>
          </a:prstGeom>
          <a:noFill/>
          <a:ln w="9525">
            <a:noFill/>
            <a:miter lim="800000"/>
            <a:headEnd/>
            <a:tailEnd/>
          </a:ln>
        </p:spPr>
        <p:txBody>
          <a:bodyPr anchor="ctr">
            <a:prstTxWarp prst="textNoShape">
              <a:avLst/>
            </a:prstTxWarp>
            <a:spAutoFit/>
          </a:bodyPr>
          <a:lstStyle/>
          <a:p>
            <a:pPr algn="ctr"/>
            <a:r>
              <a:rPr lang="en-AU" sz="1200" b="1"/>
              <a:t>Simple eukaryotes</a:t>
            </a:r>
            <a:endParaRPr lang="en-US" sz="1200" b="1"/>
          </a:p>
        </p:txBody>
      </p:sp>
      <p:sp>
        <p:nvSpPr>
          <p:cNvPr id="19" name="Text Box 18"/>
          <p:cNvSpPr txBox="1">
            <a:spLocks noChangeArrowheads="1"/>
          </p:cNvSpPr>
          <p:nvPr/>
        </p:nvSpPr>
        <p:spPr bwMode="auto">
          <a:xfrm>
            <a:off x="7297738" y="1455738"/>
            <a:ext cx="1323975" cy="274637"/>
          </a:xfrm>
          <a:prstGeom prst="rect">
            <a:avLst/>
          </a:prstGeom>
          <a:noFill/>
          <a:ln w="9525">
            <a:noFill/>
            <a:miter lim="800000"/>
            <a:headEnd/>
            <a:tailEnd/>
          </a:ln>
        </p:spPr>
        <p:txBody>
          <a:bodyPr anchor="ctr">
            <a:prstTxWarp prst="textNoShape">
              <a:avLst/>
            </a:prstTxWarp>
            <a:spAutoFit/>
          </a:bodyPr>
          <a:lstStyle/>
          <a:p>
            <a:pPr algn="ctr"/>
            <a:r>
              <a:rPr lang="en-AU" sz="1200" b="1" dirty="0"/>
              <a:t>Invertebrates</a:t>
            </a:r>
            <a:endParaRPr lang="en-US" sz="1200" b="1" dirty="0"/>
          </a:p>
        </p:txBody>
      </p:sp>
      <p:sp>
        <p:nvSpPr>
          <p:cNvPr id="21" name="Text Box 22"/>
          <p:cNvSpPr txBox="1">
            <a:spLocks noChangeArrowheads="1"/>
          </p:cNvSpPr>
          <p:nvPr/>
        </p:nvSpPr>
        <p:spPr bwMode="auto">
          <a:xfrm>
            <a:off x="7181850" y="1798638"/>
            <a:ext cx="746125" cy="274637"/>
          </a:xfrm>
          <a:prstGeom prst="rect">
            <a:avLst/>
          </a:prstGeom>
          <a:noFill/>
          <a:ln w="9525">
            <a:noFill/>
            <a:miter lim="800000"/>
            <a:headEnd/>
            <a:tailEnd/>
          </a:ln>
        </p:spPr>
        <p:txBody>
          <a:bodyPr anchor="ctr">
            <a:prstTxWarp prst="textNoShape">
              <a:avLst/>
            </a:prstTxWarp>
            <a:spAutoFit/>
          </a:bodyPr>
          <a:lstStyle/>
          <a:p>
            <a:pPr algn="ctr"/>
            <a:r>
              <a:rPr lang="en-AU" sz="1200" b="1"/>
              <a:t>Plants</a:t>
            </a:r>
            <a:endParaRPr lang="en-US" sz="1200" b="1"/>
          </a:p>
        </p:txBody>
      </p:sp>
      <p:sp>
        <p:nvSpPr>
          <p:cNvPr id="23" name="Text Box 25"/>
          <p:cNvSpPr txBox="1">
            <a:spLocks noChangeArrowheads="1"/>
          </p:cNvSpPr>
          <p:nvPr/>
        </p:nvSpPr>
        <p:spPr bwMode="auto">
          <a:xfrm>
            <a:off x="7735888" y="979488"/>
            <a:ext cx="1184275" cy="274637"/>
          </a:xfrm>
          <a:prstGeom prst="rect">
            <a:avLst/>
          </a:prstGeom>
          <a:noFill/>
          <a:ln w="9525">
            <a:noFill/>
            <a:miter lim="800000"/>
            <a:headEnd/>
            <a:tailEnd/>
          </a:ln>
        </p:spPr>
        <p:txBody>
          <a:bodyPr anchor="ctr">
            <a:prstTxWarp prst="textNoShape">
              <a:avLst/>
            </a:prstTxWarp>
            <a:spAutoFit/>
          </a:bodyPr>
          <a:lstStyle/>
          <a:p>
            <a:pPr algn="ctr"/>
            <a:r>
              <a:rPr lang="en-AU" sz="1200" b="1" dirty="0"/>
              <a:t>Vertebrates</a:t>
            </a:r>
            <a:endParaRPr lang="en-US" sz="1200" b="1" dirty="0"/>
          </a:p>
        </p:txBody>
      </p:sp>
      <p:sp>
        <p:nvSpPr>
          <p:cNvPr id="24" name="Text Box 28"/>
          <p:cNvSpPr txBox="1">
            <a:spLocks noChangeArrowheads="1"/>
          </p:cNvSpPr>
          <p:nvPr/>
        </p:nvSpPr>
        <p:spPr bwMode="auto">
          <a:xfrm>
            <a:off x="2133600" y="1062324"/>
            <a:ext cx="4254500" cy="1726627"/>
          </a:xfrm>
          <a:prstGeom prst="rect">
            <a:avLst/>
          </a:prstGeom>
          <a:noFill/>
          <a:ln w="9525">
            <a:noFill/>
            <a:miter lim="800000"/>
            <a:headEnd/>
            <a:tailEnd/>
          </a:ln>
        </p:spPr>
        <p:txBody>
          <a:bodyPr anchor="ctr">
            <a:prstTxWarp prst="textNoShape">
              <a:avLst/>
            </a:prstTxWarp>
            <a:spAutoFit/>
          </a:bodyPr>
          <a:lstStyle/>
          <a:p>
            <a:pPr>
              <a:lnSpc>
                <a:spcPct val="70000"/>
              </a:lnSpc>
              <a:spcAft>
                <a:spcPct val="65000"/>
              </a:spcAft>
            </a:pPr>
            <a:r>
              <a:rPr lang="en-AU" sz="1200" b="1" dirty="0"/>
              <a:t>Vertebrates</a:t>
            </a:r>
          </a:p>
          <a:p>
            <a:pPr>
              <a:lnSpc>
                <a:spcPct val="70000"/>
              </a:lnSpc>
              <a:spcAft>
                <a:spcPct val="65000"/>
              </a:spcAft>
            </a:pPr>
            <a:r>
              <a:rPr lang="en-AU" sz="1200" b="1" dirty="0" err="1"/>
              <a:t>Ciona</a:t>
            </a:r>
            <a:r>
              <a:rPr lang="en-AU" sz="1200" b="1" dirty="0"/>
              <a:t> (</a:t>
            </a:r>
            <a:r>
              <a:rPr lang="en-AU" sz="1200" b="1" dirty="0" err="1"/>
              <a:t>urochordate</a:t>
            </a:r>
            <a:r>
              <a:rPr lang="en-AU" sz="1200" b="1" dirty="0"/>
              <a:t>)</a:t>
            </a:r>
          </a:p>
          <a:p>
            <a:pPr>
              <a:lnSpc>
                <a:spcPct val="70000"/>
              </a:lnSpc>
              <a:spcAft>
                <a:spcPct val="65000"/>
              </a:spcAft>
            </a:pPr>
            <a:r>
              <a:rPr lang="en-AU" sz="1200" b="1" dirty="0"/>
              <a:t>Invertebrates</a:t>
            </a:r>
          </a:p>
          <a:p>
            <a:pPr>
              <a:lnSpc>
                <a:spcPct val="70000"/>
              </a:lnSpc>
              <a:spcAft>
                <a:spcPct val="65000"/>
              </a:spcAft>
            </a:pPr>
            <a:r>
              <a:rPr lang="en-AU" sz="1200" b="1" dirty="0"/>
              <a:t>Plants</a:t>
            </a:r>
          </a:p>
          <a:p>
            <a:pPr>
              <a:lnSpc>
                <a:spcPct val="70000"/>
              </a:lnSpc>
              <a:spcAft>
                <a:spcPct val="65000"/>
              </a:spcAft>
            </a:pPr>
            <a:r>
              <a:rPr lang="en-AU" sz="1200" b="1" dirty="0"/>
              <a:t>Complex fungi (</a:t>
            </a:r>
            <a:r>
              <a:rPr lang="en-AU" sz="1200" b="1" dirty="0" err="1"/>
              <a:t>Neurospora</a:t>
            </a:r>
            <a:r>
              <a:rPr lang="en-AU" sz="1200" b="1" dirty="0"/>
              <a:t>)</a:t>
            </a:r>
          </a:p>
          <a:p>
            <a:pPr>
              <a:lnSpc>
                <a:spcPct val="70000"/>
              </a:lnSpc>
              <a:spcAft>
                <a:spcPct val="65000"/>
              </a:spcAft>
            </a:pPr>
            <a:r>
              <a:rPr lang="en-AU" sz="1200" b="1" dirty="0"/>
              <a:t>Simple eukaryotes (yeasts, plasmodium, </a:t>
            </a:r>
            <a:r>
              <a:rPr lang="en-AU" sz="1200" b="1" dirty="0" err="1"/>
              <a:t>Dictyostelium</a:t>
            </a:r>
            <a:r>
              <a:rPr lang="en-AU" sz="1200" b="1" dirty="0"/>
              <a:t>)</a:t>
            </a:r>
          </a:p>
          <a:p>
            <a:pPr>
              <a:lnSpc>
                <a:spcPct val="70000"/>
              </a:lnSpc>
              <a:spcAft>
                <a:spcPct val="65000"/>
              </a:spcAft>
            </a:pPr>
            <a:r>
              <a:rPr lang="en-AU" sz="1200" b="1" dirty="0"/>
              <a:t>Prokaryotes</a:t>
            </a:r>
          </a:p>
        </p:txBody>
      </p:sp>
      <p:sp>
        <p:nvSpPr>
          <p:cNvPr id="25" name="Rectangle 29"/>
          <p:cNvSpPr>
            <a:spLocks noChangeArrowheads="1"/>
          </p:cNvSpPr>
          <p:nvPr/>
        </p:nvSpPr>
        <p:spPr bwMode="auto">
          <a:xfrm>
            <a:off x="1976438" y="2570163"/>
            <a:ext cx="152400" cy="152400"/>
          </a:xfrm>
          <a:prstGeom prst="rect">
            <a:avLst/>
          </a:prstGeom>
          <a:solidFill>
            <a:srgbClr val="000099"/>
          </a:solidFill>
          <a:ln w="9525">
            <a:solidFill>
              <a:schemeClr val="tx1"/>
            </a:solidFill>
            <a:miter lim="800000"/>
            <a:headEnd/>
            <a:tailEnd/>
          </a:ln>
        </p:spPr>
        <p:txBody>
          <a:bodyPr wrap="none" anchor="ctr">
            <a:prstTxWarp prst="textNoShape">
              <a:avLst/>
            </a:prstTxWarp>
          </a:bodyPr>
          <a:lstStyle/>
          <a:p>
            <a:endParaRPr lang="fr-FR"/>
          </a:p>
        </p:txBody>
      </p:sp>
      <p:sp>
        <p:nvSpPr>
          <p:cNvPr id="26" name="Rectangle 30"/>
          <p:cNvSpPr>
            <a:spLocks noChangeArrowheads="1"/>
          </p:cNvSpPr>
          <p:nvPr/>
        </p:nvSpPr>
        <p:spPr bwMode="auto">
          <a:xfrm>
            <a:off x="1978025" y="2320925"/>
            <a:ext cx="152400" cy="152400"/>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endParaRPr lang="fr-FR"/>
          </a:p>
        </p:txBody>
      </p:sp>
      <p:sp>
        <p:nvSpPr>
          <p:cNvPr id="27" name="Rectangle 31"/>
          <p:cNvSpPr>
            <a:spLocks noChangeArrowheads="1"/>
          </p:cNvSpPr>
          <p:nvPr/>
        </p:nvSpPr>
        <p:spPr bwMode="auto">
          <a:xfrm>
            <a:off x="1978025" y="2071688"/>
            <a:ext cx="152400" cy="152400"/>
          </a:xfrm>
          <a:prstGeom prst="rect">
            <a:avLst/>
          </a:prstGeom>
          <a:solidFill>
            <a:schemeClr val="folHlink"/>
          </a:solidFill>
          <a:ln w="9525">
            <a:solidFill>
              <a:schemeClr val="tx1"/>
            </a:solidFill>
            <a:miter lim="800000"/>
            <a:headEnd/>
            <a:tailEnd/>
          </a:ln>
        </p:spPr>
        <p:txBody>
          <a:bodyPr wrap="none" anchor="ctr">
            <a:prstTxWarp prst="textNoShape">
              <a:avLst/>
            </a:prstTxWarp>
          </a:bodyPr>
          <a:lstStyle/>
          <a:p>
            <a:endParaRPr lang="fr-FR"/>
          </a:p>
        </p:txBody>
      </p:sp>
      <p:sp>
        <p:nvSpPr>
          <p:cNvPr id="28" name="Rectangle 32"/>
          <p:cNvSpPr>
            <a:spLocks noChangeArrowheads="1"/>
          </p:cNvSpPr>
          <p:nvPr/>
        </p:nvSpPr>
        <p:spPr bwMode="auto">
          <a:xfrm>
            <a:off x="1978025" y="1824038"/>
            <a:ext cx="152400" cy="152400"/>
          </a:xfrm>
          <a:prstGeom prst="rect">
            <a:avLst/>
          </a:prstGeom>
          <a:solidFill>
            <a:srgbClr val="00A11D"/>
          </a:solidFill>
          <a:ln w="9525">
            <a:solidFill>
              <a:schemeClr val="tx1"/>
            </a:solidFill>
            <a:miter lim="800000"/>
            <a:headEnd/>
            <a:tailEnd/>
          </a:ln>
        </p:spPr>
        <p:txBody>
          <a:bodyPr wrap="none" anchor="ctr">
            <a:prstTxWarp prst="textNoShape">
              <a:avLst/>
            </a:prstTxWarp>
          </a:bodyPr>
          <a:lstStyle/>
          <a:p>
            <a:endParaRPr lang="fr-FR"/>
          </a:p>
        </p:txBody>
      </p:sp>
      <p:sp>
        <p:nvSpPr>
          <p:cNvPr id="29" name="Rectangle 33"/>
          <p:cNvSpPr>
            <a:spLocks noChangeArrowheads="1"/>
          </p:cNvSpPr>
          <p:nvPr/>
        </p:nvSpPr>
        <p:spPr bwMode="auto">
          <a:xfrm>
            <a:off x="1978025" y="1574800"/>
            <a:ext cx="152400" cy="152400"/>
          </a:xfrm>
          <a:prstGeom prst="rect">
            <a:avLst/>
          </a:prstGeom>
          <a:solidFill>
            <a:srgbClr val="AE0200"/>
          </a:solidFill>
          <a:ln w="9525">
            <a:solidFill>
              <a:schemeClr val="tx1"/>
            </a:solidFill>
            <a:miter lim="800000"/>
            <a:headEnd/>
            <a:tailEnd/>
          </a:ln>
        </p:spPr>
        <p:txBody>
          <a:bodyPr wrap="none" anchor="ctr">
            <a:prstTxWarp prst="textNoShape">
              <a:avLst/>
            </a:prstTxWarp>
          </a:bodyPr>
          <a:lstStyle/>
          <a:p>
            <a:endParaRPr lang="fr-FR"/>
          </a:p>
        </p:txBody>
      </p:sp>
      <p:sp>
        <p:nvSpPr>
          <p:cNvPr id="30" name="Rectangle 34"/>
          <p:cNvSpPr>
            <a:spLocks noChangeArrowheads="1"/>
          </p:cNvSpPr>
          <p:nvPr/>
        </p:nvSpPr>
        <p:spPr bwMode="auto">
          <a:xfrm>
            <a:off x="1978025" y="1325563"/>
            <a:ext cx="152400" cy="152400"/>
          </a:xfrm>
          <a:prstGeom prst="rect">
            <a:avLst/>
          </a:prstGeom>
          <a:solidFill>
            <a:srgbClr val="FFE700"/>
          </a:solidFill>
          <a:ln w="9525">
            <a:solidFill>
              <a:schemeClr val="tx1"/>
            </a:solidFill>
            <a:miter lim="800000"/>
            <a:headEnd/>
            <a:tailEnd/>
          </a:ln>
        </p:spPr>
        <p:txBody>
          <a:bodyPr wrap="none" anchor="ctr">
            <a:prstTxWarp prst="textNoShape">
              <a:avLst/>
            </a:prstTxWarp>
          </a:bodyPr>
          <a:lstStyle/>
          <a:p>
            <a:endParaRPr lang="fr-FR"/>
          </a:p>
        </p:txBody>
      </p:sp>
      <p:sp>
        <p:nvSpPr>
          <p:cNvPr id="31" name="Rectangle 35"/>
          <p:cNvSpPr>
            <a:spLocks noChangeArrowheads="1"/>
          </p:cNvSpPr>
          <p:nvPr/>
        </p:nvSpPr>
        <p:spPr bwMode="auto">
          <a:xfrm>
            <a:off x="1978025" y="1077913"/>
            <a:ext cx="152400" cy="152400"/>
          </a:xfrm>
          <a:prstGeom prst="rect">
            <a:avLst/>
          </a:prstGeom>
          <a:solidFill>
            <a:srgbClr val="FF2200"/>
          </a:solidFill>
          <a:ln w="9525">
            <a:solidFill>
              <a:schemeClr val="tx1"/>
            </a:solidFill>
            <a:miter lim="800000"/>
            <a:headEnd/>
            <a:tailEnd/>
          </a:ln>
        </p:spPr>
        <p:txBody>
          <a:bodyPr wrap="none" anchor="ctr">
            <a:prstTxWarp prst="textNoShape">
              <a:avLst/>
            </a:prstTxWarp>
          </a:bodyPr>
          <a:lstStyle/>
          <a:p>
            <a:endParaRPr lang="fr-FR"/>
          </a:p>
        </p:txBody>
      </p:sp>
      <p:sp>
        <p:nvSpPr>
          <p:cNvPr id="33" name="Text Box 3"/>
          <p:cNvSpPr txBox="1">
            <a:spLocks noChangeArrowheads="1"/>
          </p:cNvSpPr>
          <p:nvPr/>
        </p:nvSpPr>
        <p:spPr bwMode="auto">
          <a:xfrm>
            <a:off x="6066346" y="6181923"/>
            <a:ext cx="2621230" cy="307777"/>
          </a:xfrm>
          <a:prstGeom prst="rect">
            <a:avLst/>
          </a:prstGeom>
          <a:noFill/>
          <a:ln w="9525">
            <a:noFill/>
            <a:miter lim="800000"/>
            <a:headEnd/>
            <a:tailEnd/>
          </a:ln>
        </p:spPr>
        <p:txBody>
          <a:bodyPr wrap="none" anchor="ctr">
            <a:prstTxWarp prst="textNoShape">
              <a:avLst/>
            </a:prstTxWarp>
            <a:spAutoFit/>
          </a:bodyPr>
          <a:lstStyle/>
          <a:p>
            <a:pPr algn="ctr"/>
            <a:r>
              <a:rPr lang="en-US" sz="1400" b="1" dirty="0" smtClean="0">
                <a:solidFill>
                  <a:srgbClr val="000000"/>
                </a:solidFill>
                <a:latin typeface="Calibri" pitchFamily="-65" charset="0"/>
              </a:rPr>
              <a:t>Taft </a:t>
            </a:r>
            <a:r>
              <a:rPr lang="en-US" sz="1400" b="1" dirty="0">
                <a:solidFill>
                  <a:srgbClr val="000000"/>
                </a:solidFill>
                <a:latin typeface="Calibri" pitchFamily="-65" charset="0"/>
              </a:rPr>
              <a:t>and</a:t>
            </a:r>
            <a:r>
              <a:rPr lang="en-US" sz="1400" b="1" dirty="0" smtClean="0">
                <a:solidFill>
                  <a:srgbClr val="000000"/>
                </a:solidFill>
                <a:latin typeface="Calibri" pitchFamily="-65" charset="0"/>
              </a:rPr>
              <a:t> </a:t>
            </a:r>
            <a:r>
              <a:rPr lang="en-US" sz="1400" b="1" dirty="0" err="1" smtClean="0">
                <a:solidFill>
                  <a:srgbClr val="000000"/>
                </a:solidFill>
                <a:latin typeface="Calibri" pitchFamily="-65" charset="0"/>
              </a:rPr>
              <a:t>Mattick</a:t>
            </a:r>
            <a:r>
              <a:rPr lang="en-US" sz="1400" b="1" dirty="0">
                <a:solidFill>
                  <a:srgbClr val="000000"/>
                </a:solidFill>
                <a:latin typeface="Calibri" pitchFamily="-65" charset="0"/>
              </a:rPr>
              <a:t>,</a:t>
            </a:r>
            <a:r>
              <a:rPr lang="en-US" sz="1400" b="1" dirty="0" smtClean="0">
                <a:solidFill>
                  <a:srgbClr val="000000"/>
                </a:solidFill>
                <a:latin typeface="Calibri" pitchFamily="-65" charset="0"/>
              </a:rPr>
              <a:t> </a:t>
            </a:r>
            <a:r>
              <a:rPr lang="en-US" sz="1400" b="1" dirty="0" err="1" smtClean="0">
                <a:solidFill>
                  <a:srgbClr val="000000"/>
                </a:solidFill>
                <a:latin typeface="Calibri" pitchFamily="-65" charset="0"/>
              </a:rPr>
              <a:t>Bioessays</a:t>
            </a:r>
            <a:r>
              <a:rPr lang="en-US" sz="1400" b="1" dirty="0" smtClean="0">
                <a:solidFill>
                  <a:srgbClr val="000000"/>
                </a:solidFill>
                <a:latin typeface="Calibri" pitchFamily="-65" charset="0"/>
              </a:rPr>
              <a:t> </a:t>
            </a:r>
            <a:r>
              <a:rPr lang="en-AU" sz="1400" b="1" dirty="0" smtClean="0">
                <a:solidFill>
                  <a:srgbClr val="000000"/>
                </a:solidFill>
                <a:latin typeface="Calibri" pitchFamily="-65" charset="0"/>
              </a:rPr>
              <a:t>2007</a:t>
            </a:r>
            <a:endParaRPr lang="en-US" sz="2400" dirty="0">
              <a:solidFill>
                <a:srgbClr val="000000"/>
              </a:solidFill>
              <a:latin typeface="Calibri" pitchFamily="-65" charset="0"/>
            </a:endParaRPr>
          </a:p>
        </p:txBody>
      </p:sp>
      <p:pic>
        <p:nvPicPr>
          <p:cNvPr id="34" name="Picture 2"/>
          <p:cNvPicPr>
            <a:picLocks noChangeAspect="1" noChangeArrowheads="1"/>
          </p:cNvPicPr>
          <p:nvPr/>
        </p:nvPicPr>
        <p:blipFill>
          <a:blip r:embed="rId3"/>
          <a:srcRect l="10687" r="9160"/>
          <a:stretch>
            <a:fillRect/>
          </a:stretch>
        </p:blipFill>
        <p:spPr bwMode="auto">
          <a:xfrm>
            <a:off x="7353301" y="2743799"/>
            <a:ext cx="1448900" cy="1370402"/>
          </a:xfrm>
          <a:prstGeom prst="rect">
            <a:avLst/>
          </a:prstGeom>
          <a:noFill/>
          <a:ln w="9525">
            <a:noFill/>
            <a:miter lim="800000"/>
            <a:headEnd/>
            <a:tailEnd/>
          </a:ln>
        </p:spPr>
      </p:pic>
      <p:sp>
        <p:nvSpPr>
          <p:cNvPr id="35" name="Text Box 4"/>
          <p:cNvSpPr txBox="1">
            <a:spLocks noChangeArrowheads="1"/>
          </p:cNvSpPr>
          <p:nvPr/>
        </p:nvSpPr>
        <p:spPr bwMode="auto">
          <a:xfrm>
            <a:off x="7035800" y="3772897"/>
            <a:ext cx="1892300" cy="738664"/>
          </a:xfrm>
          <a:prstGeom prst="rect">
            <a:avLst/>
          </a:prstGeom>
          <a:solidFill>
            <a:schemeClr val="bg1">
              <a:alpha val="63000"/>
            </a:schemeClr>
          </a:solidFill>
          <a:ln w="9525">
            <a:noFill/>
            <a:miter lim="800000"/>
            <a:headEnd/>
            <a:tailEnd/>
          </a:ln>
        </p:spPr>
        <p:txBody>
          <a:bodyPr wrap="square" anchor="ctr">
            <a:prstTxWarp prst="textNoShape">
              <a:avLst/>
            </a:prstTxWarp>
            <a:spAutoFit/>
          </a:bodyPr>
          <a:lstStyle/>
          <a:p>
            <a:pPr algn="ctr"/>
            <a:r>
              <a:rPr lang="en-AU" sz="1400" dirty="0"/>
              <a:t>~10</a:t>
            </a:r>
            <a:r>
              <a:rPr lang="en-AU" sz="1400" b="1" baseline="30000" dirty="0"/>
              <a:t>14</a:t>
            </a:r>
            <a:r>
              <a:rPr lang="en-AU" sz="1400" b="1" baseline="30000" dirty="0" smtClean="0"/>
              <a:t> </a:t>
            </a:r>
            <a:r>
              <a:rPr lang="en-AU" sz="1400" dirty="0" smtClean="0"/>
              <a:t>distinct cells </a:t>
            </a:r>
          </a:p>
          <a:p>
            <a:pPr algn="ctr"/>
            <a:r>
              <a:rPr lang="en-AU" sz="1400" dirty="0" smtClean="0"/>
              <a:t>(precise architecture</a:t>
            </a:r>
          </a:p>
          <a:p>
            <a:pPr algn="ctr"/>
            <a:r>
              <a:rPr lang="en-AU" sz="1400" dirty="0" smtClean="0"/>
              <a:t>and specific function)</a:t>
            </a:r>
            <a:endParaRPr lang="en-AU" sz="1400" dirty="0"/>
          </a:p>
        </p:txBody>
      </p:sp>
      <p:pic>
        <p:nvPicPr>
          <p:cNvPr id="36" name="Picture 5"/>
          <p:cNvPicPr>
            <a:picLocks noChangeAspect="1" noChangeArrowheads="1"/>
          </p:cNvPicPr>
          <p:nvPr/>
        </p:nvPicPr>
        <p:blipFill>
          <a:blip r:embed="rId4"/>
          <a:srcRect/>
          <a:stretch>
            <a:fillRect/>
          </a:stretch>
        </p:blipFill>
        <p:spPr bwMode="auto">
          <a:xfrm rot="16200000">
            <a:off x="804862" y="2786062"/>
            <a:ext cx="1424339" cy="1412875"/>
          </a:xfrm>
          <a:prstGeom prst="rect">
            <a:avLst/>
          </a:prstGeom>
          <a:noFill/>
          <a:ln w="9525">
            <a:noFill/>
            <a:miter lim="800000"/>
            <a:headEnd/>
            <a:tailEnd/>
          </a:ln>
        </p:spPr>
      </p:pic>
      <p:sp>
        <p:nvSpPr>
          <p:cNvPr id="37" name="Text Box 3"/>
          <p:cNvSpPr txBox="1">
            <a:spLocks noChangeArrowheads="1"/>
          </p:cNvSpPr>
          <p:nvPr/>
        </p:nvSpPr>
        <p:spPr bwMode="auto">
          <a:xfrm>
            <a:off x="608583" y="3745240"/>
            <a:ext cx="1880617" cy="523220"/>
          </a:xfrm>
          <a:prstGeom prst="rect">
            <a:avLst/>
          </a:prstGeom>
          <a:solidFill>
            <a:schemeClr val="bg1">
              <a:alpha val="66000"/>
            </a:schemeClr>
          </a:solidFill>
          <a:ln w="9525">
            <a:noFill/>
            <a:miter lim="800000"/>
            <a:headEnd/>
            <a:tailEnd/>
          </a:ln>
        </p:spPr>
        <p:txBody>
          <a:bodyPr wrap="square" anchor="ctr">
            <a:prstTxWarp prst="textNoShape">
              <a:avLst/>
            </a:prstTxWarp>
            <a:spAutoFit/>
          </a:bodyPr>
          <a:lstStyle/>
          <a:p>
            <a:pPr algn="ctr"/>
            <a:r>
              <a:rPr lang="en-AU" sz="1400" dirty="0" smtClean="0"/>
              <a:t>Unicellular </a:t>
            </a:r>
            <a:r>
              <a:rPr lang="en-AU" sz="1400" dirty="0"/>
              <a:t>&gt; </a:t>
            </a:r>
            <a:r>
              <a:rPr lang="en-AU" sz="1400" dirty="0" smtClean="0"/>
              <a:t>colony</a:t>
            </a:r>
          </a:p>
          <a:p>
            <a:pPr algn="ctr"/>
            <a:r>
              <a:rPr lang="en-AU" sz="1400" dirty="0" smtClean="0"/>
              <a:t>Limited differentiation</a:t>
            </a:r>
            <a:endParaRPr lang="en-AU" sz="1400" dirty="0"/>
          </a:p>
        </p:txBody>
      </p:sp>
      <p:sp>
        <p:nvSpPr>
          <p:cNvPr id="44" name="Titre 1"/>
          <p:cNvSpPr>
            <a:spLocks noGrp="1"/>
          </p:cNvSpPr>
          <p:nvPr>
            <p:ph type="title"/>
          </p:nvPr>
        </p:nvSpPr>
        <p:spPr>
          <a:xfrm>
            <a:off x="393700" y="239713"/>
            <a:ext cx="8864600" cy="1139825"/>
          </a:xfrm>
        </p:spPr>
        <p:txBody>
          <a:bodyPr/>
          <a:lstStyle/>
          <a:p>
            <a:r>
              <a:rPr lang="fr-FR" dirty="0" smtClean="0"/>
              <a:t>Une clé dans la poubelle: le </a:t>
            </a:r>
            <a:r>
              <a:rPr lang="fr-FR" dirty="0" err="1" smtClean="0"/>
              <a:t>non-codant</a:t>
            </a:r>
            <a:endParaRPr lang="fr-FR" dirty="0"/>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p:cTn id="11" dur="500" fill="hold"/>
                                        <p:tgtEl>
                                          <p:spTgt spid="33"/>
                                        </p:tgtEl>
                                        <p:attrNameLst>
                                          <p:attrName>ppt_w</p:attrName>
                                        </p:attrNameLst>
                                      </p:cBhvr>
                                      <p:tavLst>
                                        <p:tav tm="0">
                                          <p:val>
                                            <p:fltVal val="0"/>
                                          </p:val>
                                        </p:tav>
                                        <p:tav tm="100000">
                                          <p:val>
                                            <p:strVal val="#ppt_w"/>
                                          </p:val>
                                        </p:tav>
                                      </p:tavLst>
                                    </p:anim>
                                    <p:anim calcmode="lin" valueType="num">
                                      <p:cBhvr>
                                        <p:cTn id="12" dur="500" fill="hold"/>
                                        <p:tgtEl>
                                          <p:spTgt spid="33"/>
                                        </p:tgtEl>
                                        <p:attrNameLst>
                                          <p:attrName>ppt_h</p:attrName>
                                        </p:attrNameLst>
                                      </p:cBhvr>
                                      <p:tavLst>
                                        <p:tav tm="0">
                                          <p:val>
                                            <p:strVal val="#ppt_h"/>
                                          </p:val>
                                        </p:tav>
                                        <p:tav tm="100000">
                                          <p:val>
                                            <p:strVal val="#ppt_h"/>
                                          </p:val>
                                        </p:tav>
                                      </p:tavLst>
                                    </p:anim>
                                  </p:childTnLst>
                                </p:cTn>
                              </p:par>
                              <p:par>
                                <p:cTn id="13" presetID="17" presetClass="entr" presetSubtype="1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500" fill="hold"/>
                                        <p:tgtEl>
                                          <p:spTgt spid="30"/>
                                        </p:tgtEl>
                                        <p:attrNameLst>
                                          <p:attrName>ppt_w</p:attrName>
                                        </p:attrNameLst>
                                      </p:cBhvr>
                                      <p:tavLst>
                                        <p:tav tm="0">
                                          <p:val>
                                            <p:fltVal val="0"/>
                                          </p:val>
                                        </p:tav>
                                        <p:tav tm="100000">
                                          <p:val>
                                            <p:strVal val="#ppt_w"/>
                                          </p:val>
                                        </p:tav>
                                      </p:tavLst>
                                    </p:anim>
                                    <p:anim calcmode="lin" valueType="num">
                                      <p:cBhvr>
                                        <p:cTn id="16" dur="500" fill="hold"/>
                                        <p:tgtEl>
                                          <p:spTgt spid="30"/>
                                        </p:tgtEl>
                                        <p:attrNameLst>
                                          <p:attrName>ppt_h</p:attrName>
                                        </p:attrNameLst>
                                      </p:cBhvr>
                                      <p:tavLst>
                                        <p:tav tm="0">
                                          <p:val>
                                            <p:strVal val="#ppt_h"/>
                                          </p:val>
                                        </p:tav>
                                        <p:tav tm="100000">
                                          <p:val>
                                            <p:strVal val="#ppt_h"/>
                                          </p:val>
                                        </p:tav>
                                      </p:tavLst>
                                    </p:anim>
                                  </p:childTnLst>
                                </p:cTn>
                              </p:par>
                              <p:par>
                                <p:cTn id="17" presetID="17" presetClass="entr" presetSubtype="1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p:cTn id="19" dur="500" fill="hold"/>
                                        <p:tgtEl>
                                          <p:spTgt spid="31"/>
                                        </p:tgtEl>
                                        <p:attrNameLst>
                                          <p:attrName>ppt_w</p:attrName>
                                        </p:attrNameLst>
                                      </p:cBhvr>
                                      <p:tavLst>
                                        <p:tav tm="0">
                                          <p:val>
                                            <p:fltVal val="0"/>
                                          </p:val>
                                        </p:tav>
                                        <p:tav tm="100000">
                                          <p:val>
                                            <p:strVal val="#ppt_w"/>
                                          </p:val>
                                        </p:tav>
                                      </p:tavLst>
                                    </p:anim>
                                    <p:anim calcmode="lin" valueType="num">
                                      <p:cBhvr>
                                        <p:cTn id="20" dur="500" fill="hold"/>
                                        <p:tgtEl>
                                          <p:spTgt spid="31"/>
                                        </p:tgtEl>
                                        <p:attrNameLst>
                                          <p:attrName>ppt_h</p:attrName>
                                        </p:attrNameLst>
                                      </p:cBhvr>
                                      <p:tavLst>
                                        <p:tav tm="0">
                                          <p:val>
                                            <p:strVal val="#ppt_h"/>
                                          </p:val>
                                        </p:tav>
                                        <p:tav tm="100000">
                                          <p:val>
                                            <p:strVal val="#ppt_h"/>
                                          </p:val>
                                        </p:tav>
                                      </p:tavLst>
                                    </p:anim>
                                  </p:childTnLst>
                                </p:cTn>
                              </p:par>
                              <p:par>
                                <p:cTn id="21" presetID="17" presetClass="entr" presetSubtype="1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p:cTn id="23" dur="500" fill="hold"/>
                                        <p:tgtEl>
                                          <p:spTgt spid="29"/>
                                        </p:tgtEl>
                                        <p:attrNameLst>
                                          <p:attrName>ppt_w</p:attrName>
                                        </p:attrNameLst>
                                      </p:cBhvr>
                                      <p:tavLst>
                                        <p:tav tm="0">
                                          <p:val>
                                            <p:fltVal val="0"/>
                                          </p:val>
                                        </p:tav>
                                        <p:tav tm="100000">
                                          <p:val>
                                            <p:strVal val="#ppt_w"/>
                                          </p:val>
                                        </p:tav>
                                      </p:tavLst>
                                    </p:anim>
                                    <p:anim calcmode="lin" valueType="num">
                                      <p:cBhvr>
                                        <p:cTn id="24" dur="500" fill="hold"/>
                                        <p:tgtEl>
                                          <p:spTgt spid="29"/>
                                        </p:tgtEl>
                                        <p:attrNameLst>
                                          <p:attrName>ppt_h</p:attrName>
                                        </p:attrNameLst>
                                      </p:cBhvr>
                                      <p:tavLst>
                                        <p:tav tm="0">
                                          <p:val>
                                            <p:strVal val="#ppt_h"/>
                                          </p:val>
                                        </p:tav>
                                        <p:tav tm="100000">
                                          <p:val>
                                            <p:strVal val="#ppt_h"/>
                                          </p:val>
                                        </p:tav>
                                      </p:tavLst>
                                    </p:anim>
                                  </p:childTnLst>
                                </p:cTn>
                              </p:par>
                              <p:par>
                                <p:cTn id="25" presetID="17" presetClass="entr" presetSubtype="1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500" fill="hold"/>
                                        <p:tgtEl>
                                          <p:spTgt spid="24"/>
                                        </p:tgtEl>
                                        <p:attrNameLst>
                                          <p:attrName>ppt_w</p:attrName>
                                        </p:attrNameLst>
                                      </p:cBhvr>
                                      <p:tavLst>
                                        <p:tav tm="0">
                                          <p:val>
                                            <p:fltVal val="0"/>
                                          </p:val>
                                        </p:tav>
                                        <p:tav tm="100000">
                                          <p:val>
                                            <p:strVal val="#ppt_w"/>
                                          </p:val>
                                        </p:tav>
                                      </p:tavLst>
                                    </p:anim>
                                    <p:anim calcmode="lin" valueType="num">
                                      <p:cBhvr>
                                        <p:cTn id="28" dur="500" fill="hold"/>
                                        <p:tgtEl>
                                          <p:spTgt spid="24"/>
                                        </p:tgtEl>
                                        <p:attrNameLst>
                                          <p:attrName>ppt_h</p:attrName>
                                        </p:attrNameLst>
                                      </p:cBhvr>
                                      <p:tavLst>
                                        <p:tav tm="0">
                                          <p:val>
                                            <p:strVal val="#ppt_h"/>
                                          </p:val>
                                        </p:tav>
                                        <p:tav tm="100000">
                                          <p:val>
                                            <p:strVal val="#ppt_h"/>
                                          </p:val>
                                        </p:tav>
                                      </p:tavLst>
                                    </p:anim>
                                  </p:childTnLst>
                                </p:cTn>
                              </p:par>
                              <p:par>
                                <p:cTn id="29" presetID="17" presetClass="entr" presetSubtype="1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strVal val="#ppt_h"/>
                                          </p:val>
                                        </p:tav>
                                        <p:tav tm="100000">
                                          <p:val>
                                            <p:strVal val="#ppt_h"/>
                                          </p:val>
                                        </p:tav>
                                      </p:tavLst>
                                    </p:anim>
                                  </p:childTnLst>
                                </p:cTn>
                              </p:par>
                              <p:par>
                                <p:cTn id="33" presetID="17" presetClass="entr" presetSubtype="1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p:cTn id="35" dur="500" fill="hold"/>
                                        <p:tgtEl>
                                          <p:spTgt spid="25"/>
                                        </p:tgtEl>
                                        <p:attrNameLst>
                                          <p:attrName>ppt_w</p:attrName>
                                        </p:attrNameLst>
                                      </p:cBhvr>
                                      <p:tavLst>
                                        <p:tav tm="0">
                                          <p:val>
                                            <p:fltVal val="0"/>
                                          </p:val>
                                        </p:tav>
                                        <p:tav tm="100000">
                                          <p:val>
                                            <p:strVal val="#ppt_w"/>
                                          </p:val>
                                        </p:tav>
                                      </p:tavLst>
                                    </p:anim>
                                    <p:anim calcmode="lin" valueType="num">
                                      <p:cBhvr>
                                        <p:cTn id="36" dur="500" fill="hold"/>
                                        <p:tgtEl>
                                          <p:spTgt spid="25"/>
                                        </p:tgtEl>
                                        <p:attrNameLst>
                                          <p:attrName>ppt_h</p:attrName>
                                        </p:attrNameLst>
                                      </p:cBhvr>
                                      <p:tavLst>
                                        <p:tav tm="0">
                                          <p:val>
                                            <p:strVal val="#ppt_h"/>
                                          </p:val>
                                        </p:tav>
                                        <p:tav tm="100000">
                                          <p:val>
                                            <p:strVal val="#ppt_h"/>
                                          </p:val>
                                        </p:tav>
                                      </p:tavLst>
                                    </p:anim>
                                  </p:childTnLst>
                                </p:cTn>
                              </p:par>
                              <p:par>
                                <p:cTn id="37" presetID="17" presetClass="entr" presetSubtype="1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p:cTn id="39" dur="500" fill="hold"/>
                                        <p:tgtEl>
                                          <p:spTgt spid="27"/>
                                        </p:tgtEl>
                                        <p:attrNameLst>
                                          <p:attrName>ppt_w</p:attrName>
                                        </p:attrNameLst>
                                      </p:cBhvr>
                                      <p:tavLst>
                                        <p:tav tm="0">
                                          <p:val>
                                            <p:fltVal val="0"/>
                                          </p:val>
                                        </p:tav>
                                        <p:tav tm="100000">
                                          <p:val>
                                            <p:strVal val="#ppt_w"/>
                                          </p:val>
                                        </p:tav>
                                      </p:tavLst>
                                    </p:anim>
                                    <p:anim calcmode="lin" valueType="num">
                                      <p:cBhvr>
                                        <p:cTn id="40" dur="500" fill="hold"/>
                                        <p:tgtEl>
                                          <p:spTgt spid="27"/>
                                        </p:tgtEl>
                                        <p:attrNameLst>
                                          <p:attrName>ppt_h</p:attrName>
                                        </p:attrNameLst>
                                      </p:cBhvr>
                                      <p:tavLst>
                                        <p:tav tm="0">
                                          <p:val>
                                            <p:strVal val="#ppt_h"/>
                                          </p:val>
                                        </p:tav>
                                        <p:tav tm="100000">
                                          <p:val>
                                            <p:strVal val="#ppt_h"/>
                                          </p:val>
                                        </p:tav>
                                      </p:tavLst>
                                    </p:anim>
                                  </p:childTnLst>
                                </p:cTn>
                              </p:par>
                              <p:par>
                                <p:cTn id="41" presetID="17" presetClass="entr" presetSubtype="10"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p:val>
                                            <p:fltVal val="0"/>
                                          </p:val>
                                        </p:tav>
                                        <p:tav tm="100000">
                                          <p:val>
                                            <p:strVal val="#ppt_w"/>
                                          </p:val>
                                        </p:tav>
                                      </p:tavLst>
                                    </p:anim>
                                    <p:anim calcmode="lin" valueType="num">
                                      <p:cBhvr>
                                        <p:cTn id="44" dur="500" fill="hold"/>
                                        <p:tgtEl>
                                          <p:spTgt spid="8"/>
                                        </p:tgtEl>
                                        <p:attrNameLst>
                                          <p:attrName>ppt_h</p:attrName>
                                        </p:attrNameLst>
                                      </p:cBhvr>
                                      <p:tavLst>
                                        <p:tav tm="0">
                                          <p:val>
                                            <p:strVal val="#ppt_h"/>
                                          </p:val>
                                        </p:tav>
                                        <p:tav tm="100000">
                                          <p:val>
                                            <p:strVal val="#ppt_h"/>
                                          </p:val>
                                        </p:tav>
                                      </p:tavLst>
                                    </p:anim>
                                  </p:childTnLst>
                                </p:cTn>
                              </p:par>
                              <p:par>
                                <p:cTn id="45" presetID="17" presetClass="entr" presetSubtype="1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500" fill="hold"/>
                                        <p:tgtEl>
                                          <p:spTgt spid="17"/>
                                        </p:tgtEl>
                                        <p:attrNameLst>
                                          <p:attrName>ppt_w</p:attrName>
                                        </p:attrNameLst>
                                      </p:cBhvr>
                                      <p:tavLst>
                                        <p:tav tm="0">
                                          <p:val>
                                            <p:fltVal val="0"/>
                                          </p:val>
                                        </p:tav>
                                        <p:tav tm="100000">
                                          <p:val>
                                            <p:strVal val="#ppt_w"/>
                                          </p:val>
                                        </p:tav>
                                      </p:tavLst>
                                    </p:anim>
                                    <p:anim calcmode="lin" valueType="num">
                                      <p:cBhvr>
                                        <p:cTn id="48" dur="500" fill="hold"/>
                                        <p:tgtEl>
                                          <p:spTgt spid="17"/>
                                        </p:tgtEl>
                                        <p:attrNameLst>
                                          <p:attrName>ppt_h</p:attrName>
                                        </p:attrNameLst>
                                      </p:cBhvr>
                                      <p:tavLst>
                                        <p:tav tm="0">
                                          <p:val>
                                            <p:strVal val="#ppt_h"/>
                                          </p:val>
                                        </p:tav>
                                        <p:tav tm="100000">
                                          <p:val>
                                            <p:strVal val="#ppt_h"/>
                                          </p:val>
                                        </p:tav>
                                      </p:tavLst>
                                    </p:anim>
                                  </p:childTnLst>
                                </p:cTn>
                              </p:par>
                              <p:par>
                                <p:cTn id="49" presetID="17" presetClass="entr" presetSubtype="10"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 calcmode="lin" valueType="num">
                                      <p:cBhvr>
                                        <p:cTn id="51" dur="500" fill="hold"/>
                                        <p:tgtEl>
                                          <p:spTgt spid="21"/>
                                        </p:tgtEl>
                                        <p:attrNameLst>
                                          <p:attrName>ppt_w</p:attrName>
                                        </p:attrNameLst>
                                      </p:cBhvr>
                                      <p:tavLst>
                                        <p:tav tm="0">
                                          <p:val>
                                            <p:fltVal val="0"/>
                                          </p:val>
                                        </p:tav>
                                        <p:tav tm="100000">
                                          <p:val>
                                            <p:strVal val="#ppt_w"/>
                                          </p:val>
                                        </p:tav>
                                      </p:tavLst>
                                    </p:anim>
                                    <p:anim calcmode="lin" valueType="num">
                                      <p:cBhvr>
                                        <p:cTn id="52" dur="500" fill="hold"/>
                                        <p:tgtEl>
                                          <p:spTgt spid="21"/>
                                        </p:tgtEl>
                                        <p:attrNameLst>
                                          <p:attrName>ppt_h</p:attrName>
                                        </p:attrNameLst>
                                      </p:cBhvr>
                                      <p:tavLst>
                                        <p:tav tm="0">
                                          <p:val>
                                            <p:strVal val="#ppt_h"/>
                                          </p:val>
                                        </p:tav>
                                        <p:tav tm="100000">
                                          <p:val>
                                            <p:strVal val="#ppt_h"/>
                                          </p:val>
                                        </p:tav>
                                      </p:tavLst>
                                    </p:anim>
                                  </p:childTnLst>
                                </p:cTn>
                              </p:par>
                              <p:par>
                                <p:cTn id="53" presetID="17" presetClass="entr" presetSubtype="10"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p:cTn id="55" dur="500" fill="hold"/>
                                        <p:tgtEl>
                                          <p:spTgt spid="23"/>
                                        </p:tgtEl>
                                        <p:attrNameLst>
                                          <p:attrName>ppt_w</p:attrName>
                                        </p:attrNameLst>
                                      </p:cBhvr>
                                      <p:tavLst>
                                        <p:tav tm="0">
                                          <p:val>
                                            <p:fltVal val="0"/>
                                          </p:val>
                                        </p:tav>
                                        <p:tav tm="100000">
                                          <p:val>
                                            <p:strVal val="#ppt_w"/>
                                          </p:val>
                                        </p:tav>
                                      </p:tavLst>
                                    </p:anim>
                                    <p:anim calcmode="lin" valueType="num">
                                      <p:cBhvr>
                                        <p:cTn id="56" dur="500" fill="hold"/>
                                        <p:tgtEl>
                                          <p:spTgt spid="23"/>
                                        </p:tgtEl>
                                        <p:attrNameLst>
                                          <p:attrName>ppt_h</p:attrName>
                                        </p:attrNameLst>
                                      </p:cBhvr>
                                      <p:tavLst>
                                        <p:tav tm="0">
                                          <p:val>
                                            <p:strVal val="#ppt_h"/>
                                          </p:val>
                                        </p:tav>
                                        <p:tav tm="100000">
                                          <p:val>
                                            <p:strVal val="#ppt_h"/>
                                          </p:val>
                                        </p:tav>
                                      </p:tavLst>
                                    </p:anim>
                                  </p:childTnLst>
                                </p:cTn>
                              </p:par>
                              <p:par>
                                <p:cTn id="57" presetID="17" presetClass="entr" presetSubtype="10" fill="hold" grpId="0" nodeType="with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p:cTn id="59" dur="500" fill="hold"/>
                                        <p:tgtEl>
                                          <p:spTgt spid="19"/>
                                        </p:tgtEl>
                                        <p:attrNameLst>
                                          <p:attrName>ppt_w</p:attrName>
                                        </p:attrNameLst>
                                      </p:cBhvr>
                                      <p:tavLst>
                                        <p:tav tm="0">
                                          <p:val>
                                            <p:fltVal val="0"/>
                                          </p:val>
                                        </p:tav>
                                        <p:tav tm="100000">
                                          <p:val>
                                            <p:strVal val="#ppt_w"/>
                                          </p:val>
                                        </p:tav>
                                      </p:tavLst>
                                    </p:anim>
                                    <p:anim calcmode="lin" valueType="num">
                                      <p:cBhvr>
                                        <p:cTn id="60" dur="500" fill="hold"/>
                                        <p:tgtEl>
                                          <p:spTgt spid="19"/>
                                        </p:tgtEl>
                                        <p:attrNameLst>
                                          <p:attrName>ppt_h</p:attrName>
                                        </p:attrNameLst>
                                      </p:cBhvr>
                                      <p:tavLst>
                                        <p:tav tm="0">
                                          <p:val>
                                            <p:strVal val="#ppt_h"/>
                                          </p:val>
                                        </p:tav>
                                        <p:tav tm="100000">
                                          <p:val>
                                            <p:strVal val="#ppt_h"/>
                                          </p:val>
                                        </p:tav>
                                      </p:tavLst>
                                    </p:anim>
                                  </p:childTnLst>
                                </p:cTn>
                              </p:par>
                              <p:par>
                                <p:cTn id="61" presetID="17" presetClass="entr" presetSubtype="10"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p:cTn id="63" dur="500" fill="hold"/>
                                        <p:tgtEl>
                                          <p:spTgt spid="15"/>
                                        </p:tgtEl>
                                        <p:attrNameLst>
                                          <p:attrName>ppt_w</p:attrName>
                                        </p:attrNameLst>
                                      </p:cBhvr>
                                      <p:tavLst>
                                        <p:tav tm="0">
                                          <p:val>
                                            <p:fltVal val="0"/>
                                          </p:val>
                                        </p:tav>
                                        <p:tav tm="100000">
                                          <p:val>
                                            <p:strVal val="#ppt_w"/>
                                          </p:val>
                                        </p:tav>
                                      </p:tavLst>
                                    </p:anim>
                                    <p:anim calcmode="lin" valueType="num">
                                      <p:cBhvr>
                                        <p:cTn id="64" dur="500" fill="hold"/>
                                        <p:tgtEl>
                                          <p:spTgt spid="15"/>
                                        </p:tgtEl>
                                        <p:attrNameLst>
                                          <p:attrName>ppt_h</p:attrName>
                                        </p:attrNameLst>
                                      </p:cBhvr>
                                      <p:tavLst>
                                        <p:tav tm="0">
                                          <p:val>
                                            <p:strVal val="#ppt_h"/>
                                          </p:val>
                                        </p:tav>
                                        <p:tav tm="100000">
                                          <p:val>
                                            <p:strVal val="#ppt_h"/>
                                          </p:val>
                                        </p:tav>
                                      </p:tavLst>
                                    </p:anim>
                                  </p:childTnLst>
                                </p:cTn>
                              </p:par>
                              <p:par>
                                <p:cTn id="65" presetID="17" presetClass="entr" presetSubtype="10" fill="hold" grpId="0" nodeType="withEffect">
                                  <p:stCondLst>
                                    <p:cond delay="0"/>
                                  </p:stCondLst>
                                  <p:childTnLst>
                                    <p:set>
                                      <p:cBhvr>
                                        <p:cTn id="66" dur="1" fill="hold">
                                          <p:stCondLst>
                                            <p:cond delay="0"/>
                                          </p:stCondLst>
                                        </p:cTn>
                                        <p:tgtEl>
                                          <p:spTgt spid="11"/>
                                        </p:tgtEl>
                                        <p:attrNameLst>
                                          <p:attrName>style.visibility</p:attrName>
                                        </p:attrNameLst>
                                      </p:cBhvr>
                                      <p:to>
                                        <p:strVal val="visible"/>
                                      </p:to>
                                    </p:set>
                                    <p:anim calcmode="lin" valueType="num">
                                      <p:cBhvr>
                                        <p:cTn id="67" dur="500" fill="hold"/>
                                        <p:tgtEl>
                                          <p:spTgt spid="11"/>
                                        </p:tgtEl>
                                        <p:attrNameLst>
                                          <p:attrName>ppt_w</p:attrName>
                                        </p:attrNameLst>
                                      </p:cBhvr>
                                      <p:tavLst>
                                        <p:tav tm="0">
                                          <p:val>
                                            <p:fltVal val="0"/>
                                          </p:val>
                                        </p:tav>
                                        <p:tav tm="100000">
                                          <p:val>
                                            <p:strVal val="#ppt_w"/>
                                          </p:val>
                                        </p:tav>
                                      </p:tavLst>
                                    </p:anim>
                                    <p:anim calcmode="lin" valueType="num">
                                      <p:cBhvr>
                                        <p:cTn id="68" dur="500" fill="hold"/>
                                        <p:tgtEl>
                                          <p:spTgt spid="11"/>
                                        </p:tgtEl>
                                        <p:attrNameLst>
                                          <p:attrName>ppt_h</p:attrName>
                                        </p:attrNameLst>
                                      </p:cBhvr>
                                      <p:tavLst>
                                        <p:tav tm="0">
                                          <p:val>
                                            <p:strVal val="#ppt_h"/>
                                          </p:val>
                                        </p:tav>
                                        <p:tav tm="100000">
                                          <p:val>
                                            <p:strVal val="#ppt_h"/>
                                          </p:val>
                                        </p:tav>
                                      </p:tavLst>
                                    </p:anim>
                                  </p:childTnLst>
                                </p:cTn>
                              </p:par>
                              <p:par>
                                <p:cTn id="69" presetID="17" presetClass="entr" presetSubtype="10" fill="hold" grpId="0" nodeType="withEffect">
                                  <p:stCondLst>
                                    <p:cond delay="0"/>
                                  </p:stCondLst>
                                  <p:childTnLst>
                                    <p:set>
                                      <p:cBhvr>
                                        <p:cTn id="70" dur="1" fill="hold">
                                          <p:stCondLst>
                                            <p:cond delay="0"/>
                                          </p:stCondLst>
                                        </p:cTn>
                                        <p:tgtEl>
                                          <p:spTgt spid="13"/>
                                        </p:tgtEl>
                                        <p:attrNameLst>
                                          <p:attrName>style.visibility</p:attrName>
                                        </p:attrNameLst>
                                      </p:cBhvr>
                                      <p:to>
                                        <p:strVal val="visible"/>
                                      </p:to>
                                    </p:set>
                                    <p:anim calcmode="lin" valueType="num">
                                      <p:cBhvr>
                                        <p:cTn id="71" dur="500" fill="hold"/>
                                        <p:tgtEl>
                                          <p:spTgt spid="13"/>
                                        </p:tgtEl>
                                        <p:attrNameLst>
                                          <p:attrName>ppt_w</p:attrName>
                                        </p:attrNameLst>
                                      </p:cBhvr>
                                      <p:tavLst>
                                        <p:tav tm="0">
                                          <p:val>
                                            <p:fltVal val="0"/>
                                          </p:val>
                                        </p:tav>
                                        <p:tav tm="100000">
                                          <p:val>
                                            <p:strVal val="#ppt_w"/>
                                          </p:val>
                                        </p:tav>
                                      </p:tavLst>
                                    </p:anim>
                                    <p:anim calcmode="lin" valueType="num">
                                      <p:cBhvr>
                                        <p:cTn id="72" dur="500" fill="hold"/>
                                        <p:tgtEl>
                                          <p:spTgt spid="13"/>
                                        </p:tgtEl>
                                        <p:attrNameLst>
                                          <p:attrName>ppt_h</p:attrName>
                                        </p:attrNameLst>
                                      </p:cBhvr>
                                      <p:tavLst>
                                        <p:tav tm="0">
                                          <p:val>
                                            <p:strVal val="#ppt_h"/>
                                          </p:val>
                                        </p:tav>
                                        <p:tav tm="100000">
                                          <p:val>
                                            <p:strVal val="#ppt_h"/>
                                          </p:val>
                                        </p:tav>
                                      </p:tavLst>
                                    </p:anim>
                                  </p:childTnLst>
                                </p:cTn>
                              </p:par>
                              <p:par>
                                <p:cTn id="73" presetID="1" presetClass="exit" presetSubtype="0" fill="hold" grpId="0" nodeType="withEffect">
                                  <p:stCondLst>
                                    <p:cond delay="0"/>
                                  </p:stCondLst>
                                  <p:childTnLst>
                                    <p:set>
                                      <p:cBhvr>
                                        <p:cTn id="74" dur="1" fill="hold">
                                          <p:stCondLst>
                                            <p:cond delay="0"/>
                                          </p:stCondLst>
                                        </p:cTn>
                                        <p:tgtEl>
                                          <p:spTgt spid="37"/>
                                        </p:tgtEl>
                                        <p:attrNameLst>
                                          <p:attrName>style.visibility</p:attrName>
                                        </p:attrNameLst>
                                      </p:cBhvr>
                                      <p:to>
                                        <p:strVal val="hidden"/>
                                      </p:to>
                                    </p:set>
                                  </p:childTnLst>
                                </p:cTn>
                              </p:par>
                              <p:par>
                                <p:cTn id="75" presetID="1" presetClass="exit" presetSubtype="0" fill="hold" nodeType="withEffect">
                                  <p:stCondLst>
                                    <p:cond delay="0"/>
                                  </p:stCondLst>
                                  <p:childTnLst>
                                    <p:set>
                                      <p:cBhvr>
                                        <p:cTn id="76" dur="1" fill="hold">
                                          <p:stCondLst>
                                            <p:cond delay="0"/>
                                          </p:stCondLst>
                                        </p:cTn>
                                        <p:tgtEl>
                                          <p:spTgt spid="36"/>
                                        </p:tgtEl>
                                        <p:attrNameLst>
                                          <p:attrName>style.visibility</p:attrName>
                                        </p:attrNameLst>
                                      </p:cBhvr>
                                      <p:to>
                                        <p:strVal val="hidden"/>
                                      </p:to>
                                    </p:set>
                                  </p:childTnLst>
                                </p:cTn>
                              </p:par>
                              <p:par>
                                <p:cTn id="77" presetID="1" presetClass="exit" presetSubtype="0" fill="hold" nodeType="withEffect">
                                  <p:stCondLst>
                                    <p:cond delay="0"/>
                                  </p:stCondLst>
                                  <p:childTnLst>
                                    <p:set>
                                      <p:cBhvr>
                                        <p:cTn id="78" dur="1" fill="hold">
                                          <p:stCondLst>
                                            <p:cond delay="0"/>
                                          </p:stCondLst>
                                        </p:cTn>
                                        <p:tgtEl>
                                          <p:spTgt spid="34"/>
                                        </p:tgtEl>
                                        <p:attrNameLst>
                                          <p:attrName>style.visibility</p:attrName>
                                        </p:attrNameLst>
                                      </p:cBhvr>
                                      <p:to>
                                        <p:strVal val="hidden"/>
                                      </p:to>
                                    </p:set>
                                  </p:childTnLst>
                                </p:cTn>
                              </p:par>
                              <p:par>
                                <p:cTn id="79" presetID="1" presetClass="exit" presetSubtype="0" fill="hold" grpId="0" nodeType="withEffect">
                                  <p:stCondLst>
                                    <p:cond delay="0"/>
                                  </p:stCondLst>
                                  <p:childTnLst>
                                    <p:set>
                                      <p:cBhvr>
                                        <p:cTn id="80"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animBg="1"/>
      <p:bldP spid="15" grpId="0"/>
      <p:bldP spid="17" grpId="0"/>
      <p:bldP spid="19" grpId="0"/>
      <p:bldP spid="21" grpId="0"/>
      <p:bldP spid="23" grpId="0"/>
      <p:bldP spid="24" grpId="0"/>
      <p:bldP spid="25" grpId="0" animBg="1"/>
      <p:bldP spid="26" grpId="0" animBg="1"/>
      <p:bldP spid="27" grpId="0" animBg="1"/>
      <p:bldP spid="28" grpId="0" animBg="1"/>
      <p:bldP spid="29" grpId="0" animBg="1"/>
      <p:bldP spid="30" grpId="0" animBg="1"/>
      <p:bldP spid="31" grpId="0" animBg="1"/>
      <p:bldP spid="33" grpId="0"/>
      <p:bldP spid="35" grpId="0" animBg="1"/>
      <p:bldP spid="37" grpId="0" animBg="1"/>
    </p:bld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5953654" y="209550"/>
            <a:ext cx="2707746" cy="1803401"/>
          </a:xfrm>
          <a:prstGeom prst="rect">
            <a:avLst/>
          </a:prstGeom>
        </p:spPr>
      </p:pic>
      <p:pic>
        <p:nvPicPr>
          <p:cNvPr id="5" name="Image 4"/>
          <p:cNvPicPr>
            <a:picLocks noChangeAspect="1"/>
          </p:cNvPicPr>
          <p:nvPr/>
        </p:nvPicPr>
        <p:blipFill>
          <a:blip r:embed="rId3"/>
          <a:srcRect r="9465"/>
          <a:stretch>
            <a:fillRect/>
          </a:stretch>
        </p:blipFill>
        <p:spPr>
          <a:xfrm>
            <a:off x="368300" y="209550"/>
            <a:ext cx="2915557" cy="1803400"/>
          </a:xfrm>
          <a:prstGeom prst="rect">
            <a:avLst/>
          </a:prstGeom>
        </p:spPr>
      </p:pic>
      <p:pic>
        <p:nvPicPr>
          <p:cNvPr id="8" name="Image 7"/>
          <p:cNvPicPr>
            <a:picLocks noChangeAspect="1"/>
          </p:cNvPicPr>
          <p:nvPr/>
        </p:nvPicPr>
        <p:blipFill>
          <a:blip r:embed="rId4"/>
          <a:stretch>
            <a:fillRect/>
          </a:stretch>
        </p:blipFill>
        <p:spPr>
          <a:xfrm>
            <a:off x="5892801" y="2447344"/>
            <a:ext cx="2793999" cy="3686756"/>
          </a:xfrm>
          <a:prstGeom prst="rect">
            <a:avLst/>
          </a:prstGeom>
        </p:spPr>
      </p:pic>
      <p:pic>
        <p:nvPicPr>
          <p:cNvPr id="9" name="Image 8"/>
          <p:cNvPicPr>
            <a:picLocks noChangeAspect="1"/>
          </p:cNvPicPr>
          <p:nvPr/>
        </p:nvPicPr>
        <p:blipFill>
          <a:blip r:embed="rId5"/>
          <a:stretch>
            <a:fillRect/>
          </a:stretch>
        </p:blipFill>
        <p:spPr>
          <a:xfrm>
            <a:off x="1924050" y="3746500"/>
            <a:ext cx="1373368" cy="1028700"/>
          </a:xfrm>
          <a:prstGeom prst="rect">
            <a:avLst/>
          </a:prstGeom>
        </p:spPr>
      </p:pic>
      <p:pic>
        <p:nvPicPr>
          <p:cNvPr id="10" name="Image 9"/>
          <p:cNvPicPr>
            <a:picLocks noChangeAspect="1"/>
          </p:cNvPicPr>
          <p:nvPr/>
        </p:nvPicPr>
        <p:blipFill>
          <a:blip r:embed="rId6"/>
          <a:srcRect r="29407"/>
          <a:stretch>
            <a:fillRect/>
          </a:stretch>
        </p:blipFill>
        <p:spPr>
          <a:xfrm>
            <a:off x="393699" y="3746501"/>
            <a:ext cx="1358901" cy="1028699"/>
          </a:xfrm>
          <a:prstGeom prst="rect">
            <a:avLst/>
          </a:prstGeom>
        </p:spPr>
      </p:pic>
      <p:pic>
        <p:nvPicPr>
          <p:cNvPr id="13" name="Image 12"/>
          <p:cNvPicPr>
            <a:picLocks noChangeAspect="1"/>
          </p:cNvPicPr>
          <p:nvPr/>
        </p:nvPicPr>
        <p:blipFill>
          <a:blip r:embed="rId7"/>
          <a:srcRect l="32200" t="38800" r="50200" b="50000"/>
          <a:stretch>
            <a:fillRect/>
          </a:stretch>
        </p:blipFill>
        <p:spPr>
          <a:xfrm rot="5400000">
            <a:off x="4171950" y="2927350"/>
            <a:ext cx="1968500" cy="711200"/>
          </a:xfrm>
          <a:prstGeom prst="rect">
            <a:avLst/>
          </a:prstGeom>
        </p:spPr>
      </p:pic>
      <p:sp>
        <p:nvSpPr>
          <p:cNvPr id="18" name="Flèche vers le bas 17"/>
          <p:cNvSpPr/>
          <p:nvPr/>
        </p:nvSpPr>
        <p:spPr>
          <a:xfrm>
            <a:off x="3740150" y="2486025"/>
            <a:ext cx="546100" cy="1587500"/>
          </a:xfrm>
          <a:prstGeom prst="downArrow">
            <a:avLst>
              <a:gd name="adj1" fmla="val 50000"/>
              <a:gd name="adj2" fmla="val 90044"/>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9" name="Titre 6"/>
          <p:cNvSpPr>
            <a:spLocks noGrp="1"/>
          </p:cNvSpPr>
          <p:nvPr>
            <p:ph type="title"/>
          </p:nvPr>
        </p:nvSpPr>
        <p:spPr>
          <a:xfrm>
            <a:off x="3257550" y="163513"/>
            <a:ext cx="2781300" cy="1139825"/>
          </a:xfrm>
        </p:spPr>
        <p:txBody>
          <a:bodyPr/>
          <a:lstStyle/>
          <a:p>
            <a:r>
              <a:rPr lang="fr-FR" dirty="0" err="1" smtClean="0"/>
              <a:t>What</a:t>
            </a:r>
            <a:r>
              <a:rPr lang="fr-FR" dirty="0" smtClean="0"/>
              <a:t> </a:t>
            </a:r>
            <a:r>
              <a:rPr lang="fr-FR" dirty="0" err="1" smtClean="0"/>
              <a:t>is</a:t>
            </a:r>
            <a:r>
              <a:rPr lang="fr-FR" dirty="0" smtClean="0"/>
              <a:t> life?</a:t>
            </a:r>
            <a:endParaRPr lang="fr-FR" dirty="0"/>
          </a:p>
        </p:txBody>
      </p:sp>
      <p:sp>
        <p:nvSpPr>
          <p:cNvPr id="20" name="ZoneTexte 19"/>
          <p:cNvSpPr txBox="1"/>
          <p:nvPr/>
        </p:nvSpPr>
        <p:spPr>
          <a:xfrm>
            <a:off x="2262978" y="1663700"/>
            <a:ext cx="4618046" cy="723275"/>
          </a:xfrm>
          <a:prstGeom prst="rect">
            <a:avLst/>
          </a:prstGeom>
          <a:noFill/>
        </p:spPr>
        <p:txBody>
          <a:bodyPr wrap="none" rtlCol="0">
            <a:spAutoFit/>
          </a:bodyPr>
          <a:lstStyle/>
          <a:p>
            <a:pPr algn="ctr">
              <a:spcAft>
                <a:spcPts val="600"/>
              </a:spcAft>
            </a:pPr>
            <a:r>
              <a:rPr lang="fr-FR" b="1" dirty="0" smtClean="0"/>
              <a:t>SAME ATOMS</a:t>
            </a:r>
          </a:p>
          <a:p>
            <a:pPr algn="ctr">
              <a:spcAft>
                <a:spcPts val="600"/>
              </a:spcAft>
            </a:pPr>
            <a:r>
              <a:rPr lang="fr-FR" b="1" dirty="0" smtClean="0"/>
              <a:t>SAME PHYSICOCHEMICAL PRINCIPLES </a:t>
            </a:r>
          </a:p>
        </p:txBody>
      </p:sp>
      <p:grpSp>
        <p:nvGrpSpPr>
          <p:cNvPr id="2" name="Grouper 24"/>
          <p:cNvGrpSpPr/>
          <p:nvPr/>
        </p:nvGrpSpPr>
        <p:grpSpPr>
          <a:xfrm>
            <a:off x="3505200" y="2651125"/>
            <a:ext cx="1016000" cy="889000"/>
            <a:chOff x="3505200" y="2676525"/>
            <a:chExt cx="1016000" cy="889000"/>
          </a:xfrm>
        </p:grpSpPr>
        <p:cxnSp>
          <p:nvCxnSpPr>
            <p:cNvPr id="21" name="Connecteur droit 20"/>
            <p:cNvCxnSpPr/>
            <p:nvPr/>
          </p:nvCxnSpPr>
          <p:spPr>
            <a:xfrm>
              <a:off x="3505200" y="2676525"/>
              <a:ext cx="1016000" cy="8890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4" name="Connecteur droit 23"/>
            <p:cNvCxnSpPr/>
            <p:nvPr/>
          </p:nvCxnSpPr>
          <p:spPr>
            <a:xfrm flipH="1">
              <a:off x="3505200" y="2676525"/>
              <a:ext cx="1016000" cy="8890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26" name="ZoneTexte 25"/>
          <p:cNvSpPr txBox="1"/>
          <p:nvPr/>
        </p:nvSpPr>
        <p:spPr>
          <a:xfrm>
            <a:off x="4433082" y="2743200"/>
            <a:ext cx="1531113" cy="646331"/>
          </a:xfrm>
          <a:prstGeom prst="rect">
            <a:avLst/>
          </a:prstGeom>
          <a:solidFill>
            <a:schemeClr val="bg1">
              <a:alpha val="70000"/>
            </a:schemeClr>
          </a:solidFill>
        </p:spPr>
        <p:txBody>
          <a:bodyPr wrap="none" rtlCol="0">
            <a:spAutoFit/>
          </a:bodyPr>
          <a:lstStyle/>
          <a:p>
            <a:pPr algn="ctr"/>
            <a:r>
              <a:rPr lang="fr-FR" dirty="0" smtClean="0"/>
              <a:t>HEREDITY&amp;</a:t>
            </a:r>
          </a:p>
          <a:p>
            <a:pPr algn="ctr"/>
            <a:r>
              <a:rPr lang="fr-FR" dirty="0" smtClean="0"/>
              <a:t>FUNCTIONS</a:t>
            </a:r>
            <a:endParaRPr lang="fr-FR" dirty="0"/>
          </a:p>
        </p:txBody>
      </p:sp>
      <p:sp>
        <p:nvSpPr>
          <p:cNvPr id="27" name="ZoneTexte 26"/>
          <p:cNvSpPr txBox="1"/>
          <p:nvPr/>
        </p:nvSpPr>
        <p:spPr>
          <a:xfrm>
            <a:off x="6564856" y="4597400"/>
            <a:ext cx="1788771" cy="923330"/>
          </a:xfrm>
          <a:prstGeom prst="rect">
            <a:avLst/>
          </a:prstGeom>
          <a:solidFill>
            <a:schemeClr val="bg1">
              <a:alpha val="70000"/>
            </a:schemeClr>
          </a:solidFill>
        </p:spPr>
        <p:txBody>
          <a:bodyPr wrap="none" rtlCol="0">
            <a:spAutoFit/>
          </a:bodyPr>
          <a:lstStyle/>
          <a:p>
            <a:pPr algn="ctr"/>
            <a:r>
              <a:rPr lang="fr-FR" dirty="0" smtClean="0"/>
              <a:t>GENOME</a:t>
            </a:r>
          </a:p>
          <a:p>
            <a:pPr algn="ctr"/>
            <a:r>
              <a:rPr lang="fr-FR" dirty="0" smtClean="0"/>
              <a:t>+</a:t>
            </a:r>
          </a:p>
          <a:p>
            <a:pPr algn="ctr"/>
            <a:r>
              <a:rPr lang="fr-FR" dirty="0" smtClean="0"/>
              <a:t>cooking habits?</a:t>
            </a:r>
            <a:endParaRPr lang="fr-FR" dirty="0"/>
          </a:p>
        </p:txBody>
      </p:sp>
    </p:spTree>
  </p:cSld>
  <p:clrMapOvr>
    <a:masterClrMapping/>
  </p:clrMapOvr>
  <p:transition>
    <p:push dir="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152400" y="879475"/>
            <a:ext cx="8839200" cy="5292725"/>
          </a:xfrm>
          <a:prstGeom prst="rect">
            <a:avLst/>
          </a:prstGeom>
          <a:noFill/>
          <a:ln w="9525">
            <a:noFill/>
            <a:miter lim="800000"/>
            <a:headEnd/>
            <a:tailEnd/>
          </a:ln>
        </p:spPr>
      </p:pic>
      <p:sp>
        <p:nvSpPr>
          <p:cNvPr id="2" name="Titre 1"/>
          <p:cNvSpPr>
            <a:spLocks noGrp="1"/>
          </p:cNvSpPr>
          <p:nvPr>
            <p:ph type="title"/>
          </p:nvPr>
        </p:nvSpPr>
        <p:spPr>
          <a:xfrm>
            <a:off x="393700" y="239713"/>
            <a:ext cx="8864600" cy="1139825"/>
          </a:xfrm>
        </p:spPr>
        <p:txBody>
          <a:bodyPr/>
          <a:lstStyle/>
          <a:p>
            <a:r>
              <a:rPr lang="fr-FR" sz="3800" dirty="0" smtClean="0"/>
              <a:t>Le </a:t>
            </a:r>
            <a:r>
              <a:rPr lang="fr-FR" sz="3800" dirty="0" err="1" smtClean="0"/>
              <a:t>non-codant</a:t>
            </a:r>
            <a:r>
              <a:rPr lang="fr-FR" sz="3800" dirty="0" smtClean="0"/>
              <a:t>: clé innovante de l’évolution</a:t>
            </a:r>
            <a:endParaRPr lang="fr-FR" sz="3800" dirty="0"/>
          </a:p>
        </p:txBody>
      </p:sp>
      <p:sp>
        <p:nvSpPr>
          <p:cNvPr id="11" name="Text Box 6"/>
          <p:cNvSpPr txBox="1">
            <a:spLocks noChangeArrowheads="1"/>
          </p:cNvSpPr>
          <p:nvPr/>
        </p:nvSpPr>
        <p:spPr bwMode="auto">
          <a:xfrm>
            <a:off x="6624638" y="2389188"/>
            <a:ext cx="1447800" cy="274637"/>
          </a:xfrm>
          <a:prstGeom prst="rect">
            <a:avLst/>
          </a:prstGeom>
          <a:noFill/>
          <a:ln w="9525">
            <a:noFill/>
            <a:miter lim="800000"/>
            <a:headEnd/>
            <a:tailEnd/>
          </a:ln>
        </p:spPr>
        <p:txBody>
          <a:bodyPr anchor="ctr">
            <a:prstTxWarp prst="textNoShape">
              <a:avLst/>
            </a:prstTxWarp>
            <a:spAutoFit/>
          </a:bodyPr>
          <a:lstStyle/>
          <a:p>
            <a:pPr algn="ctr"/>
            <a:r>
              <a:rPr lang="en-AU" sz="1200" b="1"/>
              <a:t>Complex fungi</a:t>
            </a:r>
            <a:endParaRPr lang="en-US" sz="1200" b="1"/>
          </a:p>
        </p:txBody>
      </p:sp>
      <p:sp>
        <p:nvSpPr>
          <p:cNvPr id="13" name="Text Box 9"/>
          <p:cNvSpPr txBox="1">
            <a:spLocks noChangeArrowheads="1"/>
          </p:cNvSpPr>
          <p:nvPr/>
        </p:nvSpPr>
        <p:spPr bwMode="auto">
          <a:xfrm>
            <a:off x="4013200" y="4128452"/>
            <a:ext cx="1117600" cy="276999"/>
          </a:xfrm>
          <a:prstGeom prst="rect">
            <a:avLst/>
          </a:prstGeom>
          <a:solidFill>
            <a:schemeClr val="bg1"/>
          </a:solidFill>
          <a:ln w="9525">
            <a:noFill/>
            <a:miter lim="800000"/>
            <a:headEnd/>
            <a:tailEnd/>
          </a:ln>
        </p:spPr>
        <p:txBody>
          <a:bodyPr wrap="square" anchor="ctr">
            <a:prstTxWarp prst="textNoShape">
              <a:avLst/>
            </a:prstTxWarp>
            <a:spAutoFit/>
          </a:bodyPr>
          <a:lstStyle/>
          <a:p>
            <a:pPr algn="ctr"/>
            <a:r>
              <a:rPr lang="en-AU" sz="1200" b="1" dirty="0"/>
              <a:t>Prokaryotes</a:t>
            </a:r>
            <a:endParaRPr lang="en-US" sz="1200" b="1" dirty="0"/>
          </a:p>
        </p:txBody>
      </p:sp>
      <p:sp>
        <p:nvSpPr>
          <p:cNvPr id="15" name="Text Box 12"/>
          <p:cNvSpPr txBox="1">
            <a:spLocks noChangeArrowheads="1"/>
          </p:cNvSpPr>
          <p:nvPr/>
        </p:nvSpPr>
        <p:spPr bwMode="auto">
          <a:xfrm>
            <a:off x="7543800" y="1231900"/>
            <a:ext cx="1152525" cy="274638"/>
          </a:xfrm>
          <a:prstGeom prst="rect">
            <a:avLst/>
          </a:prstGeom>
          <a:noFill/>
          <a:ln w="9525">
            <a:noFill/>
            <a:miter lim="800000"/>
            <a:headEnd/>
            <a:tailEnd/>
          </a:ln>
        </p:spPr>
        <p:txBody>
          <a:bodyPr anchor="ctr">
            <a:prstTxWarp prst="textNoShape">
              <a:avLst/>
            </a:prstTxWarp>
            <a:spAutoFit/>
          </a:bodyPr>
          <a:lstStyle/>
          <a:p>
            <a:r>
              <a:rPr lang="en-AU" sz="1200" b="1"/>
              <a:t>Urochordate</a:t>
            </a:r>
            <a:endParaRPr lang="en-US" sz="1200" b="1"/>
          </a:p>
        </p:txBody>
      </p:sp>
      <p:sp>
        <p:nvSpPr>
          <p:cNvPr id="17" name="Text Box 15"/>
          <p:cNvSpPr txBox="1">
            <a:spLocks noChangeArrowheads="1"/>
          </p:cNvSpPr>
          <p:nvPr/>
        </p:nvSpPr>
        <p:spPr bwMode="auto">
          <a:xfrm>
            <a:off x="6256338" y="3013075"/>
            <a:ext cx="1257300" cy="457200"/>
          </a:xfrm>
          <a:prstGeom prst="rect">
            <a:avLst/>
          </a:prstGeom>
          <a:noFill/>
          <a:ln w="9525">
            <a:noFill/>
            <a:miter lim="800000"/>
            <a:headEnd/>
            <a:tailEnd/>
          </a:ln>
        </p:spPr>
        <p:txBody>
          <a:bodyPr anchor="ctr">
            <a:prstTxWarp prst="textNoShape">
              <a:avLst/>
            </a:prstTxWarp>
            <a:spAutoFit/>
          </a:bodyPr>
          <a:lstStyle/>
          <a:p>
            <a:pPr algn="ctr"/>
            <a:r>
              <a:rPr lang="en-AU" sz="1200" b="1"/>
              <a:t>Simple eukaryotes</a:t>
            </a:r>
            <a:endParaRPr lang="en-US" sz="1200" b="1"/>
          </a:p>
        </p:txBody>
      </p:sp>
      <p:sp>
        <p:nvSpPr>
          <p:cNvPr id="19" name="Text Box 18"/>
          <p:cNvSpPr txBox="1">
            <a:spLocks noChangeArrowheads="1"/>
          </p:cNvSpPr>
          <p:nvPr/>
        </p:nvSpPr>
        <p:spPr bwMode="auto">
          <a:xfrm>
            <a:off x="7297738" y="1455738"/>
            <a:ext cx="1323975" cy="274637"/>
          </a:xfrm>
          <a:prstGeom prst="rect">
            <a:avLst/>
          </a:prstGeom>
          <a:noFill/>
          <a:ln w="9525">
            <a:noFill/>
            <a:miter lim="800000"/>
            <a:headEnd/>
            <a:tailEnd/>
          </a:ln>
        </p:spPr>
        <p:txBody>
          <a:bodyPr anchor="ctr">
            <a:prstTxWarp prst="textNoShape">
              <a:avLst/>
            </a:prstTxWarp>
            <a:spAutoFit/>
          </a:bodyPr>
          <a:lstStyle/>
          <a:p>
            <a:pPr algn="ctr"/>
            <a:r>
              <a:rPr lang="en-AU" sz="1200" b="1" dirty="0"/>
              <a:t>Invertebrates</a:t>
            </a:r>
            <a:endParaRPr lang="en-US" sz="1200" b="1" dirty="0"/>
          </a:p>
        </p:txBody>
      </p:sp>
      <p:sp>
        <p:nvSpPr>
          <p:cNvPr id="21" name="Text Box 22"/>
          <p:cNvSpPr txBox="1">
            <a:spLocks noChangeArrowheads="1"/>
          </p:cNvSpPr>
          <p:nvPr/>
        </p:nvSpPr>
        <p:spPr bwMode="auto">
          <a:xfrm>
            <a:off x="7181850" y="1798638"/>
            <a:ext cx="746125" cy="274637"/>
          </a:xfrm>
          <a:prstGeom prst="rect">
            <a:avLst/>
          </a:prstGeom>
          <a:noFill/>
          <a:ln w="9525">
            <a:noFill/>
            <a:miter lim="800000"/>
            <a:headEnd/>
            <a:tailEnd/>
          </a:ln>
        </p:spPr>
        <p:txBody>
          <a:bodyPr anchor="ctr">
            <a:prstTxWarp prst="textNoShape">
              <a:avLst/>
            </a:prstTxWarp>
            <a:spAutoFit/>
          </a:bodyPr>
          <a:lstStyle/>
          <a:p>
            <a:pPr algn="ctr"/>
            <a:r>
              <a:rPr lang="en-AU" sz="1200" b="1"/>
              <a:t>Plants</a:t>
            </a:r>
            <a:endParaRPr lang="en-US" sz="1200" b="1"/>
          </a:p>
        </p:txBody>
      </p:sp>
      <p:sp>
        <p:nvSpPr>
          <p:cNvPr id="23" name="Text Box 25"/>
          <p:cNvSpPr txBox="1">
            <a:spLocks noChangeArrowheads="1"/>
          </p:cNvSpPr>
          <p:nvPr/>
        </p:nvSpPr>
        <p:spPr bwMode="auto">
          <a:xfrm>
            <a:off x="7735888" y="979488"/>
            <a:ext cx="1184275" cy="274637"/>
          </a:xfrm>
          <a:prstGeom prst="rect">
            <a:avLst/>
          </a:prstGeom>
          <a:noFill/>
          <a:ln w="9525">
            <a:noFill/>
            <a:miter lim="800000"/>
            <a:headEnd/>
            <a:tailEnd/>
          </a:ln>
        </p:spPr>
        <p:txBody>
          <a:bodyPr anchor="ctr">
            <a:prstTxWarp prst="textNoShape">
              <a:avLst/>
            </a:prstTxWarp>
            <a:spAutoFit/>
          </a:bodyPr>
          <a:lstStyle/>
          <a:p>
            <a:pPr algn="ctr"/>
            <a:r>
              <a:rPr lang="en-AU" sz="1200" b="1"/>
              <a:t>Vertebrates</a:t>
            </a:r>
            <a:endParaRPr lang="en-US" sz="1200" b="1"/>
          </a:p>
        </p:txBody>
      </p:sp>
      <p:sp>
        <p:nvSpPr>
          <p:cNvPr id="33" name="Text Box 3"/>
          <p:cNvSpPr txBox="1">
            <a:spLocks noChangeArrowheads="1"/>
          </p:cNvSpPr>
          <p:nvPr/>
        </p:nvSpPr>
        <p:spPr bwMode="auto">
          <a:xfrm>
            <a:off x="6066346" y="6181923"/>
            <a:ext cx="2621230" cy="307777"/>
          </a:xfrm>
          <a:prstGeom prst="rect">
            <a:avLst/>
          </a:prstGeom>
          <a:noFill/>
          <a:ln w="9525">
            <a:noFill/>
            <a:miter lim="800000"/>
            <a:headEnd/>
            <a:tailEnd/>
          </a:ln>
        </p:spPr>
        <p:txBody>
          <a:bodyPr wrap="none" anchor="ctr">
            <a:prstTxWarp prst="textNoShape">
              <a:avLst/>
            </a:prstTxWarp>
            <a:spAutoFit/>
          </a:bodyPr>
          <a:lstStyle/>
          <a:p>
            <a:pPr algn="ctr"/>
            <a:r>
              <a:rPr lang="en-US" sz="1400" b="1" dirty="0" smtClean="0">
                <a:solidFill>
                  <a:srgbClr val="000000"/>
                </a:solidFill>
                <a:latin typeface="Calibri" pitchFamily="-65" charset="0"/>
              </a:rPr>
              <a:t>Taft </a:t>
            </a:r>
            <a:r>
              <a:rPr lang="en-US" sz="1400" b="1" dirty="0">
                <a:solidFill>
                  <a:srgbClr val="000000"/>
                </a:solidFill>
                <a:latin typeface="Calibri" pitchFamily="-65" charset="0"/>
              </a:rPr>
              <a:t>and</a:t>
            </a:r>
            <a:r>
              <a:rPr lang="en-US" sz="1400" b="1" dirty="0" smtClean="0">
                <a:solidFill>
                  <a:srgbClr val="000000"/>
                </a:solidFill>
                <a:latin typeface="Calibri" pitchFamily="-65" charset="0"/>
              </a:rPr>
              <a:t> </a:t>
            </a:r>
            <a:r>
              <a:rPr lang="en-US" sz="1400" b="1" dirty="0" err="1" smtClean="0">
                <a:solidFill>
                  <a:srgbClr val="000000"/>
                </a:solidFill>
                <a:latin typeface="Calibri" pitchFamily="-65" charset="0"/>
              </a:rPr>
              <a:t>Mattick</a:t>
            </a:r>
            <a:r>
              <a:rPr lang="en-US" sz="1400" b="1" dirty="0">
                <a:solidFill>
                  <a:srgbClr val="000000"/>
                </a:solidFill>
                <a:latin typeface="Calibri" pitchFamily="-65" charset="0"/>
              </a:rPr>
              <a:t>,</a:t>
            </a:r>
            <a:r>
              <a:rPr lang="en-US" sz="1400" b="1" dirty="0" smtClean="0">
                <a:solidFill>
                  <a:srgbClr val="000000"/>
                </a:solidFill>
                <a:latin typeface="Calibri" pitchFamily="-65" charset="0"/>
              </a:rPr>
              <a:t> </a:t>
            </a:r>
            <a:r>
              <a:rPr lang="en-US" sz="1400" b="1" dirty="0" err="1" smtClean="0">
                <a:solidFill>
                  <a:srgbClr val="000000"/>
                </a:solidFill>
                <a:latin typeface="Calibri" pitchFamily="-65" charset="0"/>
              </a:rPr>
              <a:t>Bioessays</a:t>
            </a:r>
            <a:r>
              <a:rPr lang="en-US" sz="1400" b="1" dirty="0" smtClean="0">
                <a:solidFill>
                  <a:srgbClr val="000000"/>
                </a:solidFill>
                <a:latin typeface="Calibri" pitchFamily="-65" charset="0"/>
              </a:rPr>
              <a:t> </a:t>
            </a:r>
            <a:r>
              <a:rPr lang="en-AU" sz="1400" b="1" dirty="0" smtClean="0">
                <a:solidFill>
                  <a:srgbClr val="000000"/>
                </a:solidFill>
                <a:latin typeface="Calibri" pitchFamily="-65" charset="0"/>
              </a:rPr>
              <a:t>2007</a:t>
            </a:r>
            <a:endParaRPr lang="en-US" sz="2400" dirty="0">
              <a:solidFill>
                <a:srgbClr val="000000"/>
              </a:solidFill>
              <a:latin typeface="Calibri" pitchFamily="-65" charset="0"/>
            </a:endParaRPr>
          </a:p>
        </p:txBody>
      </p:sp>
      <p:pic>
        <p:nvPicPr>
          <p:cNvPr id="32" name="Picture 17"/>
          <p:cNvPicPr>
            <a:picLocks noChangeAspect="1" noChangeArrowheads="1"/>
          </p:cNvPicPr>
          <p:nvPr/>
        </p:nvPicPr>
        <p:blipFill>
          <a:blip r:embed="rId3"/>
          <a:srcRect l="6540" t="61230" r="88466" b="24756"/>
          <a:stretch>
            <a:fillRect/>
          </a:stretch>
        </p:blipFill>
        <p:spPr bwMode="auto">
          <a:xfrm rot="5400000">
            <a:off x="4155689" y="2133600"/>
            <a:ext cx="832622" cy="2082800"/>
          </a:xfrm>
          <a:prstGeom prst="rect">
            <a:avLst/>
          </a:prstGeom>
          <a:solidFill>
            <a:schemeClr val="accent4">
              <a:lumMod val="60000"/>
              <a:lumOff val="40000"/>
            </a:schemeClr>
          </a:solidFill>
          <a:ln w="9525">
            <a:noFill/>
            <a:round/>
            <a:headEnd/>
            <a:tailEnd/>
          </a:ln>
        </p:spPr>
      </p:pic>
      <p:pic>
        <p:nvPicPr>
          <p:cNvPr id="40" name="Image 39"/>
          <p:cNvPicPr>
            <a:picLocks noChangeAspect="1"/>
          </p:cNvPicPr>
          <p:nvPr/>
        </p:nvPicPr>
        <p:blipFill>
          <a:blip r:embed="rId4">
            <a:clrChange>
              <a:clrFrom>
                <a:srgbClr val="FFFFFF"/>
              </a:clrFrom>
              <a:clrTo>
                <a:srgbClr val="FFFFFF">
                  <a:alpha val="0"/>
                </a:srgbClr>
              </a:clrTo>
            </a:clrChange>
          </a:blip>
          <a:stretch>
            <a:fillRect/>
          </a:stretch>
        </p:blipFill>
        <p:spPr>
          <a:xfrm>
            <a:off x="1917700" y="1054100"/>
            <a:ext cx="2008305" cy="2374900"/>
          </a:xfrm>
          <a:prstGeom prst="rect">
            <a:avLst/>
          </a:prstGeom>
        </p:spPr>
      </p:pic>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ppt_w</p:attrName>
                                        </p:attrNameLst>
                                      </p:cBhvr>
                                      <p:tavLst>
                                        <p:tav tm="0">
                                          <p:val>
                                            <p:fltVal val="0"/>
                                          </p:val>
                                        </p:tav>
                                        <p:tav tm="100000">
                                          <p:val>
                                            <p:strVal val="#ppt_w"/>
                                          </p:val>
                                        </p:tav>
                                      </p:tavLst>
                                    </p:anim>
                                    <p:anim calcmode="lin" valueType="num">
                                      <p:cBhvr>
                                        <p:cTn id="8" dur="1000" fill="hold"/>
                                        <p:tgtEl>
                                          <p:spTgt spid="32"/>
                                        </p:tgtEl>
                                        <p:attrNameLst>
                                          <p:attrName>ppt_h</p:attrName>
                                        </p:attrNameLst>
                                      </p:cBhvr>
                                      <p:tavLst>
                                        <p:tav tm="0">
                                          <p:val>
                                            <p:fltVal val="0"/>
                                          </p:val>
                                        </p:tav>
                                        <p:tav tm="100000">
                                          <p:val>
                                            <p:strVal val="#ppt_h"/>
                                          </p:val>
                                        </p:tav>
                                      </p:tavLst>
                                    </p:anim>
                                    <p:anim calcmode="lin" valueType="num">
                                      <p:cBhvr>
                                        <p:cTn id="9" dur="1000" fill="hold"/>
                                        <p:tgtEl>
                                          <p:spTgt spid="32"/>
                                        </p:tgtEl>
                                        <p:attrNameLst>
                                          <p:attrName>style.rotation</p:attrName>
                                        </p:attrNameLst>
                                      </p:cBhvr>
                                      <p:tavLst>
                                        <p:tav tm="0">
                                          <p:val>
                                            <p:fltVal val="90"/>
                                          </p:val>
                                        </p:tav>
                                        <p:tav tm="100000">
                                          <p:val>
                                            <p:fltVal val="0"/>
                                          </p:val>
                                        </p:tav>
                                      </p:tavLst>
                                    </p:anim>
                                    <p:animEffect transition="in" filter="fade">
                                      <p:cBhvr>
                                        <p:cTn id="10"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sz="3800" dirty="0" smtClean="0"/>
              <a:t>Les limites de notre compréhension: l’ADN copié en ARN…</a:t>
            </a:r>
            <a:endParaRPr lang="fr-FR" sz="3800" dirty="0"/>
          </a:p>
        </p:txBody>
      </p:sp>
      <p:pic>
        <p:nvPicPr>
          <p:cNvPr id="4" name="Image 3"/>
          <p:cNvPicPr>
            <a:picLocks noChangeAspect="1"/>
          </p:cNvPicPr>
          <p:nvPr/>
        </p:nvPicPr>
        <p:blipFill>
          <a:blip r:embed="rId2">
            <a:clrChange>
              <a:clrFrom>
                <a:srgbClr val="FFFFFF"/>
              </a:clrFrom>
              <a:clrTo>
                <a:srgbClr val="FFFFFF">
                  <a:alpha val="0"/>
                </a:srgbClr>
              </a:clrTo>
            </a:clrChange>
          </a:blip>
          <a:srcRect t="10549"/>
          <a:stretch>
            <a:fillRect/>
          </a:stretch>
        </p:blipFill>
        <p:spPr>
          <a:xfrm>
            <a:off x="1536700" y="1638300"/>
            <a:ext cx="5422900" cy="4736174"/>
          </a:xfrm>
          <a:prstGeom prst="rect">
            <a:avLst/>
          </a:prstGeom>
        </p:spPr>
      </p:pic>
      <p:cxnSp>
        <p:nvCxnSpPr>
          <p:cNvPr id="6" name="Connecteur droit 5"/>
          <p:cNvCxnSpPr/>
          <p:nvPr/>
        </p:nvCxnSpPr>
        <p:spPr>
          <a:xfrm>
            <a:off x="3937000" y="5829300"/>
            <a:ext cx="9652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Connecteur droit 6"/>
          <p:cNvCxnSpPr/>
          <p:nvPr/>
        </p:nvCxnSpPr>
        <p:spPr>
          <a:xfrm>
            <a:off x="3937000" y="6007100"/>
            <a:ext cx="965200" cy="1588"/>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800" dirty="0" smtClean="0"/>
              <a:t>RNA-DNA </a:t>
            </a:r>
            <a:r>
              <a:rPr lang="fr-FR" sz="3800" dirty="0" err="1" smtClean="0"/>
              <a:t>sequence</a:t>
            </a:r>
            <a:r>
              <a:rPr lang="fr-FR" sz="3800" dirty="0" smtClean="0"/>
              <a:t> </a:t>
            </a:r>
            <a:r>
              <a:rPr lang="fr-FR" sz="3800" dirty="0" err="1" smtClean="0"/>
              <a:t>differences</a:t>
            </a:r>
            <a:r>
              <a:rPr lang="fr-FR" sz="3800" dirty="0" smtClean="0"/>
              <a:t> (</a:t>
            </a:r>
            <a:r>
              <a:rPr lang="fr-FR" sz="3800" dirty="0" err="1" smtClean="0"/>
              <a:t>RDDs</a:t>
            </a:r>
            <a:r>
              <a:rPr lang="fr-FR" sz="3800" dirty="0" smtClean="0"/>
              <a:t>)</a:t>
            </a:r>
            <a:endParaRPr lang="fr-FR" sz="3800" dirty="0"/>
          </a:p>
        </p:txBody>
      </p:sp>
      <p:pic>
        <p:nvPicPr>
          <p:cNvPr id="4" name="Image 3"/>
          <p:cNvPicPr>
            <a:picLocks noChangeAspect="1"/>
          </p:cNvPicPr>
          <p:nvPr/>
        </p:nvPicPr>
        <p:blipFill>
          <a:blip r:embed="rId2">
            <a:clrChange>
              <a:clrFrom>
                <a:srgbClr val="FFFFFF"/>
              </a:clrFrom>
              <a:clrTo>
                <a:srgbClr val="FFFFFF">
                  <a:alpha val="0"/>
                </a:srgbClr>
              </a:clrTo>
            </a:clrChange>
          </a:blip>
          <a:stretch>
            <a:fillRect/>
          </a:stretch>
        </p:blipFill>
        <p:spPr>
          <a:xfrm>
            <a:off x="4451350" y="1632382"/>
            <a:ext cx="4349750" cy="4444568"/>
          </a:xfrm>
          <a:prstGeom prst="rect">
            <a:avLst/>
          </a:prstGeom>
        </p:spPr>
      </p:pic>
      <p:sp>
        <p:nvSpPr>
          <p:cNvPr id="5" name="ZoneTexte 4"/>
          <p:cNvSpPr txBox="1"/>
          <p:nvPr/>
        </p:nvSpPr>
        <p:spPr>
          <a:xfrm>
            <a:off x="927100" y="2413000"/>
            <a:ext cx="3398086" cy="2739211"/>
          </a:xfrm>
          <a:prstGeom prst="rect">
            <a:avLst/>
          </a:prstGeom>
          <a:noFill/>
        </p:spPr>
        <p:txBody>
          <a:bodyPr wrap="none" rtlCol="0">
            <a:spAutoFit/>
          </a:bodyPr>
          <a:lstStyle/>
          <a:p>
            <a:r>
              <a:rPr lang="fr-FR" sz="2600" b="1" u="sng" dirty="0" smtClean="0"/>
              <a:t>RNA </a:t>
            </a:r>
            <a:r>
              <a:rPr lang="fr-FR" sz="2600" b="1" u="sng" dirty="0" err="1" smtClean="0"/>
              <a:t>editing</a:t>
            </a:r>
            <a:r>
              <a:rPr lang="fr-FR" sz="2600" b="1" u="sng" dirty="0" smtClean="0"/>
              <a:t> (1986)</a:t>
            </a:r>
          </a:p>
          <a:p>
            <a:endParaRPr lang="fr-FR" sz="2600" dirty="0" smtClean="0"/>
          </a:p>
          <a:p>
            <a:pPr>
              <a:buFont typeface="Wingdings" charset="2"/>
              <a:buChar char="q"/>
            </a:pPr>
            <a:r>
              <a:rPr lang="fr-FR" sz="2600" dirty="0" smtClean="0"/>
              <a:t> C&gt;U, APOBEC</a:t>
            </a:r>
          </a:p>
          <a:p>
            <a:r>
              <a:rPr lang="fr-FR" sz="1400" dirty="0" err="1" smtClean="0"/>
              <a:t>apolipoprotein</a:t>
            </a:r>
            <a:r>
              <a:rPr lang="fr-FR" sz="1400" dirty="0" smtClean="0"/>
              <a:t> B </a:t>
            </a:r>
            <a:r>
              <a:rPr lang="fr-FR" sz="1400" dirty="0" err="1" smtClean="0"/>
              <a:t>mRNA</a:t>
            </a:r>
            <a:r>
              <a:rPr lang="fr-FR" sz="1400" dirty="0" smtClean="0"/>
              <a:t> </a:t>
            </a:r>
            <a:r>
              <a:rPr lang="fr-FR" sz="1400" dirty="0" err="1" smtClean="0"/>
              <a:t>editing</a:t>
            </a:r>
            <a:r>
              <a:rPr lang="fr-FR" sz="1400" dirty="0" smtClean="0"/>
              <a:t> enzymes</a:t>
            </a:r>
          </a:p>
          <a:p>
            <a:pPr>
              <a:buFont typeface="Wingdings" charset="2"/>
              <a:buChar char="q"/>
            </a:pPr>
            <a:endParaRPr lang="fr-FR" sz="2600" dirty="0" smtClean="0"/>
          </a:p>
          <a:p>
            <a:pPr>
              <a:buFont typeface="Wingdings" charset="2"/>
              <a:buChar char="q"/>
            </a:pPr>
            <a:r>
              <a:rPr lang="fr-FR" sz="2600" dirty="0" smtClean="0"/>
              <a:t> A&gt;I (G), ADAR</a:t>
            </a:r>
          </a:p>
          <a:p>
            <a:r>
              <a:rPr lang="fr-FR" sz="1400" dirty="0" err="1" smtClean="0"/>
              <a:t>adenosine</a:t>
            </a:r>
            <a:r>
              <a:rPr lang="fr-FR" sz="1400" dirty="0" smtClean="0"/>
              <a:t> </a:t>
            </a:r>
            <a:r>
              <a:rPr lang="fr-FR" sz="1400" dirty="0" err="1" smtClean="0"/>
              <a:t>deaminases</a:t>
            </a:r>
            <a:endParaRPr lang="fr-FR" sz="1400" dirty="0" smtClean="0"/>
          </a:p>
          <a:p>
            <a:endParaRPr lang="fr-FR" sz="1400" dirty="0"/>
          </a:p>
        </p:txBody>
      </p:sp>
      <p:sp>
        <p:nvSpPr>
          <p:cNvPr id="6" name="ZoneTexte 5"/>
          <p:cNvSpPr txBox="1"/>
          <p:nvPr/>
        </p:nvSpPr>
        <p:spPr>
          <a:xfrm>
            <a:off x="5359400" y="2425700"/>
            <a:ext cx="3761166" cy="892552"/>
          </a:xfrm>
          <a:prstGeom prst="rect">
            <a:avLst/>
          </a:prstGeom>
          <a:noFill/>
        </p:spPr>
        <p:txBody>
          <a:bodyPr wrap="none" rtlCol="0">
            <a:spAutoFit/>
          </a:bodyPr>
          <a:lstStyle/>
          <a:p>
            <a:r>
              <a:rPr lang="fr-FR" sz="2600" b="1" u="sng" dirty="0" smtClean="0"/>
              <a:t>12 </a:t>
            </a:r>
            <a:r>
              <a:rPr lang="fr-FR" sz="2600" b="1" u="sng" dirty="0" err="1" smtClean="0"/>
              <a:t>other</a:t>
            </a:r>
            <a:r>
              <a:rPr lang="fr-FR" sz="2600" b="1" u="sng" dirty="0" smtClean="0"/>
              <a:t> </a:t>
            </a:r>
            <a:r>
              <a:rPr lang="fr-FR" sz="2600" b="1" u="sng" dirty="0" err="1" smtClean="0"/>
              <a:t>transversions</a:t>
            </a:r>
            <a:endParaRPr lang="fr-FR" sz="2600" b="1" u="sng" dirty="0" smtClean="0"/>
          </a:p>
          <a:p>
            <a:pPr>
              <a:buFont typeface="Wingdings" charset="2"/>
              <a:buChar char="q"/>
            </a:pPr>
            <a:r>
              <a:rPr lang="fr-FR" sz="2600" dirty="0" smtClean="0"/>
              <a:t> </a:t>
            </a:r>
            <a:r>
              <a:rPr lang="fr-FR" sz="2600" dirty="0" err="1" smtClean="0"/>
              <a:t>R-loops</a:t>
            </a:r>
            <a:r>
              <a:rPr lang="fr-FR" sz="2600" dirty="0" smtClean="0"/>
              <a:t>/RDD</a:t>
            </a:r>
          </a:p>
        </p:txBody>
      </p:sp>
      <p:sp>
        <p:nvSpPr>
          <p:cNvPr id="7" name="Rectangle 6"/>
          <p:cNvSpPr/>
          <p:nvPr/>
        </p:nvSpPr>
        <p:spPr>
          <a:xfrm>
            <a:off x="4912878" y="5784334"/>
            <a:ext cx="2595770" cy="369332"/>
          </a:xfrm>
          <a:prstGeom prst="rect">
            <a:avLst/>
          </a:prstGeom>
        </p:spPr>
        <p:txBody>
          <a:bodyPr wrap="none">
            <a:spAutoFit/>
          </a:bodyPr>
          <a:lstStyle/>
          <a:p>
            <a:r>
              <a:rPr lang="fr-FR" i="1" u="sng" dirty="0" smtClean="0">
                <a:latin typeface="Calibri" pitchFamily="-84" charset="0"/>
              </a:rPr>
              <a:t>Wang et al, </a:t>
            </a:r>
            <a:r>
              <a:rPr lang="fr-FR" i="1" u="sng" dirty="0" err="1" smtClean="0">
                <a:latin typeface="Calibri" pitchFamily="-84" charset="0"/>
              </a:rPr>
              <a:t>Cell</a:t>
            </a:r>
            <a:r>
              <a:rPr lang="fr-FR" i="1" u="sng" dirty="0" smtClean="0">
                <a:latin typeface="Calibri" pitchFamily="-84" charset="0"/>
              </a:rPr>
              <a:t> </a:t>
            </a:r>
            <a:r>
              <a:rPr lang="fr-FR" i="1" u="sng" dirty="0" err="1" smtClean="0">
                <a:latin typeface="Calibri" pitchFamily="-84" charset="0"/>
              </a:rPr>
              <a:t>Rep</a:t>
            </a:r>
            <a:r>
              <a:rPr lang="fr-FR" i="1" u="sng" dirty="0" smtClean="0">
                <a:latin typeface="Calibri" pitchFamily="-84" charset="0"/>
              </a:rPr>
              <a:t> 2014</a:t>
            </a:r>
            <a:endParaRPr lang="fr-FR" u="sng" dirty="0"/>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6258" name="Footer Placeholder 2"/>
          <p:cNvSpPr>
            <a:spLocks noGrp="1"/>
          </p:cNvSpPr>
          <p:nvPr>
            <p:ph type="ftr" sz="quarter" idx="10"/>
          </p:nvPr>
        </p:nvSpPr>
        <p:spPr>
          <a:noFill/>
        </p:spPr>
        <p:txBody>
          <a:bodyPr/>
          <a:lstStyle/>
          <a:p>
            <a:r>
              <a:rPr lang="en-US">
                <a:latin typeface="Courier New" pitchFamily="-108" charset="0"/>
                <a:ea typeface="Courier New" pitchFamily="-108" charset="0"/>
                <a:cs typeface="Courier New" pitchFamily="-108" charset="0"/>
              </a:rPr>
              <a:t>http://cs273a.stanford.edu  [Bejerano Fall10/11]</a:t>
            </a:r>
          </a:p>
        </p:txBody>
      </p:sp>
      <p:sp>
        <p:nvSpPr>
          <p:cNvPr id="96259" name="Slide Number Placeholder 3"/>
          <p:cNvSpPr>
            <a:spLocks noGrp="1"/>
          </p:cNvSpPr>
          <p:nvPr>
            <p:ph type="sldNum" sz="quarter" idx="11"/>
          </p:nvPr>
        </p:nvSpPr>
        <p:spPr>
          <a:noFill/>
        </p:spPr>
        <p:txBody>
          <a:bodyPr/>
          <a:lstStyle/>
          <a:p>
            <a:fld id="{7F8648AB-19D9-D94D-97B8-BA959C654782}" type="slidenum">
              <a:rPr lang="en-US"/>
              <a:pPr/>
              <a:t>23</a:t>
            </a:fld>
            <a:endParaRPr lang="en-US"/>
          </a:p>
        </p:txBody>
      </p:sp>
      <p:sp>
        <p:nvSpPr>
          <p:cNvPr id="96260" name="Rectangle 2"/>
          <p:cNvSpPr>
            <a:spLocks noGrp="1" noChangeArrowheads="1"/>
          </p:cNvSpPr>
          <p:nvPr>
            <p:ph type="title"/>
          </p:nvPr>
        </p:nvSpPr>
        <p:spPr/>
        <p:txBody>
          <a:bodyPr/>
          <a:lstStyle/>
          <a:p>
            <a:pPr eaLnBrk="1" hangingPunct="1"/>
            <a:endParaRPr lang="fr-FR"/>
          </a:p>
        </p:txBody>
      </p:sp>
      <p:pic>
        <p:nvPicPr>
          <p:cNvPr id="96261" name="Picture 3"/>
          <p:cNvPicPr>
            <a:picLocks noChangeAspect="1" noChangeArrowheads="1"/>
          </p:cNvPicPr>
          <p:nvPr/>
        </p:nvPicPr>
        <p:blipFill>
          <a:blip r:embed="rId3"/>
          <a:srcRect/>
          <a:stretch>
            <a:fillRect/>
          </a:stretch>
        </p:blipFill>
        <p:spPr bwMode="auto">
          <a:xfrm>
            <a:off x="514350" y="1576388"/>
            <a:ext cx="8139113" cy="40862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 Box 1"/>
          <p:cNvSpPr txBox="1">
            <a:spLocks noChangeArrowheads="1"/>
          </p:cNvSpPr>
          <p:nvPr/>
        </p:nvSpPr>
        <p:spPr bwMode="auto">
          <a:xfrm>
            <a:off x="0" y="101600"/>
            <a:ext cx="9144000" cy="876300"/>
          </a:xfrm>
          <a:prstGeom prst="rect">
            <a:avLst/>
          </a:prstGeom>
          <a:noFill/>
          <a:ln w="9525">
            <a:noFill/>
            <a:round/>
            <a:headEnd/>
            <a:tailEnd/>
          </a:ln>
          <a:effectLst>
            <a:outerShdw blurRad="50800" dist="38100" dir="2700000" algn="tl" rotWithShape="0">
              <a:srgbClr val="000000">
                <a:alpha val="43000"/>
              </a:srgbClr>
            </a:outerShdw>
          </a:effectLst>
        </p:spPr>
        <p:txBody>
          <a:bodyPr lIns="90000" tIns="46800" rIns="90000" bIns="46800" anchor="ctr">
            <a:prstTxWarp prst="textNoShape">
              <a:avLst/>
            </a:prstTxWarp>
          </a:bodyPr>
          <a:lstStyle/>
          <a:p>
            <a:pPr algn="ctr">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3300" dirty="0" smtClean="0">
                <a:solidFill>
                  <a:schemeClr val="tx1">
                    <a:lumMod val="50000"/>
                    <a:lumOff val="50000"/>
                  </a:schemeClr>
                </a:solidFill>
                <a:latin typeface="Calibri" charset="0"/>
              </a:rPr>
              <a:t>Pendant ce </a:t>
            </a:r>
            <a:r>
              <a:rPr lang="it-IT" sz="3300" dirty="0" err="1" smtClean="0">
                <a:solidFill>
                  <a:schemeClr val="tx1">
                    <a:lumMod val="50000"/>
                    <a:lumOff val="50000"/>
                  </a:schemeClr>
                </a:solidFill>
                <a:latin typeface="Calibri" charset="0"/>
              </a:rPr>
              <a:t>temps</a:t>
            </a:r>
            <a:r>
              <a:rPr lang="it-IT" sz="3300" dirty="0" smtClean="0">
                <a:solidFill>
                  <a:schemeClr val="tx1">
                    <a:lumMod val="50000"/>
                    <a:lumOff val="50000"/>
                  </a:schemeClr>
                </a:solidFill>
                <a:latin typeface="Calibri" charset="0"/>
              </a:rPr>
              <a:t>, </a:t>
            </a:r>
            <a:r>
              <a:rPr lang="it-IT" sz="3300" dirty="0" smtClean="0">
                <a:solidFill>
                  <a:schemeClr val="tx1">
                    <a:lumMod val="50000"/>
                    <a:lumOff val="50000"/>
                  </a:schemeClr>
                </a:solidFill>
                <a:latin typeface="Calibri" charset="0"/>
              </a:rPr>
              <a:t>u</a:t>
            </a:r>
            <a:r>
              <a:rPr lang="it-IT" sz="3300" dirty="0" smtClean="0">
                <a:solidFill>
                  <a:schemeClr val="tx1">
                    <a:lumMod val="50000"/>
                    <a:lumOff val="50000"/>
                  </a:schemeClr>
                </a:solidFill>
                <a:latin typeface="Calibri" charset="0"/>
              </a:rPr>
              <a:t>ne nouvelle </a:t>
            </a:r>
            <a:r>
              <a:rPr lang="it-IT" sz="3300" dirty="0" err="1" smtClean="0">
                <a:solidFill>
                  <a:schemeClr val="tx1">
                    <a:lumMod val="50000"/>
                    <a:lumOff val="50000"/>
                  </a:schemeClr>
                </a:solidFill>
                <a:latin typeface="Calibri" charset="0"/>
              </a:rPr>
              <a:t>réalité</a:t>
            </a:r>
            <a:r>
              <a:rPr lang="it-IT" sz="3300" dirty="0" smtClean="0">
                <a:solidFill>
                  <a:schemeClr val="tx1">
                    <a:lumMod val="50000"/>
                    <a:lumOff val="50000"/>
                  </a:schemeClr>
                </a:solidFill>
                <a:latin typeface="Calibri" charset="0"/>
              </a:rPr>
              <a:t> </a:t>
            </a:r>
            <a:r>
              <a:rPr lang="it-IT" sz="3300" dirty="0" err="1" smtClean="0">
                <a:solidFill>
                  <a:schemeClr val="tx1">
                    <a:lumMod val="50000"/>
                    <a:lumOff val="50000"/>
                  </a:schemeClr>
                </a:solidFill>
                <a:latin typeface="Calibri" charset="0"/>
              </a:rPr>
              <a:t>clinique</a:t>
            </a:r>
            <a:endParaRPr lang="it-IT" sz="3300" dirty="0" smtClean="0">
              <a:solidFill>
                <a:schemeClr val="tx1">
                  <a:lumMod val="50000"/>
                  <a:lumOff val="50000"/>
                </a:schemeClr>
              </a:solidFill>
              <a:latin typeface="Calibri" charset="0"/>
            </a:endParaRPr>
          </a:p>
        </p:txBody>
      </p:sp>
      <p:pic>
        <p:nvPicPr>
          <p:cNvPr id="5" name="Image 4"/>
          <p:cNvPicPr>
            <a:picLocks noChangeAspect="1"/>
          </p:cNvPicPr>
          <p:nvPr/>
        </p:nvPicPr>
        <p:blipFill>
          <a:blip r:embed="rId2"/>
          <a:stretch>
            <a:fillRect/>
          </a:stretch>
        </p:blipFill>
        <p:spPr>
          <a:xfrm>
            <a:off x="4718050" y="2374900"/>
            <a:ext cx="3898900" cy="3771900"/>
          </a:xfrm>
          <a:prstGeom prst="rect">
            <a:avLst/>
          </a:prstGeom>
        </p:spPr>
      </p:pic>
      <p:pic>
        <p:nvPicPr>
          <p:cNvPr id="6" name="Image 5" descr="Capture d’écran 2014-06-10 à 17.45.48.png"/>
          <p:cNvPicPr>
            <a:picLocks noChangeAspect="1"/>
          </p:cNvPicPr>
          <p:nvPr/>
        </p:nvPicPr>
        <p:blipFill>
          <a:blip r:embed="rId3">
            <a:clrChange>
              <a:clrFrom>
                <a:srgbClr val="FFFFFF"/>
              </a:clrFrom>
              <a:clrTo>
                <a:srgbClr val="FFFFFF">
                  <a:alpha val="0"/>
                </a:srgbClr>
              </a:clrTo>
            </a:clrChange>
          </a:blip>
          <a:stretch>
            <a:fillRect/>
          </a:stretch>
        </p:blipFill>
        <p:spPr>
          <a:xfrm>
            <a:off x="254000" y="3124200"/>
            <a:ext cx="4775200" cy="3149600"/>
          </a:xfrm>
          <a:prstGeom prst="rect">
            <a:avLst/>
          </a:prstGeom>
        </p:spPr>
      </p:pic>
      <p:sp>
        <p:nvSpPr>
          <p:cNvPr id="8" name="ZoneTexte 7"/>
          <p:cNvSpPr txBox="1"/>
          <p:nvPr/>
        </p:nvSpPr>
        <p:spPr>
          <a:xfrm>
            <a:off x="520700" y="927100"/>
            <a:ext cx="8470900" cy="2031325"/>
          </a:xfrm>
          <a:prstGeom prst="rect">
            <a:avLst/>
          </a:prstGeom>
          <a:noFill/>
        </p:spPr>
        <p:txBody>
          <a:bodyPr wrap="square" rtlCol="0">
            <a:spAutoFit/>
          </a:bodyPr>
          <a:lstStyle/>
          <a:p>
            <a:r>
              <a:rPr lang="fr-FR" dirty="0" smtClean="0"/>
              <a:t>Et si le Petit Prince se rendait à l’h</a:t>
            </a:r>
            <a:r>
              <a:rPr lang="fr-FR" dirty="0" smtClean="0"/>
              <a:t>ôpital:</a:t>
            </a:r>
          </a:p>
          <a:p>
            <a:r>
              <a:rPr lang="fr-FR" dirty="0" smtClean="0"/>
              <a:t>«</a:t>
            </a:r>
            <a:r>
              <a:rPr lang="fr-FR" dirty="0" smtClean="0"/>
              <a:t> Bonjour. Pourquoi viens-tu de séquencer les exons?</a:t>
            </a:r>
          </a:p>
          <a:p>
            <a:r>
              <a:rPr lang="fr-FR" dirty="0" smtClean="0"/>
              <a:t>	- C’est la consigne, répondit le généticien.</a:t>
            </a:r>
          </a:p>
          <a:p>
            <a:r>
              <a:rPr lang="fr-FR" dirty="0" smtClean="0"/>
              <a:t>- Qu’est-ce « la consigne »?</a:t>
            </a:r>
          </a:p>
          <a:p>
            <a:r>
              <a:rPr lang="fr-FR" dirty="0" smtClean="0"/>
              <a:t>	- C’est de séquencer les exons des gènes.</a:t>
            </a:r>
          </a:p>
          <a:p>
            <a:r>
              <a:rPr lang="fr-FR" dirty="0" smtClean="0"/>
              <a:t>	</a:t>
            </a:r>
            <a:r>
              <a:rPr lang="fr-FR" i="1" dirty="0" smtClean="0"/>
              <a:t>Et il séquença un autre individu.</a:t>
            </a:r>
          </a:p>
          <a:p>
            <a:r>
              <a:rPr lang="fr-FR" dirty="0" smtClean="0"/>
              <a:t>- Les exons des gènes…! Mais… c’est quoi un gène?... »</a:t>
            </a:r>
            <a:endParaRPr lang="fr-FR" dirty="0"/>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 name="Rectangle à coins arrondis 25"/>
          <p:cNvSpPr/>
          <p:nvPr/>
        </p:nvSpPr>
        <p:spPr>
          <a:xfrm>
            <a:off x="5080000" y="1358900"/>
            <a:ext cx="3721100" cy="4800600"/>
          </a:xfrm>
          <a:prstGeom prst="roundRect">
            <a:avLst>
              <a:gd name="adj" fmla="val 2655"/>
            </a:avLst>
          </a:prstGeom>
          <a:noFill/>
          <a:ln w="28575" cmpd="sng"/>
          <a:scene3d>
            <a:camera prst="orthographicFront"/>
            <a:lightRig rig="threePt" dir="t"/>
          </a:scene3d>
          <a:sp3d>
            <a:bevelT/>
            <a:bevelB w="114300" prst="hardEdge"/>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5" name="Rectangle à coins arrondis 24"/>
          <p:cNvSpPr/>
          <p:nvPr/>
        </p:nvSpPr>
        <p:spPr>
          <a:xfrm>
            <a:off x="2692400" y="1371600"/>
            <a:ext cx="2286000" cy="4800600"/>
          </a:xfrm>
          <a:prstGeom prst="roundRect">
            <a:avLst>
              <a:gd name="adj" fmla="val 6163"/>
            </a:avLst>
          </a:prstGeom>
          <a:noFill/>
          <a:ln w="28575" cmpd="sng"/>
          <a:scene3d>
            <a:camera prst="orthographicFront"/>
            <a:lightRig rig="threePt" dir="t"/>
          </a:scene3d>
          <a:sp3d>
            <a:bevelT/>
            <a:bevelB w="114300" prst="hardEdge"/>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4" name="Picture 2"/>
          <p:cNvPicPr>
            <a:picLocks noChangeAspect="1" noChangeArrowheads="1"/>
          </p:cNvPicPr>
          <p:nvPr/>
        </p:nvPicPr>
        <p:blipFill>
          <a:blip r:embed="rId3">
            <a:clrChange>
              <a:clrFrom>
                <a:srgbClr val="FFFFFF"/>
              </a:clrFrom>
              <a:clrTo>
                <a:srgbClr val="FFFFFF">
                  <a:alpha val="0"/>
                </a:srgbClr>
              </a:clrTo>
            </a:clrChange>
          </a:blip>
          <a:srcRect l="35555" t="46686" r="30000" b="13791"/>
          <a:stretch>
            <a:fillRect/>
          </a:stretch>
        </p:blipFill>
        <p:spPr bwMode="auto">
          <a:xfrm>
            <a:off x="5148263" y="2935044"/>
            <a:ext cx="3894137" cy="2792655"/>
          </a:xfrm>
          <a:prstGeom prst="rect">
            <a:avLst/>
          </a:prstGeom>
          <a:noFill/>
          <a:ln w="9525">
            <a:noFill/>
            <a:miter lim="800000"/>
            <a:headEnd/>
            <a:tailEnd/>
          </a:ln>
        </p:spPr>
      </p:pic>
      <p:sp>
        <p:nvSpPr>
          <p:cNvPr id="5" name="TextBox 6"/>
          <p:cNvSpPr txBox="1">
            <a:spLocks noChangeArrowheads="1"/>
          </p:cNvSpPr>
          <p:nvPr/>
        </p:nvSpPr>
        <p:spPr bwMode="auto">
          <a:xfrm>
            <a:off x="5003800" y="1333500"/>
            <a:ext cx="3873500" cy="1754327"/>
          </a:xfrm>
          <a:prstGeom prst="rect">
            <a:avLst/>
          </a:prstGeom>
          <a:noFill/>
          <a:ln w="9525">
            <a:noFill/>
            <a:miter lim="800000"/>
            <a:headEnd/>
            <a:tailEnd/>
          </a:ln>
        </p:spPr>
        <p:txBody>
          <a:bodyPr wrap="square">
            <a:prstTxWarp prst="textNoShape">
              <a:avLst/>
            </a:prstTxWarp>
            <a:spAutoFit/>
          </a:bodyPr>
          <a:lstStyle/>
          <a:p>
            <a:pPr algn="ctr"/>
            <a:r>
              <a:rPr lang="en-US" sz="1800" b="0" u="sng" dirty="0">
                <a:solidFill>
                  <a:schemeClr val="tx1"/>
                </a:solidFill>
                <a:latin typeface="Arial" pitchFamily="-1" charset="0"/>
                <a:ea typeface="Arial" pitchFamily="-1" charset="0"/>
                <a:cs typeface="Arial" pitchFamily="-1" charset="0"/>
              </a:rPr>
              <a:t>Tom </a:t>
            </a:r>
            <a:r>
              <a:rPr lang="en-US" sz="1800" b="0" u="sng" dirty="0" err="1" smtClean="0">
                <a:solidFill>
                  <a:schemeClr val="tx1"/>
                </a:solidFill>
                <a:latin typeface="Arial" pitchFamily="-1" charset="0"/>
                <a:ea typeface="Arial" pitchFamily="-1" charset="0"/>
                <a:cs typeface="Arial" pitchFamily="-1" charset="0"/>
              </a:rPr>
              <a:t>Gingeras</a:t>
            </a:r>
            <a:r>
              <a:rPr lang="en-US" sz="1800" b="0" u="sng" dirty="0" smtClean="0">
                <a:solidFill>
                  <a:schemeClr val="tx1"/>
                </a:solidFill>
                <a:latin typeface="Arial" pitchFamily="-1" charset="0"/>
                <a:ea typeface="Arial" pitchFamily="-1" charset="0"/>
                <a:cs typeface="Arial" pitchFamily="-1" charset="0"/>
              </a:rPr>
              <a:t>, ENCODE</a:t>
            </a:r>
          </a:p>
          <a:p>
            <a:r>
              <a:rPr lang="en-US" sz="1800" b="0" i="1" dirty="0" smtClean="0">
                <a:solidFill>
                  <a:schemeClr val="tx1"/>
                </a:solidFill>
                <a:latin typeface="Arial" pitchFamily="-1" charset="0"/>
                <a:ea typeface="Arial" pitchFamily="-1" charset="0"/>
                <a:cs typeface="Arial" pitchFamily="-1" charset="0"/>
              </a:rPr>
              <a:t>There’s </a:t>
            </a:r>
            <a:r>
              <a:rPr lang="en-US" sz="1800" b="0" i="1" dirty="0">
                <a:solidFill>
                  <a:schemeClr val="tx1"/>
                </a:solidFill>
                <a:latin typeface="Arial" pitchFamily="-1" charset="0"/>
                <a:ea typeface="Arial" pitchFamily="-1" charset="0"/>
                <a:cs typeface="Arial" pitchFamily="-1" charset="0"/>
              </a:rPr>
              <a:t>no such thing as a gene…</a:t>
            </a:r>
            <a:br>
              <a:rPr lang="en-US" sz="1800" b="0" i="1" dirty="0">
                <a:solidFill>
                  <a:schemeClr val="tx1"/>
                </a:solidFill>
                <a:latin typeface="Arial" pitchFamily="-1" charset="0"/>
                <a:ea typeface="Arial" pitchFamily="-1" charset="0"/>
                <a:cs typeface="Arial" pitchFamily="-1" charset="0"/>
              </a:rPr>
            </a:br>
            <a:r>
              <a:rPr lang="en-US" sz="1800" b="0" i="1" dirty="0">
                <a:solidFill>
                  <a:schemeClr val="tx1"/>
                </a:solidFill>
                <a:latin typeface="Arial" pitchFamily="-1" charset="0"/>
                <a:ea typeface="Arial" pitchFamily="-1" charset="0"/>
                <a:cs typeface="Arial" pitchFamily="-1" charset="0"/>
              </a:rPr>
              <a:t>Every base of the genome is transcribed</a:t>
            </a:r>
            <a:r>
              <a:rPr lang="en-US" sz="1800" b="0" i="1" dirty="0" smtClean="0">
                <a:solidFill>
                  <a:schemeClr val="tx1"/>
                </a:solidFill>
                <a:latin typeface="Arial" pitchFamily="-1" charset="0"/>
                <a:ea typeface="Arial" pitchFamily="-1" charset="0"/>
                <a:cs typeface="Arial" pitchFamily="-1" charset="0"/>
              </a:rPr>
              <a:t> in </a:t>
            </a:r>
            <a:r>
              <a:rPr lang="en-US" sz="1800" b="0" i="1" dirty="0">
                <a:solidFill>
                  <a:schemeClr val="tx1"/>
                </a:solidFill>
                <a:latin typeface="Arial" pitchFamily="-1" charset="0"/>
                <a:ea typeface="Arial" pitchFamily="-1" charset="0"/>
                <a:cs typeface="Arial" pitchFamily="-1" charset="0"/>
              </a:rPr>
              <a:t>both directions, sense and antisense</a:t>
            </a:r>
            <a:r>
              <a:rPr lang="en-US" sz="1800" b="0" i="1" dirty="0" smtClean="0">
                <a:solidFill>
                  <a:schemeClr val="tx1"/>
                </a:solidFill>
                <a:latin typeface="Arial" pitchFamily="-1" charset="0"/>
                <a:ea typeface="Arial" pitchFamily="-1" charset="0"/>
                <a:cs typeface="Arial" pitchFamily="-1" charset="0"/>
              </a:rPr>
              <a:t>… But</a:t>
            </a:r>
            <a:r>
              <a:rPr lang="en-US" sz="1800" b="0" i="1" dirty="0">
                <a:solidFill>
                  <a:schemeClr val="tx1"/>
                </a:solidFill>
                <a:latin typeface="Arial" pitchFamily="-1" charset="0"/>
                <a:ea typeface="Arial" pitchFamily="-1" charset="0"/>
                <a:cs typeface="Arial" pitchFamily="-1" charset="0"/>
              </a:rPr>
              <a:t>, if you really HAVE to count genes:</a:t>
            </a:r>
          </a:p>
        </p:txBody>
      </p:sp>
      <p:sp>
        <p:nvSpPr>
          <p:cNvPr id="6" name="TextBox 7"/>
          <p:cNvSpPr txBox="1">
            <a:spLocks noChangeArrowheads="1"/>
          </p:cNvSpPr>
          <p:nvPr/>
        </p:nvSpPr>
        <p:spPr bwMode="auto">
          <a:xfrm>
            <a:off x="5372100" y="5849938"/>
            <a:ext cx="4445000" cy="307777"/>
          </a:xfrm>
          <a:prstGeom prst="rect">
            <a:avLst/>
          </a:prstGeom>
          <a:noFill/>
          <a:ln w="9525">
            <a:noFill/>
            <a:miter lim="800000"/>
            <a:headEnd/>
            <a:tailEnd/>
          </a:ln>
        </p:spPr>
        <p:txBody>
          <a:bodyPr wrap="square">
            <a:prstTxWarp prst="textNoShape">
              <a:avLst/>
            </a:prstTxWarp>
            <a:spAutoFit/>
          </a:bodyPr>
          <a:lstStyle/>
          <a:p>
            <a:r>
              <a:rPr lang="en-US" sz="1400" b="0" dirty="0">
                <a:solidFill>
                  <a:schemeClr val="tx1"/>
                </a:solidFill>
                <a:latin typeface="Arial" pitchFamily="-1" charset="0"/>
                <a:ea typeface="Arial" pitchFamily="-1" charset="0"/>
                <a:cs typeface="Arial" pitchFamily="-1" charset="0"/>
              </a:rPr>
              <a:t>Harrow</a:t>
            </a:r>
            <a:r>
              <a:rPr lang="en-US" sz="1400" b="0" dirty="0" smtClean="0">
                <a:solidFill>
                  <a:schemeClr val="tx1"/>
                </a:solidFill>
                <a:latin typeface="Arial" pitchFamily="-1" charset="0"/>
                <a:ea typeface="Arial" pitchFamily="-1" charset="0"/>
                <a:cs typeface="Arial" pitchFamily="-1" charset="0"/>
              </a:rPr>
              <a:t> et al 2012, </a:t>
            </a:r>
            <a:r>
              <a:rPr lang="en-US" sz="1400" b="0" i="1" dirty="0" smtClean="0">
                <a:solidFill>
                  <a:schemeClr val="tx1"/>
                </a:solidFill>
                <a:latin typeface="Arial" pitchFamily="-1" charset="0"/>
                <a:ea typeface="Arial" pitchFamily="-1" charset="0"/>
                <a:cs typeface="Arial" pitchFamily="-1" charset="0"/>
              </a:rPr>
              <a:t>Genome</a:t>
            </a:r>
            <a:r>
              <a:rPr lang="en-US" sz="1400" i="1" dirty="0">
                <a:latin typeface="Arial" pitchFamily="-1" charset="0"/>
                <a:ea typeface="Arial" pitchFamily="-1" charset="0"/>
                <a:cs typeface="Arial" pitchFamily="-1" charset="0"/>
              </a:rPr>
              <a:t> </a:t>
            </a:r>
            <a:r>
              <a:rPr lang="en-US" sz="1400" b="0" i="1" dirty="0" smtClean="0">
                <a:solidFill>
                  <a:schemeClr val="tx1"/>
                </a:solidFill>
                <a:latin typeface="Arial" pitchFamily="-1" charset="0"/>
                <a:ea typeface="Arial" pitchFamily="-1" charset="0"/>
                <a:cs typeface="Arial" pitchFamily="-1" charset="0"/>
              </a:rPr>
              <a:t>Research</a:t>
            </a:r>
            <a:endParaRPr lang="en-US" sz="1400" b="0" dirty="0">
              <a:solidFill>
                <a:schemeClr val="tx1"/>
              </a:solidFill>
              <a:latin typeface="Arial" pitchFamily="-1" charset="0"/>
              <a:ea typeface="Arial" pitchFamily="-1" charset="0"/>
              <a:cs typeface="Arial" pitchFamily="-1" charset="0"/>
            </a:endParaRPr>
          </a:p>
        </p:txBody>
      </p:sp>
      <p:sp>
        <p:nvSpPr>
          <p:cNvPr id="17" name="TextBox 6"/>
          <p:cNvSpPr txBox="1">
            <a:spLocks noChangeArrowheads="1"/>
          </p:cNvSpPr>
          <p:nvPr/>
        </p:nvSpPr>
        <p:spPr bwMode="auto">
          <a:xfrm>
            <a:off x="427028" y="1358900"/>
            <a:ext cx="2006529" cy="646331"/>
          </a:xfrm>
          <a:prstGeom prst="rect">
            <a:avLst/>
          </a:prstGeom>
          <a:noFill/>
          <a:ln w="9525">
            <a:noFill/>
            <a:miter lim="800000"/>
            <a:headEnd/>
            <a:tailEnd/>
          </a:ln>
        </p:spPr>
        <p:txBody>
          <a:bodyPr wrap="none">
            <a:prstTxWarp prst="textNoShape">
              <a:avLst/>
            </a:prstTxWarp>
            <a:spAutoFit/>
          </a:bodyPr>
          <a:lstStyle/>
          <a:p>
            <a:pPr algn="ctr"/>
            <a:r>
              <a:rPr lang="en-US" sz="1800" b="0" u="sng" dirty="0" smtClean="0">
                <a:solidFill>
                  <a:schemeClr val="tx1"/>
                </a:solidFill>
                <a:latin typeface="Arial" pitchFamily="-1" charset="0"/>
                <a:ea typeface="Arial" pitchFamily="-1" charset="0"/>
                <a:cs typeface="Arial" pitchFamily="-1" charset="0"/>
              </a:rPr>
              <a:t>Molecular Biology</a:t>
            </a:r>
          </a:p>
          <a:p>
            <a:pPr algn="ctr"/>
            <a:r>
              <a:rPr lang="en-US" sz="1800" b="0" u="sng" dirty="0" smtClean="0">
                <a:solidFill>
                  <a:schemeClr val="tx1"/>
                </a:solidFill>
                <a:latin typeface="Arial" pitchFamily="-1" charset="0"/>
                <a:ea typeface="Arial" pitchFamily="-1" charset="0"/>
                <a:cs typeface="Arial" pitchFamily="-1" charset="0"/>
              </a:rPr>
              <a:t>Dogma</a:t>
            </a:r>
          </a:p>
        </p:txBody>
      </p:sp>
      <p:sp>
        <p:nvSpPr>
          <p:cNvPr id="18" name="Rectangle 17"/>
          <p:cNvSpPr/>
          <p:nvPr/>
        </p:nvSpPr>
        <p:spPr>
          <a:xfrm>
            <a:off x="932150" y="1034534"/>
            <a:ext cx="1056700" cy="369332"/>
          </a:xfrm>
          <a:prstGeom prst="rect">
            <a:avLst/>
          </a:prstGeom>
        </p:spPr>
        <p:txBody>
          <a:bodyPr wrap="none">
            <a:spAutoFit/>
          </a:bodyPr>
          <a:lstStyle/>
          <a:p>
            <a:pPr algn="ctr"/>
            <a:r>
              <a:rPr lang="en-US" b="1" dirty="0" smtClean="0">
                <a:latin typeface="KufiStandardGK"/>
                <a:ea typeface="Arial" pitchFamily="-1" charset="0"/>
                <a:cs typeface="KufiStandardGK"/>
              </a:rPr>
              <a:t>LATELY</a:t>
            </a:r>
          </a:p>
        </p:txBody>
      </p:sp>
      <p:sp>
        <p:nvSpPr>
          <p:cNvPr id="19" name="Rectangle 18"/>
          <p:cNvSpPr/>
          <p:nvPr/>
        </p:nvSpPr>
        <p:spPr>
          <a:xfrm>
            <a:off x="3005996" y="1034534"/>
            <a:ext cx="1595309" cy="369332"/>
          </a:xfrm>
          <a:prstGeom prst="rect">
            <a:avLst/>
          </a:prstGeom>
        </p:spPr>
        <p:txBody>
          <a:bodyPr wrap="none">
            <a:spAutoFit/>
          </a:bodyPr>
          <a:lstStyle/>
          <a:p>
            <a:pPr algn="ctr"/>
            <a:r>
              <a:rPr lang="en-US" b="1" dirty="0" smtClean="0">
                <a:latin typeface="KufiStandardGK"/>
                <a:ea typeface="Arial" pitchFamily="-1" charset="0"/>
                <a:cs typeface="KufiStandardGK"/>
              </a:rPr>
              <a:t>CURRENTLY</a:t>
            </a:r>
          </a:p>
        </p:txBody>
      </p:sp>
      <p:sp>
        <p:nvSpPr>
          <p:cNvPr id="20" name="Rectangle 19"/>
          <p:cNvSpPr/>
          <p:nvPr/>
        </p:nvSpPr>
        <p:spPr>
          <a:xfrm>
            <a:off x="6053041" y="1021834"/>
            <a:ext cx="1775020" cy="369332"/>
          </a:xfrm>
          <a:prstGeom prst="rect">
            <a:avLst/>
          </a:prstGeom>
        </p:spPr>
        <p:txBody>
          <a:bodyPr wrap="none">
            <a:spAutoFit/>
          </a:bodyPr>
          <a:lstStyle/>
          <a:p>
            <a:pPr algn="ctr"/>
            <a:r>
              <a:rPr lang="en-US" b="1" dirty="0" smtClean="0">
                <a:latin typeface="KufiStandardGK"/>
                <a:ea typeface="Arial" pitchFamily="-1" charset="0"/>
                <a:cs typeface="KufiStandardGK"/>
              </a:rPr>
              <a:t>and TODAY ??</a:t>
            </a:r>
          </a:p>
        </p:txBody>
      </p:sp>
      <p:sp>
        <p:nvSpPr>
          <p:cNvPr id="21" name="Rectangle 20"/>
          <p:cNvSpPr/>
          <p:nvPr/>
        </p:nvSpPr>
        <p:spPr>
          <a:xfrm>
            <a:off x="2692400" y="2520940"/>
            <a:ext cx="1244600" cy="1754327"/>
          </a:xfrm>
          <a:prstGeom prst="rect">
            <a:avLst/>
          </a:prstGeom>
        </p:spPr>
        <p:txBody>
          <a:bodyPr wrap="square">
            <a:spAutoFit/>
          </a:bodyPr>
          <a:lstStyle/>
          <a:p>
            <a:pPr algn="ctr"/>
            <a:r>
              <a:rPr lang="en-US" dirty="0" err="1" smtClean="0">
                <a:latin typeface="Arial" pitchFamily="-1" charset="0"/>
                <a:ea typeface="Arial" pitchFamily="-1" charset="0"/>
                <a:cs typeface="Arial" pitchFamily="-1" charset="0"/>
              </a:rPr>
              <a:t>rRNA</a:t>
            </a:r>
            <a:endParaRPr lang="en-US" dirty="0" smtClean="0">
              <a:latin typeface="Arial" pitchFamily="-1" charset="0"/>
              <a:ea typeface="Arial" pitchFamily="-1" charset="0"/>
              <a:cs typeface="Arial" pitchFamily="-1" charset="0"/>
            </a:endParaRPr>
          </a:p>
          <a:p>
            <a:pPr algn="ctr"/>
            <a:r>
              <a:rPr lang="en-US" dirty="0" err="1" smtClean="0">
                <a:latin typeface="Arial" pitchFamily="-1" charset="0"/>
                <a:ea typeface="Arial" pitchFamily="-1" charset="0"/>
                <a:cs typeface="Arial" pitchFamily="-1" charset="0"/>
              </a:rPr>
              <a:t>snoRNA</a:t>
            </a:r>
            <a:endParaRPr lang="en-US" dirty="0" smtClean="0">
              <a:latin typeface="Arial" pitchFamily="-1" charset="0"/>
              <a:ea typeface="Arial" pitchFamily="-1" charset="0"/>
              <a:cs typeface="Arial" pitchFamily="-1" charset="0"/>
            </a:endParaRPr>
          </a:p>
          <a:p>
            <a:pPr algn="ctr"/>
            <a:r>
              <a:rPr lang="en-US" dirty="0" err="1" smtClean="0">
                <a:latin typeface="Arial" pitchFamily="-1" charset="0"/>
                <a:ea typeface="Arial" pitchFamily="-1" charset="0"/>
                <a:cs typeface="Arial" pitchFamily="-1" charset="0"/>
              </a:rPr>
              <a:t>snRNA</a:t>
            </a:r>
            <a:endParaRPr lang="en-US" dirty="0" smtClean="0">
              <a:latin typeface="Arial" pitchFamily="-1" charset="0"/>
              <a:ea typeface="Arial" pitchFamily="-1" charset="0"/>
              <a:cs typeface="Arial" pitchFamily="-1" charset="0"/>
            </a:endParaRPr>
          </a:p>
          <a:p>
            <a:pPr algn="ctr"/>
            <a:r>
              <a:rPr lang="en-US" dirty="0" err="1" smtClean="0">
                <a:latin typeface="Arial" pitchFamily="-1" charset="0"/>
                <a:ea typeface="Arial" pitchFamily="-1" charset="0"/>
                <a:cs typeface="Arial" pitchFamily="-1" charset="0"/>
              </a:rPr>
              <a:t>rRNA</a:t>
            </a:r>
            <a:endParaRPr lang="en-US" dirty="0" smtClean="0">
              <a:latin typeface="Arial" pitchFamily="-1" charset="0"/>
              <a:ea typeface="Arial" pitchFamily="-1" charset="0"/>
              <a:cs typeface="Arial" pitchFamily="-1" charset="0"/>
            </a:endParaRPr>
          </a:p>
          <a:p>
            <a:pPr algn="ctr"/>
            <a:r>
              <a:rPr lang="en-US" dirty="0" err="1" smtClean="0">
                <a:latin typeface="Arial" pitchFamily="-1" charset="0"/>
                <a:ea typeface="Arial" pitchFamily="-1" charset="0"/>
                <a:cs typeface="Arial" pitchFamily="-1" charset="0"/>
              </a:rPr>
              <a:t>tRNA</a:t>
            </a:r>
            <a:endParaRPr lang="en-US" dirty="0" smtClean="0">
              <a:latin typeface="Arial" pitchFamily="-1" charset="0"/>
              <a:ea typeface="Arial" pitchFamily="-1" charset="0"/>
              <a:cs typeface="Arial" pitchFamily="-1" charset="0"/>
            </a:endParaRPr>
          </a:p>
          <a:p>
            <a:pPr algn="ctr"/>
            <a:r>
              <a:rPr lang="en-US" dirty="0" smtClean="0">
                <a:solidFill>
                  <a:srgbClr val="FF3300"/>
                </a:solidFill>
                <a:latin typeface="Arial" pitchFamily="-1" charset="0"/>
                <a:ea typeface="Arial" pitchFamily="-1" charset="0"/>
                <a:cs typeface="Arial" pitchFamily="-1" charset="0"/>
              </a:rPr>
              <a:t>mRNA</a:t>
            </a:r>
          </a:p>
        </p:txBody>
      </p:sp>
      <p:sp>
        <p:nvSpPr>
          <p:cNvPr id="22" name="TextBox 6"/>
          <p:cNvSpPr txBox="1">
            <a:spLocks noChangeArrowheads="1"/>
          </p:cNvSpPr>
          <p:nvPr/>
        </p:nvSpPr>
        <p:spPr bwMode="auto">
          <a:xfrm>
            <a:off x="2603277" y="1346200"/>
            <a:ext cx="2327643" cy="923330"/>
          </a:xfrm>
          <a:prstGeom prst="rect">
            <a:avLst/>
          </a:prstGeom>
          <a:noFill/>
          <a:ln w="9525">
            <a:noFill/>
            <a:miter lim="800000"/>
            <a:headEnd/>
            <a:tailEnd/>
          </a:ln>
        </p:spPr>
        <p:txBody>
          <a:bodyPr wrap="none">
            <a:prstTxWarp prst="textNoShape">
              <a:avLst/>
            </a:prstTxWarp>
            <a:spAutoFit/>
          </a:bodyPr>
          <a:lstStyle/>
          <a:p>
            <a:pPr algn="ctr"/>
            <a:r>
              <a:rPr lang="en-US" u="sng" dirty="0" smtClean="0">
                <a:latin typeface="Arial" pitchFamily="-1" charset="0"/>
                <a:ea typeface="Arial" pitchFamily="-1" charset="0"/>
                <a:cs typeface="Arial" pitchFamily="-1" charset="0"/>
              </a:rPr>
              <a:t>An expanding family</a:t>
            </a:r>
          </a:p>
          <a:p>
            <a:pPr algn="ctr"/>
            <a:r>
              <a:rPr lang="en-US" u="sng" dirty="0" smtClean="0">
                <a:latin typeface="Arial" pitchFamily="-1" charset="0"/>
                <a:ea typeface="Arial" pitchFamily="-1" charset="0"/>
                <a:cs typeface="Arial" pitchFamily="-1" charset="0"/>
              </a:rPr>
              <a:t>WITH</a:t>
            </a:r>
          </a:p>
          <a:p>
            <a:pPr algn="ctr"/>
            <a:r>
              <a:rPr lang="en-US" sz="1800" b="0" u="sng" dirty="0" smtClean="0">
                <a:solidFill>
                  <a:srgbClr val="FF0000"/>
                </a:solidFill>
                <a:latin typeface="Arial" pitchFamily="-1" charset="0"/>
                <a:ea typeface="Arial" pitchFamily="-1" charset="0"/>
                <a:cs typeface="Arial" pitchFamily="-1" charset="0"/>
              </a:rPr>
              <a:t>1</a:t>
            </a:r>
            <a:r>
              <a:rPr lang="en-US" sz="1800" b="0" u="sng" dirty="0" smtClean="0">
                <a:solidFill>
                  <a:schemeClr val="tx1"/>
                </a:solidFill>
                <a:latin typeface="Arial" pitchFamily="-1" charset="0"/>
                <a:ea typeface="Arial" pitchFamily="-1" charset="0"/>
                <a:cs typeface="Arial" pitchFamily="-1" charset="0"/>
              </a:rPr>
              <a:t> protein-coding only</a:t>
            </a:r>
          </a:p>
        </p:txBody>
      </p:sp>
      <p:sp>
        <p:nvSpPr>
          <p:cNvPr id="23" name="Rectangle 22"/>
          <p:cNvSpPr/>
          <p:nvPr/>
        </p:nvSpPr>
        <p:spPr>
          <a:xfrm>
            <a:off x="2146300" y="4341336"/>
            <a:ext cx="2374900" cy="1754327"/>
          </a:xfrm>
          <a:prstGeom prst="rect">
            <a:avLst/>
          </a:prstGeom>
        </p:spPr>
        <p:txBody>
          <a:bodyPr wrap="square">
            <a:spAutoFit/>
          </a:bodyPr>
          <a:lstStyle/>
          <a:p>
            <a:pPr algn="ctr"/>
            <a:r>
              <a:rPr lang="en-US" dirty="0" err="1" smtClean="0">
                <a:latin typeface="Arial" pitchFamily="-1" charset="0"/>
                <a:ea typeface="Arial" pitchFamily="-1" charset="0"/>
                <a:cs typeface="Arial" pitchFamily="-1" charset="0"/>
              </a:rPr>
              <a:t>piRNA</a:t>
            </a:r>
            <a:endParaRPr lang="en-US" dirty="0" smtClean="0">
              <a:latin typeface="Arial" pitchFamily="-1" charset="0"/>
              <a:ea typeface="Arial" pitchFamily="-1" charset="0"/>
              <a:cs typeface="Arial" pitchFamily="-1" charset="0"/>
            </a:endParaRPr>
          </a:p>
          <a:p>
            <a:pPr algn="ctr"/>
            <a:r>
              <a:rPr lang="en-US" dirty="0" err="1" smtClean="0">
                <a:latin typeface="Arial" pitchFamily="-1" charset="0"/>
                <a:ea typeface="Arial" pitchFamily="-1" charset="0"/>
                <a:cs typeface="Arial" pitchFamily="-1" charset="0"/>
              </a:rPr>
              <a:t>siRNA</a:t>
            </a:r>
            <a:endParaRPr lang="en-US" dirty="0" smtClean="0">
              <a:latin typeface="Arial" pitchFamily="-1" charset="0"/>
              <a:ea typeface="Arial" pitchFamily="-1" charset="0"/>
              <a:cs typeface="Arial" pitchFamily="-1" charset="0"/>
            </a:endParaRPr>
          </a:p>
          <a:p>
            <a:pPr algn="ctr"/>
            <a:r>
              <a:rPr lang="en-US" dirty="0" err="1" smtClean="0">
                <a:latin typeface="Arial" pitchFamily="-1" charset="0"/>
                <a:ea typeface="Arial" pitchFamily="-1" charset="0"/>
                <a:cs typeface="Arial" pitchFamily="-1" charset="0"/>
              </a:rPr>
              <a:t>miRNA</a:t>
            </a:r>
            <a:r>
              <a:rPr lang="en-US" dirty="0" smtClean="0">
                <a:latin typeface="Arial" pitchFamily="-1" charset="0"/>
                <a:ea typeface="Arial" pitchFamily="-1" charset="0"/>
                <a:cs typeface="Arial" pitchFamily="-1" charset="0"/>
              </a:rPr>
              <a:t> </a:t>
            </a:r>
          </a:p>
          <a:p>
            <a:pPr algn="ctr"/>
            <a:r>
              <a:rPr lang="en-US" dirty="0" smtClean="0">
                <a:latin typeface="Arial" pitchFamily="-1" charset="0"/>
                <a:ea typeface="Arial" pitchFamily="-1" charset="0"/>
                <a:cs typeface="Arial" pitchFamily="-1" charset="0"/>
              </a:rPr>
              <a:t>(Fire-Mello)</a:t>
            </a:r>
            <a:endParaRPr lang="en-US" dirty="0" smtClean="0">
              <a:solidFill>
                <a:srgbClr val="FF3300"/>
              </a:solidFill>
              <a:latin typeface="Arial" pitchFamily="-1" charset="0"/>
              <a:ea typeface="Arial" pitchFamily="-1" charset="0"/>
              <a:cs typeface="Arial" pitchFamily="-1" charset="0"/>
            </a:endParaRPr>
          </a:p>
          <a:p>
            <a:pPr algn="ctr"/>
            <a:r>
              <a:rPr lang="en-US" dirty="0" err="1" smtClean="0">
                <a:latin typeface="Arial" pitchFamily="-1" charset="0"/>
                <a:ea typeface="Arial" pitchFamily="-1" charset="0"/>
                <a:cs typeface="Arial" pitchFamily="-1" charset="0"/>
              </a:rPr>
              <a:t>lncRNA</a:t>
            </a:r>
            <a:r>
              <a:rPr lang="en-US" dirty="0" smtClean="0">
                <a:latin typeface="Arial" pitchFamily="-1" charset="0"/>
                <a:ea typeface="Arial" pitchFamily="-1" charset="0"/>
                <a:cs typeface="Arial" pitchFamily="-1" charset="0"/>
              </a:rPr>
              <a:t>  </a:t>
            </a:r>
          </a:p>
          <a:p>
            <a:pPr algn="ctr"/>
            <a:r>
              <a:rPr lang="en-US" dirty="0" smtClean="0">
                <a:latin typeface="Arial" pitchFamily="-1" charset="0"/>
                <a:ea typeface="Arial" pitchFamily="-1" charset="0"/>
                <a:cs typeface="Arial" pitchFamily="-1" charset="0"/>
              </a:rPr>
              <a:t>(Blackburn)</a:t>
            </a:r>
            <a:endParaRPr lang="en-US" dirty="0">
              <a:latin typeface="Arial" pitchFamily="-1" charset="0"/>
              <a:ea typeface="Arial" pitchFamily="-1" charset="0"/>
              <a:cs typeface="Arial" pitchFamily="-1" charset="0"/>
            </a:endParaRPr>
          </a:p>
        </p:txBody>
      </p:sp>
      <p:sp>
        <p:nvSpPr>
          <p:cNvPr id="24" name="Rectangle à coins arrondis 23"/>
          <p:cNvSpPr/>
          <p:nvPr/>
        </p:nvSpPr>
        <p:spPr>
          <a:xfrm>
            <a:off x="419100" y="1384300"/>
            <a:ext cx="2146300" cy="4800600"/>
          </a:xfrm>
          <a:prstGeom prst="roundRect">
            <a:avLst>
              <a:gd name="adj" fmla="val 6317"/>
            </a:avLst>
          </a:prstGeom>
          <a:noFill/>
          <a:ln w="28575" cmpd="sng"/>
          <a:scene3d>
            <a:camera prst="orthographicFront"/>
            <a:lightRig rig="threePt" dir="t"/>
          </a:scene3d>
          <a:sp3d>
            <a:bevelT/>
            <a:bevelB w="114300" prst="hardEdge"/>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30" name="Image 29"/>
          <p:cNvPicPr>
            <a:picLocks noChangeAspect="1"/>
          </p:cNvPicPr>
          <p:nvPr/>
        </p:nvPicPr>
        <p:blipFill>
          <a:blip r:embed="rId4"/>
          <a:stretch>
            <a:fillRect/>
          </a:stretch>
        </p:blipFill>
        <p:spPr>
          <a:xfrm>
            <a:off x="469900" y="1993899"/>
            <a:ext cx="2057400" cy="4140679"/>
          </a:xfrm>
          <a:prstGeom prst="rect">
            <a:avLst/>
          </a:prstGeom>
        </p:spPr>
      </p:pic>
      <p:pic>
        <p:nvPicPr>
          <p:cNvPr id="31" name="Image 30"/>
          <p:cNvPicPr>
            <a:picLocks noChangeAspect="1"/>
          </p:cNvPicPr>
          <p:nvPr/>
        </p:nvPicPr>
        <p:blipFill>
          <a:blip r:embed="rId5">
            <a:clrChange>
              <a:clrFrom>
                <a:srgbClr val="F9F8FE"/>
              </a:clrFrom>
              <a:clrTo>
                <a:srgbClr val="F9F8FE">
                  <a:alpha val="0"/>
                </a:srgbClr>
              </a:clrTo>
            </a:clrChange>
          </a:blip>
          <a:srcRect l="54545" t="80706" b="7676"/>
          <a:stretch>
            <a:fillRect/>
          </a:stretch>
        </p:blipFill>
        <p:spPr>
          <a:xfrm>
            <a:off x="533400" y="5257800"/>
            <a:ext cx="1809750" cy="177800"/>
          </a:xfrm>
          <a:prstGeom prst="rect">
            <a:avLst/>
          </a:prstGeom>
        </p:spPr>
      </p:pic>
      <p:pic>
        <p:nvPicPr>
          <p:cNvPr id="32" name="Image 31"/>
          <p:cNvPicPr>
            <a:picLocks noChangeAspect="1"/>
          </p:cNvPicPr>
          <p:nvPr/>
        </p:nvPicPr>
        <p:blipFill>
          <a:blip r:embed="rId5"/>
          <a:srcRect l="55183" t="45644" b="43568"/>
          <a:stretch>
            <a:fillRect/>
          </a:stretch>
        </p:blipFill>
        <p:spPr>
          <a:xfrm>
            <a:off x="558800" y="4406900"/>
            <a:ext cx="1784350" cy="165100"/>
          </a:xfrm>
          <a:prstGeom prst="rect">
            <a:avLst/>
          </a:prstGeom>
        </p:spPr>
      </p:pic>
      <p:pic>
        <p:nvPicPr>
          <p:cNvPr id="33" name="Image 32"/>
          <p:cNvPicPr>
            <a:picLocks noChangeAspect="1"/>
          </p:cNvPicPr>
          <p:nvPr/>
        </p:nvPicPr>
        <p:blipFill>
          <a:blip r:embed="rId5"/>
          <a:srcRect l="54226" t="8299" b="80912"/>
          <a:stretch>
            <a:fillRect/>
          </a:stretch>
        </p:blipFill>
        <p:spPr>
          <a:xfrm>
            <a:off x="508000" y="3022600"/>
            <a:ext cx="1822450" cy="165100"/>
          </a:xfrm>
          <a:prstGeom prst="rect">
            <a:avLst/>
          </a:prstGeom>
        </p:spPr>
      </p:pic>
      <p:sp>
        <p:nvSpPr>
          <p:cNvPr id="34" name="Accolade fermante 33"/>
          <p:cNvSpPr/>
          <p:nvPr/>
        </p:nvSpPr>
        <p:spPr>
          <a:xfrm>
            <a:off x="3695700" y="2603500"/>
            <a:ext cx="177800" cy="160020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35" name="ZoneTexte 34"/>
          <p:cNvSpPr txBox="1"/>
          <p:nvPr/>
        </p:nvSpPr>
        <p:spPr>
          <a:xfrm>
            <a:off x="3845784" y="2921000"/>
            <a:ext cx="960419" cy="830997"/>
          </a:xfrm>
          <a:prstGeom prst="rect">
            <a:avLst/>
          </a:prstGeom>
          <a:noFill/>
        </p:spPr>
        <p:txBody>
          <a:bodyPr wrap="none" rtlCol="0">
            <a:spAutoFit/>
          </a:bodyPr>
          <a:lstStyle/>
          <a:p>
            <a:pPr algn="ctr"/>
            <a:r>
              <a:rPr lang="fr-FR" sz="1600" dirty="0" err="1" smtClean="0"/>
              <a:t>known</a:t>
            </a:r>
            <a:endParaRPr lang="fr-FR" sz="1600" dirty="0" smtClean="0"/>
          </a:p>
          <a:p>
            <a:pPr algn="ctr"/>
            <a:r>
              <a:rPr lang="fr-FR" sz="1600" dirty="0" smtClean="0"/>
              <a:t>for</a:t>
            </a:r>
          </a:p>
          <a:p>
            <a:pPr algn="ctr"/>
            <a:r>
              <a:rPr lang="fr-FR" sz="1600" dirty="0" err="1" smtClean="0"/>
              <a:t>decades</a:t>
            </a:r>
            <a:endParaRPr lang="fr-FR" sz="1600" dirty="0"/>
          </a:p>
        </p:txBody>
      </p:sp>
      <p:sp>
        <p:nvSpPr>
          <p:cNvPr id="36" name="Accolade fermante 35"/>
          <p:cNvSpPr/>
          <p:nvPr/>
        </p:nvSpPr>
        <p:spPr>
          <a:xfrm>
            <a:off x="3898900" y="4432300"/>
            <a:ext cx="177800" cy="162560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38" name="ZoneTexte 37"/>
          <p:cNvSpPr txBox="1"/>
          <p:nvPr/>
        </p:nvSpPr>
        <p:spPr>
          <a:xfrm>
            <a:off x="3889934" y="4978400"/>
            <a:ext cx="1176925" cy="584776"/>
          </a:xfrm>
          <a:prstGeom prst="rect">
            <a:avLst/>
          </a:prstGeom>
          <a:noFill/>
        </p:spPr>
        <p:txBody>
          <a:bodyPr wrap="none" rtlCol="0">
            <a:spAutoFit/>
          </a:bodyPr>
          <a:lstStyle/>
          <a:p>
            <a:pPr algn="ctr"/>
            <a:r>
              <a:rPr lang="fr-FR" sz="1600" dirty="0" err="1" smtClean="0"/>
              <a:t>recently</a:t>
            </a:r>
            <a:endParaRPr lang="fr-FR" sz="1600" dirty="0" smtClean="0"/>
          </a:p>
          <a:p>
            <a:pPr algn="ctr"/>
            <a:r>
              <a:rPr lang="fr-FR" sz="1600" dirty="0" err="1" smtClean="0"/>
              <a:t>discovered</a:t>
            </a:r>
            <a:endParaRPr lang="fr-FR" sz="1600" dirty="0"/>
          </a:p>
        </p:txBody>
      </p:sp>
      <p:sp>
        <p:nvSpPr>
          <p:cNvPr id="51" name="Rectangle 2"/>
          <p:cNvSpPr>
            <a:spLocks noGrp="1" noChangeArrowheads="1"/>
          </p:cNvSpPr>
          <p:nvPr>
            <p:ph type="title"/>
          </p:nvPr>
        </p:nvSpPr>
        <p:spPr>
          <a:xfrm>
            <a:off x="419100" y="-77787"/>
            <a:ext cx="8724900" cy="1139825"/>
          </a:xfrm>
          <a:noFill/>
          <a:ln/>
        </p:spPr>
        <p:txBody>
          <a:bodyPr/>
          <a:lstStyle/>
          <a:p>
            <a:pPr>
              <a:lnSpc>
                <a:spcPct val="160000"/>
              </a:lnSpc>
            </a:pPr>
            <a:r>
              <a:rPr lang="en-US" sz="3800" dirty="0" smtClean="0"/>
              <a:t>Open to debate - What is a gene?</a:t>
            </a:r>
            <a:endParaRPr lang="en-US" sz="3800" dirty="0"/>
          </a:p>
        </p:txBody>
      </p:sp>
      <p:pic>
        <p:nvPicPr>
          <p:cNvPr id="52" name="Image 51"/>
          <p:cNvPicPr>
            <a:picLocks noChangeAspect="1"/>
          </p:cNvPicPr>
          <p:nvPr/>
        </p:nvPicPr>
        <p:blipFill>
          <a:blip r:embed="rId6">
            <a:clrChange>
              <a:clrFrom>
                <a:srgbClr val="FFFFFF"/>
              </a:clrFrom>
              <a:clrTo>
                <a:srgbClr val="FFFFFF">
                  <a:alpha val="0"/>
                </a:srgbClr>
              </a:clrTo>
            </a:clrChange>
          </a:blip>
          <a:stretch>
            <a:fillRect/>
          </a:stretch>
        </p:blipFill>
        <p:spPr>
          <a:xfrm>
            <a:off x="3657600" y="4914900"/>
            <a:ext cx="342900" cy="342900"/>
          </a:xfrm>
          <a:prstGeom prst="rect">
            <a:avLst/>
          </a:prstGeom>
        </p:spPr>
      </p:pic>
      <p:pic>
        <p:nvPicPr>
          <p:cNvPr id="53" name="Image 52"/>
          <p:cNvPicPr>
            <a:picLocks noChangeAspect="1"/>
          </p:cNvPicPr>
          <p:nvPr/>
        </p:nvPicPr>
        <p:blipFill>
          <a:blip r:embed="rId6">
            <a:clrChange>
              <a:clrFrom>
                <a:srgbClr val="FFFFFF"/>
              </a:clrFrom>
              <a:clrTo>
                <a:srgbClr val="FFFFFF">
                  <a:alpha val="0"/>
                </a:srgbClr>
              </a:clrTo>
            </a:clrChange>
          </a:blip>
          <a:stretch>
            <a:fillRect/>
          </a:stretch>
        </p:blipFill>
        <p:spPr>
          <a:xfrm>
            <a:off x="3657600" y="5537200"/>
            <a:ext cx="342900" cy="342900"/>
          </a:xfrm>
          <a:prstGeom prst="rect">
            <a:avLst/>
          </a:prstGeom>
        </p:spPr>
      </p:pic>
      <p:cxnSp>
        <p:nvCxnSpPr>
          <p:cNvPr id="28" name="Connecteur droit avec flèche 27"/>
          <p:cNvCxnSpPr/>
          <p:nvPr/>
        </p:nvCxnSpPr>
        <p:spPr>
          <a:xfrm rot="5400000" flipH="1" flipV="1">
            <a:off x="920750" y="3282950"/>
            <a:ext cx="317500" cy="1588"/>
          </a:xfrm>
          <a:prstGeom prst="straightConnector1">
            <a:avLst/>
          </a:prstGeom>
          <a:ln w="12700">
            <a:solidFill>
              <a:schemeClr val="bg2"/>
            </a:solidFill>
            <a:tailEnd type="arrow" w="lg" len="med"/>
          </a:ln>
        </p:spPr>
        <p:style>
          <a:lnRef idx="2">
            <a:schemeClr val="accent1"/>
          </a:lnRef>
          <a:fillRef idx="0">
            <a:schemeClr val="accent1"/>
          </a:fillRef>
          <a:effectRef idx="1">
            <a:schemeClr val="accent1"/>
          </a:effectRef>
          <a:fontRef idx="minor">
            <a:schemeClr val="tx1"/>
          </a:fontRef>
        </p:style>
      </p:cxnSp>
      <p:sp>
        <p:nvSpPr>
          <p:cNvPr id="41" name="Forme libre 40"/>
          <p:cNvSpPr/>
          <p:nvPr/>
        </p:nvSpPr>
        <p:spPr>
          <a:xfrm rot="5400000">
            <a:off x="2000250" y="3638549"/>
            <a:ext cx="410527" cy="397827"/>
          </a:xfrm>
          <a:custGeom>
            <a:avLst/>
            <a:gdLst>
              <a:gd name="connsiteX0" fmla="*/ 50800 w 482600"/>
              <a:gd name="connsiteY0" fmla="*/ 368300 h 389254"/>
              <a:gd name="connsiteX1" fmla="*/ 12700 w 482600"/>
              <a:gd name="connsiteY1" fmla="*/ 279400 h 389254"/>
              <a:gd name="connsiteX2" fmla="*/ 0 w 482600"/>
              <a:gd name="connsiteY2" fmla="*/ 241300 h 389254"/>
              <a:gd name="connsiteX3" fmla="*/ 12700 w 482600"/>
              <a:gd name="connsiteY3" fmla="*/ 114300 h 389254"/>
              <a:gd name="connsiteX4" fmla="*/ 25400 w 482600"/>
              <a:gd name="connsiteY4" fmla="*/ 76200 h 389254"/>
              <a:gd name="connsiteX5" fmla="*/ 139700 w 482600"/>
              <a:gd name="connsiteY5" fmla="*/ 25400 h 389254"/>
              <a:gd name="connsiteX6" fmla="*/ 177800 w 482600"/>
              <a:gd name="connsiteY6" fmla="*/ 12700 h 389254"/>
              <a:gd name="connsiteX7" fmla="*/ 215900 w 482600"/>
              <a:gd name="connsiteY7" fmla="*/ 0 h 389254"/>
              <a:gd name="connsiteX8" fmla="*/ 342900 w 482600"/>
              <a:gd name="connsiteY8" fmla="*/ 25400 h 389254"/>
              <a:gd name="connsiteX9" fmla="*/ 431800 w 482600"/>
              <a:gd name="connsiteY9" fmla="*/ 127000 h 389254"/>
              <a:gd name="connsiteX10" fmla="*/ 469900 w 482600"/>
              <a:gd name="connsiteY10" fmla="*/ 241300 h 389254"/>
              <a:gd name="connsiteX11" fmla="*/ 482600 w 482600"/>
              <a:gd name="connsiteY11" fmla="*/ 279400 h 389254"/>
              <a:gd name="connsiteX12" fmla="*/ 469900 w 482600"/>
              <a:gd name="connsiteY12" fmla="*/ 342900 h 389254"/>
              <a:gd name="connsiteX13" fmla="*/ 431800 w 482600"/>
              <a:gd name="connsiteY13" fmla="*/ 381000 h 389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2600" h="389254">
                <a:moveTo>
                  <a:pt x="50800" y="368300"/>
                </a:moveTo>
                <a:cubicBezTo>
                  <a:pt x="21016" y="278949"/>
                  <a:pt x="59780" y="389254"/>
                  <a:pt x="12700" y="279400"/>
                </a:cubicBezTo>
                <a:cubicBezTo>
                  <a:pt x="7427" y="267095"/>
                  <a:pt x="4233" y="254000"/>
                  <a:pt x="0" y="241300"/>
                </a:cubicBezTo>
                <a:cubicBezTo>
                  <a:pt x="4233" y="198967"/>
                  <a:pt x="6231" y="156350"/>
                  <a:pt x="12700" y="114300"/>
                </a:cubicBezTo>
                <a:cubicBezTo>
                  <a:pt x="14736" y="101069"/>
                  <a:pt x="17037" y="86653"/>
                  <a:pt x="25400" y="76200"/>
                </a:cubicBezTo>
                <a:cubicBezTo>
                  <a:pt x="47355" y="48756"/>
                  <a:pt x="116416" y="33161"/>
                  <a:pt x="139700" y="25400"/>
                </a:cubicBezTo>
                <a:lnTo>
                  <a:pt x="177800" y="12700"/>
                </a:lnTo>
                <a:lnTo>
                  <a:pt x="215900" y="0"/>
                </a:lnTo>
                <a:cubicBezTo>
                  <a:pt x="258233" y="8467"/>
                  <a:pt x="301637" y="12704"/>
                  <a:pt x="342900" y="25400"/>
                </a:cubicBezTo>
                <a:cubicBezTo>
                  <a:pt x="381423" y="37253"/>
                  <a:pt x="422487" y="99060"/>
                  <a:pt x="431800" y="127000"/>
                </a:cubicBezTo>
                <a:lnTo>
                  <a:pt x="469900" y="241300"/>
                </a:lnTo>
                <a:lnTo>
                  <a:pt x="482600" y="279400"/>
                </a:lnTo>
                <a:cubicBezTo>
                  <a:pt x="478367" y="300567"/>
                  <a:pt x="479553" y="323593"/>
                  <a:pt x="469900" y="342900"/>
                </a:cubicBezTo>
                <a:cubicBezTo>
                  <a:pt x="461868" y="358964"/>
                  <a:pt x="431800" y="381000"/>
                  <a:pt x="431800" y="381000"/>
                </a:cubicBezTo>
              </a:path>
            </a:pathLst>
          </a:custGeom>
          <a:ln w="12700">
            <a:solidFill>
              <a:schemeClr val="accent4">
                <a:lumMod val="50000"/>
                <a:lumOff val="50000"/>
              </a:schemeClr>
            </a:solidFill>
            <a:tailEnd type="arrow" w="lg" len="sm"/>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Tree>
  </p:cSld>
  <p:clrMapOvr>
    <a:masterClrMapping/>
  </p:clrMapOvr>
  <p:transition>
    <p:push/>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 Box 1"/>
          <p:cNvSpPr txBox="1">
            <a:spLocks noChangeArrowheads="1"/>
          </p:cNvSpPr>
          <p:nvPr/>
        </p:nvSpPr>
        <p:spPr bwMode="auto">
          <a:xfrm>
            <a:off x="1073150" y="533400"/>
            <a:ext cx="6997700" cy="5422900"/>
          </a:xfrm>
          <a:prstGeom prst="rect">
            <a:avLst/>
          </a:prstGeom>
          <a:solidFill>
            <a:schemeClr val="bg1"/>
          </a:solidFill>
          <a:ln w="9525">
            <a:noFill/>
            <a:round/>
            <a:headEnd/>
            <a:tailEnd/>
          </a:ln>
          <a:effectLst>
            <a:outerShdw blurRad="50800" dist="38100" dir="2700000" algn="tl" rotWithShape="0">
              <a:srgbClr val="000000">
                <a:alpha val="43000"/>
              </a:srgbClr>
            </a:outerShdw>
          </a:effectLst>
        </p:spPr>
        <p:txBody>
          <a:bodyPr lIns="90000" tIns="46800" rIns="90000" bIns="46800" anchor="ctr">
            <a:prstTxWarp prst="textNoShape">
              <a:avLst/>
            </a:prstTxWarp>
          </a:bodyPr>
          <a:lstStyle/>
          <a:p>
            <a:pPr algn="ctr">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400" i="1" dirty="0" smtClean="0">
                <a:solidFill>
                  <a:schemeClr val="tx1">
                    <a:lumMod val="50000"/>
                    <a:lumOff val="50000"/>
                  </a:schemeClr>
                </a:solidFill>
                <a:latin typeface="Calibri" charset="0"/>
              </a:rPr>
              <a:t>S’il te </a:t>
            </a:r>
            <a:r>
              <a:rPr lang="it-IT" sz="2400" i="1" dirty="0" err="1" smtClean="0">
                <a:solidFill>
                  <a:schemeClr val="tx1">
                    <a:lumMod val="50000"/>
                    <a:lumOff val="50000"/>
                  </a:schemeClr>
                </a:solidFill>
                <a:latin typeface="Calibri" charset="0"/>
              </a:rPr>
              <a:t>plait…</a:t>
            </a:r>
            <a:endParaRPr lang="it-IT" sz="2400" i="1" dirty="0" smtClean="0">
              <a:solidFill>
                <a:schemeClr val="tx1">
                  <a:lumMod val="50000"/>
                  <a:lumOff val="50000"/>
                </a:schemeClr>
              </a:solidFill>
              <a:latin typeface="Calibri" charset="0"/>
            </a:endParaRPr>
          </a:p>
          <a:p>
            <a:pPr algn="ctr">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400" i="1" dirty="0" smtClean="0">
                <a:solidFill>
                  <a:schemeClr val="tx1">
                    <a:lumMod val="50000"/>
                    <a:lumOff val="50000"/>
                  </a:schemeClr>
                </a:solidFill>
                <a:latin typeface="Calibri" charset="0"/>
              </a:rPr>
              <a:t> </a:t>
            </a:r>
            <a:r>
              <a:rPr lang="it-IT" sz="2400" i="1" dirty="0" err="1" smtClean="0">
                <a:solidFill>
                  <a:schemeClr val="tx1">
                    <a:lumMod val="50000"/>
                    <a:lumOff val="50000"/>
                  </a:schemeClr>
                </a:solidFill>
                <a:latin typeface="Calibri" charset="0"/>
              </a:rPr>
              <a:t>dessine-moi</a:t>
            </a:r>
            <a:r>
              <a:rPr lang="it-IT" sz="2400" i="1" dirty="0" smtClean="0">
                <a:solidFill>
                  <a:schemeClr val="tx1">
                    <a:lumMod val="50000"/>
                    <a:lumOff val="50000"/>
                  </a:schemeClr>
                </a:solidFill>
                <a:latin typeface="Calibri" charset="0"/>
              </a:rPr>
              <a:t> un “gène</a:t>
            </a:r>
            <a:r>
              <a:rPr lang="it-IT" sz="1500" i="1" dirty="0" smtClean="0">
                <a:solidFill>
                  <a:schemeClr val="tx1">
                    <a:lumMod val="50000"/>
                    <a:lumOff val="50000"/>
                  </a:schemeClr>
                </a:solidFill>
                <a:latin typeface="Calibri" charset="0"/>
              </a:rPr>
              <a:t>”</a:t>
            </a:r>
          </a:p>
          <a:p>
            <a:pPr algn="ctr">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500" i="1" dirty="0" smtClean="0">
              <a:solidFill>
                <a:schemeClr val="tx1">
                  <a:lumMod val="50000"/>
                  <a:lumOff val="50000"/>
                </a:schemeClr>
              </a:solidFill>
              <a:latin typeface="Calibri" charset="0"/>
            </a:endParaRPr>
          </a:p>
          <a:p>
            <a:pPr algn="ctr">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500" i="1" dirty="0" smtClean="0">
              <a:solidFill>
                <a:schemeClr val="tx1">
                  <a:lumMod val="50000"/>
                  <a:lumOff val="50000"/>
                </a:schemeClr>
              </a:solidFill>
              <a:latin typeface="Calibri" charset="0"/>
            </a:endParaRPr>
          </a:p>
          <a:p>
            <a:pPr algn="ctr">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500" i="1" dirty="0" smtClean="0">
              <a:solidFill>
                <a:schemeClr val="tx1">
                  <a:lumMod val="50000"/>
                  <a:lumOff val="50000"/>
                </a:schemeClr>
              </a:solidFill>
              <a:latin typeface="Calibri" charset="0"/>
            </a:endParaRPr>
          </a:p>
          <a:p>
            <a:pPr algn="ctr">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500" i="1" dirty="0" smtClean="0">
              <a:solidFill>
                <a:schemeClr val="tx1">
                  <a:lumMod val="50000"/>
                  <a:lumOff val="50000"/>
                </a:schemeClr>
              </a:solidFill>
              <a:latin typeface="Calibri" charset="0"/>
            </a:endParaRPr>
          </a:p>
          <a:p>
            <a:pPr algn="ctr">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500" i="1" dirty="0" smtClean="0">
              <a:solidFill>
                <a:schemeClr val="tx1">
                  <a:lumMod val="50000"/>
                  <a:lumOff val="50000"/>
                </a:schemeClr>
              </a:solidFill>
              <a:latin typeface="Calibri" charset="0"/>
            </a:endParaRPr>
          </a:p>
          <a:p>
            <a:pPr algn="ctr">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500" i="1" dirty="0" smtClean="0">
              <a:solidFill>
                <a:schemeClr val="tx1">
                  <a:lumMod val="50000"/>
                  <a:lumOff val="50000"/>
                </a:schemeClr>
              </a:solidFill>
              <a:latin typeface="Calibri" charset="0"/>
            </a:endParaRPr>
          </a:p>
          <a:p>
            <a:pPr algn="ctr">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500" i="1" dirty="0" smtClean="0">
              <a:solidFill>
                <a:schemeClr val="tx1">
                  <a:lumMod val="50000"/>
                  <a:lumOff val="50000"/>
                </a:schemeClr>
              </a:solidFill>
              <a:latin typeface="Calibri" charset="0"/>
            </a:endParaRPr>
          </a:p>
        </p:txBody>
      </p:sp>
      <p:pic>
        <p:nvPicPr>
          <p:cNvPr id="5" name="Image 4"/>
          <p:cNvPicPr>
            <a:picLocks noChangeAspect="1"/>
          </p:cNvPicPr>
          <p:nvPr/>
        </p:nvPicPr>
        <p:blipFill>
          <a:blip r:embed="rId2">
            <a:clrChange>
              <a:clrFrom>
                <a:srgbClr val="FFFFFF"/>
              </a:clrFrom>
              <a:clrTo>
                <a:srgbClr val="FFFFFF">
                  <a:alpha val="0"/>
                </a:srgbClr>
              </a:clrTo>
            </a:clrChange>
          </a:blip>
          <a:stretch>
            <a:fillRect/>
          </a:stretch>
        </p:blipFill>
        <p:spPr>
          <a:xfrm>
            <a:off x="2324099" y="1231900"/>
            <a:ext cx="5370689" cy="3352800"/>
          </a:xfrm>
          <a:prstGeom prst="rect">
            <a:avLst/>
          </a:prstGeom>
        </p:spPr>
      </p:pic>
      <p:pic>
        <p:nvPicPr>
          <p:cNvPr id="6" name="Image 5"/>
          <p:cNvPicPr>
            <a:picLocks noChangeAspect="1"/>
          </p:cNvPicPr>
          <p:nvPr/>
        </p:nvPicPr>
        <p:blipFill>
          <a:blip r:embed="rId3">
            <a:clrChange>
              <a:clrFrom>
                <a:srgbClr val="FFFFFF"/>
              </a:clrFrom>
              <a:clrTo>
                <a:srgbClr val="FFFFFF">
                  <a:alpha val="0"/>
                </a:srgbClr>
              </a:clrTo>
            </a:clrChange>
          </a:blip>
          <a:stretch>
            <a:fillRect/>
          </a:stretch>
        </p:blipFill>
        <p:spPr>
          <a:xfrm>
            <a:off x="3497585" y="3429000"/>
            <a:ext cx="1404616" cy="1120522"/>
          </a:xfrm>
          <a:prstGeom prst="rect">
            <a:avLst/>
          </a:prstGeom>
          <a:ln w="76200" cmpd="sng">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212" name="Picture 44" descr="nrg2083-f1"/>
          <p:cNvPicPr>
            <a:picLocks noChangeAspect="1" noChangeArrowheads="1"/>
          </p:cNvPicPr>
          <p:nvPr/>
        </p:nvPicPr>
        <p:blipFill>
          <a:blip r:embed="rId3"/>
          <a:srcRect b="4596"/>
          <a:stretch>
            <a:fillRect/>
          </a:stretch>
        </p:blipFill>
        <p:spPr bwMode="auto">
          <a:xfrm>
            <a:off x="1047750" y="1281396"/>
            <a:ext cx="5721350" cy="2147604"/>
          </a:xfrm>
          <a:prstGeom prst="rect">
            <a:avLst/>
          </a:prstGeom>
          <a:noFill/>
        </p:spPr>
      </p:pic>
      <p:pic>
        <p:nvPicPr>
          <p:cNvPr id="5" name="Image 4"/>
          <p:cNvPicPr>
            <a:picLocks noChangeAspect="1"/>
          </p:cNvPicPr>
          <p:nvPr/>
        </p:nvPicPr>
        <p:blipFill>
          <a:blip r:embed="rId4"/>
          <a:srcRect b="11518"/>
          <a:stretch>
            <a:fillRect/>
          </a:stretch>
        </p:blipFill>
        <p:spPr>
          <a:xfrm>
            <a:off x="2841659" y="3429000"/>
            <a:ext cx="5811698" cy="2908300"/>
          </a:xfrm>
          <a:prstGeom prst="rect">
            <a:avLst/>
          </a:prstGeom>
        </p:spPr>
      </p:pic>
      <p:cxnSp>
        <p:nvCxnSpPr>
          <p:cNvPr id="7" name="Connecteur droit 6"/>
          <p:cNvCxnSpPr/>
          <p:nvPr/>
        </p:nvCxnSpPr>
        <p:spPr bwMode="auto">
          <a:xfrm>
            <a:off x="2768600" y="2095500"/>
            <a:ext cx="4013200" cy="3429000"/>
          </a:xfrm>
          <a:prstGeom prst="line">
            <a:avLst/>
          </a:prstGeom>
          <a:solidFill>
            <a:schemeClr val="accent1"/>
          </a:solidFill>
          <a:ln w="9525" cap="flat" cmpd="sng" algn="ctr">
            <a:solidFill>
              <a:schemeClr val="bg2"/>
            </a:solidFill>
            <a:prstDash val="dash"/>
            <a:round/>
            <a:headEnd type="none" w="med" len="med"/>
            <a:tailEnd type="none" w="med" len="med"/>
          </a:ln>
          <a:effectLst/>
        </p:spPr>
      </p:cxnSp>
      <p:cxnSp>
        <p:nvCxnSpPr>
          <p:cNvPr id="9" name="Connecteur droit 8"/>
          <p:cNvCxnSpPr/>
          <p:nvPr/>
        </p:nvCxnSpPr>
        <p:spPr bwMode="auto">
          <a:xfrm>
            <a:off x="2324100" y="2082800"/>
            <a:ext cx="3644900" cy="3441700"/>
          </a:xfrm>
          <a:prstGeom prst="line">
            <a:avLst/>
          </a:prstGeom>
          <a:solidFill>
            <a:schemeClr val="accent1"/>
          </a:solidFill>
          <a:ln w="9525" cap="flat" cmpd="sng" algn="ctr">
            <a:solidFill>
              <a:schemeClr val="bg2"/>
            </a:solidFill>
            <a:prstDash val="dash"/>
            <a:round/>
            <a:headEnd type="none" w="med" len="med"/>
            <a:tailEnd type="none" w="med" len="med"/>
          </a:ln>
          <a:effectLst/>
        </p:spPr>
      </p:cxnSp>
      <p:sp>
        <p:nvSpPr>
          <p:cNvPr id="14" name="ZoneTexte 2"/>
          <p:cNvSpPr txBox="1">
            <a:spLocks noChangeArrowheads="1"/>
          </p:cNvSpPr>
          <p:nvPr/>
        </p:nvSpPr>
        <p:spPr bwMode="auto">
          <a:xfrm>
            <a:off x="6324600" y="6254750"/>
            <a:ext cx="2405526" cy="430887"/>
          </a:xfrm>
          <a:prstGeom prst="rect">
            <a:avLst/>
          </a:prstGeom>
          <a:noFill/>
          <a:ln w="9525">
            <a:noFill/>
            <a:miter lim="800000"/>
            <a:headEnd/>
            <a:tailEnd/>
          </a:ln>
        </p:spPr>
        <p:txBody>
          <a:bodyPr wrap="none">
            <a:prstTxWarp prst="textNoShape">
              <a:avLst/>
            </a:prstTxWarp>
            <a:spAutoFit/>
          </a:bodyPr>
          <a:lstStyle/>
          <a:p>
            <a:r>
              <a:rPr lang="fr-FR" sz="1000" dirty="0" err="1" smtClean="0"/>
              <a:t>Phosphatidylserine</a:t>
            </a:r>
            <a:r>
              <a:rPr lang="fr-FR" sz="1000" dirty="0" smtClean="0"/>
              <a:t> </a:t>
            </a:r>
            <a:r>
              <a:rPr lang="fr-FR" sz="1000" dirty="0" err="1" smtClean="0"/>
              <a:t>decarboxylase</a:t>
            </a:r>
            <a:endParaRPr lang="fr-FR" sz="1000" dirty="0" smtClean="0"/>
          </a:p>
          <a:p>
            <a:r>
              <a:rPr lang="fr-FR" sz="1200" b="1" dirty="0" err="1" smtClean="0">
                <a:latin typeface="Arial"/>
                <a:ea typeface="Geneva" pitchFamily="-1" charset="0"/>
                <a:cs typeface="Arial"/>
              </a:rPr>
              <a:t>Kapranov</a:t>
            </a:r>
            <a:r>
              <a:rPr lang="fr-FR" sz="1200" b="1" dirty="0" smtClean="0">
                <a:latin typeface="Arial"/>
                <a:ea typeface="Geneva" pitchFamily="-1" charset="0"/>
                <a:cs typeface="Arial"/>
              </a:rPr>
              <a:t>, Nat </a:t>
            </a:r>
            <a:r>
              <a:rPr lang="fr-FR" sz="1200" b="1" dirty="0" err="1" smtClean="0">
                <a:latin typeface="Arial"/>
                <a:ea typeface="Geneva" pitchFamily="-1" charset="0"/>
                <a:cs typeface="Arial"/>
              </a:rPr>
              <a:t>Rev</a:t>
            </a:r>
            <a:r>
              <a:rPr lang="fr-FR" sz="1200" b="1" dirty="0" smtClean="0">
                <a:latin typeface="Arial"/>
                <a:ea typeface="Geneva" pitchFamily="-1" charset="0"/>
                <a:cs typeface="Arial"/>
              </a:rPr>
              <a:t> Genet 2007</a:t>
            </a:r>
            <a:endParaRPr lang="fr-FR" sz="1200" b="1" dirty="0">
              <a:latin typeface="Arial"/>
              <a:ea typeface="Geneva" pitchFamily="-1" charset="0"/>
              <a:cs typeface="Arial"/>
            </a:endParaRPr>
          </a:p>
        </p:txBody>
      </p:sp>
      <p:sp>
        <p:nvSpPr>
          <p:cNvPr id="15" name="Titre 1"/>
          <p:cNvSpPr txBox="1">
            <a:spLocks/>
          </p:cNvSpPr>
          <p:nvPr/>
        </p:nvSpPr>
        <p:spPr bwMode="auto">
          <a:xfrm>
            <a:off x="495300" y="622300"/>
            <a:ext cx="8534400" cy="7064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fr-FR" sz="3300" kern="0" dirty="0" smtClean="0">
                <a:solidFill>
                  <a:schemeClr val="tx2"/>
                </a:solidFill>
                <a:latin typeface="+mj-lt"/>
                <a:ea typeface="ＭＳ Ｐゴシック" pitchFamily="-84" charset="-128"/>
                <a:cs typeface="ＭＳ Ｐゴシック" pitchFamily="-84" charset="-128"/>
              </a:rPr>
              <a:t>Le génome: un millefeuille </a:t>
            </a:r>
            <a:r>
              <a:rPr lang="fr-FR" sz="3300" kern="0" dirty="0" err="1" smtClean="0">
                <a:solidFill>
                  <a:schemeClr val="tx2"/>
                </a:solidFill>
                <a:latin typeface="+mj-lt"/>
                <a:ea typeface="ＭＳ Ｐゴシック" pitchFamily="-84" charset="-128"/>
                <a:cs typeface="ＭＳ Ｐゴシック" pitchFamily="-84" charset="-128"/>
              </a:rPr>
              <a:t>transcriptomique</a:t>
            </a:r>
            <a:endParaRPr kumimoji="0" lang="fr-FR" sz="1700" b="0" i="0" u="none" strike="noStrike" kern="0" cap="none" spc="0" normalizeH="0" baseline="0" noProof="0" dirty="0">
              <a:ln>
                <a:noFill/>
              </a:ln>
              <a:solidFill>
                <a:srgbClr val="000000"/>
              </a:solidFill>
              <a:effectLst/>
              <a:uLnTx/>
              <a:uFillTx/>
              <a:latin typeface="Arial"/>
              <a:ea typeface="ＭＳ Ｐゴシック" pitchFamily="-84" charset="-128"/>
              <a:cs typeface="Arial"/>
            </a:endParaRPr>
          </a:p>
        </p:txBody>
      </p:sp>
      <p:pic>
        <p:nvPicPr>
          <p:cNvPr id="16" name="Image 15"/>
          <p:cNvPicPr>
            <a:picLocks noChangeAspect="1"/>
          </p:cNvPicPr>
          <p:nvPr/>
        </p:nvPicPr>
        <p:blipFill>
          <a:blip r:embed="rId5">
            <a:clrChange>
              <a:clrFrom>
                <a:srgbClr val="FFFFFF"/>
              </a:clrFrom>
              <a:clrTo>
                <a:srgbClr val="FFFFFF">
                  <a:alpha val="0"/>
                </a:srgbClr>
              </a:clrTo>
            </a:clrChange>
          </a:blip>
          <a:stretch>
            <a:fillRect/>
          </a:stretch>
        </p:blipFill>
        <p:spPr>
          <a:xfrm>
            <a:off x="6628651" y="1244600"/>
            <a:ext cx="2515349" cy="2006600"/>
          </a:xfrm>
          <a:prstGeom prst="rect">
            <a:avLst/>
          </a:prstGeom>
          <a:ln w="76200" cmpd="sng">
            <a:noFill/>
          </a:ln>
        </p:spPr>
      </p:pic>
      <p:sp>
        <p:nvSpPr>
          <p:cNvPr id="10" name="Rectangle 9"/>
          <p:cNvSpPr/>
          <p:nvPr/>
        </p:nvSpPr>
        <p:spPr>
          <a:xfrm>
            <a:off x="1048045" y="3714234"/>
            <a:ext cx="1942509" cy="369332"/>
          </a:xfrm>
          <a:prstGeom prst="rect">
            <a:avLst/>
          </a:prstGeom>
          <a:solidFill>
            <a:schemeClr val="bg1"/>
          </a:solidFill>
        </p:spPr>
        <p:txBody>
          <a:bodyPr wrap="none">
            <a:spAutoFit/>
          </a:bodyPr>
          <a:lstStyle/>
          <a:p>
            <a:r>
              <a:rPr lang="fr-FR" kern="0" dirty="0" smtClean="0">
                <a:solidFill>
                  <a:schemeClr val="tx2"/>
                </a:solidFill>
                <a:ea typeface="ＭＳ Ｐゴシック" pitchFamily="-84" charset="-128"/>
                <a:cs typeface="ＭＳ Ｐゴシック" pitchFamily="-84" charset="-128"/>
              </a:rPr>
              <a:t>Ex: le gène PSID</a:t>
            </a:r>
            <a:endParaRPr lang="fr-FR"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difficulté de délimiter un gène</a:t>
            </a:r>
            <a:endParaRPr lang="fr-FR" dirty="0"/>
          </a:p>
        </p:txBody>
      </p:sp>
      <p:sp>
        <p:nvSpPr>
          <p:cNvPr id="4" name="Line 70"/>
          <p:cNvSpPr>
            <a:spLocks noChangeShapeType="1"/>
          </p:cNvSpPr>
          <p:nvPr/>
        </p:nvSpPr>
        <p:spPr bwMode="auto">
          <a:xfrm>
            <a:off x="6779067" y="4135437"/>
            <a:ext cx="1685925" cy="1587"/>
          </a:xfrm>
          <a:prstGeom prst="line">
            <a:avLst/>
          </a:prstGeom>
          <a:noFill/>
          <a:ln w="19050">
            <a:solidFill>
              <a:schemeClr val="tx1"/>
            </a:solidFill>
            <a:round/>
            <a:headEnd/>
            <a:tailEnd/>
          </a:ln>
        </p:spPr>
        <p:txBody>
          <a:bodyPr>
            <a:prstTxWarp prst="textNoShape">
              <a:avLst/>
            </a:prstTxWarp>
          </a:bodyPr>
          <a:lstStyle/>
          <a:p>
            <a:endParaRPr lang="fr-FR"/>
          </a:p>
        </p:txBody>
      </p:sp>
      <p:sp>
        <p:nvSpPr>
          <p:cNvPr id="5" name="Line 69"/>
          <p:cNvSpPr>
            <a:spLocks noChangeShapeType="1"/>
          </p:cNvSpPr>
          <p:nvPr/>
        </p:nvSpPr>
        <p:spPr bwMode="auto">
          <a:xfrm>
            <a:off x="6760017" y="2338387"/>
            <a:ext cx="1685925" cy="1587"/>
          </a:xfrm>
          <a:prstGeom prst="line">
            <a:avLst/>
          </a:prstGeom>
          <a:noFill/>
          <a:ln w="19050">
            <a:solidFill>
              <a:schemeClr val="tx1"/>
            </a:solidFill>
            <a:round/>
            <a:headEnd/>
            <a:tailEnd/>
          </a:ln>
        </p:spPr>
        <p:txBody>
          <a:bodyPr>
            <a:prstTxWarp prst="textNoShape">
              <a:avLst/>
            </a:prstTxWarp>
          </a:bodyPr>
          <a:lstStyle/>
          <a:p>
            <a:endParaRPr lang="fr-FR"/>
          </a:p>
        </p:txBody>
      </p:sp>
      <p:sp>
        <p:nvSpPr>
          <p:cNvPr id="6" name="Line 68"/>
          <p:cNvSpPr>
            <a:spLocks noChangeShapeType="1"/>
          </p:cNvSpPr>
          <p:nvPr/>
        </p:nvSpPr>
        <p:spPr bwMode="auto">
          <a:xfrm>
            <a:off x="6747317" y="2630487"/>
            <a:ext cx="1685925" cy="1587"/>
          </a:xfrm>
          <a:prstGeom prst="line">
            <a:avLst/>
          </a:prstGeom>
          <a:noFill/>
          <a:ln w="19050">
            <a:solidFill>
              <a:schemeClr val="tx1"/>
            </a:solidFill>
            <a:round/>
            <a:headEnd/>
            <a:tailEnd/>
          </a:ln>
        </p:spPr>
        <p:txBody>
          <a:bodyPr>
            <a:prstTxWarp prst="textNoShape">
              <a:avLst/>
            </a:prstTxWarp>
          </a:bodyPr>
          <a:lstStyle/>
          <a:p>
            <a:endParaRPr lang="fr-FR"/>
          </a:p>
        </p:txBody>
      </p:sp>
      <p:sp>
        <p:nvSpPr>
          <p:cNvPr id="7" name="Line 67"/>
          <p:cNvSpPr>
            <a:spLocks noChangeShapeType="1"/>
          </p:cNvSpPr>
          <p:nvPr/>
        </p:nvSpPr>
        <p:spPr bwMode="auto">
          <a:xfrm>
            <a:off x="2740467" y="4470399"/>
            <a:ext cx="892175" cy="1588"/>
          </a:xfrm>
          <a:prstGeom prst="line">
            <a:avLst/>
          </a:prstGeom>
          <a:noFill/>
          <a:ln w="19050">
            <a:solidFill>
              <a:schemeClr val="tx1"/>
            </a:solidFill>
            <a:round/>
            <a:headEnd/>
            <a:tailEnd/>
          </a:ln>
        </p:spPr>
        <p:txBody>
          <a:bodyPr>
            <a:prstTxWarp prst="textNoShape">
              <a:avLst/>
            </a:prstTxWarp>
          </a:bodyPr>
          <a:lstStyle/>
          <a:p>
            <a:endParaRPr lang="fr-FR"/>
          </a:p>
        </p:txBody>
      </p:sp>
      <p:sp>
        <p:nvSpPr>
          <p:cNvPr id="8" name="Line 66"/>
          <p:cNvSpPr>
            <a:spLocks noChangeShapeType="1"/>
          </p:cNvSpPr>
          <p:nvPr/>
        </p:nvSpPr>
        <p:spPr bwMode="auto">
          <a:xfrm>
            <a:off x="1584767" y="3797299"/>
            <a:ext cx="1514475" cy="1588"/>
          </a:xfrm>
          <a:prstGeom prst="line">
            <a:avLst/>
          </a:prstGeom>
          <a:noFill/>
          <a:ln w="19050">
            <a:solidFill>
              <a:schemeClr val="tx1"/>
            </a:solidFill>
            <a:round/>
            <a:headEnd/>
            <a:tailEnd/>
          </a:ln>
        </p:spPr>
        <p:txBody>
          <a:bodyPr>
            <a:prstTxWarp prst="textNoShape">
              <a:avLst/>
            </a:prstTxWarp>
          </a:bodyPr>
          <a:lstStyle/>
          <a:p>
            <a:endParaRPr lang="fr-FR"/>
          </a:p>
        </p:txBody>
      </p:sp>
      <p:sp>
        <p:nvSpPr>
          <p:cNvPr id="9" name="Line 2"/>
          <p:cNvSpPr>
            <a:spLocks noChangeShapeType="1"/>
          </p:cNvSpPr>
          <p:nvPr/>
        </p:nvSpPr>
        <p:spPr bwMode="auto">
          <a:xfrm>
            <a:off x="6734617" y="2947987"/>
            <a:ext cx="1685925" cy="1587"/>
          </a:xfrm>
          <a:prstGeom prst="line">
            <a:avLst/>
          </a:prstGeom>
          <a:noFill/>
          <a:ln w="19050">
            <a:solidFill>
              <a:schemeClr val="tx1"/>
            </a:solidFill>
            <a:round/>
            <a:headEnd/>
            <a:tailEnd/>
          </a:ln>
        </p:spPr>
        <p:txBody>
          <a:bodyPr>
            <a:prstTxWarp prst="textNoShape">
              <a:avLst/>
            </a:prstTxWarp>
          </a:bodyPr>
          <a:lstStyle/>
          <a:p>
            <a:endParaRPr lang="fr-FR"/>
          </a:p>
        </p:txBody>
      </p:sp>
      <p:sp>
        <p:nvSpPr>
          <p:cNvPr id="10" name="Line 5"/>
          <p:cNvSpPr>
            <a:spLocks noChangeShapeType="1"/>
          </p:cNvSpPr>
          <p:nvPr/>
        </p:nvSpPr>
        <p:spPr bwMode="auto">
          <a:xfrm>
            <a:off x="1648267" y="2946399"/>
            <a:ext cx="2479675" cy="1588"/>
          </a:xfrm>
          <a:prstGeom prst="line">
            <a:avLst/>
          </a:prstGeom>
          <a:noFill/>
          <a:ln w="19050">
            <a:solidFill>
              <a:schemeClr val="tx1"/>
            </a:solidFill>
            <a:round/>
            <a:headEnd/>
            <a:tailEnd/>
          </a:ln>
        </p:spPr>
        <p:txBody>
          <a:bodyPr>
            <a:prstTxWarp prst="textNoShape">
              <a:avLst/>
            </a:prstTxWarp>
          </a:bodyPr>
          <a:lstStyle/>
          <a:p>
            <a:endParaRPr lang="fr-FR"/>
          </a:p>
        </p:txBody>
      </p:sp>
      <p:sp>
        <p:nvSpPr>
          <p:cNvPr id="11" name="Line 6"/>
          <p:cNvSpPr>
            <a:spLocks noChangeShapeType="1"/>
          </p:cNvSpPr>
          <p:nvPr/>
        </p:nvSpPr>
        <p:spPr bwMode="auto">
          <a:xfrm>
            <a:off x="1648267" y="2641599"/>
            <a:ext cx="3429000" cy="1588"/>
          </a:xfrm>
          <a:prstGeom prst="line">
            <a:avLst/>
          </a:prstGeom>
          <a:noFill/>
          <a:ln w="19050">
            <a:solidFill>
              <a:schemeClr val="tx1"/>
            </a:solidFill>
            <a:round/>
            <a:headEnd/>
            <a:tailEnd/>
          </a:ln>
        </p:spPr>
        <p:txBody>
          <a:bodyPr>
            <a:prstTxWarp prst="textNoShape">
              <a:avLst/>
            </a:prstTxWarp>
          </a:bodyPr>
          <a:lstStyle/>
          <a:p>
            <a:endParaRPr lang="fr-FR"/>
          </a:p>
        </p:txBody>
      </p:sp>
      <p:sp>
        <p:nvSpPr>
          <p:cNvPr id="12" name="Line 7"/>
          <p:cNvSpPr>
            <a:spLocks noChangeShapeType="1"/>
          </p:cNvSpPr>
          <p:nvPr/>
        </p:nvSpPr>
        <p:spPr bwMode="auto">
          <a:xfrm>
            <a:off x="1648267" y="2336799"/>
            <a:ext cx="3429000" cy="1588"/>
          </a:xfrm>
          <a:prstGeom prst="line">
            <a:avLst/>
          </a:prstGeom>
          <a:noFill/>
          <a:ln w="19050">
            <a:solidFill>
              <a:schemeClr val="tx1"/>
            </a:solidFill>
            <a:round/>
            <a:headEnd/>
            <a:tailEnd/>
          </a:ln>
        </p:spPr>
        <p:txBody>
          <a:bodyPr>
            <a:prstTxWarp prst="textNoShape">
              <a:avLst/>
            </a:prstTxWarp>
          </a:bodyPr>
          <a:lstStyle/>
          <a:p>
            <a:endParaRPr lang="fr-FR"/>
          </a:p>
        </p:txBody>
      </p:sp>
      <p:sp>
        <p:nvSpPr>
          <p:cNvPr id="13" name="Rectangle 8"/>
          <p:cNvSpPr>
            <a:spLocks noChangeArrowheads="1"/>
          </p:cNvSpPr>
          <p:nvPr/>
        </p:nvSpPr>
        <p:spPr bwMode="auto">
          <a:xfrm>
            <a:off x="1495867" y="2870199"/>
            <a:ext cx="152400" cy="228600"/>
          </a:xfrm>
          <a:prstGeom prst="rect">
            <a:avLst/>
          </a:prstGeom>
          <a:solidFill>
            <a:srgbClr val="FF6600"/>
          </a:solidFill>
          <a:ln w="19050">
            <a:solidFill>
              <a:schemeClr val="tx1"/>
            </a:solidFill>
            <a:miter lim="800000"/>
            <a:headEnd/>
            <a:tailEnd/>
          </a:ln>
        </p:spPr>
        <p:txBody>
          <a:bodyPr wrap="none" anchor="ctr">
            <a:prstTxWarp prst="textNoShape">
              <a:avLst/>
            </a:prstTxWarp>
          </a:bodyPr>
          <a:lstStyle/>
          <a:p>
            <a:pPr eaLnBrk="1" hangingPunct="1"/>
            <a:endParaRPr lang="en-US">
              <a:latin typeface="Times New Roman" charset="0"/>
            </a:endParaRPr>
          </a:p>
        </p:txBody>
      </p:sp>
      <p:sp>
        <p:nvSpPr>
          <p:cNvPr id="14" name="Rectangle 9"/>
          <p:cNvSpPr>
            <a:spLocks noChangeArrowheads="1"/>
          </p:cNvSpPr>
          <p:nvPr/>
        </p:nvSpPr>
        <p:spPr bwMode="auto">
          <a:xfrm>
            <a:off x="1495867" y="2565399"/>
            <a:ext cx="152400" cy="228600"/>
          </a:xfrm>
          <a:prstGeom prst="rect">
            <a:avLst/>
          </a:prstGeom>
          <a:solidFill>
            <a:srgbClr val="FF6600"/>
          </a:solidFill>
          <a:ln w="19050">
            <a:solidFill>
              <a:schemeClr val="tx1"/>
            </a:solidFill>
            <a:miter lim="800000"/>
            <a:headEnd/>
            <a:tailEnd/>
          </a:ln>
        </p:spPr>
        <p:txBody>
          <a:bodyPr wrap="none" anchor="ctr">
            <a:prstTxWarp prst="textNoShape">
              <a:avLst/>
            </a:prstTxWarp>
          </a:bodyPr>
          <a:lstStyle/>
          <a:p>
            <a:pPr algn="ctr" eaLnBrk="1" hangingPunct="1"/>
            <a:endParaRPr lang="en-US"/>
          </a:p>
        </p:txBody>
      </p:sp>
      <p:sp>
        <p:nvSpPr>
          <p:cNvPr id="15" name="Rectangle 10"/>
          <p:cNvSpPr>
            <a:spLocks noChangeArrowheads="1"/>
          </p:cNvSpPr>
          <p:nvPr/>
        </p:nvSpPr>
        <p:spPr bwMode="auto">
          <a:xfrm>
            <a:off x="1495867" y="2260599"/>
            <a:ext cx="152400" cy="228600"/>
          </a:xfrm>
          <a:prstGeom prst="rect">
            <a:avLst/>
          </a:prstGeom>
          <a:solidFill>
            <a:srgbClr val="FF6600"/>
          </a:solidFill>
          <a:ln w="19050">
            <a:solidFill>
              <a:schemeClr val="tx1"/>
            </a:solidFill>
            <a:miter lim="800000"/>
            <a:headEnd/>
            <a:tailEnd/>
          </a:ln>
        </p:spPr>
        <p:txBody>
          <a:bodyPr wrap="none" anchor="ctr">
            <a:prstTxWarp prst="textNoShape">
              <a:avLst/>
            </a:prstTxWarp>
          </a:bodyPr>
          <a:lstStyle/>
          <a:p>
            <a:pPr eaLnBrk="1" hangingPunct="1"/>
            <a:endParaRPr lang="en-US">
              <a:latin typeface="Times New Roman" charset="0"/>
            </a:endParaRPr>
          </a:p>
        </p:txBody>
      </p:sp>
      <p:sp>
        <p:nvSpPr>
          <p:cNvPr id="16" name="Rectangle 11"/>
          <p:cNvSpPr>
            <a:spLocks noChangeArrowheads="1"/>
          </p:cNvSpPr>
          <p:nvPr/>
        </p:nvSpPr>
        <p:spPr bwMode="auto">
          <a:xfrm>
            <a:off x="2105467" y="2260599"/>
            <a:ext cx="76200" cy="228600"/>
          </a:xfrm>
          <a:prstGeom prst="rect">
            <a:avLst/>
          </a:prstGeom>
          <a:solidFill>
            <a:srgbClr val="FF6600"/>
          </a:solidFill>
          <a:ln w="19050">
            <a:solidFill>
              <a:schemeClr val="tx1"/>
            </a:solidFill>
            <a:miter lim="800000"/>
            <a:headEnd/>
            <a:tailEnd/>
          </a:ln>
        </p:spPr>
        <p:txBody>
          <a:bodyPr wrap="none" anchor="ctr">
            <a:prstTxWarp prst="textNoShape">
              <a:avLst/>
            </a:prstTxWarp>
          </a:bodyPr>
          <a:lstStyle/>
          <a:p>
            <a:pPr eaLnBrk="1" hangingPunct="1"/>
            <a:endParaRPr lang="en-US">
              <a:latin typeface="Times New Roman" charset="0"/>
            </a:endParaRPr>
          </a:p>
        </p:txBody>
      </p:sp>
      <p:sp>
        <p:nvSpPr>
          <p:cNvPr id="17" name="Rectangle 12"/>
          <p:cNvSpPr>
            <a:spLocks noChangeArrowheads="1"/>
          </p:cNvSpPr>
          <p:nvPr/>
        </p:nvSpPr>
        <p:spPr bwMode="auto">
          <a:xfrm>
            <a:off x="2410267" y="2260599"/>
            <a:ext cx="228600" cy="228600"/>
          </a:xfrm>
          <a:prstGeom prst="rect">
            <a:avLst/>
          </a:prstGeom>
          <a:solidFill>
            <a:srgbClr val="FF6600"/>
          </a:solidFill>
          <a:ln w="19050">
            <a:solidFill>
              <a:schemeClr val="tx1"/>
            </a:solidFill>
            <a:miter lim="800000"/>
            <a:headEnd/>
            <a:tailEnd/>
          </a:ln>
        </p:spPr>
        <p:txBody>
          <a:bodyPr wrap="none" anchor="ctr">
            <a:prstTxWarp prst="textNoShape">
              <a:avLst/>
            </a:prstTxWarp>
          </a:bodyPr>
          <a:lstStyle/>
          <a:p>
            <a:pPr eaLnBrk="1" hangingPunct="1"/>
            <a:endParaRPr lang="en-US">
              <a:latin typeface="Times New Roman" charset="0"/>
            </a:endParaRPr>
          </a:p>
        </p:txBody>
      </p:sp>
      <p:sp>
        <p:nvSpPr>
          <p:cNvPr id="18" name="Rectangle 13"/>
          <p:cNvSpPr>
            <a:spLocks noChangeArrowheads="1"/>
          </p:cNvSpPr>
          <p:nvPr/>
        </p:nvSpPr>
        <p:spPr bwMode="auto">
          <a:xfrm>
            <a:off x="2715067" y="2260599"/>
            <a:ext cx="152400" cy="228600"/>
          </a:xfrm>
          <a:prstGeom prst="rect">
            <a:avLst/>
          </a:prstGeom>
          <a:solidFill>
            <a:srgbClr val="FF6600"/>
          </a:solidFill>
          <a:ln w="19050">
            <a:solidFill>
              <a:schemeClr val="tx1"/>
            </a:solidFill>
            <a:miter lim="800000"/>
            <a:headEnd/>
            <a:tailEnd/>
          </a:ln>
        </p:spPr>
        <p:txBody>
          <a:bodyPr wrap="none" anchor="ctr">
            <a:prstTxWarp prst="textNoShape">
              <a:avLst/>
            </a:prstTxWarp>
          </a:bodyPr>
          <a:lstStyle/>
          <a:p>
            <a:pPr eaLnBrk="1" hangingPunct="1"/>
            <a:endParaRPr lang="en-US">
              <a:latin typeface="Times New Roman" charset="0"/>
            </a:endParaRPr>
          </a:p>
        </p:txBody>
      </p:sp>
      <p:sp>
        <p:nvSpPr>
          <p:cNvPr id="19" name="Rectangle 14"/>
          <p:cNvSpPr>
            <a:spLocks noChangeArrowheads="1"/>
          </p:cNvSpPr>
          <p:nvPr/>
        </p:nvSpPr>
        <p:spPr bwMode="auto">
          <a:xfrm>
            <a:off x="3096067" y="2260599"/>
            <a:ext cx="152400" cy="228600"/>
          </a:xfrm>
          <a:prstGeom prst="rect">
            <a:avLst/>
          </a:prstGeom>
          <a:solidFill>
            <a:srgbClr val="FF6600"/>
          </a:solidFill>
          <a:ln w="19050">
            <a:solidFill>
              <a:schemeClr val="tx1"/>
            </a:solidFill>
            <a:miter lim="800000"/>
            <a:headEnd/>
            <a:tailEnd/>
          </a:ln>
        </p:spPr>
        <p:txBody>
          <a:bodyPr wrap="none" anchor="ctr">
            <a:prstTxWarp prst="textNoShape">
              <a:avLst/>
            </a:prstTxWarp>
          </a:bodyPr>
          <a:lstStyle/>
          <a:p>
            <a:pPr eaLnBrk="1" hangingPunct="1"/>
            <a:endParaRPr lang="en-US">
              <a:latin typeface="Times New Roman" charset="0"/>
            </a:endParaRPr>
          </a:p>
        </p:txBody>
      </p:sp>
      <p:sp>
        <p:nvSpPr>
          <p:cNvPr id="20" name="Rectangle 15"/>
          <p:cNvSpPr>
            <a:spLocks noChangeArrowheads="1"/>
          </p:cNvSpPr>
          <p:nvPr/>
        </p:nvSpPr>
        <p:spPr bwMode="auto">
          <a:xfrm>
            <a:off x="3553267" y="2260599"/>
            <a:ext cx="152400" cy="228600"/>
          </a:xfrm>
          <a:prstGeom prst="rect">
            <a:avLst/>
          </a:prstGeom>
          <a:solidFill>
            <a:srgbClr val="FF6600"/>
          </a:solidFill>
          <a:ln w="19050">
            <a:solidFill>
              <a:schemeClr val="tx1"/>
            </a:solidFill>
            <a:miter lim="800000"/>
            <a:headEnd/>
            <a:tailEnd/>
          </a:ln>
        </p:spPr>
        <p:txBody>
          <a:bodyPr wrap="none" anchor="ctr">
            <a:prstTxWarp prst="textNoShape">
              <a:avLst/>
            </a:prstTxWarp>
          </a:bodyPr>
          <a:lstStyle/>
          <a:p>
            <a:pPr eaLnBrk="1" hangingPunct="1"/>
            <a:endParaRPr lang="en-US">
              <a:latin typeface="Times New Roman" charset="0"/>
            </a:endParaRPr>
          </a:p>
        </p:txBody>
      </p:sp>
      <p:sp>
        <p:nvSpPr>
          <p:cNvPr id="21" name="Rectangle 16"/>
          <p:cNvSpPr>
            <a:spLocks noChangeArrowheads="1"/>
          </p:cNvSpPr>
          <p:nvPr/>
        </p:nvSpPr>
        <p:spPr bwMode="auto">
          <a:xfrm>
            <a:off x="4086667" y="2260599"/>
            <a:ext cx="76200" cy="228600"/>
          </a:xfrm>
          <a:prstGeom prst="rect">
            <a:avLst/>
          </a:prstGeom>
          <a:solidFill>
            <a:srgbClr val="FF6600"/>
          </a:solidFill>
          <a:ln w="19050">
            <a:solidFill>
              <a:schemeClr val="tx1"/>
            </a:solidFill>
            <a:miter lim="800000"/>
            <a:headEnd/>
            <a:tailEnd/>
          </a:ln>
        </p:spPr>
        <p:txBody>
          <a:bodyPr wrap="none" anchor="ctr">
            <a:prstTxWarp prst="textNoShape">
              <a:avLst/>
            </a:prstTxWarp>
          </a:bodyPr>
          <a:lstStyle/>
          <a:p>
            <a:pPr eaLnBrk="1" hangingPunct="1"/>
            <a:endParaRPr lang="en-US">
              <a:latin typeface="Times New Roman" charset="0"/>
            </a:endParaRPr>
          </a:p>
        </p:txBody>
      </p:sp>
      <p:sp>
        <p:nvSpPr>
          <p:cNvPr id="22" name="Rectangle 17"/>
          <p:cNvSpPr>
            <a:spLocks noChangeArrowheads="1"/>
          </p:cNvSpPr>
          <p:nvPr/>
        </p:nvSpPr>
        <p:spPr bwMode="auto">
          <a:xfrm>
            <a:off x="4239067" y="2260599"/>
            <a:ext cx="152400" cy="228600"/>
          </a:xfrm>
          <a:prstGeom prst="rect">
            <a:avLst/>
          </a:prstGeom>
          <a:solidFill>
            <a:srgbClr val="FF6600"/>
          </a:solidFill>
          <a:ln w="19050">
            <a:solidFill>
              <a:schemeClr val="tx1"/>
            </a:solidFill>
            <a:miter lim="800000"/>
            <a:headEnd/>
            <a:tailEnd/>
          </a:ln>
        </p:spPr>
        <p:txBody>
          <a:bodyPr wrap="none" anchor="ctr">
            <a:prstTxWarp prst="textNoShape">
              <a:avLst/>
            </a:prstTxWarp>
          </a:bodyPr>
          <a:lstStyle/>
          <a:p>
            <a:pPr eaLnBrk="1" hangingPunct="1"/>
            <a:endParaRPr lang="en-US">
              <a:latin typeface="Times New Roman" charset="0"/>
            </a:endParaRPr>
          </a:p>
        </p:txBody>
      </p:sp>
      <p:sp>
        <p:nvSpPr>
          <p:cNvPr id="23" name="AutoShape 18"/>
          <p:cNvSpPr>
            <a:spLocks noChangeArrowheads="1"/>
          </p:cNvSpPr>
          <p:nvPr/>
        </p:nvSpPr>
        <p:spPr bwMode="auto">
          <a:xfrm>
            <a:off x="5077267" y="2260599"/>
            <a:ext cx="381000" cy="228600"/>
          </a:xfrm>
          <a:prstGeom prst="homePlate">
            <a:avLst>
              <a:gd name="adj" fmla="val 41667"/>
            </a:avLst>
          </a:prstGeom>
          <a:solidFill>
            <a:srgbClr val="FF6600"/>
          </a:solidFill>
          <a:ln w="19050">
            <a:solidFill>
              <a:schemeClr val="tx1"/>
            </a:solidFill>
            <a:miter lim="800000"/>
            <a:headEnd/>
            <a:tailEnd/>
          </a:ln>
        </p:spPr>
        <p:txBody>
          <a:bodyPr wrap="none" anchor="ctr">
            <a:prstTxWarp prst="textNoShape">
              <a:avLst/>
            </a:prstTxWarp>
          </a:bodyPr>
          <a:lstStyle/>
          <a:p>
            <a:pPr eaLnBrk="1" hangingPunct="1"/>
            <a:endParaRPr lang="en-US">
              <a:latin typeface="Times New Roman" charset="0"/>
            </a:endParaRPr>
          </a:p>
        </p:txBody>
      </p:sp>
      <p:sp>
        <p:nvSpPr>
          <p:cNvPr id="24" name="Rectangle 19"/>
          <p:cNvSpPr>
            <a:spLocks noChangeArrowheads="1"/>
          </p:cNvSpPr>
          <p:nvPr/>
        </p:nvSpPr>
        <p:spPr bwMode="auto">
          <a:xfrm>
            <a:off x="2410267" y="2565399"/>
            <a:ext cx="228600" cy="228600"/>
          </a:xfrm>
          <a:prstGeom prst="rect">
            <a:avLst/>
          </a:prstGeom>
          <a:solidFill>
            <a:srgbClr val="FF6600"/>
          </a:solidFill>
          <a:ln w="19050">
            <a:solidFill>
              <a:schemeClr val="tx1"/>
            </a:solidFill>
            <a:miter lim="800000"/>
            <a:headEnd/>
            <a:tailEnd/>
          </a:ln>
        </p:spPr>
        <p:txBody>
          <a:bodyPr wrap="none" anchor="ctr">
            <a:prstTxWarp prst="textNoShape">
              <a:avLst/>
            </a:prstTxWarp>
          </a:bodyPr>
          <a:lstStyle/>
          <a:p>
            <a:pPr eaLnBrk="1" hangingPunct="1"/>
            <a:endParaRPr lang="en-US">
              <a:latin typeface="Times New Roman" charset="0"/>
            </a:endParaRPr>
          </a:p>
        </p:txBody>
      </p:sp>
      <p:sp>
        <p:nvSpPr>
          <p:cNvPr id="25" name="Rectangle 20"/>
          <p:cNvSpPr>
            <a:spLocks noChangeArrowheads="1"/>
          </p:cNvSpPr>
          <p:nvPr/>
        </p:nvSpPr>
        <p:spPr bwMode="auto">
          <a:xfrm>
            <a:off x="2715067" y="2565399"/>
            <a:ext cx="152400" cy="228600"/>
          </a:xfrm>
          <a:prstGeom prst="rect">
            <a:avLst/>
          </a:prstGeom>
          <a:solidFill>
            <a:srgbClr val="FF6600"/>
          </a:solidFill>
          <a:ln w="19050">
            <a:solidFill>
              <a:schemeClr val="tx1"/>
            </a:solidFill>
            <a:miter lim="800000"/>
            <a:headEnd/>
            <a:tailEnd/>
          </a:ln>
        </p:spPr>
        <p:txBody>
          <a:bodyPr wrap="none" anchor="ctr">
            <a:prstTxWarp prst="textNoShape">
              <a:avLst/>
            </a:prstTxWarp>
          </a:bodyPr>
          <a:lstStyle/>
          <a:p>
            <a:pPr eaLnBrk="1" hangingPunct="1"/>
            <a:endParaRPr lang="en-US">
              <a:latin typeface="Times New Roman" charset="0"/>
            </a:endParaRPr>
          </a:p>
        </p:txBody>
      </p:sp>
      <p:sp>
        <p:nvSpPr>
          <p:cNvPr id="26" name="Rectangle 21"/>
          <p:cNvSpPr>
            <a:spLocks noChangeArrowheads="1"/>
          </p:cNvSpPr>
          <p:nvPr/>
        </p:nvSpPr>
        <p:spPr bwMode="auto">
          <a:xfrm>
            <a:off x="3096067" y="2565399"/>
            <a:ext cx="152400" cy="228600"/>
          </a:xfrm>
          <a:prstGeom prst="rect">
            <a:avLst/>
          </a:prstGeom>
          <a:solidFill>
            <a:srgbClr val="FF6600"/>
          </a:solidFill>
          <a:ln w="19050">
            <a:solidFill>
              <a:schemeClr val="tx1"/>
            </a:solidFill>
            <a:miter lim="800000"/>
            <a:headEnd/>
            <a:tailEnd/>
          </a:ln>
        </p:spPr>
        <p:txBody>
          <a:bodyPr wrap="none" anchor="ctr">
            <a:prstTxWarp prst="textNoShape">
              <a:avLst/>
            </a:prstTxWarp>
          </a:bodyPr>
          <a:lstStyle/>
          <a:p>
            <a:pPr eaLnBrk="1" hangingPunct="1"/>
            <a:endParaRPr lang="en-US">
              <a:latin typeface="Times New Roman" charset="0"/>
            </a:endParaRPr>
          </a:p>
        </p:txBody>
      </p:sp>
      <p:sp>
        <p:nvSpPr>
          <p:cNvPr id="27" name="Rectangle 22"/>
          <p:cNvSpPr>
            <a:spLocks noChangeArrowheads="1"/>
          </p:cNvSpPr>
          <p:nvPr/>
        </p:nvSpPr>
        <p:spPr bwMode="auto">
          <a:xfrm>
            <a:off x="3553267" y="2565399"/>
            <a:ext cx="152400" cy="228600"/>
          </a:xfrm>
          <a:prstGeom prst="rect">
            <a:avLst/>
          </a:prstGeom>
          <a:solidFill>
            <a:srgbClr val="FF6600"/>
          </a:solidFill>
          <a:ln w="19050">
            <a:solidFill>
              <a:schemeClr val="tx1"/>
            </a:solidFill>
            <a:miter lim="800000"/>
            <a:headEnd/>
            <a:tailEnd/>
          </a:ln>
        </p:spPr>
        <p:txBody>
          <a:bodyPr wrap="none" anchor="ctr">
            <a:prstTxWarp prst="textNoShape">
              <a:avLst/>
            </a:prstTxWarp>
          </a:bodyPr>
          <a:lstStyle/>
          <a:p>
            <a:pPr eaLnBrk="1" hangingPunct="1"/>
            <a:endParaRPr lang="en-US">
              <a:latin typeface="Times New Roman" charset="0"/>
            </a:endParaRPr>
          </a:p>
        </p:txBody>
      </p:sp>
      <p:sp>
        <p:nvSpPr>
          <p:cNvPr id="28" name="Rectangle 23"/>
          <p:cNvSpPr>
            <a:spLocks noChangeArrowheads="1"/>
          </p:cNvSpPr>
          <p:nvPr/>
        </p:nvSpPr>
        <p:spPr bwMode="auto">
          <a:xfrm>
            <a:off x="4086667" y="2565399"/>
            <a:ext cx="76200" cy="228600"/>
          </a:xfrm>
          <a:prstGeom prst="rect">
            <a:avLst/>
          </a:prstGeom>
          <a:solidFill>
            <a:srgbClr val="FF6600"/>
          </a:solidFill>
          <a:ln w="19050">
            <a:solidFill>
              <a:schemeClr val="tx1"/>
            </a:solidFill>
            <a:miter lim="800000"/>
            <a:headEnd/>
            <a:tailEnd/>
          </a:ln>
        </p:spPr>
        <p:txBody>
          <a:bodyPr wrap="none" anchor="ctr">
            <a:prstTxWarp prst="textNoShape">
              <a:avLst/>
            </a:prstTxWarp>
          </a:bodyPr>
          <a:lstStyle/>
          <a:p>
            <a:pPr eaLnBrk="1" hangingPunct="1"/>
            <a:endParaRPr lang="en-US">
              <a:latin typeface="Times New Roman" charset="0"/>
            </a:endParaRPr>
          </a:p>
        </p:txBody>
      </p:sp>
      <p:sp>
        <p:nvSpPr>
          <p:cNvPr id="29" name="Rectangle 24"/>
          <p:cNvSpPr>
            <a:spLocks noChangeArrowheads="1"/>
          </p:cNvSpPr>
          <p:nvPr/>
        </p:nvSpPr>
        <p:spPr bwMode="auto">
          <a:xfrm>
            <a:off x="4239067" y="2565399"/>
            <a:ext cx="152400" cy="228600"/>
          </a:xfrm>
          <a:prstGeom prst="rect">
            <a:avLst/>
          </a:prstGeom>
          <a:solidFill>
            <a:srgbClr val="FF6600"/>
          </a:solidFill>
          <a:ln w="19050">
            <a:solidFill>
              <a:schemeClr val="tx1"/>
            </a:solidFill>
            <a:miter lim="800000"/>
            <a:headEnd/>
            <a:tailEnd/>
          </a:ln>
        </p:spPr>
        <p:txBody>
          <a:bodyPr wrap="none" anchor="ctr">
            <a:prstTxWarp prst="textNoShape">
              <a:avLst/>
            </a:prstTxWarp>
          </a:bodyPr>
          <a:lstStyle/>
          <a:p>
            <a:pPr eaLnBrk="1" hangingPunct="1"/>
            <a:endParaRPr lang="en-US">
              <a:latin typeface="Times New Roman" charset="0"/>
            </a:endParaRPr>
          </a:p>
        </p:txBody>
      </p:sp>
      <p:sp>
        <p:nvSpPr>
          <p:cNvPr id="30" name="AutoShape 25"/>
          <p:cNvSpPr>
            <a:spLocks noChangeArrowheads="1"/>
          </p:cNvSpPr>
          <p:nvPr/>
        </p:nvSpPr>
        <p:spPr bwMode="auto">
          <a:xfrm>
            <a:off x="5077267" y="2565399"/>
            <a:ext cx="381000" cy="228600"/>
          </a:xfrm>
          <a:prstGeom prst="homePlate">
            <a:avLst>
              <a:gd name="adj" fmla="val 41667"/>
            </a:avLst>
          </a:prstGeom>
          <a:solidFill>
            <a:srgbClr val="FF6600"/>
          </a:solidFill>
          <a:ln w="19050">
            <a:solidFill>
              <a:schemeClr val="tx1"/>
            </a:solidFill>
            <a:miter lim="800000"/>
            <a:headEnd/>
            <a:tailEnd/>
          </a:ln>
        </p:spPr>
        <p:txBody>
          <a:bodyPr wrap="none" anchor="ctr">
            <a:prstTxWarp prst="textNoShape">
              <a:avLst/>
            </a:prstTxWarp>
          </a:bodyPr>
          <a:lstStyle/>
          <a:p>
            <a:pPr eaLnBrk="1" hangingPunct="1"/>
            <a:endParaRPr lang="en-US">
              <a:latin typeface="Times New Roman" charset="0"/>
            </a:endParaRPr>
          </a:p>
        </p:txBody>
      </p:sp>
      <p:sp>
        <p:nvSpPr>
          <p:cNvPr id="31" name="Rectangle 26"/>
          <p:cNvSpPr>
            <a:spLocks noChangeArrowheads="1"/>
          </p:cNvSpPr>
          <p:nvPr/>
        </p:nvSpPr>
        <p:spPr bwMode="auto">
          <a:xfrm>
            <a:off x="2410267" y="2870199"/>
            <a:ext cx="228600" cy="228600"/>
          </a:xfrm>
          <a:prstGeom prst="rect">
            <a:avLst/>
          </a:prstGeom>
          <a:solidFill>
            <a:srgbClr val="FF6600"/>
          </a:solidFill>
          <a:ln w="19050">
            <a:solidFill>
              <a:schemeClr val="tx1"/>
            </a:solidFill>
            <a:miter lim="800000"/>
            <a:headEnd/>
            <a:tailEnd/>
          </a:ln>
        </p:spPr>
        <p:txBody>
          <a:bodyPr wrap="none" anchor="ctr">
            <a:prstTxWarp prst="textNoShape">
              <a:avLst/>
            </a:prstTxWarp>
          </a:bodyPr>
          <a:lstStyle/>
          <a:p>
            <a:pPr eaLnBrk="1" hangingPunct="1"/>
            <a:endParaRPr lang="en-US">
              <a:latin typeface="Times New Roman" charset="0"/>
            </a:endParaRPr>
          </a:p>
        </p:txBody>
      </p:sp>
      <p:sp>
        <p:nvSpPr>
          <p:cNvPr id="32" name="Rectangle 27"/>
          <p:cNvSpPr>
            <a:spLocks noChangeArrowheads="1"/>
          </p:cNvSpPr>
          <p:nvPr/>
        </p:nvSpPr>
        <p:spPr bwMode="auto">
          <a:xfrm>
            <a:off x="2715067" y="2870199"/>
            <a:ext cx="152400" cy="228600"/>
          </a:xfrm>
          <a:prstGeom prst="rect">
            <a:avLst/>
          </a:prstGeom>
          <a:solidFill>
            <a:srgbClr val="FF6600"/>
          </a:solidFill>
          <a:ln w="19050">
            <a:solidFill>
              <a:schemeClr val="tx1"/>
            </a:solidFill>
            <a:miter lim="800000"/>
            <a:headEnd/>
            <a:tailEnd/>
          </a:ln>
        </p:spPr>
        <p:txBody>
          <a:bodyPr wrap="none" anchor="ctr">
            <a:prstTxWarp prst="textNoShape">
              <a:avLst/>
            </a:prstTxWarp>
          </a:bodyPr>
          <a:lstStyle/>
          <a:p>
            <a:pPr eaLnBrk="1" hangingPunct="1"/>
            <a:endParaRPr lang="en-US">
              <a:latin typeface="Times New Roman" charset="0"/>
            </a:endParaRPr>
          </a:p>
        </p:txBody>
      </p:sp>
      <p:sp>
        <p:nvSpPr>
          <p:cNvPr id="33" name="Rectangle 28"/>
          <p:cNvSpPr>
            <a:spLocks noChangeArrowheads="1"/>
          </p:cNvSpPr>
          <p:nvPr/>
        </p:nvSpPr>
        <p:spPr bwMode="auto">
          <a:xfrm>
            <a:off x="3199255" y="2870199"/>
            <a:ext cx="152400" cy="228600"/>
          </a:xfrm>
          <a:prstGeom prst="rect">
            <a:avLst/>
          </a:prstGeom>
          <a:solidFill>
            <a:srgbClr val="FF6600"/>
          </a:solidFill>
          <a:ln w="19050">
            <a:solidFill>
              <a:schemeClr val="tx1"/>
            </a:solidFill>
            <a:miter lim="800000"/>
            <a:headEnd/>
            <a:tailEnd/>
          </a:ln>
        </p:spPr>
        <p:txBody>
          <a:bodyPr wrap="none" anchor="ctr">
            <a:prstTxWarp prst="textNoShape">
              <a:avLst/>
            </a:prstTxWarp>
          </a:bodyPr>
          <a:lstStyle/>
          <a:p>
            <a:pPr eaLnBrk="1" hangingPunct="1"/>
            <a:endParaRPr lang="en-US">
              <a:latin typeface="Times New Roman" charset="0"/>
            </a:endParaRPr>
          </a:p>
        </p:txBody>
      </p:sp>
      <p:sp>
        <p:nvSpPr>
          <p:cNvPr id="34" name="AutoShape 29"/>
          <p:cNvSpPr>
            <a:spLocks noChangeArrowheads="1"/>
          </p:cNvSpPr>
          <p:nvPr/>
        </p:nvSpPr>
        <p:spPr bwMode="auto">
          <a:xfrm>
            <a:off x="3799330" y="2870199"/>
            <a:ext cx="381000" cy="228600"/>
          </a:xfrm>
          <a:prstGeom prst="homePlate">
            <a:avLst>
              <a:gd name="adj" fmla="val 41667"/>
            </a:avLst>
          </a:prstGeom>
          <a:solidFill>
            <a:srgbClr val="FF6600"/>
          </a:solidFill>
          <a:ln w="19050">
            <a:solidFill>
              <a:schemeClr val="tx1"/>
            </a:solidFill>
            <a:miter lim="800000"/>
            <a:headEnd/>
            <a:tailEnd/>
          </a:ln>
        </p:spPr>
        <p:txBody>
          <a:bodyPr wrap="none" anchor="ctr">
            <a:prstTxWarp prst="textNoShape">
              <a:avLst/>
            </a:prstTxWarp>
          </a:bodyPr>
          <a:lstStyle/>
          <a:p>
            <a:pPr eaLnBrk="1" hangingPunct="1"/>
            <a:endParaRPr lang="en-US">
              <a:latin typeface="Times New Roman" charset="0"/>
            </a:endParaRPr>
          </a:p>
        </p:txBody>
      </p:sp>
      <p:sp>
        <p:nvSpPr>
          <p:cNvPr id="35" name="Line 31"/>
          <p:cNvSpPr>
            <a:spLocks noChangeShapeType="1"/>
          </p:cNvSpPr>
          <p:nvPr/>
        </p:nvSpPr>
        <p:spPr bwMode="auto">
          <a:xfrm>
            <a:off x="1494280" y="1812924"/>
            <a:ext cx="7150100" cy="0"/>
          </a:xfrm>
          <a:prstGeom prst="line">
            <a:avLst/>
          </a:prstGeom>
          <a:noFill/>
          <a:ln w="63500">
            <a:solidFill>
              <a:schemeClr val="accent1"/>
            </a:solidFill>
            <a:round/>
            <a:headEnd/>
            <a:tailEnd/>
          </a:ln>
        </p:spPr>
        <p:txBody>
          <a:bodyPr wrap="none">
            <a:prstTxWarp prst="textNoShape">
              <a:avLst/>
            </a:prstTxWarp>
            <a:spAutoFit/>
          </a:bodyPr>
          <a:lstStyle/>
          <a:p>
            <a:endParaRPr lang="fr-FR"/>
          </a:p>
        </p:txBody>
      </p:sp>
      <p:sp>
        <p:nvSpPr>
          <p:cNvPr id="36" name="Rectangle 33"/>
          <p:cNvSpPr>
            <a:spLocks noChangeArrowheads="1"/>
          </p:cNvSpPr>
          <p:nvPr/>
        </p:nvSpPr>
        <p:spPr bwMode="auto">
          <a:xfrm>
            <a:off x="1497455" y="3681412"/>
            <a:ext cx="152400" cy="228600"/>
          </a:xfrm>
          <a:prstGeom prst="rect">
            <a:avLst/>
          </a:prstGeom>
          <a:solidFill>
            <a:srgbClr val="FF6600"/>
          </a:solidFill>
          <a:ln w="19050">
            <a:solidFill>
              <a:schemeClr val="tx1"/>
            </a:solidFill>
            <a:miter lim="800000"/>
            <a:headEnd/>
            <a:tailEnd/>
          </a:ln>
        </p:spPr>
        <p:txBody>
          <a:bodyPr wrap="none" anchor="ctr">
            <a:prstTxWarp prst="textNoShape">
              <a:avLst/>
            </a:prstTxWarp>
          </a:bodyPr>
          <a:lstStyle/>
          <a:p>
            <a:pPr eaLnBrk="1" hangingPunct="1"/>
            <a:endParaRPr lang="en-US">
              <a:latin typeface="Times New Roman" charset="0"/>
            </a:endParaRPr>
          </a:p>
        </p:txBody>
      </p:sp>
      <p:sp>
        <p:nvSpPr>
          <p:cNvPr id="37" name="Rectangle 34"/>
          <p:cNvSpPr>
            <a:spLocks noChangeArrowheads="1"/>
          </p:cNvSpPr>
          <p:nvPr/>
        </p:nvSpPr>
        <p:spPr bwMode="auto">
          <a:xfrm>
            <a:off x="2411855" y="3681412"/>
            <a:ext cx="228600" cy="228600"/>
          </a:xfrm>
          <a:prstGeom prst="rect">
            <a:avLst/>
          </a:prstGeom>
          <a:solidFill>
            <a:srgbClr val="FF6600"/>
          </a:solidFill>
          <a:ln w="19050">
            <a:solidFill>
              <a:schemeClr val="tx1"/>
            </a:solidFill>
            <a:miter lim="800000"/>
            <a:headEnd/>
            <a:tailEnd/>
          </a:ln>
        </p:spPr>
        <p:txBody>
          <a:bodyPr wrap="none" anchor="ctr">
            <a:prstTxWarp prst="textNoShape">
              <a:avLst/>
            </a:prstTxWarp>
          </a:bodyPr>
          <a:lstStyle/>
          <a:p>
            <a:pPr eaLnBrk="1" hangingPunct="1"/>
            <a:endParaRPr lang="en-US">
              <a:latin typeface="Times New Roman" charset="0"/>
            </a:endParaRPr>
          </a:p>
        </p:txBody>
      </p:sp>
      <p:sp>
        <p:nvSpPr>
          <p:cNvPr id="38" name="AutoShape 35"/>
          <p:cNvSpPr>
            <a:spLocks noChangeArrowheads="1"/>
          </p:cNvSpPr>
          <p:nvPr/>
        </p:nvSpPr>
        <p:spPr bwMode="auto">
          <a:xfrm>
            <a:off x="5082030" y="4019549"/>
            <a:ext cx="381000" cy="228600"/>
          </a:xfrm>
          <a:prstGeom prst="homePlate">
            <a:avLst>
              <a:gd name="adj" fmla="val 41667"/>
            </a:avLst>
          </a:prstGeom>
          <a:solidFill>
            <a:srgbClr val="FF6600"/>
          </a:solidFill>
          <a:ln w="19050">
            <a:solidFill>
              <a:schemeClr val="tx1"/>
            </a:solidFill>
            <a:miter lim="800000"/>
            <a:headEnd/>
            <a:tailEnd/>
          </a:ln>
        </p:spPr>
        <p:txBody>
          <a:bodyPr wrap="none" anchor="ctr">
            <a:prstTxWarp prst="textNoShape">
              <a:avLst/>
            </a:prstTxWarp>
          </a:bodyPr>
          <a:lstStyle/>
          <a:p>
            <a:pPr eaLnBrk="1" hangingPunct="1"/>
            <a:endParaRPr lang="en-US">
              <a:latin typeface="Times New Roman" charset="0"/>
            </a:endParaRPr>
          </a:p>
        </p:txBody>
      </p:sp>
      <p:sp>
        <p:nvSpPr>
          <p:cNvPr id="39" name="Rectangle 36"/>
          <p:cNvSpPr>
            <a:spLocks noChangeArrowheads="1"/>
          </p:cNvSpPr>
          <p:nvPr/>
        </p:nvSpPr>
        <p:spPr bwMode="auto">
          <a:xfrm>
            <a:off x="2716655" y="4368799"/>
            <a:ext cx="152400" cy="228600"/>
          </a:xfrm>
          <a:prstGeom prst="rect">
            <a:avLst/>
          </a:prstGeom>
          <a:solidFill>
            <a:srgbClr val="FF6600"/>
          </a:solidFill>
          <a:ln w="19050">
            <a:solidFill>
              <a:schemeClr val="tx1"/>
            </a:solidFill>
            <a:miter lim="800000"/>
            <a:headEnd/>
            <a:tailEnd/>
          </a:ln>
        </p:spPr>
        <p:txBody>
          <a:bodyPr wrap="none" anchor="ctr">
            <a:prstTxWarp prst="textNoShape">
              <a:avLst/>
            </a:prstTxWarp>
          </a:bodyPr>
          <a:lstStyle/>
          <a:p>
            <a:pPr eaLnBrk="1" hangingPunct="1"/>
            <a:endParaRPr lang="en-US">
              <a:latin typeface="Times New Roman" charset="0"/>
            </a:endParaRPr>
          </a:p>
        </p:txBody>
      </p:sp>
      <p:sp>
        <p:nvSpPr>
          <p:cNvPr id="40" name="Rectangle 37"/>
          <p:cNvSpPr>
            <a:spLocks noChangeArrowheads="1"/>
          </p:cNvSpPr>
          <p:nvPr/>
        </p:nvSpPr>
        <p:spPr bwMode="auto">
          <a:xfrm>
            <a:off x="3097655" y="4368799"/>
            <a:ext cx="152400" cy="228600"/>
          </a:xfrm>
          <a:prstGeom prst="rect">
            <a:avLst/>
          </a:prstGeom>
          <a:solidFill>
            <a:srgbClr val="FF6600"/>
          </a:solidFill>
          <a:ln w="19050">
            <a:solidFill>
              <a:schemeClr val="tx1"/>
            </a:solidFill>
            <a:miter lim="800000"/>
            <a:headEnd/>
            <a:tailEnd/>
          </a:ln>
        </p:spPr>
        <p:txBody>
          <a:bodyPr wrap="none" anchor="ctr">
            <a:prstTxWarp prst="textNoShape">
              <a:avLst/>
            </a:prstTxWarp>
          </a:bodyPr>
          <a:lstStyle/>
          <a:p>
            <a:pPr eaLnBrk="1" hangingPunct="1"/>
            <a:endParaRPr lang="en-US">
              <a:latin typeface="Times New Roman" charset="0"/>
            </a:endParaRPr>
          </a:p>
        </p:txBody>
      </p:sp>
      <p:sp>
        <p:nvSpPr>
          <p:cNvPr id="41" name="Rectangle 39"/>
          <p:cNvSpPr>
            <a:spLocks noChangeArrowheads="1"/>
          </p:cNvSpPr>
          <p:nvPr/>
        </p:nvSpPr>
        <p:spPr bwMode="auto">
          <a:xfrm>
            <a:off x="7220392" y="2266949"/>
            <a:ext cx="685800" cy="228600"/>
          </a:xfrm>
          <a:prstGeom prst="rect">
            <a:avLst/>
          </a:prstGeom>
          <a:solidFill>
            <a:srgbClr val="FF6600"/>
          </a:solidFill>
          <a:ln w="19050">
            <a:solidFill>
              <a:schemeClr val="tx1"/>
            </a:solidFill>
            <a:miter lim="800000"/>
            <a:headEnd/>
            <a:tailEnd/>
          </a:ln>
        </p:spPr>
        <p:txBody>
          <a:bodyPr wrap="none" anchor="ctr">
            <a:prstTxWarp prst="textNoShape">
              <a:avLst/>
            </a:prstTxWarp>
          </a:bodyPr>
          <a:lstStyle/>
          <a:p>
            <a:pPr eaLnBrk="1" hangingPunct="1"/>
            <a:endParaRPr lang="en-US">
              <a:latin typeface="Times New Roman" charset="0"/>
            </a:endParaRPr>
          </a:p>
        </p:txBody>
      </p:sp>
      <p:sp>
        <p:nvSpPr>
          <p:cNvPr id="42" name="Rectangle 40"/>
          <p:cNvSpPr>
            <a:spLocks noChangeArrowheads="1"/>
          </p:cNvSpPr>
          <p:nvPr/>
        </p:nvSpPr>
        <p:spPr bwMode="auto">
          <a:xfrm>
            <a:off x="6686992" y="2266949"/>
            <a:ext cx="152400" cy="228600"/>
          </a:xfrm>
          <a:prstGeom prst="rect">
            <a:avLst/>
          </a:prstGeom>
          <a:solidFill>
            <a:srgbClr val="FF6600"/>
          </a:solidFill>
          <a:ln w="19050">
            <a:solidFill>
              <a:schemeClr val="tx1"/>
            </a:solidFill>
            <a:miter lim="800000"/>
            <a:headEnd/>
            <a:tailEnd/>
          </a:ln>
        </p:spPr>
        <p:txBody>
          <a:bodyPr wrap="none" anchor="ctr">
            <a:prstTxWarp prst="textNoShape">
              <a:avLst/>
            </a:prstTxWarp>
          </a:bodyPr>
          <a:lstStyle/>
          <a:p>
            <a:pPr eaLnBrk="1" hangingPunct="1"/>
            <a:endParaRPr lang="en-US">
              <a:latin typeface="Times New Roman" charset="0"/>
            </a:endParaRPr>
          </a:p>
        </p:txBody>
      </p:sp>
      <p:sp>
        <p:nvSpPr>
          <p:cNvPr id="43" name="AutoShape 42"/>
          <p:cNvSpPr>
            <a:spLocks noChangeArrowheads="1"/>
          </p:cNvSpPr>
          <p:nvPr/>
        </p:nvSpPr>
        <p:spPr bwMode="auto">
          <a:xfrm>
            <a:off x="8210992" y="2266949"/>
            <a:ext cx="304800" cy="228600"/>
          </a:xfrm>
          <a:prstGeom prst="homePlate">
            <a:avLst>
              <a:gd name="adj" fmla="val 33333"/>
            </a:avLst>
          </a:prstGeom>
          <a:solidFill>
            <a:srgbClr val="FF6600"/>
          </a:solidFill>
          <a:ln w="19050">
            <a:solidFill>
              <a:schemeClr val="tx1"/>
            </a:solidFill>
            <a:miter lim="800000"/>
            <a:headEnd/>
            <a:tailEnd/>
          </a:ln>
        </p:spPr>
        <p:txBody>
          <a:bodyPr wrap="none" anchor="ctr">
            <a:prstTxWarp prst="textNoShape">
              <a:avLst/>
            </a:prstTxWarp>
          </a:bodyPr>
          <a:lstStyle/>
          <a:p>
            <a:pPr eaLnBrk="1" hangingPunct="1"/>
            <a:endParaRPr lang="en-US">
              <a:latin typeface="Times New Roman" charset="0"/>
            </a:endParaRPr>
          </a:p>
        </p:txBody>
      </p:sp>
      <p:sp>
        <p:nvSpPr>
          <p:cNvPr id="44" name="Rectangle 44"/>
          <p:cNvSpPr>
            <a:spLocks noChangeArrowheads="1"/>
          </p:cNvSpPr>
          <p:nvPr/>
        </p:nvSpPr>
        <p:spPr bwMode="auto">
          <a:xfrm>
            <a:off x="7220392" y="2571749"/>
            <a:ext cx="533400" cy="228600"/>
          </a:xfrm>
          <a:prstGeom prst="rect">
            <a:avLst/>
          </a:prstGeom>
          <a:solidFill>
            <a:srgbClr val="FF6600"/>
          </a:solidFill>
          <a:ln w="19050">
            <a:solidFill>
              <a:schemeClr val="tx1"/>
            </a:solidFill>
            <a:miter lim="800000"/>
            <a:headEnd/>
            <a:tailEnd/>
          </a:ln>
        </p:spPr>
        <p:txBody>
          <a:bodyPr wrap="none" anchor="ctr">
            <a:prstTxWarp prst="textNoShape">
              <a:avLst/>
            </a:prstTxWarp>
          </a:bodyPr>
          <a:lstStyle/>
          <a:p>
            <a:pPr eaLnBrk="1" hangingPunct="1"/>
            <a:endParaRPr lang="en-US">
              <a:latin typeface="Times New Roman" charset="0"/>
            </a:endParaRPr>
          </a:p>
        </p:txBody>
      </p:sp>
      <p:sp>
        <p:nvSpPr>
          <p:cNvPr id="45" name="Rectangle 45"/>
          <p:cNvSpPr>
            <a:spLocks noChangeArrowheads="1"/>
          </p:cNvSpPr>
          <p:nvPr/>
        </p:nvSpPr>
        <p:spPr bwMode="auto">
          <a:xfrm>
            <a:off x="6686992" y="2571749"/>
            <a:ext cx="152400" cy="228600"/>
          </a:xfrm>
          <a:prstGeom prst="rect">
            <a:avLst/>
          </a:prstGeom>
          <a:solidFill>
            <a:srgbClr val="FF6600"/>
          </a:solidFill>
          <a:ln w="19050">
            <a:solidFill>
              <a:schemeClr val="tx1"/>
            </a:solidFill>
            <a:miter lim="800000"/>
            <a:headEnd/>
            <a:tailEnd/>
          </a:ln>
        </p:spPr>
        <p:txBody>
          <a:bodyPr wrap="none" anchor="ctr">
            <a:prstTxWarp prst="textNoShape">
              <a:avLst/>
            </a:prstTxWarp>
          </a:bodyPr>
          <a:lstStyle/>
          <a:p>
            <a:pPr eaLnBrk="1" hangingPunct="1"/>
            <a:endParaRPr lang="en-US">
              <a:latin typeface="Times New Roman" charset="0"/>
            </a:endParaRPr>
          </a:p>
        </p:txBody>
      </p:sp>
      <p:sp>
        <p:nvSpPr>
          <p:cNvPr id="46" name="AutoShape 47"/>
          <p:cNvSpPr>
            <a:spLocks noChangeArrowheads="1"/>
          </p:cNvSpPr>
          <p:nvPr/>
        </p:nvSpPr>
        <p:spPr bwMode="auto">
          <a:xfrm>
            <a:off x="8210992" y="2571749"/>
            <a:ext cx="304800" cy="228600"/>
          </a:xfrm>
          <a:prstGeom prst="homePlate">
            <a:avLst>
              <a:gd name="adj" fmla="val 33333"/>
            </a:avLst>
          </a:prstGeom>
          <a:solidFill>
            <a:srgbClr val="FF6600"/>
          </a:solidFill>
          <a:ln w="19050">
            <a:solidFill>
              <a:schemeClr val="tx1"/>
            </a:solidFill>
            <a:miter lim="800000"/>
            <a:headEnd/>
            <a:tailEnd/>
          </a:ln>
        </p:spPr>
        <p:txBody>
          <a:bodyPr wrap="none" anchor="ctr">
            <a:prstTxWarp prst="textNoShape">
              <a:avLst/>
            </a:prstTxWarp>
          </a:bodyPr>
          <a:lstStyle/>
          <a:p>
            <a:pPr eaLnBrk="1" hangingPunct="1"/>
            <a:endParaRPr lang="en-US">
              <a:latin typeface="Times New Roman" charset="0"/>
            </a:endParaRPr>
          </a:p>
        </p:txBody>
      </p:sp>
      <p:sp>
        <p:nvSpPr>
          <p:cNvPr id="47" name="Rectangle 49"/>
          <p:cNvSpPr>
            <a:spLocks noChangeArrowheads="1"/>
          </p:cNvSpPr>
          <p:nvPr/>
        </p:nvSpPr>
        <p:spPr bwMode="auto">
          <a:xfrm>
            <a:off x="7220392" y="2876549"/>
            <a:ext cx="685800" cy="228600"/>
          </a:xfrm>
          <a:prstGeom prst="rect">
            <a:avLst/>
          </a:prstGeom>
          <a:solidFill>
            <a:srgbClr val="FF6600"/>
          </a:solidFill>
          <a:ln w="19050">
            <a:solidFill>
              <a:schemeClr val="tx1"/>
            </a:solidFill>
            <a:miter lim="800000"/>
            <a:headEnd/>
            <a:tailEnd/>
          </a:ln>
        </p:spPr>
        <p:txBody>
          <a:bodyPr wrap="none" anchor="ctr">
            <a:prstTxWarp prst="textNoShape">
              <a:avLst/>
            </a:prstTxWarp>
          </a:bodyPr>
          <a:lstStyle/>
          <a:p>
            <a:pPr eaLnBrk="1" hangingPunct="1"/>
            <a:endParaRPr lang="en-US">
              <a:latin typeface="Times New Roman" charset="0"/>
            </a:endParaRPr>
          </a:p>
        </p:txBody>
      </p:sp>
      <p:sp>
        <p:nvSpPr>
          <p:cNvPr id="48" name="Rectangle 50"/>
          <p:cNvSpPr>
            <a:spLocks noChangeArrowheads="1"/>
          </p:cNvSpPr>
          <p:nvPr/>
        </p:nvSpPr>
        <p:spPr bwMode="auto">
          <a:xfrm>
            <a:off x="6686992" y="2876549"/>
            <a:ext cx="152400" cy="228600"/>
          </a:xfrm>
          <a:prstGeom prst="rect">
            <a:avLst/>
          </a:prstGeom>
          <a:solidFill>
            <a:srgbClr val="FF6600"/>
          </a:solidFill>
          <a:ln w="19050">
            <a:solidFill>
              <a:schemeClr val="tx1"/>
            </a:solidFill>
            <a:miter lim="800000"/>
            <a:headEnd/>
            <a:tailEnd/>
          </a:ln>
        </p:spPr>
        <p:txBody>
          <a:bodyPr wrap="none" anchor="ctr">
            <a:prstTxWarp prst="textNoShape">
              <a:avLst/>
            </a:prstTxWarp>
          </a:bodyPr>
          <a:lstStyle/>
          <a:p>
            <a:pPr eaLnBrk="1" hangingPunct="1"/>
            <a:endParaRPr lang="en-US">
              <a:latin typeface="Times New Roman" charset="0"/>
            </a:endParaRPr>
          </a:p>
        </p:txBody>
      </p:sp>
      <p:sp>
        <p:nvSpPr>
          <p:cNvPr id="49" name="AutoShape 51"/>
          <p:cNvSpPr>
            <a:spLocks noChangeArrowheads="1"/>
          </p:cNvSpPr>
          <p:nvPr/>
        </p:nvSpPr>
        <p:spPr bwMode="auto">
          <a:xfrm>
            <a:off x="8210992" y="2876549"/>
            <a:ext cx="304800" cy="228600"/>
          </a:xfrm>
          <a:prstGeom prst="homePlate">
            <a:avLst>
              <a:gd name="adj" fmla="val 33333"/>
            </a:avLst>
          </a:prstGeom>
          <a:solidFill>
            <a:srgbClr val="FF6600"/>
          </a:solidFill>
          <a:ln w="19050">
            <a:solidFill>
              <a:schemeClr val="tx1"/>
            </a:solidFill>
            <a:miter lim="800000"/>
            <a:headEnd/>
            <a:tailEnd/>
          </a:ln>
        </p:spPr>
        <p:txBody>
          <a:bodyPr wrap="none" anchor="ctr">
            <a:prstTxWarp prst="textNoShape">
              <a:avLst/>
            </a:prstTxWarp>
          </a:bodyPr>
          <a:lstStyle/>
          <a:p>
            <a:pPr eaLnBrk="1" hangingPunct="1"/>
            <a:endParaRPr lang="en-US">
              <a:latin typeface="Times New Roman" charset="0"/>
            </a:endParaRPr>
          </a:p>
        </p:txBody>
      </p:sp>
      <p:sp>
        <p:nvSpPr>
          <p:cNvPr id="50" name="AutoShape 53"/>
          <p:cNvSpPr>
            <a:spLocks noChangeArrowheads="1"/>
          </p:cNvSpPr>
          <p:nvPr/>
        </p:nvSpPr>
        <p:spPr bwMode="auto">
          <a:xfrm>
            <a:off x="8206230" y="4033837"/>
            <a:ext cx="304800" cy="228600"/>
          </a:xfrm>
          <a:prstGeom prst="homePlate">
            <a:avLst>
              <a:gd name="adj" fmla="val 33333"/>
            </a:avLst>
          </a:prstGeom>
          <a:solidFill>
            <a:srgbClr val="FF6600"/>
          </a:solidFill>
          <a:ln w="19050">
            <a:solidFill>
              <a:schemeClr val="tx1"/>
            </a:solidFill>
            <a:miter lim="800000"/>
            <a:headEnd/>
            <a:tailEnd/>
          </a:ln>
        </p:spPr>
        <p:txBody>
          <a:bodyPr wrap="none" anchor="ctr">
            <a:prstTxWarp prst="textNoShape">
              <a:avLst/>
            </a:prstTxWarp>
          </a:bodyPr>
          <a:lstStyle/>
          <a:p>
            <a:pPr eaLnBrk="1" hangingPunct="1"/>
            <a:endParaRPr lang="en-US">
              <a:latin typeface="Times New Roman" charset="0"/>
            </a:endParaRPr>
          </a:p>
        </p:txBody>
      </p:sp>
      <p:sp>
        <p:nvSpPr>
          <p:cNvPr id="51" name="AutoShape 54"/>
          <p:cNvSpPr>
            <a:spLocks noChangeArrowheads="1"/>
          </p:cNvSpPr>
          <p:nvPr/>
        </p:nvSpPr>
        <p:spPr bwMode="auto">
          <a:xfrm>
            <a:off x="8212580" y="4427537"/>
            <a:ext cx="304800" cy="228600"/>
          </a:xfrm>
          <a:prstGeom prst="homePlate">
            <a:avLst>
              <a:gd name="adj" fmla="val 33333"/>
            </a:avLst>
          </a:prstGeom>
          <a:solidFill>
            <a:srgbClr val="FF6600"/>
          </a:solidFill>
          <a:ln w="19050">
            <a:solidFill>
              <a:schemeClr val="tx1"/>
            </a:solidFill>
            <a:miter lim="800000"/>
            <a:headEnd/>
            <a:tailEnd/>
          </a:ln>
        </p:spPr>
        <p:txBody>
          <a:bodyPr wrap="none" anchor="ctr">
            <a:prstTxWarp prst="textNoShape">
              <a:avLst/>
            </a:prstTxWarp>
          </a:bodyPr>
          <a:lstStyle/>
          <a:p>
            <a:pPr eaLnBrk="1" hangingPunct="1"/>
            <a:endParaRPr lang="en-US">
              <a:latin typeface="Times New Roman" charset="0"/>
            </a:endParaRPr>
          </a:p>
        </p:txBody>
      </p:sp>
      <p:sp>
        <p:nvSpPr>
          <p:cNvPr id="52" name="Rectangle 55"/>
          <p:cNvSpPr>
            <a:spLocks noChangeArrowheads="1"/>
          </p:cNvSpPr>
          <p:nvPr/>
        </p:nvSpPr>
        <p:spPr bwMode="auto">
          <a:xfrm>
            <a:off x="6537767" y="4029074"/>
            <a:ext cx="304800" cy="228600"/>
          </a:xfrm>
          <a:prstGeom prst="rect">
            <a:avLst/>
          </a:prstGeom>
          <a:solidFill>
            <a:srgbClr val="FF6600"/>
          </a:solidFill>
          <a:ln w="19050">
            <a:solidFill>
              <a:schemeClr val="tx1"/>
            </a:solidFill>
            <a:miter lim="800000"/>
            <a:headEnd/>
            <a:tailEnd/>
          </a:ln>
        </p:spPr>
        <p:txBody>
          <a:bodyPr wrap="none" anchor="ctr">
            <a:prstTxWarp prst="textNoShape">
              <a:avLst/>
            </a:prstTxWarp>
          </a:bodyPr>
          <a:lstStyle/>
          <a:p>
            <a:pPr eaLnBrk="1" hangingPunct="1"/>
            <a:endParaRPr lang="en-US">
              <a:latin typeface="Times New Roman" charset="0"/>
            </a:endParaRPr>
          </a:p>
        </p:txBody>
      </p:sp>
      <p:pic>
        <p:nvPicPr>
          <p:cNvPr id="53" name="Picture 56" descr="chromosome"/>
          <p:cNvPicPr>
            <a:picLocks noChangeAspect="1" noChangeArrowheads="1"/>
          </p:cNvPicPr>
          <p:nvPr/>
        </p:nvPicPr>
        <p:blipFill>
          <a:blip r:embed="rId2"/>
          <a:srcRect t="16304"/>
          <a:stretch>
            <a:fillRect/>
          </a:stretch>
        </p:blipFill>
        <p:spPr bwMode="auto">
          <a:xfrm>
            <a:off x="3710430" y="1036637"/>
            <a:ext cx="1457325" cy="673100"/>
          </a:xfrm>
          <a:prstGeom prst="rect">
            <a:avLst/>
          </a:prstGeom>
          <a:noFill/>
          <a:ln w="9525">
            <a:noFill/>
            <a:miter lim="800000"/>
            <a:headEnd/>
            <a:tailEnd/>
          </a:ln>
        </p:spPr>
      </p:pic>
      <p:sp>
        <p:nvSpPr>
          <p:cNvPr id="54" name="Line 57"/>
          <p:cNvSpPr>
            <a:spLocks noChangeShapeType="1"/>
          </p:cNvSpPr>
          <p:nvPr/>
        </p:nvSpPr>
        <p:spPr bwMode="auto">
          <a:xfrm flipH="1" flipV="1">
            <a:off x="5053455" y="1431924"/>
            <a:ext cx="3573462" cy="309563"/>
          </a:xfrm>
          <a:prstGeom prst="line">
            <a:avLst/>
          </a:prstGeom>
          <a:noFill/>
          <a:ln w="19050">
            <a:solidFill>
              <a:srgbClr val="FF3300"/>
            </a:solidFill>
            <a:round/>
            <a:headEnd/>
            <a:tailEnd/>
          </a:ln>
        </p:spPr>
        <p:txBody>
          <a:bodyPr>
            <a:prstTxWarp prst="textNoShape">
              <a:avLst/>
            </a:prstTxWarp>
            <a:spAutoFit/>
          </a:bodyPr>
          <a:lstStyle/>
          <a:p>
            <a:endParaRPr lang="fr-FR"/>
          </a:p>
        </p:txBody>
      </p:sp>
      <p:sp>
        <p:nvSpPr>
          <p:cNvPr id="55" name="Line 58"/>
          <p:cNvSpPr>
            <a:spLocks noChangeShapeType="1"/>
          </p:cNvSpPr>
          <p:nvPr/>
        </p:nvSpPr>
        <p:spPr bwMode="auto">
          <a:xfrm flipV="1">
            <a:off x="1502217" y="1435099"/>
            <a:ext cx="3519488" cy="309563"/>
          </a:xfrm>
          <a:prstGeom prst="line">
            <a:avLst/>
          </a:prstGeom>
          <a:noFill/>
          <a:ln w="19050">
            <a:solidFill>
              <a:srgbClr val="FF3300"/>
            </a:solidFill>
            <a:round/>
            <a:headEnd/>
            <a:tailEnd/>
          </a:ln>
        </p:spPr>
        <p:txBody>
          <a:bodyPr>
            <a:prstTxWarp prst="textNoShape">
              <a:avLst/>
            </a:prstTxWarp>
            <a:spAutoFit/>
          </a:bodyPr>
          <a:lstStyle/>
          <a:p>
            <a:endParaRPr lang="fr-FR"/>
          </a:p>
        </p:txBody>
      </p:sp>
      <p:sp>
        <p:nvSpPr>
          <p:cNvPr id="56" name="AutoShape 64"/>
          <p:cNvSpPr>
            <a:spLocks noChangeArrowheads="1"/>
          </p:cNvSpPr>
          <p:nvPr/>
        </p:nvSpPr>
        <p:spPr bwMode="auto">
          <a:xfrm>
            <a:off x="2757930" y="3682999"/>
            <a:ext cx="381000" cy="228600"/>
          </a:xfrm>
          <a:prstGeom prst="homePlate">
            <a:avLst>
              <a:gd name="adj" fmla="val 41667"/>
            </a:avLst>
          </a:prstGeom>
          <a:solidFill>
            <a:srgbClr val="FF6600"/>
          </a:solidFill>
          <a:ln w="19050">
            <a:solidFill>
              <a:schemeClr val="tx1"/>
            </a:solidFill>
            <a:miter lim="800000"/>
            <a:headEnd/>
            <a:tailEnd/>
          </a:ln>
        </p:spPr>
        <p:txBody>
          <a:bodyPr wrap="none" anchor="ctr">
            <a:prstTxWarp prst="textNoShape">
              <a:avLst/>
            </a:prstTxWarp>
          </a:bodyPr>
          <a:lstStyle/>
          <a:p>
            <a:pPr eaLnBrk="1" hangingPunct="1"/>
            <a:endParaRPr lang="en-US">
              <a:latin typeface="Times New Roman" charset="0"/>
            </a:endParaRPr>
          </a:p>
        </p:txBody>
      </p:sp>
      <p:sp>
        <p:nvSpPr>
          <p:cNvPr id="57" name="AutoShape 65"/>
          <p:cNvSpPr>
            <a:spLocks noChangeArrowheads="1"/>
          </p:cNvSpPr>
          <p:nvPr/>
        </p:nvSpPr>
        <p:spPr bwMode="auto">
          <a:xfrm>
            <a:off x="3558030" y="4368799"/>
            <a:ext cx="85725" cy="228600"/>
          </a:xfrm>
          <a:prstGeom prst="homePlate">
            <a:avLst>
              <a:gd name="adj" fmla="val 25000"/>
            </a:avLst>
          </a:prstGeom>
          <a:solidFill>
            <a:srgbClr val="FF6600"/>
          </a:solidFill>
          <a:ln w="19050">
            <a:solidFill>
              <a:schemeClr val="tx1"/>
            </a:solidFill>
            <a:miter lim="800000"/>
            <a:headEnd/>
            <a:tailEnd/>
          </a:ln>
        </p:spPr>
        <p:txBody>
          <a:bodyPr wrap="none" anchor="ctr">
            <a:prstTxWarp prst="textNoShape">
              <a:avLst/>
            </a:prstTxWarp>
          </a:bodyPr>
          <a:lstStyle/>
          <a:p>
            <a:pPr eaLnBrk="1" hangingPunct="1"/>
            <a:endParaRPr lang="en-US">
              <a:latin typeface="Times New Roman" charset="0"/>
            </a:endParaRPr>
          </a:p>
        </p:txBody>
      </p:sp>
      <p:sp>
        <p:nvSpPr>
          <p:cNvPr id="58" name="TextBox 7"/>
          <p:cNvSpPr txBox="1">
            <a:spLocks noChangeArrowheads="1"/>
          </p:cNvSpPr>
          <p:nvPr/>
        </p:nvSpPr>
        <p:spPr bwMode="auto">
          <a:xfrm>
            <a:off x="56005" y="1504563"/>
            <a:ext cx="1419880" cy="523220"/>
          </a:xfrm>
          <a:prstGeom prst="rect">
            <a:avLst/>
          </a:prstGeom>
          <a:noFill/>
          <a:ln w="9525">
            <a:noFill/>
            <a:miter lim="800000"/>
            <a:headEnd/>
            <a:tailEnd/>
          </a:ln>
        </p:spPr>
        <p:txBody>
          <a:bodyPr wrap="none">
            <a:prstTxWarp prst="textNoShape">
              <a:avLst/>
            </a:prstTxWarp>
            <a:spAutoFit/>
          </a:bodyPr>
          <a:lstStyle/>
          <a:p>
            <a:pPr algn="ctr"/>
            <a:r>
              <a:rPr lang="en-US" sz="1400" b="1" dirty="0" smtClean="0">
                <a:solidFill>
                  <a:srgbClr val="000000"/>
                </a:solidFill>
              </a:rPr>
              <a:t>ADN </a:t>
            </a:r>
            <a:r>
              <a:rPr lang="en-US" sz="1400" b="1" dirty="0" err="1" smtClean="0">
                <a:solidFill>
                  <a:srgbClr val="000000"/>
                </a:solidFill>
              </a:rPr>
              <a:t>génomique</a:t>
            </a:r>
            <a:r>
              <a:rPr lang="en-US" sz="1400" b="1" dirty="0" smtClean="0">
                <a:solidFill>
                  <a:srgbClr val="000000"/>
                </a:solidFill>
              </a:rPr>
              <a:t> </a:t>
            </a:r>
          </a:p>
          <a:p>
            <a:pPr algn="ctr"/>
            <a:r>
              <a:rPr lang="en-US" sz="1400" b="1" dirty="0" err="1" smtClean="0">
                <a:solidFill>
                  <a:srgbClr val="000000"/>
                </a:solidFill>
              </a:rPr>
              <a:t>nucléaire</a:t>
            </a:r>
            <a:endParaRPr lang="en-US" sz="1400" b="1" dirty="0">
              <a:solidFill>
                <a:srgbClr val="000000"/>
              </a:solidFill>
            </a:endParaRPr>
          </a:p>
        </p:txBody>
      </p:sp>
      <p:sp>
        <p:nvSpPr>
          <p:cNvPr id="59" name="TextBox 7"/>
          <p:cNvSpPr txBox="1">
            <a:spLocks noChangeArrowheads="1"/>
          </p:cNvSpPr>
          <p:nvPr/>
        </p:nvSpPr>
        <p:spPr bwMode="auto">
          <a:xfrm>
            <a:off x="260109" y="2227589"/>
            <a:ext cx="718691" cy="1754327"/>
          </a:xfrm>
          <a:prstGeom prst="rect">
            <a:avLst/>
          </a:prstGeom>
          <a:noFill/>
          <a:ln w="9525">
            <a:noFill/>
            <a:miter lim="800000"/>
            <a:headEnd/>
            <a:tailEnd/>
          </a:ln>
        </p:spPr>
        <p:txBody>
          <a:bodyPr wrap="none">
            <a:prstTxWarp prst="textNoShape">
              <a:avLst/>
            </a:prstTxWarp>
            <a:spAutoFit/>
          </a:bodyPr>
          <a:lstStyle/>
          <a:p>
            <a:pPr algn="ctr"/>
            <a:r>
              <a:rPr lang="en-US" b="1" dirty="0" err="1" smtClean="0">
                <a:solidFill>
                  <a:srgbClr val="000000"/>
                </a:solidFill>
              </a:rPr>
              <a:t>ADNc</a:t>
            </a:r>
            <a:endParaRPr lang="en-US" b="1" dirty="0" smtClean="0">
              <a:solidFill>
                <a:srgbClr val="000000"/>
              </a:solidFill>
            </a:endParaRPr>
          </a:p>
          <a:p>
            <a:pPr algn="ctr"/>
            <a:endParaRPr lang="en-US" b="1" dirty="0" smtClean="0">
              <a:solidFill>
                <a:srgbClr val="000000"/>
              </a:solidFill>
            </a:endParaRPr>
          </a:p>
          <a:p>
            <a:pPr algn="ctr"/>
            <a:endParaRPr lang="en-US" b="1" dirty="0" smtClean="0">
              <a:solidFill>
                <a:srgbClr val="000000"/>
              </a:solidFill>
            </a:endParaRPr>
          </a:p>
          <a:p>
            <a:pPr algn="ctr"/>
            <a:endParaRPr lang="en-US" b="1" dirty="0" smtClean="0">
              <a:solidFill>
                <a:srgbClr val="000000"/>
              </a:solidFill>
            </a:endParaRPr>
          </a:p>
          <a:p>
            <a:pPr algn="ctr"/>
            <a:endParaRPr lang="en-US" b="1" dirty="0" smtClean="0">
              <a:solidFill>
                <a:srgbClr val="000000"/>
              </a:solidFill>
            </a:endParaRPr>
          </a:p>
          <a:p>
            <a:pPr algn="ctr"/>
            <a:r>
              <a:rPr lang="en-US" b="1" dirty="0" err="1" smtClean="0">
                <a:solidFill>
                  <a:srgbClr val="000000"/>
                </a:solidFill>
              </a:rPr>
              <a:t>ESTs</a:t>
            </a:r>
            <a:endParaRPr lang="en-US" b="1" dirty="0">
              <a:solidFill>
                <a:srgbClr val="000000"/>
              </a:solidFill>
            </a:endParaRPr>
          </a:p>
        </p:txBody>
      </p:sp>
      <p:sp>
        <p:nvSpPr>
          <p:cNvPr id="60" name="Accolade ouvrante 59"/>
          <p:cNvSpPr/>
          <p:nvPr/>
        </p:nvSpPr>
        <p:spPr>
          <a:xfrm rot="16200000">
            <a:off x="3279423" y="2663427"/>
            <a:ext cx="563450" cy="4180572"/>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61" name="Accolade ouvrante 60"/>
          <p:cNvSpPr/>
          <p:nvPr/>
        </p:nvSpPr>
        <p:spPr>
          <a:xfrm rot="16200000">
            <a:off x="7205593" y="3596651"/>
            <a:ext cx="563450" cy="2314124"/>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62" name="TextBox 7"/>
          <p:cNvSpPr txBox="1">
            <a:spLocks noChangeArrowheads="1"/>
          </p:cNvSpPr>
          <p:nvPr/>
        </p:nvSpPr>
        <p:spPr bwMode="auto">
          <a:xfrm>
            <a:off x="1494441" y="5093163"/>
            <a:ext cx="4031873" cy="523220"/>
          </a:xfrm>
          <a:prstGeom prst="rect">
            <a:avLst/>
          </a:prstGeom>
          <a:noFill/>
          <a:ln w="9525">
            <a:noFill/>
            <a:miter lim="800000"/>
            <a:headEnd/>
            <a:tailEnd/>
          </a:ln>
        </p:spPr>
        <p:txBody>
          <a:bodyPr wrap="none">
            <a:prstTxWarp prst="textNoShape">
              <a:avLst/>
            </a:prstTxWarp>
            <a:spAutoFit/>
          </a:bodyPr>
          <a:lstStyle/>
          <a:p>
            <a:pPr algn="ctr"/>
            <a:r>
              <a:rPr lang="en-US" sz="1400" b="1" dirty="0" err="1" smtClean="0">
                <a:solidFill>
                  <a:srgbClr val="000000"/>
                </a:solidFill>
              </a:rPr>
              <a:t>Preuve</a:t>
            </a:r>
            <a:r>
              <a:rPr lang="en-US" sz="1400" b="1" dirty="0" smtClean="0">
                <a:solidFill>
                  <a:srgbClr val="000000"/>
                </a:solidFill>
              </a:rPr>
              <a:t> de </a:t>
            </a:r>
            <a:r>
              <a:rPr lang="en-US" sz="1400" b="1" dirty="0" err="1" smtClean="0">
                <a:solidFill>
                  <a:srgbClr val="000000"/>
                </a:solidFill>
              </a:rPr>
              <a:t>l’existence</a:t>
            </a:r>
            <a:r>
              <a:rPr lang="en-US" sz="1400" b="1" dirty="0" smtClean="0">
                <a:solidFill>
                  <a:srgbClr val="000000"/>
                </a:solidFill>
              </a:rPr>
              <a:t> </a:t>
            </a:r>
            <a:r>
              <a:rPr lang="en-US" sz="1400" b="1" dirty="0" err="1" smtClean="0">
                <a:solidFill>
                  <a:srgbClr val="000000"/>
                </a:solidFill>
              </a:rPr>
              <a:t>d’une</a:t>
            </a:r>
            <a:r>
              <a:rPr lang="en-US" sz="1400" b="1" dirty="0" smtClean="0">
                <a:solidFill>
                  <a:srgbClr val="000000"/>
                </a:solidFill>
              </a:rPr>
              <a:t> </a:t>
            </a:r>
            <a:r>
              <a:rPr lang="en-US" sz="1400" b="1" dirty="0" err="1" smtClean="0">
                <a:solidFill>
                  <a:srgbClr val="000000"/>
                </a:solidFill>
              </a:rPr>
              <a:t>unité</a:t>
            </a:r>
            <a:r>
              <a:rPr lang="en-US" sz="1400" b="1" dirty="0" smtClean="0">
                <a:solidFill>
                  <a:srgbClr val="000000"/>
                </a:solidFill>
              </a:rPr>
              <a:t> </a:t>
            </a:r>
            <a:r>
              <a:rPr lang="en-US" sz="1400" b="1" dirty="0" err="1" smtClean="0">
                <a:solidFill>
                  <a:srgbClr val="000000"/>
                </a:solidFill>
              </a:rPr>
              <a:t>transcriptionnelle</a:t>
            </a:r>
            <a:endParaRPr lang="en-US" sz="1400" b="1" dirty="0" smtClean="0">
              <a:solidFill>
                <a:srgbClr val="000000"/>
              </a:solidFill>
            </a:endParaRPr>
          </a:p>
          <a:p>
            <a:pPr algn="ctr"/>
            <a:r>
              <a:rPr lang="en-US" sz="1400" b="1" dirty="0" smtClean="0">
                <a:solidFill>
                  <a:srgbClr val="000000"/>
                </a:solidFill>
              </a:rPr>
              <a:t>(</a:t>
            </a:r>
            <a:r>
              <a:rPr lang="en-US" sz="1400" b="1" dirty="0" err="1" smtClean="0">
                <a:solidFill>
                  <a:srgbClr val="000000"/>
                </a:solidFill>
              </a:rPr>
              <a:t>partage</a:t>
            </a:r>
            <a:r>
              <a:rPr lang="en-US" sz="1400" b="1" dirty="0" smtClean="0">
                <a:solidFill>
                  <a:srgbClr val="000000"/>
                </a:solidFill>
              </a:rPr>
              <a:t> </a:t>
            </a:r>
            <a:r>
              <a:rPr lang="en-US" sz="1400" b="1" dirty="0" err="1" smtClean="0">
                <a:solidFill>
                  <a:srgbClr val="000000"/>
                </a:solidFill>
              </a:rPr>
              <a:t>d’exons</a:t>
            </a:r>
            <a:r>
              <a:rPr lang="en-US" sz="1400" b="1" dirty="0" smtClean="0">
                <a:solidFill>
                  <a:srgbClr val="000000"/>
                </a:solidFill>
              </a:rPr>
              <a:t> en </a:t>
            </a:r>
            <a:r>
              <a:rPr lang="en-US" sz="1400" b="1" dirty="0" err="1" smtClean="0">
                <a:solidFill>
                  <a:srgbClr val="000000"/>
                </a:solidFill>
              </a:rPr>
              <a:t>commun</a:t>
            </a:r>
            <a:r>
              <a:rPr lang="en-US" sz="1400" b="1" dirty="0" smtClean="0">
                <a:solidFill>
                  <a:srgbClr val="000000"/>
                </a:solidFill>
              </a:rPr>
              <a:t>)</a:t>
            </a:r>
            <a:endParaRPr lang="en-US" sz="1400" b="1" dirty="0">
              <a:solidFill>
                <a:srgbClr val="000000"/>
              </a:solidFill>
            </a:endParaRPr>
          </a:p>
        </p:txBody>
      </p:sp>
      <p:sp>
        <p:nvSpPr>
          <p:cNvPr id="63" name="TextBox 7"/>
          <p:cNvSpPr txBox="1">
            <a:spLocks noChangeArrowheads="1"/>
          </p:cNvSpPr>
          <p:nvPr/>
        </p:nvSpPr>
        <p:spPr bwMode="auto">
          <a:xfrm>
            <a:off x="5690677" y="5093163"/>
            <a:ext cx="3335570" cy="523220"/>
          </a:xfrm>
          <a:prstGeom prst="rect">
            <a:avLst/>
          </a:prstGeom>
          <a:noFill/>
          <a:ln w="9525">
            <a:noFill/>
            <a:miter lim="800000"/>
            <a:headEnd/>
            <a:tailEnd/>
          </a:ln>
        </p:spPr>
        <p:txBody>
          <a:bodyPr wrap="square">
            <a:prstTxWarp prst="textNoShape">
              <a:avLst/>
            </a:prstTxWarp>
            <a:spAutoFit/>
          </a:bodyPr>
          <a:lstStyle/>
          <a:p>
            <a:pPr algn="ctr"/>
            <a:r>
              <a:rPr lang="en-US" sz="1400" b="1" dirty="0" err="1" smtClean="0">
                <a:solidFill>
                  <a:srgbClr val="000000"/>
                </a:solidFill>
              </a:rPr>
              <a:t>Preuve</a:t>
            </a:r>
            <a:r>
              <a:rPr lang="en-US" sz="1400" b="1" dirty="0" smtClean="0">
                <a:solidFill>
                  <a:srgbClr val="000000"/>
                </a:solidFill>
              </a:rPr>
              <a:t> de </a:t>
            </a:r>
            <a:r>
              <a:rPr lang="en-US" sz="1400" b="1" dirty="0" err="1" smtClean="0">
                <a:solidFill>
                  <a:srgbClr val="000000"/>
                </a:solidFill>
              </a:rPr>
              <a:t>l’existence</a:t>
            </a:r>
            <a:r>
              <a:rPr lang="en-US" sz="1400" b="1" dirty="0" smtClean="0">
                <a:solidFill>
                  <a:srgbClr val="000000"/>
                </a:solidFill>
              </a:rPr>
              <a:t> </a:t>
            </a:r>
            <a:r>
              <a:rPr lang="en-US" sz="1400" b="1" dirty="0" err="1" smtClean="0">
                <a:solidFill>
                  <a:srgbClr val="000000"/>
                </a:solidFill>
              </a:rPr>
              <a:t>d’une</a:t>
            </a:r>
            <a:r>
              <a:rPr lang="en-US" sz="1400" b="1" dirty="0" smtClean="0">
                <a:solidFill>
                  <a:srgbClr val="000000"/>
                </a:solidFill>
              </a:rPr>
              <a:t> </a:t>
            </a:r>
            <a:r>
              <a:rPr lang="en-US" sz="1400" b="1" dirty="0" err="1" smtClean="0">
                <a:solidFill>
                  <a:srgbClr val="000000"/>
                </a:solidFill>
              </a:rPr>
              <a:t>autre</a:t>
            </a:r>
            <a:r>
              <a:rPr lang="en-US" sz="1400" b="1" dirty="0" smtClean="0">
                <a:solidFill>
                  <a:srgbClr val="000000"/>
                </a:solidFill>
              </a:rPr>
              <a:t> </a:t>
            </a:r>
            <a:r>
              <a:rPr lang="en-US" sz="1400" b="1" dirty="0" err="1" smtClean="0">
                <a:solidFill>
                  <a:srgbClr val="000000"/>
                </a:solidFill>
              </a:rPr>
              <a:t>unité</a:t>
            </a:r>
            <a:r>
              <a:rPr lang="en-US" sz="1400" b="1" dirty="0" smtClean="0">
                <a:solidFill>
                  <a:srgbClr val="000000"/>
                </a:solidFill>
              </a:rPr>
              <a:t> </a:t>
            </a:r>
            <a:r>
              <a:rPr lang="en-US" sz="1400" b="1" dirty="0" err="1" smtClean="0">
                <a:solidFill>
                  <a:srgbClr val="000000"/>
                </a:solidFill>
              </a:rPr>
              <a:t>transcriptionnelle</a:t>
            </a:r>
            <a:endParaRPr lang="en-US" sz="1400" b="1" dirty="0">
              <a:solidFill>
                <a:srgbClr val="000000"/>
              </a:solidFill>
            </a:endParaRPr>
          </a:p>
        </p:txBody>
      </p:sp>
      <p:sp>
        <p:nvSpPr>
          <p:cNvPr id="64" name="Accolade ouvrante 63"/>
          <p:cNvSpPr/>
          <p:nvPr/>
        </p:nvSpPr>
        <p:spPr>
          <a:xfrm rot="16200000">
            <a:off x="4791573" y="2327026"/>
            <a:ext cx="563450" cy="7142163"/>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65" name="TextBox 7"/>
          <p:cNvSpPr txBox="1">
            <a:spLocks noChangeArrowheads="1"/>
          </p:cNvSpPr>
          <p:nvPr/>
        </p:nvSpPr>
        <p:spPr bwMode="auto">
          <a:xfrm>
            <a:off x="1023019" y="6179833"/>
            <a:ext cx="7481535" cy="307777"/>
          </a:xfrm>
          <a:prstGeom prst="rect">
            <a:avLst/>
          </a:prstGeom>
          <a:noFill/>
          <a:ln w="9525">
            <a:noFill/>
            <a:miter lim="800000"/>
            <a:headEnd/>
            <a:tailEnd/>
          </a:ln>
        </p:spPr>
        <p:txBody>
          <a:bodyPr wrap="none">
            <a:prstTxWarp prst="textNoShape">
              <a:avLst/>
            </a:prstTxWarp>
            <a:spAutoFit/>
          </a:bodyPr>
          <a:lstStyle/>
          <a:p>
            <a:pPr algn="ctr"/>
            <a:r>
              <a:rPr lang="en-US" sz="1400" b="1" dirty="0" err="1" smtClean="0">
                <a:solidFill>
                  <a:srgbClr val="000000"/>
                </a:solidFill>
              </a:rPr>
              <a:t>Activité</a:t>
            </a:r>
            <a:r>
              <a:rPr lang="en-US" sz="1400" b="1" dirty="0" smtClean="0">
                <a:solidFill>
                  <a:srgbClr val="000000"/>
                </a:solidFill>
              </a:rPr>
              <a:t> </a:t>
            </a:r>
            <a:r>
              <a:rPr lang="en-US" sz="1400" b="1" dirty="0" err="1" smtClean="0">
                <a:solidFill>
                  <a:srgbClr val="000000"/>
                </a:solidFill>
              </a:rPr>
              <a:t>transcriptionnelle</a:t>
            </a:r>
            <a:r>
              <a:rPr lang="en-US" sz="1400" b="1" dirty="0" smtClean="0">
                <a:solidFill>
                  <a:srgbClr val="000000"/>
                </a:solidFill>
              </a:rPr>
              <a:t> </a:t>
            </a:r>
            <a:r>
              <a:rPr lang="en-US" sz="1400" b="1" dirty="0" err="1" smtClean="0">
                <a:solidFill>
                  <a:srgbClr val="000000"/>
                </a:solidFill>
              </a:rPr>
              <a:t>considérée</a:t>
            </a:r>
            <a:r>
              <a:rPr lang="en-US" sz="1400" b="1" dirty="0" smtClean="0">
                <a:solidFill>
                  <a:srgbClr val="000000"/>
                </a:solidFill>
              </a:rPr>
              <a:t> par approximation </a:t>
            </a:r>
            <a:r>
              <a:rPr lang="en-US" sz="1400" b="1" dirty="0" err="1" smtClean="0">
                <a:solidFill>
                  <a:srgbClr val="000000"/>
                </a:solidFill>
              </a:rPr>
              <a:t>erronée</a:t>
            </a:r>
            <a:r>
              <a:rPr lang="en-US" sz="1400" b="1" dirty="0" smtClean="0">
                <a:solidFill>
                  <a:srgbClr val="000000"/>
                </a:solidFill>
              </a:rPr>
              <a:t> </a:t>
            </a:r>
            <a:r>
              <a:rPr lang="en-US" sz="1400" b="1" dirty="0" err="1" smtClean="0">
                <a:solidFill>
                  <a:srgbClr val="000000"/>
                </a:solidFill>
              </a:rPr>
              <a:t>comme</a:t>
            </a:r>
            <a:r>
              <a:rPr lang="en-US" sz="1400" b="1" dirty="0" smtClean="0">
                <a:solidFill>
                  <a:srgbClr val="000000"/>
                </a:solidFill>
              </a:rPr>
              <a:t> </a:t>
            </a:r>
            <a:r>
              <a:rPr lang="en-US" sz="1400" b="1" dirty="0" err="1" smtClean="0">
                <a:solidFill>
                  <a:srgbClr val="000000"/>
                </a:solidFill>
              </a:rPr>
              <a:t>émanant</a:t>
            </a:r>
            <a:r>
              <a:rPr lang="en-US" sz="1400" b="1" dirty="0" smtClean="0">
                <a:solidFill>
                  <a:srgbClr val="000000"/>
                </a:solidFill>
              </a:rPr>
              <a:t> d’un </a:t>
            </a:r>
            <a:r>
              <a:rPr lang="en-US" sz="1400" b="1" dirty="0" err="1" smtClean="0">
                <a:solidFill>
                  <a:srgbClr val="000000"/>
                </a:solidFill>
              </a:rPr>
              <a:t>seul</a:t>
            </a:r>
            <a:r>
              <a:rPr lang="en-US" sz="1400" b="1" dirty="0" smtClean="0">
                <a:solidFill>
                  <a:srgbClr val="000000"/>
                </a:solidFill>
              </a:rPr>
              <a:t> </a:t>
            </a:r>
            <a:r>
              <a:rPr lang="en-US" sz="1400" b="1" dirty="0" err="1" smtClean="0">
                <a:solidFill>
                  <a:srgbClr val="000000"/>
                </a:solidFill>
              </a:rPr>
              <a:t>gène</a:t>
            </a:r>
            <a:endParaRPr lang="en-US" sz="1400" b="1" dirty="0">
              <a:solidFill>
                <a:srgbClr val="000000"/>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7522" name="Footer Placeholder 2"/>
          <p:cNvSpPr>
            <a:spLocks noGrp="1"/>
          </p:cNvSpPr>
          <p:nvPr>
            <p:ph type="ftr" sz="quarter" idx="10"/>
          </p:nvPr>
        </p:nvSpPr>
        <p:spPr>
          <a:xfrm>
            <a:off x="457200" y="6065838"/>
            <a:ext cx="6007100" cy="457200"/>
          </a:xfrm>
          <a:noFill/>
        </p:spPr>
        <p:txBody>
          <a:bodyPr/>
          <a:lstStyle/>
          <a:p>
            <a:r>
              <a:rPr lang="en-US">
                <a:latin typeface="Courier New" pitchFamily="-108" charset="0"/>
                <a:ea typeface="Courier New" pitchFamily="-108" charset="0"/>
                <a:cs typeface="Courier New" pitchFamily="-108" charset="0"/>
              </a:rPr>
              <a:t>http://cs273a.stanford.edu  [Bejerano Fall10/11]</a:t>
            </a:r>
          </a:p>
        </p:txBody>
      </p:sp>
      <p:sp>
        <p:nvSpPr>
          <p:cNvPr id="107524" name="Rectangle 2"/>
          <p:cNvSpPr>
            <a:spLocks noGrp="1" noChangeArrowheads="1"/>
          </p:cNvSpPr>
          <p:nvPr>
            <p:ph type="title"/>
          </p:nvPr>
        </p:nvSpPr>
        <p:spPr/>
        <p:txBody>
          <a:bodyPr/>
          <a:lstStyle/>
          <a:p>
            <a:pPr eaLnBrk="1" hangingPunct="1"/>
            <a:r>
              <a:rPr lang="en-US" dirty="0" err="1" smtClean="0"/>
              <a:t>L’apport</a:t>
            </a:r>
            <a:r>
              <a:rPr lang="en-US" dirty="0" smtClean="0"/>
              <a:t> des </a:t>
            </a:r>
            <a:r>
              <a:rPr lang="en-US" dirty="0" err="1" smtClean="0"/>
              <a:t>ESTs</a:t>
            </a:r>
            <a:endParaRPr lang="en-US" dirty="0"/>
          </a:p>
        </p:txBody>
      </p:sp>
      <p:pic>
        <p:nvPicPr>
          <p:cNvPr id="107525" name="Picture 3"/>
          <p:cNvPicPr>
            <a:picLocks noChangeAspect="1" noChangeArrowheads="1"/>
          </p:cNvPicPr>
          <p:nvPr/>
        </p:nvPicPr>
        <p:blipFill>
          <a:blip r:embed="rId3"/>
          <a:srcRect l="53593" t="55000" r="2499" b="34500"/>
          <a:stretch>
            <a:fillRect/>
          </a:stretch>
        </p:blipFill>
        <p:spPr bwMode="auto">
          <a:xfrm>
            <a:off x="557212" y="1303338"/>
            <a:ext cx="8029575" cy="1200150"/>
          </a:xfrm>
          <a:prstGeom prst="rect">
            <a:avLst/>
          </a:prstGeom>
          <a:noFill/>
          <a:ln w="9525">
            <a:noFill/>
            <a:miter lim="800000"/>
            <a:headEnd/>
            <a:tailEnd/>
          </a:ln>
        </p:spPr>
      </p:pic>
      <p:pic>
        <p:nvPicPr>
          <p:cNvPr id="6" name="Picture 4"/>
          <p:cNvPicPr>
            <a:picLocks noChangeAspect="1" noChangeArrowheads="1"/>
          </p:cNvPicPr>
          <p:nvPr/>
        </p:nvPicPr>
        <p:blipFill>
          <a:blip r:embed="rId4"/>
          <a:srcRect b="93118"/>
          <a:stretch>
            <a:fillRect/>
          </a:stretch>
        </p:blipFill>
        <p:spPr bwMode="auto">
          <a:xfrm>
            <a:off x="246866" y="981403"/>
            <a:ext cx="8650268" cy="301297"/>
          </a:xfrm>
          <a:prstGeom prst="rect">
            <a:avLst/>
          </a:prstGeom>
          <a:noFill/>
          <a:ln w="9525">
            <a:noFill/>
            <a:miter lim="800000"/>
            <a:headEnd/>
            <a:tailEnd/>
          </a:ln>
        </p:spPr>
      </p:pic>
      <p:pic>
        <p:nvPicPr>
          <p:cNvPr id="7" name="Picture 4"/>
          <p:cNvPicPr>
            <a:picLocks noChangeAspect="1" noChangeArrowheads="1"/>
          </p:cNvPicPr>
          <p:nvPr/>
        </p:nvPicPr>
        <p:blipFill>
          <a:blip r:embed="rId4"/>
          <a:srcRect t="7752"/>
          <a:stretch>
            <a:fillRect/>
          </a:stretch>
        </p:blipFill>
        <p:spPr bwMode="auto">
          <a:xfrm>
            <a:off x="246866" y="2438400"/>
            <a:ext cx="8650268" cy="4038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Qui </a:t>
            </a:r>
            <a:r>
              <a:rPr lang="fr-FR" dirty="0" smtClean="0"/>
              <a:t>sommes-nous ?</a:t>
            </a:r>
            <a:endParaRPr lang="fr-FR" dirty="0"/>
          </a:p>
        </p:txBody>
      </p:sp>
      <p:sp>
        <p:nvSpPr>
          <p:cNvPr id="3" name="Espace réservé du contenu 2"/>
          <p:cNvSpPr>
            <a:spLocks noGrp="1"/>
          </p:cNvSpPr>
          <p:nvPr>
            <p:ph idx="1"/>
          </p:nvPr>
        </p:nvSpPr>
        <p:spPr>
          <a:xfrm>
            <a:off x="457200" y="1244600"/>
            <a:ext cx="8229600" cy="4530725"/>
          </a:xfrm>
        </p:spPr>
        <p:txBody>
          <a:bodyPr/>
          <a:lstStyle/>
          <a:p>
            <a:r>
              <a:rPr lang="fr-FR" sz="3100" dirty="0" smtClean="0">
                <a:latin typeface="Avenir Next Condensed Regular"/>
                <a:cs typeface="Avenir Next Condensed Regular"/>
              </a:rPr>
              <a:t>Des</a:t>
            </a:r>
            <a:r>
              <a:rPr lang="fr-FR" sz="3100" b="1" dirty="0" smtClean="0">
                <a:latin typeface="Avenir Next Condensed Regular"/>
                <a:cs typeface="Avenir Next Condensed Regular"/>
              </a:rPr>
              <a:t> atomes</a:t>
            </a:r>
            <a:r>
              <a:rPr lang="fr-FR" sz="3100" dirty="0" smtClean="0">
                <a:latin typeface="Avenir Next Condensed Regular"/>
                <a:cs typeface="Avenir Next Condensed Regular"/>
              </a:rPr>
              <a:t>, comme les cailloux… </a:t>
            </a:r>
            <a:endParaRPr lang="fr-FR" sz="3100" dirty="0" smtClean="0">
              <a:latin typeface="Avenir Next Condensed Regular"/>
              <a:cs typeface="Avenir Next Condensed Regular"/>
            </a:endParaRPr>
          </a:p>
          <a:p>
            <a:r>
              <a:rPr lang="fr-FR" sz="3100" dirty="0" smtClean="0">
                <a:solidFill>
                  <a:srgbClr val="FF0000"/>
                </a:solidFill>
                <a:latin typeface="Avenir Next Condensed Regular"/>
                <a:cs typeface="Avenir Next Condensed Regular"/>
              </a:rPr>
              <a:t>Une </a:t>
            </a:r>
            <a:r>
              <a:rPr lang="fr-FR" sz="3100" b="1" dirty="0" smtClean="0">
                <a:solidFill>
                  <a:srgbClr val="FF0000"/>
                </a:solidFill>
                <a:latin typeface="Avenir Next Condensed Regular"/>
                <a:cs typeface="Avenir Next Condensed Regular"/>
              </a:rPr>
              <a:t>conscience</a:t>
            </a:r>
            <a:r>
              <a:rPr lang="fr-FR" sz="3100" b="1" dirty="0" smtClean="0">
                <a:solidFill>
                  <a:srgbClr val="FF0000"/>
                </a:solidFill>
                <a:latin typeface="Avenir Next Condensed Regular"/>
                <a:cs typeface="Avenir Next Condensed Regular"/>
              </a:rPr>
              <a:t>… </a:t>
            </a:r>
            <a:r>
              <a:rPr lang="fr-FR" sz="3100" dirty="0" smtClean="0">
                <a:solidFill>
                  <a:srgbClr val="FF0000"/>
                </a:solidFill>
                <a:latin typeface="Avenir Next Condensed Regular"/>
                <a:cs typeface="Avenir Next Condensed Regular"/>
              </a:rPr>
              <a:t>d’avoir eu un(e) </a:t>
            </a:r>
            <a:r>
              <a:rPr lang="fr-FR" sz="3100" dirty="0" err="1" smtClean="0">
                <a:solidFill>
                  <a:srgbClr val="FF0000"/>
                </a:solidFill>
                <a:latin typeface="Avenir Next Condensed Regular"/>
                <a:cs typeface="Avenir Next Condensed Regular"/>
              </a:rPr>
              <a:t>grand-p</a:t>
            </a:r>
            <a:r>
              <a:rPr lang="fr-FR" sz="3100" dirty="0" smtClean="0">
                <a:solidFill>
                  <a:srgbClr val="FF0000"/>
                </a:solidFill>
                <a:latin typeface="Avenir Next Condensed Regular"/>
                <a:cs typeface="Avenir Next Condensed Regular"/>
              </a:rPr>
              <a:t>(m)ère</a:t>
            </a:r>
          </a:p>
          <a:p>
            <a:r>
              <a:rPr lang="fr-FR" sz="3100" dirty="0" smtClean="0">
                <a:latin typeface="Avenir Next Condensed Regular"/>
                <a:cs typeface="Avenir Next Condensed Regular"/>
              </a:rPr>
              <a:t>Un </a:t>
            </a:r>
            <a:r>
              <a:rPr lang="fr-FR" sz="3100" b="1" dirty="0" smtClean="0">
                <a:latin typeface="Avenir Next Condensed Regular"/>
                <a:cs typeface="Avenir Next Condensed Regular"/>
              </a:rPr>
              <a:t>génome </a:t>
            </a:r>
            <a:r>
              <a:rPr lang="fr-FR" sz="3100" dirty="0" smtClean="0">
                <a:latin typeface="Avenir Next Condensed Regular"/>
                <a:cs typeface="Avenir Next Condensed Regular"/>
              </a:rPr>
              <a:t>qui n’a de cesse d’évoluer (gènes sauteurs, mutations/remaniements de novo, information </a:t>
            </a:r>
            <a:r>
              <a:rPr lang="fr-FR" sz="3100" dirty="0" err="1" smtClean="0">
                <a:latin typeface="Avenir Next Condensed Regular"/>
                <a:cs typeface="Avenir Next Condensed Regular"/>
              </a:rPr>
              <a:t>épigénétique</a:t>
            </a:r>
            <a:r>
              <a:rPr lang="fr-FR" sz="3100" dirty="0" smtClean="0">
                <a:latin typeface="Avenir Next Condensed Regular"/>
                <a:cs typeface="Avenir Next Condensed Regular"/>
              </a:rPr>
              <a:t>)</a:t>
            </a:r>
          </a:p>
          <a:p>
            <a:r>
              <a:rPr lang="fr-FR" sz="3100" dirty="0" smtClean="0">
                <a:latin typeface="Avenir Next Condensed Regular"/>
                <a:cs typeface="Avenir Next Condensed Regular"/>
              </a:rPr>
              <a:t>Une histoire </a:t>
            </a:r>
            <a:r>
              <a:rPr lang="fr-FR" sz="3100" b="1" dirty="0" smtClean="0">
                <a:latin typeface="Avenir Next Condensed Regular"/>
                <a:cs typeface="Avenir Next Condensed Regular"/>
              </a:rPr>
              <a:t>imprégnée dans nos molécules </a:t>
            </a:r>
            <a:r>
              <a:rPr lang="fr-FR" sz="3100" dirty="0" smtClean="0">
                <a:latin typeface="Avenir Next Condensed Regular"/>
                <a:cs typeface="Avenir Next Condensed Regular"/>
              </a:rPr>
              <a:t>(</a:t>
            </a:r>
            <a:r>
              <a:rPr lang="fr-FR" sz="3100" i="1" dirty="0" smtClean="0">
                <a:latin typeface="Avenir Next Condensed Regular"/>
                <a:cs typeface="Avenir Next Condensed Regular"/>
              </a:rPr>
              <a:t>in utero</a:t>
            </a:r>
            <a:r>
              <a:rPr lang="fr-FR" sz="3100" dirty="0" smtClean="0">
                <a:latin typeface="Avenir Next Condensed Regular"/>
                <a:cs typeface="Avenir Next Condensed Regular"/>
              </a:rPr>
              <a:t>, partenaire, saut de génération, </a:t>
            </a:r>
            <a:r>
              <a:rPr lang="fr-FR" sz="3100" dirty="0" err="1" smtClean="0">
                <a:latin typeface="Avenir Next Condensed Regular"/>
                <a:cs typeface="Avenir Next Condensed Regular"/>
              </a:rPr>
              <a:t>microchimérisme</a:t>
            </a:r>
            <a:r>
              <a:rPr lang="fr-FR" sz="3100" dirty="0" smtClean="0">
                <a:latin typeface="Avenir Next Condensed Regular"/>
                <a:cs typeface="Avenir Next Condensed Regular"/>
              </a:rPr>
              <a:t>…</a:t>
            </a:r>
            <a:r>
              <a:rPr lang="fr-FR" sz="3100" dirty="0" smtClean="0">
                <a:latin typeface="Avenir Next Condensed Regular"/>
                <a:cs typeface="Avenir Next Condensed Regular"/>
              </a:rPr>
              <a:t>): </a:t>
            </a:r>
            <a:r>
              <a:rPr lang="fr-FR" sz="3100" b="1" dirty="0" err="1" smtClean="0">
                <a:latin typeface="Avenir Next Condensed Regular"/>
                <a:cs typeface="Avenir Next Condensed Regular"/>
              </a:rPr>
              <a:t>DOHaD</a:t>
            </a:r>
            <a:r>
              <a:rPr lang="fr-FR" sz="3100" b="1" dirty="0" smtClean="0">
                <a:latin typeface="Avenir Next Condensed Regular"/>
                <a:cs typeface="Avenir Next Condensed Regular"/>
              </a:rPr>
              <a:t> </a:t>
            </a:r>
          </a:p>
          <a:p>
            <a:pPr>
              <a:buNone/>
            </a:pPr>
            <a:r>
              <a:rPr lang="fr-FR" sz="3100" dirty="0" smtClean="0">
                <a:latin typeface="Avenir Next Condensed Regular"/>
                <a:cs typeface="Avenir Next Condensed Regular"/>
              </a:rPr>
              <a:t>		</a:t>
            </a:r>
            <a:r>
              <a:rPr lang="fr-FR" sz="3100" i="1" dirty="0" err="1" smtClean="0">
                <a:latin typeface="Avenir Next Condensed Regular"/>
                <a:cs typeface="Avenir Next Condensed Regular"/>
              </a:rPr>
              <a:t>Developmental</a:t>
            </a:r>
            <a:r>
              <a:rPr lang="fr-FR" sz="3100" i="1" dirty="0" smtClean="0">
                <a:latin typeface="Avenir Next Condensed Regular"/>
                <a:cs typeface="Avenir Next Condensed Regular"/>
              </a:rPr>
              <a:t> </a:t>
            </a:r>
            <a:r>
              <a:rPr lang="fr-FR" sz="3100" i="1" dirty="0" err="1" smtClean="0">
                <a:latin typeface="Avenir Next Condensed Regular"/>
                <a:cs typeface="Avenir Next Condensed Regular"/>
              </a:rPr>
              <a:t>O</a:t>
            </a:r>
            <a:r>
              <a:rPr lang="fr-FR" sz="3100" i="1" dirty="0" err="1" smtClean="0">
                <a:latin typeface="Avenir Next Condensed Regular"/>
                <a:cs typeface="Avenir Next Condensed Regular"/>
              </a:rPr>
              <a:t>rigin</a:t>
            </a:r>
            <a:r>
              <a:rPr lang="fr-FR" sz="3100" i="1" dirty="0" smtClean="0">
                <a:latin typeface="Avenir Next Condensed Regular"/>
                <a:cs typeface="Avenir Next Condensed Regular"/>
              </a:rPr>
              <a:t> of </a:t>
            </a:r>
            <a:r>
              <a:rPr lang="fr-FR" sz="3100" i="1" dirty="0" err="1" smtClean="0">
                <a:latin typeface="Avenir Next Condensed Regular"/>
                <a:cs typeface="Avenir Next Condensed Regular"/>
              </a:rPr>
              <a:t>Health</a:t>
            </a:r>
            <a:r>
              <a:rPr lang="fr-FR" sz="3100" i="1" dirty="0" smtClean="0">
                <a:latin typeface="Avenir Next Condensed Regular"/>
                <a:cs typeface="Avenir Next Condensed Regular"/>
              </a:rPr>
              <a:t> and </a:t>
            </a:r>
            <a:r>
              <a:rPr lang="fr-FR" sz="3100" i="1" dirty="0" err="1" smtClean="0">
                <a:latin typeface="Avenir Next Condensed Regular"/>
                <a:cs typeface="Avenir Next Condensed Regular"/>
              </a:rPr>
              <a:t>Disease</a:t>
            </a:r>
            <a:endParaRPr lang="fr-FR" sz="3100" i="1" dirty="0" smtClean="0">
              <a:latin typeface="Avenir Next Condensed Regular"/>
              <a:cs typeface="Avenir Next Condensed Regular"/>
            </a:endParaRPr>
          </a:p>
        </p:txBody>
      </p:sp>
    </p:spTree>
  </p:cSld>
  <p:clrMapOvr>
    <a:masterClrMapping/>
  </p:clrMapOvr>
  <mc:AlternateContent>
    <mc:Choice xmlns:mp="http://schemas.microsoft.com/office/mac/powerpoint/2008/main" Requires="mp">
      <mc:AlternateContent>
        <mc:Choice Requires="mp">
          <mp:transition>
            <mp:cube/>
          </mp:transition>
        </mc:Choice>
        <mc:Fallback xmlns:mp="http://schemas.microsoft.com/office/mac/powerpoint/2008/main" xmlns="" xmlns:a="http://schemas.openxmlformats.org/drawingml/2006/main" xmlns:r="http://schemas.openxmlformats.org/officeDocument/2006/relationships" xmlns:mc="http://schemas.openxmlformats.org/markup-compatibility/2006" xmlns:mv="urn:schemas-microsoft-com:mac:vml" xmlns:p="http://schemas.openxmlformats.org/presentationml/2006/main">
          <p:transition>
            <p:cover/>
          </p:transition>
        </mc:Fallback>
      </mc:AlternateContent>
    </mc:Choice>
    <mc:Fallback>
      <mc:AlternateContent>
        <mc:Choice Requires="mp">
          <p:transition>
            <p:cover/>
          </p:transition>
        </mc:Choice>
        <mc:Fallback xmlns:mp="http://schemas.microsoft.com/office/mac/powerpoint/2008/main" xmlns="" xmlns:a="http://schemas.openxmlformats.org/drawingml/2006/main" xmlns:r="http://schemas.openxmlformats.org/officeDocument/2006/relationships" xmlns:mc="http://schemas.openxmlformats.org/markup-compatibility/2006" xmlns:mv="urn:schemas-microsoft-com:mac:vml" xmlns:p="http://schemas.openxmlformats.org/presentationml/2006/main">
          <p:transition>
            <p:cover/>
          </p:transition>
        </mc:Fallback>
      </mc:AlternateContent>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393700" y="239713"/>
            <a:ext cx="8686800" cy="1139825"/>
          </a:xfrm>
        </p:spPr>
        <p:txBody>
          <a:bodyPr/>
          <a:lstStyle/>
          <a:p>
            <a:r>
              <a:rPr lang="fr-FR" dirty="0" smtClean="0"/>
              <a:t>Annotation fonctionnelle en ébullition</a:t>
            </a:r>
            <a:br>
              <a:rPr lang="fr-FR" dirty="0" smtClean="0"/>
            </a:br>
            <a:r>
              <a:rPr lang="fr-FR" sz="3500" dirty="0" smtClean="0"/>
              <a:t>2013 ENCODE </a:t>
            </a:r>
            <a:r>
              <a:rPr lang="fr-FR" sz="3500" dirty="0" err="1" smtClean="0"/>
              <a:t>stats</a:t>
            </a:r>
            <a:endParaRPr lang="fr-FR" sz="3500" dirty="0">
              <a:solidFill>
                <a:srgbClr val="FF0000"/>
              </a:solidFill>
            </a:endParaRPr>
          </a:p>
        </p:txBody>
      </p:sp>
      <p:sp>
        <p:nvSpPr>
          <p:cNvPr id="5" name="TextBox 6"/>
          <p:cNvSpPr txBox="1">
            <a:spLocks noChangeArrowheads="1"/>
          </p:cNvSpPr>
          <p:nvPr/>
        </p:nvSpPr>
        <p:spPr bwMode="auto">
          <a:xfrm>
            <a:off x="3405188" y="6105525"/>
            <a:ext cx="5345112" cy="553998"/>
          </a:xfrm>
          <a:prstGeom prst="rect">
            <a:avLst/>
          </a:prstGeom>
          <a:noFill/>
          <a:ln w="9525">
            <a:noFill/>
            <a:miter lim="800000"/>
            <a:headEnd/>
            <a:tailEnd/>
          </a:ln>
        </p:spPr>
        <p:txBody>
          <a:bodyPr wrap="square">
            <a:prstTxWarp prst="textNoShape">
              <a:avLst/>
            </a:prstTxWarp>
            <a:spAutoFit/>
          </a:bodyPr>
          <a:lstStyle/>
          <a:p>
            <a:pPr algn="r"/>
            <a:r>
              <a:rPr lang="en-US" sz="1500" i="1" dirty="0" smtClean="0"/>
              <a:t>Encode-July </a:t>
            </a:r>
            <a:r>
              <a:rPr lang="en-US" sz="1500" i="1" dirty="0"/>
              <a:t>10, 2013</a:t>
            </a:r>
            <a:r>
              <a:rPr lang="en-US" sz="1500" i="1" dirty="0" smtClean="0"/>
              <a:t/>
            </a:r>
            <a:br>
              <a:rPr lang="en-US" sz="1500" i="1" dirty="0" smtClean="0"/>
            </a:br>
            <a:r>
              <a:rPr lang="en-US" sz="1500" i="1" dirty="0" smtClean="0"/>
              <a:t>Version </a:t>
            </a:r>
            <a:r>
              <a:rPr lang="en-US" sz="1500" i="1" dirty="0"/>
              <a:t>17 (February 2013 freeze, GRCh37</a:t>
            </a:r>
            <a:r>
              <a:rPr lang="en-US" sz="1500" i="1" dirty="0" smtClean="0"/>
              <a:t>)-Ensembl </a:t>
            </a:r>
            <a:r>
              <a:rPr lang="en-US" sz="1500" i="1" dirty="0"/>
              <a:t>72</a:t>
            </a:r>
          </a:p>
        </p:txBody>
      </p:sp>
      <p:pic>
        <p:nvPicPr>
          <p:cNvPr id="6" name="Picture 3"/>
          <p:cNvPicPr>
            <a:picLocks noChangeAspect="1" noChangeArrowheads="1"/>
          </p:cNvPicPr>
          <p:nvPr/>
        </p:nvPicPr>
        <p:blipFill>
          <a:blip r:embed="rId2"/>
          <a:srcRect t="23205"/>
          <a:stretch>
            <a:fillRect/>
          </a:stretch>
        </p:blipFill>
        <p:spPr bwMode="auto">
          <a:xfrm>
            <a:off x="2130425" y="1879600"/>
            <a:ext cx="4822825" cy="2122488"/>
          </a:xfrm>
          <a:prstGeom prst="rect">
            <a:avLst/>
          </a:prstGeom>
          <a:noFill/>
          <a:ln w="9525">
            <a:noFill/>
            <a:miter lim="800000"/>
            <a:headEnd/>
            <a:tailEnd/>
          </a:ln>
        </p:spPr>
      </p:pic>
      <p:pic>
        <p:nvPicPr>
          <p:cNvPr id="7" name="Picture 2"/>
          <p:cNvPicPr>
            <a:picLocks noChangeAspect="1" noChangeArrowheads="1"/>
          </p:cNvPicPr>
          <p:nvPr/>
        </p:nvPicPr>
        <p:blipFill>
          <a:blip r:embed="rId3">
            <a:clrChange>
              <a:clrFrom>
                <a:srgbClr val="030303"/>
              </a:clrFrom>
              <a:clrTo>
                <a:srgbClr val="030303">
                  <a:alpha val="0"/>
                </a:srgbClr>
              </a:clrTo>
            </a:clrChange>
          </a:blip>
          <a:srcRect l="25832" t="21109"/>
          <a:stretch>
            <a:fillRect/>
          </a:stretch>
        </p:blipFill>
        <p:spPr bwMode="auto">
          <a:xfrm>
            <a:off x="3283347" y="4597400"/>
            <a:ext cx="2577306" cy="1536700"/>
          </a:xfrm>
          <a:prstGeom prst="rect">
            <a:avLst/>
          </a:prstGeom>
          <a:noFill/>
          <a:ln w="9525">
            <a:noFill/>
            <a:miter lim="800000"/>
            <a:headEnd/>
            <a:tailEnd/>
          </a:ln>
        </p:spPr>
      </p:pic>
      <p:sp>
        <p:nvSpPr>
          <p:cNvPr id="8" name="ZoneTexte 7"/>
          <p:cNvSpPr txBox="1"/>
          <p:nvPr/>
        </p:nvSpPr>
        <p:spPr>
          <a:xfrm>
            <a:off x="2095500" y="2552700"/>
            <a:ext cx="7048500" cy="2308324"/>
          </a:xfrm>
          <a:prstGeom prst="rect">
            <a:avLst/>
          </a:prstGeom>
          <a:noFill/>
        </p:spPr>
        <p:txBody>
          <a:bodyPr wrap="square" rtlCol="0">
            <a:spAutoFit/>
          </a:bodyPr>
          <a:lstStyle/>
          <a:p>
            <a:r>
              <a:rPr lang="fr-FR" b="1" dirty="0" smtClean="0">
                <a:solidFill>
                  <a:srgbClr val="FF0000"/>
                </a:solidFill>
              </a:rPr>
              <a:t>Introns				&gt;100,000</a:t>
            </a:r>
          </a:p>
          <a:p>
            <a:endParaRPr lang="fr-FR" b="1" dirty="0" smtClean="0">
              <a:solidFill>
                <a:srgbClr val="FF0000"/>
              </a:solidFill>
            </a:endParaRPr>
          </a:p>
          <a:p>
            <a:endParaRPr lang="fr-FR" b="1" dirty="0" smtClean="0">
              <a:solidFill>
                <a:srgbClr val="FF0000"/>
              </a:solidFill>
            </a:endParaRPr>
          </a:p>
          <a:p>
            <a:endParaRPr lang="fr-FR" b="1" dirty="0" smtClean="0">
              <a:solidFill>
                <a:srgbClr val="FF0000"/>
              </a:solidFill>
            </a:endParaRPr>
          </a:p>
          <a:p>
            <a:endParaRPr lang="fr-FR" b="1" dirty="0" smtClean="0">
              <a:solidFill>
                <a:srgbClr val="FF0000"/>
              </a:solidFill>
            </a:endParaRPr>
          </a:p>
          <a:p>
            <a:r>
              <a:rPr lang="fr-FR" b="1" dirty="0" smtClean="0">
                <a:solidFill>
                  <a:srgbClr val="FF0000"/>
                </a:solidFill>
              </a:rPr>
              <a:t>Mobile </a:t>
            </a:r>
            <a:r>
              <a:rPr lang="fr-FR" b="1" dirty="0" err="1" smtClean="0">
                <a:solidFill>
                  <a:srgbClr val="FF0000"/>
                </a:solidFill>
              </a:rPr>
              <a:t>elements</a:t>
            </a:r>
            <a:r>
              <a:rPr lang="fr-FR" b="1" dirty="0" smtClean="0">
                <a:solidFill>
                  <a:srgbClr val="FF0000"/>
                </a:solidFill>
              </a:rPr>
              <a:t>		           &gt;1,100,000</a:t>
            </a:r>
          </a:p>
          <a:p>
            <a:endParaRPr lang="fr-FR" b="1" dirty="0" smtClean="0">
              <a:solidFill>
                <a:srgbClr val="FF0000"/>
              </a:solidFill>
            </a:endParaRPr>
          </a:p>
          <a:p>
            <a:endParaRPr lang="fr-FR" b="1" dirty="0" smtClean="0">
              <a:solidFill>
                <a:srgbClr val="FF0000"/>
              </a:solidFill>
            </a:endParaRPr>
          </a:p>
        </p:txBody>
      </p:sp>
      <p:sp>
        <p:nvSpPr>
          <p:cNvPr id="9" name="Rectangle 8"/>
          <p:cNvSpPr/>
          <p:nvPr/>
        </p:nvSpPr>
        <p:spPr>
          <a:xfrm>
            <a:off x="5118812" y="882134"/>
            <a:ext cx="1989234" cy="630942"/>
          </a:xfrm>
          <a:prstGeom prst="rect">
            <a:avLst/>
          </a:prstGeom>
        </p:spPr>
        <p:txBody>
          <a:bodyPr wrap="none">
            <a:spAutoFit/>
          </a:bodyPr>
          <a:lstStyle/>
          <a:p>
            <a:r>
              <a:rPr lang="fr-FR" sz="3500" dirty="0" smtClean="0">
                <a:solidFill>
                  <a:srgbClr val="FF0000"/>
                </a:solidFill>
                <a:latin typeface="Garamond"/>
                <a:cs typeface="Garamond"/>
              </a:rPr>
              <a:t>+ </a:t>
            </a:r>
            <a:r>
              <a:rPr lang="fr-FR" sz="3500" dirty="0" err="1" smtClean="0">
                <a:solidFill>
                  <a:srgbClr val="FF0000"/>
                </a:solidFill>
                <a:latin typeface="Garamond"/>
                <a:cs typeface="Garamond"/>
              </a:rPr>
              <a:t>add-ons</a:t>
            </a:r>
            <a:endParaRPr lang="fr-FR" sz="3500" dirty="0">
              <a:latin typeface="Garamond"/>
              <a:cs typeface="Garamond"/>
            </a:endParaRPr>
          </a:p>
        </p:txBody>
      </p:sp>
      <p:sp>
        <p:nvSpPr>
          <p:cNvPr id="10" name="Accolade ouvrante 9"/>
          <p:cNvSpPr/>
          <p:nvPr/>
        </p:nvSpPr>
        <p:spPr>
          <a:xfrm>
            <a:off x="1968500" y="2857500"/>
            <a:ext cx="190500" cy="711200"/>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11" name="Accolade ouvrante 10"/>
          <p:cNvSpPr/>
          <p:nvPr/>
        </p:nvSpPr>
        <p:spPr>
          <a:xfrm>
            <a:off x="1765300" y="2844800"/>
            <a:ext cx="215900" cy="1079500"/>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pic>
        <p:nvPicPr>
          <p:cNvPr id="12" name="Image 11"/>
          <p:cNvPicPr>
            <a:picLocks noChangeAspect="1"/>
          </p:cNvPicPr>
          <p:nvPr/>
        </p:nvPicPr>
        <p:blipFill>
          <a:blip r:embed="rId4"/>
          <a:stretch>
            <a:fillRect/>
          </a:stretch>
        </p:blipFill>
        <p:spPr>
          <a:xfrm>
            <a:off x="533400" y="5041900"/>
            <a:ext cx="2573867" cy="529481"/>
          </a:xfrm>
          <a:prstGeom prst="rect">
            <a:avLst/>
          </a:prstGeom>
        </p:spPr>
      </p:pic>
      <p:pic>
        <p:nvPicPr>
          <p:cNvPr id="13" name="Image 12"/>
          <p:cNvPicPr>
            <a:picLocks noChangeAspect="1"/>
          </p:cNvPicPr>
          <p:nvPr/>
        </p:nvPicPr>
        <p:blipFill>
          <a:blip r:embed="rId5"/>
          <a:stretch>
            <a:fillRect/>
          </a:stretch>
        </p:blipFill>
        <p:spPr>
          <a:xfrm>
            <a:off x="6375400" y="4848224"/>
            <a:ext cx="1841500" cy="828675"/>
          </a:xfrm>
          <a:prstGeom prst="rect">
            <a:avLst/>
          </a:prstGeom>
        </p:spPr>
      </p:pic>
      <p:sp>
        <p:nvSpPr>
          <p:cNvPr id="14" name="Flèche vers la droite 13"/>
          <p:cNvSpPr/>
          <p:nvPr/>
        </p:nvSpPr>
        <p:spPr>
          <a:xfrm>
            <a:off x="5613400" y="5105400"/>
            <a:ext cx="546100" cy="2667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accel="50000" decel="5000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8" name="Shape 438"/>
          <p:cNvSpPr>
            <a:spLocks noGrp="1"/>
          </p:cNvSpPr>
          <p:nvPr>
            <p:ph type="title"/>
          </p:nvPr>
        </p:nvSpPr>
        <p:spPr>
          <a:xfrm>
            <a:off x="457200" y="277813"/>
            <a:ext cx="8229600" cy="1139826"/>
          </a:xfrm>
          <a:prstGeom prst="rect">
            <a:avLst/>
          </a:prstGeom>
        </p:spPr>
        <p:txBody>
          <a:bodyPr lIns="0" tIns="0" rIns="0" bIns="0">
            <a:normAutofit/>
          </a:bodyPr>
          <a:lstStyle/>
          <a:p>
            <a:pPr lvl="0">
              <a:defRPr sz="1800">
                <a:solidFill>
                  <a:srgbClr val="000000"/>
                </a:solidFill>
              </a:defRPr>
            </a:pPr>
            <a:r>
              <a:rPr lang="fr-FR" sz="4200" dirty="0" smtClean="0">
                <a:solidFill>
                  <a:srgbClr val="006633"/>
                </a:solidFill>
              </a:rPr>
              <a:t>L’arbre florissant des ARN</a:t>
            </a:r>
            <a:endParaRPr sz="4200" dirty="0">
              <a:solidFill>
                <a:srgbClr val="006633"/>
              </a:solidFill>
            </a:endParaRPr>
          </a:p>
        </p:txBody>
      </p:sp>
      <p:grpSp>
        <p:nvGrpSpPr>
          <p:cNvPr id="2" name="Group 441"/>
          <p:cNvGrpSpPr/>
          <p:nvPr/>
        </p:nvGrpSpPr>
        <p:grpSpPr>
          <a:xfrm>
            <a:off x="3350419" y="1236902"/>
            <a:ext cx="1808164" cy="558801"/>
            <a:chOff x="0" y="0"/>
            <a:chExt cx="1808163" cy="558800"/>
          </a:xfrm>
        </p:grpSpPr>
        <p:sp>
          <p:nvSpPr>
            <p:cNvPr id="439" name="Shape 439"/>
            <p:cNvSpPr/>
            <p:nvPr/>
          </p:nvSpPr>
          <p:spPr>
            <a:xfrm>
              <a:off x="-1" y="0"/>
              <a:ext cx="1808165" cy="558800"/>
            </a:xfrm>
            <a:prstGeom prst="rect">
              <a:avLst/>
            </a:prstGeom>
            <a:solidFill>
              <a:srgbClr val="CC9900"/>
            </a:solidFill>
            <a:ln w="9525" cap="flat">
              <a:solidFill>
                <a:srgbClr val="000000"/>
              </a:solidFill>
              <a:prstDash val="solid"/>
              <a:round/>
            </a:ln>
            <a:effectLst/>
          </p:spPr>
          <p:txBody>
            <a:bodyPr wrap="square" lIns="0" tIns="0" rIns="0" bIns="0" numCol="1" anchor="t">
              <a:noAutofit/>
            </a:bodyPr>
            <a:lstStyle/>
            <a:p>
              <a:pPr lvl="0" algn="ctr"/>
              <a:endParaRPr/>
            </a:p>
          </p:txBody>
        </p:sp>
        <p:sp>
          <p:nvSpPr>
            <p:cNvPr id="440" name="Shape 440"/>
            <p:cNvSpPr/>
            <p:nvPr/>
          </p:nvSpPr>
          <p:spPr>
            <a:xfrm>
              <a:off x="-1" y="0"/>
              <a:ext cx="1808165" cy="338377"/>
            </a:xfrm>
            <a:prstGeom prst="rect">
              <a:avLst/>
            </a:prstGeom>
            <a:noFill/>
            <a:ln w="12700" cap="flat">
              <a:noFill/>
              <a:miter lim="400000"/>
            </a:ln>
            <a:effectLst/>
            <a:extLst>
              <a:ext uri="{C572A759-6A51-4108-AA02-DFA0A04FC94B}">
                <ma14:wrappingTextBox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wrap="square" lIns="45719" tIns="45719" rIns="45719" bIns="45719" numCol="1" anchor="t">
              <a:spAutoFit/>
            </a:bodyPr>
            <a:lstStyle>
              <a:lvl1pPr algn="ctr">
                <a:defRPr sz="1700" b="1"/>
              </a:lvl1pPr>
            </a:lstStyle>
            <a:p>
              <a:pPr lvl="0">
                <a:defRPr sz="1800" b="0"/>
              </a:pPr>
              <a:r>
                <a:rPr sz="1700" b="1"/>
                <a:t>RNA</a:t>
              </a:r>
            </a:p>
          </p:txBody>
        </p:sp>
      </p:grpSp>
      <p:grpSp>
        <p:nvGrpSpPr>
          <p:cNvPr id="3" name="Group 444"/>
          <p:cNvGrpSpPr/>
          <p:nvPr/>
        </p:nvGrpSpPr>
        <p:grpSpPr>
          <a:xfrm>
            <a:off x="1595436" y="2224881"/>
            <a:ext cx="2176464" cy="520701"/>
            <a:chOff x="0" y="0"/>
            <a:chExt cx="2176463" cy="520700"/>
          </a:xfrm>
        </p:grpSpPr>
        <p:sp>
          <p:nvSpPr>
            <p:cNvPr id="442" name="Shape 442"/>
            <p:cNvSpPr/>
            <p:nvPr/>
          </p:nvSpPr>
          <p:spPr>
            <a:xfrm>
              <a:off x="-1" y="0"/>
              <a:ext cx="2176465" cy="520700"/>
            </a:xfrm>
            <a:prstGeom prst="rect">
              <a:avLst/>
            </a:prstGeom>
            <a:solidFill>
              <a:srgbClr val="CC9900"/>
            </a:solidFill>
            <a:ln w="9525" cap="flat">
              <a:solidFill>
                <a:srgbClr val="000000"/>
              </a:solidFill>
              <a:prstDash val="solid"/>
              <a:round/>
            </a:ln>
            <a:effectLst/>
          </p:spPr>
          <p:txBody>
            <a:bodyPr wrap="square" lIns="0" tIns="0" rIns="0" bIns="0" numCol="1" anchor="t">
              <a:noAutofit/>
            </a:bodyPr>
            <a:lstStyle/>
            <a:p>
              <a:pPr lvl="0" algn="ctr"/>
              <a:endParaRPr/>
            </a:p>
          </p:txBody>
        </p:sp>
        <p:sp>
          <p:nvSpPr>
            <p:cNvPr id="443" name="Shape 443"/>
            <p:cNvSpPr/>
            <p:nvPr/>
          </p:nvSpPr>
          <p:spPr>
            <a:xfrm>
              <a:off x="-1" y="0"/>
              <a:ext cx="2176465" cy="338377"/>
            </a:xfrm>
            <a:prstGeom prst="rect">
              <a:avLst/>
            </a:prstGeom>
            <a:noFill/>
            <a:ln w="12700" cap="flat">
              <a:noFill/>
              <a:miter lim="400000"/>
            </a:ln>
            <a:effectLst/>
            <a:extLst>
              <a:ext uri="{C572A759-6A51-4108-AA02-DFA0A04FC94B}">
                <ma14:wrappingTextBox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wrap="square" lIns="45719" tIns="45719" rIns="45719" bIns="45719" numCol="1" anchor="t">
              <a:spAutoFit/>
            </a:bodyPr>
            <a:lstStyle>
              <a:lvl1pPr algn="ctr">
                <a:defRPr sz="1700" b="1"/>
              </a:lvl1pPr>
            </a:lstStyle>
            <a:p>
              <a:pPr lvl="0">
                <a:defRPr sz="1800" b="0"/>
              </a:pPr>
              <a:r>
                <a:rPr sz="1700" b="1"/>
                <a:t>Coding RNA</a:t>
              </a:r>
            </a:p>
          </p:txBody>
        </p:sp>
      </p:grpSp>
      <p:grpSp>
        <p:nvGrpSpPr>
          <p:cNvPr id="4" name="Group 447"/>
          <p:cNvGrpSpPr/>
          <p:nvPr/>
        </p:nvGrpSpPr>
        <p:grpSpPr>
          <a:xfrm>
            <a:off x="4737099" y="2194405"/>
            <a:ext cx="2753124" cy="535616"/>
            <a:chOff x="0" y="0"/>
            <a:chExt cx="2753122" cy="535615"/>
          </a:xfrm>
        </p:grpSpPr>
        <p:sp>
          <p:nvSpPr>
            <p:cNvPr id="445" name="Shape 445"/>
            <p:cNvSpPr/>
            <p:nvPr/>
          </p:nvSpPr>
          <p:spPr>
            <a:xfrm>
              <a:off x="-1" y="0"/>
              <a:ext cx="2753124" cy="535616"/>
            </a:xfrm>
            <a:prstGeom prst="rect">
              <a:avLst/>
            </a:prstGeom>
            <a:solidFill>
              <a:srgbClr val="CC9900"/>
            </a:solidFill>
            <a:ln w="9525" cap="flat">
              <a:solidFill>
                <a:srgbClr val="000000"/>
              </a:solidFill>
              <a:prstDash val="solid"/>
              <a:round/>
            </a:ln>
            <a:effectLst/>
          </p:spPr>
          <p:txBody>
            <a:bodyPr wrap="square" lIns="0" tIns="0" rIns="0" bIns="0" numCol="1" anchor="t">
              <a:noAutofit/>
            </a:bodyPr>
            <a:lstStyle/>
            <a:p>
              <a:pPr lvl="0" algn="ctr"/>
              <a:endParaRPr/>
            </a:p>
          </p:txBody>
        </p:sp>
        <p:sp>
          <p:nvSpPr>
            <p:cNvPr id="446" name="Shape 446"/>
            <p:cNvSpPr/>
            <p:nvPr/>
          </p:nvSpPr>
          <p:spPr>
            <a:xfrm>
              <a:off x="-1" y="0"/>
              <a:ext cx="2753124" cy="313646"/>
            </a:xfrm>
            <a:prstGeom prst="rect">
              <a:avLst/>
            </a:prstGeom>
            <a:noFill/>
            <a:ln w="12700" cap="flat">
              <a:noFill/>
              <a:miter lim="400000"/>
            </a:ln>
            <a:effectLst/>
            <a:extLst>
              <a:ext uri="{C572A759-6A51-4108-AA02-DFA0A04FC94B}">
                <ma14:wrappingTextBox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wrap="square" lIns="45719" tIns="45719" rIns="45719" bIns="45719" numCol="1" anchor="t">
              <a:noAutofit/>
            </a:bodyPr>
            <a:lstStyle>
              <a:lvl1pPr algn="ctr">
                <a:defRPr sz="1700" b="1"/>
              </a:lvl1pPr>
            </a:lstStyle>
            <a:p>
              <a:pPr lvl="0">
                <a:defRPr sz="1800" b="0"/>
              </a:pPr>
              <a:r>
                <a:rPr sz="1700" b="1"/>
                <a:t>Non-coding RNA</a:t>
              </a:r>
            </a:p>
          </p:txBody>
        </p:sp>
      </p:grpSp>
      <p:grpSp>
        <p:nvGrpSpPr>
          <p:cNvPr id="5" name="Group 450"/>
          <p:cNvGrpSpPr/>
          <p:nvPr/>
        </p:nvGrpSpPr>
        <p:grpSpPr>
          <a:xfrm>
            <a:off x="45243" y="3086496"/>
            <a:ext cx="2176463" cy="446089"/>
            <a:chOff x="0" y="0"/>
            <a:chExt cx="2176461" cy="446087"/>
          </a:xfrm>
        </p:grpSpPr>
        <p:sp>
          <p:nvSpPr>
            <p:cNvPr id="448" name="Shape 448"/>
            <p:cNvSpPr/>
            <p:nvPr/>
          </p:nvSpPr>
          <p:spPr>
            <a:xfrm>
              <a:off x="0" y="0"/>
              <a:ext cx="2176462" cy="446088"/>
            </a:xfrm>
            <a:prstGeom prst="rect">
              <a:avLst/>
            </a:prstGeom>
            <a:solidFill>
              <a:srgbClr val="CC9900"/>
            </a:solidFill>
            <a:ln w="9525" cap="flat">
              <a:solidFill>
                <a:srgbClr val="000000"/>
              </a:solidFill>
              <a:prstDash val="solid"/>
              <a:round/>
            </a:ln>
            <a:effectLst/>
          </p:spPr>
          <p:txBody>
            <a:bodyPr wrap="square" lIns="0" tIns="0" rIns="0" bIns="0" numCol="1" anchor="t">
              <a:noAutofit/>
            </a:bodyPr>
            <a:lstStyle/>
            <a:p>
              <a:pPr lvl="0" algn="ctr"/>
              <a:endParaRPr/>
            </a:p>
          </p:txBody>
        </p:sp>
        <p:sp>
          <p:nvSpPr>
            <p:cNvPr id="449" name="Shape 449"/>
            <p:cNvSpPr/>
            <p:nvPr/>
          </p:nvSpPr>
          <p:spPr>
            <a:xfrm>
              <a:off x="0" y="0"/>
              <a:ext cx="2176462" cy="338377"/>
            </a:xfrm>
            <a:prstGeom prst="rect">
              <a:avLst/>
            </a:prstGeom>
            <a:noFill/>
            <a:ln w="12700" cap="flat">
              <a:noFill/>
              <a:miter lim="400000"/>
            </a:ln>
            <a:effectLst/>
            <a:extLst>
              <a:ext uri="{C572A759-6A51-4108-AA02-DFA0A04FC94B}">
                <ma14:wrappingTextBox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wrap="square" lIns="45719" tIns="45719" rIns="45719" bIns="45719" numCol="1" anchor="t">
              <a:spAutoFit/>
            </a:bodyPr>
            <a:lstStyle>
              <a:lvl1pPr algn="ctr">
                <a:defRPr sz="1700" b="1"/>
              </a:lvl1pPr>
            </a:lstStyle>
            <a:p>
              <a:pPr lvl="0">
                <a:defRPr sz="1800" b="0"/>
              </a:pPr>
              <a:r>
                <a:rPr sz="1700" b="1"/>
                <a:t>mRNA</a:t>
              </a:r>
            </a:p>
          </p:txBody>
        </p:sp>
      </p:grpSp>
      <p:grpSp>
        <p:nvGrpSpPr>
          <p:cNvPr id="6" name="Group 453"/>
          <p:cNvGrpSpPr/>
          <p:nvPr/>
        </p:nvGrpSpPr>
        <p:grpSpPr>
          <a:xfrm>
            <a:off x="-96837" y="4580334"/>
            <a:ext cx="1196976" cy="506414"/>
            <a:chOff x="0" y="0"/>
            <a:chExt cx="1196975" cy="506412"/>
          </a:xfrm>
        </p:grpSpPr>
        <p:sp>
          <p:nvSpPr>
            <p:cNvPr id="451" name="Shape 451"/>
            <p:cNvSpPr/>
            <p:nvPr/>
          </p:nvSpPr>
          <p:spPr>
            <a:xfrm>
              <a:off x="0" y="0"/>
              <a:ext cx="1196975" cy="506413"/>
            </a:xfrm>
            <a:prstGeom prst="rect">
              <a:avLst/>
            </a:prstGeom>
            <a:solidFill>
              <a:srgbClr val="CC9900"/>
            </a:solidFill>
            <a:ln w="9525" cap="flat">
              <a:solidFill>
                <a:srgbClr val="000000"/>
              </a:solidFill>
              <a:prstDash val="solid"/>
              <a:round/>
            </a:ln>
            <a:effectLst/>
          </p:spPr>
          <p:txBody>
            <a:bodyPr wrap="square" lIns="0" tIns="0" rIns="0" bIns="0" numCol="1" anchor="t">
              <a:noAutofit/>
            </a:bodyPr>
            <a:lstStyle/>
            <a:p>
              <a:pPr lvl="0" algn="ctr"/>
              <a:endParaRPr/>
            </a:p>
          </p:txBody>
        </p:sp>
        <p:sp>
          <p:nvSpPr>
            <p:cNvPr id="452" name="Shape 452"/>
            <p:cNvSpPr/>
            <p:nvPr/>
          </p:nvSpPr>
          <p:spPr>
            <a:xfrm>
              <a:off x="0" y="0"/>
              <a:ext cx="1196975" cy="338377"/>
            </a:xfrm>
            <a:prstGeom prst="rect">
              <a:avLst/>
            </a:prstGeom>
            <a:noFill/>
            <a:ln w="12700" cap="flat">
              <a:noFill/>
              <a:miter lim="400000"/>
            </a:ln>
            <a:effectLst/>
            <a:extLst>
              <a:ext uri="{C572A759-6A51-4108-AA02-DFA0A04FC94B}">
                <ma14:wrappingTextBox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wrap="square" lIns="45719" tIns="45719" rIns="45719" bIns="45719" numCol="1" anchor="t">
              <a:spAutoFit/>
            </a:bodyPr>
            <a:lstStyle>
              <a:lvl1pPr algn="ctr">
                <a:defRPr sz="1700" b="1"/>
              </a:lvl1pPr>
            </a:lstStyle>
            <a:p>
              <a:pPr lvl="0">
                <a:defRPr sz="1800" b="0"/>
              </a:pPr>
              <a:r>
                <a:rPr sz="1700" b="1"/>
                <a:t>rRNA</a:t>
              </a:r>
            </a:p>
          </p:txBody>
        </p:sp>
      </p:grpSp>
      <p:grpSp>
        <p:nvGrpSpPr>
          <p:cNvPr id="7" name="Group 456"/>
          <p:cNvGrpSpPr/>
          <p:nvPr/>
        </p:nvGrpSpPr>
        <p:grpSpPr>
          <a:xfrm>
            <a:off x="1266824" y="4581128"/>
            <a:ext cx="1198564" cy="504826"/>
            <a:chOff x="0" y="0"/>
            <a:chExt cx="1198562" cy="504825"/>
          </a:xfrm>
        </p:grpSpPr>
        <p:sp>
          <p:nvSpPr>
            <p:cNvPr id="454" name="Shape 454"/>
            <p:cNvSpPr/>
            <p:nvPr/>
          </p:nvSpPr>
          <p:spPr>
            <a:xfrm>
              <a:off x="0" y="0"/>
              <a:ext cx="1198563" cy="504825"/>
            </a:xfrm>
            <a:prstGeom prst="rect">
              <a:avLst/>
            </a:prstGeom>
            <a:solidFill>
              <a:srgbClr val="CC9900"/>
            </a:solidFill>
            <a:ln w="9525" cap="flat">
              <a:solidFill>
                <a:srgbClr val="000000"/>
              </a:solidFill>
              <a:prstDash val="solid"/>
              <a:round/>
            </a:ln>
            <a:effectLst/>
          </p:spPr>
          <p:txBody>
            <a:bodyPr wrap="square" lIns="0" tIns="0" rIns="0" bIns="0" numCol="1" anchor="t">
              <a:noAutofit/>
            </a:bodyPr>
            <a:lstStyle/>
            <a:p>
              <a:pPr lvl="0" algn="ctr"/>
              <a:endParaRPr/>
            </a:p>
          </p:txBody>
        </p:sp>
        <p:sp>
          <p:nvSpPr>
            <p:cNvPr id="455" name="Shape 455"/>
            <p:cNvSpPr/>
            <p:nvPr/>
          </p:nvSpPr>
          <p:spPr>
            <a:xfrm>
              <a:off x="0" y="0"/>
              <a:ext cx="1198563" cy="338377"/>
            </a:xfrm>
            <a:prstGeom prst="rect">
              <a:avLst/>
            </a:prstGeom>
            <a:noFill/>
            <a:ln w="12700" cap="flat">
              <a:noFill/>
              <a:miter lim="400000"/>
            </a:ln>
            <a:effectLst/>
            <a:extLst>
              <a:ext uri="{C572A759-6A51-4108-AA02-DFA0A04FC94B}">
                <ma14:wrappingTextBox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wrap="square" lIns="45719" tIns="45719" rIns="45719" bIns="45719" numCol="1" anchor="t">
              <a:spAutoFit/>
            </a:bodyPr>
            <a:lstStyle>
              <a:lvl1pPr algn="ctr">
                <a:defRPr sz="1700" b="1"/>
              </a:lvl1pPr>
            </a:lstStyle>
            <a:p>
              <a:pPr lvl="0">
                <a:defRPr sz="1800" b="0"/>
              </a:pPr>
              <a:r>
                <a:rPr sz="1700" b="1"/>
                <a:t>tRNA</a:t>
              </a:r>
            </a:p>
          </p:txBody>
        </p:sp>
      </p:grpSp>
      <p:grpSp>
        <p:nvGrpSpPr>
          <p:cNvPr id="8" name="Group 459"/>
          <p:cNvGrpSpPr/>
          <p:nvPr/>
        </p:nvGrpSpPr>
        <p:grpSpPr>
          <a:xfrm>
            <a:off x="5081984" y="4581128"/>
            <a:ext cx="1196976" cy="504826"/>
            <a:chOff x="0" y="0"/>
            <a:chExt cx="1196975" cy="504825"/>
          </a:xfrm>
        </p:grpSpPr>
        <p:sp>
          <p:nvSpPr>
            <p:cNvPr id="457" name="Shape 457"/>
            <p:cNvSpPr/>
            <p:nvPr/>
          </p:nvSpPr>
          <p:spPr>
            <a:xfrm>
              <a:off x="0" y="0"/>
              <a:ext cx="1196975" cy="504825"/>
            </a:xfrm>
            <a:prstGeom prst="rect">
              <a:avLst/>
            </a:prstGeom>
            <a:solidFill>
              <a:srgbClr val="CC9900"/>
            </a:solidFill>
            <a:ln w="9525" cap="flat">
              <a:solidFill>
                <a:srgbClr val="000000"/>
              </a:solidFill>
              <a:prstDash val="solid"/>
              <a:round/>
            </a:ln>
            <a:effectLst/>
          </p:spPr>
          <p:txBody>
            <a:bodyPr wrap="square" lIns="0" tIns="0" rIns="0" bIns="0" numCol="1" anchor="t">
              <a:noAutofit/>
            </a:bodyPr>
            <a:lstStyle/>
            <a:p>
              <a:pPr lvl="0" algn="ctr"/>
              <a:endParaRPr/>
            </a:p>
          </p:txBody>
        </p:sp>
        <p:sp>
          <p:nvSpPr>
            <p:cNvPr id="458" name="Shape 458"/>
            <p:cNvSpPr/>
            <p:nvPr/>
          </p:nvSpPr>
          <p:spPr>
            <a:xfrm>
              <a:off x="0" y="0"/>
              <a:ext cx="1196975" cy="338377"/>
            </a:xfrm>
            <a:prstGeom prst="rect">
              <a:avLst/>
            </a:prstGeom>
            <a:noFill/>
            <a:ln w="12700" cap="flat">
              <a:noFill/>
              <a:miter lim="400000"/>
            </a:ln>
            <a:effectLst/>
            <a:extLst>
              <a:ext uri="{C572A759-6A51-4108-AA02-DFA0A04FC94B}">
                <ma14:wrappingTextBox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wrap="square" lIns="45719" tIns="45719" rIns="45719" bIns="45719" numCol="1" anchor="t">
              <a:spAutoFit/>
            </a:bodyPr>
            <a:lstStyle>
              <a:lvl1pPr algn="ctr">
                <a:defRPr sz="1700" b="1"/>
              </a:lvl1pPr>
            </a:lstStyle>
            <a:p>
              <a:pPr lvl="0">
                <a:defRPr sz="1800" b="0"/>
              </a:pPr>
              <a:r>
                <a:rPr sz="1700" b="1"/>
                <a:t>snRNA</a:t>
              </a:r>
            </a:p>
          </p:txBody>
        </p:sp>
      </p:grpSp>
      <p:grpSp>
        <p:nvGrpSpPr>
          <p:cNvPr id="9" name="Group 462"/>
          <p:cNvGrpSpPr/>
          <p:nvPr/>
        </p:nvGrpSpPr>
        <p:grpSpPr>
          <a:xfrm>
            <a:off x="2282825" y="5578160"/>
            <a:ext cx="1181101" cy="527051"/>
            <a:chOff x="0" y="0"/>
            <a:chExt cx="1181100" cy="527050"/>
          </a:xfrm>
        </p:grpSpPr>
        <p:sp>
          <p:nvSpPr>
            <p:cNvPr id="460" name="Shape 460"/>
            <p:cNvSpPr/>
            <p:nvPr/>
          </p:nvSpPr>
          <p:spPr>
            <a:xfrm>
              <a:off x="0" y="0"/>
              <a:ext cx="1181100" cy="527050"/>
            </a:xfrm>
            <a:prstGeom prst="rect">
              <a:avLst/>
            </a:prstGeom>
            <a:solidFill>
              <a:srgbClr val="CC9900"/>
            </a:solidFill>
            <a:ln w="9525" cap="flat">
              <a:solidFill>
                <a:srgbClr val="000000"/>
              </a:solidFill>
              <a:prstDash val="solid"/>
              <a:round/>
            </a:ln>
            <a:effectLst/>
          </p:spPr>
          <p:txBody>
            <a:bodyPr wrap="square" lIns="0" tIns="0" rIns="0" bIns="0" numCol="1" anchor="t">
              <a:noAutofit/>
            </a:bodyPr>
            <a:lstStyle/>
            <a:p>
              <a:pPr lvl="0" algn="ctr"/>
              <a:endParaRPr/>
            </a:p>
          </p:txBody>
        </p:sp>
        <p:sp>
          <p:nvSpPr>
            <p:cNvPr id="461" name="Shape 461"/>
            <p:cNvSpPr/>
            <p:nvPr/>
          </p:nvSpPr>
          <p:spPr>
            <a:xfrm>
              <a:off x="0" y="0"/>
              <a:ext cx="1181100" cy="338377"/>
            </a:xfrm>
            <a:prstGeom prst="rect">
              <a:avLst/>
            </a:prstGeom>
            <a:noFill/>
            <a:ln w="12700" cap="flat">
              <a:noFill/>
              <a:miter lim="400000"/>
            </a:ln>
            <a:effectLst/>
            <a:extLst>
              <a:ext uri="{C572A759-6A51-4108-AA02-DFA0A04FC94B}">
                <ma14:wrappingTextBox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wrap="square" lIns="45719" tIns="45719" rIns="45719" bIns="45719" numCol="1" anchor="t">
              <a:spAutoFit/>
            </a:bodyPr>
            <a:lstStyle>
              <a:lvl1pPr algn="ctr">
                <a:defRPr sz="1700" b="1"/>
              </a:lvl1pPr>
            </a:lstStyle>
            <a:p>
              <a:pPr lvl="0">
                <a:defRPr sz="1800" b="0"/>
              </a:pPr>
              <a:r>
                <a:rPr sz="1700" b="1"/>
                <a:t>miRNA</a:t>
              </a:r>
            </a:p>
          </p:txBody>
        </p:sp>
      </p:grpSp>
      <p:grpSp>
        <p:nvGrpSpPr>
          <p:cNvPr id="10" name="Group 465"/>
          <p:cNvGrpSpPr/>
          <p:nvPr/>
        </p:nvGrpSpPr>
        <p:grpSpPr>
          <a:xfrm>
            <a:off x="3755588" y="5562483"/>
            <a:ext cx="1181101" cy="527051"/>
            <a:chOff x="0" y="0"/>
            <a:chExt cx="1181100" cy="527050"/>
          </a:xfrm>
        </p:grpSpPr>
        <p:sp>
          <p:nvSpPr>
            <p:cNvPr id="463" name="Shape 463"/>
            <p:cNvSpPr/>
            <p:nvPr/>
          </p:nvSpPr>
          <p:spPr>
            <a:xfrm>
              <a:off x="0" y="0"/>
              <a:ext cx="1181100" cy="527050"/>
            </a:xfrm>
            <a:prstGeom prst="rect">
              <a:avLst/>
            </a:prstGeom>
            <a:solidFill>
              <a:srgbClr val="CC9900"/>
            </a:solidFill>
            <a:ln w="9525" cap="flat">
              <a:solidFill>
                <a:srgbClr val="000000"/>
              </a:solidFill>
              <a:prstDash val="solid"/>
              <a:round/>
            </a:ln>
            <a:effectLst/>
          </p:spPr>
          <p:txBody>
            <a:bodyPr wrap="square" lIns="0" tIns="0" rIns="0" bIns="0" numCol="1" anchor="t">
              <a:noAutofit/>
            </a:bodyPr>
            <a:lstStyle/>
            <a:p>
              <a:pPr lvl="0" algn="ctr"/>
              <a:endParaRPr/>
            </a:p>
          </p:txBody>
        </p:sp>
        <p:sp>
          <p:nvSpPr>
            <p:cNvPr id="464" name="Shape 464"/>
            <p:cNvSpPr/>
            <p:nvPr/>
          </p:nvSpPr>
          <p:spPr>
            <a:xfrm>
              <a:off x="0" y="0"/>
              <a:ext cx="1181100" cy="338377"/>
            </a:xfrm>
            <a:prstGeom prst="rect">
              <a:avLst/>
            </a:prstGeom>
            <a:noFill/>
            <a:ln w="12700" cap="flat">
              <a:noFill/>
              <a:miter lim="400000"/>
            </a:ln>
            <a:effectLst/>
            <a:extLst>
              <a:ext uri="{C572A759-6A51-4108-AA02-DFA0A04FC94B}">
                <ma14:wrappingTextBox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wrap="square" lIns="45719" tIns="45719" rIns="45719" bIns="45719" numCol="1" anchor="t">
              <a:spAutoFit/>
            </a:bodyPr>
            <a:lstStyle>
              <a:lvl1pPr algn="ctr">
                <a:defRPr sz="1700" b="1"/>
              </a:lvl1pPr>
            </a:lstStyle>
            <a:p>
              <a:pPr lvl="0">
                <a:defRPr sz="1800" b="0"/>
              </a:pPr>
              <a:r>
                <a:rPr sz="1700" b="1"/>
                <a:t>piRNA</a:t>
              </a:r>
            </a:p>
          </p:txBody>
        </p:sp>
      </p:grpSp>
      <p:grpSp>
        <p:nvGrpSpPr>
          <p:cNvPr id="11" name="Group 468"/>
          <p:cNvGrpSpPr/>
          <p:nvPr/>
        </p:nvGrpSpPr>
        <p:grpSpPr>
          <a:xfrm>
            <a:off x="5043487" y="5560697"/>
            <a:ext cx="1182688" cy="527051"/>
            <a:chOff x="0" y="0"/>
            <a:chExt cx="1182687" cy="527050"/>
          </a:xfrm>
        </p:grpSpPr>
        <p:sp>
          <p:nvSpPr>
            <p:cNvPr id="466" name="Shape 466"/>
            <p:cNvSpPr/>
            <p:nvPr/>
          </p:nvSpPr>
          <p:spPr>
            <a:xfrm>
              <a:off x="-1" y="0"/>
              <a:ext cx="1182689" cy="527050"/>
            </a:xfrm>
            <a:prstGeom prst="rect">
              <a:avLst/>
            </a:prstGeom>
            <a:solidFill>
              <a:srgbClr val="CC9900"/>
            </a:solidFill>
            <a:ln w="9525" cap="flat">
              <a:solidFill>
                <a:srgbClr val="000000"/>
              </a:solidFill>
              <a:prstDash val="solid"/>
              <a:round/>
            </a:ln>
            <a:effectLst/>
          </p:spPr>
          <p:txBody>
            <a:bodyPr wrap="square" lIns="0" tIns="0" rIns="0" bIns="0" numCol="1" anchor="t">
              <a:noAutofit/>
            </a:bodyPr>
            <a:lstStyle/>
            <a:p>
              <a:pPr lvl="0" algn="ctr"/>
              <a:endParaRPr/>
            </a:p>
          </p:txBody>
        </p:sp>
        <p:sp>
          <p:nvSpPr>
            <p:cNvPr id="467" name="Shape 467"/>
            <p:cNvSpPr/>
            <p:nvPr/>
          </p:nvSpPr>
          <p:spPr>
            <a:xfrm>
              <a:off x="-1" y="0"/>
              <a:ext cx="1182689" cy="338377"/>
            </a:xfrm>
            <a:prstGeom prst="rect">
              <a:avLst/>
            </a:prstGeom>
            <a:noFill/>
            <a:ln w="12700" cap="flat">
              <a:noFill/>
              <a:miter lim="400000"/>
            </a:ln>
            <a:effectLst/>
            <a:extLst>
              <a:ext uri="{C572A759-6A51-4108-AA02-DFA0A04FC94B}">
                <ma14:wrappingTextBox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wrap="square" lIns="45719" tIns="45719" rIns="45719" bIns="45719" numCol="1" anchor="t">
              <a:spAutoFit/>
            </a:bodyPr>
            <a:lstStyle>
              <a:lvl1pPr algn="ctr">
                <a:defRPr sz="1700" b="1"/>
              </a:lvl1pPr>
            </a:lstStyle>
            <a:p>
              <a:pPr lvl="0">
                <a:defRPr sz="1800" b="0"/>
              </a:pPr>
              <a:r>
                <a:rPr sz="1700" b="1"/>
                <a:t>esiRNA</a:t>
              </a:r>
            </a:p>
          </p:txBody>
        </p:sp>
      </p:grpSp>
      <p:grpSp>
        <p:nvGrpSpPr>
          <p:cNvPr id="12" name="Group 471"/>
          <p:cNvGrpSpPr/>
          <p:nvPr/>
        </p:nvGrpSpPr>
        <p:grpSpPr>
          <a:xfrm>
            <a:off x="4233029" y="3821509"/>
            <a:ext cx="1181101" cy="647701"/>
            <a:chOff x="0" y="0"/>
            <a:chExt cx="1181100" cy="647700"/>
          </a:xfrm>
        </p:grpSpPr>
        <p:sp>
          <p:nvSpPr>
            <p:cNvPr id="469" name="Shape 469"/>
            <p:cNvSpPr/>
            <p:nvPr/>
          </p:nvSpPr>
          <p:spPr>
            <a:xfrm>
              <a:off x="0" y="0"/>
              <a:ext cx="1181100" cy="647700"/>
            </a:xfrm>
            <a:prstGeom prst="rect">
              <a:avLst/>
            </a:prstGeom>
            <a:solidFill>
              <a:srgbClr val="CC9900"/>
            </a:solidFill>
            <a:ln w="9525" cap="flat">
              <a:solidFill>
                <a:srgbClr val="000000"/>
              </a:solidFill>
              <a:prstDash val="solid"/>
              <a:round/>
            </a:ln>
            <a:effectLst/>
          </p:spPr>
          <p:txBody>
            <a:bodyPr wrap="square" lIns="0" tIns="0" rIns="0" bIns="0" numCol="1" anchor="t">
              <a:noAutofit/>
            </a:bodyPr>
            <a:lstStyle/>
            <a:p>
              <a:pPr lvl="0" algn="ctr"/>
              <a:endParaRPr/>
            </a:p>
          </p:txBody>
        </p:sp>
        <p:sp>
          <p:nvSpPr>
            <p:cNvPr id="470" name="Shape 470"/>
            <p:cNvSpPr/>
            <p:nvPr/>
          </p:nvSpPr>
          <p:spPr>
            <a:xfrm>
              <a:off x="0" y="0"/>
              <a:ext cx="1181100" cy="592377"/>
            </a:xfrm>
            <a:prstGeom prst="rect">
              <a:avLst/>
            </a:prstGeom>
            <a:noFill/>
            <a:ln w="12700" cap="flat">
              <a:noFill/>
              <a:miter lim="400000"/>
            </a:ln>
            <a:effectLst/>
            <a:extLst>
              <a:ext uri="{C572A759-6A51-4108-AA02-DFA0A04FC94B}">
                <ma14:wrappingTextBox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wrap="square" lIns="45719" tIns="45719" rIns="45719" bIns="45719" numCol="1" anchor="t">
              <a:spAutoFit/>
            </a:bodyPr>
            <a:lstStyle>
              <a:lvl1pPr algn="ctr">
                <a:defRPr sz="1700" b="1"/>
              </a:lvl1pPr>
            </a:lstStyle>
            <a:p>
              <a:pPr lvl="0">
                <a:defRPr sz="1800" b="0"/>
              </a:pPr>
              <a:r>
                <a:rPr sz="1700" b="1"/>
                <a:t>Small RNAs</a:t>
              </a:r>
            </a:p>
          </p:txBody>
        </p:sp>
      </p:grpSp>
      <p:grpSp>
        <p:nvGrpSpPr>
          <p:cNvPr id="13" name="Group 474"/>
          <p:cNvGrpSpPr/>
          <p:nvPr/>
        </p:nvGrpSpPr>
        <p:grpSpPr>
          <a:xfrm>
            <a:off x="1235075" y="3821509"/>
            <a:ext cx="2193925" cy="455614"/>
            <a:chOff x="0" y="0"/>
            <a:chExt cx="2193925" cy="455612"/>
          </a:xfrm>
        </p:grpSpPr>
        <p:sp>
          <p:nvSpPr>
            <p:cNvPr id="472" name="Shape 472"/>
            <p:cNvSpPr/>
            <p:nvPr/>
          </p:nvSpPr>
          <p:spPr>
            <a:xfrm>
              <a:off x="0" y="0"/>
              <a:ext cx="2193925" cy="455613"/>
            </a:xfrm>
            <a:prstGeom prst="rect">
              <a:avLst/>
            </a:prstGeom>
            <a:solidFill>
              <a:srgbClr val="CC9900"/>
            </a:solidFill>
            <a:ln w="9525" cap="flat">
              <a:solidFill>
                <a:srgbClr val="000000"/>
              </a:solidFill>
              <a:prstDash val="solid"/>
              <a:round/>
            </a:ln>
            <a:effectLst/>
          </p:spPr>
          <p:txBody>
            <a:bodyPr wrap="square" lIns="0" tIns="0" rIns="0" bIns="0" numCol="1" anchor="t">
              <a:noAutofit/>
            </a:bodyPr>
            <a:lstStyle/>
            <a:p>
              <a:pPr lvl="0" algn="ctr"/>
              <a:endParaRPr/>
            </a:p>
          </p:txBody>
        </p:sp>
        <p:sp>
          <p:nvSpPr>
            <p:cNvPr id="473" name="Shape 473"/>
            <p:cNvSpPr/>
            <p:nvPr/>
          </p:nvSpPr>
          <p:spPr>
            <a:xfrm>
              <a:off x="0" y="0"/>
              <a:ext cx="2193925" cy="338377"/>
            </a:xfrm>
            <a:prstGeom prst="rect">
              <a:avLst/>
            </a:prstGeom>
            <a:noFill/>
            <a:ln w="12700" cap="flat">
              <a:noFill/>
              <a:miter lim="400000"/>
            </a:ln>
            <a:effectLst/>
            <a:extLst>
              <a:ext uri="{C572A759-6A51-4108-AA02-DFA0A04FC94B}">
                <ma14:wrappingTextBox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wrap="square" lIns="45719" tIns="45719" rIns="45719" bIns="45719" numCol="1" anchor="t">
              <a:spAutoFit/>
            </a:bodyPr>
            <a:lstStyle>
              <a:lvl1pPr algn="ctr">
                <a:defRPr sz="1700" b="1"/>
              </a:lvl1pPr>
            </a:lstStyle>
            <a:p>
              <a:pPr lvl="0">
                <a:defRPr sz="1800" b="0"/>
              </a:pPr>
              <a:r>
                <a:rPr sz="1700" b="1"/>
                <a:t>Transcription RNA</a:t>
              </a:r>
            </a:p>
          </p:txBody>
        </p:sp>
      </p:grpSp>
      <p:grpSp>
        <p:nvGrpSpPr>
          <p:cNvPr id="14" name="Group 477"/>
          <p:cNvGrpSpPr/>
          <p:nvPr/>
        </p:nvGrpSpPr>
        <p:grpSpPr>
          <a:xfrm>
            <a:off x="7291388" y="3776662"/>
            <a:ext cx="1181101" cy="647701"/>
            <a:chOff x="0" y="0"/>
            <a:chExt cx="1181100" cy="647700"/>
          </a:xfrm>
        </p:grpSpPr>
        <p:sp>
          <p:nvSpPr>
            <p:cNvPr id="475" name="Shape 475"/>
            <p:cNvSpPr/>
            <p:nvPr/>
          </p:nvSpPr>
          <p:spPr>
            <a:xfrm>
              <a:off x="0" y="0"/>
              <a:ext cx="1181100" cy="647700"/>
            </a:xfrm>
            <a:prstGeom prst="rect">
              <a:avLst/>
            </a:prstGeom>
            <a:solidFill>
              <a:srgbClr val="CC9900"/>
            </a:solidFill>
            <a:ln w="9525" cap="flat">
              <a:solidFill>
                <a:srgbClr val="000000"/>
              </a:solidFill>
              <a:prstDash val="solid"/>
              <a:round/>
            </a:ln>
            <a:effectLst/>
          </p:spPr>
          <p:txBody>
            <a:bodyPr wrap="square" lIns="0" tIns="0" rIns="0" bIns="0" numCol="1" anchor="t">
              <a:noAutofit/>
            </a:bodyPr>
            <a:lstStyle/>
            <a:p>
              <a:pPr lvl="0" algn="ctr"/>
              <a:endParaRPr/>
            </a:p>
          </p:txBody>
        </p:sp>
        <p:sp>
          <p:nvSpPr>
            <p:cNvPr id="476" name="Shape 476"/>
            <p:cNvSpPr/>
            <p:nvPr/>
          </p:nvSpPr>
          <p:spPr>
            <a:xfrm>
              <a:off x="0" y="0"/>
              <a:ext cx="1181100" cy="592377"/>
            </a:xfrm>
            <a:prstGeom prst="rect">
              <a:avLst/>
            </a:prstGeom>
            <a:noFill/>
            <a:ln w="12700" cap="flat">
              <a:noFill/>
              <a:miter lim="400000"/>
            </a:ln>
            <a:effectLst/>
            <a:extLst>
              <a:ext uri="{C572A759-6A51-4108-AA02-DFA0A04FC94B}">
                <ma14:wrappingTextBox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wrap="square" lIns="45719" tIns="45719" rIns="45719" bIns="45719" numCol="1" anchor="t">
              <a:spAutoFit/>
            </a:bodyPr>
            <a:lstStyle>
              <a:lvl1pPr algn="ctr">
                <a:defRPr sz="1700" b="1"/>
              </a:lvl1pPr>
            </a:lstStyle>
            <a:p>
              <a:pPr lvl="0">
                <a:defRPr sz="1800" b="0"/>
              </a:pPr>
              <a:r>
                <a:rPr sz="1700" b="1"/>
                <a:t>Long RNAs</a:t>
              </a:r>
            </a:p>
          </p:txBody>
        </p:sp>
      </p:grpSp>
      <p:grpSp>
        <p:nvGrpSpPr>
          <p:cNvPr id="15" name="Group 480"/>
          <p:cNvGrpSpPr/>
          <p:nvPr/>
        </p:nvGrpSpPr>
        <p:grpSpPr>
          <a:xfrm>
            <a:off x="6353175" y="4902199"/>
            <a:ext cx="1196975" cy="504826"/>
            <a:chOff x="0" y="0"/>
            <a:chExt cx="1196975" cy="504825"/>
          </a:xfrm>
        </p:grpSpPr>
        <p:sp>
          <p:nvSpPr>
            <p:cNvPr id="478" name="Shape 478"/>
            <p:cNvSpPr/>
            <p:nvPr/>
          </p:nvSpPr>
          <p:spPr>
            <a:xfrm>
              <a:off x="0" y="0"/>
              <a:ext cx="1196975" cy="504825"/>
            </a:xfrm>
            <a:prstGeom prst="rect">
              <a:avLst/>
            </a:prstGeom>
            <a:solidFill>
              <a:srgbClr val="CC9900"/>
            </a:solidFill>
            <a:ln w="9525" cap="flat">
              <a:solidFill>
                <a:srgbClr val="000000"/>
              </a:solidFill>
              <a:prstDash val="solid"/>
              <a:round/>
            </a:ln>
            <a:effectLst/>
          </p:spPr>
          <p:txBody>
            <a:bodyPr wrap="square" lIns="0" tIns="0" rIns="0" bIns="0" numCol="1" anchor="t">
              <a:noAutofit/>
            </a:bodyPr>
            <a:lstStyle/>
            <a:p>
              <a:pPr lvl="0" algn="ctr"/>
              <a:endParaRPr/>
            </a:p>
          </p:txBody>
        </p:sp>
        <p:sp>
          <p:nvSpPr>
            <p:cNvPr id="479" name="Shape 479"/>
            <p:cNvSpPr/>
            <p:nvPr/>
          </p:nvSpPr>
          <p:spPr>
            <a:xfrm>
              <a:off x="0" y="0"/>
              <a:ext cx="1196975" cy="338377"/>
            </a:xfrm>
            <a:prstGeom prst="rect">
              <a:avLst/>
            </a:prstGeom>
            <a:noFill/>
            <a:ln w="12700" cap="flat">
              <a:noFill/>
              <a:miter lim="400000"/>
            </a:ln>
            <a:effectLst/>
            <a:extLst>
              <a:ext uri="{C572A759-6A51-4108-AA02-DFA0A04FC94B}">
                <ma14:wrappingTextBox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wrap="square" lIns="45719" tIns="45719" rIns="45719" bIns="45719" numCol="1" anchor="t">
              <a:spAutoFit/>
            </a:bodyPr>
            <a:lstStyle>
              <a:lvl1pPr algn="ctr">
                <a:defRPr sz="1700" b="1"/>
              </a:lvl1pPr>
            </a:lstStyle>
            <a:p>
              <a:pPr lvl="0">
                <a:defRPr sz="1800" b="0"/>
              </a:pPr>
              <a:r>
                <a:rPr sz="1700" b="1"/>
                <a:t>lncRNA</a:t>
              </a:r>
            </a:p>
          </p:txBody>
        </p:sp>
      </p:grpSp>
      <p:grpSp>
        <p:nvGrpSpPr>
          <p:cNvPr id="16" name="Group 483"/>
          <p:cNvGrpSpPr/>
          <p:nvPr/>
        </p:nvGrpSpPr>
        <p:grpSpPr>
          <a:xfrm>
            <a:off x="7880349" y="4902200"/>
            <a:ext cx="1198564" cy="504826"/>
            <a:chOff x="0" y="0"/>
            <a:chExt cx="1198562" cy="504825"/>
          </a:xfrm>
        </p:grpSpPr>
        <p:sp>
          <p:nvSpPr>
            <p:cNvPr id="481" name="Shape 481"/>
            <p:cNvSpPr/>
            <p:nvPr/>
          </p:nvSpPr>
          <p:spPr>
            <a:xfrm>
              <a:off x="-1" y="0"/>
              <a:ext cx="1198564" cy="504825"/>
            </a:xfrm>
            <a:prstGeom prst="rect">
              <a:avLst/>
            </a:prstGeom>
            <a:solidFill>
              <a:srgbClr val="CC9900"/>
            </a:solidFill>
            <a:ln w="9525" cap="flat">
              <a:solidFill>
                <a:srgbClr val="000000"/>
              </a:solidFill>
              <a:prstDash val="solid"/>
              <a:round/>
            </a:ln>
            <a:effectLst/>
          </p:spPr>
          <p:txBody>
            <a:bodyPr wrap="square" lIns="0" tIns="0" rIns="0" bIns="0" numCol="1" anchor="t">
              <a:noAutofit/>
            </a:bodyPr>
            <a:lstStyle/>
            <a:p>
              <a:pPr lvl="0" algn="ctr"/>
              <a:endParaRPr/>
            </a:p>
          </p:txBody>
        </p:sp>
        <p:sp>
          <p:nvSpPr>
            <p:cNvPr id="482" name="Shape 482"/>
            <p:cNvSpPr/>
            <p:nvPr/>
          </p:nvSpPr>
          <p:spPr>
            <a:xfrm>
              <a:off x="-1" y="0"/>
              <a:ext cx="1198564" cy="338377"/>
            </a:xfrm>
            <a:prstGeom prst="rect">
              <a:avLst/>
            </a:prstGeom>
            <a:noFill/>
            <a:ln w="12700" cap="flat">
              <a:noFill/>
              <a:miter lim="400000"/>
            </a:ln>
            <a:effectLst/>
            <a:extLst>
              <a:ext uri="{C572A759-6A51-4108-AA02-DFA0A04FC94B}">
                <ma14:wrappingTextBox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wrap="square" lIns="45719" tIns="45719" rIns="45719" bIns="45719" numCol="1" anchor="t">
              <a:spAutoFit/>
            </a:bodyPr>
            <a:lstStyle>
              <a:lvl1pPr algn="ctr">
                <a:defRPr sz="1700" b="1"/>
              </a:lvl1pPr>
            </a:lstStyle>
            <a:p>
              <a:pPr lvl="0">
                <a:defRPr sz="1800" b="0"/>
              </a:pPr>
              <a:r>
                <a:rPr sz="1700" b="1"/>
                <a:t>lincRNA</a:t>
              </a:r>
            </a:p>
          </p:txBody>
        </p:sp>
      </p:grpSp>
      <p:sp>
        <p:nvSpPr>
          <p:cNvPr id="502" name="Shape 502"/>
          <p:cNvSpPr/>
          <p:nvPr/>
        </p:nvSpPr>
        <p:spPr>
          <a:xfrm>
            <a:off x="2683510" y="1515110"/>
            <a:ext cx="661670" cy="7048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path>
            </a:pathLst>
          </a:custGeom>
          <a:ln>
            <a:solidFill/>
            <a:round/>
          </a:ln>
        </p:spPr>
        <p:txBody>
          <a:bodyPr/>
          <a:lstStyle/>
          <a:p>
            <a:pPr lvl="0"/>
            <a:endParaRPr/>
          </a:p>
        </p:txBody>
      </p:sp>
      <p:sp>
        <p:nvSpPr>
          <p:cNvPr id="503" name="Shape 503"/>
          <p:cNvSpPr/>
          <p:nvPr/>
        </p:nvSpPr>
        <p:spPr>
          <a:xfrm>
            <a:off x="5162550" y="1515110"/>
            <a:ext cx="949960" cy="67437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path>
            </a:pathLst>
          </a:custGeom>
          <a:ln>
            <a:solidFill/>
            <a:round/>
          </a:ln>
        </p:spPr>
        <p:txBody>
          <a:bodyPr/>
          <a:lstStyle/>
          <a:p>
            <a:pPr lvl="0"/>
            <a:endParaRPr/>
          </a:p>
        </p:txBody>
      </p:sp>
      <p:sp>
        <p:nvSpPr>
          <p:cNvPr id="504" name="Shape 504"/>
          <p:cNvSpPr/>
          <p:nvPr/>
        </p:nvSpPr>
        <p:spPr>
          <a:xfrm>
            <a:off x="1561887" y="2750344"/>
            <a:ext cx="623212" cy="33139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4400" y="7200"/>
                  <a:pt x="7200" y="14400"/>
                  <a:pt x="0" y="21600"/>
                </a:cubicBezTo>
              </a:path>
            </a:pathLst>
          </a:custGeom>
          <a:ln>
            <a:solidFill/>
            <a:round/>
          </a:ln>
        </p:spPr>
        <p:txBody>
          <a:bodyPr/>
          <a:lstStyle/>
          <a:p>
            <a:pPr lvl="0"/>
            <a:endParaRPr/>
          </a:p>
        </p:txBody>
      </p:sp>
      <p:sp>
        <p:nvSpPr>
          <p:cNvPr id="505" name="Shape 505"/>
          <p:cNvSpPr/>
          <p:nvPr/>
        </p:nvSpPr>
        <p:spPr>
          <a:xfrm>
            <a:off x="2331720" y="2734310"/>
            <a:ext cx="3780790" cy="108204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3056"/>
                </a:lnTo>
                <a:lnTo>
                  <a:pt x="0" y="13056"/>
                </a:lnTo>
                <a:lnTo>
                  <a:pt x="0" y="21600"/>
                </a:lnTo>
              </a:path>
            </a:pathLst>
          </a:custGeom>
          <a:ln>
            <a:solidFill/>
            <a:round/>
          </a:ln>
        </p:spPr>
        <p:txBody>
          <a:bodyPr/>
          <a:lstStyle/>
          <a:p>
            <a:pPr lvl="0"/>
            <a:endParaRPr/>
          </a:p>
        </p:txBody>
      </p:sp>
      <p:sp>
        <p:nvSpPr>
          <p:cNvPr id="506" name="Shape 506"/>
          <p:cNvSpPr/>
          <p:nvPr/>
        </p:nvSpPr>
        <p:spPr>
          <a:xfrm>
            <a:off x="4823460" y="2734310"/>
            <a:ext cx="1289050" cy="108204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3056"/>
                </a:lnTo>
                <a:lnTo>
                  <a:pt x="0" y="13056"/>
                </a:lnTo>
                <a:lnTo>
                  <a:pt x="0" y="21600"/>
                </a:lnTo>
              </a:path>
            </a:pathLst>
          </a:custGeom>
          <a:ln>
            <a:solidFill/>
            <a:round/>
          </a:ln>
        </p:spPr>
        <p:txBody>
          <a:bodyPr/>
          <a:lstStyle/>
          <a:p>
            <a:pPr lvl="0"/>
            <a:endParaRPr/>
          </a:p>
        </p:txBody>
      </p:sp>
      <p:sp>
        <p:nvSpPr>
          <p:cNvPr id="507" name="Shape 507"/>
          <p:cNvSpPr/>
          <p:nvPr/>
        </p:nvSpPr>
        <p:spPr>
          <a:xfrm>
            <a:off x="6112510" y="2734310"/>
            <a:ext cx="1769111" cy="10375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3404"/>
                </a:lnTo>
                <a:lnTo>
                  <a:pt x="21600" y="13404"/>
                </a:lnTo>
                <a:lnTo>
                  <a:pt x="21600" y="21600"/>
                </a:lnTo>
              </a:path>
            </a:pathLst>
          </a:custGeom>
          <a:ln>
            <a:solidFill/>
            <a:round/>
          </a:ln>
        </p:spPr>
        <p:txBody>
          <a:bodyPr/>
          <a:lstStyle/>
          <a:p>
            <a:pPr lvl="0"/>
            <a:endParaRPr/>
          </a:p>
        </p:txBody>
      </p:sp>
      <p:sp>
        <p:nvSpPr>
          <p:cNvPr id="508" name="Shape 508"/>
          <p:cNvSpPr/>
          <p:nvPr/>
        </p:nvSpPr>
        <p:spPr>
          <a:xfrm>
            <a:off x="501650" y="4048759"/>
            <a:ext cx="727710" cy="52578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path>
            </a:pathLst>
          </a:custGeom>
          <a:ln>
            <a:solidFill/>
            <a:round/>
          </a:ln>
        </p:spPr>
        <p:txBody>
          <a:bodyPr/>
          <a:lstStyle/>
          <a:p>
            <a:pPr lvl="0"/>
            <a:endParaRPr/>
          </a:p>
        </p:txBody>
      </p:sp>
      <p:sp>
        <p:nvSpPr>
          <p:cNvPr id="509" name="Shape 509"/>
          <p:cNvSpPr/>
          <p:nvPr/>
        </p:nvSpPr>
        <p:spPr>
          <a:xfrm>
            <a:off x="975360" y="4048759"/>
            <a:ext cx="1747521" cy="783591"/>
          </a:xfrm>
          <a:custGeom>
            <a:avLst/>
            <a:gdLst/>
            <a:ahLst/>
            <a:cxnLst>
              <a:cxn ang="0">
                <a:pos x="wd2" y="hd2"/>
              </a:cxn>
              <a:cxn ang="5400000">
                <a:pos x="wd2" y="hd2"/>
              </a:cxn>
              <a:cxn ang="10800000">
                <a:pos x="wd2" y="hd2"/>
              </a:cxn>
              <a:cxn ang="16200000">
                <a:pos x="wd2" y="hd2"/>
              </a:cxn>
            </a:cxnLst>
            <a:rect l="0" t="0" r="r" b="b"/>
            <a:pathLst>
              <a:path w="21600" h="21600" extrusionOk="0">
                <a:moveTo>
                  <a:pt x="3140" y="0"/>
                </a:moveTo>
                <a:lnTo>
                  <a:pt x="0" y="0"/>
                </a:lnTo>
                <a:lnTo>
                  <a:pt x="0" y="11903"/>
                </a:lnTo>
                <a:lnTo>
                  <a:pt x="21600" y="11903"/>
                </a:lnTo>
                <a:lnTo>
                  <a:pt x="21600" y="21600"/>
                </a:lnTo>
                <a:lnTo>
                  <a:pt x="18460" y="21600"/>
                </a:lnTo>
              </a:path>
            </a:pathLst>
          </a:custGeom>
          <a:ln>
            <a:solidFill/>
            <a:round/>
          </a:ln>
        </p:spPr>
        <p:txBody>
          <a:bodyPr/>
          <a:lstStyle/>
          <a:p>
            <a:pPr lvl="0"/>
            <a:endParaRPr/>
          </a:p>
        </p:txBody>
      </p:sp>
      <p:sp>
        <p:nvSpPr>
          <p:cNvPr id="510" name="Shape 510"/>
          <p:cNvSpPr/>
          <p:nvPr/>
        </p:nvSpPr>
        <p:spPr>
          <a:xfrm>
            <a:off x="5417820" y="4145280"/>
            <a:ext cx="261620" cy="43053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path>
            </a:pathLst>
          </a:custGeom>
          <a:ln>
            <a:solidFill/>
            <a:round/>
          </a:ln>
        </p:spPr>
        <p:txBody>
          <a:bodyPr/>
          <a:lstStyle/>
          <a:p>
            <a:pPr lvl="0"/>
            <a:endParaRPr/>
          </a:p>
        </p:txBody>
      </p:sp>
      <p:sp>
        <p:nvSpPr>
          <p:cNvPr id="511" name="Shape 511"/>
          <p:cNvSpPr/>
          <p:nvPr/>
        </p:nvSpPr>
        <p:spPr>
          <a:xfrm>
            <a:off x="2872740" y="4472940"/>
            <a:ext cx="1950720" cy="109982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5539"/>
                </a:lnTo>
                <a:lnTo>
                  <a:pt x="0" y="15539"/>
                </a:lnTo>
                <a:lnTo>
                  <a:pt x="0" y="21600"/>
                </a:lnTo>
              </a:path>
            </a:pathLst>
          </a:custGeom>
          <a:ln>
            <a:solidFill/>
            <a:round/>
          </a:ln>
        </p:spPr>
        <p:txBody>
          <a:bodyPr/>
          <a:lstStyle/>
          <a:p>
            <a:pPr lvl="0"/>
            <a:endParaRPr/>
          </a:p>
        </p:txBody>
      </p:sp>
      <p:grpSp>
        <p:nvGrpSpPr>
          <p:cNvPr id="17" name="Group 496"/>
          <p:cNvGrpSpPr/>
          <p:nvPr/>
        </p:nvGrpSpPr>
        <p:grpSpPr>
          <a:xfrm>
            <a:off x="3071813" y="4526161"/>
            <a:ext cx="1182688" cy="527051"/>
            <a:chOff x="0" y="0"/>
            <a:chExt cx="1182687" cy="527050"/>
          </a:xfrm>
        </p:grpSpPr>
        <p:sp>
          <p:nvSpPr>
            <p:cNvPr id="494" name="Shape 494"/>
            <p:cNvSpPr/>
            <p:nvPr/>
          </p:nvSpPr>
          <p:spPr>
            <a:xfrm>
              <a:off x="-1" y="0"/>
              <a:ext cx="1182689" cy="527050"/>
            </a:xfrm>
            <a:prstGeom prst="rect">
              <a:avLst/>
            </a:prstGeom>
            <a:solidFill>
              <a:srgbClr val="CC9900"/>
            </a:solidFill>
            <a:ln w="9525" cap="flat">
              <a:solidFill>
                <a:srgbClr val="000000"/>
              </a:solidFill>
              <a:prstDash val="solid"/>
              <a:round/>
            </a:ln>
            <a:effectLst/>
          </p:spPr>
          <p:txBody>
            <a:bodyPr wrap="square" lIns="0" tIns="0" rIns="0" bIns="0" numCol="1" anchor="t">
              <a:noAutofit/>
            </a:bodyPr>
            <a:lstStyle/>
            <a:p>
              <a:pPr lvl="0" algn="ctr"/>
              <a:endParaRPr/>
            </a:p>
          </p:txBody>
        </p:sp>
        <p:sp>
          <p:nvSpPr>
            <p:cNvPr id="495" name="Shape 495"/>
            <p:cNvSpPr/>
            <p:nvPr/>
          </p:nvSpPr>
          <p:spPr>
            <a:xfrm>
              <a:off x="-1" y="0"/>
              <a:ext cx="1182689" cy="338377"/>
            </a:xfrm>
            <a:prstGeom prst="rect">
              <a:avLst/>
            </a:prstGeom>
            <a:noFill/>
            <a:ln w="12700" cap="flat">
              <a:noFill/>
              <a:miter lim="400000"/>
            </a:ln>
            <a:effectLst/>
            <a:extLst>
              <a:ext uri="{C572A759-6A51-4108-AA02-DFA0A04FC94B}">
                <ma14:wrappingTextBox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wrap="square" lIns="45719" tIns="45719" rIns="45719" bIns="45719" numCol="1" anchor="t">
              <a:spAutoFit/>
            </a:bodyPr>
            <a:lstStyle>
              <a:lvl1pPr algn="ctr">
                <a:defRPr sz="1700" b="1"/>
              </a:lvl1pPr>
            </a:lstStyle>
            <a:p>
              <a:pPr lvl="0">
                <a:defRPr sz="1800" b="0"/>
              </a:pPr>
              <a:r>
                <a:rPr sz="1700" b="1"/>
                <a:t>snoRNA&lt;</a:t>
              </a:r>
            </a:p>
          </p:txBody>
        </p:sp>
      </p:grpSp>
      <p:sp>
        <p:nvSpPr>
          <p:cNvPr id="512" name="Shape 512"/>
          <p:cNvSpPr/>
          <p:nvPr/>
        </p:nvSpPr>
        <p:spPr>
          <a:xfrm>
            <a:off x="4345940" y="4472940"/>
            <a:ext cx="477521" cy="108458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5757"/>
                </a:lnTo>
                <a:lnTo>
                  <a:pt x="0" y="15757"/>
                </a:lnTo>
                <a:lnTo>
                  <a:pt x="0" y="21600"/>
                </a:lnTo>
              </a:path>
            </a:pathLst>
          </a:custGeom>
          <a:ln>
            <a:solidFill/>
            <a:round/>
          </a:ln>
        </p:spPr>
        <p:txBody>
          <a:bodyPr/>
          <a:lstStyle/>
          <a:p>
            <a:pPr lvl="0"/>
            <a:endParaRPr/>
          </a:p>
        </p:txBody>
      </p:sp>
      <p:sp>
        <p:nvSpPr>
          <p:cNvPr id="513" name="Shape 513"/>
          <p:cNvSpPr/>
          <p:nvPr/>
        </p:nvSpPr>
        <p:spPr>
          <a:xfrm>
            <a:off x="4823460" y="4472940"/>
            <a:ext cx="810261" cy="108204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5794"/>
                </a:lnTo>
                <a:lnTo>
                  <a:pt x="21600" y="15794"/>
                </a:lnTo>
                <a:lnTo>
                  <a:pt x="21600" y="21600"/>
                </a:lnTo>
              </a:path>
            </a:pathLst>
          </a:custGeom>
          <a:ln>
            <a:solidFill/>
            <a:round/>
          </a:ln>
        </p:spPr>
        <p:txBody>
          <a:bodyPr/>
          <a:lstStyle/>
          <a:p>
            <a:pPr lvl="0"/>
            <a:endParaRPr/>
          </a:p>
        </p:txBody>
      </p:sp>
      <p:sp>
        <p:nvSpPr>
          <p:cNvPr id="514" name="Shape 514"/>
          <p:cNvSpPr/>
          <p:nvPr/>
        </p:nvSpPr>
        <p:spPr>
          <a:xfrm>
            <a:off x="6950709" y="4099560"/>
            <a:ext cx="335281" cy="79756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5155" y="0"/>
                </a:lnTo>
                <a:lnTo>
                  <a:pt x="5155" y="11557"/>
                </a:lnTo>
                <a:lnTo>
                  <a:pt x="0" y="11557"/>
                </a:lnTo>
                <a:lnTo>
                  <a:pt x="0" y="21600"/>
                </a:lnTo>
              </a:path>
            </a:pathLst>
          </a:custGeom>
          <a:ln>
            <a:solidFill/>
            <a:round/>
          </a:ln>
        </p:spPr>
        <p:txBody>
          <a:bodyPr/>
          <a:lstStyle/>
          <a:p>
            <a:pPr lvl="0"/>
            <a:endParaRPr/>
          </a:p>
        </p:txBody>
      </p:sp>
      <p:sp>
        <p:nvSpPr>
          <p:cNvPr id="515" name="Shape 515"/>
          <p:cNvSpPr/>
          <p:nvPr/>
        </p:nvSpPr>
        <p:spPr>
          <a:xfrm>
            <a:off x="7031990" y="4099560"/>
            <a:ext cx="1446530" cy="797561"/>
          </a:xfrm>
          <a:custGeom>
            <a:avLst/>
            <a:gdLst/>
            <a:ahLst/>
            <a:cxnLst>
              <a:cxn ang="0">
                <a:pos x="wd2" y="hd2"/>
              </a:cxn>
              <a:cxn ang="5400000">
                <a:pos x="wd2" y="hd2"/>
              </a:cxn>
              <a:cxn ang="10800000">
                <a:pos x="wd2" y="hd2"/>
              </a:cxn>
              <a:cxn ang="16200000">
                <a:pos x="wd2" y="hd2"/>
              </a:cxn>
            </a:cxnLst>
            <a:rect l="0" t="0" r="r" b="b"/>
            <a:pathLst>
              <a:path w="21600" h="21600" extrusionOk="0">
                <a:moveTo>
                  <a:pt x="3793" y="0"/>
                </a:moveTo>
                <a:lnTo>
                  <a:pt x="0" y="0"/>
                </a:lnTo>
                <a:lnTo>
                  <a:pt x="0" y="11557"/>
                </a:lnTo>
                <a:lnTo>
                  <a:pt x="21600" y="11557"/>
                </a:lnTo>
                <a:lnTo>
                  <a:pt x="21600" y="21600"/>
                </a:lnTo>
              </a:path>
            </a:pathLst>
          </a:custGeom>
          <a:ln>
            <a:solidFill/>
            <a:round/>
          </a:ln>
        </p:spPr>
        <p:txBody>
          <a:bodyPr/>
          <a:lstStyle/>
          <a:p>
            <a:pPr lvl="0"/>
            <a:endParaRPr/>
          </a:p>
        </p:txBody>
      </p:sp>
      <p:sp>
        <p:nvSpPr>
          <p:cNvPr id="501" name="Shape 501"/>
          <p:cNvSpPr/>
          <p:nvPr/>
        </p:nvSpPr>
        <p:spPr>
          <a:xfrm>
            <a:off x="-52389" y="6654800"/>
            <a:ext cx="1424433" cy="226986"/>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wrap="none" lIns="45719" rIns="45719">
            <a:spAutoFit/>
          </a:bodyPr>
          <a:lstStyle>
            <a:lvl1pPr>
              <a:defRPr sz="1000">
                <a:solidFill>
                  <a:srgbClr val="AFBF39"/>
                </a:solidFill>
              </a:defRPr>
            </a:lvl1pPr>
          </a:lstStyle>
          <a:p>
            <a:pPr lvl="0">
              <a:defRPr sz="1800">
                <a:solidFill>
                  <a:srgbClr val="000000"/>
                </a:solidFill>
              </a:defRPr>
            </a:pPr>
            <a:r>
              <a:rPr sz="1000">
                <a:solidFill>
                  <a:srgbClr val="AFBF39"/>
                </a:solidFill>
              </a:rPr>
              <a:t>Henrion Caude-5/12/13</a:t>
            </a: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7" name="Espace réservé du contenu 6" descr="Capture d’écran 2015-03-24 à 15.08.53.png"/>
          <p:cNvPicPr>
            <a:picLocks noGrp="1" noChangeAspect="1"/>
          </p:cNvPicPr>
          <p:nvPr>
            <p:ph idx="1"/>
          </p:nvPr>
        </p:nvPicPr>
        <p:blipFill>
          <a:blip r:embed="rId2"/>
          <a:srcRect t="77" b="-398"/>
          <a:stretch>
            <a:fillRect/>
          </a:stretch>
        </p:blipFill>
        <p:spPr>
          <a:xfrm>
            <a:off x="0" y="3689585"/>
            <a:ext cx="9144000" cy="3725334"/>
          </a:xfrm>
        </p:spPr>
      </p:pic>
      <p:pic>
        <p:nvPicPr>
          <p:cNvPr id="9" name="Image 8" descr="Capture d’écran 2015-03-24 à 15.08.41.png"/>
          <p:cNvPicPr>
            <a:picLocks noChangeAspect="1"/>
          </p:cNvPicPr>
          <p:nvPr/>
        </p:nvPicPr>
        <p:blipFill>
          <a:blip r:embed="rId3"/>
          <a:stretch>
            <a:fillRect/>
          </a:stretch>
        </p:blipFill>
        <p:spPr>
          <a:xfrm>
            <a:off x="0" y="258482"/>
            <a:ext cx="9144000" cy="3496235"/>
          </a:xfrm>
          <a:prstGeom prst="rect">
            <a:avLst/>
          </a:prstGeom>
        </p:spPr>
      </p:pic>
      <p:sp>
        <p:nvSpPr>
          <p:cNvPr id="13" name="Rectangle 12"/>
          <p:cNvSpPr/>
          <p:nvPr/>
        </p:nvSpPr>
        <p:spPr>
          <a:xfrm>
            <a:off x="3644900" y="457200"/>
            <a:ext cx="927100" cy="558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1" name="Image 10"/>
          <p:cNvPicPr>
            <a:picLocks noChangeAspect="1"/>
          </p:cNvPicPr>
          <p:nvPr/>
        </p:nvPicPr>
        <p:blipFill>
          <a:blip r:embed="rId4">
            <a:clrChange>
              <a:clrFrom>
                <a:srgbClr val="FFFFFF"/>
              </a:clrFrom>
              <a:clrTo>
                <a:srgbClr val="FFFFFF">
                  <a:alpha val="0"/>
                </a:srgbClr>
              </a:clrTo>
            </a:clrChange>
          </a:blip>
          <a:stretch>
            <a:fillRect/>
          </a:stretch>
        </p:blipFill>
        <p:spPr>
          <a:xfrm>
            <a:off x="7467600" y="179070"/>
            <a:ext cx="1066800" cy="1021080"/>
          </a:xfrm>
          <a:prstGeom prst="rect">
            <a:avLst/>
          </a:prstGeom>
        </p:spPr>
      </p:pic>
      <p:sp>
        <p:nvSpPr>
          <p:cNvPr id="10" name="Titre 1"/>
          <p:cNvSpPr txBox="1">
            <a:spLocks/>
          </p:cNvSpPr>
          <p:nvPr/>
        </p:nvSpPr>
        <p:spPr bwMode="auto">
          <a:xfrm>
            <a:off x="393700" y="227013"/>
            <a:ext cx="8229600" cy="113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4200" b="0" i="0" u="none" strike="noStrike" kern="0" cap="none" spc="0" normalizeH="0" baseline="0" noProof="0" dirty="0" smtClean="0">
                <a:ln>
                  <a:noFill/>
                </a:ln>
                <a:solidFill>
                  <a:schemeClr val="tx2"/>
                </a:solidFill>
                <a:effectLst/>
                <a:uLnTx/>
                <a:uFillTx/>
                <a:latin typeface="+mj-lt"/>
                <a:ea typeface="ＭＳ Ｐゴシック" pitchFamily="-84" charset="-128"/>
                <a:cs typeface="ＭＳ Ｐゴシック" pitchFamily="-84" charset="-128"/>
              </a:rPr>
              <a:t>DES COURTS</a:t>
            </a:r>
            <a:endParaRPr kumimoji="0" lang="fr-FR" sz="4200" b="0" i="0" u="none" strike="noStrike" kern="0" cap="none" spc="0" normalizeH="0" baseline="0" noProof="0" dirty="0">
              <a:ln>
                <a:noFill/>
              </a:ln>
              <a:solidFill>
                <a:schemeClr val="tx2"/>
              </a:solidFill>
              <a:effectLst/>
              <a:uLnTx/>
              <a:uFillTx/>
              <a:latin typeface="+mj-lt"/>
              <a:ea typeface="ＭＳ Ｐゴシック" pitchFamily="-84" charset="-128"/>
              <a:cs typeface="ＭＳ Ｐゴシック" pitchFamily="-84" charset="-128"/>
            </a:endParaRPr>
          </a:p>
        </p:txBody>
      </p:sp>
      <p:sp>
        <p:nvSpPr>
          <p:cNvPr id="14" name="ZoneTexte 13"/>
          <p:cNvSpPr txBox="1"/>
          <p:nvPr/>
        </p:nvSpPr>
        <p:spPr>
          <a:xfrm>
            <a:off x="4031093" y="1308100"/>
            <a:ext cx="1082523" cy="369332"/>
          </a:xfrm>
          <a:prstGeom prst="rect">
            <a:avLst/>
          </a:prstGeom>
          <a:noFill/>
        </p:spPr>
        <p:txBody>
          <a:bodyPr wrap="none" rtlCol="0">
            <a:spAutoFit/>
          </a:bodyPr>
          <a:lstStyle/>
          <a:p>
            <a:r>
              <a:rPr lang="fr-FR" b="1" dirty="0" err="1" smtClean="0"/>
              <a:t>miRNAs</a:t>
            </a:r>
            <a:endParaRPr lang="fr-FR" b="1" dirty="0"/>
          </a:p>
        </p:txBody>
      </p:sp>
      <p:sp>
        <p:nvSpPr>
          <p:cNvPr id="15" name="ZoneTexte 14"/>
          <p:cNvSpPr txBox="1"/>
          <p:nvPr/>
        </p:nvSpPr>
        <p:spPr>
          <a:xfrm>
            <a:off x="4056138" y="4470400"/>
            <a:ext cx="1018278" cy="369332"/>
          </a:xfrm>
          <a:prstGeom prst="rect">
            <a:avLst/>
          </a:prstGeom>
          <a:noFill/>
        </p:spPr>
        <p:txBody>
          <a:bodyPr wrap="none" rtlCol="0">
            <a:spAutoFit/>
          </a:bodyPr>
          <a:lstStyle/>
          <a:p>
            <a:r>
              <a:rPr lang="fr-FR" b="1" dirty="0" err="1" smtClean="0"/>
              <a:t>piRNAs</a:t>
            </a:r>
            <a:endParaRPr lang="fr-FR" b="1"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269314" name="Object 2"/>
          <p:cNvGraphicFramePr>
            <a:graphicFrameLocks noChangeAspect="1"/>
          </p:cNvGraphicFramePr>
          <p:nvPr/>
        </p:nvGraphicFramePr>
        <p:xfrm>
          <a:off x="1519238" y="489196"/>
          <a:ext cx="5821362" cy="5692529"/>
        </p:xfrm>
        <a:graphic>
          <a:graphicData uri="http://schemas.openxmlformats.org/presentationml/2006/ole">
            <p:oleObj spid="_x0000_s269314" name="CorelDRAW" r:id="rId4" imgW="6832600" imgH="6680200" progId="">
              <p:embed/>
            </p:oleObj>
          </a:graphicData>
        </a:graphic>
      </p:graphicFrame>
      <p:pic>
        <p:nvPicPr>
          <p:cNvPr id="5" name="Image 4"/>
          <p:cNvPicPr>
            <a:picLocks noChangeAspect="1"/>
          </p:cNvPicPr>
          <p:nvPr/>
        </p:nvPicPr>
        <p:blipFill>
          <a:blip r:embed="rId5">
            <a:clrChange>
              <a:clrFrom>
                <a:srgbClr val="FFFFFF"/>
              </a:clrFrom>
              <a:clrTo>
                <a:srgbClr val="FFFFFF">
                  <a:alpha val="0"/>
                </a:srgbClr>
              </a:clrTo>
            </a:clrChange>
          </a:blip>
          <a:stretch>
            <a:fillRect/>
          </a:stretch>
        </p:blipFill>
        <p:spPr>
          <a:xfrm>
            <a:off x="0" y="3822700"/>
            <a:ext cx="2732689" cy="2032000"/>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2530" name="Picture 1"/>
          <p:cNvPicPr>
            <a:picLocks noChangeAspect="1" noChangeArrowheads="1"/>
          </p:cNvPicPr>
          <p:nvPr/>
        </p:nvPicPr>
        <p:blipFill>
          <a:blip r:embed="rId3"/>
          <a:srcRect/>
          <a:stretch>
            <a:fillRect/>
          </a:stretch>
        </p:blipFill>
        <p:spPr bwMode="auto">
          <a:xfrm>
            <a:off x="2058988" y="1800225"/>
            <a:ext cx="5572125" cy="3384550"/>
          </a:xfrm>
          <a:prstGeom prst="rect">
            <a:avLst/>
          </a:prstGeom>
          <a:noFill/>
          <a:ln w="9525">
            <a:noFill/>
            <a:round/>
            <a:headEnd/>
            <a:tailEnd/>
          </a:ln>
        </p:spPr>
      </p:pic>
      <p:sp>
        <p:nvSpPr>
          <p:cNvPr id="22531" name="AutoShape 3"/>
          <p:cNvSpPr>
            <a:spLocks noChangeArrowheads="1"/>
          </p:cNvSpPr>
          <p:nvPr/>
        </p:nvSpPr>
        <p:spPr bwMode="auto">
          <a:xfrm>
            <a:off x="1976438" y="1144588"/>
            <a:ext cx="720725" cy="900112"/>
          </a:xfrm>
          <a:prstGeom prst="roundRect">
            <a:avLst>
              <a:gd name="adj" fmla="val 218"/>
            </a:avLst>
          </a:prstGeom>
          <a:solidFill>
            <a:srgbClr val="FFFFFF"/>
          </a:solidFill>
          <a:ln w="9360">
            <a:solidFill>
              <a:srgbClr val="FFFFFF"/>
            </a:solidFill>
            <a:miter lim="800000"/>
            <a:headEnd/>
            <a:tailEnd/>
          </a:ln>
        </p:spPr>
        <p:txBody>
          <a:bodyPr wrap="none" anchor="ctr">
            <a:prstTxWarp prst="textNoShape">
              <a:avLst/>
            </a:prstTxWarp>
          </a:bodyPr>
          <a:lstStyle/>
          <a:p>
            <a:endParaRPr lang="fr-FR" sz="1800"/>
          </a:p>
        </p:txBody>
      </p:sp>
      <p:sp>
        <p:nvSpPr>
          <p:cNvPr id="26628" name="Text Box 6"/>
          <p:cNvSpPr txBox="1">
            <a:spLocks noChangeArrowheads="1"/>
          </p:cNvSpPr>
          <p:nvPr/>
        </p:nvSpPr>
        <p:spPr bwMode="auto">
          <a:xfrm>
            <a:off x="7542213" y="1911350"/>
            <a:ext cx="2160587" cy="455613"/>
          </a:xfrm>
          <a:prstGeom prst="rect">
            <a:avLst/>
          </a:prstGeom>
          <a:noFill/>
          <a:ln w="9525">
            <a:noFill/>
            <a:round/>
            <a:headEnd/>
            <a:tailEnd/>
          </a:ln>
        </p:spPr>
        <p:txBody>
          <a:bodyPr lIns="90000" tIns="45000" rIns="90000" bIns="45000">
            <a:prstTxWarp prst="textNoShape">
              <a:avLst/>
            </a:prstTxWarp>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1800" b="1">
                <a:solidFill>
                  <a:srgbClr val="000000"/>
                </a:solidFill>
                <a:latin typeface="Calibri" pitchFamily="-84" charset="0"/>
              </a:rPr>
              <a:t>Vesicles and endosomes</a:t>
            </a:r>
          </a:p>
        </p:txBody>
      </p:sp>
      <p:sp>
        <p:nvSpPr>
          <p:cNvPr id="22533" name="Text Box 7"/>
          <p:cNvSpPr txBox="1">
            <a:spLocks noChangeArrowheads="1"/>
          </p:cNvSpPr>
          <p:nvPr/>
        </p:nvSpPr>
        <p:spPr bwMode="auto">
          <a:xfrm>
            <a:off x="3257550" y="1144588"/>
            <a:ext cx="2160588" cy="455612"/>
          </a:xfrm>
          <a:prstGeom prst="rect">
            <a:avLst/>
          </a:prstGeom>
          <a:noFill/>
          <a:ln w="9525">
            <a:noFill/>
            <a:round/>
            <a:headEnd/>
            <a:tailEnd/>
          </a:ln>
        </p:spPr>
        <p:txBody>
          <a:bodyPr lIns="90000" tIns="45000" rIns="90000" bIns="45000">
            <a:prstTxWarp prst="textNoShape">
              <a:avLst/>
            </a:prstTxWarp>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1800" b="1">
                <a:solidFill>
                  <a:srgbClr val="000000"/>
                </a:solidFill>
                <a:latin typeface="Calibri" pitchFamily="-84" charset="0"/>
              </a:rPr>
              <a:t>cytosol</a:t>
            </a:r>
          </a:p>
        </p:txBody>
      </p:sp>
      <p:sp>
        <p:nvSpPr>
          <p:cNvPr id="22534" name="Text Box 8"/>
          <p:cNvSpPr txBox="1">
            <a:spLocks noChangeArrowheads="1"/>
          </p:cNvSpPr>
          <p:nvPr/>
        </p:nvSpPr>
        <p:spPr bwMode="auto">
          <a:xfrm>
            <a:off x="304800" y="2547938"/>
            <a:ext cx="1547813" cy="552450"/>
          </a:xfrm>
          <a:prstGeom prst="rect">
            <a:avLst/>
          </a:prstGeom>
          <a:noFill/>
          <a:ln w="9525">
            <a:noFill/>
            <a:round/>
            <a:headEnd/>
            <a:tailEnd/>
          </a:ln>
        </p:spPr>
        <p:txBody>
          <a:bodyPr lIns="90000" tIns="45000" rIns="90000" bIns="45000">
            <a:prstTxWarp prst="textNoShape">
              <a:avLst/>
            </a:prstTxWarp>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1800" b="1" dirty="0" err="1">
                <a:solidFill>
                  <a:srgbClr val="000000"/>
                </a:solidFill>
                <a:latin typeface="Calibri" pitchFamily="-84" charset="0"/>
              </a:rPr>
              <a:t>P-bodies</a:t>
            </a:r>
            <a:endParaRPr lang="fr-FR" sz="1800" b="1" dirty="0">
              <a:solidFill>
                <a:srgbClr val="000000"/>
              </a:solidFill>
              <a:latin typeface="Calibri" pitchFamily="-84" charset="0"/>
            </a:endParaRPr>
          </a:p>
        </p:txBody>
      </p:sp>
      <p:sp>
        <p:nvSpPr>
          <p:cNvPr id="26631" name="AutoShape 9"/>
          <p:cNvSpPr>
            <a:spLocks noChangeArrowheads="1"/>
          </p:cNvSpPr>
          <p:nvPr/>
        </p:nvSpPr>
        <p:spPr bwMode="auto">
          <a:xfrm rot="8220000">
            <a:off x="6965950" y="2424113"/>
            <a:ext cx="627063" cy="360362"/>
          </a:xfrm>
          <a:prstGeom prst="rightArrow">
            <a:avLst>
              <a:gd name="adj1" fmla="val 58444"/>
              <a:gd name="adj2" fmla="val 79247"/>
            </a:avLst>
          </a:prstGeom>
          <a:solidFill>
            <a:srgbClr val="FF0000"/>
          </a:solidFill>
          <a:ln w="9360">
            <a:solidFill>
              <a:srgbClr val="000000"/>
            </a:solidFill>
            <a:round/>
            <a:headEnd/>
            <a:tailEnd/>
          </a:ln>
        </p:spPr>
        <p:txBody>
          <a:bodyPr wrap="none" anchor="ctr">
            <a:prstTxWarp prst="textNoShape">
              <a:avLst/>
            </a:prstTxWarp>
          </a:bodyPr>
          <a:lstStyle/>
          <a:p>
            <a:endParaRPr lang="fr-FR" sz="1800"/>
          </a:p>
        </p:txBody>
      </p:sp>
      <p:sp>
        <p:nvSpPr>
          <p:cNvPr id="22536" name="AutoShape 10"/>
          <p:cNvSpPr>
            <a:spLocks noChangeArrowheads="1"/>
          </p:cNvSpPr>
          <p:nvPr/>
        </p:nvSpPr>
        <p:spPr bwMode="auto">
          <a:xfrm rot="5340000">
            <a:off x="3314700" y="1905000"/>
            <a:ext cx="900113" cy="360363"/>
          </a:xfrm>
          <a:prstGeom prst="rightArrow">
            <a:avLst>
              <a:gd name="adj1" fmla="val 58444"/>
              <a:gd name="adj2" fmla="val 79201"/>
            </a:avLst>
          </a:prstGeom>
          <a:solidFill>
            <a:srgbClr val="FF0000"/>
          </a:solidFill>
          <a:ln w="9360">
            <a:solidFill>
              <a:srgbClr val="000000"/>
            </a:solidFill>
            <a:round/>
            <a:headEnd/>
            <a:tailEnd/>
          </a:ln>
        </p:spPr>
        <p:txBody>
          <a:bodyPr wrap="none" anchor="ctr">
            <a:prstTxWarp prst="textNoShape">
              <a:avLst/>
            </a:prstTxWarp>
          </a:bodyPr>
          <a:lstStyle/>
          <a:p>
            <a:endParaRPr lang="fr-FR" sz="1800"/>
          </a:p>
        </p:txBody>
      </p:sp>
      <p:sp>
        <p:nvSpPr>
          <p:cNvPr id="22537" name="AutoShape 11"/>
          <p:cNvSpPr>
            <a:spLocks noChangeArrowheads="1"/>
          </p:cNvSpPr>
          <p:nvPr/>
        </p:nvSpPr>
        <p:spPr bwMode="auto">
          <a:xfrm rot="-120000">
            <a:off x="1522413" y="2965450"/>
            <a:ext cx="900112" cy="360363"/>
          </a:xfrm>
          <a:prstGeom prst="rightArrow">
            <a:avLst>
              <a:gd name="adj1" fmla="val 58444"/>
              <a:gd name="adj2" fmla="val 79201"/>
            </a:avLst>
          </a:prstGeom>
          <a:solidFill>
            <a:srgbClr val="FF0000"/>
          </a:solidFill>
          <a:ln w="9360">
            <a:solidFill>
              <a:srgbClr val="000000"/>
            </a:solidFill>
            <a:round/>
            <a:headEnd/>
            <a:tailEnd/>
          </a:ln>
        </p:spPr>
        <p:txBody>
          <a:bodyPr wrap="none" anchor="ctr">
            <a:prstTxWarp prst="textNoShape">
              <a:avLst/>
            </a:prstTxWarp>
          </a:bodyPr>
          <a:lstStyle/>
          <a:p>
            <a:endParaRPr lang="fr-FR" sz="1800"/>
          </a:p>
        </p:txBody>
      </p:sp>
      <p:sp>
        <p:nvSpPr>
          <p:cNvPr id="26634" name="Text Box 12"/>
          <p:cNvSpPr txBox="1">
            <a:spLocks noChangeArrowheads="1"/>
          </p:cNvSpPr>
          <p:nvPr/>
        </p:nvSpPr>
        <p:spPr bwMode="auto">
          <a:xfrm>
            <a:off x="5184775" y="1136650"/>
            <a:ext cx="2160588" cy="455613"/>
          </a:xfrm>
          <a:prstGeom prst="rect">
            <a:avLst/>
          </a:prstGeom>
          <a:noFill/>
          <a:ln w="9525">
            <a:noFill/>
            <a:round/>
            <a:headEnd/>
            <a:tailEnd/>
          </a:ln>
        </p:spPr>
        <p:txBody>
          <a:bodyPr lIns="90000" tIns="45000" rIns="90000" bIns="45000">
            <a:prstTxWarp prst="textNoShape">
              <a:avLst/>
            </a:prstTxWarp>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1800" b="1">
                <a:solidFill>
                  <a:srgbClr val="000000"/>
                </a:solidFill>
                <a:latin typeface="Calibri" pitchFamily="-84" charset="0"/>
              </a:rPr>
              <a:t>nucleus</a:t>
            </a:r>
          </a:p>
        </p:txBody>
      </p:sp>
      <p:sp>
        <p:nvSpPr>
          <p:cNvPr id="26635" name="Text Box 14"/>
          <p:cNvSpPr txBox="1">
            <a:spLocks noChangeArrowheads="1"/>
          </p:cNvSpPr>
          <p:nvPr/>
        </p:nvSpPr>
        <p:spPr bwMode="auto">
          <a:xfrm>
            <a:off x="1016000" y="5148263"/>
            <a:ext cx="7492999" cy="1308100"/>
          </a:xfrm>
          <a:prstGeom prst="rect">
            <a:avLst/>
          </a:prstGeom>
          <a:noFill/>
          <a:ln w="9525">
            <a:noFill/>
            <a:round/>
            <a:headEnd/>
            <a:tailEnd/>
          </a:ln>
        </p:spPr>
        <p:txBody>
          <a:bodyPr lIns="90000" tIns="45000" rIns="90000" bIns="45000">
            <a:prstTxWarp prst="textNoShape">
              <a:avLst/>
            </a:prstTxWarp>
          </a:bodyP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2000" b="1" dirty="0" err="1">
                <a:solidFill>
                  <a:srgbClr val="000000"/>
                </a:solidFill>
                <a:latin typeface="Calibri" pitchFamily="-84" charset="0"/>
              </a:rPr>
              <a:t>Assembly</a:t>
            </a:r>
            <a:r>
              <a:rPr lang="fr-FR" sz="2000" b="1" dirty="0">
                <a:solidFill>
                  <a:srgbClr val="000000"/>
                </a:solidFill>
                <a:latin typeface="Calibri" pitchFamily="-84" charset="0"/>
              </a:rPr>
              <a:t> of RISC </a:t>
            </a:r>
            <a:r>
              <a:rPr lang="fr-FR" sz="2000" b="1" dirty="0" err="1">
                <a:solidFill>
                  <a:srgbClr val="000000"/>
                </a:solidFill>
                <a:latin typeface="Calibri" pitchFamily="-84" charset="0"/>
              </a:rPr>
              <a:t>at</a:t>
            </a:r>
            <a:r>
              <a:rPr lang="fr-FR" sz="2000" b="1" dirty="0">
                <a:solidFill>
                  <a:srgbClr val="000000"/>
                </a:solidFill>
                <a:latin typeface="Calibri" pitchFamily="-84" charset="0"/>
              </a:rPr>
              <a:t> the </a:t>
            </a:r>
            <a:r>
              <a:rPr lang="fr-FR" sz="2000" b="1" dirty="0" err="1">
                <a:solidFill>
                  <a:srgbClr val="000000"/>
                </a:solidFill>
                <a:latin typeface="Calibri" pitchFamily="-84" charset="0"/>
              </a:rPr>
              <a:t>level</a:t>
            </a:r>
            <a:r>
              <a:rPr lang="fr-FR" sz="2000" b="1" dirty="0">
                <a:solidFill>
                  <a:srgbClr val="000000"/>
                </a:solidFill>
                <a:latin typeface="Calibri" pitchFamily="-84" charset="0"/>
              </a:rPr>
              <a:t> of :</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2000" dirty="0" err="1">
                <a:solidFill>
                  <a:srgbClr val="000000"/>
                </a:solidFill>
                <a:latin typeface="Calibri" pitchFamily="-84" charset="0"/>
              </a:rPr>
              <a:t>-the</a:t>
            </a:r>
            <a:r>
              <a:rPr lang="fr-FR" sz="2000" dirty="0">
                <a:solidFill>
                  <a:srgbClr val="000000"/>
                </a:solidFill>
                <a:latin typeface="Calibri" pitchFamily="-84" charset="0"/>
              </a:rPr>
              <a:t> nucleus </a:t>
            </a:r>
            <a:r>
              <a:rPr lang="fr-FR" sz="1800" i="1" dirty="0">
                <a:solidFill>
                  <a:srgbClr val="000000"/>
                </a:solidFill>
                <a:latin typeface="Calibri" pitchFamily="-84" charset="0"/>
              </a:rPr>
              <a:t>(</a:t>
            </a:r>
            <a:r>
              <a:rPr lang="fr-FR" sz="1800" i="1" dirty="0" err="1">
                <a:solidFill>
                  <a:srgbClr val="000000"/>
                </a:solidFill>
                <a:latin typeface="Calibri" pitchFamily="-84" charset="0"/>
              </a:rPr>
              <a:t>Hwang</a:t>
            </a:r>
            <a:r>
              <a:rPr lang="fr-FR" sz="1800" i="1" dirty="0">
                <a:solidFill>
                  <a:srgbClr val="000000"/>
                </a:solidFill>
                <a:latin typeface="Calibri" pitchFamily="-84" charset="0"/>
              </a:rPr>
              <a:t>, 2007; Liao, 2010; Park 2011; </a:t>
            </a:r>
            <a:r>
              <a:rPr lang="fr-FR" sz="1800" i="1" dirty="0" err="1">
                <a:solidFill>
                  <a:srgbClr val="000000"/>
                </a:solidFill>
                <a:latin typeface="Calibri" pitchFamily="-84" charset="0"/>
              </a:rPr>
              <a:t>Jeffries</a:t>
            </a:r>
            <a:r>
              <a:rPr lang="fr-FR" sz="1800" i="1" dirty="0">
                <a:solidFill>
                  <a:srgbClr val="000000"/>
                </a:solidFill>
                <a:latin typeface="Calibri" pitchFamily="-84" charset="0"/>
              </a:rPr>
              <a:t> 2011)</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2000" dirty="0" err="1">
                <a:solidFill>
                  <a:srgbClr val="000000"/>
                </a:solidFill>
                <a:latin typeface="Calibri" pitchFamily="-84" charset="0"/>
              </a:rPr>
              <a:t>-microvesicles</a:t>
            </a:r>
            <a:r>
              <a:rPr lang="fr-FR" sz="2000" dirty="0">
                <a:solidFill>
                  <a:srgbClr val="000000"/>
                </a:solidFill>
                <a:latin typeface="Calibri" pitchFamily="-84" charset="0"/>
              </a:rPr>
              <a:t> and </a:t>
            </a:r>
            <a:r>
              <a:rPr lang="fr-FR" sz="2000" dirty="0" err="1">
                <a:solidFill>
                  <a:srgbClr val="000000"/>
                </a:solidFill>
                <a:latin typeface="Calibri" pitchFamily="-84" charset="0"/>
              </a:rPr>
              <a:t>endosomes</a:t>
            </a:r>
            <a:r>
              <a:rPr lang="fr-FR" sz="2000" dirty="0">
                <a:solidFill>
                  <a:srgbClr val="000000"/>
                </a:solidFill>
                <a:latin typeface="Calibri" pitchFamily="-84" charset="0"/>
              </a:rPr>
              <a:t> </a:t>
            </a:r>
            <a:r>
              <a:rPr lang="fr-FR" sz="1800" i="1" dirty="0">
                <a:solidFill>
                  <a:srgbClr val="000000"/>
                </a:solidFill>
                <a:latin typeface="Calibri" pitchFamily="-84" charset="0"/>
              </a:rPr>
              <a:t>(</a:t>
            </a:r>
            <a:r>
              <a:rPr lang="fr-FR" sz="1800" i="1" dirty="0" err="1">
                <a:solidFill>
                  <a:srgbClr val="000000"/>
                </a:solidFill>
                <a:latin typeface="Calibri" pitchFamily="-84" charset="0"/>
              </a:rPr>
              <a:t>Valadi</a:t>
            </a:r>
            <a:r>
              <a:rPr lang="fr-FR" sz="1800" i="1" dirty="0">
                <a:solidFill>
                  <a:srgbClr val="000000"/>
                </a:solidFill>
                <a:latin typeface="Calibri" pitchFamily="-84" charset="0"/>
              </a:rPr>
              <a:t>, 2007; Hunter, 2008; </a:t>
            </a:r>
            <a:r>
              <a:rPr lang="fr-FR" sz="1800" i="1" dirty="0" err="1">
                <a:solidFill>
                  <a:srgbClr val="000000"/>
                </a:solidFill>
                <a:latin typeface="Calibri" pitchFamily="-84" charset="0"/>
              </a:rPr>
              <a:t>Gibbings</a:t>
            </a:r>
            <a:r>
              <a:rPr lang="fr-FR" sz="1800" i="1" dirty="0">
                <a:solidFill>
                  <a:srgbClr val="000000"/>
                </a:solidFill>
                <a:latin typeface="Calibri" pitchFamily="-84" charset="0"/>
              </a:rPr>
              <a:t> 2009)</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sz="1800" i="1" dirty="0">
              <a:solidFill>
                <a:srgbClr val="000000"/>
              </a:solidFill>
              <a:latin typeface="Calibri" pitchFamily="-84" charset="0"/>
            </a:endParaRPr>
          </a:p>
        </p:txBody>
      </p:sp>
      <p:sp>
        <p:nvSpPr>
          <p:cNvPr id="26636" name="AutoShape 16"/>
          <p:cNvSpPr>
            <a:spLocks noChangeArrowheads="1"/>
          </p:cNvSpPr>
          <p:nvPr/>
        </p:nvSpPr>
        <p:spPr bwMode="auto">
          <a:xfrm rot="5340000">
            <a:off x="5480050" y="1646238"/>
            <a:ext cx="598488" cy="360362"/>
          </a:xfrm>
          <a:prstGeom prst="rightArrow">
            <a:avLst>
              <a:gd name="adj1" fmla="val 58444"/>
              <a:gd name="adj2" fmla="val 52661"/>
            </a:avLst>
          </a:prstGeom>
          <a:solidFill>
            <a:srgbClr val="FF0000"/>
          </a:solidFill>
          <a:ln w="9360">
            <a:solidFill>
              <a:srgbClr val="000000"/>
            </a:solidFill>
            <a:round/>
            <a:headEnd/>
            <a:tailEnd/>
          </a:ln>
        </p:spPr>
        <p:txBody>
          <a:bodyPr wrap="none" anchor="ctr">
            <a:prstTxWarp prst="textNoShape">
              <a:avLst/>
            </a:prstTxWarp>
          </a:bodyPr>
          <a:lstStyle/>
          <a:p>
            <a:endParaRPr lang="fr-FR" sz="1800"/>
          </a:p>
        </p:txBody>
      </p:sp>
      <p:sp>
        <p:nvSpPr>
          <p:cNvPr id="19" name="Ellipse 18"/>
          <p:cNvSpPr/>
          <p:nvPr/>
        </p:nvSpPr>
        <p:spPr>
          <a:xfrm>
            <a:off x="2428875" y="3100388"/>
            <a:ext cx="268288" cy="241300"/>
          </a:xfrm>
          <a:prstGeom prst="ellipse">
            <a:avLst/>
          </a:prstGeom>
          <a:solidFill>
            <a:srgbClr val="F99B9A"/>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sz="1800"/>
          </a:p>
        </p:txBody>
      </p:sp>
      <p:sp>
        <p:nvSpPr>
          <p:cNvPr id="15" name="Titre 1"/>
          <p:cNvSpPr txBox="1">
            <a:spLocks/>
          </p:cNvSpPr>
          <p:nvPr/>
        </p:nvSpPr>
        <p:spPr bwMode="auto">
          <a:xfrm>
            <a:off x="0" y="0"/>
            <a:ext cx="9144000" cy="1143000"/>
          </a:xfrm>
          <a:prstGeom prst="rect">
            <a:avLst/>
          </a:prstGeom>
          <a:solidFill>
            <a:srgbClr val="2470AC"/>
          </a:solidFill>
          <a:ln w="9525" cap="flat" cmpd="sng" algn="ctr">
            <a:solidFill>
              <a:schemeClr val="accent1">
                <a:shade val="95000"/>
                <a:satMod val="105000"/>
              </a:schemeClr>
            </a:solidFill>
            <a:prstDash val="solid"/>
            <a:miter lim="800000"/>
            <a:headEnd/>
            <a:tailEnd/>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3200" b="1" dirty="0">
                <a:solidFill>
                  <a:srgbClr val="FFFFFF"/>
                </a:solidFill>
                <a:effectLst>
                  <a:glow rad="101600">
                    <a:schemeClr val="accent2">
                      <a:alpha val="75000"/>
                    </a:schemeClr>
                  </a:glow>
                  <a:outerShdw blurRad="38100" dist="38100" dir="2700000" algn="tl">
                    <a:srgbClr val="000000"/>
                  </a:outerShdw>
                </a:effectLst>
                <a:ea typeface="ＭＳ Ｐゴシック" pitchFamily="-65" charset="-128"/>
                <a:cs typeface="ＭＳ Ｐゴシック" pitchFamily="-65" charset="-128"/>
              </a:rPr>
              <a:t>-1- Intracellular </a:t>
            </a:r>
            <a:r>
              <a:rPr lang="en-US" sz="3200" b="1" dirty="0" err="1">
                <a:solidFill>
                  <a:srgbClr val="FFFFFF"/>
                </a:solidFill>
                <a:effectLst>
                  <a:glow rad="101600">
                    <a:schemeClr val="accent2">
                      <a:alpha val="75000"/>
                    </a:schemeClr>
                  </a:glow>
                  <a:outerShdw blurRad="38100" dist="38100" dir="2700000" algn="tl">
                    <a:srgbClr val="000000"/>
                  </a:outerShdw>
                </a:effectLst>
                <a:ea typeface="ＭＳ Ｐゴシック" pitchFamily="-65" charset="-128"/>
                <a:cs typeface="ＭＳ Ｐゴシック" pitchFamily="-65" charset="-128"/>
              </a:rPr>
              <a:t>miRNAs</a:t>
            </a:r>
            <a:r>
              <a:rPr lang="en-US" sz="3200" b="1" dirty="0">
                <a:solidFill>
                  <a:srgbClr val="FFFFFF"/>
                </a:solidFill>
                <a:effectLst>
                  <a:glow rad="101600">
                    <a:schemeClr val="accent2">
                      <a:alpha val="75000"/>
                    </a:schemeClr>
                  </a:glow>
                  <a:outerShdw blurRad="38100" dist="38100" dir="2700000" algn="tl">
                    <a:srgbClr val="000000"/>
                  </a:outerShdw>
                </a:effectLst>
                <a:ea typeface="ＭＳ Ｐゴシック" pitchFamily="-65" charset="-128"/>
                <a:cs typeface="ＭＳ Ｐゴシック" pitchFamily="-65" charset="-128"/>
              </a:rPr>
              <a:t>: </a:t>
            </a:r>
          </a:p>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3200" b="1" dirty="0">
                <a:solidFill>
                  <a:srgbClr val="FFFFFF"/>
                </a:solidFill>
                <a:effectLst>
                  <a:outerShdw blurRad="38100" dist="38100" dir="2700000" algn="tl">
                    <a:srgbClr val="000000"/>
                  </a:outerShdw>
                </a:effectLst>
                <a:ea typeface="ＭＳ Ｐゴシック" pitchFamily="-65" charset="-128"/>
                <a:cs typeface="ＭＳ Ｐゴシック" pitchFamily="-65" charset="-128"/>
              </a:rPr>
              <a:t>Compartmentalization of Ago2 and </a:t>
            </a:r>
            <a:r>
              <a:rPr lang="en-US" sz="3200" b="1" dirty="0" err="1">
                <a:solidFill>
                  <a:srgbClr val="FFFFFF"/>
                </a:solidFill>
                <a:effectLst>
                  <a:outerShdw blurRad="38100" dist="38100" dir="2700000" algn="tl">
                    <a:srgbClr val="000000"/>
                  </a:outerShdw>
                </a:effectLst>
                <a:ea typeface="ＭＳ Ｐゴシック" pitchFamily="-65" charset="-128"/>
                <a:cs typeface="ＭＳ Ｐゴシック" pitchFamily="-65" charset="-128"/>
              </a:rPr>
              <a:t>miRNAs</a:t>
            </a:r>
            <a:endParaRPr lang="en-US" sz="3200" b="1" dirty="0">
              <a:solidFill>
                <a:srgbClr val="FFFFFF"/>
              </a:solidFill>
              <a:effectLst>
                <a:outerShdw blurRad="38100" dist="38100" dir="2700000" algn="tl">
                  <a:srgbClr val="000000"/>
                </a:outerShdw>
              </a:effectLst>
              <a:ea typeface="ＭＳ Ｐゴシック" pitchFamily="-65" charset="-128"/>
              <a:cs typeface="ＭＳ Ｐゴシック" pitchFamily="-65" charset="-128"/>
            </a:endParaRPr>
          </a:p>
        </p:txBody>
      </p:sp>
      <p:sp>
        <p:nvSpPr>
          <p:cNvPr id="16" name="ZoneTexte 15"/>
          <p:cNvSpPr txBox="1">
            <a:spLocks noChangeArrowheads="1"/>
          </p:cNvSpPr>
          <p:nvPr/>
        </p:nvSpPr>
        <p:spPr bwMode="auto">
          <a:xfrm>
            <a:off x="304800" y="3100388"/>
            <a:ext cx="1547813" cy="922337"/>
          </a:xfrm>
          <a:prstGeom prst="rect">
            <a:avLst/>
          </a:prstGeom>
          <a:noFill/>
          <a:ln w="9525">
            <a:noFill/>
            <a:miter lim="800000"/>
            <a:headEnd/>
            <a:tailEnd/>
          </a:ln>
        </p:spPr>
        <p:txBody>
          <a:bodyPr>
            <a:prstTxWarp prst="textNoShape">
              <a:avLst/>
            </a:prstTxWarp>
            <a:spAutoFit/>
          </a:bodyPr>
          <a:lstStyle/>
          <a:p>
            <a:r>
              <a:rPr lang="fr-FR" sz="1800" b="1">
                <a:solidFill>
                  <a:srgbClr val="000000"/>
                </a:solidFill>
                <a:latin typeface="Calibri" pitchFamily="-84" charset="0"/>
              </a:rPr>
              <a:t> stress granules</a:t>
            </a:r>
          </a:p>
          <a:p>
            <a:endParaRPr lang="fr-FR" sz="1800" b="1"/>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6636"/>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26635"/>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26634"/>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26628"/>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266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p:bldP spid="26631" grpId="0" animBg="1"/>
      <p:bldP spid="26634" grpId="0"/>
      <p:bldP spid="26635" grpId="0"/>
      <p:bldP spid="26636" grpId="0" animBg="1"/>
      <p:bldP spid="16" grpId="0"/>
    </p:bld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 name="Titre 1"/>
          <p:cNvSpPr txBox="1">
            <a:spLocks/>
          </p:cNvSpPr>
          <p:nvPr/>
        </p:nvSpPr>
        <p:spPr bwMode="auto">
          <a:xfrm>
            <a:off x="0" y="0"/>
            <a:ext cx="9144000" cy="1143000"/>
          </a:xfrm>
          <a:prstGeom prst="rect">
            <a:avLst/>
          </a:prstGeom>
          <a:solidFill>
            <a:srgbClr val="2470AC"/>
          </a:solidFill>
          <a:ln w="9525" cap="flat" cmpd="sng" algn="ctr">
            <a:solidFill>
              <a:schemeClr val="accent1">
                <a:shade val="95000"/>
                <a:satMod val="105000"/>
              </a:schemeClr>
            </a:solidFill>
            <a:prstDash val="solid"/>
            <a:miter lim="800000"/>
            <a:headEnd/>
            <a:tailEnd/>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3200" b="1" dirty="0" smtClean="0">
                <a:solidFill>
                  <a:srgbClr val="FFFFFF"/>
                </a:solidFill>
                <a:effectLst>
                  <a:glow rad="101600">
                    <a:schemeClr val="accent2">
                      <a:alpha val="75000"/>
                    </a:schemeClr>
                  </a:glow>
                  <a:outerShdw blurRad="38100" dist="38100" dir="2700000" algn="tl">
                    <a:srgbClr val="000000"/>
                  </a:outerShdw>
                </a:effectLst>
                <a:ea typeface="ＭＳ Ｐゴシック" charset="-128"/>
                <a:cs typeface="ＭＳ Ｐゴシック" charset="-128"/>
              </a:rPr>
              <a:t>-2- Extra</a:t>
            </a:r>
            <a:r>
              <a:rPr lang="en-US" sz="3200" b="1" dirty="0">
                <a:solidFill>
                  <a:srgbClr val="FFFFFF"/>
                </a:solidFill>
                <a:effectLst>
                  <a:glow rad="101600">
                    <a:schemeClr val="accent2">
                      <a:alpha val="75000"/>
                    </a:schemeClr>
                  </a:glow>
                  <a:outerShdw blurRad="38100" dist="38100" dir="2700000" algn="tl">
                    <a:srgbClr val="000000"/>
                  </a:outerShdw>
                </a:effectLst>
                <a:ea typeface="ＭＳ Ｐゴシック" charset="-128"/>
                <a:cs typeface="ＭＳ Ｐゴシック" charset="-128"/>
              </a:rPr>
              <a:t>-cellular </a:t>
            </a:r>
            <a:r>
              <a:rPr lang="en-US" sz="3200" b="1" dirty="0" err="1">
                <a:solidFill>
                  <a:srgbClr val="FFFFFF"/>
                </a:solidFill>
                <a:effectLst>
                  <a:glow rad="101600">
                    <a:schemeClr val="accent2">
                      <a:alpha val="75000"/>
                    </a:schemeClr>
                  </a:glow>
                  <a:outerShdw blurRad="38100" dist="38100" dir="2700000" algn="tl">
                    <a:srgbClr val="000000"/>
                  </a:outerShdw>
                </a:effectLst>
                <a:ea typeface="ＭＳ Ｐゴシック" charset="-128"/>
                <a:cs typeface="ＭＳ Ｐゴシック" charset="-128"/>
              </a:rPr>
              <a:t>miRNAs</a:t>
            </a:r>
            <a:r>
              <a:rPr lang="en-US" sz="3200" b="1" dirty="0">
                <a:solidFill>
                  <a:srgbClr val="FFFFFF"/>
                </a:solidFill>
                <a:effectLst>
                  <a:glow rad="101600">
                    <a:schemeClr val="accent2">
                      <a:alpha val="75000"/>
                    </a:schemeClr>
                  </a:glow>
                  <a:outerShdw blurRad="38100" dist="38100" dir="2700000" algn="tl">
                    <a:srgbClr val="000000"/>
                  </a:outerShdw>
                </a:effectLst>
                <a:ea typeface="ＭＳ Ｐゴシック" charset="-128"/>
                <a:cs typeface="ＭＳ Ｐゴシック" charset="-128"/>
              </a:rPr>
              <a:t>:</a:t>
            </a:r>
          </a:p>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3200" b="1" dirty="0">
                <a:solidFill>
                  <a:srgbClr val="FFFFFF"/>
                </a:solidFill>
                <a:effectLst>
                  <a:outerShdw blurRad="38100" dist="38100" dir="2700000" algn="tl">
                    <a:srgbClr val="000000"/>
                  </a:outerShdw>
                </a:effectLst>
                <a:ea typeface="ＭＳ Ｐゴシック" charset="-128"/>
                <a:cs typeface="ＭＳ Ｐゴシック" charset="-128"/>
              </a:rPr>
              <a:t>Complex with</a:t>
            </a:r>
            <a:r>
              <a:rPr lang="en-US" sz="3200" b="1" dirty="0" smtClean="0">
                <a:solidFill>
                  <a:srgbClr val="FFFFFF"/>
                </a:solidFill>
                <a:effectLst>
                  <a:outerShdw blurRad="38100" dist="38100" dir="2700000" algn="tl">
                    <a:srgbClr val="000000"/>
                  </a:outerShdw>
                </a:effectLst>
                <a:ea typeface="ＭＳ Ｐゴシック" charset="-128"/>
                <a:cs typeface="ＭＳ Ｐゴシック" charset="-128"/>
              </a:rPr>
              <a:t> Ago1-2, HDL</a:t>
            </a:r>
            <a:endParaRPr lang="en-US" sz="3200" b="1" dirty="0">
              <a:solidFill>
                <a:srgbClr val="FFFFFF"/>
              </a:solidFill>
              <a:effectLst>
                <a:outerShdw blurRad="38100" dist="38100" dir="2700000" algn="tl">
                  <a:srgbClr val="000000"/>
                </a:outerShdw>
              </a:effectLst>
              <a:ea typeface="ＭＳ Ｐゴシック" charset="-128"/>
              <a:cs typeface="ＭＳ Ｐゴシック" charset="-128"/>
            </a:endParaRPr>
          </a:p>
        </p:txBody>
      </p:sp>
      <p:sp>
        <p:nvSpPr>
          <p:cNvPr id="27651" name="ZoneTexte 19"/>
          <p:cNvSpPr txBox="1">
            <a:spLocks noChangeArrowheads="1"/>
          </p:cNvSpPr>
          <p:nvPr/>
        </p:nvSpPr>
        <p:spPr bwMode="auto">
          <a:xfrm>
            <a:off x="292100" y="1162050"/>
            <a:ext cx="8725466" cy="1554272"/>
          </a:xfrm>
          <a:prstGeom prst="rect">
            <a:avLst/>
          </a:prstGeom>
          <a:noFill/>
          <a:ln w="9525">
            <a:noFill/>
            <a:miter lim="800000"/>
            <a:headEnd/>
            <a:tailEnd/>
          </a:ln>
        </p:spPr>
        <p:txBody>
          <a:bodyPr wrap="none">
            <a:prstTxWarp prst="textNoShape">
              <a:avLst/>
            </a:prstTxWarp>
            <a:spAutoFit/>
          </a:bodyPr>
          <a:lstStyle/>
          <a:p>
            <a:pPr>
              <a:spcAft>
                <a:spcPts val="600"/>
              </a:spcAft>
              <a:buFont typeface="Arial" pitchFamily="-105" charset="0"/>
              <a:buChar char="•"/>
            </a:pPr>
            <a:r>
              <a:rPr lang="fr-FR" sz="2000" dirty="0">
                <a:latin typeface="Arial Rounded MT Bold" pitchFamily="-105" charset="0"/>
                <a:ea typeface="Arial Rounded MT Bold" pitchFamily="-105" charset="0"/>
                <a:cs typeface="Arial Rounded MT Bold" pitchFamily="-105" charset="0"/>
              </a:rPr>
              <a:t> </a:t>
            </a:r>
            <a:r>
              <a:rPr lang="fr-FR" sz="2000" dirty="0" err="1">
                <a:latin typeface="Arial Rounded MT Bold" pitchFamily="-105" charset="0"/>
                <a:ea typeface="Arial Rounded MT Bold" pitchFamily="-105" charset="0"/>
                <a:cs typeface="Arial Rounded MT Bold" pitchFamily="-105" charset="0"/>
              </a:rPr>
              <a:t>Discovery</a:t>
            </a:r>
            <a:r>
              <a:rPr lang="fr-FR" sz="2000" dirty="0">
                <a:latin typeface="Arial Rounded MT Bold" pitchFamily="-105" charset="0"/>
                <a:ea typeface="Arial Rounded MT Bold" pitchFamily="-105" charset="0"/>
                <a:cs typeface="Arial Rounded MT Bold" pitchFamily="-105" charset="0"/>
              </a:rPr>
              <a:t> of </a:t>
            </a:r>
            <a:r>
              <a:rPr lang="fr-FR" sz="2000" dirty="0" err="1">
                <a:latin typeface="Arial Rounded MT Bold" pitchFamily="-105" charset="0"/>
                <a:ea typeface="Arial Rounded MT Bold" pitchFamily="-105" charset="0"/>
                <a:cs typeface="Arial Rounded MT Bold" pitchFamily="-105" charset="0"/>
              </a:rPr>
              <a:t>circulating</a:t>
            </a:r>
            <a:r>
              <a:rPr lang="fr-FR" sz="2000" dirty="0">
                <a:latin typeface="Arial Rounded MT Bold" pitchFamily="-105" charset="0"/>
                <a:ea typeface="Arial Rounded MT Bold" pitchFamily="-105" charset="0"/>
                <a:cs typeface="Arial Rounded MT Bold" pitchFamily="-105" charset="0"/>
              </a:rPr>
              <a:t> </a:t>
            </a:r>
            <a:r>
              <a:rPr lang="fr-FR" sz="2000" dirty="0" err="1">
                <a:latin typeface="Arial Rounded MT Bold" pitchFamily="-105" charset="0"/>
                <a:ea typeface="Arial Rounded MT Bold" pitchFamily="-105" charset="0"/>
                <a:cs typeface="Arial Rounded MT Bold" pitchFamily="-105" charset="0"/>
              </a:rPr>
              <a:t>nucleic</a:t>
            </a:r>
            <a:r>
              <a:rPr lang="fr-FR" sz="2000" dirty="0">
                <a:latin typeface="Arial Rounded MT Bold" pitchFamily="-105" charset="0"/>
                <a:ea typeface="Arial Rounded MT Bold" pitchFamily="-105" charset="0"/>
                <a:cs typeface="Arial Rounded MT Bold" pitchFamily="-105" charset="0"/>
              </a:rPr>
              <a:t> </a:t>
            </a:r>
            <a:r>
              <a:rPr lang="fr-FR" sz="2000" dirty="0" err="1">
                <a:latin typeface="Arial Rounded MT Bold" pitchFamily="-105" charset="0"/>
                <a:ea typeface="Arial Rounded MT Bold" pitchFamily="-105" charset="0"/>
                <a:cs typeface="Arial Rounded MT Bold" pitchFamily="-105" charset="0"/>
              </a:rPr>
              <a:t>acids</a:t>
            </a:r>
            <a:r>
              <a:rPr lang="fr-FR" sz="2000" dirty="0">
                <a:latin typeface="Arial Rounded MT Bold" pitchFamily="-105" charset="0"/>
                <a:ea typeface="Arial Rounded MT Bold" pitchFamily="-105" charset="0"/>
                <a:cs typeface="Arial Rounded MT Bold" pitchFamily="-105" charset="0"/>
              </a:rPr>
              <a:t> (Mendel and </a:t>
            </a:r>
            <a:r>
              <a:rPr lang="fr-FR" sz="2000" dirty="0" err="1">
                <a:latin typeface="Arial Rounded MT Bold" pitchFamily="-105" charset="0"/>
                <a:ea typeface="Arial Rounded MT Bold" pitchFamily="-105" charset="0"/>
                <a:cs typeface="Arial Rounded MT Bold" pitchFamily="-105" charset="0"/>
              </a:rPr>
              <a:t>Metais</a:t>
            </a:r>
            <a:r>
              <a:rPr lang="fr-FR" sz="2000" dirty="0">
                <a:latin typeface="Arial Rounded MT Bold" pitchFamily="-105" charset="0"/>
                <a:ea typeface="Arial Rounded MT Bold" pitchFamily="-105" charset="0"/>
                <a:cs typeface="Arial Rounded MT Bold" pitchFamily="-105" charset="0"/>
              </a:rPr>
              <a:t>, 1948)</a:t>
            </a:r>
          </a:p>
          <a:p>
            <a:pPr>
              <a:spcAft>
                <a:spcPts val="600"/>
              </a:spcAft>
              <a:buFont typeface="Arial" pitchFamily="-105" charset="0"/>
              <a:buChar char="•"/>
            </a:pPr>
            <a:r>
              <a:rPr lang="fr-FR" sz="2000" dirty="0">
                <a:latin typeface="Arial Rounded MT Bold" pitchFamily="-105" charset="0"/>
                <a:ea typeface="Arial Rounded MT Bold" pitchFamily="-105" charset="0"/>
                <a:cs typeface="Arial Rounded MT Bold" pitchFamily="-105" charset="0"/>
              </a:rPr>
              <a:t> </a:t>
            </a:r>
            <a:r>
              <a:rPr lang="fr-FR" sz="2000" dirty="0" err="1">
                <a:latin typeface="Arial Rounded MT Bold" pitchFamily="-105" charset="0"/>
                <a:ea typeface="Arial Rounded MT Bold" pitchFamily="-105" charset="0"/>
                <a:cs typeface="Arial Rounded MT Bold" pitchFamily="-105" charset="0"/>
              </a:rPr>
              <a:t>miRNA</a:t>
            </a:r>
            <a:r>
              <a:rPr lang="fr-FR" sz="2000" dirty="0">
                <a:latin typeface="Arial Rounded MT Bold" pitchFamily="-105" charset="0"/>
                <a:ea typeface="Arial Rounded MT Bold" pitchFamily="-105" charset="0"/>
                <a:cs typeface="Arial Rounded MT Bold" pitchFamily="-105" charset="0"/>
              </a:rPr>
              <a:t> in </a:t>
            </a:r>
            <a:r>
              <a:rPr lang="fr-FR" sz="2000" dirty="0" err="1">
                <a:latin typeface="Arial Rounded MT Bold" pitchFamily="-105" charset="0"/>
                <a:ea typeface="Arial Rounded MT Bold" pitchFamily="-105" charset="0"/>
                <a:cs typeface="Arial Rounded MT Bold" pitchFamily="-105" charset="0"/>
              </a:rPr>
              <a:t>blood</a:t>
            </a:r>
            <a:r>
              <a:rPr lang="fr-FR" sz="2000" dirty="0">
                <a:latin typeface="Arial Rounded MT Bold" pitchFamily="-105" charset="0"/>
                <a:ea typeface="Arial Rounded MT Bold" pitchFamily="-105" charset="0"/>
                <a:cs typeface="Arial Rounded MT Bold" pitchFamily="-105" charset="0"/>
              </a:rPr>
              <a:t>, </a:t>
            </a:r>
            <a:r>
              <a:rPr lang="fr-FR" sz="2000" dirty="0" err="1">
                <a:latin typeface="Arial Rounded MT Bold" pitchFamily="-105" charset="0"/>
                <a:ea typeface="Arial Rounded MT Bold" pitchFamily="-105" charset="0"/>
                <a:cs typeface="Arial Rounded MT Bold" pitchFamily="-105" charset="0"/>
              </a:rPr>
              <a:t>serum</a:t>
            </a:r>
            <a:r>
              <a:rPr lang="fr-FR" sz="2000" dirty="0">
                <a:latin typeface="Arial Rounded MT Bold" pitchFamily="-105" charset="0"/>
                <a:ea typeface="Arial Rounded MT Bold" pitchFamily="-105" charset="0"/>
                <a:cs typeface="Arial Rounded MT Bold" pitchFamily="-105" charset="0"/>
              </a:rPr>
              <a:t>, urine, saliva, </a:t>
            </a:r>
            <a:r>
              <a:rPr lang="fr-FR" sz="2000" dirty="0" err="1">
                <a:latin typeface="Arial Rounded MT Bold" pitchFamily="-105" charset="0"/>
                <a:ea typeface="Arial Rounded MT Bold" pitchFamily="-105" charset="0"/>
                <a:cs typeface="Arial Rounded MT Bold" pitchFamily="-105" charset="0"/>
              </a:rPr>
              <a:t>tears</a:t>
            </a:r>
            <a:r>
              <a:rPr lang="fr-FR" sz="2000" dirty="0">
                <a:latin typeface="Arial Rounded MT Bold" pitchFamily="-105" charset="0"/>
                <a:ea typeface="Arial Rounded MT Bold" pitchFamily="-105" charset="0"/>
                <a:cs typeface="Arial Rounded MT Bold" pitchFamily="-105" charset="0"/>
              </a:rPr>
              <a:t>, </a:t>
            </a:r>
            <a:r>
              <a:rPr lang="fr-FR" sz="2000" dirty="0" err="1">
                <a:latin typeface="Arial Rounded MT Bold" pitchFamily="-105" charset="0"/>
                <a:ea typeface="Arial Rounded MT Bold" pitchFamily="-105" charset="0"/>
                <a:cs typeface="Arial Rounded MT Bold" pitchFamily="-105" charset="0"/>
              </a:rPr>
              <a:t>breast</a:t>
            </a:r>
            <a:r>
              <a:rPr lang="fr-FR" sz="2000" dirty="0">
                <a:latin typeface="Arial Rounded MT Bold" pitchFamily="-105" charset="0"/>
                <a:ea typeface="Arial Rounded MT Bold" pitchFamily="-105" charset="0"/>
                <a:cs typeface="Arial Rounded MT Bold" pitchFamily="-105" charset="0"/>
              </a:rPr>
              <a:t> </a:t>
            </a:r>
            <a:r>
              <a:rPr lang="fr-FR" sz="2000" dirty="0" err="1">
                <a:latin typeface="Arial Rounded MT Bold" pitchFamily="-105" charset="0"/>
                <a:ea typeface="Arial Rounded MT Bold" pitchFamily="-105" charset="0"/>
                <a:cs typeface="Arial Rounded MT Bold" pitchFamily="-105" charset="0"/>
              </a:rPr>
              <a:t>milk</a:t>
            </a:r>
            <a:r>
              <a:rPr lang="fr-FR" sz="2000" dirty="0">
                <a:latin typeface="Arial Rounded MT Bold" pitchFamily="-105" charset="0"/>
                <a:ea typeface="Arial Rounded MT Bold" pitchFamily="-105" charset="0"/>
                <a:cs typeface="Arial Rounded MT Bold" pitchFamily="-105" charset="0"/>
              </a:rPr>
              <a:t>, CSF (2008)</a:t>
            </a:r>
          </a:p>
          <a:p>
            <a:pPr>
              <a:spcAft>
                <a:spcPts val="600"/>
              </a:spcAft>
              <a:buFont typeface="Arial" pitchFamily="-105" charset="0"/>
              <a:buChar char="•"/>
            </a:pPr>
            <a:r>
              <a:rPr lang="fr-FR" sz="2000" dirty="0">
                <a:latin typeface="Arial Rounded MT Bold" pitchFamily="-105" charset="0"/>
                <a:ea typeface="Arial Rounded MT Bold" pitchFamily="-105" charset="0"/>
                <a:cs typeface="Arial Rounded MT Bold" pitchFamily="-105" charset="0"/>
              </a:rPr>
              <a:t> </a:t>
            </a:r>
            <a:r>
              <a:rPr lang="fr-FR" sz="2000" dirty="0" err="1">
                <a:latin typeface="Arial Rounded MT Bold" pitchFamily="-105" charset="0"/>
                <a:ea typeface="Arial Rounded MT Bold" pitchFamily="-105" charset="0"/>
                <a:cs typeface="Arial Rounded MT Bold" pitchFamily="-105" charset="0"/>
              </a:rPr>
              <a:t>Correlations</a:t>
            </a:r>
            <a:r>
              <a:rPr lang="fr-FR" sz="2000" dirty="0">
                <a:latin typeface="Arial Rounded MT Bold" pitchFamily="-105" charset="0"/>
                <a:ea typeface="Arial Rounded MT Bold" pitchFamily="-105" charset="0"/>
                <a:cs typeface="Arial Rounded MT Bold" pitchFamily="-105" charset="0"/>
              </a:rPr>
              <a:t> </a:t>
            </a:r>
            <a:r>
              <a:rPr lang="fr-FR" sz="2000" dirty="0" err="1">
                <a:latin typeface="Arial Rounded MT Bold" pitchFamily="-105" charset="0"/>
                <a:ea typeface="Arial Rounded MT Bold" pitchFamily="-105" charset="0"/>
                <a:cs typeface="Arial Rounded MT Bold" pitchFamily="-105" charset="0"/>
              </a:rPr>
              <a:t>with</a:t>
            </a:r>
            <a:r>
              <a:rPr lang="fr-FR" sz="2000" dirty="0">
                <a:latin typeface="Arial Rounded MT Bold" pitchFamily="-105" charset="0"/>
                <a:ea typeface="Arial Rounded MT Bold" pitchFamily="-105" charset="0"/>
                <a:cs typeface="Arial Rounded MT Bold" pitchFamily="-105" charset="0"/>
              </a:rPr>
              <a:t> </a:t>
            </a:r>
            <a:r>
              <a:rPr lang="fr-FR" sz="2000" dirty="0" err="1">
                <a:latin typeface="Arial Rounded MT Bold" pitchFamily="-105" charset="0"/>
                <a:ea typeface="Arial Rounded MT Bold" pitchFamily="-105" charset="0"/>
                <a:cs typeface="Arial Rounded MT Bold" pitchFamily="-105" charset="0"/>
              </a:rPr>
              <a:t>human</a:t>
            </a:r>
            <a:r>
              <a:rPr lang="fr-FR" sz="2000" dirty="0">
                <a:latin typeface="Arial Rounded MT Bold" pitchFamily="-105" charset="0"/>
                <a:ea typeface="Arial Rounded MT Bold" pitchFamily="-105" charset="0"/>
                <a:cs typeface="Arial Rounded MT Bold" pitchFamily="-105" charset="0"/>
              </a:rPr>
              <a:t> </a:t>
            </a:r>
            <a:r>
              <a:rPr lang="fr-FR" sz="2000" dirty="0" err="1">
                <a:latin typeface="Arial Rounded MT Bold" pitchFamily="-105" charset="0"/>
                <a:ea typeface="Arial Rounded MT Bold" pitchFamily="-105" charset="0"/>
                <a:cs typeface="Arial Rounded MT Bold" pitchFamily="-105" charset="0"/>
              </a:rPr>
              <a:t>disease</a:t>
            </a:r>
            <a:r>
              <a:rPr lang="fr-FR" sz="2000" dirty="0">
                <a:latin typeface="Arial Rounded MT Bold" pitchFamily="-105" charset="0"/>
                <a:ea typeface="Arial Rounded MT Bold" pitchFamily="-105" charset="0"/>
                <a:cs typeface="Arial Rounded MT Bold" pitchFamily="-105" charset="0"/>
              </a:rPr>
              <a:t>, </a:t>
            </a:r>
            <a:r>
              <a:rPr lang="fr-FR" sz="2000" dirty="0" err="1">
                <a:latin typeface="Arial Rounded MT Bold" pitchFamily="-105" charset="0"/>
                <a:ea typeface="Arial Rounded MT Bold" pitchFamily="-105" charset="0"/>
                <a:cs typeface="Arial Rounded MT Bold" pitchFamily="-105" charset="0"/>
              </a:rPr>
              <a:t>e.g</a:t>
            </a:r>
            <a:r>
              <a:rPr lang="fr-FR" sz="2000" dirty="0" smtClean="0">
                <a:latin typeface="Arial Rounded MT Bold" pitchFamily="-105" charset="0"/>
                <a:ea typeface="Arial Rounded MT Bold" pitchFamily="-105" charset="0"/>
                <a:cs typeface="Arial Rounded MT Bold" pitchFamily="-105" charset="0"/>
              </a:rPr>
              <a:t> T1D </a:t>
            </a:r>
            <a:r>
              <a:rPr lang="fr-FR" sz="1700" dirty="0" smtClean="0">
                <a:latin typeface="Arial Rounded MT Bold" pitchFamily="-105" charset="0"/>
                <a:ea typeface="Arial Rounded MT Bold" pitchFamily="-105" charset="0"/>
                <a:cs typeface="Arial Rounded MT Bold" pitchFamily="-105" charset="0"/>
              </a:rPr>
              <a:t>(40 </a:t>
            </a:r>
            <a:r>
              <a:rPr lang="fr-FR" sz="1700" dirty="0" err="1" smtClean="0">
                <a:latin typeface="Arial Rounded MT Bold" pitchFamily="-105" charset="0"/>
                <a:ea typeface="Arial Rounded MT Bold" pitchFamily="-105" charset="0"/>
                <a:cs typeface="Arial Rounded MT Bold" pitchFamily="-105" charset="0"/>
              </a:rPr>
              <a:t>miRNAs</a:t>
            </a:r>
            <a:r>
              <a:rPr lang="fr-FR" sz="1700" dirty="0" smtClean="0">
                <a:latin typeface="Arial Rounded MT Bold" pitchFamily="-105" charset="0"/>
                <a:ea typeface="Arial Rounded MT Bold" pitchFamily="-105" charset="0"/>
                <a:cs typeface="Arial Rounded MT Bold" pitchFamily="-105" charset="0"/>
              </a:rPr>
              <a:t> dont 2 tissulaires)</a:t>
            </a:r>
          </a:p>
          <a:p>
            <a:pPr>
              <a:spcAft>
                <a:spcPts val="600"/>
              </a:spcAft>
              <a:buFont typeface="Arial" pitchFamily="-105" charset="0"/>
              <a:buChar char="•"/>
            </a:pPr>
            <a:r>
              <a:rPr lang="fr-FR" sz="2000" dirty="0">
                <a:latin typeface="Arial Rounded MT Bold" pitchFamily="-105" charset="0"/>
                <a:ea typeface="Arial Rounded MT Bold" pitchFamily="-105" charset="0"/>
                <a:cs typeface="Arial Rounded MT Bold" pitchFamily="-105" charset="0"/>
              </a:rPr>
              <a:t> </a:t>
            </a:r>
            <a:r>
              <a:rPr lang="fr-FR" sz="2000" dirty="0" err="1">
                <a:latin typeface="Arial Rounded MT Bold" pitchFamily="-105" charset="0"/>
                <a:ea typeface="Arial Rounded MT Bold" pitchFamily="-105" charset="0"/>
                <a:cs typeface="Arial Rounded MT Bold" pitchFamily="-105" charset="0"/>
              </a:rPr>
              <a:t>Usefulness</a:t>
            </a:r>
            <a:r>
              <a:rPr lang="fr-FR" sz="2000" dirty="0">
                <a:latin typeface="Arial Rounded MT Bold" pitchFamily="-105" charset="0"/>
                <a:ea typeface="Arial Rounded MT Bold" pitchFamily="-105" charset="0"/>
                <a:cs typeface="Arial Rounded MT Bold" pitchFamily="-105" charset="0"/>
              </a:rPr>
              <a:t> as </a:t>
            </a:r>
            <a:r>
              <a:rPr lang="fr-FR" sz="2000" dirty="0" err="1">
                <a:latin typeface="Arial Rounded MT Bold" pitchFamily="-105" charset="0"/>
                <a:ea typeface="Arial Rounded MT Bold" pitchFamily="-105" charset="0"/>
                <a:cs typeface="Arial Rounded MT Bold" pitchFamily="-105" charset="0"/>
              </a:rPr>
              <a:t>biomarkers</a:t>
            </a:r>
            <a:r>
              <a:rPr lang="fr-FR" sz="2000" dirty="0">
                <a:latin typeface="Arial Rounded MT Bold" pitchFamily="-105" charset="0"/>
                <a:ea typeface="Arial Rounded MT Bold" pitchFamily="-105" charset="0"/>
                <a:cs typeface="Arial Rounded MT Bold" pitchFamily="-105" charset="0"/>
              </a:rPr>
              <a:t> and as </a:t>
            </a:r>
            <a:r>
              <a:rPr lang="fr-FR" sz="2000" dirty="0" err="1">
                <a:latin typeface="Arial Rounded MT Bold" pitchFamily="-105" charset="0"/>
                <a:ea typeface="Arial Rounded MT Bold" pitchFamily="-105" charset="0"/>
                <a:cs typeface="Arial Rounded MT Bold" pitchFamily="-105" charset="0"/>
              </a:rPr>
              <a:t>therapeutics</a:t>
            </a:r>
            <a:endParaRPr lang="fr-FR" sz="2000" dirty="0">
              <a:latin typeface="Arial Rounded MT Bold" pitchFamily="-105" charset="0"/>
              <a:ea typeface="Arial Rounded MT Bold" pitchFamily="-105" charset="0"/>
              <a:cs typeface="Arial Rounded MT Bold" pitchFamily="-105" charset="0"/>
            </a:endParaRPr>
          </a:p>
        </p:txBody>
      </p:sp>
      <p:sp>
        <p:nvSpPr>
          <p:cNvPr id="22" name="Rectangle 21"/>
          <p:cNvSpPr/>
          <p:nvPr/>
        </p:nvSpPr>
        <p:spPr>
          <a:xfrm>
            <a:off x="0" y="0"/>
            <a:ext cx="9144000" cy="6858000"/>
          </a:xfrm>
          <a:prstGeom prst="rect">
            <a:avLst/>
          </a:prstGeom>
          <a:noFill/>
          <a:ln w="104775">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p>
        </p:txBody>
      </p:sp>
      <p:pic>
        <p:nvPicPr>
          <p:cNvPr id="9" name="Image 8" descr="Capture d’écran 2015-03-24 à 23.01.02.png"/>
          <p:cNvPicPr>
            <a:picLocks noChangeAspect="1"/>
          </p:cNvPicPr>
          <p:nvPr/>
        </p:nvPicPr>
        <p:blipFill>
          <a:blip r:embed="rId3"/>
          <a:srcRect t="2076"/>
          <a:stretch>
            <a:fillRect/>
          </a:stretch>
        </p:blipFill>
        <p:spPr>
          <a:xfrm>
            <a:off x="4254500" y="2641600"/>
            <a:ext cx="4572000" cy="3492499"/>
          </a:xfrm>
          <a:prstGeom prst="rect">
            <a:avLst/>
          </a:prstGeom>
        </p:spPr>
      </p:pic>
      <p:pic>
        <p:nvPicPr>
          <p:cNvPr id="7" name="Image 6" descr="Capture d’écran 2015-03-24 à 22.57.02.png"/>
          <p:cNvPicPr>
            <a:picLocks noChangeAspect="1"/>
          </p:cNvPicPr>
          <p:nvPr/>
        </p:nvPicPr>
        <p:blipFill>
          <a:blip r:embed="rId4">
            <a:clrChange>
              <a:clrFrom>
                <a:srgbClr val="FFFFFF"/>
              </a:clrFrom>
              <a:clrTo>
                <a:srgbClr val="FFFFFF">
                  <a:alpha val="0"/>
                </a:srgbClr>
              </a:clrTo>
            </a:clrChange>
          </a:blip>
          <a:srcRect r="5278"/>
          <a:stretch>
            <a:fillRect/>
          </a:stretch>
        </p:blipFill>
        <p:spPr>
          <a:xfrm>
            <a:off x="303136" y="3429000"/>
            <a:ext cx="4493144" cy="889000"/>
          </a:xfrm>
          <a:prstGeom prst="rect">
            <a:avLst/>
          </a:prstGeom>
          <a:solidFill>
            <a:schemeClr val="accent1"/>
          </a:solidFill>
          <a:effectLst>
            <a:glow rad="101600">
              <a:schemeClr val="accent1">
                <a:lumMod val="20000"/>
                <a:lumOff val="80000"/>
                <a:alpha val="75000"/>
              </a:schemeClr>
            </a:glow>
          </a:effectLst>
        </p:spPr>
      </p:pic>
      <p:sp>
        <p:nvSpPr>
          <p:cNvPr id="10" name="ZoneTexte 2"/>
          <p:cNvSpPr txBox="1">
            <a:spLocks noChangeArrowheads="1"/>
          </p:cNvSpPr>
          <p:nvPr/>
        </p:nvSpPr>
        <p:spPr bwMode="auto">
          <a:xfrm>
            <a:off x="939800" y="4337050"/>
            <a:ext cx="3058199" cy="276999"/>
          </a:xfrm>
          <a:prstGeom prst="rect">
            <a:avLst/>
          </a:prstGeom>
          <a:noFill/>
          <a:ln w="9525">
            <a:noFill/>
            <a:miter lim="800000"/>
            <a:headEnd/>
            <a:tailEnd/>
          </a:ln>
        </p:spPr>
        <p:txBody>
          <a:bodyPr wrap="none">
            <a:prstTxWarp prst="textNoShape">
              <a:avLst/>
            </a:prstTxWarp>
            <a:spAutoFit/>
          </a:bodyPr>
          <a:lstStyle/>
          <a:p>
            <a:r>
              <a:rPr lang="fr-FR" sz="1200" b="1" dirty="0" smtClean="0">
                <a:latin typeface="Arial"/>
                <a:ea typeface="Geneva" pitchFamily="-1" charset="0"/>
                <a:cs typeface="Arial"/>
              </a:rPr>
              <a:t>Guay and </a:t>
            </a:r>
            <a:r>
              <a:rPr lang="fr-FR" sz="1200" b="1" dirty="0" err="1" smtClean="0">
                <a:latin typeface="Arial"/>
                <a:ea typeface="Geneva" pitchFamily="-1" charset="0"/>
                <a:cs typeface="Arial"/>
              </a:rPr>
              <a:t>Regazzi</a:t>
            </a:r>
            <a:r>
              <a:rPr lang="fr-FR" sz="1200" b="1" dirty="0" smtClean="0">
                <a:latin typeface="Arial"/>
                <a:ea typeface="Geneva" pitchFamily="-1" charset="0"/>
                <a:cs typeface="Arial"/>
              </a:rPr>
              <a:t>, Nat </a:t>
            </a:r>
            <a:r>
              <a:rPr lang="fr-FR" sz="1200" b="1" dirty="0" err="1" smtClean="0">
                <a:latin typeface="Arial"/>
                <a:ea typeface="Geneva" pitchFamily="-1" charset="0"/>
                <a:cs typeface="Arial"/>
              </a:rPr>
              <a:t>Rev</a:t>
            </a:r>
            <a:r>
              <a:rPr lang="fr-FR" sz="1200" b="1" dirty="0" smtClean="0">
                <a:latin typeface="Arial"/>
                <a:ea typeface="Geneva" pitchFamily="-1" charset="0"/>
                <a:cs typeface="Arial"/>
              </a:rPr>
              <a:t> </a:t>
            </a:r>
            <a:r>
              <a:rPr lang="fr-FR" sz="1200" b="1" dirty="0" err="1" smtClean="0">
                <a:latin typeface="Arial"/>
                <a:ea typeface="Geneva" pitchFamily="-1" charset="0"/>
                <a:cs typeface="Arial"/>
              </a:rPr>
              <a:t>Endoc</a:t>
            </a:r>
            <a:r>
              <a:rPr lang="fr-FR" sz="1200" b="1" dirty="0" smtClean="0">
                <a:latin typeface="Arial"/>
                <a:ea typeface="Geneva" pitchFamily="-1" charset="0"/>
                <a:cs typeface="Arial"/>
              </a:rPr>
              <a:t> 2013</a:t>
            </a:r>
            <a:endParaRPr lang="fr-FR" sz="1200" b="1" dirty="0">
              <a:latin typeface="Arial"/>
              <a:ea typeface="Geneva" pitchFamily="-1" charset="0"/>
              <a:cs typeface="Arial"/>
            </a:endParaRPr>
          </a:p>
        </p:txBody>
      </p:sp>
    </p:spTree>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Image 7" descr="Capture d’écran 2015-03-24 à 23.16.55.png"/>
          <p:cNvPicPr>
            <a:picLocks noChangeAspect="1"/>
          </p:cNvPicPr>
          <p:nvPr/>
        </p:nvPicPr>
        <p:blipFill>
          <a:blip r:embed="rId3"/>
          <a:srcRect t="32331"/>
          <a:stretch>
            <a:fillRect/>
          </a:stretch>
        </p:blipFill>
        <p:spPr>
          <a:xfrm>
            <a:off x="2324100" y="2946400"/>
            <a:ext cx="6756400" cy="1805748"/>
          </a:xfrm>
          <a:prstGeom prst="rect">
            <a:avLst/>
          </a:prstGeom>
        </p:spPr>
      </p:pic>
      <p:sp>
        <p:nvSpPr>
          <p:cNvPr id="15" name="Titre 1"/>
          <p:cNvSpPr txBox="1">
            <a:spLocks/>
          </p:cNvSpPr>
          <p:nvPr/>
        </p:nvSpPr>
        <p:spPr bwMode="auto">
          <a:xfrm>
            <a:off x="0" y="0"/>
            <a:ext cx="9144000" cy="1143000"/>
          </a:xfrm>
          <a:prstGeom prst="rect">
            <a:avLst/>
          </a:prstGeom>
          <a:solidFill>
            <a:srgbClr val="2470AC"/>
          </a:solidFill>
          <a:ln w="9525" cap="flat" cmpd="sng" algn="ctr">
            <a:solidFill>
              <a:schemeClr val="accent1">
                <a:shade val="95000"/>
                <a:satMod val="105000"/>
              </a:schemeClr>
            </a:solidFill>
            <a:prstDash val="solid"/>
            <a:miter lim="800000"/>
            <a:headEnd/>
            <a:tailEnd/>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3200" b="1" dirty="0" smtClean="0">
                <a:solidFill>
                  <a:srgbClr val="FFFFFF"/>
                </a:solidFill>
                <a:effectLst>
                  <a:glow rad="101600">
                    <a:schemeClr val="accent2">
                      <a:alpha val="75000"/>
                    </a:schemeClr>
                  </a:glow>
                  <a:outerShdw blurRad="38100" dist="38100" dir="2700000" algn="tl">
                    <a:srgbClr val="000000"/>
                  </a:outerShdw>
                </a:effectLst>
                <a:ea typeface="ＭＳ Ｐゴシック" charset="-128"/>
                <a:cs typeface="ＭＳ Ｐゴシック" charset="-128"/>
              </a:rPr>
              <a:t>-3- Exogenous </a:t>
            </a:r>
            <a:r>
              <a:rPr lang="en-US" sz="3200" b="1" dirty="0" err="1">
                <a:solidFill>
                  <a:srgbClr val="FFFFFF"/>
                </a:solidFill>
                <a:effectLst>
                  <a:glow rad="101600">
                    <a:schemeClr val="accent2">
                      <a:alpha val="75000"/>
                    </a:schemeClr>
                  </a:glow>
                  <a:outerShdw blurRad="38100" dist="38100" dir="2700000" algn="tl">
                    <a:srgbClr val="000000"/>
                  </a:outerShdw>
                </a:effectLst>
                <a:ea typeface="ＭＳ Ｐゴシック" charset="-128"/>
                <a:cs typeface="ＭＳ Ｐゴシック" charset="-128"/>
              </a:rPr>
              <a:t>miRNAs</a:t>
            </a:r>
            <a:r>
              <a:rPr lang="en-US" sz="3200" b="1" dirty="0">
                <a:solidFill>
                  <a:srgbClr val="FFFFFF"/>
                </a:solidFill>
                <a:effectLst>
                  <a:glow rad="101600">
                    <a:schemeClr val="accent2">
                      <a:alpha val="75000"/>
                    </a:schemeClr>
                  </a:glow>
                  <a:outerShdw blurRad="38100" dist="38100" dir="2700000" algn="tl">
                    <a:srgbClr val="000000"/>
                  </a:outerShdw>
                </a:effectLst>
                <a:ea typeface="ＭＳ Ｐゴシック" charset="-128"/>
                <a:cs typeface="ＭＳ Ｐゴシック" charset="-128"/>
              </a:rPr>
              <a:t>:</a:t>
            </a:r>
          </a:p>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3200" b="1" dirty="0">
                <a:solidFill>
                  <a:srgbClr val="FFFFFF"/>
                </a:solidFill>
                <a:effectLst>
                  <a:outerShdw blurRad="38100" dist="38100" dir="2700000" algn="tl">
                    <a:srgbClr val="000000"/>
                  </a:outerShdw>
                </a:effectLst>
                <a:ea typeface="ＭＳ Ｐゴシック" charset="-128"/>
                <a:cs typeface="ＭＳ Ｐゴシック" charset="-128"/>
              </a:rPr>
              <a:t>cellular activity / intercellular communication</a:t>
            </a:r>
          </a:p>
        </p:txBody>
      </p:sp>
      <p:sp>
        <p:nvSpPr>
          <p:cNvPr id="29699" name="ZoneTexte 19"/>
          <p:cNvSpPr txBox="1">
            <a:spLocks noChangeArrowheads="1"/>
          </p:cNvSpPr>
          <p:nvPr/>
        </p:nvSpPr>
        <p:spPr bwMode="auto">
          <a:xfrm>
            <a:off x="0" y="1149350"/>
            <a:ext cx="9144000" cy="3416300"/>
          </a:xfrm>
          <a:prstGeom prst="rect">
            <a:avLst/>
          </a:prstGeom>
          <a:noFill/>
          <a:ln w="9525">
            <a:noFill/>
            <a:miter lim="800000"/>
            <a:headEnd/>
            <a:tailEnd/>
          </a:ln>
        </p:spPr>
        <p:txBody>
          <a:bodyPr>
            <a:prstTxWarp prst="textNoShape">
              <a:avLst/>
            </a:prstTxWarp>
            <a:spAutoFit/>
          </a:bodyPr>
          <a:lstStyle/>
          <a:p>
            <a:pPr>
              <a:buFont typeface="Arial" pitchFamily="-105" charset="0"/>
              <a:buChar char="•"/>
            </a:pPr>
            <a:r>
              <a:rPr lang="fr-FR" b="1" dirty="0"/>
              <a:t> </a:t>
            </a:r>
            <a:r>
              <a:rPr lang="fr-FR" b="1" dirty="0" err="1"/>
              <a:t>Exogenous</a:t>
            </a:r>
            <a:r>
              <a:rPr lang="fr-FR" b="1" dirty="0"/>
              <a:t> RNA </a:t>
            </a:r>
            <a:r>
              <a:rPr lang="fr-FR" b="1" dirty="0" err="1"/>
              <a:t>taken</a:t>
            </a:r>
            <a:r>
              <a:rPr lang="fr-FR" b="1" dirty="0"/>
              <a:t> up </a:t>
            </a:r>
            <a:r>
              <a:rPr lang="fr-FR" b="1" dirty="0" err="1"/>
              <a:t>from</a:t>
            </a:r>
            <a:r>
              <a:rPr lang="fr-FR" b="1" dirty="0"/>
              <a:t> the </a:t>
            </a:r>
            <a:r>
              <a:rPr lang="fr-FR" b="1" dirty="0" err="1"/>
              <a:t>environment</a:t>
            </a:r>
            <a:r>
              <a:rPr lang="fr-FR" b="1" dirty="0"/>
              <a:t>: </a:t>
            </a:r>
          </a:p>
          <a:p>
            <a:r>
              <a:rPr lang="fr-FR" dirty="0"/>
              <a:t>	- </a:t>
            </a:r>
            <a:r>
              <a:rPr lang="fr-FR" dirty="0" err="1"/>
              <a:t>from</a:t>
            </a:r>
            <a:r>
              <a:rPr lang="fr-FR" dirty="0"/>
              <a:t> </a:t>
            </a:r>
            <a:r>
              <a:rPr lang="fr-FR" dirty="0" err="1"/>
              <a:t>fungi</a:t>
            </a:r>
            <a:r>
              <a:rPr lang="fr-FR" dirty="0"/>
              <a:t>, </a:t>
            </a:r>
            <a:r>
              <a:rPr lang="fr-FR" dirty="0" err="1"/>
              <a:t>bacteria</a:t>
            </a:r>
            <a:r>
              <a:rPr lang="fr-FR" dirty="0"/>
              <a:t>, </a:t>
            </a:r>
            <a:r>
              <a:rPr lang="fr-FR" dirty="0" err="1"/>
              <a:t>viruses</a:t>
            </a:r>
            <a:endParaRPr lang="fr-FR" dirty="0"/>
          </a:p>
          <a:p>
            <a:r>
              <a:rPr lang="fr-FR" dirty="0"/>
              <a:t>	- </a:t>
            </a:r>
            <a:r>
              <a:rPr lang="fr-FR" dirty="0" err="1"/>
              <a:t>from</a:t>
            </a:r>
            <a:r>
              <a:rPr lang="fr-FR" dirty="0"/>
              <a:t> </a:t>
            </a:r>
            <a:r>
              <a:rPr lang="fr-FR" dirty="0" err="1"/>
              <a:t>food</a:t>
            </a:r>
            <a:r>
              <a:rPr lang="fr-FR" dirty="0"/>
              <a:t>: </a:t>
            </a:r>
            <a:r>
              <a:rPr lang="fr-FR" dirty="0" err="1"/>
              <a:t>detection</a:t>
            </a:r>
            <a:r>
              <a:rPr lang="fr-FR" dirty="0"/>
              <a:t> of the plant miR-168 in </a:t>
            </a:r>
            <a:r>
              <a:rPr lang="fr-FR" dirty="0" err="1"/>
              <a:t>human</a:t>
            </a:r>
            <a:r>
              <a:rPr lang="fr-FR" dirty="0"/>
              <a:t> circulation 	(Zhang, 2012)</a:t>
            </a:r>
          </a:p>
          <a:p>
            <a:endParaRPr lang="fr-FR" b="1" dirty="0"/>
          </a:p>
          <a:p>
            <a:pPr>
              <a:buFont typeface="Arial" pitchFamily="-105" charset="0"/>
              <a:buChar char="•"/>
            </a:pPr>
            <a:r>
              <a:rPr lang="fr-FR" b="1" dirty="0"/>
              <a:t> The </a:t>
            </a:r>
            <a:r>
              <a:rPr lang="fr-FR" b="1" dirty="0" err="1"/>
              <a:t>field</a:t>
            </a:r>
            <a:r>
              <a:rPr lang="fr-FR" b="1" dirty="0"/>
              <a:t> </a:t>
            </a:r>
            <a:r>
              <a:rPr lang="fr-FR" b="1" dirty="0" err="1"/>
              <a:t>is</a:t>
            </a:r>
            <a:r>
              <a:rPr lang="fr-FR" b="1" dirty="0"/>
              <a:t> </a:t>
            </a:r>
            <a:r>
              <a:rPr lang="fr-FR" b="1" dirty="0" err="1"/>
              <a:t>just</a:t>
            </a:r>
            <a:r>
              <a:rPr lang="fr-FR" b="1" dirty="0"/>
              <a:t> </a:t>
            </a:r>
            <a:r>
              <a:rPr lang="fr-FR" b="1" dirty="0" err="1"/>
              <a:t>beginning</a:t>
            </a:r>
            <a:r>
              <a:rPr lang="fr-FR" b="1" dirty="0"/>
              <a:t> to </a:t>
            </a:r>
            <a:r>
              <a:rPr lang="fr-FR" b="1" dirty="0" err="1"/>
              <a:t>be</a:t>
            </a:r>
            <a:r>
              <a:rPr lang="fr-FR" b="1" dirty="0"/>
              <a:t> </a:t>
            </a:r>
            <a:r>
              <a:rPr lang="fr-FR" b="1" dirty="0" err="1"/>
              <a:t>explored</a:t>
            </a:r>
            <a:r>
              <a:rPr lang="fr-FR" b="1" dirty="0"/>
              <a:t>, and </a:t>
            </a:r>
            <a:r>
              <a:rPr lang="fr-FR" b="1" dirty="0" err="1"/>
              <a:t>is</a:t>
            </a:r>
            <a:r>
              <a:rPr lang="fr-FR" b="1" dirty="0"/>
              <a:t> </a:t>
            </a:r>
            <a:r>
              <a:rPr lang="fr-FR" b="1" dirty="0" err="1"/>
              <a:t>so</a:t>
            </a:r>
            <a:r>
              <a:rPr lang="fr-FR" b="1" dirty="0"/>
              <a:t> far </a:t>
            </a:r>
            <a:r>
              <a:rPr lang="fr-FR" b="1" dirty="0" err="1"/>
              <a:t>limited</a:t>
            </a:r>
            <a:r>
              <a:rPr lang="fr-FR" b="1" dirty="0"/>
              <a:t> by the </a:t>
            </a:r>
            <a:r>
              <a:rPr lang="fr-FR" b="1" dirty="0" err="1"/>
              <a:t>approaches</a:t>
            </a:r>
            <a:r>
              <a:rPr lang="fr-FR" b="1" dirty="0"/>
              <a:t> for quantification</a:t>
            </a:r>
          </a:p>
          <a:p>
            <a:endParaRPr lang="fr-FR" dirty="0"/>
          </a:p>
          <a:p>
            <a:endParaRPr lang="fr-FR" dirty="0"/>
          </a:p>
        </p:txBody>
      </p:sp>
      <p:sp>
        <p:nvSpPr>
          <p:cNvPr id="7" name="Rectangle 6"/>
          <p:cNvSpPr/>
          <p:nvPr/>
        </p:nvSpPr>
        <p:spPr>
          <a:xfrm>
            <a:off x="0" y="0"/>
            <a:ext cx="9144000" cy="6858000"/>
          </a:xfrm>
          <a:prstGeom prst="rect">
            <a:avLst/>
          </a:prstGeom>
          <a:noFill/>
          <a:ln w="104775">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p>
        </p:txBody>
      </p:sp>
      <p:pic>
        <p:nvPicPr>
          <p:cNvPr id="5" name="Image 4" descr="Capture d’écran 2015-03-24 à 23.14.36.png"/>
          <p:cNvPicPr>
            <a:picLocks noChangeAspect="1"/>
          </p:cNvPicPr>
          <p:nvPr/>
        </p:nvPicPr>
        <p:blipFill>
          <a:blip r:embed="rId4">
            <a:clrChange>
              <a:clrFrom>
                <a:srgbClr val="FFFFFF"/>
              </a:clrFrom>
              <a:clrTo>
                <a:srgbClr val="FFFFFF">
                  <a:alpha val="0"/>
                </a:srgbClr>
              </a:clrTo>
            </a:clrChange>
          </a:blip>
          <a:stretch>
            <a:fillRect/>
          </a:stretch>
        </p:blipFill>
        <p:spPr>
          <a:xfrm>
            <a:off x="63500" y="4715268"/>
            <a:ext cx="5499100" cy="1863332"/>
          </a:xfrm>
          <a:prstGeom prst="rect">
            <a:avLst/>
          </a:prstGeom>
        </p:spPr>
      </p:pic>
      <p:pic>
        <p:nvPicPr>
          <p:cNvPr id="12" name="Image 11" descr="Capture d’écran 2015-03-24 à 23.11.44.png"/>
          <p:cNvPicPr>
            <a:picLocks noChangeAspect="1"/>
          </p:cNvPicPr>
          <p:nvPr/>
        </p:nvPicPr>
        <p:blipFill>
          <a:blip r:embed="rId5"/>
          <a:stretch>
            <a:fillRect/>
          </a:stretch>
        </p:blipFill>
        <p:spPr>
          <a:xfrm>
            <a:off x="266700" y="3213100"/>
            <a:ext cx="8610600" cy="1273468"/>
          </a:xfrm>
          <a:prstGeom prst="rect">
            <a:avLst/>
          </a:prstGeom>
        </p:spPr>
      </p:pic>
      <p:pic>
        <p:nvPicPr>
          <p:cNvPr id="9" name="Image 8" descr="Capture d’écran 2015-03-25 à 12.34.29.png"/>
          <p:cNvPicPr>
            <a:picLocks noChangeAspect="1"/>
          </p:cNvPicPr>
          <p:nvPr/>
        </p:nvPicPr>
        <p:blipFill>
          <a:blip r:embed="rId6"/>
          <a:stretch>
            <a:fillRect/>
          </a:stretch>
        </p:blipFill>
        <p:spPr>
          <a:xfrm>
            <a:off x="1168400" y="4458237"/>
            <a:ext cx="6807200" cy="2348963"/>
          </a:xfrm>
          <a:prstGeom prst="rect">
            <a:avLst/>
          </a:prstGeom>
        </p:spPr>
      </p:pic>
      <p:sp>
        <p:nvSpPr>
          <p:cNvPr id="11" name="ZoneTexte 2"/>
          <p:cNvSpPr txBox="1">
            <a:spLocks noChangeArrowheads="1"/>
          </p:cNvSpPr>
          <p:nvPr/>
        </p:nvSpPr>
        <p:spPr bwMode="auto">
          <a:xfrm>
            <a:off x="5613400" y="3587750"/>
            <a:ext cx="2523559" cy="276999"/>
          </a:xfrm>
          <a:prstGeom prst="rect">
            <a:avLst/>
          </a:prstGeom>
          <a:noFill/>
          <a:ln w="9525">
            <a:noFill/>
            <a:miter lim="800000"/>
            <a:headEnd/>
            <a:tailEnd/>
          </a:ln>
        </p:spPr>
        <p:txBody>
          <a:bodyPr wrap="none">
            <a:prstTxWarp prst="textNoShape">
              <a:avLst/>
            </a:prstTxWarp>
            <a:spAutoFit/>
          </a:bodyPr>
          <a:lstStyle/>
          <a:p>
            <a:r>
              <a:rPr lang="fr-FR" sz="1200" b="1" i="1" dirty="0" smtClean="0">
                <a:latin typeface="Arial"/>
                <a:ea typeface="Geneva" pitchFamily="-1" charset="0"/>
                <a:cs typeface="Arial"/>
              </a:rPr>
              <a:t>Zhang et al, </a:t>
            </a:r>
            <a:r>
              <a:rPr lang="fr-FR" sz="1200" b="1" i="1" dirty="0" err="1" smtClean="0">
                <a:latin typeface="Arial"/>
                <a:ea typeface="Geneva" pitchFamily="-1" charset="0"/>
                <a:cs typeface="Arial"/>
              </a:rPr>
              <a:t>Cell</a:t>
            </a:r>
            <a:r>
              <a:rPr lang="fr-FR" sz="1200" b="1" i="1" dirty="0" smtClean="0">
                <a:latin typeface="Arial"/>
                <a:ea typeface="Geneva" pitchFamily="-1" charset="0"/>
                <a:cs typeface="Arial"/>
              </a:rPr>
              <a:t> </a:t>
            </a:r>
            <a:r>
              <a:rPr lang="fr-FR" sz="1200" b="1" i="1" dirty="0" err="1" smtClean="0">
                <a:latin typeface="Arial"/>
                <a:ea typeface="Geneva" pitchFamily="-1" charset="0"/>
                <a:cs typeface="Arial"/>
              </a:rPr>
              <a:t>Research</a:t>
            </a:r>
            <a:r>
              <a:rPr lang="fr-FR" sz="1200" b="1" i="1" dirty="0" smtClean="0">
                <a:latin typeface="Arial"/>
                <a:ea typeface="Geneva" pitchFamily="-1" charset="0"/>
                <a:cs typeface="Arial"/>
              </a:rPr>
              <a:t> 2012</a:t>
            </a:r>
            <a:endParaRPr lang="fr-FR" sz="1200" b="1" i="1" dirty="0">
              <a:latin typeface="Arial"/>
              <a:ea typeface="Geneva" pitchFamily="-1" charset="0"/>
              <a:cs typeface="Arial"/>
            </a:endParaRPr>
          </a:p>
        </p:txBody>
      </p:sp>
      <p:sp>
        <p:nvSpPr>
          <p:cNvPr id="13" name="ZoneTexte 2"/>
          <p:cNvSpPr txBox="1">
            <a:spLocks noChangeArrowheads="1"/>
          </p:cNvSpPr>
          <p:nvPr/>
        </p:nvSpPr>
        <p:spPr bwMode="auto">
          <a:xfrm>
            <a:off x="1003300" y="5607050"/>
            <a:ext cx="2830422" cy="276999"/>
          </a:xfrm>
          <a:prstGeom prst="rect">
            <a:avLst/>
          </a:prstGeom>
          <a:noFill/>
          <a:ln w="9525">
            <a:noFill/>
            <a:miter lim="800000"/>
            <a:headEnd/>
            <a:tailEnd/>
          </a:ln>
        </p:spPr>
        <p:txBody>
          <a:bodyPr wrap="none">
            <a:prstTxWarp prst="textNoShape">
              <a:avLst/>
            </a:prstTxWarp>
            <a:spAutoFit/>
          </a:bodyPr>
          <a:lstStyle/>
          <a:p>
            <a:r>
              <a:rPr lang="fr-FR" sz="1200" b="1" i="1" dirty="0" err="1" smtClean="0">
                <a:latin typeface="Arial"/>
                <a:ea typeface="Geneva" pitchFamily="-1" charset="0"/>
                <a:cs typeface="Arial"/>
              </a:rPr>
              <a:t>Witwer</a:t>
            </a:r>
            <a:r>
              <a:rPr lang="fr-FR" sz="1200" b="1" i="1" dirty="0" smtClean="0">
                <a:latin typeface="Arial"/>
                <a:ea typeface="Geneva" pitchFamily="-1" charset="0"/>
                <a:cs typeface="Arial"/>
              </a:rPr>
              <a:t> and </a:t>
            </a:r>
            <a:r>
              <a:rPr lang="fr-FR" sz="1200" b="1" i="1" dirty="0" err="1" smtClean="0">
                <a:latin typeface="Arial"/>
                <a:ea typeface="Geneva" pitchFamily="-1" charset="0"/>
                <a:cs typeface="Arial"/>
              </a:rPr>
              <a:t>Hirschl</a:t>
            </a:r>
            <a:r>
              <a:rPr lang="fr-FR" sz="1200" b="1" i="1" dirty="0" smtClean="0">
                <a:latin typeface="Arial"/>
                <a:ea typeface="Geneva" pitchFamily="-1" charset="0"/>
                <a:cs typeface="Arial"/>
              </a:rPr>
              <a:t>, </a:t>
            </a:r>
            <a:r>
              <a:rPr lang="fr-FR" sz="1200" b="1" i="1" dirty="0" err="1" smtClean="0">
                <a:latin typeface="Arial"/>
                <a:ea typeface="Geneva" pitchFamily="-1" charset="0"/>
                <a:cs typeface="Arial"/>
              </a:rPr>
              <a:t>BioEssays</a:t>
            </a:r>
            <a:r>
              <a:rPr lang="fr-FR" sz="1200" b="1" i="1" dirty="0" smtClean="0">
                <a:latin typeface="Arial"/>
                <a:ea typeface="Geneva" pitchFamily="-1" charset="0"/>
                <a:cs typeface="Arial"/>
              </a:rPr>
              <a:t> 2014</a:t>
            </a:r>
          </a:p>
        </p:txBody>
      </p:sp>
      <p:sp>
        <p:nvSpPr>
          <p:cNvPr id="14" name="ZoneTexte 2"/>
          <p:cNvSpPr txBox="1">
            <a:spLocks noChangeArrowheads="1"/>
          </p:cNvSpPr>
          <p:nvPr/>
        </p:nvSpPr>
        <p:spPr bwMode="auto">
          <a:xfrm>
            <a:off x="952500" y="3505200"/>
            <a:ext cx="2596300" cy="276999"/>
          </a:xfrm>
          <a:prstGeom prst="rect">
            <a:avLst/>
          </a:prstGeom>
          <a:noFill/>
          <a:ln w="9525">
            <a:noFill/>
            <a:miter lim="800000"/>
            <a:headEnd/>
            <a:tailEnd/>
          </a:ln>
        </p:spPr>
        <p:txBody>
          <a:bodyPr wrap="none">
            <a:prstTxWarp prst="textNoShape">
              <a:avLst/>
            </a:prstTxWarp>
            <a:spAutoFit/>
          </a:bodyPr>
          <a:lstStyle/>
          <a:p>
            <a:r>
              <a:rPr lang="fr-FR" sz="1200" b="1" i="1" dirty="0" err="1" smtClean="0">
                <a:latin typeface="Arial"/>
                <a:ea typeface="Geneva" pitchFamily="-1" charset="0"/>
                <a:cs typeface="Arial"/>
              </a:rPr>
              <a:t>Liang</a:t>
            </a:r>
            <a:r>
              <a:rPr lang="fr-FR" sz="1200" b="1" i="1" dirty="0" smtClean="0">
                <a:latin typeface="Arial"/>
                <a:ea typeface="Geneva" pitchFamily="-1" charset="0"/>
                <a:cs typeface="Arial"/>
              </a:rPr>
              <a:t> et al, J </a:t>
            </a:r>
            <a:r>
              <a:rPr lang="fr-FR" sz="1200" b="1" i="1" dirty="0" err="1" smtClean="0">
                <a:latin typeface="Arial"/>
                <a:ea typeface="Geneva" pitchFamily="-1" charset="0"/>
                <a:cs typeface="Arial"/>
              </a:rPr>
              <a:t>Nutr</a:t>
            </a:r>
            <a:r>
              <a:rPr lang="fr-FR" sz="1200" b="1" i="1" dirty="0" smtClean="0">
                <a:latin typeface="Arial"/>
                <a:ea typeface="Geneva" pitchFamily="-1" charset="0"/>
                <a:cs typeface="Arial"/>
              </a:rPr>
              <a:t> </a:t>
            </a:r>
            <a:r>
              <a:rPr lang="fr-FR" sz="1200" b="1" i="1" dirty="0" err="1" smtClean="0">
                <a:latin typeface="Arial"/>
                <a:ea typeface="Geneva" pitchFamily="-1" charset="0"/>
                <a:cs typeface="Arial"/>
              </a:rPr>
              <a:t>Biochem</a:t>
            </a:r>
            <a:r>
              <a:rPr lang="fr-FR" sz="1200" b="1" i="1" dirty="0" smtClean="0">
                <a:latin typeface="Arial"/>
                <a:ea typeface="Geneva" pitchFamily="-1" charset="0"/>
                <a:cs typeface="Arial"/>
              </a:rPr>
              <a:t> 2015</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900" decel="100000" fill="hold"/>
                                        <p:tgtEl>
                                          <p:spTgt spid="11"/>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17" fill="hold">
                            <p:stCondLst>
                              <p:cond delay="1000"/>
                            </p:stCondLst>
                            <p:childTnLst>
                              <p:par>
                                <p:cTn id="18" presetID="37"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900" decel="100000" fill="hold"/>
                                        <p:tgtEl>
                                          <p:spTgt spid="5"/>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24" presetID="37"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900" decel="100000" fill="hold"/>
                                        <p:tgtEl>
                                          <p:spTgt spid="13"/>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0" presetClass="entr" presetSubtype="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800" decel="100000"/>
                                        <p:tgtEl>
                                          <p:spTgt spid="12"/>
                                        </p:tgtEl>
                                      </p:cBhvr>
                                    </p:animEffect>
                                    <p:anim calcmode="lin" valueType="num">
                                      <p:cBhvr>
                                        <p:cTn id="35" dur="800" decel="100000" fill="hold"/>
                                        <p:tgtEl>
                                          <p:spTgt spid="12"/>
                                        </p:tgtEl>
                                        <p:attrNameLst>
                                          <p:attrName>style.rotation</p:attrName>
                                        </p:attrNameLst>
                                      </p:cBhvr>
                                      <p:tavLst>
                                        <p:tav tm="0">
                                          <p:val>
                                            <p:fltVal val="-90"/>
                                          </p:val>
                                        </p:tav>
                                        <p:tav tm="100000">
                                          <p:val>
                                            <p:fltVal val="0"/>
                                          </p:val>
                                        </p:tav>
                                      </p:tavLst>
                                    </p:anim>
                                    <p:anim calcmode="lin" valueType="num">
                                      <p:cBhvr>
                                        <p:cTn id="36" dur="800" decel="100000" fill="hold"/>
                                        <p:tgtEl>
                                          <p:spTgt spid="12"/>
                                        </p:tgtEl>
                                        <p:attrNameLst>
                                          <p:attrName>ppt_x</p:attrName>
                                        </p:attrNameLst>
                                      </p:cBhvr>
                                      <p:tavLst>
                                        <p:tav tm="0">
                                          <p:val>
                                            <p:strVal val="#ppt_x+0.4"/>
                                          </p:val>
                                        </p:tav>
                                        <p:tav tm="100000">
                                          <p:val>
                                            <p:strVal val="#ppt_x-0.05"/>
                                          </p:val>
                                        </p:tav>
                                      </p:tavLst>
                                    </p:anim>
                                    <p:anim calcmode="lin" valueType="num">
                                      <p:cBhvr>
                                        <p:cTn id="37" dur="800" decel="100000" fill="hold"/>
                                        <p:tgtEl>
                                          <p:spTgt spid="12"/>
                                        </p:tgtEl>
                                        <p:attrNameLst>
                                          <p:attrName>ppt_y</p:attrName>
                                        </p:attrNameLst>
                                      </p:cBhvr>
                                      <p:tavLst>
                                        <p:tav tm="0">
                                          <p:val>
                                            <p:strVal val="#ppt_y-0.4"/>
                                          </p:val>
                                        </p:tav>
                                        <p:tav tm="100000">
                                          <p:val>
                                            <p:strVal val="#ppt_y+0.1"/>
                                          </p:val>
                                        </p:tav>
                                      </p:tavLst>
                                    </p:anim>
                                    <p:anim calcmode="lin" valueType="num">
                                      <p:cBhvr>
                                        <p:cTn id="38"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39"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par>
                                <p:cTn id="40" presetID="1" presetClass="exit" presetSubtype="0" fill="hold" grpId="1" nodeType="withEffect">
                                  <p:stCondLst>
                                    <p:cond delay="0"/>
                                  </p:stCondLst>
                                  <p:childTnLst>
                                    <p:set>
                                      <p:cBhvr>
                                        <p:cTn id="41" dur="1" fill="hold">
                                          <p:stCondLst>
                                            <p:cond delay="0"/>
                                          </p:stCondLst>
                                        </p:cTn>
                                        <p:tgtEl>
                                          <p:spTgt spid="13"/>
                                        </p:tgtEl>
                                        <p:attrNameLst>
                                          <p:attrName>style.visibility</p:attrName>
                                        </p:attrNameLst>
                                      </p:cBhvr>
                                      <p:to>
                                        <p:strVal val="hidden"/>
                                      </p:to>
                                    </p:set>
                                  </p:childTnLst>
                                </p:cTn>
                              </p:par>
                              <p:par>
                                <p:cTn id="42" presetID="37"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1000"/>
                                        <p:tgtEl>
                                          <p:spTgt spid="14"/>
                                        </p:tgtEl>
                                      </p:cBhvr>
                                    </p:animEffect>
                                    <p:anim calcmode="lin" valueType="num">
                                      <p:cBhvr>
                                        <p:cTn id="45" dur="1000" fill="hold"/>
                                        <p:tgtEl>
                                          <p:spTgt spid="14"/>
                                        </p:tgtEl>
                                        <p:attrNameLst>
                                          <p:attrName>ppt_x</p:attrName>
                                        </p:attrNameLst>
                                      </p:cBhvr>
                                      <p:tavLst>
                                        <p:tav tm="0">
                                          <p:val>
                                            <p:strVal val="#ppt_x"/>
                                          </p:val>
                                        </p:tav>
                                        <p:tav tm="100000">
                                          <p:val>
                                            <p:strVal val="#ppt_x"/>
                                          </p:val>
                                        </p:tav>
                                      </p:tavLst>
                                    </p:anim>
                                    <p:anim calcmode="lin" valueType="num">
                                      <p:cBhvr>
                                        <p:cTn id="46" dur="900" decel="100000" fill="hold"/>
                                        <p:tgtEl>
                                          <p:spTgt spid="14"/>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48" presetID="10" presetClass="exit" presetSubtype="0" fill="hold" nodeType="withEffect">
                                  <p:stCondLst>
                                    <p:cond delay="0"/>
                                  </p:stCondLst>
                                  <p:childTnLst>
                                    <p:animEffect transition="out" filter="fade">
                                      <p:cBhvr>
                                        <p:cTn id="49" dur="2000"/>
                                        <p:tgtEl>
                                          <p:spTgt spid="8"/>
                                        </p:tgtEl>
                                      </p:cBhvr>
                                    </p:animEffect>
                                    <p:set>
                                      <p:cBhvr>
                                        <p:cTn id="50" dur="1" fill="hold">
                                          <p:stCondLst>
                                            <p:cond delay="1999"/>
                                          </p:stCondLst>
                                        </p:cTn>
                                        <p:tgtEl>
                                          <p:spTgt spid="8"/>
                                        </p:tgtEl>
                                        <p:attrNameLst>
                                          <p:attrName>style.visibility</p:attrName>
                                        </p:attrNameLst>
                                      </p:cBhvr>
                                      <p:to>
                                        <p:strVal val="hidden"/>
                                      </p:to>
                                    </p:set>
                                  </p:childTnLst>
                                </p:cTn>
                              </p:par>
                            </p:childTnLst>
                          </p:cTn>
                        </p:par>
                        <p:par>
                          <p:cTn id="51" fill="hold">
                            <p:stCondLst>
                              <p:cond delay="2000"/>
                            </p:stCondLst>
                            <p:childTnLst>
                              <p:par>
                                <p:cTn id="52" presetID="10" presetClass="exit" presetSubtype="0" fill="hold" nodeType="afterEffect">
                                  <p:stCondLst>
                                    <p:cond delay="0"/>
                                  </p:stCondLst>
                                  <p:childTnLst>
                                    <p:animEffect transition="out" filter="fade">
                                      <p:cBhvr>
                                        <p:cTn id="53" dur="2000"/>
                                        <p:tgtEl>
                                          <p:spTgt spid="5"/>
                                        </p:tgtEl>
                                      </p:cBhvr>
                                    </p:animEffect>
                                    <p:set>
                                      <p:cBhvr>
                                        <p:cTn id="54" dur="1" fill="hold">
                                          <p:stCondLst>
                                            <p:cond delay="1999"/>
                                          </p:stCondLst>
                                        </p:cTn>
                                        <p:tgtEl>
                                          <p:spTgt spid="5"/>
                                        </p:tgtEl>
                                        <p:attrNameLst>
                                          <p:attrName>style.visibility</p:attrName>
                                        </p:attrNameLst>
                                      </p:cBhvr>
                                      <p:to>
                                        <p:strVal val="hidden"/>
                                      </p:to>
                                    </p:set>
                                  </p:childTnLst>
                                </p:cTn>
                              </p:par>
                              <p:par>
                                <p:cTn id="55" presetID="37" presetClass="entr" presetSubtype="0" fill="hold" nodeType="with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1000"/>
                                        <p:tgtEl>
                                          <p:spTgt spid="9"/>
                                        </p:tgtEl>
                                      </p:cBhvr>
                                    </p:animEffect>
                                    <p:anim calcmode="lin" valueType="num">
                                      <p:cBhvr>
                                        <p:cTn id="58" dur="1000" fill="hold"/>
                                        <p:tgtEl>
                                          <p:spTgt spid="9"/>
                                        </p:tgtEl>
                                        <p:attrNameLst>
                                          <p:attrName>ppt_x</p:attrName>
                                        </p:attrNameLst>
                                      </p:cBhvr>
                                      <p:tavLst>
                                        <p:tav tm="0">
                                          <p:val>
                                            <p:strVal val="#ppt_x"/>
                                          </p:val>
                                        </p:tav>
                                        <p:tav tm="100000">
                                          <p:val>
                                            <p:strVal val="#ppt_x"/>
                                          </p:val>
                                        </p:tav>
                                      </p:tavLst>
                                    </p:anim>
                                    <p:anim calcmode="lin" valueType="num">
                                      <p:cBhvr>
                                        <p:cTn id="59" dur="900" decel="100000" fill="hold"/>
                                        <p:tgtEl>
                                          <p:spTgt spid="9"/>
                                        </p:tgtEl>
                                        <p:attrNameLst>
                                          <p:attrName>ppt_y</p:attrName>
                                        </p:attrNameLst>
                                      </p:cBhvr>
                                      <p:tavLst>
                                        <p:tav tm="0">
                                          <p:val>
                                            <p:strVal val="#ppt_y+1"/>
                                          </p:val>
                                        </p:tav>
                                        <p:tav tm="100000">
                                          <p:val>
                                            <p:strVal val="#ppt_y-.03"/>
                                          </p:val>
                                        </p:tav>
                                      </p:tavLst>
                                    </p:anim>
                                    <p:anim calcmode="lin" valueType="num">
                                      <p:cBhvr>
                                        <p:cTn id="6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3" grpId="1"/>
      <p:bldP spid="14" grpId="0"/>
    </p:bld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393700" y="239713"/>
            <a:ext cx="8229600" cy="1139825"/>
          </a:xfrm>
        </p:spPr>
        <p:txBody>
          <a:bodyPr/>
          <a:lstStyle/>
          <a:p>
            <a:pPr algn="ctr"/>
            <a:r>
              <a:rPr lang="fr-FR" dirty="0" smtClean="0"/>
              <a:t>DES LONGS</a:t>
            </a:r>
            <a:endParaRPr lang="fr-FR" dirty="0"/>
          </a:p>
        </p:txBody>
      </p:sp>
      <p:pic>
        <p:nvPicPr>
          <p:cNvPr id="4" name="Image 3" descr="Capture d’écran 2015-03-24 à 15.09.06.png"/>
          <p:cNvPicPr>
            <a:picLocks noChangeAspect="1"/>
          </p:cNvPicPr>
          <p:nvPr/>
        </p:nvPicPr>
        <p:blipFill>
          <a:blip r:embed="rId2"/>
          <a:srcRect l="73783" t="26415"/>
          <a:stretch>
            <a:fillRect/>
          </a:stretch>
        </p:blipFill>
        <p:spPr>
          <a:xfrm>
            <a:off x="647700" y="3733801"/>
            <a:ext cx="2170024" cy="2933700"/>
          </a:xfrm>
          <a:prstGeom prst="rect">
            <a:avLst/>
          </a:prstGeom>
          <a:ln>
            <a:solidFill>
              <a:schemeClr val="tx1"/>
            </a:solidFill>
          </a:ln>
        </p:spPr>
      </p:pic>
      <p:pic>
        <p:nvPicPr>
          <p:cNvPr id="7" name="Image 6"/>
          <p:cNvPicPr>
            <a:picLocks noChangeAspect="1"/>
          </p:cNvPicPr>
          <p:nvPr/>
        </p:nvPicPr>
        <p:blipFill>
          <a:blip r:embed="rId3"/>
          <a:srcRect l="592" t="1886" b="38919"/>
          <a:stretch>
            <a:fillRect/>
          </a:stretch>
        </p:blipFill>
        <p:spPr bwMode="auto">
          <a:xfrm>
            <a:off x="600717" y="935038"/>
            <a:ext cx="7829550" cy="2562225"/>
          </a:xfrm>
          <a:prstGeom prst="rect">
            <a:avLst/>
          </a:prstGeom>
          <a:noFill/>
          <a:ln w="9525">
            <a:noFill/>
            <a:miter lim="800000"/>
            <a:headEnd/>
            <a:tailEnd/>
          </a:ln>
        </p:spPr>
      </p:pic>
      <p:sp>
        <p:nvSpPr>
          <p:cNvPr id="8" name="ZoneTexte 7"/>
          <p:cNvSpPr txBox="1">
            <a:spLocks noChangeArrowheads="1"/>
          </p:cNvSpPr>
          <p:nvPr/>
        </p:nvSpPr>
        <p:spPr bwMode="auto">
          <a:xfrm>
            <a:off x="600717" y="814388"/>
            <a:ext cx="1517650" cy="492125"/>
          </a:xfrm>
          <a:prstGeom prst="rect">
            <a:avLst/>
          </a:prstGeom>
          <a:solidFill>
            <a:schemeClr val="bg1"/>
          </a:solidFill>
          <a:ln w="9525">
            <a:noFill/>
            <a:miter lim="800000"/>
            <a:headEnd/>
            <a:tailEnd/>
          </a:ln>
        </p:spPr>
        <p:txBody>
          <a:bodyPr>
            <a:spAutoFit/>
          </a:bodyPr>
          <a:lstStyle/>
          <a:p>
            <a:pPr algn="ctr"/>
            <a:endParaRPr lang="fr-FR" sz="1300">
              <a:latin typeface="Calibri" pitchFamily="34" charset="0"/>
            </a:endParaRPr>
          </a:p>
          <a:p>
            <a:pPr algn="ctr"/>
            <a:endParaRPr lang="fr-FR" sz="1300">
              <a:latin typeface="Calibri" pitchFamily="34" charset="0"/>
            </a:endParaRPr>
          </a:p>
        </p:txBody>
      </p:sp>
      <p:sp>
        <p:nvSpPr>
          <p:cNvPr id="9" name="ZoneTexte 8"/>
          <p:cNvSpPr txBox="1">
            <a:spLocks noChangeArrowheads="1"/>
          </p:cNvSpPr>
          <p:nvPr/>
        </p:nvSpPr>
        <p:spPr bwMode="auto">
          <a:xfrm>
            <a:off x="640404" y="2308225"/>
            <a:ext cx="1689100" cy="492125"/>
          </a:xfrm>
          <a:prstGeom prst="rect">
            <a:avLst/>
          </a:prstGeom>
          <a:solidFill>
            <a:schemeClr val="bg1"/>
          </a:solidFill>
          <a:ln w="9525">
            <a:noFill/>
            <a:miter lim="800000"/>
            <a:headEnd/>
            <a:tailEnd/>
          </a:ln>
        </p:spPr>
        <p:txBody>
          <a:bodyPr>
            <a:spAutoFit/>
          </a:bodyPr>
          <a:lstStyle/>
          <a:p>
            <a:pPr algn="ctr"/>
            <a:r>
              <a:rPr lang="fr-FR" sz="1300">
                <a:latin typeface="Calibri" pitchFamily="34" charset="0"/>
              </a:rPr>
              <a:t>1. Remodelage chromatinien</a:t>
            </a:r>
          </a:p>
        </p:txBody>
      </p:sp>
      <p:sp>
        <p:nvSpPr>
          <p:cNvPr id="10" name="ZoneTexte 10"/>
          <p:cNvSpPr txBox="1">
            <a:spLocks noChangeArrowheads="1"/>
          </p:cNvSpPr>
          <p:nvPr/>
        </p:nvSpPr>
        <p:spPr bwMode="auto">
          <a:xfrm>
            <a:off x="3739204" y="2384425"/>
            <a:ext cx="1354138" cy="246063"/>
          </a:xfrm>
          <a:prstGeom prst="rect">
            <a:avLst/>
          </a:prstGeom>
          <a:solidFill>
            <a:schemeClr val="bg1"/>
          </a:solidFill>
          <a:ln w="9525">
            <a:noFill/>
            <a:miter lim="800000"/>
            <a:headEnd/>
            <a:tailEnd/>
          </a:ln>
        </p:spPr>
        <p:txBody>
          <a:bodyPr>
            <a:spAutoFit/>
          </a:bodyPr>
          <a:lstStyle/>
          <a:p>
            <a:pPr algn="ctr"/>
            <a:endParaRPr lang="fr-FR" sz="1000">
              <a:latin typeface="Calibri" pitchFamily="34" charset="0"/>
            </a:endParaRPr>
          </a:p>
        </p:txBody>
      </p:sp>
      <p:sp>
        <p:nvSpPr>
          <p:cNvPr id="11" name="ZoneTexte 18"/>
          <p:cNvSpPr txBox="1">
            <a:spLocks noChangeArrowheads="1"/>
          </p:cNvSpPr>
          <p:nvPr/>
        </p:nvSpPr>
        <p:spPr bwMode="auto">
          <a:xfrm>
            <a:off x="6950717" y="2676525"/>
            <a:ext cx="1668462" cy="492443"/>
          </a:xfrm>
          <a:prstGeom prst="rect">
            <a:avLst/>
          </a:prstGeom>
          <a:solidFill>
            <a:schemeClr val="bg1"/>
          </a:solidFill>
          <a:ln w="9525">
            <a:noFill/>
            <a:miter lim="800000"/>
            <a:headEnd/>
            <a:tailEnd/>
          </a:ln>
        </p:spPr>
        <p:txBody>
          <a:bodyPr>
            <a:spAutoFit/>
          </a:bodyPr>
          <a:lstStyle/>
          <a:p>
            <a:pPr algn="ctr"/>
            <a:r>
              <a:rPr lang="fr-FR" sz="1300" b="1" dirty="0">
                <a:latin typeface="Calibri" pitchFamily="34" charset="0"/>
              </a:rPr>
              <a:t>4. </a:t>
            </a:r>
            <a:r>
              <a:rPr lang="fr-FR" sz="1300" b="1" dirty="0" err="1" smtClean="0">
                <a:latin typeface="Calibri" pitchFamily="34" charset="0"/>
              </a:rPr>
              <a:t>Precursor</a:t>
            </a:r>
            <a:r>
              <a:rPr lang="fr-FR" sz="1300" b="1" dirty="0" smtClean="0">
                <a:latin typeface="Calibri" pitchFamily="34" charset="0"/>
              </a:rPr>
              <a:t> for </a:t>
            </a:r>
            <a:r>
              <a:rPr lang="fr-FR" sz="1300" b="1" dirty="0" err="1" smtClean="0">
                <a:latin typeface="Calibri" pitchFamily="34" charset="0"/>
              </a:rPr>
              <a:t>small</a:t>
            </a:r>
            <a:r>
              <a:rPr lang="fr-FR" sz="1300" b="1" dirty="0" smtClean="0">
                <a:latin typeface="Calibri" pitchFamily="34" charset="0"/>
              </a:rPr>
              <a:t> </a:t>
            </a:r>
            <a:r>
              <a:rPr lang="fr-FR" sz="1300" b="1" dirty="0" err="1" smtClean="0">
                <a:latin typeface="Calibri" pitchFamily="34" charset="0"/>
              </a:rPr>
              <a:t>non</a:t>
            </a:r>
            <a:r>
              <a:rPr lang="fr-FR" sz="1300" b="1" dirty="0" err="1">
                <a:latin typeface="Calibri" pitchFamily="34" charset="0"/>
              </a:rPr>
              <a:t>-</a:t>
            </a:r>
            <a:r>
              <a:rPr lang="fr-FR" sz="1300" b="1" dirty="0" err="1" smtClean="0">
                <a:latin typeface="Calibri" pitchFamily="34" charset="0"/>
              </a:rPr>
              <a:t>coding</a:t>
            </a:r>
            <a:r>
              <a:rPr lang="fr-FR" sz="1300" b="1" dirty="0" smtClean="0">
                <a:latin typeface="Calibri" pitchFamily="34" charset="0"/>
              </a:rPr>
              <a:t> RNA</a:t>
            </a:r>
            <a:endParaRPr lang="fr-FR" sz="1300" b="1" dirty="0">
              <a:latin typeface="Calibri" pitchFamily="34" charset="0"/>
            </a:endParaRPr>
          </a:p>
        </p:txBody>
      </p:sp>
      <p:sp>
        <p:nvSpPr>
          <p:cNvPr id="12" name="ZoneTexte 19"/>
          <p:cNvSpPr txBox="1">
            <a:spLocks noChangeArrowheads="1"/>
          </p:cNvSpPr>
          <p:nvPr/>
        </p:nvSpPr>
        <p:spPr bwMode="auto">
          <a:xfrm>
            <a:off x="6479229" y="2260600"/>
            <a:ext cx="1023938" cy="400050"/>
          </a:xfrm>
          <a:prstGeom prst="rect">
            <a:avLst/>
          </a:prstGeom>
          <a:solidFill>
            <a:schemeClr val="bg1"/>
          </a:solidFill>
          <a:ln w="9525">
            <a:noFill/>
            <a:miter lim="800000"/>
            <a:headEnd/>
            <a:tailEnd/>
          </a:ln>
        </p:spPr>
        <p:txBody>
          <a:bodyPr>
            <a:spAutoFit/>
          </a:bodyPr>
          <a:lstStyle/>
          <a:p>
            <a:pPr algn="ctr"/>
            <a:endParaRPr lang="fr-FR" sz="1000">
              <a:latin typeface="Calibri" pitchFamily="34" charset="0"/>
            </a:endParaRPr>
          </a:p>
          <a:p>
            <a:pPr algn="ctr"/>
            <a:endParaRPr lang="fr-FR" sz="1000">
              <a:latin typeface="Calibri" pitchFamily="34" charset="0"/>
            </a:endParaRPr>
          </a:p>
        </p:txBody>
      </p:sp>
      <p:sp>
        <p:nvSpPr>
          <p:cNvPr id="13" name="ZoneTexte 49"/>
          <p:cNvSpPr txBox="1">
            <a:spLocks noChangeArrowheads="1"/>
          </p:cNvSpPr>
          <p:nvPr/>
        </p:nvSpPr>
        <p:spPr bwMode="auto">
          <a:xfrm>
            <a:off x="1916754" y="3197225"/>
            <a:ext cx="1690688" cy="492125"/>
          </a:xfrm>
          <a:prstGeom prst="rect">
            <a:avLst/>
          </a:prstGeom>
          <a:solidFill>
            <a:schemeClr val="bg1"/>
          </a:solidFill>
          <a:ln w="9525">
            <a:noFill/>
            <a:miter lim="800000"/>
            <a:headEnd/>
            <a:tailEnd/>
          </a:ln>
        </p:spPr>
        <p:txBody>
          <a:bodyPr>
            <a:spAutoFit/>
          </a:bodyPr>
          <a:lstStyle/>
          <a:p>
            <a:pPr algn="ctr"/>
            <a:endParaRPr lang="fr-FR" sz="1300">
              <a:latin typeface="Calibri" pitchFamily="34" charset="0"/>
            </a:endParaRPr>
          </a:p>
          <a:p>
            <a:pPr algn="ctr"/>
            <a:endParaRPr lang="fr-FR" sz="1300">
              <a:latin typeface="Calibri" pitchFamily="34" charset="0"/>
            </a:endParaRPr>
          </a:p>
        </p:txBody>
      </p:sp>
      <p:sp>
        <p:nvSpPr>
          <p:cNvPr id="14" name="ZoneTexte 55"/>
          <p:cNvSpPr txBox="1">
            <a:spLocks noChangeArrowheads="1"/>
          </p:cNvSpPr>
          <p:nvPr/>
        </p:nvSpPr>
        <p:spPr bwMode="auto">
          <a:xfrm>
            <a:off x="446729" y="2308225"/>
            <a:ext cx="2259013" cy="492125"/>
          </a:xfrm>
          <a:prstGeom prst="rect">
            <a:avLst/>
          </a:prstGeom>
          <a:solidFill>
            <a:schemeClr val="bg1"/>
          </a:solidFill>
          <a:ln w="9525">
            <a:noFill/>
            <a:miter lim="800000"/>
            <a:headEnd/>
            <a:tailEnd/>
          </a:ln>
        </p:spPr>
        <p:txBody>
          <a:bodyPr>
            <a:spAutoFit/>
          </a:bodyPr>
          <a:lstStyle/>
          <a:p>
            <a:pPr marL="342900" indent="-342900" algn="ctr"/>
            <a:r>
              <a:rPr lang="fr-FR" sz="1300" b="1" dirty="0" smtClean="0">
                <a:latin typeface="Calibri" pitchFamily="34" charset="0"/>
              </a:rPr>
              <a:t> </a:t>
            </a:r>
            <a:r>
              <a:rPr lang="fr-FR" sz="1300" b="1" dirty="0" err="1" smtClean="0">
                <a:latin typeface="Calibri" pitchFamily="34" charset="0"/>
              </a:rPr>
              <a:t>Epigenetics</a:t>
            </a:r>
            <a:endParaRPr lang="fr-FR" sz="1300" b="1" dirty="0" smtClean="0">
              <a:latin typeface="Calibri" pitchFamily="34" charset="0"/>
            </a:endParaRPr>
          </a:p>
          <a:p>
            <a:pPr marL="342900" indent="-342900" algn="ctr"/>
            <a:r>
              <a:rPr lang="fr-FR" sz="1300" b="1" dirty="0" err="1" smtClean="0">
                <a:latin typeface="Calibri" pitchFamily="34" charset="0"/>
              </a:rPr>
              <a:t>Chromatin</a:t>
            </a:r>
            <a:r>
              <a:rPr lang="fr-FR" sz="1300" b="1" dirty="0" smtClean="0">
                <a:latin typeface="Calibri" pitchFamily="34" charset="0"/>
              </a:rPr>
              <a:t> </a:t>
            </a:r>
            <a:r>
              <a:rPr lang="fr-FR" sz="1300" b="1" dirty="0" err="1" smtClean="0">
                <a:latin typeface="Calibri" pitchFamily="34" charset="0"/>
              </a:rPr>
              <a:t>remodeling</a:t>
            </a:r>
            <a:endParaRPr lang="fr-FR" sz="1300" b="1" dirty="0">
              <a:latin typeface="Calibri" pitchFamily="34" charset="0"/>
            </a:endParaRPr>
          </a:p>
        </p:txBody>
      </p:sp>
      <p:sp>
        <p:nvSpPr>
          <p:cNvPr id="15" name="ZoneTexte 56"/>
          <p:cNvSpPr txBox="1">
            <a:spLocks noChangeArrowheads="1"/>
          </p:cNvSpPr>
          <p:nvPr/>
        </p:nvSpPr>
        <p:spPr bwMode="auto">
          <a:xfrm>
            <a:off x="1284929" y="3005138"/>
            <a:ext cx="1690688" cy="492125"/>
          </a:xfrm>
          <a:prstGeom prst="rect">
            <a:avLst/>
          </a:prstGeom>
          <a:solidFill>
            <a:schemeClr val="bg1"/>
          </a:solidFill>
          <a:ln w="9525">
            <a:noFill/>
            <a:miter lim="800000"/>
            <a:headEnd/>
            <a:tailEnd/>
          </a:ln>
        </p:spPr>
        <p:txBody>
          <a:bodyPr>
            <a:spAutoFit/>
          </a:bodyPr>
          <a:lstStyle/>
          <a:p>
            <a:pPr algn="ctr"/>
            <a:endParaRPr lang="fr-FR" sz="1300">
              <a:latin typeface="Calibri" pitchFamily="34" charset="0"/>
            </a:endParaRPr>
          </a:p>
          <a:p>
            <a:pPr algn="ctr"/>
            <a:endParaRPr lang="fr-FR" sz="1300">
              <a:latin typeface="Calibri" pitchFamily="34" charset="0"/>
            </a:endParaRPr>
          </a:p>
        </p:txBody>
      </p:sp>
      <p:sp>
        <p:nvSpPr>
          <p:cNvPr id="16" name="ZoneTexte 57"/>
          <p:cNvSpPr txBox="1">
            <a:spLocks noChangeArrowheads="1"/>
          </p:cNvSpPr>
          <p:nvPr/>
        </p:nvSpPr>
        <p:spPr bwMode="auto">
          <a:xfrm>
            <a:off x="3870967" y="3197225"/>
            <a:ext cx="1690687" cy="492125"/>
          </a:xfrm>
          <a:prstGeom prst="rect">
            <a:avLst/>
          </a:prstGeom>
          <a:solidFill>
            <a:schemeClr val="bg1"/>
          </a:solidFill>
          <a:ln w="9525">
            <a:noFill/>
            <a:miter lim="800000"/>
            <a:headEnd/>
            <a:tailEnd/>
          </a:ln>
        </p:spPr>
        <p:txBody>
          <a:bodyPr>
            <a:spAutoFit/>
          </a:bodyPr>
          <a:lstStyle/>
          <a:p>
            <a:pPr algn="ctr"/>
            <a:endParaRPr lang="fr-FR" sz="1300">
              <a:latin typeface="Calibri" pitchFamily="34" charset="0"/>
            </a:endParaRPr>
          </a:p>
          <a:p>
            <a:pPr algn="ctr"/>
            <a:endParaRPr lang="fr-FR" sz="1300">
              <a:latin typeface="Calibri" pitchFamily="34" charset="0"/>
            </a:endParaRPr>
          </a:p>
        </p:txBody>
      </p:sp>
      <p:sp>
        <p:nvSpPr>
          <p:cNvPr id="17" name="ZoneTexte 58"/>
          <p:cNvSpPr txBox="1">
            <a:spLocks noChangeArrowheads="1"/>
          </p:cNvSpPr>
          <p:nvPr/>
        </p:nvSpPr>
        <p:spPr bwMode="auto">
          <a:xfrm>
            <a:off x="2373954" y="3297238"/>
            <a:ext cx="3133725" cy="292100"/>
          </a:xfrm>
          <a:prstGeom prst="rect">
            <a:avLst/>
          </a:prstGeom>
          <a:solidFill>
            <a:schemeClr val="bg1"/>
          </a:solidFill>
          <a:ln w="9525">
            <a:noFill/>
            <a:miter lim="800000"/>
            <a:headEnd/>
            <a:tailEnd/>
          </a:ln>
        </p:spPr>
        <p:txBody>
          <a:bodyPr>
            <a:spAutoFit/>
          </a:bodyPr>
          <a:lstStyle/>
          <a:p>
            <a:pPr algn="ctr"/>
            <a:r>
              <a:rPr lang="fr-FR" sz="1300" b="1" dirty="0">
                <a:latin typeface="Calibri" pitchFamily="34" charset="0"/>
              </a:rPr>
              <a:t>2. Interaction</a:t>
            </a:r>
            <a:r>
              <a:rPr lang="fr-FR" sz="1300" b="1" dirty="0" smtClean="0">
                <a:latin typeface="Calibri" pitchFamily="34" charset="0"/>
              </a:rPr>
              <a:t> RNA/RNA </a:t>
            </a:r>
            <a:r>
              <a:rPr lang="fr-FR" sz="1300" b="1" dirty="0" err="1" smtClean="0">
                <a:latin typeface="Calibri" pitchFamily="34" charset="0"/>
              </a:rPr>
              <a:t>antisense</a:t>
            </a:r>
            <a:endParaRPr lang="fr-FR" sz="1300" b="1" dirty="0">
              <a:latin typeface="Calibri" pitchFamily="34" charset="0"/>
            </a:endParaRPr>
          </a:p>
        </p:txBody>
      </p:sp>
      <p:sp>
        <p:nvSpPr>
          <p:cNvPr id="18" name="ZoneTexte 59"/>
          <p:cNvSpPr txBox="1">
            <a:spLocks noChangeArrowheads="1"/>
          </p:cNvSpPr>
          <p:nvPr/>
        </p:nvSpPr>
        <p:spPr bwMode="auto">
          <a:xfrm>
            <a:off x="5088579" y="3297238"/>
            <a:ext cx="2916238" cy="292100"/>
          </a:xfrm>
          <a:prstGeom prst="rect">
            <a:avLst/>
          </a:prstGeom>
          <a:noFill/>
          <a:ln w="9525">
            <a:noFill/>
            <a:miter lim="800000"/>
            <a:headEnd/>
            <a:tailEnd/>
          </a:ln>
        </p:spPr>
        <p:txBody>
          <a:bodyPr>
            <a:spAutoFit/>
          </a:bodyPr>
          <a:lstStyle/>
          <a:p>
            <a:pPr algn="ctr"/>
            <a:r>
              <a:rPr lang="fr-FR" sz="1300" b="1" dirty="0">
                <a:latin typeface="Calibri" pitchFamily="34" charset="0"/>
              </a:rPr>
              <a:t>3. Interaction</a:t>
            </a:r>
            <a:r>
              <a:rPr lang="fr-FR" sz="1300" b="1" dirty="0" smtClean="0">
                <a:latin typeface="Calibri" pitchFamily="34" charset="0"/>
              </a:rPr>
              <a:t> </a:t>
            </a:r>
            <a:r>
              <a:rPr lang="fr-FR" sz="1300" b="1" dirty="0" err="1" smtClean="0">
                <a:latin typeface="Calibri" pitchFamily="34" charset="0"/>
              </a:rPr>
              <a:t>with</a:t>
            </a:r>
            <a:r>
              <a:rPr lang="fr-FR" sz="1300" b="1" dirty="0" smtClean="0">
                <a:latin typeface="Calibri" pitchFamily="34" charset="0"/>
              </a:rPr>
              <a:t> </a:t>
            </a:r>
            <a:r>
              <a:rPr lang="fr-FR" sz="1300" b="1" dirty="0" err="1" smtClean="0">
                <a:latin typeface="Calibri" pitchFamily="34" charset="0"/>
              </a:rPr>
              <a:t>proteins</a:t>
            </a:r>
            <a:endParaRPr lang="fr-FR" sz="1300" b="1" dirty="0">
              <a:latin typeface="Calibri" pitchFamily="34" charset="0"/>
            </a:endParaRPr>
          </a:p>
        </p:txBody>
      </p:sp>
      <p:sp>
        <p:nvSpPr>
          <p:cNvPr id="19" name="Rectangle à coins arrondis 18"/>
          <p:cNvSpPr/>
          <p:nvPr/>
        </p:nvSpPr>
        <p:spPr>
          <a:xfrm>
            <a:off x="500704" y="1049338"/>
            <a:ext cx="8037513" cy="2636837"/>
          </a:xfrm>
          <a:prstGeom prst="roundRect">
            <a:avLst/>
          </a:prstGeom>
          <a:no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a:p>
        </p:txBody>
      </p:sp>
      <p:sp>
        <p:nvSpPr>
          <p:cNvPr id="20" name="Ellipse 19"/>
          <p:cNvSpPr>
            <a:spLocks noChangeAspect="1"/>
          </p:cNvSpPr>
          <p:nvPr/>
        </p:nvSpPr>
        <p:spPr>
          <a:xfrm>
            <a:off x="919804" y="2308225"/>
            <a:ext cx="261938" cy="269875"/>
          </a:xfrm>
          <a:prstGeom prst="ellipse">
            <a:avLst/>
          </a:prstGeom>
          <a:solidFill>
            <a:srgbClr val="F19B26"/>
          </a:solidFill>
          <a:ln>
            <a:solidFill>
              <a:srgbClr val="FFFFFF"/>
            </a:solidFill>
          </a:ln>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fr-FR" sz="1200" b="1" dirty="0"/>
          </a:p>
        </p:txBody>
      </p:sp>
      <p:sp>
        <p:nvSpPr>
          <p:cNvPr id="21" name="Ellipse 20"/>
          <p:cNvSpPr>
            <a:spLocks noChangeAspect="1"/>
          </p:cNvSpPr>
          <p:nvPr/>
        </p:nvSpPr>
        <p:spPr>
          <a:xfrm>
            <a:off x="2645417" y="3308350"/>
            <a:ext cx="261937" cy="269875"/>
          </a:xfrm>
          <a:prstGeom prst="ellipse">
            <a:avLst/>
          </a:prstGeom>
          <a:solidFill>
            <a:srgbClr val="C237F9"/>
          </a:solidFill>
          <a:ln>
            <a:solidFill>
              <a:srgbClr val="FFFFFF"/>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sz="1200" b="1" dirty="0"/>
          </a:p>
        </p:txBody>
      </p:sp>
      <p:sp>
        <p:nvSpPr>
          <p:cNvPr id="22" name="Ellipse 21"/>
          <p:cNvSpPr>
            <a:spLocks noChangeAspect="1"/>
          </p:cNvSpPr>
          <p:nvPr/>
        </p:nvSpPr>
        <p:spPr>
          <a:xfrm>
            <a:off x="5294954" y="3308350"/>
            <a:ext cx="261938" cy="269875"/>
          </a:xfrm>
          <a:prstGeom prst="ellipse">
            <a:avLst/>
          </a:prstGeom>
          <a:solidFill>
            <a:srgbClr val="4AB14F"/>
          </a:solidFill>
          <a:ln>
            <a:solidFill>
              <a:srgbClr val="FFFFFF"/>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sz="1200" b="1" dirty="0"/>
          </a:p>
        </p:txBody>
      </p:sp>
      <p:sp>
        <p:nvSpPr>
          <p:cNvPr id="23" name="Ellipse 22"/>
          <p:cNvSpPr>
            <a:spLocks noChangeAspect="1"/>
          </p:cNvSpPr>
          <p:nvPr/>
        </p:nvSpPr>
        <p:spPr>
          <a:xfrm>
            <a:off x="6950717" y="2706688"/>
            <a:ext cx="261937" cy="269875"/>
          </a:xfrm>
          <a:prstGeom prst="ellipse">
            <a:avLst/>
          </a:prstGeom>
          <a:solidFill>
            <a:srgbClr val="BC224C"/>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sz="1200" b="1" dirty="0"/>
          </a:p>
        </p:txBody>
      </p:sp>
      <p:sp>
        <p:nvSpPr>
          <p:cNvPr id="24" name="ZoneTexte 35"/>
          <p:cNvSpPr txBox="1">
            <a:spLocks noChangeArrowheads="1"/>
          </p:cNvSpPr>
          <p:nvPr/>
        </p:nvSpPr>
        <p:spPr bwMode="auto">
          <a:xfrm>
            <a:off x="905517" y="2247900"/>
            <a:ext cx="288925" cy="338138"/>
          </a:xfrm>
          <a:prstGeom prst="rect">
            <a:avLst/>
          </a:prstGeom>
          <a:noFill/>
          <a:ln w="9525">
            <a:noFill/>
            <a:miter lim="800000"/>
            <a:headEnd/>
            <a:tailEnd/>
          </a:ln>
        </p:spPr>
        <p:txBody>
          <a:bodyPr wrap="none">
            <a:spAutoFit/>
          </a:bodyPr>
          <a:lstStyle/>
          <a:p>
            <a:r>
              <a:rPr lang="fr-FR" sz="1600" b="1">
                <a:solidFill>
                  <a:srgbClr val="FFFFFF"/>
                </a:solidFill>
                <a:latin typeface="Calibri" pitchFamily="34" charset="0"/>
              </a:rPr>
              <a:t>1</a:t>
            </a:r>
          </a:p>
        </p:txBody>
      </p:sp>
      <p:sp>
        <p:nvSpPr>
          <p:cNvPr id="25" name="ZoneTexte 38"/>
          <p:cNvSpPr txBox="1">
            <a:spLocks noChangeArrowheads="1"/>
          </p:cNvSpPr>
          <p:nvPr/>
        </p:nvSpPr>
        <p:spPr bwMode="auto">
          <a:xfrm>
            <a:off x="2635892" y="3273425"/>
            <a:ext cx="288925" cy="338138"/>
          </a:xfrm>
          <a:prstGeom prst="rect">
            <a:avLst/>
          </a:prstGeom>
          <a:noFill/>
          <a:ln w="9525">
            <a:noFill/>
            <a:miter lim="800000"/>
            <a:headEnd/>
            <a:tailEnd/>
          </a:ln>
        </p:spPr>
        <p:txBody>
          <a:bodyPr wrap="none">
            <a:spAutoFit/>
          </a:bodyPr>
          <a:lstStyle/>
          <a:p>
            <a:r>
              <a:rPr lang="fr-FR" sz="1600" b="1">
                <a:solidFill>
                  <a:srgbClr val="FFFFFF"/>
                </a:solidFill>
                <a:latin typeface="Calibri" pitchFamily="34" charset="0"/>
              </a:rPr>
              <a:t>2</a:t>
            </a:r>
          </a:p>
        </p:txBody>
      </p:sp>
      <p:sp>
        <p:nvSpPr>
          <p:cNvPr id="26" name="ZoneTexte 39"/>
          <p:cNvSpPr txBox="1">
            <a:spLocks noChangeArrowheads="1"/>
          </p:cNvSpPr>
          <p:nvPr/>
        </p:nvSpPr>
        <p:spPr bwMode="auto">
          <a:xfrm>
            <a:off x="5294954" y="3273425"/>
            <a:ext cx="288925" cy="338138"/>
          </a:xfrm>
          <a:prstGeom prst="rect">
            <a:avLst/>
          </a:prstGeom>
          <a:noFill/>
          <a:ln w="9525">
            <a:noFill/>
            <a:miter lim="800000"/>
            <a:headEnd/>
            <a:tailEnd/>
          </a:ln>
        </p:spPr>
        <p:txBody>
          <a:bodyPr wrap="none">
            <a:spAutoFit/>
          </a:bodyPr>
          <a:lstStyle/>
          <a:p>
            <a:r>
              <a:rPr lang="fr-FR" sz="1600" b="1">
                <a:solidFill>
                  <a:srgbClr val="FFFFFF"/>
                </a:solidFill>
                <a:latin typeface="Calibri" pitchFamily="34" charset="0"/>
              </a:rPr>
              <a:t>3</a:t>
            </a:r>
          </a:p>
        </p:txBody>
      </p:sp>
      <p:sp>
        <p:nvSpPr>
          <p:cNvPr id="27" name="ZoneTexte 40"/>
          <p:cNvSpPr txBox="1">
            <a:spLocks noChangeArrowheads="1"/>
          </p:cNvSpPr>
          <p:nvPr/>
        </p:nvSpPr>
        <p:spPr bwMode="auto">
          <a:xfrm>
            <a:off x="6938017" y="2662238"/>
            <a:ext cx="288925" cy="338137"/>
          </a:xfrm>
          <a:prstGeom prst="rect">
            <a:avLst/>
          </a:prstGeom>
          <a:noFill/>
          <a:ln w="9525">
            <a:solidFill>
              <a:srgbClr val="FFFFFF"/>
            </a:solidFill>
            <a:miter lim="800000"/>
            <a:headEnd/>
            <a:tailEnd/>
          </a:ln>
        </p:spPr>
        <p:txBody>
          <a:bodyPr wrap="none">
            <a:spAutoFit/>
          </a:bodyPr>
          <a:lstStyle/>
          <a:p>
            <a:r>
              <a:rPr lang="fr-FR" sz="1600" b="1">
                <a:solidFill>
                  <a:srgbClr val="FFFFFF"/>
                </a:solidFill>
                <a:latin typeface="Calibri" pitchFamily="34" charset="0"/>
              </a:rPr>
              <a:t>4</a:t>
            </a:r>
          </a:p>
        </p:txBody>
      </p:sp>
      <p:sp>
        <p:nvSpPr>
          <p:cNvPr id="28" name="ZoneTexte 6"/>
          <p:cNvSpPr txBox="1">
            <a:spLocks noChangeArrowheads="1"/>
          </p:cNvSpPr>
          <p:nvPr/>
        </p:nvSpPr>
        <p:spPr bwMode="auto">
          <a:xfrm>
            <a:off x="2562988" y="1049338"/>
            <a:ext cx="3999412" cy="461665"/>
          </a:xfrm>
          <a:prstGeom prst="rect">
            <a:avLst/>
          </a:prstGeom>
          <a:noFill/>
          <a:ln w="9525">
            <a:noFill/>
            <a:miter lim="800000"/>
            <a:headEnd/>
            <a:tailEnd/>
          </a:ln>
        </p:spPr>
        <p:txBody>
          <a:bodyPr wrap="none">
            <a:spAutoFit/>
          </a:bodyPr>
          <a:lstStyle/>
          <a:p>
            <a:r>
              <a:rPr lang="fr-FR" sz="2400" dirty="0" smtClean="0">
                <a:latin typeface="+mj-lt"/>
              </a:rPr>
              <a:t>Principaux mécanismes d’action</a:t>
            </a:r>
            <a:endParaRPr lang="fr-FR" sz="2400" dirty="0">
              <a:latin typeface="+mj-lt"/>
            </a:endParaRPr>
          </a:p>
        </p:txBody>
      </p:sp>
      <p:pic>
        <p:nvPicPr>
          <p:cNvPr id="6" name="Image 5"/>
          <p:cNvPicPr>
            <a:picLocks noChangeAspect="1"/>
          </p:cNvPicPr>
          <p:nvPr/>
        </p:nvPicPr>
        <p:blipFill>
          <a:blip r:embed="rId4">
            <a:clrChange>
              <a:clrFrom>
                <a:srgbClr val="FFFFFF"/>
              </a:clrFrom>
              <a:clrTo>
                <a:srgbClr val="FFFFFF">
                  <a:alpha val="0"/>
                </a:srgbClr>
              </a:clrTo>
            </a:clrChange>
          </a:blip>
          <a:stretch>
            <a:fillRect/>
          </a:stretch>
        </p:blipFill>
        <p:spPr>
          <a:xfrm>
            <a:off x="7467600" y="179070"/>
            <a:ext cx="1066800" cy="1021080"/>
          </a:xfrm>
          <a:prstGeom prst="rect">
            <a:avLst/>
          </a:prstGeom>
        </p:spPr>
      </p:pic>
      <p:grpSp>
        <p:nvGrpSpPr>
          <p:cNvPr id="41" name="Grouper 40"/>
          <p:cNvGrpSpPr/>
          <p:nvPr/>
        </p:nvGrpSpPr>
        <p:grpSpPr>
          <a:xfrm>
            <a:off x="1858017" y="5054600"/>
            <a:ext cx="288925" cy="338138"/>
            <a:chOff x="1858017" y="5054600"/>
            <a:chExt cx="288925" cy="338138"/>
          </a:xfrm>
        </p:grpSpPr>
        <p:sp>
          <p:nvSpPr>
            <p:cNvPr id="33" name="Ellipse 32"/>
            <p:cNvSpPr>
              <a:spLocks noChangeAspect="1"/>
            </p:cNvSpPr>
            <p:nvPr/>
          </p:nvSpPr>
          <p:spPr>
            <a:xfrm>
              <a:off x="1872304" y="5114925"/>
              <a:ext cx="261938" cy="269875"/>
            </a:xfrm>
            <a:prstGeom prst="ellipse">
              <a:avLst/>
            </a:prstGeom>
            <a:solidFill>
              <a:srgbClr val="F19B26"/>
            </a:solidFill>
            <a:ln>
              <a:solidFill>
                <a:srgbClr val="FFFFFF"/>
              </a:solidFill>
            </a:ln>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fr-FR" sz="1200" b="1" dirty="0"/>
            </a:p>
          </p:txBody>
        </p:sp>
        <p:sp>
          <p:nvSpPr>
            <p:cNvPr id="34" name="ZoneTexte 35"/>
            <p:cNvSpPr txBox="1">
              <a:spLocks noChangeArrowheads="1"/>
            </p:cNvSpPr>
            <p:nvPr/>
          </p:nvSpPr>
          <p:spPr bwMode="auto">
            <a:xfrm>
              <a:off x="1858017" y="5054600"/>
              <a:ext cx="288925" cy="338138"/>
            </a:xfrm>
            <a:prstGeom prst="rect">
              <a:avLst/>
            </a:prstGeom>
            <a:noFill/>
            <a:ln w="9525">
              <a:noFill/>
              <a:miter lim="800000"/>
              <a:headEnd/>
              <a:tailEnd/>
            </a:ln>
          </p:spPr>
          <p:txBody>
            <a:bodyPr wrap="none">
              <a:spAutoFit/>
            </a:bodyPr>
            <a:lstStyle/>
            <a:p>
              <a:r>
                <a:rPr lang="fr-FR" sz="1600" b="1">
                  <a:solidFill>
                    <a:srgbClr val="FFFFFF"/>
                  </a:solidFill>
                  <a:latin typeface="Calibri" pitchFamily="34" charset="0"/>
                </a:rPr>
                <a:t>1</a:t>
              </a:r>
            </a:p>
          </p:txBody>
        </p:sp>
      </p:grpSp>
      <p:grpSp>
        <p:nvGrpSpPr>
          <p:cNvPr id="39" name="Grouper 38"/>
          <p:cNvGrpSpPr/>
          <p:nvPr/>
        </p:nvGrpSpPr>
        <p:grpSpPr>
          <a:xfrm>
            <a:off x="2921000" y="3733800"/>
            <a:ext cx="2895600" cy="2933700"/>
            <a:chOff x="1320800" y="4914901"/>
            <a:chExt cx="2895600" cy="2933700"/>
          </a:xfrm>
        </p:grpSpPr>
        <p:pic>
          <p:nvPicPr>
            <p:cNvPr id="38" name="Image 37" descr="Capture d’écran 2015-03-24 à 15.09.06.png"/>
            <p:cNvPicPr>
              <a:picLocks noChangeAspect="1"/>
            </p:cNvPicPr>
            <p:nvPr/>
          </p:nvPicPr>
          <p:blipFill>
            <a:blip r:embed="rId2"/>
            <a:srcRect l="35424" t="26415" r="29593"/>
            <a:stretch>
              <a:fillRect/>
            </a:stretch>
          </p:blipFill>
          <p:spPr>
            <a:xfrm>
              <a:off x="1320800" y="4914901"/>
              <a:ext cx="2895600" cy="2933700"/>
            </a:xfrm>
            <a:prstGeom prst="rect">
              <a:avLst/>
            </a:prstGeom>
            <a:ln>
              <a:solidFill>
                <a:schemeClr val="tx1"/>
              </a:solidFill>
            </a:ln>
          </p:spPr>
        </p:pic>
        <p:sp>
          <p:nvSpPr>
            <p:cNvPr id="31" name="Ellipse 30"/>
            <p:cNvSpPr>
              <a:spLocks noChangeAspect="1"/>
            </p:cNvSpPr>
            <p:nvPr/>
          </p:nvSpPr>
          <p:spPr>
            <a:xfrm>
              <a:off x="1997717" y="6115050"/>
              <a:ext cx="261937" cy="269875"/>
            </a:xfrm>
            <a:prstGeom prst="ellipse">
              <a:avLst/>
            </a:prstGeom>
            <a:solidFill>
              <a:srgbClr val="C237F9"/>
            </a:solidFill>
            <a:ln>
              <a:solidFill>
                <a:srgbClr val="FFFFFF"/>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sz="1200" b="1" dirty="0"/>
            </a:p>
          </p:txBody>
        </p:sp>
        <p:sp>
          <p:nvSpPr>
            <p:cNvPr id="32" name="ZoneTexte 38"/>
            <p:cNvSpPr txBox="1">
              <a:spLocks noChangeArrowheads="1"/>
            </p:cNvSpPr>
            <p:nvPr/>
          </p:nvSpPr>
          <p:spPr bwMode="auto">
            <a:xfrm>
              <a:off x="1988192" y="6080125"/>
              <a:ext cx="288925" cy="338138"/>
            </a:xfrm>
            <a:prstGeom prst="rect">
              <a:avLst/>
            </a:prstGeom>
            <a:noFill/>
            <a:ln w="9525">
              <a:noFill/>
              <a:miter lim="800000"/>
              <a:headEnd/>
              <a:tailEnd/>
            </a:ln>
          </p:spPr>
          <p:txBody>
            <a:bodyPr wrap="none">
              <a:spAutoFit/>
            </a:bodyPr>
            <a:lstStyle/>
            <a:p>
              <a:r>
                <a:rPr lang="fr-FR" sz="1600" b="1">
                  <a:solidFill>
                    <a:srgbClr val="FFFFFF"/>
                  </a:solidFill>
                  <a:latin typeface="Calibri" pitchFamily="34" charset="0"/>
                </a:rPr>
                <a:t>2</a:t>
              </a:r>
            </a:p>
          </p:txBody>
        </p:sp>
      </p:grpSp>
      <p:grpSp>
        <p:nvGrpSpPr>
          <p:cNvPr id="40" name="Grouper 39"/>
          <p:cNvGrpSpPr/>
          <p:nvPr/>
        </p:nvGrpSpPr>
        <p:grpSpPr>
          <a:xfrm>
            <a:off x="5881775" y="3733801"/>
            <a:ext cx="2563725" cy="2933700"/>
            <a:chOff x="7100975" y="3733801"/>
            <a:chExt cx="2563725" cy="2933700"/>
          </a:xfrm>
        </p:grpSpPr>
        <p:pic>
          <p:nvPicPr>
            <p:cNvPr id="37" name="Image 36" descr="Capture d’écran 2015-03-24 à 15.09.06.png"/>
            <p:cNvPicPr>
              <a:picLocks noChangeAspect="1"/>
            </p:cNvPicPr>
            <p:nvPr/>
          </p:nvPicPr>
          <p:blipFill>
            <a:blip r:embed="rId2"/>
            <a:srcRect t="26415" r="69026"/>
            <a:stretch>
              <a:fillRect/>
            </a:stretch>
          </p:blipFill>
          <p:spPr>
            <a:xfrm>
              <a:off x="7100975" y="3733801"/>
              <a:ext cx="2563725" cy="2933700"/>
            </a:xfrm>
            <a:prstGeom prst="rect">
              <a:avLst/>
            </a:prstGeom>
            <a:ln>
              <a:solidFill>
                <a:schemeClr val="tx1"/>
              </a:solidFill>
            </a:ln>
          </p:spPr>
        </p:pic>
        <p:sp>
          <p:nvSpPr>
            <p:cNvPr id="29" name="Ellipse 28"/>
            <p:cNvSpPr>
              <a:spLocks noChangeAspect="1"/>
            </p:cNvSpPr>
            <p:nvPr/>
          </p:nvSpPr>
          <p:spPr>
            <a:xfrm>
              <a:off x="8050854" y="4121150"/>
              <a:ext cx="261938" cy="269875"/>
            </a:xfrm>
            <a:prstGeom prst="ellipse">
              <a:avLst/>
            </a:prstGeom>
            <a:solidFill>
              <a:srgbClr val="4AB14F"/>
            </a:solidFill>
            <a:ln>
              <a:solidFill>
                <a:srgbClr val="FFFFFF"/>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sz="1200" b="1" dirty="0"/>
            </a:p>
          </p:txBody>
        </p:sp>
        <p:sp>
          <p:nvSpPr>
            <p:cNvPr id="30" name="ZoneTexte 39"/>
            <p:cNvSpPr txBox="1">
              <a:spLocks noChangeArrowheads="1"/>
            </p:cNvSpPr>
            <p:nvPr/>
          </p:nvSpPr>
          <p:spPr bwMode="auto">
            <a:xfrm>
              <a:off x="8050854" y="4086225"/>
              <a:ext cx="288925" cy="338138"/>
            </a:xfrm>
            <a:prstGeom prst="rect">
              <a:avLst/>
            </a:prstGeom>
            <a:noFill/>
            <a:ln w="9525">
              <a:noFill/>
              <a:miter lim="800000"/>
              <a:headEnd/>
              <a:tailEnd/>
            </a:ln>
          </p:spPr>
          <p:txBody>
            <a:bodyPr wrap="none">
              <a:spAutoFit/>
            </a:bodyPr>
            <a:lstStyle/>
            <a:p>
              <a:r>
                <a:rPr lang="fr-FR" sz="1600" b="1">
                  <a:solidFill>
                    <a:srgbClr val="FFFFFF"/>
                  </a:solidFill>
                  <a:latin typeface="Calibri" pitchFamily="34" charset="0"/>
                </a:rPr>
                <a:t>3</a:t>
              </a:r>
            </a:p>
          </p:txBody>
        </p:sp>
      </p:gr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9570" name="Title 1"/>
          <p:cNvSpPr>
            <a:spLocks noGrp="1"/>
          </p:cNvSpPr>
          <p:nvPr>
            <p:ph type="title"/>
          </p:nvPr>
        </p:nvSpPr>
        <p:spPr/>
        <p:txBody>
          <a:bodyPr/>
          <a:lstStyle/>
          <a:p>
            <a:r>
              <a:rPr lang="en-US" sz="3500" dirty="0" err="1"/>
              <a:t>lincRNAs</a:t>
            </a:r>
            <a:r>
              <a:rPr lang="en-US" sz="3500" dirty="0"/>
              <a:t> (long </a:t>
            </a:r>
            <a:r>
              <a:rPr lang="en-US" sz="3500" dirty="0" err="1"/>
              <a:t>intergenic</a:t>
            </a:r>
            <a:r>
              <a:rPr lang="en-US" sz="3500" dirty="0"/>
              <a:t> non coding </a:t>
            </a:r>
            <a:r>
              <a:rPr lang="en-US" sz="3500" dirty="0" err="1"/>
              <a:t>RNAs</a:t>
            </a:r>
            <a:r>
              <a:rPr lang="en-US" sz="3500" dirty="0"/>
              <a:t>)</a:t>
            </a:r>
          </a:p>
        </p:txBody>
      </p:sp>
      <p:sp>
        <p:nvSpPr>
          <p:cNvPr id="109571" name="Footer Placeholder 2"/>
          <p:cNvSpPr>
            <a:spLocks noGrp="1"/>
          </p:cNvSpPr>
          <p:nvPr>
            <p:ph type="ftr" sz="quarter" idx="10"/>
          </p:nvPr>
        </p:nvSpPr>
        <p:spPr>
          <a:noFill/>
        </p:spPr>
        <p:txBody>
          <a:bodyPr/>
          <a:lstStyle/>
          <a:p>
            <a:r>
              <a:rPr lang="en-US">
                <a:latin typeface="Courier New" pitchFamily="-108" charset="0"/>
                <a:ea typeface="Courier New" pitchFamily="-108" charset="0"/>
                <a:cs typeface="Courier New" pitchFamily="-108" charset="0"/>
              </a:rPr>
              <a:t>http://cs273a.stanford.edu  [Bejerano Fall10/11]</a:t>
            </a:r>
          </a:p>
        </p:txBody>
      </p:sp>
      <p:sp>
        <p:nvSpPr>
          <p:cNvPr id="109572" name="Slide Number Placeholder 3"/>
          <p:cNvSpPr>
            <a:spLocks noGrp="1"/>
          </p:cNvSpPr>
          <p:nvPr>
            <p:ph type="sldNum" sz="quarter" idx="11"/>
          </p:nvPr>
        </p:nvSpPr>
        <p:spPr>
          <a:noFill/>
        </p:spPr>
        <p:txBody>
          <a:bodyPr/>
          <a:lstStyle/>
          <a:p>
            <a:fld id="{55B9867D-DCD4-F647-AAD6-F69FD170BD66}" type="slidenum">
              <a:rPr lang="en-US"/>
              <a:pPr/>
              <a:t>38</a:t>
            </a:fld>
            <a:endParaRPr lang="en-US"/>
          </a:p>
        </p:txBody>
      </p:sp>
      <p:pic>
        <p:nvPicPr>
          <p:cNvPr id="109573" name="Picture 2"/>
          <p:cNvPicPr>
            <a:picLocks noChangeAspect="1" noChangeArrowheads="1"/>
          </p:cNvPicPr>
          <p:nvPr/>
        </p:nvPicPr>
        <p:blipFill>
          <a:blip r:embed="rId2"/>
          <a:srcRect/>
          <a:stretch>
            <a:fillRect/>
          </a:stretch>
        </p:blipFill>
        <p:spPr bwMode="auto">
          <a:xfrm>
            <a:off x="406400" y="812800"/>
            <a:ext cx="5319713" cy="5232400"/>
          </a:xfrm>
          <a:prstGeom prst="rect">
            <a:avLst/>
          </a:prstGeom>
          <a:noFill/>
          <a:ln w="9525">
            <a:noFill/>
            <a:miter lim="800000"/>
            <a:headEnd/>
            <a:tailEnd/>
          </a:ln>
        </p:spPr>
      </p:pic>
      <p:sp>
        <p:nvSpPr>
          <p:cNvPr id="6" name="Flèche vers la droite 5"/>
          <p:cNvSpPr/>
          <p:nvPr/>
        </p:nvSpPr>
        <p:spPr>
          <a:xfrm>
            <a:off x="5358333" y="2417227"/>
            <a:ext cx="1385887" cy="16333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Flèche vers la droite 6"/>
          <p:cNvSpPr/>
          <p:nvPr/>
        </p:nvSpPr>
        <p:spPr>
          <a:xfrm rot="10800000">
            <a:off x="5786468" y="2253888"/>
            <a:ext cx="1385887" cy="163339"/>
          </a:xfrm>
          <a:prstGeom prst="rightArrow">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ZoneTexte 18"/>
          <p:cNvSpPr txBox="1">
            <a:spLocks noChangeArrowheads="1"/>
          </p:cNvSpPr>
          <p:nvPr/>
        </p:nvSpPr>
        <p:spPr bwMode="auto">
          <a:xfrm>
            <a:off x="7269162" y="1782395"/>
            <a:ext cx="1874838" cy="3293210"/>
          </a:xfrm>
          <a:prstGeom prst="rect">
            <a:avLst/>
          </a:prstGeom>
          <a:solidFill>
            <a:schemeClr val="bg1"/>
          </a:solidFill>
          <a:ln w="9525">
            <a:noFill/>
            <a:miter lim="800000"/>
            <a:headEnd/>
            <a:tailEnd/>
          </a:ln>
        </p:spPr>
        <p:txBody>
          <a:bodyPr wrap="square">
            <a:spAutoFit/>
          </a:bodyPr>
          <a:lstStyle/>
          <a:p>
            <a:pPr algn="ctr"/>
            <a:r>
              <a:rPr lang="fr-FR" sz="1300" b="1" u="sng" dirty="0" smtClean="0">
                <a:latin typeface="Calibri" pitchFamily="34" charset="0"/>
              </a:rPr>
              <a:t>Organisation</a:t>
            </a:r>
          </a:p>
          <a:p>
            <a:pPr algn="ctr"/>
            <a:endParaRPr lang="fr-FR" sz="1300" b="1" u="sng" dirty="0" smtClean="0">
              <a:latin typeface="Calibri" pitchFamily="34" charset="0"/>
            </a:endParaRPr>
          </a:p>
          <a:p>
            <a:pPr algn="ctr"/>
            <a:r>
              <a:rPr lang="fr-FR" sz="1300" b="1" dirty="0" smtClean="0">
                <a:latin typeface="Calibri" pitchFamily="34" charset="0"/>
              </a:rPr>
              <a:t>Convergente</a:t>
            </a:r>
          </a:p>
          <a:p>
            <a:pPr algn="ctr"/>
            <a:r>
              <a:rPr lang="fr-FR" sz="1300" b="1" dirty="0" smtClean="0">
                <a:latin typeface="Calibri" pitchFamily="34" charset="0"/>
              </a:rPr>
              <a:t>(3’/3’ </a:t>
            </a:r>
            <a:r>
              <a:rPr lang="fr-FR" sz="1300" b="1" dirty="0" err="1" smtClean="0">
                <a:latin typeface="Calibri" pitchFamily="34" charset="0"/>
              </a:rPr>
              <a:t>sens-antisens</a:t>
            </a:r>
            <a:r>
              <a:rPr lang="fr-FR" sz="1300" b="1" dirty="0" smtClean="0">
                <a:latin typeface="Calibri" pitchFamily="34" charset="0"/>
              </a:rPr>
              <a:t>)</a:t>
            </a:r>
          </a:p>
          <a:p>
            <a:pPr algn="ctr"/>
            <a:endParaRPr lang="fr-FR" sz="1300" b="1" dirty="0" smtClean="0">
              <a:latin typeface="Calibri" pitchFamily="34" charset="0"/>
            </a:endParaRPr>
          </a:p>
          <a:p>
            <a:pPr algn="ctr"/>
            <a:r>
              <a:rPr lang="fr-FR" sz="1300" b="1" dirty="0" smtClean="0">
                <a:latin typeface="Calibri" pitchFamily="34" charset="0"/>
              </a:rPr>
              <a:t>Divergente</a:t>
            </a:r>
          </a:p>
          <a:p>
            <a:pPr algn="ctr"/>
            <a:r>
              <a:rPr lang="fr-FR" sz="1300" b="1" dirty="0" smtClean="0">
                <a:latin typeface="Calibri" pitchFamily="34" charset="0"/>
              </a:rPr>
              <a:t>(5’/5’ </a:t>
            </a:r>
            <a:r>
              <a:rPr lang="fr-FR" sz="1300" b="1" dirty="0" err="1" smtClean="0">
                <a:latin typeface="Calibri" pitchFamily="34" charset="0"/>
              </a:rPr>
              <a:t>sens-antisens</a:t>
            </a:r>
            <a:r>
              <a:rPr lang="fr-FR" sz="1300" b="1" dirty="0" smtClean="0">
                <a:latin typeface="Calibri" pitchFamily="34" charset="0"/>
              </a:rPr>
              <a:t>)</a:t>
            </a:r>
          </a:p>
          <a:p>
            <a:pPr algn="ctr"/>
            <a:endParaRPr lang="fr-FR" sz="1300" b="1" dirty="0" smtClean="0">
              <a:latin typeface="Calibri" pitchFamily="34" charset="0"/>
            </a:endParaRPr>
          </a:p>
          <a:p>
            <a:pPr algn="ctr"/>
            <a:r>
              <a:rPr lang="fr-FR" sz="1300" b="1" dirty="0" smtClean="0">
                <a:latin typeface="Calibri" pitchFamily="34" charset="0"/>
              </a:rPr>
              <a:t>Complexe</a:t>
            </a:r>
          </a:p>
          <a:p>
            <a:pPr algn="ctr"/>
            <a:r>
              <a:rPr lang="fr-FR" sz="1300" b="1" dirty="0" smtClean="0">
                <a:latin typeface="Calibri" pitchFamily="34" charset="0"/>
              </a:rPr>
              <a:t>(gène niché)</a:t>
            </a:r>
          </a:p>
          <a:p>
            <a:pPr algn="ctr"/>
            <a:endParaRPr lang="fr-FR" sz="1300" b="1" dirty="0" smtClean="0">
              <a:latin typeface="Calibri" pitchFamily="34" charset="0"/>
            </a:endParaRPr>
          </a:p>
          <a:p>
            <a:pPr algn="ctr"/>
            <a:r>
              <a:rPr lang="fr-FR" sz="1300" b="1" dirty="0" smtClean="0">
                <a:latin typeface="Calibri" pitchFamily="34" charset="0"/>
              </a:rPr>
              <a:t>Imbrication de gènes</a:t>
            </a:r>
          </a:p>
          <a:p>
            <a:pPr algn="ctr"/>
            <a:r>
              <a:rPr lang="fr-FR" sz="1300" b="1" dirty="0" smtClean="0">
                <a:latin typeface="Calibri" pitchFamily="34" charset="0"/>
              </a:rPr>
              <a:t>(convergent, divergent, promoteur </a:t>
            </a:r>
            <a:r>
              <a:rPr lang="fr-FR" sz="1300" b="1" dirty="0" err="1" smtClean="0">
                <a:latin typeface="Calibri" pitchFamily="34" charset="0"/>
              </a:rPr>
              <a:t>bi-directionnel</a:t>
            </a:r>
            <a:r>
              <a:rPr lang="fr-FR" sz="1300" b="1" dirty="0" smtClean="0">
                <a:latin typeface="Calibri" pitchFamily="34" charset="0"/>
              </a:rPr>
              <a:t>) </a:t>
            </a:r>
          </a:p>
          <a:p>
            <a:pPr algn="ctr"/>
            <a:endParaRPr lang="fr-FR" sz="1300" b="1" dirty="0">
              <a:latin typeface="Calibri" pitchFamily="34" charset="0"/>
            </a:endParaRPr>
          </a:p>
        </p:txBody>
      </p:sp>
      <p:sp>
        <p:nvSpPr>
          <p:cNvPr id="9" name="Flèche vers la droite 8"/>
          <p:cNvSpPr/>
          <p:nvPr/>
        </p:nvSpPr>
        <p:spPr>
          <a:xfrm>
            <a:off x="5776912" y="3585863"/>
            <a:ext cx="1385887" cy="16333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Flèche vers la droite 9"/>
          <p:cNvSpPr/>
          <p:nvPr/>
        </p:nvSpPr>
        <p:spPr>
          <a:xfrm rot="10800000">
            <a:off x="5564187" y="3422524"/>
            <a:ext cx="1385887" cy="163339"/>
          </a:xfrm>
          <a:prstGeom prst="rightArrow">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Flèche vers la droite 10"/>
          <p:cNvSpPr/>
          <p:nvPr/>
        </p:nvSpPr>
        <p:spPr>
          <a:xfrm rot="10800000">
            <a:off x="6314974" y="3585863"/>
            <a:ext cx="627955" cy="163339"/>
          </a:xfrm>
          <a:prstGeom prst="rightArrow">
            <a:avLst/>
          </a:prstGeom>
          <a:solidFill>
            <a:schemeClr val="accent3">
              <a:lumMod val="75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Flèche vers la droite 11"/>
          <p:cNvSpPr/>
          <p:nvPr/>
        </p:nvSpPr>
        <p:spPr>
          <a:xfrm>
            <a:off x="5495188" y="4200194"/>
            <a:ext cx="387301" cy="16333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Flèche vers la droite 12"/>
          <p:cNvSpPr/>
          <p:nvPr/>
        </p:nvSpPr>
        <p:spPr>
          <a:xfrm rot="10800000">
            <a:off x="5573762" y="4036854"/>
            <a:ext cx="520295" cy="163340"/>
          </a:xfrm>
          <a:prstGeom prst="rightArrow">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Flèche vers la droite 13"/>
          <p:cNvSpPr/>
          <p:nvPr/>
        </p:nvSpPr>
        <p:spPr>
          <a:xfrm rot="10800000">
            <a:off x="6095999" y="4197177"/>
            <a:ext cx="926417" cy="166356"/>
          </a:xfrm>
          <a:prstGeom prst="rightArrow">
            <a:avLst/>
          </a:prstGeom>
          <a:solidFill>
            <a:schemeClr val="accent3">
              <a:lumMod val="75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Flèche vers la droite 14"/>
          <p:cNvSpPr/>
          <p:nvPr/>
        </p:nvSpPr>
        <p:spPr>
          <a:xfrm>
            <a:off x="6173789" y="4025202"/>
            <a:ext cx="723204" cy="163339"/>
          </a:xfrm>
          <a:prstGeom prst="rightArrow">
            <a:avLst/>
          </a:prstGeom>
          <a:solidFill>
            <a:schemeClr val="accent6">
              <a:lumMod val="20000"/>
              <a:lumOff val="80000"/>
            </a:schemeClr>
          </a:solidFill>
          <a:ln>
            <a:solidFill>
              <a:schemeClr val="accent6">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6" name="Flèche vers la droite 15"/>
          <p:cNvSpPr/>
          <p:nvPr/>
        </p:nvSpPr>
        <p:spPr>
          <a:xfrm>
            <a:off x="6952505" y="4014263"/>
            <a:ext cx="330945" cy="186487"/>
          </a:xfrm>
          <a:prstGeom prst="rightArrow">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7" name="Rectangle 16"/>
          <p:cNvSpPr/>
          <p:nvPr/>
        </p:nvSpPr>
        <p:spPr>
          <a:xfrm>
            <a:off x="5786468" y="2253887"/>
            <a:ext cx="957752" cy="326678"/>
          </a:xfrm>
          <a:prstGeom prst="rect">
            <a:avLst/>
          </a:prstGeom>
          <a:solidFill>
            <a:schemeClr val="bg1">
              <a:lumMod val="95000"/>
              <a:alpha val="47000"/>
            </a:schemeClr>
          </a:solidFill>
          <a:ln>
            <a:solidFill>
              <a:schemeClr val="bg1">
                <a:lumMod val="95000"/>
                <a:alpha val="37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8" name="Rectangle 17"/>
          <p:cNvSpPr/>
          <p:nvPr/>
        </p:nvSpPr>
        <p:spPr>
          <a:xfrm>
            <a:off x="5770337" y="3422524"/>
            <a:ext cx="1172592" cy="326678"/>
          </a:xfrm>
          <a:prstGeom prst="rect">
            <a:avLst/>
          </a:prstGeom>
          <a:solidFill>
            <a:schemeClr val="bg1">
              <a:lumMod val="95000"/>
              <a:alpha val="47000"/>
            </a:schemeClr>
          </a:solidFill>
          <a:ln>
            <a:solidFill>
              <a:schemeClr val="bg1">
                <a:lumMod val="95000"/>
                <a:alpha val="37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9" name="Rectangle 18"/>
          <p:cNvSpPr/>
          <p:nvPr/>
        </p:nvSpPr>
        <p:spPr>
          <a:xfrm>
            <a:off x="5576752" y="4037411"/>
            <a:ext cx="305737" cy="326678"/>
          </a:xfrm>
          <a:prstGeom prst="rect">
            <a:avLst/>
          </a:prstGeom>
          <a:solidFill>
            <a:schemeClr val="bg1">
              <a:lumMod val="95000"/>
              <a:alpha val="47000"/>
            </a:schemeClr>
          </a:solidFill>
          <a:ln>
            <a:solidFill>
              <a:schemeClr val="bg1">
                <a:lumMod val="95000"/>
                <a:alpha val="37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0" name="Rectangle 19"/>
          <p:cNvSpPr/>
          <p:nvPr/>
        </p:nvSpPr>
        <p:spPr>
          <a:xfrm>
            <a:off x="6394462" y="4038123"/>
            <a:ext cx="502530" cy="326678"/>
          </a:xfrm>
          <a:prstGeom prst="rect">
            <a:avLst/>
          </a:prstGeom>
          <a:solidFill>
            <a:schemeClr val="bg1">
              <a:lumMod val="95000"/>
              <a:alpha val="47000"/>
            </a:schemeClr>
          </a:solidFill>
          <a:ln>
            <a:solidFill>
              <a:schemeClr val="bg1">
                <a:lumMod val="95000"/>
                <a:alpha val="37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1" name="Rectangle 20"/>
          <p:cNvSpPr/>
          <p:nvPr/>
        </p:nvSpPr>
        <p:spPr>
          <a:xfrm>
            <a:off x="6952277" y="4055779"/>
            <a:ext cx="115210" cy="326678"/>
          </a:xfrm>
          <a:prstGeom prst="rect">
            <a:avLst/>
          </a:prstGeom>
          <a:solidFill>
            <a:schemeClr val="bg1">
              <a:lumMod val="95000"/>
              <a:alpha val="47000"/>
            </a:schemeClr>
          </a:solidFill>
          <a:ln>
            <a:solidFill>
              <a:schemeClr val="bg1">
                <a:lumMod val="95000"/>
                <a:alpha val="37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2" name="Flèche vers la droite 21"/>
          <p:cNvSpPr/>
          <p:nvPr/>
        </p:nvSpPr>
        <p:spPr>
          <a:xfrm rot="10800000">
            <a:off x="5479138" y="3003652"/>
            <a:ext cx="1385887" cy="16333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3" name="Flèche vers la droite 22"/>
          <p:cNvSpPr/>
          <p:nvPr/>
        </p:nvSpPr>
        <p:spPr>
          <a:xfrm>
            <a:off x="5720841" y="2840313"/>
            <a:ext cx="1385887" cy="163339"/>
          </a:xfrm>
          <a:prstGeom prst="rightArrow">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4" name="Rectangle 23"/>
          <p:cNvSpPr/>
          <p:nvPr/>
        </p:nvSpPr>
        <p:spPr>
          <a:xfrm>
            <a:off x="5726652" y="2840313"/>
            <a:ext cx="1138373" cy="326678"/>
          </a:xfrm>
          <a:prstGeom prst="rect">
            <a:avLst/>
          </a:prstGeom>
          <a:solidFill>
            <a:schemeClr val="bg1">
              <a:lumMod val="95000"/>
              <a:alpha val="47000"/>
            </a:schemeClr>
          </a:solidFill>
          <a:ln>
            <a:solidFill>
              <a:schemeClr val="bg1">
                <a:lumMod val="95000"/>
                <a:alpha val="37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5" name="Ellipse 24"/>
          <p:cNvSpPr/>
          <p:nvPr/>
        </p:nvSpPr>
        <p:spPr>
          <a:xfrm>
            <a:off x="6059102" y="4002612"/>
            <a:ext cx="149644" cy="186487"/>
          </a:xfrm>
          <a:prstGeom prst="ellipse">
            <a:avLst/>
          </a:prstGeom>
          <a:solidFill>
            <a:srgbClr val="66FFFF">
              <a:alpha val="38000"/>
            </a:srgbClr>
          </a:solidFill>
          <a:ln>
            <a:solidFill>
              <a:schemeClr val="bg2">
                <a:lumMod val="90000"/>
                <a:alpha val="3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re 1"/>
          <p:cNvSpPr txBox="1">
            <a:spLocks/>
          </p:cNvSpPr>
          <p:nvPr/>
        </p:nvSpPr>
        <p:spPr bwMode="auto">
          <a:xfrm>
            <a:off x="393700" y="214313"/>
            <a:ext cx="8229600" cy="113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4200" b="0" i="0" u="none" strike="noStrike" kern="0" cap="none" spc="0" normalizeH="0" baseline="0" noProof="0" dirty="0" smtClean="0">
                <a:ln>
                  <a:noFill/>
                </a:ln>
                <a:solidFill>
                  <a:schemeClr val="tx2"/>
                </a:solidFill>
                <a:effectLst/>
                <a:uLnTx/>
                <a:uFillTx/>
                <a:latin typeface="+mj-lt"/>
                <a:ea typeface="ＭＳ Ｐゴシック" pitchFamily="-84" charset="-128"/>
                <a:cs typeface="ＭＳ Ｐゴシック" pitchFamily="-84" charset="-128"/>
              </a:rPr>
              <a:t>DES RONDS</a:t>
            </a:r>
            <a:endParaRPr kumimoji="0" lang="fr-FR" sz="4200" b="0" i="0" u="none" strike="noStrike" kern="0" cap="none" spc="0" normalizeH="0" baseline="0" noProof="0" dirty="0">
              <a:ln>
                <a:noFill/>
              </a:ln>
              <a:solidFill>
                <a:schemeClr val="tx2"/>
              </a:solidFill>
              <a:effectLst/>
              <a:uLnTx/>
              <a:uFillTx/>
              <a:latin typeface="+mj-lt"/>
              <a:ea typeface="ＭＳ Ｐゴシック" pitchFamily="-84" charset="-128"/>
              <a:cs typeface="ＭＳ Ｐゴシック" pitchFamily="-84" charset="-128"/>
            </a:endParaRPr>
          </a:p>
        </p:txBody>
      </p:sp>
      <p:pic>
        <p:nvPicPr>
          <p:cNvPr id="5" name="Image 4"/>
          <p:cNvPicPr>
            <a:picLocks noChangeAspect="1"/>
          </p:cNvPicPr>
          <p:nvPr/>
        </p:nvPicPr>
        <p:blipFill>
          <a:blip r:embed="rId2">
            <a:clrChange>
              <a:clrFrom>
                <a:srgbClr val="FFFFFF"/>
              </a:clrFrom>
              <a:clrTo>
                <a:srgbClr val="FFFFFF">
                  <a:alpha val="0"/>
                </a:srgbClr>
              </a:clrTo>
            </a:clrChange>
          </a:blip>
          <a:stretch>
            <a:fillRect/>
          </a:stretch>
        </p:blipFill>
        <p:spPr>
          <a:xfrm>
            <a:off x="7467600" y="179070"/>
            <a:ext cx="1066800" cy="1021080"/>
          </a:xfrm>
          <a:prstGeom prst="rect">
            <a:avLst/>
          </a:prstGeom>
        </p:spPr>
      </p:pic>
      <p:pic>
        <p:nvPicPr>
          <p:cNvPr id="7" name="Image 6" descr="Capture d’écran 2013-11-06 à 18.30.58.png"/>
          <p:cNvPicPr>
            <a:picLocks noChangeAspect="1"/>
          </p:cNvPicPr>
          <p:nvPr/>
        </p:nvPicPr>
        <p:blipFill>
          <a:blip r:embed="rId3">
            <a:clrChange>
              <a:clrFrom>
                <a:srgbClr val="FFFFFF"/>
              </a:clrFrom>
              <a:clrTo>
                <a:srgbClr val="FFFFFF">
                  <a:alpha val="0"/>
                </a:srgbClr>
              </a:clrTo>
            </a:clrChange>
          </a:blip>
          <a:srcRect b="56344"/>
          <a:stretch>
            <a:fillRect/>
          </a:stretch>
        </p:blipFill>
        <p:spPr>
          <a:xfrm>
            <a:off x="431800" y="888857"/>
            <a:ext cx="8280400" cy="698643"/>
          </a:xfrm>
          <a:prstGeom prst="rect">
            <a:avLst/>
          </a:prstGeom>
        </p:spPr>
      </p:pic>
      <p:sp>
        <p:nvSpPr>
          <p:cNvPr id="8" name="Rectangle 7"/>
          <p:cNvSpPr/>
          <p:nvPr/>
        </p:nvSpPr>
        <p:spPr>
          <a:xfrm>
            <a:off x="6350000" y="6179235"/>
            <a:ext cx="3568700" cy="276999"/>
          </a:xfrm>
          <a:prstGeom prst="rect">
            <a:avLst/>
          </a:prstGeom>
        </p:spPr>
        <p:txBody>
          <a:bodyPr wrap="square">
            <a:spAutoFit/>
          </a:bodyPr>
          <a:lstStyle/>
          <a:p>
            <a:r>
              <a:rPr lang="fr-FR" sz="1200" b="1" dirty="0" err="1" smtClean="0"/>
              <a:t>Salzman</a:t>
            </a:r>
            <a:r>
              <a:rPr lang="fr-FR" sz="1200" b="1" dirty="0" smtClean="0"/>
              <a:t> et al. </a:t>
            </a:r>
            <a:r>
              <a:rPr lang="fr-FR" sz="1200" b="1" dirty="0" err="1" smtClean="0"/>
              <a:t>PLoS</a:t>
            </a:r>
            <a:r>
              <a:rPr lang="fr-FR" sz="1200" b="1" dirty="0" smtClean="0"/>
              <a:t> ONE, 2012</a:t>
            </a:r>
            <a:endParaRPr lang="fr-FR" sz="1200" b="1" dirty="0"/>
          </a:p>
        </p:txBody>
      </p:sp>
      <p:pic>
        <p:nvPicPr>
          <p:cNvPr id="9" name="Image 8"/>
          <p:cNvPicPr>
            <a:picLocks noChangeAspect="1"/>
          </p:cNvPicPr>
          <p:nvPr/>
        </p:nvPicPr>
        <p:blipFill>
          <a:blip r:embed="rId4"/>
          <a:stretch>
            <a:fillRect/>
          </a:stretch>
        </p:blipFill>
        <p:spPr>
          <a:xfrm>
            <a:off x="4110819" y="1731645"/>
            <a:ext cx="5022850" cy="2984500"/>
          </a:xfrm>
          <a:prstGeom prst="rect">
            <a:avLst/>
          </a:prstGeom>
        </p:spPr>
      </p:pic>
      <p:pic>
        <p:nvPicPr>
          <p:cNvPr id="10" name="Image 9"/>
          <p:cNvPicPr>
            <a:picLocks noChangeAspect="1"/>
          </p:cNvPicPr>
          <p:nvPr/>
        </p:nvPicPr>
        <p:blipFill>
          <a:blip r:embed="rId5"/>
          <a:stretch>
            <a:fillRect/>
          </a:stretch>
        </p:blipFill>
        <p:spPr>
          <a:xfrm>
            <a:off x="0" y="1720850"/>
            <a:ext cx="5022850" cy="2978150"/>
          </a:xfrm>
          <a:prstGeom prst="rect">
            <a:avLst/>
          </a:prstGeom>
        </p:spPr>
      </p:pic>
      <p:sp>
        <p:nvSpPr>
          <p:cNvPr id="11" name="Rectangle 10"/>
          <p:cNvSpPr/>
          <p:nvPr/>
        </p:nvSpPr>
        <p:spPr>
          <a:xfrm>
            <a:off x="469900" y="5109170"/>
            <a:ext cx="8204200" cy="646331"/>
          </a:xfrm>
          <a:prstGeom prst="rect">
            <a:avLst/>
          </a:prstGeom>
          <a:solidFill>
            <a:schemeClr val="bg1"/>
          </a:solidFill>
          <a:ln>
            <a:solidFill>
              <a:srgbClr val="CC9900"/>
            </a:solidFill>
          </a:ln>
        </p:spPr>
        <p:txBody>
          <a:bodyPr wrap="square">
            <a:spAutoFit/>
          </a:bodyPr>
          <a:lstStyle/>
          <a:p>
            <a:r>
              <a:rPr lang="fr-FR" dirty="0" err="1" smtClean="0"/>
              <a:t>Human</a:t>
            </a:r>
            <a:r>
              <a:rPr lang="fr-FR" dirty="0" smtClean="0"/>
              <a:t> </a:t>
            </a:r>
            <a:r>
              <a:rPr lang="fr-FR" dirty="0" err="1" smtClean="0"/>
              <a:t>fibroblasts</a:t>
            </a:r>
            <a:r>
              <a:rPr lang="fr-FR" dirty="0" smtClean="0"/>
              <a:t>: 25,000 unique </a:t>
            </a:r>
            <a:r>
              <a:rPr lang="fr-FR" dirty="0" err="1" smtClean="0"/>
              <a:t>circular</a:t>
            </a:r>
            <a:r>
              <a:rPr lang="fr-FR" dirty="0" smtClean="0"/>
              <a:t> RNA </a:t>
            </a:r>
            <a:r>
              <a:rPr lang="fr-FR" dirty="0" err="1" smtClean="0"/>
              <a:t>species</a:t>
            </a:r>
            <a:r>
              <a:rPr lang="fr-FR" dirty="0" smtClean="0"/>
              <a:t> </a:t>
            </a:r>
            <a:r>
              <a:rPr lang="fr-FR" dirty="0" err="1" smtClean="0"/>
              <a:t>that</a:t>
            </a:r>
            <a:r>
              <a:rPr lang="fr-FR" dirty="0" smtClean="0"/>
              <a:t> arise </a:t>
            </a:r>
            <a:r>
              <a:rPr lang="fr-FR" dirty="0" err="1" smtClean="0"/>
              <a:t>from</a:t>
            </a:r>
            <a:r>
              <a:rPr lang="fr-FR" dirty="0" smtClean="0"/>
              <a:t> 14.4% of </a:t>
            </a:r>
            <a:r>
              <a:rPr lang="fr-FR" dirty="0" err="1" smtClean="0"/>
              <a:t>expressed</a:t>
            </a:r>
            <a:r>
              <a:rPr lang="fr-FR" dirty="0" smtClean="0"/>
              <a:t> </a:t>
            </a:r>
            <a:r>
              <a:rPr lang="fr-FR" dirty="0" err="1" smtClean="0"/>
              <a:t>genes</a:t>
            </a:r>
            <a:r>
              <a:rPr lang="fr-FR" dirty="0" smtClean="0"/>
              <a:t>.</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7813"/>
            <a:ext cx="8509000" cy="1139825"/>
          </a:xfrm>
        </p:spPr>
        <p:txBody>
          <a:bodyPr/>
          <a:lstStyle/>
          <a:p>
            <a:r>
              <a:rPr lang="fr-FR" dirty="0" err="1" smtClean="0"/>
              <a:t>Genetics</a:t>
            </a:r>
            <a:r>
              <a:rPr lang="fr-FR" dirty="0" smtClean="0"/>
              <a:t>: a Young Science in Evolution</a:t>
            </a:r>
            <a:endParaRPr lang="fr-FR" dirty="0"/>
          </a:p>
        </p:txBody>
      </p:sp>
      <p:sp>
        <p:nvSpPr>
          <p:cNvPr id="3" name="Espace réservé du contenu 2"/>
          <p:cNvSpPr>
            <a:spLocks noGrp="1"/>
          </p:cNvSpPr>
          <p:nvPr>
            <p:ph idx="1"/>
          </p:nvPr>
        </p:nvSpPr>
        <p:spPr>
          <a:xfrm>
            <a:off x="0" y="1117600"/>
            <a:ext cx="9144000" cy="4530725"/>
          </a:xfrm>
        </p:spPr>
        <p:txBody>
          <a:bodyPr/>
          <a:lstStyle/>
          <a:p>
            <a:pPr marL="457200" indent="-457200">
              <a:buNone/>
            </a:pPr>
            <a:r>
              <a:rPr lang="fr-FR" sz="2400" dirty="0" smtClean="0">
                <a:latin typeface="Avenir Next Condensed Regular"/>
                <a:cs typeface="Avenir Next Condensed Regular"/>
              </a:rPr>
              <a:t>	</a:t>
            </a:r>
            <a:r>
              <a:rPr lang="fr-FR" sz="2400" dirty="0" err="1" smtClean="0">
                <a:latin typeface="Avenir Next Condensed Regular"/>
                <a:cs typeface="Avenir Next Condensed Regular"/>
              </a:rPr>
              <a:t>Heredity</a:t>
            </a:r>
            <a:r>
              <a:rPr lang="fr-FR" sz="2400" dirty="0" smtClean="0">
                <a:latin typeface="Avenir Next Condensed Regular"/>
                <a:cs typeface="Avenir Next Condensed Regular"/>
              </a:rPr>
              <a:t> </a:t>
            </a:r>
            <a:r>
              <a:rPr lang="fr-FR" sz="2400" dirty="0" err="1" smtClean="0">
                <a:latin typeface="Avenir Next Condensed Regular"/>
                <a:cs typeface="Avenir Next Condensed Regular"/>
              </a:rPr>
              <a:t>is</a:t>
            </a:r>
            <a:r>
              <a:rPr lang="fr-FR" sz="2400" dirty="0" smtClean="0">
                <a:latin typeface="Avenir Next Condensed Regular"/>
                <a:cs typeface="Avenir Next Condensed Regular"/>
              </a:rPr>
              <a:t> </a:t>
            </a:r>
            <a:r>
              <a:rPr lang="fr-FR" sz="2400" dirty="0" err="1" smtClean="0">
                <a:latin typeface="Avenir Next Condensed Regular"/>
                <a:cs typeface="Avenir Next Condensed Regular"/>
              </a:rPr>
              <a:t>transmitted</a:t>
            </a:r>
            <a:r>
              <a:rPr lang="fr-FR" sz="2400" dirty="0" smtClean="0">
                <a:latin typeface="Avenir Next Condensed Regular"/>
                <a:cs typeface="Avenir Next Condensed Regular"/>
              </a:rPr>
              <a:t> in </a:t>
            </a:r>
            <a:r>
              <a:rPr lang="fr-FR" sz="2400" dirty="0" err="1" smtClean="0">
                <a:latin typeface="Avenir Next Condensed Regular"/>
                <a:cs typeface="Avenir Next Condensed Regular"/>
              </a:rPr>
              <a:t>discrete</a:t>
            </a:r>
            <a:r>
              <a:rPr lang="fr-FR" sz="2400" dirty="0" smtClean="0">
                <a:latin typeface="Avenir Next Condensed Regular"/>
                <a:cs typeface="Avenir Next Condensed Regular"/>
              </a:rPr>
              <a:t> </a:t>
            </a:r>
            <a:r>
              <a:rPr lang="fr-FR" sz="2400" dirty="0" err="1" smtClean="0">
                <a:latin typeface="Avenir Next Condensed Regular"/>
                <a:cs typeface="Avenir Next Condensed Regular"/>
              </a:rPr>
              <a:t>units</a:t>
            </a:r>
            <a:r>
              <a:rPr lang="fr-FR" sz="2400" dirty="0" smtClean="0">
                <a:latin typeface="Avenir Next Condensed Regular"/>
                <a:cs typeface="Avenir Next Condensed Regular"/>
              </a:rPr>
              <a:t> </a:t>
            </a:r>
            <a:r>
              <a:rPr lang="fr-FR" sz="2000" dirty="0" smtClean="0">
                <a:latin typeface="Avenir Next Condensed Regular"/>
                <a:cs typeface="Avenir Next Condensed Regular"/>
              </a:rPr>
              <a:t>(Gregor Mendel, 1865)</a:t>
            </a:r>
          </a:p>
          <a:p>
            <a:pPr marL="457200" indent="-457200">
              <a:buNone/>
            </a:pPr>
            <a:r>
              <a:rPr lang="fr-FR" sz="2400" dirty="0" smtClean="0">
                <a:latin typeface="Avenir Next Condensed Regular"/>
                <a:cs typeface="Avenir Next Condensed Regular"/>
              </a:rPr>
              <a:t>	A </a:t>
            </a:r>
            <a:r>
              <a:rPr lang="fr-FR" sz="2400" dirty="0" err="1" smtClean="0">
                <a:latin typeface="Avenir Next Condensed Regular"/>
                <a:cs typeface="Avenir Next Condensed Regular"/>
              </a:rPr>
              <a:t>physical</a:t>
            </a:r>
            <a:r>
              <a:rPr lang="fr-FR" sz="2400" dirty="0" smtClean="0">
                <a:latin typeface="Avenir Next Condensed Regular"/>
                <a:cs typeface="Avenir Next Condensed Regular"/>
              </a:rPr>
              <a:t> unit - Living </a:t>
            </a:r>
            <a:r>
              <a:rPr lang="fr-FR" sz="2400" dirty="0" err="1" smtClean="0">
                <a:latin typeface="Avenir Next Condensed Regular"/>
                <a:cs typeface="Avenir Next Condensed Regular"/>
              </a:rPr>
              <a:t>elementary</a:t>
            </a:r>
            <a:r>
              <a:rPr lang="fr-FR" sz="2400" dirty="0" smtClean="0">
                <a:latin typeface="Avenir Next Condensed Regular"/>
                <a:cs typeface="Avenir Next Condensed Regular"/>
              </a:rPr>
              <a:t> </a:t>
            </a:r>
            <a:r>
              <a:rPr lang="fr-FR" sz="2400" dirty="0" err="1" smtClean="0">
                <a:latin typeface="Avenir Next Condensed Regular"/>
                <a:cs typeface="Avenir Next Condensed Regular"/>
              </a:rPr>
              <a:t>particle</a:t>
            </a:r>
            <a:r>
              <a:rPr lang="fr-FR" sz="2400" dirty="0" smtClean="0">
                <a:latin typeface="Avenir Next Condensed Regular"/>
                <a:cs typeface="Avenir Next Condensed Regular"/>
              </a:rPr>
              <a:t> </a:t>
            </a:r>
            <a:r>
              <a:rPr lang="fr-FR" sz="2000" dirty="0" smtClean="0">
                <a:latin typeface="Avenir Next Condensed Regular"/>
                <a:cs typeface="Avenir Next Condensed Regular"/>
              </a:rPr>
              <a:t>(</a:t>
            </a:r>
            <a:r>
              <a:rPr lang="fr-FR" sz="2000" dirty="0" err="1" smtClean="0">
                <a:latin typeface="Avenir Next Condensed Regular"/>
                <a:cs typeface="Avenir Next Condensed Regular"/>
              </a:rPr>
              <a:t>Weisman-de</a:t>
            </a:r>
            <a:r>
              <a:rPr lang="fr-FR" sz="2000" dirty="0" smtClean="0">
                <a:latin typeface="Avenir Next Condensed Regular"/>
                <a:cs typeface="Avenir Next Condensed Regular"/>
              </a:rPr>
              <a:t> Vries,1880)</a:t>
            </a:r>
            <a:endParaRPr lang="fr-FR" sz="2400" dirty="0" smtClean="0">
              <a:latin typeface="Avenir Next Condensed Regular"/>
              <a:cs typeface="Avenir Next Condensed Regular"/>
            </a:endParaRPr>
          </a:p>
          <a:p>
            <a:pPr marL="457200" indent="-457200">
              <a:buNone/>
            </a:pPr>
            <a:r>
              <a:rPr lang="fr-FR" sz="2400" dirty="0" smtClean="0">
                <a:latin typeface="Avenir Next Condensed Regular"/>
                <a:cs typeface="Avenir Next Condensed Regular"/>
              </a:rPr>
              <a:t>	A </a:t>
            </a:r>
            <a:r>
              <a:rPr lang="fr-FR" sz="2400" dirty="0" err="1" smtClean="0">
                <a:latin typeface="Avenir Next Condensed Regular"/>
                <a:cs typeface="Avenir Next Condensed Regular"/>
              </a:rPr>
              <a:t>measurement</a:t>
            </a:r>
            <a:r>
              <a:rPr lang="fr-FR" sz="2400" dirty="0" smtClean="0">
                <a:latin typeface="Avenir Next Condensed Regular"/>
                <a:cs typeface="Avenir Next Condensed Regular"/>
              </a:rPr>
              <a:t> unit - Unit for </a:t>
            </a:r>
            <a:r>
              <a:rPr lang="fr-FR" sz="2400" dirty="0" err="1" smtClean="0">
                <a:latin typeface="Avenir Next Condensed Regular"/>
                <a:cs typeface="Avenir Next Condensed Regular"/>
              </a:rPr>
              <a:t>calculation</a:t>
            </a:r>
            <a:r>
              <a:rPr lang="fr-FR" sz="2400" dirty="0" smtClean="0">
                <a:latin typeface="Avenir Next Condensed Regular"/>
                <a:cs typeface="Avenir Next Condensed Regular"/>
              </a:rPr>
              <a:t> </a:t>
            </a:r>
            <a:r>
              <a:rPr lang="fr-FR" sz="2000" dirty="0" smtClean="0">
                <a:latin typeface="Avenir Next Condensed Regular"/>
                <a:cs typeface="Avenir Next Condensed Regular"/>
              </a:rPr>
              <a:t>(Johannsen,1905)</a:t>
            </a:r>
          </a:p>
          <a:p>
            <a:pPr marL="457200" indent="-457200">
              <a:buNone/>
            </a:pPr>
            <a:r>
              <a:rPr lang="fr-FR" sz="2000" dirty="0" smtClean="0">
                <a:latin typeface="Avenir Next Condensed Regular"/>
                <a:cs typeface="Avenir Next Condensed Regular"/>
              </a:rPr>
              <a:t>	</a:t>
            </a:r>
            <a:r>
              <a:rPr lang="fr-FR" sz="2400" dirty="0" smtClean="0">
                <a:latin typeface="Avenir Next Condensed Regular"/>
                <a:cs typeface="Avenir Next Condensed Regular"/>
              </a:rPr>
              <a:t>A </a:t>
            </a:r>
            <a:r>
              <a:rPr lang="fr-FR" sz="2400" dirty="0" err="1" smtClean="0">
                <a:latin typeface="Avenir Next Condensed Regular"/>
                <a:cs typeface="Avenir Next Condensed Regular"/>
              </a:rPr>
              <a:t>physical</a:t>
            </a:r>
            <a:r>
              <a:rPr lang="fr-FR" sz="2400" dirty="0" smtClean="0">
                <a:latin typeface="Avenir Next Condensed Regular"/>
                <a:cs typeface="Avenir Next Condensed Regular"/>
              </a:rPr>
              <a:t> location - A locus on a chromosome </a:t>
            </a:r>
            <a:r>
              <a:rPr lang="fr-FR" sz="2000" dirty="0" smtClean="0">
                <a:latin typeface="Avenir Next Condensed Regular"/>
                <a:cs typeface="Avenir Next Condensed Regular"/>
              </a:rPr>
              <a:t>(Morgan,1915/Mc </a:t>
            </a:r>
            <a:r>
              <a:rPr lang="fr-FR" sz="2000" dirty="0" err="1" smtClean="0">
                <a:latin typeface="Avenir Next Condensed Regular"/>
                <a:cs typeface="Avenir Next Condensed Regular"/>
              </a:rPr>
              <a:t>Clintock</a:t>
            </a:r>
            <a:r>
              <a:rPr lang="fr-FR" sz="2000" dirty="0" smtClean="0">
                <a:latin typeface="Avenir Next Condensed Regular"/>
                <a:cs typeface="Avenir Next Condensed Regular"/>
              </a:rPr>
              <a:t>)</a:t>
            </a:r>
          </a:p>
          <a:p>
            <a:pPr marL="457200" indent="-457200">
              <a:buNone/>
            </a:pPr>
            <a:r>
              <a:rPr lang="fr-FR" sz="2000" i="1" dirty="0" smtClean="0">
                <a:latin typeface="Avenir Next Condensed Regular"/>
                <a:cs typeface="Avenir Next Condensed Regular"/>
              </a:rPr>
              <a:t>			The </a:t>
            </a:r>
            <a:r>
              <a:rPr lang="fr-FR" sz="2000" i="1" dirty="0" err="1" smtClean="0">
                <a:latin typeface="Avenir Next Condensed Regular"/>
                <a:cs typeface="Avenir Next Condensed Regular"/>
              </a:rPr>
              <a:t>gene</a:t>
            </a:r>
            <a:r>
              <a:rPr lang="fr-FR" sz="2000" i="1" dirty="0" smtClean="0">
                <a:latin typeface="Avenir Next Condensed Regular"/>
                <a:cs typeface="Avenir Next Condensed Regular"/>
              </a:rPr>
              <a:t> : </a:t>
            </a:r>
            <a:r>
              <a:rPr lang="fr-FR" sz="2000" i="1" dirty="0" err="1" smtClean="0">
                <a:latin typeface="Avenir Next Condensed Regular"/>
                <a:cs typeface="Avenir Next Condensed Regular"/>
              </a:rPr>
              <a:t>considered</a:t>
            </a:r>
            <a:r>
              <a:rPr lang="fr-FR" sz="2000" i="1" dirty="0" smtClean="0">
                <a:latin typeface="Avenir Next Condensed Regular"/>
                <a:cs typeface="Avenir Next Condensed Regular"/>
              </a:rPr>
              <a:t> as « nominal »</a:t>
            </a:r>
          </a:p>
          <a:p>
            <a:pPr marL="457200" indent="-457200">
              <a:buNone/>
            </a:pPr>
            <a:r>
              <a:rPr lang="fr-FR" sz="2400" dirty="0" smtClean="0">
                <a:latin typeface="Avenir Next Condensed Regular"/>
                <a:cs typeface="Avenir Next Condensed Regular"/>
              </a:rPr>
              <a:t>	A segment of DNA:</a:t>
            </a:r>
          </a:p>
          <a:p>
            <a:pPr marL="801687" lvl="1" indent="-457200">
              <a:buFont typeface="+mj-ea"/>
              <a:buAutoNum type="circleNumDbPlain"/>
            </a:pPr>
            <a:r>
              <a:rPr lang="fr-FR" sz="2000" dirty="0" smtClean="0">
                <a:latin typeface="Avenir Next Condensed Regular"/>
                <a:cs typeface="Avenir Next Condensed Regular"/>
              </a:rPr>
              <a:t>1</a:t>
            </a:r>
            <a:r>
              <a:rPr lang="fr-FR" sz="2000" baseline="30000" dirty="0" smtClean="0">
                <a:latin typeface="Avenir Next Condensed Regular"/>
                <a:cs typeface="Avenir Next Condensed Regular"/>
              </a:rPr>
              <a:t>st</a:t>
            </a:r>
            <a:r>
              <a:rPr lang="fr-FR" sz="2000" dirty="0" smtClean="0">
                <a:latin typeface="Avenir Next Condensed Regular"/>
                <a:cs typeface="Avenir Next Condensed Regular"/>
              </a:rPr>
              <a:t> </a:t>
            </a:r>
            <a:r>
              <a:rPr lang="fr-FR" sz="2000" dirty="0" err="1" smtClean="0">
                <a:latin typeface="Avenir Next Condensed Regular"/>
                <a:cs typeface="Avenir Next Condensed Regular"/>
              </a:rPr>
              <a:t>breakthrough</a:t>
            </a:r>
            <a:r>
              <a:rPr lang="fr-FR" sz="2000" dirty="0" smtClean="0">
                <a:latin typeface="Avenir Next Condensed Regular"/>
                <a:cs typeface="Avenir Next Condensed Regular"/>
              </a:rPr>
              <a:t>: Schrödinger (program) / Avery (</a:t>
            </a:r>
            <a:r>
              <a:rPr lang="fr-FR" sz="2000" dirty="0" err="1" smtClean="0">
                <a:latin typeface="Avenir Next Condensed Regular"/>
                <a:cs typeface="Avenir Next Condensed Regular"/>
              </a:rPr>
              <a:t>heredity</a:t>
            </a:r>
            <a:r>
              <a:rPr lang="fr-FR" sz="2000" dirty="0" smtClean="0">
                <a:latin typeface="Avenir Next Condensed Regular"/>
                <a:cs typeface="Avenir Next Condensed Regular"/>
              </a:rPr>
              <a:t>). </a:t>
            </a:r>
          </a:p>
          <a:p>
            <a:pPr marL="801687" lvl="1" indent="-457200">
              <a:buNone/>
            </a:pPr>
            <a:r>
              <a:rPr lang="fr-FR" sz="2000" dirty="0" smtClean="0">
                <a:latin typeface="Avenir Next Condensed Regular"/>
                <a:cs typeface="Avenir Next Condensed Regular"/>
              </a:rPr>
              <a:t>				=&gt; A </a:t>
            </a:r>
            <a:r>
              <a:rPr lang="fr-FR" sz="2000" dirty="0" err="1" smtClean="0">
                <a:latin typeface="Avenir Next Condensed Regular"/>
                <a:cs typeface="Avenir Next Condensed Regular"/>
              </a:rPr>
              <a:t>genetic</a:t>
            </a:r>
            <a:r>
              <a:rPr lang="fr-FR" sz="2000" dirty="0" smtClean="0">
                <a:latin typeface="Avenir Next Condensed Regular"/>
                <a:cs typeface="Avenir Next Condensed Regular"/>
              </a:rPr>
              <a:t> information (1944).</a:t>
            </a:r>
          </a:p>
          <a:p>
            <a:pPr marL="801687" lvl="1" indent="-457200">
              <a:buFont typeface="+mj-ea"/>
              <a:buAutoNum type="circleNumDbPlain"/>
            </a:pPr>
            <a:r>
              <a:rPr lang="fr-FR" sz="2000" dirty="0" smtClean="0">
                <a:latin typeface="Avenir Next Condensed Regular"/>
                <a:cs typeface="Avenir Next Condensed Regular"/>
              </a:rPr>
              <a:t>2</a:t>
            </a:r>
            <a:r>
              <a:rPr lang="fr-FR" sz="2000" baseline="30000" dirty="0" smtClean="0">
                <a:latin typeface="Avenir Next Condensed Regular"/>
                <a:cs typeface="Avenir Next Condensed Regular"/>
              </a:rPr>
              <a:t>nd</a:t>
            </a:r>
            <a:r>
              <a:rPr lang="fr-FR" sz="2000" dirty="0" smtClean="0">
                <a:latin typeface="Avenir Next Condensed Regular"/>
                <a:cs typeface="Avenir Next Condensed Regular"/>
              </a:rPr>
              <a:t> </a:t>
            </a:r>
            <a:r>
              <a:rPr lang="fr-FR" sz="2000" dirty="0" err="1" smtClean="0">
                <a:latin typeface="Avenir Next Condensed Regular"/>
                <a:cs typeface="Avenir Next Condensed Regular"/>
              </a:rPr>
              <a:t>breakthrough</a:t>
            </a:r>
            <a:r>
              <a:rPr lang="fr-FR" sz="2000" dirty="0" smtClean="0">
                <a:latin typeface="Avenir Next Condensed Regular"/>
                <a:cs typeface="Avenir Next Condensed Regular"/>
              </a:rPr>
              <a:t>: Description of DNA structure (Watson&amp;Crick,1953).</a:t>
            </a:r>
          </a:p>
          <a:p>
            <a:pPr marL="457200" indent="-457200">
              <a:buNone/>
            </a:pPr>
            <a:r>
              <a:rPr lang="fr-FR" sz="2400" dirty="0" smtClean="0">
                <a:latin typeface="Avenir Next Condensed Regular"/>
                <a:cs typeface="Avenir Next Condensed Regular"/>
              </a:rPr>
              <a:t>				</a:t>
            </a:r>
            <a:r>
              <a:rPr lang="fr-FR" sz="2000" dirty="0" smtClean="0">
                <a:latin typeface="Avenir Next Condensed Regular"/>
                <a:cs typeface="Avenir Next Condensed Regular"/>
              </a:rPr>
              <a:t>=&gt; A </a:t>
            </a:r>
            <a:r>
              <a:rPr lang="fr-FR" sz="2000" dirty="0" err="1" smtClean="0">
                <a:latin typeface="Avenir Next Condensed Regular"/>
                <a:cs typeface="Avenir Next Condensed Regular"/>
              </a:rPr>
              <a:t>functional</a:t>
            </a:r>
            <a:r>
              <a:rPr lang="fr-FR" sz="2000" dirty="0" smtClean="0">
                <a:latin typeface="Avenir Next Condensed Regular"/>
                <a:cs typeface="Avenir Next Condensed Regular"/>
              </a:rPr>
              <a:t> segment of DNA? </a:t>
            </a:r>
          </a:p>
          <a:p>
            <a:pPr marL="457200" indent="-457200">
              <a:buNone/>
            </a:pPr>
            <a:r>
              <a:rPr lang="fr-FR" sz="2000" dirty="0" smtClean="0">
                <a:latin typeface="Avenir Next Condensed Regular"/>
                <a:cs typeface="Avenir Next Condensed Regular"/>
              </a:rPr>
              <a:t>	     </a:t>
            </a:r>
            <a:r>
              <a:rPr lang="fr-FR" sz="2000" dirty="0" err="1" smtClean="0">
                <a:latin typeface="Avenir Next Condensed Regular"/>
                <a:cs typeface="Avenir Next Condensed Regular"/>
              </a:rPr>
              <a:t>bearing</a:t>
            </a:r>
            <a:r>
              <a:rPr lang="fr-FR" sz="2000" dirty="0" smtClean="0">
                <a:latin typeface="Avenir Next Condensed Regular"/>
                <a:cs typeface="Avenir Next Condensed Regular"/>
              </a:rPr>
              <a:t> </a:t>
            </a:r>
            <a:r>
              <a:rPr lang="fr-FR" sz="2000" dirty="0" err="1" smtClean="0">
                <a:latin typeface="Avenir Next Condensed Regular"/>
                <a:cs typeface="Avenir Next Condensed Regular"/>
              </a:rPr>
              <a:t>some</a:t>
            </a:r>
            <a:r>
              <a:rPr lang="fr-FR" sz="2000" dirty="0" smtClean="0">
                <a:latin typeface="Avenir Next Condensed Regular"/>
                <a:cs typeface="Avenir Next Condensed Regular"/>
              </a:rPr>
              <a:t> </a:t>
            </a:r>
            <a:r>
              <a:rPr lang="fr-FR" sz="2000" dirty="0" err="1" smtClean="0">
                <a:latin typeface="Avenir Next Condensed Regular"/>
                <a:cs typeface="Avenir Next Condensed Regular"/>
              </a:rPr>
              <a:t>discontinuity</a:t>
            </a:r>
            <a:r>
              <a:rPr lang="fr-FR" sz="2000" dirty="0" smtClean="0">
                <a:latin typeface="Avenir Next Condensed Regular"/>
                <a:cs typeface="Avenir Next Condensed Regular"/>
              </a:rPr>
              <a:t> in the </a:t>
            </a:r>
            <a:r>
              <a:rPr lang="fr-FR" sz="2000" dirty="0" err="1" smtClean="0">
                <a:latin typeface="Avenir Next Condensed Regular"/>
                <a:cs typeface="Avenir Next Condensed Regular"/>
              </a:rPr>
              <a:t>coding</a:t>
            </a:r>
            <a:r>
              <a:rPr lang="fr-FR" sz="2000" dirty="0" smtClean="0">
                <a:latin typeface="Avenir Next Condensed Regular"/>
                <a:cs typeface="Avenir Next Condensed Regular"/>
              </a:rPr>
              <a:t> part: the introns (Sharp &amp; Robert 1977).</a:t>
            </a:r>
          </a:p>
          <a:p>
            <a:pPr marL="457200" indent="-457200">
              <a:buNone/>
            </a:pPr>
            <a:r>
              <a:rPr lang="fr-FR" sz="2000" i="1" dirty="0" smtClean="0">
                <a:latin typeface="Avenir Next Condensed Regular"/>
                <a:cs typeface="Avenir Next Condensed Regular"/>
              </a:rPr>
              <a:t>			The </a:t>
            </a:r>
            <a:r>
              <a:rPr lang="fr-FR" sz="2000" i="1" dirty="0" err="1" smtClean="0">
                <a:latin typeface="Avenir Next Condensed Regular"/>
                <a:cs typeface="Avenir Next Condensed Regular"/>
              </a:rPr>
              <a:t>gene</a:t>
            </a:r>
            <a:r>
              <a:rPr lang="fr-FR" sz="2000" i="1" dirty="0" smtClean="0">
                <a:latin typeface="Avenir Next Condensed Regular"/>
                <a:cs typeface="Avenir Next Condensed Regular"/>
              </a:rPr>
              <a:t> : Open Reading Frame to </a:t>
            </a:r>
            <a:r>
              <a:rPr lang="fr-FR" sz="2000" i="1" dirty="0" err="1" smtClean="0">
                <a:latin typeface="Avenir Next Condensed Regular"/>
                <a:cs typeface="Avenir Next Condensed Regular"/>
              </a:rPr>
              <a:t>keep</a:t>
            </a:r>
            <a:r>
              <a:rPr lang="fr-FR" sz="2000" i="1" dirty="0" smtClean="0">
                <a:latin typeface="Avenir Next Condensed Regular"/>
                <a:cs typeface="Avenir Next Condensed Regular"/>
              </a:rPr>
              <a:t> up </a:t>
            </a:r>
            <a:r>
              <a:rPr lang="fr-FR" sz="2000" i="1" dirty="0" err="1" smtClean="0">
                <a:latin typeface="Avenir Next Condensed Regular"/>
                <a:cs typeface="Avenir Next Condensed Regular"/>
              </a:rPr>
              <a:t>with</a:t>
            </a:r>
            <a:r>
              <a:rPr lang="fr-FR" sz="2000" i="1" dirty="0" smtClean="0">
                <a:latin typeface="Avenir Next Condensed Regular"/>
                <a:cs typeface="Avenir Next Condensed Regular"/>
              </a:rPr>
              <a:t> the </a:t>
            </a:r>
            <a:r>
              <a:rPr lang="fr-FR" sz="2000" i="1" dirty="0" err="1" smtClean="0">
                <a:latin typeface="Avenir Next Condensed Regular"/>
                <a:cs typeface="Avenir Next Condensed Regular"/>
              </a:rPr>
              <a:t>prediction</a:t>
            </a:r>
            <a:r>
              <a:rPr lang="fr-FR" sz="2000" i="1" dirty="0" smtClean="0">
                <a:latin typeface="Avenir Next Condensed Regular"/>
                <a:cs typeface="Avenir Next Condensed Regular"/>
              </a:rPr>
              <a:t> </a:t>
            </a:r>
            <a:r>
              <a:rPr lang="fr-FR" sz="2000" i="1" dirty="0" err="1" smtClean="0">
                <a:latin typeface="Avenir Next Condensed Regular"/>
                <a:cs typeface="Avenir Next Condensed Regular"/>
              </a:rPr>
              <a:t>era</a:t>
            </a:r>
            <a:endParaRPr lang="fr-FR" sz="2000" dirty="0" smtClean="0">
              <a:latin typeface="Avenir Next Condensed Regular"/>
              <a:cs typeface="Avenir Next Condensed Regular"/>
            </a:endParaRPr>
          </a:p>
          <a:p>
            <a:pPr marL="1481137" lvl="3" indent="-457200">
              <a:buFont typeface="+mj-ea"/>
              <a:buAutoNum type="circleNumDbPlain"/>
            </a:pPr>
            <a:endParaRPr lang="fr-FR" sz="2400" dirty="0" smtClean="0">
              <a:latin typeface="Avenir Next Condensed Regular"/>
              <a:cs typeface="Avenir Next Condensed Regular"/>
            </a:endParaRPr>
          </a:p>
          <a:p>
            <a:pPr marL="457200" indent="-457200">
              <a:buFont typeface="+mj-ea"/>
              <a:buAutoNum type="circleNumDbPlain"/>
            </a:pPr>
            <a:endParaRPr lang="fr-FR" sz="2400" dirty="0">
              <a:latin typeface="Avenir Next Condensed Regular"/>
              <a:cs typeface="Avenir Next Condensed Regular"/>
            </a:endParaRPr>
          </a:p>
        </p:txBody>
      </p:sp>
      <p:pic>
        <p:nvPicPr>
          <p:cNvPr id="7" name="Image 6"/>
          <p:cNvPicPr>
            <a:picLocks noChangeAspect="1"/>
          </p:cNvPicPr>
          <p:nvPr/>
        </p:nvPicPr>
        <p:blipFill>
          <a:blip r:embed="rId2">
            <a:clrChange>
              <a:clrFrom>
                <a:srgbClr val="FFFFFF"/>
              </a:clrFrom>
              <a:clrTo>
                <a:srgbClr val="FFFFFF">
                  <a:alpha val="0"/>
                </a:srgbClr>
              </a:clrTo>
            </a:clrChange>
          </a:blip>
          <a:stretch>
            <a:fillRect/>
          </a:stretch>
        </p:blipFill>
        <p:spPr>
          <a:xfrm>
            <a:off x="6159500" y="3714750"/>
            <a:ext cx="342900" cy="342900"/>
          </a:xfrm>
          <a:prstGeom prst="rect">
            <a:avLst/>
          </a:prstGeom>
        </p:spPr>
      </p:pic>
      <p:pic>
        <p:nvPicPr>
          <p:cNvPr id="8" name="Image 7"/>
          <p:cNvPicPr>
            <a:picLocks noChangeAspect="1"/>
          </p:cNvPicPr>
          <p:nvPr/>
        </p:nvPicPr>
        <p:blipFill>
          <a:blip r:embed="rId2">
            <a:clrChange>
              <a:clrFrom>
                <a:srgbClr val="FFFFFF"/>
              </a:clrFrom>
              <a:clrTo>
                <a:srgbClr val="FFFFFF">
                  <a:alpha val="0"/>
                </a:srgbClr>
              </a:clrTo>
            </a:clrChange>
          </a:blip>
          <a:stretch>
            <a:fillRect/>
          </a:stretch>
        </p:blipFill>
        <p:spPr>
          <a:xfrm>
            <a:off x="7124700" y="4451350"/>
            <a:ext cx="342900" cy="342900"/>
          </a:xfrm>
          <a:prstGeom prst="rect">
            <a:avLst/>
          </a:prstGeom>
        </p:spPr>
      </p:pic>
      <p:pic>
        <p:nvPicPr>
          <p:cNvPr id="9" name="Image 8"/>
          <p:cNvPicPr>
            <a:picLocks noChangeAspect="1"/>
          </p:cNvPicPr>
          <p:nvPr/>
        </p:nvPicPr>
        <p:blipFill>
          <a:blip r:embed="rId2">
            <a:clrChange>
              <a:clrFrom>
                <a:srgbClr val="FFFFFF"/>
              </a:clrFrom>
              <a:clrTo>
                <a:srgbClr val="FFFFFF">
                  <a:alpha val="0"/>
                </a:srgbClr>
              </a:clrTo>
            </a:clrChange>
          </a:blip>
          <a:stretch>
            <a:fillRect/>
          </a:stretch>
        </p:blipFill>
        <p:spPr>
          <a:xfrm>
            <a:off x="7543800" y="4451350"/>
            <a:ext cx="342900" cy="342900"/>
          </a:xfrm>
          <a:prstGeom prst="rect">
            <a:avLst/>
          </a:prstGeom>
        </p:spPr>
      </p:pic>
      <p:pic>
        <p:nvPicPr>
          <p:cNvPr id="11" name="Image 10"/>
          <p:cNvPicPr>
            <a:picLocks noChangeAspect="1"/>
          </p:cNvPicPr>
          <p:nvPr/>
        </p:nvPicPr>
        <p:blipFill>
          <a:blip r:embed="rId2">
            <a:clrChange>
              <a:clrFrom>
                <a:srgbClr val="FFFFFF"/>
              </a:clrFrom>
              <a:clrTo>
                <a:srgbClr val="FFFFFF">
                  <a:alpha val="0"/>
                </a:srgbClr>
              </a:clrTo>
            </a:clrChange>
          </a:blip>
          <a:stretch>
            <a:fillRect/>
          </a:stretch>
        </p:blipFill>
        <p:spPr>
          <a:xfrm>
            <a:off x="8051800" y="5175250"/>
            <a:ext cx="342900" cy="342900"/>
          </a:xfrm>
          <a:prstGeom prst="rect">
            <a:avLst/>
          </a:prstGeom>
        </p:spPr>
      </p:pic>
      <p:pic>
        <p:nvPicPr>
          <p:cNvPr id="12" name="Image 11"/>
          <p:cNvPicPr>
            <a:picLocks noChangeAspect="1"/>
          </p:cNvPicPr>
          <p:nvPr/>
        </p:nvPicPr>
        <p:blipFill>
          <a:blip r:embed="rId2">
            <a:clrChange>
              <a:clrFrom>
                <a:srgbClr val="FFFFFF"/>
              </a:clrFrom>
              <a:clrTo>
                <a:srgbClr val="FFFFFF">
                  <a:alpha val="0"/>
                </a:srgbClr>
              </a:clrTo>
            </a:clrChange>
          </a:blip>
          <a:stretch>
            <a:fillRect/>
          </a:stretch>
        </p:blipFill>
        <p:spPr>
          <a:xfrm>
            <a:off x="8470900" y="5175250"/>
            <a:ext cx="342900" cy="342900"/>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7" name="Shape 597"/>
          <p:cNvSpPr>
            <a:spLocks noGrp="1"/>
          </p:cNvSpPr>
          <p:nvPr>
            <p:ph type="title"/>
          </p:nvPr>
        </p:nvSpPr>
        <p:spPr>
          <a:xfrm>
            <a:off x="393700" y="239712"/>
            <a:ext cx="8229600" cy="1139826"/>
          </a:xfrm>
          <a:prstGeom prst="rect">
            <a:avLst/>
          </a:prstGeom>
        </p:spPr>
        <p:txBody>
          <a:bodyPr lIns="0" tIns="0" rIns="0" bIns="0">
            <a:normAutofit/>
          </a:bodyPr>
          <a:lstStyle>
            <a:lvl1pPr>
              <a:defRPr sz="3500"/>
            </a:lvl1pPr>
          </a:lstStyle>
          <a:p>
            <a:pPr lvl="0">
              <a:defRPr sz="1800">
                <a:solidFill>
                  <a:srgbClr val="000000"/>
                </a:solidFill>
              </a:defRPr>
            </a:pPr>
            <a:r>
              <a:rPr sz="3500">
                <a:solidFill>
                  <a:srgbClr val="006633"/>
                </a:solidFill>
              </a:rPr>
              <a:t>When it comes to RNA, assume nothing</a:t>
            </a:r>
          </a:p>
        </p:txBody>
      </p:sp>
      <p:pic>
        <p:nvPicPr>
          <p:cNvPr id="598" name="image49.png"/>
          <p:cNvPicPr/>
          <p:nvPr/>
        </p:nvPicPr>
        <p:blipFill>
          <a:blip r:embed="rId2">
            <a:extLst/>
          </a:blip>
          <a:srcRect r="63321"/>
          <a:stretch>
            <a:fillRect/>
          </a:stretch>
        </p:blipFill>
        <p:spPr>
          <a:xfrm>
            <a:off x="381000" y="1079500"/>
            <a:ext cx="3009900" cy="4267200"/>
          </a:xfrm>
          <a:prstGeom prst="rect">
            <a:avLst/>
          </a:prstGeom>
          <a:ln w="12700">
            <a:miter lim="400000"/>
          </a:ln>
        </p:spPr>
      </p:pic>
      <p:pic>
        <p:nvPicPr>
          <p:cNvPr id="599" name="image50.png" descr="Capture d’écran 2013-11-06 à 18.30.58.png"/>
          <p:cNvPicPr/>
          <p:nvPr/>
        </p:nvPicPr>
        <p:blipFill>
          <a:blip r:embed="rId3">
            <a:extLst/>
          </a:blip>
          <a:stretch>
            <a:fillRect/>
          </a:stretch>
        </p:blipFill>
        <p:spPr>
          <a:xfrm>
            <a:off x="368300" y="5257800"/>
            <a:ext cx="8191500" cy="1600200"/>
          </a:xfrm>
          <a:prstGeom prst="rect">
            <a:avLst/>
          </a:prstGeom>
          <a:ln w="12700">
            <a:miter lim="400000"/>
          </a:ln>
        </p:spPr>
      </p:pic>
      <p:pic>
        <p:nvPicPr>
          <p:cNvPr id="600" name="image49.png"/>
          <p:cNvPicPr/>
          <p:nvPr/>
        </p:nvPicPr>
        <p:blipFill>
          <a:blip r:embed="rId2">
            <a:alphaModFix amt="27000"/>
            <a:extLst/>
          </a:blip>
          <a:srcRect l="36214"/>
          <a:stretch>
            <a:fillRect/>
          </a:stretch>
        </p:blipFill>
        <p:spPr>
          <a:xfrm>
            <a:off x="3289300" y="1117600"/>
            <a:ext cx="5233988" cy="4267200"/>
          </a:xfrm>
          <a:prstGeom prst="rect">
            <a:avLst/>
          </a:prstGeom>
          <a:ln w="12700">
            <a:miter lim="400000"/>
          </a:ln>
        </p:spPr>
      </p:pic>
      <p:pic>
        <p:nvPicPr>
          <p:cNvPr id="601" name="image49.png"/>
          <p:cNvPicPr/>
          <p:nvPr/>
        </p:nvPicPr>
        <p:blipFill>
          <a:blip r:embed="rId2">
            <a:extLst/>
          </a:blip>
          <a:stretch>
            <a:fillRect/>
          </a:stretch>
        </p:blipFill>
        <p:spPr>
          <a:xfrm>
            <a:off x="368300" y="1054100"/>
            <a:ext cx="8205789" cy="4267200"/>
          </a:xfrm>
          <a:prstGeom prst="rect">
            <a:avLst/>
          </a:prstGeom>
          <a:ln w="12700">
            <a:miter lim="400000"/>
          </a:ln>
        </p:spPr>
      </p:pic>
      <p:sp>
        <p:nvSpPr>
          <p:cNvPr id="602" name="Shape 602"/>
          <p:cNvSpPr/>
          <p:nvPr/>
        </p:nvSpPr>
        <p:spPr>
          <a:xfrm>
            <a:off x="5854700" y="6572250"/>
            <a:ext cx="3568700" cy="301108"/>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lIns="45719" rIns="45719">
            <a:spAutoFit/>
          </a:bodyPr>
          <a:lstStyle>
            <a:lvl1pPr>
              <a:defRPr sz="1500"/>
            </a:lvl1pPr>
          </a:lstStyle>
          <a:p>
            <a:pPr lvl="0">
              <a:defRPr sz="1800"/>
            </a:pPr>
            <a:r>
              <a:rPr sz="1500"/>
              <a:t>Salzman et al- PLoS ONE (2012)</a:t>
            </a:r>
          </a:p>
        </p:txBody>
      </p:sp>
      <p:sp>
        <p:nvSpPr>
          <p:cNvPr id="603" name="Shape 603"/>
          <p:cNvSpPr/>
          <p:nvPr/>
        </p:nvSpPr>
        <p:spPr>
          <a:xfrm>
            <a:off x="-52389" y="6654800"/>
            <a:ext cx="1424433" cy="226986"/>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wrap="none" lIns="45719" rIns="45719">
            <a:spAutoFit/>
          </a:bodyPr>
          <a:lstStyle>
            <a:lvl1pPr>
              <a:defRPr sz="1000">
                <a:solidFill>
                  <a:srgbClr val="AFBF39"/>
                </a:solidFill>
              </a:defRPr>
            </a:lvl1pPr>
          </a:lstStyle>
          <a:p>
            <a:pPr lvl="0">
              <a:defRPr sz="1800">
                <a:solidFill>
                  <a:srgbClr val="000000"/>
                </a:solidFill>
              </a:defRPr>
            </a:pPr>
            <a:r>
              <a:rPr sz="1000">
                <a:solidFill>
                  <a:srgbClr val="AFBF39"/>
                </a:solidFill>
              </a:rPr>
              <a:t>Henrion Caude-5/12/13</a:t>
            </a:r>
          </a:p>
        </p:txBody>
      </p:sp>
    </p:spTree>
  </p:cSld>
  <p:clrMapOvr>
    <a:masterClrMapping/>
  </p:clrMapOvr>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6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1" grpId="0" animBg="1" advAuto="0"/>
    </p:bld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Espace réservé du contenu 3" descr="Capture d’écran 2015-05-19 à 18.39.25.png"/>
          <p:cNvPicPr>
            <a:picLocks noGrp="1" noChangeAspect="1"/>
          </p:cNvPicPr>
          <p:nvPr>
            <p:ph idx="1"/>
          </p:nvPr>
        </p:nvPicPr>
        <p:blipFill>
          <a:blip r:embed="rId2"/>
          <a:srcRect l="-23315" r="-23315"/>
          <a:stretch>
            <a:fillRect/>
          </a:stretch>
        </p:blipFill>
        <p:spPr>
          <a:xfrm>
            <a:off x="-221898" y="1104900"/>
            <a:ext cx="9175398" cy="5051425"/>
          </a:xfrm>
        </p:spPr>
      </p:pic>
      <p:sp>
        <p:nvSpPr>
          <p:cNvPr id="5" name="Rectangle 4"/>
          <p:cNvSpPr/>
          <p:nvPr/>
        </p:nvSpPr>
        <p:spPr>
          <a:xfrm>
            <a:off x="1498600" y="351962"/>
            <a:ext cx="6146800" cy="646331"/>
          </a:xfrm>
          <a:prstGeom prst="rect">
            <a:avLst/>
          </a:prstGeom>
        </p:spPr>
        <p:txBody>
          <a:bodyPr wrap="square">
            <a:spAutoFit/>
          </a:bodyPr>
          <a:lstStyle/>
          <a:p>
            <a:r>
              <a:rPr lang="fr-FR" dirty="0" err="1" smtClean="0"/>
              <a:t>Rybak-Wolf</a:t>
            </a:r>
            <a:r>
              <a:rPr lang="fr-FR" dirty="0" smtClean="0"/>
              <a:t> et al., 2015, </a:t>
            </a:r>
            <a:r>
              <a:rPr lang="fr-FR" dirty="0" err="1" smtClean="0"/>
              <a:t>Molecular</a:t>
            </a:r>
            <a:r>
              <a:rPr lang="fr-FR" dirty="0" smtClean="0"/>
              <a:t> </a:t>
            </a:r>
            <a:r>
              <a:rPr lang="fr-FR" dirty="0" err="1" smtClean="0"/>
              <a:t>Cell</a:t>
            </a:r>
            <a:r>
              <a:rPr lang="fr-FR" dirty="0" smtClean="0"/>
              <a:t> 58, 1–16</a:t>
            </a:r>
          </a:p>
          <a:p>
            <a:r>
              <a:rPr lang="fr-FR" dirty="0" err="1" smtClean="0"/>
              <a:t>June</a:t>
            </a:r>
            <a:r>
              <a:rPr lang="fr-FR" dirty="0" smtClean="0"/>
              <a:t> 4, 2015</a:t>
            </a:r>
            <a:endParaRPr lang="fr-FR"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393700" y="227013"/>
            <a:ext cx="8686800" cy="1139825"/>
          </a:xfrm>
        </p:spPr>
        <p:txBody>
          <a:bodyPr/>
          <a:lstStyle/>
          <a:p>
            <a:r>
              <a:rPr lang="fr-FR" sz="4000" dirty="0" smtClean="0"/>
              <a:t>L’ARN: u</a:t>
            </a:r>
            <a:r>
              <a:rPr lang="fr-FR" sz="4000" dirty="0" smtClean="0"/>
              <a:t>ne nouvelle dimension au NGS</a:t>
            </a:r>
            <a:endParaRPr lang="fr-FR" sz="4000" dirty="0"/>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393700" y="945856"/>
            <a:ext cx="8293100" cy="5912144"/>
          </a:xfrm>
          <a:prstGeom prst="rect">
            <a:avLst/>
          </a:prstGeom>
        </p:spPr>
      </p:pic>
      <p:sp>
        <p:nvSpPr>
          <p:cNvPr id="5" name="ZoneTexte 4"/>
          <p:cNvSpPr txBox="1"/>
          <p:nvPr/>
        </p:nvSpPr>
        <p:spPr>
          <a:xfrm>
            <a:off x="2070100" y="2844800"/>
            <a:ext cx="4980851" cy="1569660"/>
          </a:xfrm>
          <a:prstGeom prst="rect">
            <a:avLst/>
          </a:prstGeom>
          <a:solidFill>
            <a:schemeClr val="bg1">
              <a:alpha val="45000"/>
            </a:schemeClr>
          </a:solidFill>
        </p:spPr>
        <p:txBody>
          <a:bodyPr wrap="none" rtlCol="0">
            <a:spAutoFit/>
          </a:bodyPr>
          <a:lstStyle/>
          <a:p>
            <a:pPr>
              <a:buFont typeface="Wingdings" charset="2"/>
              <a:buChar char="q"/>
            </a:pPr>
            <a:r>
              <a:rPr lang="fr-FR" sz="3200" dirty="0" smtClean="0"/>
              <a:t> &gt;30x DNA</a:t>
            </a:r>
          </a:p>
          <a:p>
            <a:pPr>
              <a:buFont typeface="Wingdings" charset="2"/>
              <a:buChar char="q"/>
            </a:pPr>
            <a:endParaRPr lang="fr-FR" sz="3200" dirty="0" smtClean="0"/>
          </a:p>
          <a:p>
            <a:pPr>
              <a:buFont typeface="Wingdings" charset="2"/>
              <a:buChar char="q"/>
            </a:pPr>
            <a:r>
              <a:rPr lang="fr-FR" sz="3200" dirty="0" smtClean="0"/>
              <a:t> &gt;200 million </a:t>
            </a:r>
            <a:r>
              <a:rPr lang="fr-FR" sz="3200" dirty="0" err="1" smtClean="0"/>
              <a:t>reads</a:t>
            </a:r>
            <a:r>
              <a:rPr lang="fr-FR" sz="3200" dirty="0" smtClean="0"/>
              <a:t> RNA</a:t>
            </a:r>
            <a:endParaRPr lang="fr-FR" sz="3200" dirty="0"/>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Titre 1"/>
          <p:cNvSpPr txBox="1">
            <a:spLocks/>
          </p:cNvSpPr>
          <p:nvPr/>
        </p:nvSpPr>
        <p:spPr bwMode="auto">
          <a:xfrm>
            <a:off x="406400" y="277813"/>
            <a:ext cx="8432800" cy="113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fr-FR" sz="3300" kern="0" dirty="0" err="1" smtClean="0">
                <a:solidFill>
                  <a:schemeClr val="tx2"/>
                </a:solidFill>
                <a:latin typeface="+mj-lt"/>
                <a:ea typeface="ＭＳ Ｐゴシック" pitchFamily="-84" charset="-128"/>
                <a:cs typeface="ＭＳ Ｐゴシック" pitchFamily="-84" charset="-128"/>
              </a:rPr>
              <a:t>Adding</a:t>
            </a:r>
            <a:r>
              <a:rPr lang="fr-FR" sz="3300" kern="0" dirty="0" smtClean="0">
                <a:solidFill>
                  <a:schemeClr val="tx2"/>
                </a:solidFill>
                <a:latin typeface="+mj-lt"/>
                <a:ea typeface="ＭＳ Ｐゴシック" pitchFamily="-84" charset="-128"/>
                <a:cs typeface="ＭＳ Ｐゴシック" pitchFamily="-84" charset="-128"/>
              </a:rPr>
              <a:t> </a:t>
            </a:r>
            <a:r>
              <a:rPr lang="fr-FR" sz="3300" kern="0" dirty="0" err="1" smtClean="0">
                <a:solidFill>
                  <a:schemeClr val="tx2"/>
                </a:solidFill>
                <a:latin typeface="+mj-lt"/>
                <a:ea typeface="ＭＳ Ｐゴシック" pitchFamily="-84" charset="-128"/>
                <a:cs typeface="ＭＳ Ｐゴシック" pitchFamily="-84" charset="-128"/>
              </a:rPr>
              <a:t>technical</a:t>
            </a:r>
            <a:r>
              <a:rPr lang="fr-FR" sz="3300" kern="0" dirty="0" smtClean="0">
                <a:solidFill>
                  <a:schemeClr val="tx2"/>
                </a:solidFill>
                <a:latin typeface="+mj-lt"/>
                <a:ea typeface="ＭＳ Ｐゴシック" pitchFamily="-84" charset="-128"/>
                <a:cs typeface="ＭＳ Ｐゴシック" pitchFamily="-84" charset="-128"/>
              </a:rPr>
              <a:t> and </a:t>
            </a:r>
            <a:r>
              <a:rPr lang="fr-FR" sz="3300" kern="0" dirty="0" err="1" smtClean="0">
                <a:solidFill>
                  <a:schemeClr val="tx2"/>
                </a:solidFill>
                <a:latin typeface="+mj-lt"/>
                <a:ea typeface="ＭＳ Ｐゴシック" pitchFamily="-84" charset="-128"/>
                <a:cs typeface="ＭＳ Ｐゴシック" pitchFamily="-84" charset="-128"/>
              </a:rPr>
              <a:t>methodological</a:t>
            </a:r>
            <a:r>
              <a:rPr lang="fr-FR" sz="3300" kern="0" dirty="0" smtClean="0">
                <a:solidFill>
                  <a:schemeClr val="tx2"/>
                </a:solidFill>
                <a:latin typeface="+mj-lt"/>
                <a:ea typeface="ＭＳ Ｐゴシック" pitchFamily="-84" charset="-128"/>
                <a:cs typeface="ＭＳ Ｐゴシック" pitchFamily="-84" charset="-128"/>
              </a:rPr>
              <a:t> </a:t>
            </a:r>
            <a:r>
              <a:rPr lang="fr-FR" sz="3300" kern="0" dirty="0" err="1" smtClean="0">
                <a:solidFill>
                  <a:schemeClr val="tx2"/>
                </a:solidFill>
                <a:latin typeface="+mj-lt"/>
                <a:ea typeface="ＭＳ Ｐゴシック" pitchFamily="-84" charset="-128"/>
                <a:cs typeface="ＭＳ Ｐゴシック" pitchFamily="-84" charset="-128"/>
              </a:rPr>
              <a:t>complexities</a:t>
            </a:r>
            <a:endParaRPr kumimoji="0" lang="fr-FR" sz="3300" b="0" i="0" u="none" strike="noStrike" kern="0" cap="none" spc="0" normalizeH="0" baseline="0" noProof="0" dirty="0">
              <a:ln>
                <a:noFill/>
              </a:ln>
              <a:solidFill>
                <a:schemeClr val="tx2"/>
              </a:solidFill>
              <a:effectLst/>
              <a:uLnTx/>
              <a:uFillTx/>
              <a:latin typeface="+mj-lt"/>
              <a:ea typeface="ＭＳ Ｐゴシック" pitchFamily="-84" charset="-128"/>
              <a:cs typeface="ＭＳ Ｐゴシック" pitchFamily="-84" charset="-128"/>
            </a:endParaRPr>
          </a:p>
        </p:txBody>
      </p:sp>
      <p:pic>
        <p:nvPicPr>
          <p:cNvPr id="13" name="Image 12" descr="1-s2.0-S1474442211702861-gr2.jpg"/>
          <p:cNvPicPr>
            <a:picLocks noChangeAspect="1"/>
          </p:cNvPicPr>
          <p:nvPr/>
        </p:nvPicPr>
        <p:blipFill>
          <a:blip r:embed="rId2">
            <a:clrChange>
              <a:clrFrom>
                <a:srgbClr val="FFFFFF"/>
              </a:clrFrom>
              <a:clrTo>
                <a:srgbClr val="FFFFFF">
                  <a:alpha val="0"/>
                </a:srgbClr>
              </a:clrTo>
            </a:clrChange>
          </a:blip>
          <a:srcRect/>
          <a:stretch>
            <a:fillRect/>
          </a:stretch>
        </p:blipFill>
        <p:spPr bwMode="auto">
          <a:xfrm>
            <a:off x="373063" y="1195506"/>
            <a:ext cx="8415337" cy="4595694"/>
          </a:xfrm>
          <a:prstGeom prst="rect">
            <a:avLst/>
          </a:prstGeom>
          <a:solidFill>
            <a:schemeClr val="bg1"/>
          </a:solidFill>
          <a:ln w="9525">
            <a:noFill/>
            <a:miter lim="800000"/>
            <a:headEnd/>
            <a:tailEnd/>
          </a:ln>
        </p:spPr>
      </p:pic>
      <p:sp>
        <p:nvSpPr>
          <p:cNvPr id="14" name="ZoneTexte 2"/>
          <p:cNvSpPr txBox="1">
            <a:spLocks noChangeArrowheads="1"/>
          </p:cNvSpPr>
          <p:nvPr/>
        </p:nvSpPr>
        <p:spPr bwMode="auto">
          <a:xfrm>
            <a:off x="368300" y="5848350"/>
            <a:ext cx="4139136" cy="323165"/>
          </a:xfrm>
          <a:prstGeom prst="rect">
            <a:avLst/>
          </a:prstGeom>
          <a:noFill/>
          <a:ln w="9525">
            <a:noFill/>
            <a:miter lim="800000"/>
            <a:headEnd/>
            <a:tailEnd/>
          </a:ln>
        </p:spPr>
        <p:txBody>
          <a:bodyPr wrap="none">
            <a:prstTxWarp prst="textNoShape">
              <a:avLst/>
            </a:prstTxWarp>
            <a:spAutoFit/>
          </a:bodyPr>
          <a:lstStyle/>
          <a:p>
            <a:r>
              <a:rPr lang="fr-FR" sz="1500" dirty="0">
                <a:latin typeface="Geneva" pitchFamily="-1" charset="0"/>
                <a:ea typeface="Geneva" pitchFamily="-1" charset="0"/>
                <a:cs typeface="Geneva" pitchFamily="-1" charset="0"/>
              </a:rPr>
              <a:t>Salta and De </a:t>
            </a:r>
            <a:r>
              <a:rPr lang="fr-FR" sz="1500" dirty="0" err="1">
                <a:latin typeface="Geneva" pitchFamily="-1" charset="0"/>
                <a:ea typeface="Geneva" pitchFamily="-1" charset="0"/>
                <a:cs typeface="Geneva" pitchFamily="-1" charset="0"/>
              </a:rPr>
              <a:t>Trooper</a:t>
            </a:r>
            <a:r>
              <a:rPr lang="fr-FR" sz="1500" dirty="0">
                <a:latin typeface="Geneva" pitchFamily="-1" charset="0"/>
                <a:ea typeface="Geneva" pitchFamily="-1" charset="0"/>
                <a:cs typeface="Geneva" pitchFamily="-1" charset="0"/>
              </a:rPr>
              <a:t>,</a:t>
            </a:r>
            <a:r>
              <a:rPr lang="fr-FR" sz="1500" dirty="0" smtClean="0">
                <a:latin typeface="Geneva" pitchFamily="-1" charset="0"/>
                <a:ea typeface="Geneva" pitchFamily="-1" charset="0"/>
                <a:cs typeface="Geneva" pitchFamily="-1" charset="0"/>
              </a:rPr>
              <a:t> Lancet </a:t>
            </a:r>
            <a:r>
              <a:rPr lang="fr-FR" sz="1500" dirty="0" err="1" smtClean="0">
                <a:latin typeface="Geneva" pitchFamily="-1" charset="0"/>
                <a:ea typeface="Geneva" pitchFamily="-1" charset="0"/>
                <a:cs typeface="Geneva" pitchFamily="-1" charset="0"/>
              </a:rPr>
              <a:t>Neurol</a:t>
            </a:r>
            <a:r>
              <a:rPr lang="fr-FR" sz="1500" dirty="0" smtClean="0">
                <a:latin typeface="Geneva" pitchFamily="-1" charset="0"/>
                <a:ea typeface="Geneva" pitchFamily="-1" charset="0"/>
                <a:cs typeface="Geneva" pitchFamily="-1" charset="0"/>
              </a:rPr>
              <a:t> 2012</a:t>
            </a:r>
            <a:endParaRPr lang="fr-FR" sz="1500" dirty="0">
              <a:latin typeface="Geneva" pitchFamily="-1" charset="0"/>
              <a:ea typeface="Geneva" pitchFamily="-1" charset="0"/>
              <a:cs typeface="Geneva" pitchFamily="-1" charset="0"/>
            </a:endParaRPr>
          </a:p>
        </p:txBody>
      </p:sp>
      <p:sp>
        <p:nvSpPr>
          <p:cNvPr id="15" name="ZoneTexte 14"/>
          <p:cNvSpPr txBox="1"/>
          <p:nvPr/>
        </p:nvSpPr>
        <p:spPr>
          <a:xfrm>
            <a:off x="5334000" y="3441700"/>
            <a:ext cx="441146" cy="707886"/>
          </a:xfrm>
          <a:prstGeom prst="rect">
            <a:avLst/>
          </a:prstGeom>
          <a:noFill/>
        </p:spPr>
        <p:txBody>
          <a:bodyPr wrap="none" rtlCol="0">
            <a:spAutoFit/>
          </a:bodyPr>
          <a:lstStyle/>
          <a:p>
            <a:r>
              <a:rPr lang="fr-FR" sz="4000" dirty="0" smtClean="0">
                <a:solidFill>
                  <a:srgbClr val="FF0000"/>
                </a:solidFill>
              </a:rPr>
              <a:t>x</a:t>
            </a:r>
            <a:endParaRPr lang="fr-FR" sz="4000" dirty="0">
              <a:solidFill>
                <a:srgbClr val="FF0000"/>
              </a:solidFill>
            </a:endParaRPr>
          </a:p>
        </p:txBody>
      </p:sp>
      <p:sp>
        <p:nvSpPr>
          <p:cNvPr id="16" name="ZoneTexte 15"/>
          <p:cNvSpPr txBox="1"/>
          <p:nvPr/>
        </p:nvSpPr>
        <p:spPr>
          <a:xfrm>
            <a:off x="2616200" y="3886200"/>
            <a:ext cx="441146" cy="707886"/>
          </a:xfrm>
          <a:prstGeom prst="rect">
            <a:avLst/>
          </a:prstGeom>
          <a:noFill/>
        </p:spPr>
        <p:txBody>
          <a:bodyPr wrap="none" rtlCol="0">
            <a:spAutoFit/>
          </a:bodyPr>
          <a:lstStyle/>
          <a:p>
            <a:r>
              <a:rPr lang="fr-FR" sz="4000" dirty="0" smtClean="0">
                <a:solidFill>
                  <a:srgbClr val="FF0000"/>
                </a:solidFill>
              </a:rPr>
              <a:t>x</a:t>
            </a:r>
            <a:endParaRPr lang="fr-FR" sz="4000" dirty="0">
              <a:solidFill>
                <a:srgbClr val="FF0000"/>
              </a:solidFill>
            </a:endParaRPr>
          </a:p>
        </p:txBody>
      </p:sp>
      <p:sp>
        <p:nvSpPr>
          <p:cNvPr id="17" name="ZoneTexte 16"/>
          <p:cNvSpPr txBox="1"/>
          <p:nvPr/>
        </p:nvSpPr>
        <p:spPr>
          <a:xfrm>
            <a:off x="1701800" y="3454400"/>
            <a:ext cx="441146" cy="707886"/>
          </a:xfrm>
          <a:prstGeom prst="rect">
            <a:avLst/>
          </a:prstGeom>
          <a:noFill/>
        </p:spPr>
        <p:txBody>
          <a:bodyPr wrap="none" rtlCol="0">
            <a:spAutoFit/>
          </a:bodyPr>
          <a:lstStyle/>
          <a:p>
            <a:r>
              <a:rPr lang="fr-FR" sz="4000" dirty="0" smtClean="0">
                <a:solidFill>
                  <a:srgbClr val="FF0000"/>
                </a:solidFill>
              </a:rPr>
              <a:t>x</a:t>
            </a:r>
            <a:endParaRPr lang="fr-FR" sz="4000" dirty="0">
              <a:solidFill>
                <a:srgbClr val="FF0000"/>
              </a:solidFill>
            </a:endParaRPr>
          </a:p>
        </p:txBody>
      </p:sp>
      <p:sp>
        <p:nvSpPr>
          <p:cNvPr id="8" name="Ellipse 7"/>
          <p:cNvSpPr/>
          <p:nvPr/>
        </p:nvSpPr>
        <p:spPr>
          <a:xfrm>
            <a:off x="1287463" y="1104900"/>
            <a:ext cx="1874837" cy="863600"/>
          </a:xfrm>
          <a:prstGeom prst="ellipse">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p>
        </p:txBody>
      </p:sp>
      <p:sp>
        <p:nvSpPr>
          <p:cNvPr id="9" name="Ellipse 8"/>
          <p:cNvSpPr/>
          <p:nvPr/>
        </p:nvSpPr>
        <p:spPr>
          <a:xfrm>
            <a:off x="5554663" y="876300"/>
            <a:ext cx="1874837" cy="863600"/>
          </a:xfrm>
          <a:prstGeom prst="ellipse">
            <a:avLst/>
          </a:prstGeom>
          <a:noFill/>
          <a:ln w="31750">
            <a:solidFill>
              <a:srgbClr val="00FF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p>
        </p:txBody>
      </p:sp>
      <p:sp>
        <p:nvSpPr>
          <p:cNvPr id="11" name="Ellipse 10"/>
          <p:cNvSpPr/>
          <p:nvPr/>
        </p:nvSpPr>
        <p:spPr>
          <a:xfrm>
            <a:off x="665163" y="1858963"/>
            <a:ext cx="1244600" cy="473075"/>
          </a:xfrm>
          <a:prstGeom prst="ellipse">
            <a:avLst/>
          </a:prstGeom>
          <a:noFill/>
          <a:ln w="31750">
            <a:solidFill>
              <a:srgbClr val="FFCC66"/>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p>
        </p:txBody>
      </p:sp>
      <p:sp>
        <p:nvSpPr>
          <p:cNvPr id="18" name="Ellipse 17"/>
          <p:cNvSpPr/>
          <p:nvPr/>
        </p:nvSpPr>
        <p:spPr>
          <a:xfrm>
            <a:off x="7167563" y="5364163"/>
            <a:ext cx="1244600" cy="473075"/>
          </a:xfrm>
          <a:prstGeom prst="ellipse">
            <a:avLst/>
          </a:prstGeom>
          <a:noFill/>
          <a:ln w="31750">
            <a:solidFill>
              <a:srgbClr val="FFCC66"/>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2000"/>
                            </p:stCondLst>
                            <p:childTnLst>
                              <p:par>
                                <p:cTn id="8" presetID="1" presetClass="entr" presetSubtype="0" fill="hold" grpId="0" nodeType="afterEffect">
                                  <p:stCondLst>
                                    <p:cond delay="1000"/>
                                  </p:stCondLst>
                                  <p:childTnLst>
                                    <p:set>
                                      <p:cBhvr>
                                        <p:cTn id="9" dur="1" fill="hold">
                                          <p:stCondLst>
                                            <p:cond delay="0"/>
                                          </p:stCondLst>
                                        </p:cTn>
                                        <p:tgtEl>
                                          <p:spTgt spid="9"/>
                                        </p:tgtEl>
                                        <p:attrNameLst>
                                          <p:attrName>style.visibility</p:attrName>
                                        </p:attrNameLst>
                                      </p:cBhvr>
                                      <p:to>
                                        <p:strVal val="visible"/>
                                      </p:to>
                                    </p:set>
                                  </p:childTnLst>
                                </p:cTn>
                              </p:par>
                            </p:childTnLst>
                          </p:cTn>
                        </p:par>
                        <p:par>
                          <p:cTn id="10" fill="hold">
                            <p:stCondLst>
                              <p:cond delay="3000"/>
                            </p:stCondLst>
                            <p:childTnLst>
                              <p:par>
                                <p:cTn id="11" presetID="1" presetClass="entr" presetSubtype="0" fill="hold" grpId="0" nodeType="afterEffect">
                                  <p:stCondLst>
                                    <p:cond delay="100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100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8" grpId="0" animBg="1"/>
    </p:bld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41" name="Shape 1441"/>
          <p:cNvSpPr>
            <a:spLocks noGrp="1"/>
          </p:cNvSpPr>
          <p:nvPr>
            <p:ph type="title"/>
          </p:nvPr>
        </p:nvSpPr>
        <p:spPr>
          <a:xfrm>
            <a:off x="393700" y="214313"/>
            <a:ext cx="8229600" cy="1139826"/>
          </a:xfrm>
          <a:prstGeom prst="rect">
            <a:avLst/>
          </a:prstGeom>
        </p:spPr>
        <p:txBody>
          <a:bodyPr lIns="0" tIns="0" rIns="0" bIns="0">
            <a:normAutofit/>
          </a:bodyPr>
          <a:lstStyle/>
          <a:p>
            <a:pPr lvl="0">
              <a:defRPr sz="1800">
                <a:solidFill>
                  <a:srgbClr val="000000"/>
                </a:solidFill>
              </a:defRPr>
            </a:pPr>
            <a:r>
              <a:rPr lang="fr-FR" sz="4200" dirty="0" smtClean="0">
                <a:solidFill>
                  <a:srgbClr val="006633"/>
                </a:solidFill>
              </a:rPr>
              <a:t>Une autre réalité pour les GWAS</a:t>
            </a:r>
            <a:endParaRPr sz="4200" dirty="0">
              <a:solidFill>
                <a:srgbClr val="006633"/>
              </a:solidFill>
            </a:endParaRPr>
          </a:p>
        </p:txBody>
      </p:sp>
      <p:sp>
        <p:nvSpPr>
          <p:cNvPr id="1442" name="Shape 1442"/>
          <p:cNvSpPr>
            <a:spLocks noGrp="1"/>
          </p:cNvSpPr>
          <p:nvPr>
            <p:ph type="body" idx="1"/>
          </p:nvPr>
        </p:nvSpPr>
        <p:spPr>
          <a:xfrm>
            <a:off x="190500" y="1130300"/>
            <a:ext cx="8763000" cy="4530725"/>
          </a:xfrm>
          <a:prstGeom prst="rect">
            <a:avLst/>
          </a:prstGeom>
        </p:spPr>
        <p:txBody>
          <a:bodyPr lIns="0" tIns="0" rIns="0" bIns="0">
            <a:normAutofit/>
          </a:bodyPr>
          <a:lstStyle/>
          <a:p>
            <a:pPr marL="320039" lvl="0" indent="-320039">
              <a:spcBef>
                <a:spcPts val="600"/>
              </a:spcBef>
              <a:defRPr sz="1800"/>
            </a:pPr>
            <a:r>
              <a:rPr sz="2700" dirty="0">
                <a:latin typeface="Avenir Next Condensed Regular"/>
                <a:cs typeface="Avenir Next Condensed Regular"/>
              </a:rPr>
              <a:t>1,200 GWAS ont identifié près de 6 500 SNPs de maladies ou de prédisposition à un trait. </a:t>
            </a:r>
          </a:p>
          <a:p>
            <a:pPr marL="320039" lvl="0" indent="-320039">
              <a:spcBef>
                <a:spcPts val="600"/>
              </a:spcBef>
              <a:defRPr sz="1800"/>
            </a:pPr>
            <a:r>
              <a:rPr sz="2700" dirty="0">
                <a:latin typeface="Avenir Next Condensed Regular"/>
                <a:cs typeface="Avenir Next Condensed Regular"/>
              </a:rPr>
              <a:t>Seulement 7% de ces SNPs sont localisés dans des régions de gènes codant pour des protéines. Les 93% restant sont dans des régions... non-codantes. </a:t>
            </a:r>
          </a:p>
        </p:txBody>
      </p:sp>
      <p:sp>
        <p:nvSpPr>
          <p:cNvPr id="1443" name="Shape 1443"/>
          <p:cNvSpPr/>
          <p:nvPr/>
        </p:nvSpPr>
        <p:spPr>
          <a:xfrm>
            <a:off x="5228868" y="5162034"/>
            <a:ext cx="3572766" cy="884062"/>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wrap="none" lIns="45719" rIns="45719">
            <a:spAutoFit/>
          </a:bodyPr>
          <a:lstStyle/>
          <a:p>
            <a:pPr lvl="0"/>
            <a:r>
              <a:t>Pennisi-Science 2011</a:t>
            </a:r>
          </a:p>
          <a:p>
            <a:pPr lvl="0"/>
            <a:r>
              <a:t>Kumar et al-Semin Immunol 2012</a:t>
            </a:r>
          </a:p>
          <a:p>
            <a:pPr lvl="0"/>
            <a:r>
              <a:t>Hindorff et al, PNAS 2009</a:t>
            </a:r>
          </a:p>
        </p:txBody>
      </p:sp>
      <p:pic>
        <p:nvPicPr>
          <p:cNvPr id="1444" name="image95.png"/>
          <p:cNvPicPr/>
          <p:nvPr/>
        </p:nvPicPr>
        <p:blipFill>
          <a:blip r:embed="rId2">
            <a:extLst/>
          </a:blip>
          <a:srcRect b="8213"/>
          <a:stretch>
            <a:fillRect/>
          </a:stretch>
        </p:blipFill>
        <p:spPr>
          <a:xfrm>
            <a:off x="2063750" y="2882900"/>
            <a:ext cx="2781300" cy="3263900"/>
          </a:xfrm>
          <a:prstGeom prst="rect">
            <a:avLst/>
          </a:prstGeom>
          <a:ln w="12700">
            <a:miter lim="400000"/>
          </a:ln>
        </p:spPr>
      </p:pic>
      <p:grpSp>
        <p:nvGrpSpPr>
          <p:cNvPr id="2" name="Group 1450"/>
          <p:cNvGrpSpPr/>
          <p:nvPr/>
        </p:nvGrpSpPr>
        <p:grpSpPr>
          <a:xfrm>
            <a:off x="3453064" y="5396267"/>
            <a:ext cx="1576890" cy="1047298"/>
            <a:chOff x="0" y="0"/>
            <a:chExt cx="1576888" cy="1047297"/>
          </a:xfrm>
        </p:grpSpPr>
        <p:sp>
          <p:nvSpPr>
            <p:cNvPr id="1445" name="Shape 1445"/>
            <p:cNvSpPr/>
            <p:nvPr/>
          </p:nvSpPr>
          <p:spPr>
            <a:xfrm>
              <a:off x="0" y="143844"/>
              <a:ext cx="1576889" cy="903454"/>
            </a:xfrm>
            <a:custGeom>
              <a:avLst/>
              <a:gdLst/>
              <a:ahLst/>
              <a:cxnLst>
                <a:cxn ang="0">
                  <a:pos x="wd2" y="hd2"/>
                </a:cxn>
                <a:cxn ang="5400000">
                  <a:pos x="wd2" y="hd2"/>
                </a:cxn>
                <a:cxn ang="10800000">
                  <a:pos x="wd2" y="hd2"/>
                </a:cxn>
                <a:cxn ang="16200000">
                  <a:pos x="wd2" y="hd2"/>
                </a:cxn>
              </a:cxnLst>
              <a:rect l="0" t="0" r="r" b="b"/>
              <a:pathLst>
                <a:path w="20879" h="20684" extrusionOk="0">
                  <a:moveTo>
                    <a:pt x="1901" y="6800"/>
                  </a:moveTo>
                  <a:lnTo>
                    <a:pt x="1901" y="6800"/>
                  </a:lnTo>
                  <a:cubicBezTo>
                    <a:pt x="1658" y="4397"/>
                    <a:pt x="2907" y="2184"/>
                    <a:pt x="4691" y="1857"/>
                  </a:cubicBezTo>
                  <a:cubicBezTo>
                    <a:pt x="5414" y="1724"/>
                    <a:pt x="6149" y="1922"/>
                    <a:pt x="6778" y="2419"/>
                  </a:cubicBezTo>
                  <a:lnTo>
                    <a:pt x="6778" y="2419"/>
                  </a:lnTo>
                  <a:cubicBezTo>
                    <a:pt x="7445" y="725"/>
                    <a:pt x="9003" y="82"/>
                    <a:pt x="10259" y="981"/>
                  </a:cubicBezTo>
                  <a:cubicBezTo>
                    <a:pt x="10478" y="1139"/>
                    <a:pt x="10680" y="1338"/>
                    <a:pt x="10857" y="1573"/>
                  </a:cubicBezTo>
                  <a:lnTo>
                    <a:pt x="10857" y="1573"/>
                  </a:lnTo>
                  <a:cubicBezTo>
                    <a:pt x="11377" y="169"/>
                    <a:pt x="12642" y="-401"/>
                    <a:pt x="13683" y="299"/>
                  </a:cubicBezTo>
                  <a:cubicBezTo>
                    <a:pt x="13971" y="493"/>
                    <a:pt x="14223" y="774"/>
                    <a:pt x="14418" y="1119"/>
                  </a:cubicBezTo>
                  <a:lnTo>
                    <a:pt x="14418" y="1119"/>
                  </a:lnTo>
                  <a:cubicBezTo>
                    <a:pt x="15255" y="-209"/>
                    <a:pt x="16734" y="-373"/>
                    <a:pt x="17722" y="753"/>
                  </a:cubicBezTo>
                  <a:cubicBezTo>
                    <a:pt x="18137" y="1226"/>
                    <a:pt x="18417" y="1878"/>
                    <a:pt x="18513" y="2598"/>
                  </a:cubicBezTo>
                  <a:lnTo>
                    <a:pt x="18513" y="2598"/>
                  </a:lnTo>
                  <a:cubicBezTo>
                    <a:pt x="19885" y="3102"/>
                    <a:pt x="20694" y="5013"/>
                    <a:pt x="20321" y="6865"/>
                  </a:cubicBezTo>
                  <a:cubicBezTo>
                    <a:pt x="20289" y="7020"/>
                    <a:pt x="20250" y="7173"/>
                    <a:pt x="20203" y="7321"/>
                  </a:cubicBezTo>
                  <a:lnTo>
                    <a:pt x="20203" y="7321"/>
                  </a:lnTo>
                  <a:cubicBezTo>
                    <a:pt x="21303" y="9251"/>
                    <a:pt x="21034" y="12017"/>
                    <a:pt x="19601" y="13499"/>
                  </a:cubicBezTo>
                  <a:cubicBezTo>
                    <a:pt x="19156" y="13961"/>
                    <a:pt x="18629" y="14259"/>
                    <a:pt x="18072" y="14367"/>
                  </a:cubicBezTo>
                  <a:cubicBezTo>
                    <a:pt x="18072" y="16443"/>
                    <a:pt x="16822" y="18126"/>
                    <a:pt x="15280" y="18126"/>
                  </a:cubicBezTo>
                  <a:cubicBezTo>
                    <a:pt x="14757" y="18126"/>
                    <a:pt x="14245" y="17928"/>
                    <a:pt x="13801" y="17556"/>
                  </a:cubicBezTo>
                  <a:lnTo>
                    <a:pt x="13801" y="17556"/>
                  </a:lnTo>
                  <a:cubicBezTo>
                    <a:pt x="13280" y="19883"/>
                    <a:pt x="11460" y="21199"/>
                    <a:pt x="9738" y="20494"/>
                  </a:cubicBezTo>
                  <a:cubicBezTo>
                    <a:pt x="9016" y="20199"/>
                    <a:pt x="8392" y="19574"/>
                    <a:pt x="7973" y="18727"/>
                  </a:cubicBezTo>
                  <a:lnTo>
                    <a:pt x="7973" y="18727"/>
                  </a:lnTo>
                  <a:cubicBezTo>
                    <a:pt x="6209" y="20160"/>
                    <a:pt x="3920" y="19389"/>
                    <a:pt x="2859" y="17004"/>
                  </a:cubicBezTo>
                  <a:cubicBezTo>
                    <a:pt x="2846" y="16974"/>
                    <a:pt x="2833" y="16944"/>
                    <a:pt x="2820" y="16914"/>
                  </a:cubicBezTo>
                  <a:lnTo>
                    <a:pt x="2820" y="16914"/>
                  </a:lnTo>
                  <a:cubicBezTo>
                    <a:pt x="1666" y="17096"/>
                    <a:pt x="620" y="15986"/>
                    <a:pt x="485" y="14435"/>
                  </a:cubicBezTo>
                  <a:cubicBezTo>
                    <a:pt x="412" y="13608"/>
                    <a:pt x="615" y="12780"/>
                    <a:pt x="1038" y="12172"/>
                  </a:cubicBezTo>
                  <a:lnTo>
                    <a:pt x="1038" y="12172"/>
                  </a:lnTo>
                  <a:cubicBezTo>
                    <a:pt x="39" y="11379"/>
                    <a:pt x="-297" y="9639"/>
                    <a:pt x="288" y="8285"/>
                  </a:cubicBezTo>
                  <a:cubicBezTo>
                    <a:pt x="626" y="7504"/>
                    <a:pt x="1218" y="6988"/>
                    <a:pt x="1883" y="6895"/>
                  </a:cubicBezTo>
                  <a:close/>
                </a:path>
              </a:pathLst>
            </a:custGeom>
            <a:solidFill>
              <a:srgbClr val="FFFFFF"/>
            </a:solidFill>
            <a:ln w="9525" cap="flat">
              <a:solidFill>
                <a:srgbClr val="000000"/>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lvl="0" algn="ctr">
                <a:defRPr>
                  <a:solidFill>
                    <a:srgbClr val="FFFFFF"/>
                  </a:solidFill>
                </a:defRPr>
              </a:pPr>
              <a:endParaRPr/>
            </a:p>
          </p:txBody>
        </p:sp>
        <p:sp>
          <p:nvSpPr>
            <p:cNvPr id="1446" name="Shape 1446"/>
            <p:cNvSpPr/>
            <p:nvPr/>
          </p:nvSpPr>
          <p:spPr>
            <a:xfrm>
              <a:off x="176842" y="95187"/>
              <a:ext cx="150285" cy="150285"/>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rgbClr val="FFFFFF"/>
            </a:solidFill>
            <a:ln w="9525" cap="flat">
              <a:solidFill>
                <a:srgbClr val="000000"/>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lvl="0" algn="ctr">
                <a:defRPr>
                  <a:solidFill>
                    <a:srgbClr val="FFFFFF"/>
                  </a:solidFill>
                </a:defRPr>
              </a:pPr>
              <a:endParaRPr/>
            </a:p>
          </p:txBody>
        </p:sp>
        <p:sp>
          <p:nvSpPr>
            <p:cNvPr id="1447" name="Shape 1447"/>
            <p:cNvSpPr/>
            <p:nvPr/>
          </p:nvSpPr>
          <p:spPr>
            <a:xfrm>
              <a:off x="89677" y="32125"/>
              <a:ext cx="100189" cy="100189"/>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rgbClr val="FFFFFF"/>
            </a:solidFill>
            <a:ln w="9525" cap="flat">
              <a:solidFill>
                <a:srgbClr val="000000"/>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lvl="0" algn="ctr">
                <a:defRPr>
                  <a:solidFill>
                    <a:srgbClr val="FFFFFF"/>
                  </a:solidFill>
                </a:defRPr>
              </a:pPr>
              <a:endParaRPr/>
            </a:p>
          </p:txBody>
        </p:sp>
        <p:sp>
          <p:nvSpPr>
            <p:cNvPr id="1448" name="Shape 1448"/>
            <p:cNvSpPr/>
            <p:nvPr/>
          </p:nvSpPr>
          <p:spPr>
            <a:xfrm>
              <a:off x="41910" y="0"/>
              <a:ext cx="50095" cy="50095"/>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rgbClr val="FFFFFF"/>
            </a:solidFill>
            <a:ln w="9525" cap="flat">
              <a:solidFill>
                <a:srgbClr val="000000"/>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lvl="0" algn="ctr">
                <a:defRPr>
                  <a:solidFill>
                    <a:srgbClr val="FFFFFF"/>
                  </a:solidFill>
                </a:defRPr>
              </a:pPr>
              <a:endParaRPr/>
            </a:p>
          </p:txBody>
        </p:sp>
        <p:sp>
          <p:nvSpPr>
            <p:cNvPr id="1449" name="Shape 1449"/>
            <p:cNvSpPr/>
            <p:nvPr/>
          </p:nvSpPr>
          <p:spPr>
            <a:xfrm>
              <a:off x="80070" y="189784"/>
              <a:ext cx="1444958" cy="767063"/>
            </a:xfrm>
            <a:custGeom>
              <a:avLst/>
              <a:gdLst/>
              <a:ahLst/>
              <a:cxnLst>
                <a:cxn ang="0">
                  <a:pos x="wd2" y="hd2"/>
                </a:cxn>
                <a:cxn ang="5400000">
                  <a:pos x="wd2" y="hd2"/>
                </a:cxn>
                <a:cxn ang="10800000">
                  <a:pos x="wd2" y="hd2"/>
                </a:cxn>
                <a:cxn ang="16200000">
                  <a:pos x="wd2" y="hd2"/>
                </a:cxn>
              </a:cxnLst>
              <a:rect l="0" t="0" r="r" b="b"/>
              <a:pathLst>
                <a:path w="21600" h="21600" extrusionOk="0">
                  <a:moveTo>
                    <a:pt x="1380" y="14010"/>
                  </a:moveTo>
                  <a:lnTo>
                    <a:pt x="1380" y="14010"/>
                  </a:lnTo>
                  <a:cubicBezTo>
                    <a:pt x="899" y="14066"/>
                    <a:pt x="417" y="13902"/>
                    <a:pt x="0" y="13542"/>
                  </a:cubicBezTo>
                  <a:moveTo>
                    <a:pt x="2598" y="19137"/>
                  </a:moveTo>
                  <a:lnTo>
                    <a:pt x="2598" y="19137"/>
                  </a:lnTo>
                  <a:cubicBezTo>
                    <a:pt x="2405" y="19250"/>
                    <a:pt x="2202" y="19325"/>
                    <a:pt x="1994" y="19361"/>
                  </a:cubicBezTo>
                  <a:moveTo>
                    <a:pt x="7802" y="21600"/>
                  </a:moveTo>
                  <a:lnTo>
                    <a:pt x="7802" y="21600"/>
                  </a:lnTo>
                  <a:cubicBezTo>
                    <a:pt x="7657" y="21279"/>
                    <a:pt x="7535" y="20936"/>
                    <a:pt x="7438" y="20577"/>
                  </a:cubicBezTo>
                  <a:moveTo>
                    <a:pt x="14532" y="19050"/>
                  </a:moveTo>
                  <a:lnTo>
                    <a:pt x="14532" y="19050"/>
                  </a:lnTo>
                  <a:cubicBezTo>
                    <a:pt x="14510" y="19430"/>
                    <a:pt x="14462" y="19806"/>
                    <a:pt x="14386" y="20172"/>
                  </a:cubicBezTo>
                  <a:moveTo>
                    <a:pt x="17421" y="12116"/>
                  </a:moveTo>
                  <a:lnTo>
                    <a:pt x="17421" y="12116"/>
                  </a:lnTo>
                  <a:cubicBezTo>
                    <a:pt x="18505" y="12890"/>
                    <a:pt x="19193" y="14504"/>
                    <a:pt x="19193" y="16273"/>
                  </a:cubicBezTo>
                  <a:moveTo>
                    <a:pt x="21600" y="7649"/>
                  </a:moveTo>
                  <a:lnTo>
                    <a:pt x="21600" y="7649"/>
                  </a:lnTo>
                  <a:cubicBezTo>
                    <a:pt x="21423" y="8256"/>
                    <a:pt x="21153" y="8794"/>
                    <a:pt x="20811" y="9222"/>
                  </a:cubicBezTo>
                  <a:moveTo>
                    <a:pt x="19707" y="1814"/>
                  </a:moveTo>
                  <a:lnTo>
                    <a:pt x="19707" y="1814"/>
                  </a:lnTo>
                  <a:cubicBezTo>
                    <a:pt x="19737" y="2059"/>
                    <a:pt x="19751" y="2307"/>
                    <a:pt x="19749" y="2556"/>
                  </a:cubicBezTo>
                  <a:moveTo>
                    <a:pt x="14668" y="947"/>
                  </a:moveTo>
                  <a:lnTo>
                    <a:pt x="14668" y="947"/>
                  </a:lnTo>
                  <a:cubicBezTo>
                    <a:pt x="14771" y="605"/>
                    <a:pt x="14907" y="286"/>
                    <a:pt x="15073" y="0"/>
                  </a:cubicBezTo>
                  <a:moveTo>
                    <a:pt x="10888" y="1399"/>
                  </a:moveTo>
                  <a:lnTo>
                    <a:pt x="10888" y="1399"/>
                  </a:lnTo>
                  <a:cubicBezTo>
                    <a:pt x="10930" y="1115"/>
                    <a:pt x="10996" y="841"/>
                    <a:pt x="11084" y="582"/>
                  </a:cubicBezTo>
                  <a:moveTo>
                    <a:pt x="6452" y="1676"/>
                  </a:moveTo>
                  <a:lnTo>
                    <a:pt x="6452" y="1676"/>
                  </a:lnTo>
                  <a:cubicBezTo>
                    <a:pt x="6709" y="1897"/>
                    <a:pt x="6947" y="2163"/>
                    <a:pt x="7160" y="2469"/>
                  </a:cubicBezTo>
                  <a:moveTo>
                    <a:pt x="1072" y="7905"/>
                  </a:moveTo>
                  <a:lnTo>
                    <a:pt x="1072" y="7905"/>
                  </a:lnTo>
                  <a:cubicBezTo>
                    <a:pt x="1016" y="7632"/>
                    <a:pt x="974" y="7353"/>
                    <a:pt x="948" y="7071"/>
                  </a:cubicBezTo>
                </a:path>
              </a:pathLst>
            </a:custGeom>
            <a:noFill/>
            <a:ln w="9525" cap="flat">
              <a:solidFill>
                <a:srgbClr val="000000"/>
              </a:solidFill>
              <a:prstDash val="solid"/>
              <a:bevel/>
            </a:ln>
            <a:effectLst/>
          </p:spPr>
          <p:txBody>
            <a:bodyPr wrap="square" lIns="0" tIns="0" rIns="0" bIns="0" numCol="1" anchor="ctr">
              <a:noAutofit/>
            </a:bodyPr>
            <a:lstStyle/>
            <a:p>
              <a:pPr lvl="0" algn="ctr">
                <a:defRPr>
                  <a:solidFill>
                    <a:srgbClr val="FFFFFF"/>
                  </a:solidFill>
                </a:defRPr>
              </a:pPr>
              <a:endParaRPr/>
            </a:p>
          </p:txBody>
        </p:sp>
      </p:grpSp>
      <p:sp>
        <p:nvSpPr>
          <p:cNvPr id="1451" name="Shape 1451"/>
          <p:cNvSpPr/>
          <p:nvPr/>
        </p:nvSpPr>
        <p:spPr>
          <a:xfrm>
            <a:off x="3644900" y="5575637"/>
            <a:ext cx="1587500" cy="624841"/>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lIns="45719" rIns="45719">
            <a:spAutoFit/>
          </a:bodyPr>
          <a:lstStyle>
            <a:lvl1pPr>
              <a:defRPr sz="1200">
                <a:latin typeface="Arial Rounded MT Bold"/>
                <a:ea typeface="Arial Rounded MT Bold"/>
                <a:cs typeface="Arial Rounded MT Bold"/>
                <a:sym typeface="Arial Rounded MT Bold"/>
              </a:defRPr>
            </a:lvl1pPr>
          </a:lstStyle>
          <a:p>
            <a:pPr lvl="0">
              <a:defRPr sz="1800"/>
            </a:pPr>
            <a:r>
              <a:rPr sz="1200"/>
              <a:t>Tout n’est que codant, que codant, que codant …</a:t>
            </a:r>
          </a:p>
        </p:txBody>
      </p:sp>
      <p:sp>
        <p:nvSpPr>
          <p:cNvPr id="1452" name="Shape 1452"/>
          <p:cNvSpPr/>
          <p:nvPr/>
        </p:nvSpPr>
        <p:spPr>
          <a:xfrm>
            <a:off x="-52389" y="6654800"/>
            <a:ext cx="1424433" cy="226986"/>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wrap="none" lIns="45719" rIns="45719">
            <a:spAutoFit/>
          </a:bodyPr>
          <a:lstStyle>
            <a:lvl1pPr>
              <a:defRPr sz="1000">
                <a:solidFill>
                  <a:srgbClr val="AFBF39"/>
                </a:solidFill>
              </a:defRPr>
            </a:lvl1pPr>
          </a:lstStyle>
          <a:p>
            <a:pPr lvl="0">
              <a:defRPr sz="1800">
                <a:solidFill>
                  <a:srgbClr val="000000"/>
                </a:solidFill>
              </a:defRPr>
            </a:pPr>
            <a:r>
              <a:rPr sz="1000">
                <a:solidFill>
                  <a:srgbClr val="AFBF39"/>
                </a:solidFill>
              </a:rPr>
              <a:t>Henrion Caude-5/12/13</a:t>
            </a: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10243" name="Straight Connector 18"/>
          <p:cNvCxnSpPr>
            <a:cxnSpLocks noChangeShapeType="1"/>
          </p:cNvCxnSpPr>
          <p:nvPr/>
        </p:nvCxnSpPr>
        <p:spPr bwMode="auto">
          <a:xfrm>
            <a:off x="1815903" y="2392930"/>
            <a:ext cx="6781800" cy="1588"/>
          </a:xfrm>
          <a:prstGeom prst="line">
            <a:avLst/>
          </a:prstGeom>
          <a:noFill/>
          <a:ln w="19050">
            <a:solidFill>
              <a:srgbClr val="000000"/>
            </a:solidFill>
            <a:round/>
            <a:headEnd/>
            <a:tailEnd/>
          </a:ln>
        </p:spPr>
      </p:cxnSp>
      <p:sp>
        <p:nvSpPr>
          <p:cNvPr id="10244" name="TextBox 7"/>
          <p:cNvSpPr txBox="1">
            <a:spLocks noChangeArrowheads="1"/>
          </p:cNvSpPr>
          <p:nvPr/>
        </p:nvSpPr>
        <p:spPr bwMode="auto">
          <a:xfrm>
            <a:off x="461111" y="2118293"/>
            <a:ext cx="1419880" cy="523220"/>
          </a:xfrm>
          <a:prstGeom prst="rect">
            <a:avLst/>
          </a:prstGeom>
          <a:noFill/>
          <a:ln w="9525">
            <a:noFill/>
            <a:miter lim="800000"/>
            <a:headEnd/>
            <a:tailEnd/>
          </a:ln>
        </p:spPr>
        <p:txBody>
          <a:bodyPr wrap="none">
            <a:prstTxWarp prst="textNoShape">
              <a:avLst/>
            </a:prstTxWarp>
            <a:spAutoFit/>
          </a:bodyPr>
          <a:lstStyle/>
          <a:p>
            <a:pPr algn="ctr"/>
            <a:r>
              <a:rPr lang="en-US" sz="1400" b="1" dirty="0" smtClean="0">
                <a:solidFill>
                  <a:srgbClr val="000000"/>
                </a:solidFill>
              </a:rPr>
              <a:t>ADN </a:t>
            </a:r>
            <a:r>
              <a:rPr lang="en-US" sz="1400" b="1" dirty="0" err="1" smtClean="0">
                <a:solidFill>
                  <a:srgbClr val="000000"/>
                </a:solidFill>
              </a:rPr>
              <a:t>génomique</a:t>
            </a:r>
            <a:r>
              <a:rPr lang="en-US" sz="1400" b="1" dirty="0" smtClean="0">
                <a:solidFill>
                  <a:srgbClr val="000000"/>
                </a:solidFill>
              </a:rPr>
              <a:t> </a:t>
            </a:r>
          </a:p>
          <a:p>
            <a:pPr algn="ctr"/>
            <a:r>
              <a:rPr lang="en-US" sz="1400" b="1" dirty="0" err="1" smtClean="0">
                <a:solidFill>
                  <a:srgbClr val="000000"/>
                </a:solidFill>
              </a:rPr>
              <a:t>nucléaire</a:t>
            </a:r>
            <a:endParaRPr lang="en-US" sz="1400" b="1" dirty="0">
              <a:solidFill>
                <a:srgbClr val="000000"/>
              </a:solidFill>
            </a:endParaRPr>
          </a:p>
        </p:txBody>
      </p:sp>
      <p:sp>
        <p:nvSpPr>
          <p:cNvPr id="10245" name="TextBox 8"/>
          <p:cNvSpPr txBox="1">
            <a:spLocks noChangeArrowheads="1"/>
          </p:cNvSpPr>
          <p:nvPr/>
        </p:nvSpPr>
        <p:spPr bwMode="auto">
          <a:xfrm>
            <a:off x="3120328" y="1421708"/>
            <a:ext cx="1544012" cy="523220"/>
          </a:xfrm>
          <a:prstGeom prst="rect">
            <a:avLst/>
          </a:prstGeom>
          <a:noFill/>
          <a:ln w="9525">
            <a:noFill/>
            <a:miter lim="800000"/>
            <a:headEnd/>
            <a:tailEnd/>
          </a:ln>
        </p:spPr>
        <p:txBody>
          <a:bodyPr wrap="none">
            <a:prstTxWarp prst="textNoShape">
              <a:avLst/>
            </a:prstTxWarp>
            <a:spAutoFit/>
          </a:bodyPr>
          <a:lstStyle/>
          <a:p>
            <a:pPr algn="ctr"/>
            <a:r>
              <a:rPr lang="en-US" sz="1400" b="1" dirty="0" smtClean="0"/>
              <a:t>Variation </a:t>
            </a:r>
            <a:r>
              <a:rPr lang="en-US" sz="1400" b="1" dirty="0" err="1" smtClean="0"/>
              <a:t>associée</a:t>
            </a:r>
            <a:endParaRPr lang="en-US" sz="1400" b="1" dirty="0" smtClean="0"/>
          </a:p>
          <a:p>
            <a:pPr algn="ctr"/>
            <a:r>
              <a:rPr lang="en-US" sz="1400" b="1" dirty="0" smtClean="0"/>
              <a:t>P </a:t>
            </a:r>
            <a:r>
              <a:rPr lang="en-US" sz="1400" b="1" dirty="0" err="1" smtClean="0"/>
              <a:t>significative</a:t>
            </a:r>
            <a:endParaRPr lang="en-US" sz="1400" b="1" dirty="0"/>
          </a:p>
        </p:txBody>
      </p:sp>
      <p:sp>
        <p:nvSpPr>
          <p:cNvPr id="10246" name="TextBox 9"/>
          <p:cNvSpPr txBox="1">
            <a:spLocks noChangeArrowheads="1"/>
          </p:cNvSpPr>
          <p:nvPr/>
        </p:nvSpPr>
        <p:spPr bwMode="auto">
          <a:xfrm>
            <a:off x="6357741" y="2668473"/>
            <a:ext cx="1864613" cy="307777"/>
          </a:xfrm>
          <a:prstGeom prst="rect">
            <a:avLst/>
          </a:prstGeom>
          <a:noFill/>
          <a:ln w="9525">
            <a:noFill/>
            <a:miter lim="800000"/>
            <a:headEnd/>
            <a:tailEnd/>
          </a:ln>
        </p:spPr>
        <p:txBody>
          <a:bodyPr wrap="none">
            <a:prstTxWarp prst="textNoShape">
              <a:avLst/>
            </a:prstTxWarp>
            <a:spAutoFit/>
          </a:bodyPr>
          <a:lstStyle/>
          <a:p>
            <a:r>
              <a:rPr lang="en-US" sz="1400" b="1" dirty="0" err="1" smtClean="0"/>
              <a:t>Devient</a:t>
            </a:r>
            <a:r>
              <a:rPr lang="en-US" sz="1400" b="1" dirty="0" smtClean="0"/>
              <a:t> </a:t>
            </a:r>
            <a:r>
              <a:rPr lang="en-US" sz="1400" b="1" dirty="0" err="1" smtClean="0"/>
              <a:t>gène</a:t>
            </a:r>
            <a:r>
              <a:rPr lang="en-US" sz="1400" b="1" dirty="0" smtClean="0"/>
              <a:t> </a:t>
            </a:r>
            <a:r>
              <a:rPr lang="en-US" sz="1400" b="1" dirty="0" err="1" smtClean="0"/>
              <a:t>candidat</a:t>
            </a:r>
            <a:endParaRPr lang="en-US" sz="1400" b="1" dirty="0"/>
          </a:p>
        </p:txBody>
      </p:sp>
      <p:sp>
        <p:nvSpPr>
          <p:cNvPr id="10247" name="Right Arrow 10"/>
          <p:cNvSpPr>
            <a:spLocks noChangeArrowheads="1"/>
          </p:cNvSpPr>
          <p:nvPr/>
        </p:nvSpPr>
        <p:spPr bwMode="auto">
          <a:xfrm rot="10800000">
            <a:off x="6492678" y="2081780"/>
            <a:ext cx="1268413" cy="611188"/>
          </a:xfrm>
          <a:prstGeom prst="rightArrow">
            <a:avLst>
              <a:gd name="adj1" fmla="val 50000"/>
              <a:gd name="adj2" fmla="val 50106"/>
            </a:avLst>
          </a:prstGeom>
          <a:solidFill>
            <a:srgbClr val="FFCC66"/>
          </a:solidFill>
          <a:ln w="9525">
            <a:noFill/>
            <a:round/>
            <a:headEnd/>
            <a:tailEnd/>
          </a:ln>
        </p:spPr>
        <p:txBody>
          <a:bodyPr>
            <a:prstTxWarp prst="textNoShape">
              <a:avLst/>
            </a:prstTxWarp>
            <a:spAutoFit/>
          </a:bodyPr>
          <a:lstStyle/>
          <a:p>
            <a:endParaRPr lang="fr-FR" sz="1400"/>
          </a:p>
        </p:txBody>
      </p:sp>
      <p:sp>
        <p:nvSpPr>
          <p:cNvPr id="10248" name="Rectangle 13"/>
          <p:cNvSpPr>
            <a:spLocks noChangeArrowheads="1"/>
          </p:cNvSpPr>
          <p:nvPr/>
        </p:nvSpPr>
        <p:spPr bwMode="auto">
          <a:xfrm>
            <a:off x="3797103" y="2202430"/>
            <a:ext cx="215900" cy="307975"/>
          </a:xfrm>
          <a:prstGeom prst="rect">
            <a:avLst/>
          </a:prstGeom>
          <a:solidFill>
            <a:srgbClr val="FF33CC"/>
          </a:solidFill>
          <a:ln w="9525">
            <a:noFill/>
            <a:round/>
            <a:headEnd/>
            <a:tailEnd/>
          </a:ln>
        </p:spPr>
        <p:txBody>
          <a:bodyPr>
            <a:prstTxWarp prst="textNoShape">
              <a:avLst/>
            </a:prstTxWarp>
            <a:spAutoFit/>
          </a:bodyPr>
          <a:lstStyle/>
          <a:p>
            <a:endParaRPr lang="fr-FR" sz="1400"/>
          </a:p>
        </p:txBody>
      </p:sp>
      <p:sp>
        <p:nvSpPr>
          <p:cNvPr id="10" name="Triangle isocèle 9"/>
          <p:cNvSpPr/>
          <p:nvPr/>
        </p:nvSpPr>
        <p:spPr>
          <a:xfrm flipV="1">
            <a:off x="3797103" y="1957955"/>
            <a:ext cx="228600" cy="177800"/>
          </a:xfrm>
          <a:prstGeom prst="triangle">
            <a:avLst/>
          </a:prstGeom>
          <a:solidFill>
            <a:srgbClr val="FF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Triangle isocèle 10"/>
          <p:cNvSpPr/>
          <p:nvPr/>
        </p:nvSpPr>
        <p:spPr>
          <a:xfrm flipV="1">
            <a:off x="6984803" y="1957955"/>
            <a:ext cx="228600" cy="177800"/>
          </a:xfrm>
          <a:prstGeom prst="triangle">
            <a:avLst/>
          </a:prstGeom>
          <a:solidFill>
            <a:srgbClr val="FF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13" name="Connecteur en angle 12"/>
          <p:cNvCxnSpPr>
            <a:stCxn id="10245" idx="0"/>
            <a:endCxn id="11" idx="3"/>
          </p:cNvCxnSpPr>
          <p:nvPr/>
        </p:nvCxnSpPr>
        <p:spPr>
          <a:xfrm rot="16200000" flipH="1">
            <a:off x="5227594" y="86447"/>
            <a:ext cx="536247" cy="3206769"/>
          </a:xfrm>
          <a:prstGeom prst="bentConnector3">
            <a:avLst>
              <a:gd name="adj1" fmla="val -42630"/>
            </a:avLst>
          </a:prstGeom>
          <a:ln>
            <a:solidFill>
              <a:srgbClr val="FF00FF"/>
            </a:solidFill>
            <a:tailEnd type="none"/>
          </a:ln>
        </p:spPr>
        <p:style>
          <a:lnRef idx="2">
            <a:schemeClr val="accent1"/>
          </a:lnRef>
          <a:fillRef idx="0">
            <a:schemeClr val="accent1"/>
          </a:fillRef>
          <a:effectRef idx="1">
            <a:schemeClr val="accent1"/>
          </a:effectRef>
          <a:fontRef idx="minor">
            <a:schemeClr val="tx1"/>
          </a:fontRef>
        </p:style>
      </p:cxnSp>
      <p:sp>
        <p:nvSpPr>
          <p:cNvPr id="14" name="ZoneTexte 13"/>
          <p:cNvSpPr txBox="1"/>
          <p:nvPr/>
        </p:nvSpPr>
        <p:spPr>
          <a:xfrm>
            <a:off x="461111" y="886841"/>
            <a:ext cx="2447189" cy="353943"/>
          </a:xfrm>
          <a:prstGeom prst="rect">
            <a:avLst/>
          </a:prstGeom>
          <a:noFill/>
          <a:ln>
            <a:solidFill>
              <a:schemeClr val="tx1"/>
            </a:solidFill>
          </a:ln>
        </p:spPr>
        <p:txBody>
          <a:bodyPr wrap="square" rtlCol="0">
            <a:spAutoFit/>
          </a:bodyPr>
          <a:lstStyle/>
          <a:p>
            <a:r>
              <a:rPr lang="fr-FR" sz="1700" b="1" dirty="0" smtClean="0"/>
              <a:t>Rationnel non justifié</a:t>
            </a:r>
            <a:endParaRPr lang="fr-FR" sz="1700" b="1" dirty="0"/>
          </a:p>
        </p:txBody>
      </p:sp>
      <p:cxnSp>
        <p:nvCxnSpPr>
          <p:cNvPr id="29" name="Straight Connector 18"/>
          <p:cNvCxnSpPr>
            <a:cxnSpLocks noChangeShapeType="1"/>
          </p:cNvCxnSpPr>
          <p:nvPr/>
        </p:nvCxnSpPr>
        <p:spPr bwMode="auto">
          <a:xfrm>
            <a:off x="1831555" y="4890590"/>
            <a:ext cx="6781800" cy="1588"/>
          </a:xfrm>
          <a:prstGeom prst="line">
            <a:avLst/>
          </a:prstGeom>
          <a:noFill/>
          <a:ln w="19050">
            <a:solidFill>
              <a:srgbClr val="000000"/>
            </a:solidFill>
            <a:round/>
            <a:headEnd/>
            <a:tailEnd/>
          </a:ln>
        </p:spPr>
      </p:cxnSp>
      <p:sp>
        <p:nvSpPr>
          <p:cNvPr id="32" name="Right Arrow 10"/>
          <p:cNvSpPr>
            <a:spLocks noChangeArrowheads="1"/>
          </p:cNvSpPr>
          <p:nvPr/>
        </p:nvSpPr>
        <p:spPr bwMode="auto">
          <a:xfrm rot="10800000">
            <a:off x="6508330" y="4579440"/>
            <a:ext cx="1268413" cy="611188"/>
          </a:xfrm>
          <a:prstGeom prst="rightArrow">
            <a:avLst>
              <a:gd name="adj1" fmla="val 50000"/>
              <a:gd name="adj2" fmla="val 50106"/>
            </a:avLst>
          </a:prstGeom>
          <a:solidFill>
            <a:srgbClr val="FFCC66"/>
          </a:solidFill>
          <a:ln w="9525">
            <a:noFill/>
            <a:round/>
            <a:headEnd/>
            <a:tailEnd/>
          </a:ln>
        </p:spPr>
        <p:txBody>
          <a:bodyPr>
            <a:prstTxWarp prst="textNoShape">
              <a:avLst/>
            </a:prstTxWarp>
            <a:spAutoFit/>
          </a:bodyPr>
          <a:lstStyle/>
          <a:p>
            <a:endParaRPr lang="fr-FR" sz="1400"/>
          </a:p>
        </p:txBody>
      </p:sp>
      <p:sp>
        <p:nvSpPr>
          <p:cNvPr id="33" name="Rectangle 13"/>
          <p:cNvSpPr>
            <a:spLocks noChangeArrowheads="1"/>
          </p:cNvSpPr>
          <p:nvPr/>
        </p:nvSpPr>
        <p:spPr bwMode="auto">
          <a:xfrm>
            <a:off x="3812755" y="4700090"/>
            <a:ext cx="215900" cy="307975"/>
          </a:xfrm>
          <a:prstGeom prst="rect">
            <a:avLst/>
          </a:prstGeom>
          <a:solidFill>
            <a:srgbClr val="FF33CC"/>
          </a:solidFill>
          <a:ln w="9525">
            <a:noFill/>
            <a:round/>
            <a:headEnd/>
            <a:tailEnd/>
          </a:ln>
        </p:spPr>
        <p:txBody>
          <a:bodyPr>
            <a:prstTxWarp prst="textNoShape">
              <a:avLst/>
            </a:prstTxWarp>
            <a:spAutoFit/>
          </a:bodyPr>
          <a:lstStyle/>
          <a:p>
            <a:endParaRPr lang="fr-FR" sz="1400"/>
          </a:p>
        </p:txBody>
      </p:sp>
      <p:sp>
        <p:nvSpPr>
          <p:cNvPr id="34" name="Triangle isocèle 33"/>
          <p:cNvSpPr/>
          <p:nvPr/>
        </p:nvSpPr>
        <p:spPr>
          <a:xfrm flipV="1">
            <a:off x="3800055" y="4455615"/>
            <a:ext cx="228600" cy="177800"/>
          </a:xfrm>
          <a:prstGeom prst="triangle">
            <a:avLst/>
          </a:prstGeom>
          <a:solidFill>
            <a:srgbClr val="FF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6" name="Right Arrow 18"/>
          <p:cNvSpPr>
            <a:spLocks noChangeArrowheads="1"/>
          </p:cNvSpPr>
          <p:nvPr/>
        </p:nvSpPr>
        <p:spPr bwMode="auto">
          <a:xfrm>
            <a:off x="3733380" y="4822328"/>
            <a:ext cx="1022350" cy="671512"/>
          </a:xfrm>
          <a:prstGeom prst="rightArrow">
            <a:avLst>
              <a:gd name="adj1" fmla="val 50000"/>
              <a:gd name="adj2" fmla="val 49769"/>
            </a:avLst>
          </a:prstGeom>
          <a:solidFill>
            <a:srgbClr val="66FFFF"/>
          </a:solidFill>
          <a:ln w="9525">
            <a:noFill/>
            <a:round/>
            <a:headEnd/>
            <a:tailEnd/>
          </a:ln>
        </p:spPr>
        <p:txBody>
          <a:bodyPr>
            <a:prstTxWarp prst="textNoShape">
              <a:avLst/>
            </a:prstTxWarp>
            <a:spAutoFit/>
          </a:bodyPr>
          <a:lstStyle/>
          <a:p>
            <a:endParaRPr lang="fr-FR"/>
          </a:p>
        </p:txBody>
      </p:sp>
      <p:sp>
        <p:nvSpPr>
          <p:cNvPr id="37" name="TextBox 15"/>
          <p:cNvSpPr txBox="1">
            <a:spLocks noChangeArrowheads="1"/>
          </p:cNvSpPr>
          <p:nvPr/>
        </p:nvSpPr>
        <p:spPr bwMode="auto">
          <a:xfrm>
            <a:off x="3120328" y="5666513"/>
            <a:ext cx="2668357" cy="738664"/>
          </a:xfrm>
          <a:prstGeom prst="rect">
            <a:avLst/>
          </a:prstGeom>
          <a:noFill/>
          <a:ln w="9525">
            <a:noFill/>
            <a:miter lim="800000"/>
            <a:headEnd/>
            <a:tailEnd/>
          </a:ln>
        </p:spPr>
        <p:txBody>
          <a:bodyPr wrap="square">
            <a:prstTxWarp prst="textNoShape">
              <a:avLst/>
            </a:prstTxWarp>
            <a:spAutoFit/>
          </a:bodyPr>
          <a:lstStyle/>
          <a:p>
            <a:r>
              <a:rPr lang="en-US" sz="1400" b="1" dirty="0" err="1" smtClean="0"/>
              <a:t>Devient</a:t>
            </a:r>
            <a:r>
              <a:rPr lang="en-US" sz="1400" b="1" dirty="0" smtClean="0"/>
              <a:t> </a:t>
            </a:r>
            <a:r>
              <a:rPr lang="en-US" sz="1400" b="1" dirty="0" err="1" smtClean="0"/>
              <a:t>gène</a:t>
            </a:r>
            <a:r>
              <a:rPr lang="en-US" sz="1400" b="1" dirty="0" smtClean="0"/>
              <a:t> </a:t>
            </a:r>
            <a:r>
              <a:rPr lang="en-US" sz="1400" b="1" dirty="0" err="1" smtClean="0"/>
              <a:t>candidat</a:t>
            </a:r>
            <a:r>
              <a:rPr lang="en-US" sz="1400" b="1" dirty="0" smtClean="0"/>
              <a:t/>
            </a:r>
            <a:br>
              <a:rPr lang="en-US" sz="1400" b="1" dirty="0" smtClean="0"/>
            </a:br>
            <a:r>
              <a:rPr lang="en-US" sz="1400" b="1" dirty="0" smtClean="0"/>
              <a:t/>
            </a:r>
            <a:br>
              <a:rPr lang="en-US" sz="1400" b="1" dirty="0" smtClean="0"/>
            </a:br>
            <a:endParaRPr lang="en-US" sz="1400" b="1" dirty="0"/>
          </a:p>
        </p:txBody>
      </p:sp>
      <p:cxnSp>
        <p:nvCxnSpPr>
          <p:cNvPr id="38" name="Connecteur en angle 37"/>
          <p:cNvCxnSpPr/>
          <p:nvPr/>
        </p:nvCxnSpPr>
        <p:spPr>
          <a:xfrm rot="16200000" flipH="1">
            <a:off x="3572632" y="4259963"/>
            <a:ext cx="1594853" cy="955451"/>
          </a:xfrm>
          <a:prstGeom prst="bentConnector3">
            <a:avLst>
              <a:gd name="adj1" fmla="val -14334"/>
            </a:avLst>
          </a:prstGeom>
          <a:ln>
            <a:solidFill>
              <a:srgbClr val="FF00FF"/>
            </a:solidFill>
          </a:ln>
        </p:spPr>
        <p:style>
          <a:lnRef idx="2">
            <a:schemeClr val="accent1"/>
          </a:lnRef>
          <a:fillRef idx="0">
            <a:schemeClr val="accent1"/>
          </a:fillRef>
          <a:effectRef idx="1">
            <a:schemeClr val="accent1"/>
          </a:effectRef>
          <a:fontRef idx="minor">
            <a:schemeClr val="tx1"/>
          </a:fontRef>
        </p:style>
      </p:cxnSp>
      <p:cxnSp>
        <p:nvCxnSpPr>
          <p:cNvPr id="39" name="Connecteur droit 38"/>
          <p:cNvCxnSpPr/>
          <p:nvPr/>
        </p:nvCxnSpPr>
        <p:spPr>
          <a:xfrm rot="10800000">
            <a:off x="4079456" y="5522416"/>
            <a:ext cx="768329" cy="12701"/>
          </a:xfrm>
          <a:prstGeom prst="line">
            <a:avLst/>
          </a:prstGeom>
          <a:ln>
            <a:solidFill>
              <a:srgbClr val="FF00FF"/>
            </a:solidFill>
          </a:ln>
        </p:spPr>
        <p:style>
          <a:lnRef idx="2">
            <a:schemeClr val="accent1"/>
          </a:lnRef>
          <a:fillRef idx="0">
            <a:schemeClr val="accent1"/>
          </a:fillRef>
          <a:effectRef idx="1">
            <a:schemeClr val="accent1"/>
          </a:effectRef>
          <a:fontRef idx="minor">
            <a:schemeClr val="tx1"/>
          </a:fontRef>
        </p:style>
      </p:cxnSp>
      <p:sp>
        <p:nvSpPr>
          <p:cNvPr id="40" name="Triangle isocèle 39"/>
          <p:cNvSpPr/>
          <p:nvPr/>
        </p:nvSpPr>
        <p:spPr>
          <a:xfrm>
            <a:off x="3965155" y="5331915"/>
            <a:ext cx="228600" cy="177800"/>
          </a:xfrm>
          <a:prstGeom prst="triangle">
            <a:avLst/>
          </a:prstGeom>
          <a:solidFill>
            <a:srgbClr val="FF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41" name="Connecteur droit 40"/>
          <p:cNvCxnSpPr/>
          <p:nvPr/>
        </p:nvCxnSpPr>
        <p:spPr>
          <a:xfrm>
            <a:off x="6619455" y="4404815"/>
            <a:ext cx="1016000" cy="8890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2" name="Connecteur droit 41"/>
          <p:cNvCxnSpPr/>
          <p:nvPr/>
        </p:nvCxnSpPr>
        <p:spPr>
          <a:xfrm rot="5400000">
            <a:off x="6702005" y="4385765"/>
            <a:ext cx="914400" cy="9017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46" name="TextBox 8"/>
          <p:cNvSpPr txBox="1">
            <a:spLocks noChangeArrowheads="1"/>
          </p:cNvSpPr>
          <p:nvPr/>
        </p:nvSpPr>
        <p:spPr bwMode="auto">
          <a:xfrm>
            <a:off x="3240997" y="3940262"/>
            <a:ext cx="1544012" cy="523220"/>
          </a:xfrm>
          <a:prstGeom prst="rect">
            <a:avLst/>
          </a:prstGeom>
          <a:noFill/>
          <a:ln w="9525">
            <a:noFill/>
            <a:miter lim="800000"/>
            <a:headEnd/>
            <a:tailEnd/>
          </a:ln>
        </p:spPr>
        <p:txBody>
          <a:bodyPr wrap="none">
            <a:prstTxWarp prst="textNoShape">
              <a:avLst/>
            </a:prstTxWarp>
            <a:spAutoFit/>
          </a:bodyPr>
          <a:lstStyle/>
          <a:p>
            <a:pPr algn="ctr"/>
            <a:r>
              <a:rPr lang="en-US" sz="1400" b="1" dirty="0" smtClean="0"/>
              <a:t>Variation </a:t>
            </a:r>
            <a:r>
              <a:rPr lang="en-US" sz="1400" b="1" dirty="0" err="1" smtClean="0"/>
              <a:t>associée</a:t>
            </a:r>
            <a:endParaRPr lang="en-US" sz="1400" b="1" dirty="0" smtClean="0"/>
          </a:p>
          <a:p>
            <a:pPr algn="ctr"/>
            <a:r>
              <a:rPr lang="en-US" sz="1400" b="1" dirty="0" smtClean="0"/>
              <a:t>P </a:t>
            </a:r>
            <a:r>
              <a:rPr lang="en-US" sz="1400" b="1" dirty="0" err="1" smtClean="0"/>
              <a:t>significative</a:t>
            </a:r>
            <a:endParaRPr lang="en-US" sz="1400" b="1" dirty="0"/>
          </a:p>
        </p:txBody>
      </p:sp>
      <p:sp>
        <p:nvSpPr>
          <p:cNvPr id="52" name="ZoneTexte 51"/>
          <p:cNvSpPr txBox="1"/>
          <p:nvPr/>
        </p:nvSpPr>
        <p:spPr>
          <a:xfrm>
            <a:off x="461111" y="3297694"/>
            <a:ext cx="5342789" cy="353943"/>
          </a:xfrm>
          <a:prstGeom prst="rect">
            <a:avLst/>
          </a:prstGeom>
          <a:noFill/>
          <a:ln>
            <a:solidFill>
              <a:schemeClr val="tx1"/>
            </a:solidFill>
          </a:ln>
        </p:spPr>
        <p:txBody>
          <a:bodyPr wrap="square" rtlCol="0">
            <a:spAutoFit/>
          </a:bodyPr>
          <a:lstStyle/>
          <a:p>
            <a:r>
              <a:rPr lang="fr-FR" sz="1700" b="1" dirty="0" smtClean="0"/>
              <a:t>Rationnel justifié – Prise en compte des </a:t>
            </a:r>
            <a:r>
              <a:rPr lang="fr-FR" sz="1700" b="1" dirty="0" err="1" smtClean="0"/>
              <a:t>ncARNs</a:t>
            </a:r>
            <a:endParaRPr lang="fr-FR" sz="1700" b="1" dirty="0"/>
          </a:p>
        </p:txBody>
      </p:sp>
      <p:sp>
        <p:nvSpPr>
          <p:cNvPr id="53" name="TextBox 9"/>
          <p:cNvSpPr txBox="1">
            <a:spLocks noChangeArrowheads="1"/>
          </p:cNvSpPr>
          <p:nvPr/>
        </p:nvSpPr>
        <p:spPr bwMode="auto">
          <a:xfrm>
            <a:off x="6357741" y="5651868"/>
            <a:ext cx="2172390" cy="307777"/>
          </a:xfrm>
          <a:prstGeom prst="rect">
            <a:avLst/>
          </a:prstGeom>
          <a:noFill/>
          <a:ln w="9525">
            <a:noFill/>
            <a:miter lim="800000"/>
            <a:headEnd/>
            <a:tailEnd/>
          </a:ln>
        </p:spPr>
        <p:txBody>
          <a:bodyPr wrap="none">
            <a:prstTxWarp prst="textNoShape">
              <a:avLst/>
            </a:prstTxWarp>
            <a:spAutoFit/>
          </a:bodyPr>
          <a:lstStyle/>
          <a:p>
            <a:r>
              <a:rPr lang="en-US" sz="1400" b="1" dirty="0" err="1"/>
              <a:t>C</a:t>
            </a:r>
            <a:r>
              <a:rPr lang="en-US" sz="1400" b="1" dirty="0" err="1" smtClean="0"/>
              <a:t>esse</a:t>
            </a:r>
            <a:r>
              <a:rPr lang="en-US" sz="1400" b="1" dirty="0" smtClean="0"/>
              <a:t> d’être </a:t>
            </a:r>
            <a:r>
              <a:rPr lang="en-US" sz="1400" b="1" dirty="0" err="1" smtClean="0"/>
              <a:t>gène</a:t>
            </a:r>
            <a:r>
              <a:rPr lang="en-US" sz="1400" b="1" dirty="0" smtClean="0"/>
              <a:t> </a:t>
            </a:r>
            <a:r>
              <a:rPr lang="en-US" sz="1400" b="1" dirty="0" err="1" smtClean="0"/>
              <a:t>candidat</a:t>
            </a:r>
            <a:endParaRPr lang="en-US" sz="1400" b="1" dirty="0"/>
          </a:p>
        </p:txBody>
      </p:sp>
      <p:sp>
        <p:nvSpPr>
          <p:cNvPr id="54" name="Rectangle 53"/>
          <p:cNvSpPr/>
          <p:nvPr/>
        </p:nvSpPr>
        <p:spPr>
          <a:xfrm>
            <a:off x="3644682" y="4962583"/>
            <a:ext cx="1116361" cy="307777"/>
          </a:xfrm>
          <a:prstGeom prst="rect">
            <a:avLst/>
          </a:prstGeom>
        </p:spPr>
        <p:txBody>
          <a:bodyPr wrap="none">
            <a:spAutoFit/>
          </a:bodyPr>
          <a:lstStyle/>
          <a:p>
            <a:r>
              <a:rPr lang="en-US" sz="1400" b="1" dirty="0" err="1" smtClean="0"/>
              <a:t>Gène</a:t>
            </a:r>
            <a:r>
              <a:rPr lang="en-US" sz="1400" b="1" dirty="0" smtClean="0"/>
              <a:t> </a:t>
            </a:r>
            <a:r>
              <a:rPr lang="en-US" sz="1400" b="1" dirty="0" err="1" smtClean="0"/>
              <a:t>ncARN</a:t>
            </a:r>
            <a:endParaRPr lang="en-US" sz="1400" b="1" dirty="0" smtClean="0"/>
          </a:p>
        </p:txBody>
      </p:sp>
      <p:sp>
        <p:nvSpPr>
          <p:cNvPr id="55" name="Rectangle 54"/>
          <p:cNvSpPr/>
          <p:nvPr/>
        </p:nvSpPr>
        <p:spPr>
          <a:xfrm>
            <a:off x="6628758" y="2113048"/>
            <a:ext cx="1994542" cy="523220"/>
          </a:xfrm>
          <a:prstGeom prst="rect">
            <a:avLst/>
          </a:prstGeom>
        </p:spPr>
        <p:txBody>
          <a:bodyPr wrap="square">
            <a:spAutoFit/>
          </a:bodyPr>
          <a:lstStyle/>
          <a:p>
            <a:r>
              <a:rPr lang="en-US" sz="1400" b="1" dirty="0" err="1" smtClean="0"/>
              <a:t>Gène</a:t>
            </a:r>
            <a:r>
              <a:rPr lang="en-US" sz="1400" b="1" dirty="0" smtClean="0"/>
              <a:t> </a:t>
            </a:r>
            <a:r>
              <a:rPr lang="en-US" sz="1400" b="1" dirty="0" err="1" smtClean="0"/>
              <a:t>codant</a:t>
            </a:r>
            <a:r>
              <a:rPr lang="en-US" sz="1400" b="1" dirty="0" smtClean="0"/>
              <a:t> pour </a:t>
            </a:r>
            <a:r>
              <a:rPr lang="en-US" sz="1400" b="1" dirty="0" err="1" smtClean="0"/>
              <a:t>protéine</a:t>
            </a:r>
            <a:endParaRPr lang="fr-FR" sz="1400" dirty="0"/>
          </a:p>
        </p:txBody>
      </p:sp>
      <p:sp>
        <p:nvSpPr>
          <p:cNvPr id="56" name="Rectangle 55"/>
          <p:cNvSpPr/>
          <p:nvPr/>
        </p:nvSpPr>
        <p:spPr>
          <a:xfrm>
            <a:off x="6645080" y="4610735"/>
            <a:ext cx="1622620" cy="523220"/>
          </a:xfrm>
          <a:prstGeom prst="rect">
            <a:avLst/>
          </a:prstGeom>
        </p:spPr>
        <p:txBody>
          <a:bodyPr wrap="square">
            <a:spAutoFit/>
          </a:bodyPr>
          <a:lstStyle/>
          <a:p>
            <a:r>
              <a:rPr lang="en-US" sz="1400" b="1" dirty="0" err="1" smtClean="0"/>
              <a:t>Gène</a:t>
            </a:r>
            <a:r>
              <a:rPr lang="en-US" sz="1400" b="1" dirty="0" smtClean="0"/>
              <a:t> </a:t>
            </a:r>
            <a:r>
              <a:rPr lang="en-US" sz="1400" b="1" dirty="0" err="1" smtClean="0"/>
              <a:t>codant</a:t>
            </a:r>
            <a:r>
              <a:rPr lang="en-US" sz="1400" b="1" dirty="0" smtClean="0"/>
              <a:t> pour </a:t>
            </a:r>
            <a:r>
              <a:rPr lang="en-US" sz="1400" b="1" dirty="0" err="1" smtClean="0"/>
              <a:t>protéine</a:t>
            </a:r>
            <a:endParaRPr lang="fr-FR" sz="1400" dirty="0"/>
          </a:p>
        </p:txBody>
      </p:sp>
      <p:sp>
        <p:nvSpPr>
          <p:cNvPr id="57" name="TextBox 9"/>
          <p:cNvSpPr txBox="1">
            <a:spLocks noChangeArrowheads="1"/>
          </p:cNvSpPr>
          <p:nvPr/>
        </p:nvSpPr>
        <p:spPr bwMode="auto">
          <a:xfrm>
            <a:off x="3120328" y="2641513"/>
            <a:ext cx="2646878" cy="307777"/>
          </a:xfrm>
          <a:prstGeom prst="rect">
            <a:avLst/>
          </a:prstGeom>
          <a:noFill/>
          <a:ln w="9525">
            <a:noFill/>
            <a:miter lim="800000"/>
            <a:headEnd/>
            <a:tailEnd/>
          </a:ln>
        </p:spPr>
        <p:txBody>
          <a:bodyPr wrap="none">
            <a:prstTxWarp prst="textNoShape">
              <a:avLst/>
            </a:prstTxWarp>
            <a:spAutoFit/>
          </a:bodyPr>
          <a:lstStyle/>
          <a:p>
            <a:r>
              <a:rPr lang="en-US" sz="1400" b="1" dirty="0" smtClean="0"/>
              <a:t>Ignorance de tout </a:t>
            </a:r>
            <a:r>
              <a:rPr lang="en-US" sz="1400" b="1" dirty="0" err="1" smtClean="0"/>
              <a:t>autre</a:t>
            </a:r>
            <a:r>
              <a:rPr lang="en-US" sz="1400" b="1" dirty="0" smtClean="0"/>
              <a:t> </a:t>
            </a:r>
            <a:r>
              <a:rPr lang="en-US" sz="1400" b="1" dirty="0" err="1" smtClean="0"/>
              <a:t>candidat</a:t>
            </a:r>
            <a:endParaRPr lang="en-US" sz="1400" b="1" dirty="0"/>
          </a:p>
        </p:txBody>
      </p:sp>
      <p:sp>
        <p:nvSpPr>
          <p:cNvPr id="58" name="TextBox 7"/>
          <p:cNvSpPr txBox="1">
            <a:spLocks noChangeArrowheads="1"/>
          </p:cNvSpPr>
          <p:nvPr/>
        </p:nvSpPr>
        <p:spPr bwMode="auto">
          <a:xfrm>
            <a:off x="457035" y="4644273"/>
            <a:ext cx="1419880" cy="523220"/>
          </a:xfrm>
          <a:prstGeom prst="rect">
            <a:avLst/>
          </a:prstGeom>
          <a:noFill/>
          <a:ln w="9525">
            <a:noFill/>
            <a:miter lim="800000"/>
            <a:headEnd/>
            <a:tailEnd/>
          </a:ln>
        </p:spPr>
        <p:txBody>
          <a:bodyPr wrap="none">
            <a:prstTxWarp prst="textNoShape">
              <a:avLst/>
            </a:prstTxWarp>
            <a:spAutoFit/>
          </a:bodyPr>
          <a:lstStyle/>
          <a:p>
            <a:pPr algn="ctr"/>
            <a:r>
              <a:rPr lang="en-US" sz="1400" b="1" dirty="0" smtClean="0">
                <a:solidFill>
                  <a:srgbClr val="000000"/>
                </a:solidFill>
              </a:rPr>
              <a:t>ADN </a:t>
            </a:r>
            <a:r>
              <a:rPr lang="en-US" sz="1400" b="1" dirty="0" err="1" smtClean="0">
                <a:solidFill>
                  <a:srgbClr val="000000"/>
                </a:solidFill>
              </a:rPr>
              <a:t>génomique</a:t>
            </a:r>
            <a:r>
              <a:rPr lang="en-US" sz="1400" b="1" dirty="0" smtClean="0">
                <a:solidFill>
                  <a:srgbClr val="000000"/>
                </a:solidFill>
              </a:rPr>
              <a:t> </a:t>
            </a:r>
          </a:p>
          <a:p>
            <a:pPr algn="ctr"/>
            <a:r>
              <a:rPr lang="en-US" sz="1400" b="1" dirty="0" err="1" smtClean="0">
                <a:solidFill>
                  <a:srgbClr val="000000"/>
                </a:solidFill>
              </a:rPr>
              <a:t>nucléaire</a:t>
            </a:r>
            <a:endParaRPr lang="en-US" sz="1400" b="1" dirty="0">
              <a:solidFill>
                <a:srgbClr val="000000"/>
              </a:solidFill>
            </a:endParaRPr>
          </a:p>
        </p:txBody>
      </p:sp>
    </p:spTree>
  </p:cSld>
  <p:clrMapOvr>
    <a:masterClrMapping/>
  </p:clrMapOvr>
  <mc:AlternateContent>
    <mc:Choice xmlns:mp="http://schemas.microsoft.com/office/mac/powerpoint/2008/main" Requires="mp">
      <mc:AlternateContent>
        <mc:Choice Requires="mp">
          <mp:transition>
            <mp:flip/>
          </mp:transition>
        </mc:Choice>
        <mc:Fallback xmlns:mp="http://schemas.microsoft.com/office/mac/powerpoint/2008/main" xmlns="" xmlns:a="http://schemas.openxmlformats.org/drawingml/2006/main" xmlns:r="http://schemas.openxmlformats.org/officeDocument/2006/relationships" xmlns:mc="http://schemas.openxmlformats.org/markup-compatibility/2006" xmlns:mv="urn:schemas-microsoft-com:mac:vml" xmlns:p="http://schemas.openxmlformats.org/presentationml/2006/main">
          <p:transition>
            <p:newsflash/>
          </p:transition>
        </mc:Fallback>
      </mc:AlternateContent>
    </mc:Choice>
    <mc:Fallback>
      <mc:AlternateContent>
        <mc:Choice Requires="mp">
          <p:transition>
            <p:newsflash/>
          </p:transition>
        </mc:Choice>
        <mc:Fallback xmlns:mp="http://schemas.microsoft.com/office/mac/powerpoint/2008/main" xmlns="" xmlns:a="http://schemas.openxmlformats.org/drawingml/2006/main" xmlns:r="http://schemas.openxmlformats.org/officeDocument/2006/relationships" xmlns:mc="http://schemas.openxmlformats.org/markup-compatibility/2006" xmlns:mv="urn:schemas-microsoft-com:mac:vml" xmlns:p="http://schemas.openxmlformats.org/presentationml/2006/main">
          <p:transition>
            <p:newsflash/>
          </p:transition>
        </mc:Fallback>
      </mc:AlternateContent>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 name="Rectangle 63"/>
          <p:cNvSpPr/>
          <p:nvPr/>
        </p:nvSpPr>
        <p:spPr>
          <a:xfrm>
            <a:off x="419100" y="2375792"/>
            <a:ext cx="8470900" cy="4203700"/>
          </a:xfrm>
          <a:prstGeom prst="rect">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fr-FR">
              <a:solidFill>
                <a:srgbClr val="FFFFFF"/>
              </a:solidFill>
              <a:ea typeface="ＭＳ Ｐゴシック" pitchFamily="-106" charset="-128"/>
              <a:cs typeface="ＭＳ Ｐゴシック" pitchFamily="-106" charset="-128"/>
            </a:endParaRPr>
          </a:p>
        </p:txBody>
      </p:sp>
      <p:sp>
        <p:nvSpPr>
          <p:cNvPr id="20482" name="Titre 1"/>
          <p:cNvSpPr>
            <a:spLocks noGrp="1"/>
          </p:cNvSpPr>
          <p:nvPr>
            <p:ph type="title"/>
          </p:nvPr>
        </p:nvSpPr>
        <p:spPr>
          <a:xfrm>
            <a:off x="381000" y="228600"/>
            <a:ext cx="8585200" cy="647700"/>
          </a:xfrm>
        </p:spPr>
        <p:txBody>
          <a:bodyPr/>
          <a:lstStyle/>
          <a:p>
            <a:pPr eaLnBrk="1" hangingPunct="1">
              <a:lnSpc>
                <a:spcPct val="120000"/>
              </a:lnSpc>
            </a:pPr>
            <a:r>
              <a:rPr lang="fr-FR" sz="3500" dirty="0" smtClean="0"/>
              <a:t>Maladies rares: source de variation fonctionnelle</a:t>
            </a:r>
            <a:endParaRPr lang="fr-FR" sz="3500" dirty="0" smtClean="0">
              <a:latin typeface="Times" pitchFamily="-84" charset="0"/>
            </a:endParaRPr>
          </a:p>
        </p:txBody>
      </p:sp>
      <p:sp>
        <p:nvSpPr>
          <p:cNvPr id="20483" name="ZoneTexte 106"/>
          <p:cNvSpPr txBox="1">
            <a:spLocks noChangeArrowheads="1"/>
          </p:cNvSpPr>
          <p:nvPr/>
        </p:nvSpPr>
        <p:spPr bwMode="auto">
          <a:xfrm>
            <a:off x="693738" y="4998342"/>
            <a:ext cx="184150" cy="369888"/>
          </a:xfrm>
          <a:prstGeom prst="rect">
            <a:avLst/>
          </a:prstGeom>
          <a:noFill/>
          <a:ln w="9525">
            <a:noFill/>
            <a:miter lim="800000"/>
            <a:headEnd/>
            <a:tailEnd/>
          </a:ln>
        </p:spPr>
        <p:txBody>
          <a:bodyPr wrap="none">
            <a:prstTxWarp prst="textNoShape">
              <a:avLst/>
            </a:prstTxWarp>
            <a:spAutoFit/>
          </a:bodyPr>
          <a:lstStyle/>
          <a:p>
            <a:endParaRPr lang="fr-FR"/>
          </a:p>
        </p:txBody>
      </p:sp>
      <p:sp>
        <p:nvSpPr>
          <p:cNvPr id="18436" name="Text Box 46"/>
          <p:cNvSpPr txBox="1">
            <a:spLocks noChangeArrowheads="1"/>
          </p:cNvSpPr>
          <p:nvPr/>
        </p:nvSpPr>
        <p:spPr bwMode="auto">
          <a:xfrm>
            <a:off x="5643563" y="4928492"/>
            <a:ext cx="3036887" cy="523875"/>
          </a:xfrm>
          <a:prstGeom prst="rect">
            <a:avLst/>
          </a:prstGeom>
          <a:noFill/>
          <a:ln w="22225">
            <a:noFill/>
            <a:miter lim="800000"/>
            <a:headEnd/>
            <a:tailEnd/>
          </a:ln>
        </p:spPr>
        <p:txBody>
          <a:bodyPr>
            <a:prstTxWarp prst="textNoShape">
              <a:avLst/>
            </a:prstTxWarp>
            <a:spAutoFit/>
          </a:bodyPr>
          <a:lstStyle/>
          <a:p>
            <a:r>
              <a:rPr lang="fr-FR" sz="1400" b="1" dirty="0" err="1" smtClean="0">
                <a:solidFill>
                  <a:schemeClr val="bg2"/>
                </a:solidFill>
                <a:latin typeface="Calibri" pitchFamily="-84" charset="0"/>
              </a:rPr>
              <a:t>Crohn’s</a:t>
            </a:r>
            <a:r>
              <a:rPr lang="fr-FR" sz="1400" b="1" dirty="0" smtClean="0">
                <a:solidFill>
                  <a:schemeClr val="bg2"/>
                </a:solidFill>
                <a:latin typeface="Calibri" pitchFamily="-84" charset="0"/>
              </a:rPr>
              <a:t> </a:t>
            </a:r>
            <a:r>
              <a:rPr lang="fr-FR" sz="1400" b="1" dirty="0" err="1" smtClean="0">
                <a:solidFill>
                  <a:schemeClr val="bg2"/>
                </a:solidFill>
                <a:latin typeface="Calibri" pitchFamily="-84" charset="0"/>
              </a:rPr>
              <a:t>disease</a:t>
            </a:r>
            <a:endParaRPr lang="fr-FR" sz="1400" b="1" dirty="0" smtClean="0">
              <a:solidFill>
                <a:schemeClr val="bg2"/>
              </a:solidFill>
              <a:latin typeface="Calibri" pitchFamily="-84" charset="0"/>
            </a:endParaRPr>
          </a:p>
          <a:p>
            <a:r>
              <a:rPr lang="fr-FR" sz="1400" i="1" dirty="0">
                <a:solidFill>
                  <a:schemeClr val="bg2"/>
                </a:solidFill>
                <a:latin typeface="Calibri" pitchFamily="-84" charset="0"/>
              </a:rPr>
              <a:t>Brest et al, Science 2011</a:t>
            </a:r>
            <a:endParaRPr lang="fr-FR" sz="1400" dirty="0">
              <a:solidFill>
                <a:schemeClr val="bg2"/>
              </a:solidFill>
              <a:latin typeface="Century Gothic" pitchFamily="-84" charset="0"/>
              <a:ea typeface="Century Gothic" pitchFamily="-84" charset="0"/>
              <a:cs typeface="Century Gothic" pitchFamily="-84" charset="0"/>
            </a:endParaRPr>
          </a:p>
        </p:txBody>
      </p:sp>
      <p:sp>
        <p:nvSpPr>
          <p:cNvPr id="12" name="Ellipse 11"/>
          <p:cNvSpPr/>
          <p:nvPr/>
        </p:nvSpPr>
        <p:spPr>
          <a:xfrm>
            <a:off x="3689350" y="5653980"/>
            <a:ext cx="790575" cy="611187"/>
          </a:xfrm>
          <a:prstGeom prst="ellipse">
            <a:avLst/>
          </a:prstGeom>
          <a:gradFill flip="none" rotWithShape="1">
            <a:gsLst>
              <a:gs pos="0">
                <a:srgbClr val="FFFFFF"/>
              </a:gs>
              <a:gs pos="100000">
                <a:schemeClr val="bg1">
                  <a:lumMod val="50000"/>
                </a:schemeClr>
              </a:gs>
            </a:gsLst>
            <a:path path="shape">
              <a:fillToRect l="50000" t="50000" r="50000" b="50000"/>
            </a:path>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fr-FR">
              <a:solidFill>
                <a:srgbClr val="FFFFFF"/>
              </a:solidFill>
              <a:ea typeface="ＭＳ Ｐゴシック" pitchFamily="-106" charset="-128"/>
              <a:cs typeface="ＭＳ Ｐゴシック" pitchFamily="-106" charset="-128"/>
            </a:endParaRPr>
          </a:p>
        </p:txBody>
      </p:sp>
      <p:grpSp>
        <p:nvGrpSpPr>
          <p:cNvPr id="20486" name="Group 3"/>
          <p:cNvGrpSpPr>
            <a:grpSpLocks/>
          </p:cNvGrpSpPr>
          <p:nvPr/>
        </p:nvGrpSpPr>
        <p:grpSpPr bwMode="auto">
          <a:xfrm>
            <a:off x="1287463" y="4071242"/>
            <a:ext cx="2455862" cy="511175"/>
            <a:chOff x="1913" y="2601"/>
            <a:chExt cx="1440" cy="288"/>
          </a:xfrm>
        </p:grpSpPr>
        <p:grpSp>
          <p:nvGrpSpPr>
            <p:cNvPr id="20541" name="Group 4"/>
            <p:cNvGrpSpPr>
              <a:grpSpLocks/>
            </p:cNvGrpSpPr>
            <p:nvPr/>
          </p:nvGrpSpPr>
          <p:grpSpPr bwMode="auto">
            <a:xfrm>
              <a:off x="2496" y="2601"/>
              <a:ext cx="705" cy="288"/>
              <a:chOff x="672" y="1200"/>
              <a:chExt cx="705" cy="288"/>
            </a:xfrm>
          </p:grpSpPr>
          <p:sp>
            <p:nvSpPr>
              <p:cNvPr id="16" name="Arc 5"/>
              <p:cNvSpPr>
                <a:spLocks/>
              </p:cNvSpPr>
              <p:nvPr/>
            </p:nvSpPr>
            <p:spPr bwMode="auto">
              <a:xfrm>
                <a:off x="1100" y="1200"/>
                <a:ext cx="277" cy="288"/>
              </a:xfrm>
              <a:custGeom>
                <a:avLst/>
                <a:gdLst>
                  <a:gd name="T0" fmla="*/ 0 w 41615"/>
                  <a:gd name="T1" fmla="*/ 0 h 43200"/>
                  <a:gd name="T2" fmla="*/ 0 w 41615"/>
                  <a:gd name="T3" fmla="*/ 0 h 43200"/>
                  <a:gd name="T4" fmla="*/ 0 w 41615"/>
                  <a:gd name="T5" fmla="*/ 0 h 43200"/>
                  <a:gd name="T6" fmla="*/ 0 60000 65536"/>
                  <a:gd name="T7" fmla="*/ 0 60000 65536"/>
                  <a:gd name="T8" fmla="*/ 0 60000 65536"/>
                  <a:gd name="T9" fmla="*/ 0 w 41615"/>
                  <a:gd name="T10" fmla="*/ 0 h 43200"/>
                  <a:gd name="T11" fmla="*/ 41615 w 41615"/>
                  <a:gd name="T12" fmla="*/ 43200 h 43200"/>
                </a:gdLst>
                <a:ahLst/>
                <a:cxnLst>
                  <a:cxn ang="T6">
                    <a:pos x="T0" y="T1"/>
                  </a:cxn>
                  <a:cxn ang="T7">
                    <a:pos x="T2" y="T3"/>
                  </a:cxn>
                  <a:cxn ang="T8">
                    <a:pos x="T4" y="T5"/>
                  </a:cxn>
                </a:cxnLst>
                <a:rect l="T9" t="T10" r="T11" b="T12"/>
                <a:pathLst>
                  <a:path w="41615" h="43200" fill="none" extrusionOk="0">
                    <a:moveTo>
                      <a:pt x="300" y="12774"/>
                    </a:moveTo>
                    <a:cubicBezTo>
                      <a:pt x="3779" y="5002"/>
                      <a:pt x="11499" y="-1"/>
                      <a:pt x="20015" y="0"/>
                    </a:cubicBezTo>
                    <a:cubicBezTo>
                      <a:pt x="31944" y="0"/>
                      <a:pt x="41615" y="9670"/>
                      <a:pt x="41615" y="21600"/>
                    </a:cubicBezTo>
                    <a:cubicBezTo>
                      <a:pt x="41615" y="33529"/>
                      <a:pt x="31944" y="43200"/>
                      <a:pt x="20015" y="43200"/>
                    </a:cubicBezTo>
                    <a:cubicBezTo>
                      <a:pt x="11220" y="43200"/>
                      <a:pt x="3304" y="37868"/>
                      <a:pt x="-1" y="29719"/>
                    </a:cubicBezTo>
                  </a:path>
                  <a:path w="41615" h="43200" stroke="0" extrusionOk="0">
                    <a:moveTo>
                      <a:pt x="300" y="12774"/>
                    </a:moveTo>
                    <a:cubicBezTo>
                      <a:pt x="3779" y="5002"/>
                      <a:pt x="11499" y="-1"/>
                      <a:pt x="20015" y="0"/>
                    </a:cubicBezTo>
                    <a:cubicBezTo>
                      <a:pt x="31944" y="0"/>
                      <a:pt x="41615" y="9670"/>
                      <a:pt x="41615" y="21600"/>
                    </a:cubicBezTo>
                    <a:cubicBezTo>
                      <a:pt x="41615" y="33529"/>
                      <a:pt x="31944" y="43200"/>
                      <a:pt x="20015" y="43200"/>
                    </a:cubicBezTo>
                    <a:cubicBezTo>
                      <a:pt x="11220" y="43200"/>
                      <a:pt x="3304" y="37868"/>
                      <a:pt x="-1" y="29719"/>
                    </a:cubicBezTo>
                    <a:lnTo>
                      <a:pt x="20015" y="21600"/>
                    </a:lnTo>
                    <a:close/>
                  </a:path>
                </a:pathLst>
              </a:custGeom>
              <a:noFill/>
              <a:ln w="38100">
                <a:solidFill>
                  <a:schemeClr val="tx1">
                    <a:lumMod val="50000"/>
                    <a:lumOff val="50000"/>
                  </a:schemeClr>
                </a:solidFill>
                <a:round/>
                <a:headEnd/>
                <a:tailEnd/>
              </a:ln>
            </p:spPr>
            <p:txBody>
              <a:bodyPr wrap="none" anchor="ctr">
                <a:prstTxWarp prst="textNoShape">
                  <a:avLst/>
                </a:prstTxWarp>
              </a:bodyPr>
              <a:lstStyle/>
              <a:p>
                <a:pPr>
                  <a:defRPr/>
                </a:pPr>
                <a:endParaRPr lang="en-US" sz="1400">
                  <a:latin typeface="Century Gothic" pitchFamily="-106" charset="0"/>
                  <a:ea typeface="ＭＳ Ｐゴシック" pitchFamily="-65" charset="-128"/>
                  <a:cs typeface="ＭＳ Ｐゴシック" pitchFamily="-65" charset="-128"/>
                </a:endParaRPr>
              </a:p>
            </p:txBody>
          </p:sp>
          <p:sp>
            <p:nvSpPr>
              <p:cNvPr id="17" name="Line 6"/>
              <p:cNvSpPr>
                <a:spLocks noChangeShapeType="1"/>
              </p:cNvSpPr>
              <p:nvPr/>
            </p:nvSpPr>
            <p:spPr bwMode="auto">
              <a:xfrm flipH="1">
                <a:off x="674" y="1289"/>
                <a:ext cx="437" cy="0"/>
              </a:xfrm>
              <a:prstGeom prst="line">
                <a:avLst/>
              </a:prstGeom>
              <a:noFill/>
              <a:ln w="38100">
                <a:solidFill>
                  <a:schemeClr val="tx1">
                    <a:lumMod val="50000"/>
                    <a:lumOff val="50000"/>
                  </a:schemeClr>
                </a:solidFill>
                <a:round/>
                <a:headEnd/>
                <a:tailEnd/>
              </a:ln>
            </p:spPr>
            <p:txBody>
              <a:bodyPr wrap="none" anchor="ctr">
                <a:prstTxWarp prst="textNoShape">
                  <a:avLst/>
                </a:prstTxWarp>
              </a:bodyPr>
              <a:lstStyle/>
              <a:p>
                <a:pPr>
                  <a:defRPr/>
                </a:pPr>
                <a:endParaRPr lang="fr-FR">
                  <a:latin typeface="Arial" pitchFamily="-65" charset="0"/>
                  <a:ea typeface="ＭＳ Ｐゴシック" charset="-128"/>
                  <a:cs typeface="ＭＳ Ｐゴシック" charset="-128"/>
                </a:endParaRPr>
              </a:p>
            </p:txBody>
          </p:sp>
          <p:sp>
            <p:nvSpPr>
              <p:cNvPr id="18" name="Line 7"/>
              <p:cNvSpPr>
                <a:spLocks noChangeShapeType="1"/>
              </p:cNvSpPr>
              <p:nvPr/>
            </p:nvSpPr>
            <p:spPr bwMode="auto">
              <a:xfrm flipH="1">
                <a:off x="672" y="1397"/>
                <a:ext cx="432" cy="0"/>
              </a:xfrm>
              <a:prstGeom prst="line">
                <a:avLst/>
              </a:prstGeom>
              <a:noFill/>
              <a:ln w="38100">
                <a:solidFill>
                  <a:schemeClr val="tx1">
                    <a:lumMod val="50000"/>
                    <a:lumOff val="50000"/>
                  </a:schemeClr>
                </a:solidFill>
                <a:round/>
                <a:headEnd/>
                <a:tailEnd/>
              </a:ln>
            </p:spPr>
            <p:txBody>
              <a:bodyPr wrap="none" anchor="ctr">
                <a:prstTxWarp prst="textNoShape">
                  <a:avLst/>
                </a:prstTxWarp>
              </a:bodyPr>
              <a:lstStyle/>
              <a:p>
                <a:pPr>
                  <a:defRPr/>
                </a:pPr>
                <a:endParaRPr lang="fr-FR">
                  <a:latin typeface="Arial" pitchFamily="-65" charset="0"/>
                  <a:ea typeface="ＭＳ Ｐゴシック" charset="-128"/>
                  <a:cs typeface="ＭＳ Ｐゴシック" charset="-128"/>
                </a:endParaRPr>
              </a:p>
            </p:txBody>
          </p:sp>
          <p:sp>
            <p:nvSpPr>
              <p:cNvPr id="20546" name="Line 8"/>
              <p:cNvSpPr>
                <a:spLocks noChangeShapeType="1"/>
              </p:cNvSpPr>
              <p:nvPr/>
            </p:nvSpPr>
            <p:spPr bwMode="auto">
              <a:xfrm>
                <a:off x="752" y="1293"/>
                <a:ext cx="0" cy="96"/>
              </a:xfrm>
              <a:prstGeom prst="line">
                <a:avLst/>
              </a:prstGeom>
              <a:noFill/>
              <a:ln w="9525">
                <a:solidFill>
                  <a:srgbClr val="FF041F"/>
                </a:solidFill>
                <a:round/>
                <a:headEnd/>
                <a:tailEnd/>
              </a:ln>
            </p:spPr>
            <p:txBody>
              <a:bodyPr wrap="none" anchor="ctr">
                <a:prstTxWarp prst="textNoShape">
                  <a:avLst/>
                </a:prstTxWarp>
              </a:bodyPr>
              <a:lstStyle/>
              <a:p>
                <a:endParaRPr lang="fr-FR"/>
              </a:p>
            </p:txBody>
          </p:sp>
          <p:sp>
            <p:nvSpPr>
              <p:cNvPr id="20547" name="Line 9"/>
              <p:cNvSpPr>
                <a:spLocks noChangeShapeType="1"/>
              </p:cNvSpPr>
              <p:nvPr/>
            </p:nvSpPr>
            <p:spPr bwMode="auto">
              <a:xfrm>
                <a:off x="800" y="1293"/>
                <a:ext cx="0" cy="96"/>
              </a:xfrm>
              <a:prstGeom prst="line">
                <a:avLst/>
              </a:prstGeom>
              <a:noFill/>
              <a:ln w="9525">
                <a:solidFill>
                  <a:srgbClr val="FF041F"/>
                </a:solidFill>
                <a:round/>
                <a:headEnd/>
                <a:tailEnd/>
              </a:ln>
            </p:spPr>
            <p:txBody>
              <a:bodyPr wrap="none" anchor="ctr">
                <a:prstTxWarp prst="textNoShape">
                  <a:avLst/>
                </a:prstTxWarp>
              </a:bodyPr>
              <a:lstStyle/>
              <a:p>
                <a:endParaRPr lang="fr-FR"/>
              </a:p>
            </p:txBody>
          </p:sp>
          <p:sp>
            <p:nvSpPr>
              <p:cNvPr id="20548" name="Line 10"/>
              <p:cNvSpPr>
                <a:spLocks noChangeShapeType="1"/>
              </p:cNvSpPr>
              <p:nvPr/>
            </p:nvSpPr>
            <p:spPr bwMode="auto">
              <a:xfrm>
                <a:off x="848" y="1293"/>
                <a:ext cx="0" cy="96"/>
              </a:xfrm>
              <a:prstGeom prst="line">
                <a:avLst/>
              </a:prstGeom>
              <a:noFill/>
              <a:ln w="9525">
                <a:solidFill>
                  <a:srgbClr val="FF041F"/>
                </a:solidFill>
                <a:round/>
                <a:headEnd/>
                <a:tailEnd/>
              </a:ln>
            </p:spPr>
            <p:txBody>
              <a:bodyPr wrap="none" anchor="ctr">
                <a:prstTxWarp prst="textNoShape">
                  <a:avLst/>
                </a:prstTxWarp>
              </a:bodyPr>
              <a:lstStyle/>
              <a:p>
                <a:endParaRPr lang="fr-FR"/>
              </a:p>
            </p:txBody>
          </p:sp>
          <p:sp>
            <p:nvSpPr>
              <p:cNvPr id="20549" name="Line 11"/>
              <p:cNvSpPr>
                <a:spLocks noChangeShapeType="1"/>
              </p:cNvSpPr>
              <p:nvPr/>
            </p:nvSpPr>
            <p:spPr bwMode="auto">
              <a:xfrm>
                <a:off x="896" y="1293"/>
                <a:ext cx="0" cy="96"/>
              </a:xfrm>
              <a:prstGeom prst="line">
                <a:avLst/>
              </a:prstGeom>
              <a:noFill/>
              <a:ln w="9525">
                <a:solidFill>
                  <a:srgbClr val="FF041F"/>
                </a:solidFill>
                <a:round/>
                <a:headEnd/>
                <a:tailEnd/>
              </a:ln>
            </p:spPr>
            <p:txBody>
              <a:bodyPr wrap="none" anchor="ctr">
                <a:prstTxWarp prst="textNoShape">
                  <a:avLst/>
                </a:prstTxWarp>
              </a:bodyPr>
              <a:lstStyle/>
              <a:p>
                <a:endParaRPr lang="fr-FR"/>
              </a:p>
            </p:txBody>
          </p:sp>
          <p:sp>
            <p:nvSpPr>
              <p:cNvPr id="20550" name="Line 12"/>
              <p:cNvSpPr>
                <a:spLocks noChangeShapeType="1"/>
              </p:cNvSpPr>
              <p:nvPr/>
            </p:nvSpPr>
            <p:spPr bwMode="auto">
              <a:xfrm>
                <a:off x="1040" y="1293"/>
                <a:ext cx="0" cy="96"/>
              </a:xfrm>
              <a:prstGeom prst="line">
                <a:avLst/>
              </a:prstGeom>
              <a:noFill/>
              <a:ln w="9525">
                <a:solidFill>
                  <a:srgbClr val="FF041F"/>
                </a:solidFill>
                <a:round/>
                <a:headEnd/>
                <a:tailEnd/>
              </a:ln>
            </p:spPr>
            <p:txBody>
              <a:bodyPr wrap="none" anchor="ctr">
                <a:prstTxWarp prst="textNoShape">
                  <a:avLst/>
                </a:prstTxWarp>
              </a:bodyPr>
              <a:lstStyle/>
              <a:p>
                <a:endParaRPr lang="fr-FR"/>
              </a:p>
            </p:txBody>
          </p:sp>
          <p:sp>
            <p:nvSpPr>
              <p:cNvPr id="20551" name="Line 13"/>
              <p:cNvSpPr>
                <a:spLocks noChangeShapeType="1"/>
              </p:cNvSpPr>
              <p:nvPr/>
            </p:nvSpPr>
            <p:spPr bwMode="auto">
              <a:xfrm>
                <a:off x="992" y="1293"/>
                <a:ext cx="0" cy="96"/>
              </a:xfrm>
              <a:prstGeom prst="line">
                <a:avLst/>
              </a:prstGeom>
              <a:noFill/>
              <a:ln w="9525">
                <a:solidFill>
                  <a:srgbClr val="FF041F"/>
                </a:solidFill>
                <a:round/>
                <a:headEnd/>
                <a:tailEnd/>
              </a:ln>
            </p:spPr>
            <p:txBody>
              <a:bodyPr wrap="none" anchor="ctr">
                <a:prstTxWarp prst="textNoShape">
                  <a:avLst/>
                </a:prstTxWarp>
              </a:bodyPr>
              <a:lstStyle/>
              <a:p>
                <a:endParaRPr lang="fr-FR"/>
              </a:p>
            </p:txBody>
          </p:sp>
          <p:sp>
            <p:nvSpPr>
              <p:cNvPr id="20552" name="Line 14"/>
              <p:cNvSpPr>
                <a:spLocks noChangeShapeType="1"/>
              </p:cNvSpPr>
              <p:nvPr/>
            </p:nvSpPr>
            <p:spPr bwMode="auto">
              <a:xfrm>
                <a:off x="944" y="1293"/>
                <a:ext cx="0" cy="96"/>
              </a:xfrm>
              <a:prstGeom prst="line">
                <a:avLst/>
              </a:prstGeom>
              <a:noFill/>
              <a:ln w="9525">
                <a:solidFill>
                  <a:srgbClr val="FF041F"/>
                </a:solidFill>
                <a:round/>
                <a:headEnd/>
                <a:tailEnd/>
              </a:ln>
            </p:spPr>
            <p:txBody>
              <a:bodyPr wrap="none" anchor="ctr">
                <a:prstTxWarp prst="textNoShape">
                  <a:avLst/>
                </a:prstTxWarp>
              </a:bodyPr>
              <a:lstStyle/>
              <a:p>
                <a:endParaRPr lang="fr-FR"/>
              </a:p>
            </p:txBody>
          </p:sp>
        </p:grpSp>
        <p:sp>
          <p:nvSpPr>
            <p:cNvPr id="20542" name="Text Box 15"/>
            <p:cNvSpPr txBox="1">
              <a:spLocks noChangeArrowheads="1"/>
            </p:cNvSpPr>
            <p:nvPr/>
          </p:nvSpPr>
          <p:spPr bwMode="auto">
            <a:xfrm>
              <a:off x="1913" y="2631"/>
              <a:ext cx="1440" cy="173"/>
            </a:xfrm>
            <a:prstGeom prst="rect">
              <a:avLst/>
            </a:prstGeom>
            <a:noFill/>
            <a:ln w="9525">
              <a:noFill/>
              <a:miter lim="800000"/>
              <a:headEnd/>
              <a:tailEnd/>
            </a:ln>
          </p:spPr>
          <p:txBody>
            <a:bodyPr>
              <a:prstTxWarp prst="textNoShape">
                <a:avLst/>
              </a:prstTxWarp>
              <a:spAutoFit/>
            </a:bodyPr>
            <a:lstStyle/>
            <a:p>
              <a:pPr>
                <a:spcBef>
                  <a:spcPct val="50000"/>
                </a:spcBef>
              </a:pPr>
              <a:r>
                <a:rPr lang="en-US" sz="1400">
                  <a:latin typeface="Century Gothic" pitchFamily="-84" charset="0"/>
                </a:rPr>
                <a:t>Pre-miRNA</a:t>
              </a:r>
            </a:p>
          </p:txBody>
        </p:sp>
      </p:grpSp>
      <p:sp>
        <p:nvSpPr>
          <p:cNvPr id="20487" name="Line 16"/>
          <p:cNvSpPr>
            <a:spLocks noChangeShapeType="1"/>
          </p:cNvSpPr>
          <p:nvPr/>
        </p:nvSpPr>
        <p:spPr bwMode="auto">
          <a:xfrm flipH="1">
            <a:off x="2743200" y="3661667"/>
            <a:ext cx="0" cy="320675"/>
          </a:xfrm>
          <a:prstGeom prst="line">
            <a:avLst/>
          </a:prstGeom>
          <a:noFill/>
          <a:ln w="38100">
            <a:solidFill>
              <a:schemeClr val="tx1"/>
            </a:solidFill>
            <a:round/>
            <a:headEnd/>
            <a:tailEnd type="triangle" w="med" len="med"/>
          </a:ln>
        </p:spPr>
        <p:txBody>
          <a:bodyPr wrap="none" anchor="ctr">
            <a:prstTxWarp prst="textNoShape">
              <a:avLst/>
            </a:prstTxWarp>
          </a:bodyPr>
          <a:lstStyle/>
          <a:p>
            <a:endParaRPr lang="fr-FR"/>
          </a:p>
        </p:txBody>
      </p:sp>
      <p:sp>
        <p:nvSpPr>
          <p:cNvPr id="20488" name="Text Box 25"/>
          <p:cNvSpPr txBox="1">
            <a:spLocks noChangeArrowheads="1"/>
          </p:cNvSpPr>
          <p:nvPr/>
        </p:nvSpPr>
        <p:spPr bwMode="auto">
          <a:xfrm>
            <a:off x="1016000" y="5888930"/>
            <a:ext cx="1771650" cy="307975"/>
          </a:xfrm>
          <a:prstGeom prst="rect">
            <a:avLst/>
          </a:prstGeom>
          <a:noFill/>
          <a:ln w="9525">
            <a:noFill/>
            <a:miter lim="800000"/>
            <a:headEnd/>
            <a:tailEnd/>
          </a:ln>
        </p:spPr>
        <p:txBody>
          <a:bodyPr>
            <a:prstTxWarp prst="textNoShape">
              <a:avLst/>
            </a:prstTxWarp>
            <a:spAutoFit/>
          </a:bodyPr>
          <a:lstStyle/>
          <a:p>
            <a:r>
              <a:rPr lang="en-US" sz="1400" dirty="0" smtClean="0">
                <a:latin typeface="Century Gothic" pitchFamily="-84" charset="0"/>
              </a:rPr>
              <a:t>mRNA Transcript</a:t>
            </a:r>
            <a:endParaRPr lang="en-US" sz="1400" dirty="0">
              <a:latin typeface="Century Gothic" pitchFamily="-84" charset="0"/>
            </a:endParaRPr>
          </a:p>
        </p:txBody>
      </p:sp>
      <p:sp>
        <p:nvSpPr>
          <p:cNvPr id="20489" name="Line 28"/>
          <p:cNvSpPr>
            <a:spLocks noChangeShapeType="1"/>
          </p:cNvSpPr>
          <p:nvPr/>
        </p:nvSpPr>
        <p:spPr bwMode="auto">
          <a:xfrm>
            <a:off x="1082675" y="3434655"/>
            <a:ext cx="4127500" cy="6350"/>
          </a:xfrm>
          <a:prstGeom prst="line">
            <a:avLst/>
          </a:prstGeom>
          <a:noFill/>
          <a:ln w="38100">
            <a:solidFill>
              <a:schemeClr val="tx1"/>
            </a:solidFill>
            <a:round/>
            <a:headEnd/>
            <a:tailEnd/>
          </a:ln>
        </p:spPr>
        <p:txBody>
          <a:bodyPr wrap="none" anchor="ctr">
            <a:prstTxWarp prst="textNoShape">
              <a:avLst/>
            </a:prstTxWarp>
          </a:bodyPr>
          <a:lstStyle/>
          <a:p>
            <a:endParaRPr lang="fr-FR"/>
          </a:p>
        </p:txBody>
      </p:sp>
      <p:sp>
        <p:nvSpPr>
          <p:cNvPr id="20490" name="Rectangle 29"/>
          <p:cNvSpPr>
            <a:spLocks noChangeArrowheads="1"/>
          </p:cNvSpPr>
          <p:nvPr/>
        </p:nvSpPr>
        <p:spPr bwMode="auto">
          <a:xfrm>
            <a:off x="1449388" y="3250505"/>
            <a:ext cx="463550" cy="233362"/>
          </a:xfrm>
          <a:prstGeom prst="rect">
            <a:avLst/>
          </a:prstGeom>
          <a:solidFill>
            <a:schemeClr val="tx1"/>
          </a:solidFill>
          <a:ln w="9525">
            <a:solidFill>
              <a:schemeClr val="tx1"/>
            </a:solidFill>
            <a:miter lim="800000"/>
            <a:headEnd/>
            <a:tailEnd/>
          </a:ln>
        </p:spPr>
        <p:txBody>
          <a:bodyPr wrap="none" anchor="ctr">
            <a:prstTxWarp prst="textNoShape">
              <a:avLst/>
            </a:prstTxWarp>
          </a:bodyPr>
          <a:lstStyle/>
          <a:p>
            <a:endParaRPr lang="fr-FR" sz="1400">
              <a:latin typeface="Century Gothic" pitchFamily="-84" charset="0"/>
            </a:endParaRPr>
          </a:p>
        </p:txBody>
      </p:sp>
      <p:sp>
        <p:nvSpPr>
          <p:cNvPr id="20491" name="Rectangle 30"/>
          <p:cNvSpPr>
            <a:spLocks noChangeArrowheads="1"/>
          </p:cNvSpPr>
          <p:nvPr/>
        </p:nvSpPr>
        <p:spPr bwMode="auto">
          <a:xfrm>
            <a:off x="3440113" y="3260030"/>
            <a:ext cx="1422400" cy="223837"/>
          </a:xfrm>
          <a:prstGeom prst="rect">
            <a:avLst/>
          </a:prstGeom>
          <a:solidFill>
            <a:schemeClr val="tx1"/>
          </a:solidFill>
          <a:ln w="9525">
            <a:solidFill>
              <a:schemeClr val="tx1"/>
            </a:solidFill>
            <a:miter lim="800000"/>
            <a:headEnd/>
            <a:tailEnd/>
          </a:ln>
        </p:spPr>
        <p:txBody>
          <a:bodyPr wrap="none" anchor="ctr">
            <a:prstTxWarp prst="textNoShape">
              <a:avLst/>
            </a:prstTxWarp>
          </a:bodyPr>
          <a:lstStyle/>
          <a:p>
            <a:endParaRPr lang="fr-FR" sz="1400">
              <a:latin typeface="Century Gothic" pitchFamily="-84" charset="0"/>
            </a:endParaRPr>
          </a:p>
        </p:txBody>
      </p:sp>
      <p:sp>
        <p:nvSpPr>
          <p:cNvPr id="20492" name="Rectangle 31"/>
          <p:cNvSpPr>
            <a:spLocks noChangeArrowheads="1"/>
          </p:cNvSpPr>
          <p:nvPr/>
        </p:nvSpPr>
        <p:spPr bwMode="auto">
          <a:xfrm>
            <a:off x="431800" y="3250505"/>
            <a:ext cx="717550" cy="217487"/>
          </a:xfrm>
          <a:prstGeom prst="rect">
            <a:avLst/>
          </a:prstGeom>
          <a:solidFill>
            <a:schemeClr val="tx1"/>
          </a:solidFill>
          <a:ln w="9525">
            <a:solidFill>
              <a:schemeClr val="tx1"/>
            </a:solidFill>
            <a:miter lim="800000"/>
            <a:headEnd/>
            <a:tailEnd/>
          </a:ln>
        </p:spPr>
        <p:txBody>
          <a:bodyPr wrap="none" anchor="ctr">
            <a:prstTxWarp prst="textNoShape">
              <a:avLst/>
            </a:prstTxWarp>
          </a:bodyPr>
          <a:lstStyle/>
          <a:p>
            <a:endParaRPr lang="fr-FR" sz="1400">
              <a:latin typeface="Century Gothic" pitchFamily="-84" charset="0"/>
            </a:endParaRPr>
          </a:p>
        </p:txBody>
      </p:sp>
      <p:grpSp>
        <p:nvGrpSpPr>
          <p:cNvPr id="20493" name="Group 32"/>
          <p:cNvGrpSpPr>
            <a:grpSpLocks/>
          </p:cNvGrpSpPr>
          <p:nvPr/>
        </p:nvGrpSpPr>
        <p:grpSpPr bwMode="auto">
          <a:xfrm>
            <a:off x="2211388" y="2628205"/>
            <a:ext cx="2020887" cy="855662"/>
            <a:chOff x="2448" y="1441"/>
            <a:chExt cx="1185" cy="482"/>
          </a:xfrm>
        </p:grpSpPr>
        <p:sp>
          <p:nvSpPr>
            <p:cNvPr id="20539" name="Text Box 33"/>
            <p:cNvSpPr txBox="1">
              <a:spLocks noChangeArrowheads="1"/>
            </p:cNvSpPr>
            <p:nvPr/>
          </p:nvSpPr>
          <p:spPr bwMode="auto">
            <a:xfrm>
              <a:off x="2481" y="1441"/>
              <a:ext cx="1152" cy="194"/>
            </a:xfrm>
            <a:prstGeom prst="rect">
              <a:avLst/>
            </a:prstGeom>
            <a:noFill/>
            <a:ln w="9525">
              <a:noFill/>
              <a:miter lim="800000"/>
              <a:headEnd/>
              <a:tailEnd/>
            </a:ln>
          </p:spPr>
          <p:txBody>
            <a:bodyPr>
              <a:prstTxWarp prst="textNoShape">
                <a:avLst/>
              </a:prstTxWarp>
              <a:spAutoFit/>
            </a:bodyPr>
            <a:lstStyle/>
            <a:p>
              <a:pPr>
                <a:spcBef>
                  <a:spcPct val="50000"/>
                </a:spcBef>
              </a:pPr>
              <a:endParaRPr lang="fr-FR" sz="1400" b="1">
                <a:latin typeface="Century Gothic" pitchFamily="-84" charset="0"/>
              </a:endParaRPr>
            </a:p>
          </p:txBody>
        </p:sp>
        <p:sp>
          <p:nvSpPr>
            <p:cNvPr id="34" name="Rectangle 34"/>
            <p:cNvSpPr>
              <a:spLocks noChangeArrowheads="1"/>
            </p:cNvSpPr>
            <p:nvPr/>
          </p:nvSpPr>
          <p:spPr bwMode="auto">
            <a:xfrm>
              <a:off x="2448" y="1792"/>
              <a:ext cx="624" cy="131"/>
            </a:xfrm>
            <a:prstGeom prst="rect">
              <a:avLst/>
            </a:prstGeom>
            <a:solidFill>
              <a:schemeClr val="tx1">
                <a:lumMod val="50000"/>
                <a:lumOff val="50000"/>
              </a:schemeClr>
            </a:solidFill>
            <a:ln w="9525">
              <a:solidFill>
                <a:schemeClr val="tx1"/>
              </a:solidFill>
              <a:miter lim="800000"/>
              <a:headEnd/>
              <a:tailEnd/>
            </a:ln>
          </p:spPr>
          <p:txBody>
            <a:bodyPr wrap="none" anchor="ctr">
              <a:prstTxWarp prst="textNoShape">
                <a:avLst/>
              </a:prstTxWarp>
            </a:bodyPr>
            <a:lstStyle/>
            <a:p>
              <a:pPr algn="ctr">
                <a:defRPr/>
              </a:pPr>
              <a:endParaRPr lang="en-US" sz="1400" dirty="0">
                <a:latin typeface="Century Gothic" pitchFamily="-106" charset="0"/>
                <a:ea typeface="ＭＳ Ｐゴシック" pitchFamily="-65" charset="-128"/>
                <a:cs typeface="ＭＳ Ｐゴシック" pitchFamily="-65" charset="-128"/>
              </a:endParaRPr>
            </a:p>
          </p:txBody>
        </p:sp>
      </p:grpSp>
      <p:sp>
        <p:nvSpPr>
          <p:cNvPr id="35" name="Line 45"/>
          <p:cNvSpPr>
            <a:spLocks noChangeShapeType="1"/>
          </p:cNvSpPr>
          <p:nvPr/>
        </p:nvSpPr>
        <p:spPr bwMode="auto">
          <a:xfrm>
            <a:off x="2473325" y="5196780"/>
            <a:ext cx="625475" cy="0"/>
          </a:xfrm>
          <a:prstGeom prst="line">
            <a:avLst/>
          </a:prstGeom>
          <a:noFill/>
          <a:ln w="28575">
            <a:solidFill>
              <a:schemeClr val="bg1">
                <a:lumMod val="50000"/>
              </a:schemeClr>
            </a:solidFill>
            <a:round/>
            <a:headEnd/>
            <a:tailEnd/>
          </a:ln>
        </p:spPr>
        <p:txBody>
          <a:bodyPr wrap="none" anchor="ctr">
            <a:prstTxWarp prst="textNoShape">
              <a:avLst/>
            </a:prstTxWarp>
          </a:bodyPr>
          <a:lstStyle/>
          <a:p>
            <a:pPr>
              <a:defRPr/>
            </a:pPr>
            <a:endParaRPr lang="fr-FR">
              <a:latin typeface="Arial" pitchFamily="-65" charset="0"/>
              <a:ea typeface="ＭＳ Ｐゴシック" charset="-128"/>
              <a:cs typeface="ＭＳ Ｐゴシック" charset="-128"/>
            </a:endParaRPr>
          </a:p>
        </p:txBody>
      </p:sp>
      <p:cxnSp>
        <p:nvCxnSpPr>
          <p:cNvPr id="36" name="Connecteur droit 35"/>
          <p:cNvCxnSpPr>
            <a:cxnSpLocks noChangeShapeType="1"/>
          </p:cNvCxnSpPr>
          <p:nvPr/>
        </p:nvCxnSpPr>
        <p:spPr bwMode="auto">
          <a:xfrm rot="16200000" flipH="1">
            <a:off x="2690019" y="3962499"/>
            <a:ext cx="7937" cy="539750"/>
          </a:xfrm>
          <a:prstGeom prst="line">
            <a:avLst/>
          </a:prstGeom>
          <a:noFill/>
          <a:ln w="28575" cap="flat" cmpd="sng" algn="ctr">
            <a:solidFill>
              <a:schemeClr val="bg1">
                <a:lumMod val="50000"/>
              </a:schemeClr>
            </a:solidFill>
            <a:prstDash val="solid"/>
            <a:round/>
            <a:headEnd type="none" w="med" len="med"/>
            <a:tailEnd type="none" w="med" len="med"/>
          </a:ln>
          <a:effectLst>
            <a:outerShdw dist="20000" dir="5400000" rotWithShape="0">
              <a:srgbClr val="808080">
                <a:alpha val="37999"/>
              </a:srgbClr>
            </a:outerShdw>
          </a:effectLst>
        </p:spPr>
      </p:cxnSp>
      <p:sp>
        <p:nvSpPr>
          <p:cNvPr id="20496" name="Line 16"/>
          <p:cNvSpPr>
            <a:spLocks noChangeShapeType="1"/>
          </p:cNvSpPr>
          <p:nvPr/>
        </p:nvSpPr>
        <p:spPr bwMode="auto">
          <a:xfrm flipH="1">
            <a:off x="2757488" y="4768155"/>
            <a:ext cx="0" cy="322262"/>
          </a:xfrm>
          <a:prstGeom prst="line">
            <a:avLst/>
          </a:prstGeom>
          <a:noFill/>
          <a:ln w="38100">
            <a:solidFill>
              <a:schemeClr val="tx1"/>
            </a:solidFill>
            <a:round/>
            <a:headEnd/>
            <a:tailEnd type="triangle" w="med" len="med"/>
          </a:ln>
        </p:spPr>
        <p:txBody>
          <a:bodyPr wrap="none" anchor="ctr">
            <a:prstTxWarp prst="textNoShape">
              <a:avLst/>
            </a:prstTxWarp>
          </a:bodyPr>
          <a:lstStyle/>
          <a:p>
            <a:endParaRPr lang="fr-FR"/>
          </a:p>
        </p:txBody>
      </p:sp>
      <p:sp>
        <p:nvSpPr>
          <p:cNvPr id="20497" name="Oval 39"/>
          <p:cNvSpPr>
            <a:spLocks noChangeArrowheads="1"/>
          </p:cNvSpPr>
          <p:nvPr/>
        </p:nvSpPr>
        <p:spPr bwMode="auto">
          <a:xfrm>
            <a:off x="2524125" y="2469455"/>
            <a:ext cx="381000" cy="454025"/>
          </a:xfrm>
          <a:prstGeom prst="ellipse">
            <a:avLst/>
          </a:prstGeom>
          <a:solidFill>
            <a:schemeClr val="bg1"/>
          </a:solidFill>
          <a:ln w="38100">
            <a:solidFill>
              <a:schemeClr val="tx1"/>
            </a:solidFill>
            <a:round/>
            <a:headEnd/>
            <a:tailEnd/>
          </a:ln>
        </p:spPr>
        <p:txBody>
          <a:bodyPr wrap="none" anchor="ctr">
            <a:prstTxWarp prst="textNoShape">
              <a:avLst/>
            </a:prstTxWarp>
          </a:bodyPr>
          <a:lstStyle/>
          <a:p>
            <a:pPr algn="ctr"/>
            <a:r>
              <a:rPr lang="fr-FR" sz="1400" b="1">
                <a:latin typeface="Century Gothic" pitchFamily="-84" charset="0"/>
              </a:rPr>
              <a:t>1</a:t>
            </a:r>
          </a:p>
        </p:txBody>
      </p:sp>
      <p:sp>
        <p:nvSpPr>
          <p:cNvPr id="20498" name="Text Box 47"/>
          <p:cNvSpPr txBox="1">
            <a:spLocks noChangeArrowheads="1"/>
          </p:cNvSpPr>
          <p:nvPr/>
        </p:nvSpPr>
        <p:spPr bwMode="auto">
          <a:xfrm>
            <a:off x="1939925" y="2937767"/>
            <a:ext cx="1730375" cy="307777"/>
          </a:xfrm>
          <a:prstGeom prst="rect">
            <a:avLst/>
          </a:prstGeom>
          <a:noFill/>
          <a:ln w="22225">
            <a:solidFill>
              <a:srgbClr val="000000"/>
            </a:solidFill>
            <a:miter lim="800000"/>
            <a:headEnd/>
            <a:tailEnd/>
          </a:ln>
        </p:spPr>
        <p:txBody>
          <a:bodyPr wrap="square">
            <a:prstTxWarp prst="textNoShape">
              <a:avLst/>
            </a:prstTxWarp>
            <a:spAutoFit/>
          </a:bodyPr>
          <a:lstStyle/>
          <a:p>
            <a:r>
              <a:rPr lang="fr-FR" sz="1400" b="1" dirty="0" err="1">
                <a:latin typeface="Century Gothic" pitchFamily="-84" charset="0"/>
              </a:rPr>
              <a:t>miRNA</a:t>
            </a:r>
            <a:r>
              <a:rPr lang="fr-FR" sz="1400" b="1" dirty="0">
                <a:latin typeface="Century Gothic" pitchFamily="-84" charset="0"/>
              </a:rPr>
              <a:t> </a:t>
            </a:r>
            <a:r>
              <a:rPr lang="fr-FR" sz="1400" b="1" dirty="0" smtClean="0">
                <a:latin typeface="Century Gothic" pitchFamily="-84" charset="0"/>
              </a:rPr>
              <a:t>candidate</a:t>
            </a:r>
            <a:endParaRPr lang="fr-FR" sz="1300" dirty="0">
              <a:latin typeface="Century Gothic" pitchFamily="-84" charset="0"/>
            </a:endParaRPr>
          </a:p>
        </p:txBody>
      </p:sp>
      <p:grpSp>
        <p:nvGrpSpPr>
          <p:cNvPr id="20499" name="Grouper 138"/>
          <p:cNvGrpSpPr>
            <a:grpSpLocks/>
          </p:cNvGrpSpPr>
          <p:nvPr/>
        </p:nvGrpSpPr>
        <p:grpSpPr bwMode="auto">
          <a:xfrm>
            <a:off x="2755900" y="5623817"/>
            <a:ext cx="395288" cy="312738"/>
            <a:chOff x="4190206" y="3925094"/>
            <a:chExt cx="368300" cy="279400"/>
          </a:xfrm>
        </p:grpSpPr>
        <p:cxnSp>
          <p:nvCxnSpPr>
            <p:cNvPr id="42" name="Connecteur droit 41"/>
            <p:cNvCxnSpPr>
              <a:cxnSpLocks noChangeShapeType="1"/>
            </p:cNvCxnSpPr>
            <p:nvPr/>
          </p:nvCxnSpPr>
          <p:spPr bwMode="auto">
            <a:xfrm rot="5400000">
              <a:off x="4051246" y="4064054"/>
              <a:ext cx="279400" cy="1480"/>
            </a:xfrm>
            <a:prstGeom prst="line">
              <a:avLst/>
            </a:prstGeom>
            <a:noFill/>
            <a:ln w="38100">
              <a:solidFill>
                <a:schemeClr val="tx1"/>
              </a:solidFill>
              <a:round/>
              <a:headEnd/>
              <a:tailEnd/>
            </a:ln>
            <a:effectLst>
              <a:outerShdw dist="20000" dir="5400000" rotWithShape="0">
                <a:srgbClr val="808080">
                  <a:alpha val="37999"/>
                </a:srgbClr>
              </a:outerShdw>
            </a:effectLst>
          </p:spPr>
        </p:cxnSp>
        <p:cxnSp>
          <p:nvCxnSpPr>
            <p:cNvPr id="43" name="Connecteur droit 42"/>
            <p:cNvCxnSpPr>
              <a:cxnSpLocks noChangeShapeType="1"/>
            </p:cNvCxnSpPr>
            <p:nvPr/>
          </p:nvCxnSpPr>
          <p:spPr bwMode="auto">
            <a:xfrm>
              <a:off x="4204997" y="4190311"/>
              <a:ext cx="353509" cy="1418"/>
            </a:xfrm>
            <a:prstGeom prst="line">
              <a:avLst/>
            </a:prstGeom>
            <a:noFill/>
            <a:ln w="38100">
              <a:solidFill>
                <a:schemeClr val="tx1"/>
              </a:solidFill>
              <a:round/>
              <a:headEnd/>
              <a:tailEnd type="triangle" w="med" len="med"/>
            </a:ln>
            <a:effectLst>
              <a:outerShdw dist="20000" dir="5400000" rotWithShape="0">
                <a:srgbClr val="808080">
                  <a:alpha val="37999"/>
                </a:srgbClr>
              </a:outerShdw>
            </a:effectLst>
          </p:spPr>
        </p:cxnSp>
      </p:grpSp>
      <p:sp>
        <p:nvSpPr>
          <p:cNvPr id="18453" name="Text Box 18"/>
          <p:cNvSpPr txBox="1">
            <a:spLocks noChangeArrowheads="1"/>
          </p:cNvSpPr>
          <p:nvPr/>
        </p:nvSpPr>
        <p:spPr bwMode="auto">
          <a:xfrm>
            <a:off x="2959100" y="6157217"/>
            <a:ext cx="2260600" cy="307975"/>
          </a:xfrm>
          <a:prstGeom prst="rect">
            <a:avLst/>
          </a:prstGeom>
          <a:noFill/>
          <a:ln w="9525">
            <a:noFill/>
            <a:miter lim="800000"/>
            <a:headEnd/>
            <a:tailEnd/>
          </a:ln>
        </p:spPr>
        <p:txBody>
          <a:bodyPr>
            <a:prstTxWarp prst="textNoShape">
              <a:avLst/>
            </a:prstTxWarp>
            <a:spAutoFit/>
          </a:bodyPr>
          <a:lstStyle/>
          <a:p>
            <a:pPr algn="ctr"/>
            <a:r>
              <a:rPr lang="en-US" sz="1400" b="1">
                <a:latin typeface="Century Gothic" pitchFamily="-84" charset="0"/>
              </a:rPr>
              <a:t>Site</a:t>
            </a:r>
            <a:r>
              <a:rPr lang="en-US" sz="1400" b="1">
                <a:solidFill>
                  <a:srgbClr val="FF0000"/>
                </a:solidFill>
                <a:latin typeface="Century Gothic" pitchFamily="-84" charset="0"/>
              </a:rPr>
              <a:t>s</a:t>
            </a:r>
            <a:r>
              <a:rPr lang="en-US" sz="1400" b="1">
                <a:latin typeface="Century Gothic" pitchFamily="-84" charset="0"/>
              </a:rPr>
              <a:t> cible</a:t>
            </a:r>
            <a:r>
              <a:rPr lang="en-US" sz="1400" b="1">
                <a:solidFill>
                  <a:srgbClr val="FF0000"/>
                </a:solidFill>
                <a:latin typeface="Century Gothic" pitchFamily="-84" charset="0"/>
              </a:rPr>
              <a:t>s</a:t>
            </a:r>
          </a:p>
        </p:txBody>
      </p:sp>
      <p:sp>
        <p:nvSpPr>
          <p:cNvPr id="20502" name="Oval 41"/>
          <p:cNvSpPr>
            <a:spLocks noChangeArrowheads="1"/>
          </p:cNvSpPr>
          <p:nvPr/>
        </p:nvSpPr>
        <p:spPr bwMode="auto">
          <a:xfrm>
            <a:off x="3124200" y="5133280"/>
            <a:ext cx="382588" cy="455612"/>
          </a:xfrm>
          <a:prstGeom prst="ellipse">
            <a:avLst/>
          </a:prstGeom>
          <a:solidFill>
            <a:schemeClr val="bg1"/>
          </a:solidFill>
          <a:ln w="38100">
            <a:solidFill>
              <a:schemeClr val="tx1"/>
            </a:solidFill>
            <a:round/>
            <a:headEnd/>
            <a:tailEnd/>
          </a:ln>
        </p:spPr>
        <p:txBody>
          <a:bodyPr wrap="none" anchor="ctr">
            <a:prstTxWarp prst="textNoShape">
              <a:avLst/>
            </a:prstTxWarp>
          </a:bodyPr>
          <a:lstStyle/>
          <a:p>
            <a:pPr algn="ctr"/>
            <a:r>
              <a:rPr lang="fr-FR" sz="1400" b="1">
                <a:latin typeface="Century Gothic" pitchFamily="-84" charset="0"/>
              </a:rPr>
              <a:t>2</a:t>
            </a:r>
          </a:p>
        </p:txBody>
      </p:sp>
      <p:sp>
        <p:nvSpPr>
          <p:cNvPr id="20503" name="Text Box 42"/>
          <p:cNvSpPr txBox="1">
            <a:spLocks noChangeArrowheads="1"/>
          </p:cNvSpPr>
          <p:nvPr/>
        </p:nvSpPr>
        <p:spPr bwMode="auto">
          <a:xfrm>
            <a:off x="3714750" y="5709542"/>
            <a:ext cx="711200" cy="307975"/>
          </a:xfrm>
          <a:prstGeom prst="rect">
            <a:avLst/>
          </a:prstGeom>
          <a:noFill/>
          <a:ln w="9525">
            <a:noFill/>
            <a:miter lim="800000"/>
            <a:headEnd/>
            <a:tailEnd/>
          </a:ln>
        </p:spPr>
        <p:txBody>
          <a:bodyPr>
            <a:prstTxWarp prst="textNoShape">
              <a:avLst/>
            </a:prstTxWarp>
            <a:spAutoFit/>
          </a:bodyPr>
          <a:lstStyle/>
          <a:p>
            <a:pPr algn="ctr"/>
            <a:r>
              <a:rPr lang="fr-FR" sz="1400" b="1">
                <a:latin typeface="Century Gothic" pitchFamily="-84" charset="0"/>
              </a:rPr>
              <a:t>Ago</a:t>
            </a:r>
          </a:p>
        </p:txBody>
      </p:sp>
      <p:sp>
        <p:nvSpPr>
          <p:cNvPr id="48" name="Line 45"/>
          <p:cNvSpPr>
            <a:spLocks noChangeShapeType="1"/>
          </p:cNvSpPr>
          <p:nvPr/>
        </p:nvSpPr>
        <p:spPr bwMode="auto">
          <a:xfrm>
            <a:off x="3759200" y="6039742"/>
            <a:ext cx="625475" cy="0"/>
          </a:xfrm>
          <a:prstGeom prst="line">
            <a:avLst/>
          </a:prstGeom>
          <a:noFill/>
          <a:ln w="28575">
            <a:solidFill>
              <a:schemeClr val="bg1">
                <a:lumMod val="50000"/>
              </a:schemeClr>
            </a:solidFill>
            <a:round/>
            <a:headEnd/>
            <a:tailEnd/>
          </a:ln>
        </p:spPr>
        <p:txBody>
          <a:bodyPr wrap="none" anchor="ctr">
            <a:prstTxWarp prst="textNoShape">
              <a:avLst/>
            </a:prstTxWarp>
          </a:bodyPr>
          <a:lstStyle/>
          <a:p>
            <a:pPr>
              <a:defRPr/>
            </a:pPr>
            <a:endParaRPr lang="fr-FR">
              <a:latin typeface="Arial" pitchFamily="-65" charset="0"/>
              <a:ea typeface="ＭＳ Ｐゴシック" charset="-128"/>
              <a:cs typeface="ＭＳ Ｐゴシック" charset="-128"/>
            </a:endParaRPr>
          </a:p>
        </p:txBody>
      </p:sp>
      <p:cxnSp>
        <p:nvCxnSpPr>
          <p:cNvPr id="49" name="Connecteur droit 48"/>
          <p:cNvCxnSpPr/>
          <p:nvPr/>
        </p:nvCxnSpPr>
        <p:spPr>
          <a:xfrm rot="5400000">
            <a:off x="2333626" y="4322067"/>
            <a:ext cx="169862" cy="1587"/>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0" name="Connecteur droit 49"/>
          <p:cNvCxnSpPr/>
          <p:nvPr/>
        </p:nvCxnSpPr>
        <p:spPr>
          <a:xfrm rot="5400000">
            <a:off x="2497138" y="4322067"/>
            <a:ext cx="169862"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1" name="Connecteur droit 50"/>
          <p:cNvCxnSpPr/>
          <p:nvPr/>
        </p:nvCxnSpPr>
        <p:spPr>
          <a:xfrm rot="5400000">
            <a:off x="2660651" y="4322067"/>
            <a:ext cx="169862" cy="1587"/>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2" name="Connecteur droit 51"/>
          <p:cNvCxnSpPr/>
          <p:nvPr/>
        </p:nvCxnSpPr>
        <p:spPr>
          <a:xfrm rot="5400000">
            <a:off x="2824957" y="4321273"/>
            <a:ext cx="169862" cy="3175"/>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3" name="Connecteur droit 52"/>
          <p:cNvCxnSpPr/>
          <p:nvPr/>
        </p:nvCxnSpPr>
        <p:spPr>
          <a:xfrm rot="5400000">
            <a:off x="2743201" y="4322067"/>
            <a:ext cx="169862" cy="1587"/>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4" name="Connecteur droit 53"/>
          <p:cNvCxnSpPr/>
          <p:nvPr/>
        </p:nvCxnSpPr>
        <p:spPr>
          <a:xfrm rot="5400000">
            <a:off x="2579688" y="4322067"/>
            <a:ext cx="169862"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5" name="Connecteur droit 54"/>
          <p:cNvCxnSpPr/>
          <p:nvPr/>
        </p:nvCxnSpPr>
        <p:spPr>
          <a:xfrm rot="5400000">
            <a:off x="2416176" y="4322067"/>
            <a:ext cx="169862" cy="1587"/>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6" name="Connecteur droit 55"/>
          <p:cNvCxnSpPr>
            <a:cxnSpLocks noChangeShapeType="1"/>
          </p:cNvCxnSpPr>
          <p:nvPr/>
        </p:nvCxnSpPr>
        <p:spPr bwMode="auto">
          <a:xfrm rot="16200000" flipH="1">
            <a:off x="4072732" y="5745260"/>
            <a:ext cx="6350" cy="538163"/>
          </a:xfrm>
          <a:prstGeom prst="line">
            <a:avLst/>
          </a:prstGeom>
          <a:noFill/>
          <a:ln w="28575" cap="flat" cmpd="sng" algn="ctr">
            <a:solidFill>
              <a:schemeClr val="bg1">
                <a:lumMod val="50000"/>
              </a:schemeClr>
            </a:solidFill>
            <a:prstDash val="solid"/>
            <a:round/>
            <a:headEnd type="none" w="med" len="med"/>
            <a:tailEnd type="none" w="med" len="med"/>
          </a:ln>
          <a:effectLst>
            <a:outerShdw dist="20000" dir="5400000" rotWithShape="0">
              <a:srgbClr val="808080">
                <a:alpha val="37999"/>
              </a:srgbClr>
            </a:outerShdw>
          </a:effectLst>
        </p:spPr>
      </p:cxnSp>
      <p:cxnSp>
        <p:nvCxnSpPr>
          <p:cNvPr id="57" name="Connecteur droit 56"/>
          <p:cNvCxnSpPr/>
          <p:nvPr/>
        </p:nvCxnSpPr>
        <p:spPr>
          <a:xfrm rot="5400000">
            <a:off x="3742532" y="6118323"/>
            <a:ext cx="171450" cy="1587"/>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8" name="Connecteur droit 57"/>
          <p:cNvCxnSpPr/>
          <p:nvPr/>
        </p:nvCxnSpPr>
        <p:spPr>
          <a:xfrm rot="5400000">
            <a:off x="3906044" y="6118323"/>
            <a:ext cx="171450"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9" name="Connecteur droit 58"/>
          <p:cNvCxnSpPr/>
          <p:nvPr/>
        </p:nvCxnSpPr>
        <p:spPr>
          <a:xfrm rot="5400000">
            <a:off x="4069557" y="6118323"/>
            <a:ext cx="171450" cy="1587"/>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60" name="Connecteur droit 59"/>
          <p:cNvCxnSpPr/>
          <p:nvPr/>
        </p:nvCxnSpPr>
        <p:spPr>
          <a:xfrm rot="5400000">
            <a:off x="4233069" y="6118323"/>
            <a:ext cx="171450"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61" name="Connecteur droit 60"/>
          <p:cNvCxnSpPr/>
          <p:nvPr/>
        </p:nvCxnSpPr>
        <p:spPr>
          <a:xfrm rot="5400000">
            <a:off x="4151313" y="6117529"/>
            <a:ext cx="171450" cy="3175"/>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62" name="Connecteur droit 61"/>
          <p:cNvCxnSpPr/>
          <p:nvPr/>
        </p:nvCxnSpPr>
        <p:spPr>
          <a:xfrm rot="5400000">
            <a:off x="3987007" y="6118323"/>
            <a:ext cx="171450" cy="1587"/>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63" name="Connecteur droit 62"/>
          <p:cNvCxnSpPr/>
          <p:nvPr/>
        </p:nvCxnSpPr>
        <p:spPr>
          <a:xfrm rot="5400000">
            <a:off x="3823494" y="6118323"/>
            <a:ext cx="171450"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18474" name="Text Box 47"/>
          <p:cNvSpPr txBox="1">
            <a:spLocks noChangeArrowheads="1"/>
          </p:cNvSpPr>
          <p:nvPr/>
        </p:nvSpPr>
        <p:spPr bwMode="auto">
          <a:xfrm>
            <a:off x="5686425" y="2375792"/>
            <a:ext cx="3398838" cy="1384300"/>
          </a:xfrm>
          <a:prstGeom prst="rect">
            <a:avLst/>
          </a:prstGeom>
          <a:noFill/>
          <a:ln w="22225">
            <a:noFill/>
            <a:miter lim="800000"/>
            <a:headEnd/>
            <a:tailEnd/>
          </a:ln>
        </p:spPr>
        <p:txBody>
          <a:bodyPr>
            <a:prstTxWarp prst="textNoShape">
              <a:avLst/>
            </a:prstTxWarp>
            <a:spAutoFit/>
          </a:bodyPr>
          <a:lstStyle/>
          <a:p>
            <a:endParaRPr lang="fr-FR" sz="1400" b="1" dirty="0">
              <a:solidFill>
                <a:schemeClr val="bg2"/>
              </a:solidFill>
              <a:latin typeface="Calibri" pitchFamily="-84" charset="0"/>
            </a:endParaRPr>
          </a:p>
          <a:p>
            <a:endParaRPr lang="fr-FR" sz="1400" b="1" dirty="0">
              <a:solidFill>
                <a:schemeClr val="bg2"/>
              </a:solidFill>
              <a:latin typeface="Calibri" pitchFamily="-84" charset="0"/>
            </a:endParaRPr>
          </a:p>
          <a:p>
            <a:r>
              <a:rPr lang="fr-FR" sz="1400" b="1" dirty="0">
                <a:latin typeface="Calibri" pitchFamily="-84" charset="0"/>
              </a:rPr>
              <a:t>miR17-92</a:t>
            </a:r>
            <a:r>
              <a:rPr lang="fr-FR" sz="1400" b="1" dirty="0" smtClean="0">
                <a:latin typeface="Calibri" pitchFamily="-84" charset="0"/>
              </a:rPr>
              <a:t> in a </a:t>
            </a:r>
            <a:r>
              <a:rPr lang="fr-FR" sz="1400" b="1" dirty="0" err="1" smtClean="0">
                <a:latin typeface="Calibri" pitchFamily="-84" charset="0"/>
              </a:rPr>
              <a:t>developmental</a:t>
            </a:r>
            <a:r>
              <a:rPr lang="fr-FR" sz="1400" b="1" dirty="0" smtClean="0">
                <a:latin typeface="Calibri" pitchFamily="-84" charset="0"/>
              </a:rPr>
              <a:t> </a:t>
            </a:r>
            <a:r>
              <a:rPr lang="fr-FR" sz="1400" b="1" dirty="0" err="1" smtClean="0">
                <a:latin typeface="Calibri" pitchFamily="-84" charset="0"/>
              </a:rPr>
              <a:t>anomaly</a:t>
            </a:r>
            <a:r>
              <a:rPr lang="fr-FR" sz="1400" b="1" dirty="0" smtClean="0">
                <a:latin typeface="Calibri" pitchFamily="-84" charset="0"/>
              </a:rPr>
              <a:t>: </a:t>
            </a:r>
            <a:r>
              <a:rPr lang="fr-FR" sz="1400" b="1" dirty="0" err="1" smtClean="0">
                <a:latin typeface="Calibri" pitchFamily="-84" charset="0"/>
              </a:rPr>
              <a:t>Feingold</a:t>
            </a:r>
            <a:r>
              <a:rPr lang="fr-FR" sz="1400" b="1" dirty="0" smtClean="0">
                <a:latin typeface="Calibri" pitchFamily="-84" charset="0"/>
              </a:rPr>
              <a:t> syndrome</a:t>
            </a:r>
          </a:p>
          <a:p>
            <a:r>
              <a:rPr lang="fr-FR" sz="1400" i="1" dirty="0">
                <a:latin typeface="Calibri" pitchFamily="-84" charset="0"/>
              </a:rPr>
              <a:t>de </a:t>
            </a:r>
            <a:r>
              <a:rPr lang="fr-FR" sz="1400" i="1" dirty="0" err="1">
                <a:latin typeface="Calibri" pitchFamily="-84" charset="0"/>
              </a:rPr>
              <a:t>Pontual</a:t>
            </a:r>
            <a:r>
              <a:rPr lang="fr-FR" sz="1400" i="1" dirty="0">
                <a:latin typeface="Calibri" pitchFamily="-84" charset="0"/>
              </a:rPr>
              <a:t> et al, Nat Genet 2011</a:t>
            </a:r>
            <a:r>
              <a:rPr lang="fr-FR" sz="1400" dirty="0">
                <a:solidFill>
                  <a:schemeClr val="bg2"/>
                </a:solidFill>
                <a:latin typeface="Calibri" pitchFamily="-84" charset="0"/>
              </a:rPr>
              <a:t>		 </a:t>
            </a:r>
          </a:p>
        </p:txBody>
      </p:sp>
      <p:sp>
        <p:nvSpPr>
          <p:cNvPr id="20522" name="Text Box 47"/>
          <p:cNvSpPr txBox="1">
            <a:spLocks noChangeArrowheads="1"/>
          </p:cNvSpPr>
          <p:nvPr/>
        </p:nvSpPr>
        <p:spPr bwMode="auto">
          <a:xfrm>
            <a:off x="3505200" y="5142805"/>
            <a:ext cx="1638300" cy="523220"/>
          </a:xfrm>
          <a:prstGeom prst="rect">
            <a:avLst/>
          </a:prstGeom>
          <a:noFill/>
          <a:ln w="22225">
            <a:solidFill>
              <a:srgbClr val="000000"/>
            </a:solidFill>
            <a:miter lim="800000"/>
            <a:headEnd/>
            <a:tailEnd/>
          </a:ln>
        </p:spPr>
        <p:txBody>
          <a:bodyPr wrap="square">
            <a:prstTxWarp prst="textNoShape">
              <a:avLst/>
            </a:prstTxWarp>
            <a:spAutoFit/>
          </a:bodyPr>
          <a:lstStyle/>
          <a:p>
            <a:pPr algn="ctr"/>
            <a:r>
              <a:rPr lang="fr-FR" sz="1400" b="1" dirty="0" err="1">
                <a:latin typeface="Century Gothic" pitchFamily="-84" charset="0"/>
              </a:rPr>
              <a:t>miRNA</a:t>
            </a:r>
            <a:r>
              <a:rPr lang="fr-FR" sz="1400" b="1" dirty="0" smtClean="0">
                <a:latin typeface="Century Gothic" pitchFamily="-84" charset="0"/>
              </a:rPr>
              <a:t> modifier </a:t>
            </a:r>
            <a:r>
              <a:rPr lang="fr-FR" sz="1400" b="1" dirty="0" err="1" smtClean="0">
                <a:latin typeface="Century Gothic" pitchFamily="-84" charset="0"/>
              </a:rPr>
              <a:t>gene</a:t>
            </a:r>
            <a:endParaRPr lang="fr-FR" sz="1300" dirty="0">
              <a:latin typeface="Century Gothic" pitchFamily="-84" charset="0"/>
            </a:endParaRPr>
          </a:p>
        </p:txBody>
      </p:sp>
      <p:sp>
        <p:nvSpPr>
          <p:cNvPr id="72" name="Triangle isocèle 71"/>
          <p:cNvSpPr/>
          <p:nvPr/>
        </p:nvSpPr>
        <p:spPr>
          <a:xfrm rot="16200000" flipV="1">
            <a:off x="5360988" y="3101279"/>
            <a:ext cx="388938" cy="214313"/>
          </a:xfrm>
          <a:prstGeom prst="triangle">
            <a:avLst/>
          </a:prstGeom>
          <a:solidFill>
            <a:srgbClr val="FF0000"/>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8479" name="Text Box 47"/>
          <p:cNvSpPr txBox="1">
            <a:spLocks noChangeArrowheads="1"/>
          </p:cNvSpPr>
          <p:nvPr/>
        </p:nvSpPr>
        <p:spPr bwMode="auto">
          <a:xfrm>
            <a:off x="5676900" y="5473005"/>
            <a:ext cx="3467100" cy="1384995"/>
          </a:xfrm>
          <a:prstGeom prst="rect">
            <a:avLst/>
          </a:prstGeom>
          <a:noFill/>
          <a:ln w="22225">
            <a:noFill/>
            <a:miter lim="800000"/>
            <a:headEnd/>
            <a:tailEnd/>
          </a:ln>
        </p:spPr>
        <p:txBody>
          <a:bodyPr wrap="square">
            <a:prstTxWarp prst="textNoShape">
              <a:avLst/>
            </a:prstTxWarp>
            <a:spAutoFit/>
          </a:bodyPr>
          <a:lstStyle/>
          <a:p>
            <a:r>
              <a:rPr lang="fr-FR" sz="1400" b="1" dirty="0" err="1" smtClean="0">
                <a:latin typeface="Calibri" pitchFamily="-84" charset="0"/>
                <a:ea typeface="Calibri" pitchFamily="-84" charset="0"/>
                <a:cs typeface="Calibri" pitchFamily="-84" charset="0"/>
              </a:rPr>
              <a:t>Regulation</a:t>
            </a:r>
            <a:r>
              <a:rPr lang="fr-FR" sz="1400" b="1" dirty="0" smtClean="0">
                <a:latin typeface="Calibri" pitchFamily="-84" charset="0"/>
                <a:ea typeface="Calibri" pitchFamily="-84" charset="0"/>
                <a:cs typeface="Calibri" pitchFamily="-84" charset="0"/>
              </a:rPr>
              <a:t> of </a:t>
            </a:r>
            <a:r>
              <a:rPr lang="fr-FR" sz="1400" b="1" dirty="0" err="1" smtClean="0">
                <a:latin typeface="Calibri" pitchFamily="-84" charset="0"/>
                <a:ea typeface="Calibri" pitchFamily="-84" charset="0"/>
                <a:cs typeface="Calibri" pitchFamily="-84" charset="0"/>
              </a:rPr>
              <a:t>frataxin</a:t>
            </a:r>
            <a:r>
              <a:rPr lang="fr-FR" sz="1400" b="1" dirty="0" smtClean="0">
                <a:latin typeface="Calibri" pitchFamily="-84" charset="0"/>
                <a:ea typeface="Calibri" pitchFamily="-84" charset="0"/>
                <a:cs typeface="Calibri" pitchFamily="-84" charset="0"/>
              </a:rPr>
              <a:t> </a:t>
            </a:r>
            <a:r>
              <a:rPr lang="fr-FR" sz="1400" b="1" dirty="0" err="1" smtClean="0">
                <a:latin typeface="Calibri" pitchFamily="-84" charset="0"/>
                <a:ea typeface="Calibri" pitchFamily="-84" charset="0"/>
                <a:cs typeface="Calibri" pitchFamily="-84" charset="0"/>
              </a:rPr>
              <a:t>haplotype</a:t>
            </a:r>
            <a:r>
              <a:rPr lang="fr-FR" sz="1400" b="1" dirty="0" smtClean="0">
                <a:latin typeface="Calibri" pitchFamily="-84" charset="0"/>
                <a:ea typeface="Calibri" pitchFamily="-84" charset="0"/>
                <a:cs typeface="Calibri" pitchFamily="-84" charset="0"/>
              </a:rPr>
              <a:t>  </a:t>
            </a:r>
          </a:p>
          <a:p>
            <a:r>
              <a:rPr lang="fr-FR" sz="1400" b="1" dirty="0" smtClean="0">
                <a:latin typeface="Calibri" pitchFamily="-84" charset="0"/>
                <a:ea typeface="Calibri" pitchFamily="-84" charset="0"/>
                <a:cs typeface="Calibri" pitchFamily="-84" charset="0"/>
              </a:rPr>
              <a:t>via </a:t>
            </a:r>
            <a:r>
              <a:rPr lang="fr-FR" sz="1400" b="1" dirty="0" err="1" smtClean="0">
                <a:latin typeface="Calibri" pitchFamily="-84" charset="0"/>
                <a:ea typeface="Calibri" pitchFamily="-84" charset="0"/>
                <a:cs typeface="Calibri" pitchFamily="-84" charset="0"/>
              </a:rPr>
              <a:t>miRNA</a:t>
            </a:r>
            <a:r>
              <a:rPr lang="fr-FR" sz="1400" b="1" dirty="0" smtClean="0">
                <a:latin typeface="Calibri" pitchFamily="-84" charset="0"/>
                <a:ea typeface="Calibri" pitchFamily="-84" charset="0"/>
                <a:cs typeface="Calibri" pitchFamily="-84" charset="0"/>
              </a:rPr>
              <a:t> in </a:t>
            </a:r>
            <a:r>
              <a:rPr lang="fr-FR" sz="1400" b="1" dirty="0" err="1" smtClean="0">
                <a:latin typeface="Calibri" pitchFamily="-84" charset="0"/>
                <a:ea typeface="Calibri" pitchFamily="-84" charset="0"/>
                <a:cs typeface="Calibri" pitchFamily="-84" charset="0"/>
              </a:rPr>
              <a:t>Friedreich</a:t>
            </a:r>
            <a:r>
              <a:rPr lang="fr-FR" sz="1400" b="1" dirty="0" smtClean="0">
                <a:latin typeface="Calibri" pitchFamily="-84" charset="0"/>
                <a:ea typeface="Calibri" pitchFamily="-84" charset="0"/>
                <a:cs typeface="Calibri" pitchFamily="-84" charset="0"/>
              </a:rPr>
              <a:t> </a:t>
            </a:r>
            <a:r>
              <a:rPr lang="fr-FR" sz="1400" b="1" dirty="0" err="1" smtClean="0">
                <a:latin typeface="Calibri" pitchFamily="-84" charset="0"/>
                <a:ea typeface="Calibri" pitchFamily="-84" charset="0"/>
                <a:cs typeface="Calibri" pitchFamily="-84" charset="0"/>
              </a:rPr>
              <a:t>ataxia</a:t>
            </a:r>
            <a:endParaRPr lang="fr-FR" sz="1400" b="1" dirty="0" smtClean="0">
              <a:latin typeface="Calibri" pitchFamily="-84" charset="0"/>
              <a:ea typeface="Calibri" pitchFamily="-84" charset="0"/>
              <a:cs typeface="Calibri" pitchFamily="-84" charset="0"/>
            </a:endParaRPr>
          </a:p>
          <a:p>
            <a:r>
              <a:rPr lang="fr-FR" sz="1400" i="1" u="sng" dirty="0" err="1" smtClean="0">
                <a:latin typeface="Calibri" pitchFamily="-84" charset="0"/>
                <a:ea typeface="Calibri" pitchFamily="-84" charset="0"/>
                <a:cs typeface="Calibri" pitchFamily="-84" charset="0"/>
              </a:rPr>
              <a:t>Bandiera</a:t>
            </a:r>
            <a:r>
              <a:rPr lang="fr-FR" sz="1400" i="1" u="sng" dirty="0" smtClean="0">
                <a:latin typeface="Calibri" pitchFamily="-84" charset="0"/>
                <a:ea typeface="Calibri" pitchFamily="-84" charset="0"/>
                <a:cs typeface="Calibri" pitchFamily="-84" charset="0"/>
              </a:rPr>
              <a:t> </a:t>
            </a:r>
            <a:r>
              <a:rPr lang="fr-FR" sz="1400" i="1" u="sng" dirty="0">
                <a:latin typeface="Calibri" pitchFamily="-84" charset="0"/>
                <a:ea typeface="Calibri" pitchFamily="-84" charset="0"/>
                <a:cs typeface="Calibri" pitchFamily="-84" charset="0"/>
              </a:rPr>
              <a:t>et al, </a:t>
            </a:r>
            <a:r>
              <a:rPr lang="fr-FR" sz="1400" i="1" u="sng" dirty="0" err="1">
                <a:latin typeface="Calibri" pitchFamily="-84" charset="0"/>
                <a:ea typeface="Calibri" pitchFamily="-84" charset="0"/>
                <a:cs typeface="Calibri" pitchFamily="-84" charset="0"/>
              </a:rPr>
              <a:t>PLoS</a:t>
            </a:r>
            <a:r>
              <a:rPr lang="fr-FR" sz="1400" i="1" u="sng" dirty="0">
                <a:latin typeface="Calibri" pitchFamily="-84" charset="0"/>
                <a:ea typeface="Calibri" pitchFamily="-84" charset="0"/>
                <a:cs typeface="Calibri" pitchFamily="-84" charset="0"/>
              </a:rPr>
              <a:t> One 2013</a:t>
            </a:r>
            <a:endParaRPr lang="fr-FR" sz="1400" i="1" u="sng" dirty="0" smtClean="0">
              <a:latin typeface="Calibri" pitchFamily="-84" charset="0"/>
              <a:ea typeface="Calibri" pitchFamily="-84" charset="0"/>
              <a:cs typeface="Calibri" pitchFamily="-84" charset="0"/>
            </a:endParaRPr>
          </a:p>
          <a:p>
            <a:r>
              <a:rPr lang="fr-FR" sz="1400" i="1" u="sng" dirty="0" smtClean="0">
                <a:latin typeface="Calibri" pitchFamily="-84" charset="0"/>
                <a:ea typeface="Calibri" pitchFamily="-84" charset="0"/>
                <a:cs typeface="Calibri" pitchFamily="-84" charset="0"/>
              </a:rPr>
              <a:t>EU Patent </a:t>
            </a:r>
            <a:r>
              <a:rPr lang="fr-FR" sz="1400" i="1" u="sng" dirty="0" err="1" smtClean="0">
                <a:latin typeface="Calibri" pitchFamily="-84" charset="0"/>
                <a:ea typeface="Calibri" pitchFamily="-84" charset="0"/>
                <a:cs typeface="Calibri" pitchFamily="-84" charset="0"/>
              </a:rPr>
              <a:t>-</a:t>
            </a:r>
            <a:r>
              <a:rPr lang="fr-FR" sz="1400" i="1" u="sng" dirty="0" err="1">
                <a:latin typeface="Calibri" pitchFamily="-84" charset="0"/>
                <a:ea typeface="Calibri" pitchFamily="-84" charset="0"/>
                <a:cs typeface="Calibri" pitchFamily="-84" charset="0"/>
              </a:rPr>
              <a:t>Henrion-Caude</a:t>
            </a:r>
            <a:r>
              <a:rPr lang="fr-FR" sz="1400" i="1" u="sng" dirty="0">
                <a:latin typeface="Calibri" pitchFamily="-84" charset="0"/>
                <a:ea typeface="Calibri" pitchFamily="-84" charset="0"/>
                <a:cs typeface="Calibri" pitchFamily="-84" charset="0"/>
              </a:rPr>
              <a:t>, 2013</a:t>
            </a:r>
          </a:p>
          <a:p>
            <a:endParaRPr lang="fr-FR" sz="1400" dirty="0">
              <a:solidFill>
                <a:srgbClr val="558ED5"/>
              </a:solidFill>
              <a:latin typeface="Calibri" pitchFamily="-84" charset="0"/>
              <a:ea typeface="Calibri" pitchFamily="-84" charset="0"/>
              <a:cs typeface="Calibri" pitchFamily="-84" charset="0"/>
            </a:endParaRPr>
          </a:p>
          <a:p>
            <a:r>
              <a:rPr lang="fr-FR" sz="1400" dirty="0">
                <a:solidFill>
                  <a:srgbClr val="558ED5"/>
                </a:solidFill>
                <a:latin typeface="Calibri" pitchFamily="-84" charset="0"/>
                <a:ea typeface="Calibri" pitchFamily="-84" charset="0"/>
                <a:cs typeface="Calibri" pitchFamily="-84" charset="0"/>
              </a:rPr>
              <a:t>		 </a:t>
            </a:r>
          </a:p>
        </p:txBody>
      </p:sp>
      <p:sp>
        <p:nvSpPr>
          <p:cNvPr id="18480" name="Text Box 47"/>
          <p:cNvSpPr txBox="1">
            <a:spLocks noChangeArrowheads="1"/>
          </p:cNvSpPr>
          <p:nvPr/>
        </p:nvSpPr>
        <p:spPr bwMode="auto">
          <a:xfrm>
            <a:off x="5686425" y="4052192"/>
            <a:ext cx="3398838" cy="523875"/>
          </a:xfrm>
          <a:prstGeom prst="rect">
            <a:avLst/>
          </a:prstGeom>
          <a:noFill/>
          <a:ln w="22225">
            <a:noFill/>
            <a:miter lim="800000"/>
            <a:headEnd/>
            <a:tailEnd/>
          </a:ln>
        </p:spPr>
        <p:txBody>
          <a:bodyPr>
            <a:prstTxWarp prst="textNoShape">
              <a:avLst/>
            </a:prstTxWarp>
            <a:spAutoFit/>
          </a:bodyPr>
          <a:lstStyle/>
          <a:p>
            <a:r>
              <a:rPr lang="fr-FR" sz="1400" b="1" dirty="0" smtClean="0">
                <a:latin typeface="Calibri" pitchFamily="-84" charset="0"/>
              </a:rPr>
              <a:t>Infantile </a:t>
            </a:r>
            <a:r>
              <a:rPr lang="fr-FR" sz="1400" b="1" dirty="0" err="1" smtClean="0">
                <a:latin typeface="Calibri" pitchFamily="-84" charset="0"/>
              </a:rPr>
              <a:t>anorexia</a:t>
            </a:r>
            <a:r>
              <a:rPr lang="fr-FR" sz="1400" b="1" dirty="0" smtClean="0">
                <a:latin typeface="Calibri" pitchFamily="-84" charset="0"/>
              </a:rPr>
              <a:t> (</a:t>
            </a:r>
            <a:r>
              <a:rPr lang="fr-FR" sz="1400" b="1" i="1" dirty="0">
                <a:latin typeface="Calibri" pitchFamily="-84" charset="0"/>
              </a:rPr>
              <a:t>Ravine </a:t>
            </a:r>
            <a:r>
              <a:rPr lang="fr-FR" sz="1400" b="1" dirty="0">
                <a:latin typeface="Calibri" pitchFamily="-84" charset="0"/>
              </a:rPr>
              <a:t>syndrome)</a:t>
            </a:r>
          </a:p>
          <a:p>
            <a:r>
              <a:rPr lang="fr-FR" sz="1400" i="1" u="sng" dirty="0" err="1">
                <a:latin typeface="Calibri" pitchFamily="-84" charset="0"/>
              </a:rPr>
              <a:t>Cartault</a:t>
            </a:r>
            <a:r>
              <a:rPr lang="fr-FR" sz="1400" i="1" u="sng" dirty="0">
                <a:latin typeface="Calibri" pitchFamily="-84" charset="0"/>
              </a:rPr>
              <a:t> et al, PNAS 2012</a:t>
            </a:r>
            <a:r>
              <a:rPr lang="fr-FR" sz="1400" dirty="0">
                <a:solidFill>
                  <a:srgbClr val="2470AC"/>
                </a:solidFill>
                <a:latin typeface="Calibri" pitchFamily="-84" charset="0"/>
              </a:rPr>
              <a:t>		 </a:t>
            </a:r>
          </a:p>
        </p:txBody>
      </p:sp>
      <p:sp>
        <p:nvSpPr>
          <p:cNvPr id="78" name="Rectangle 77"/>
          <p:cNvSpPr/>
          <p:nvPr/>
        </p:nvSpPr>
        <p:spPr>
          <a:xfrm>
            <a:off x="5689600" y="5499992"/>
            <a:ext cx="3124200" cy="99060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p>
        </p:txBody>
      </p:sp>
      <p:sp>
        <p:nvSpPr>
          <p:cNvPr id="71" name="Rectangle 70"/>
          <p:cNvSpPr/>
          <p:nvPr/>
        </p:nvSpPr>
        <p:spPr>
          <a:xfrm>
            <a:off x="5689600" y="4102992"/>
            <a:ext cx="3124200" cy="54610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p>
        </p:txBody>
      </p:sp>
      <p:sp>
        <p:nvSpPr>
          <p:cNvPr id="74" name="Triangle isocèle 73"/>
          <p:cNvSpPr/>
          <p:nvPr/>
        </p:nvSpPr>
        <p:spPr>
          <a:xfrm rot="16200000" flipV="1">
            <a:off x="5360988" y="4256979"/>
            <a:ext cx="388938" cy="214313"/>
          </a:xfrm>
          <a:prstGeom prst="triangle">
            <a:avLst/>
          </a:prstGeom>
          <a:solidFill>
            <a:srgbClr val="FF0000"/>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a:p>
        </p:txBody>
      </p:sp>
      <p:sp>
        <p:nvSpPr>
          <p:cNvPr id="75" name="Triangle isocèle 74"/>
          <p:cNvSpPr/>
          <p:nvPr/>
        </p:nvSpPr>
        <p:spPr>
          <a:xfrm rot="16200000" flipV="1">
            <a:off x="5360988" y="5895279"/>
            <a:ext cx="388938" cy="214313"/>
          </a:xfrm>
          <a:prstGeom prst="triangle">
            <a:avLst/>
          </a:prstGeom>
          <a:solidFill>
            <a:srgbClr val="FF0000"/>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a:p>
        </p:txBody>
      </p:sp>
      <p:sp>
        <p:nvSpPr>
          <p:cNvPr id="82" name="Rectangle 81"/>
          <p:cNvSpPr/>
          <p:nvPr/>
        </p:nvSpPr>
        <p:spPr>
          <a:xfrm>
            <a:off x="5689600" y="2845692"/>
            <a:ext cx="3124200" cy="68580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p>
        </p:txBody>
      </p:sp>
      <p:sp>
        <p:nvSpPr>
          <p:cNvPr id="83" name="Rectangle 82"/>
          <p:cNvSpPr>
            <a:spLocks noChangeArrowheads="1"/>
          </p:cNvSpPr>
          <p:nvPr/>
        </p:nvSpPr>
        <p:spPr bwMode="auto">
          <a:xfrm>
            <a:off x="5689600" y="2331342"/>
            <a:ext cx="3136900" cy="523875"/>
          </a:xfrm>
          <a:prstGeom prst="rect">
            <a:avLst/>
          </a:prstGeom>
          <a:noFill/>
          <a:ln w="9525">
            <a:noFill/>
            <a:miter lim="800000"/>
            <a:headEnd/>
            <a:tailEnd/>
          </a:ln>
        </p:spPr>
        <p:txBody>
          <a:bodyPr>
            <a:prstTxWarp prst="textNoShape">
              <a:avLst/>
            </a:prstTxWarp>
            <a:spAutoFit/>
          </a:bodyPr>
          <a:lstStyle/>
          <a:p>
            <a:pPr>
              <a:spcAft>
                <a:spcPts val="600"/>
              </a:spcAft>
            </a:pPr>
            <a:r>
              <a:rPr lang="fr-FR" sz="1400" b="1" dirty="0" smtClean="0">
                <a:solidFill>
                  <a:schemeClr val="bg2"/>
                </a:solidFill>
                <a:latin typeface="Calibri" pitchFamily="-84" charset="0"/>
              </a:rPr>
              <a:t>Progressive </a:t>
            </a:r>
            <a:r>
              <a:rPr lang="fr-FR" sz="1400" b="1" dirty="0">
                <a:solidFill>
                  <a:schemeClr val="bg2"/>
                </a:solidFill>
                <a:latin typeface="Calibri" pitchFamily="-84" charset="0"/>
              </a:rPr>
              <a:t>non </a:t>
            </a:r>
            <a:r>
              <a:rPr lang="fr-FR" sz="1400" b="1" dirty="0" err="1" smtClean="0">
                <a:solidFill>
                  <a:schemeClr val="bg2"/>
                </a:solidFill>
                <a:latin typeface="Calibri" pitchFamily="-84" charset="0"/>
              </a:rPr>
              <a:t>syndromic</a:t>
            </a:r>
            <a:r>
              <a:rPr lang="fr-FR" sz="1400" b="1" dirty="0" smtClean="0">
                <a:solidFill>
                  <a:schemeClr val="bg2"/>
                </a:solidFill>
                <a:latin typeface="Calibri" pitchFamily="-84" charset="0"/>
              </a:rPr>
              <a:t> </a:t>
            </a:r>
            <a:r>
              <a:rPr lang="fr-FR" sz="1400" b="1" dirty="0" err="1" smtClean="0">
                <a:solidFill>
                  <a:schemeClr val="bg2"/>
                </a:solidFill>
                <a:latin typeface="Calibri" pitchFamily="-84" charset="0"/>
              </a:rPr>
              <a:t>hearing</a:t>
            </a:r>
            <a:r>
              <a:rPr lang="fr-FR" sz="1400" b="1" dirty="0" smtClean="0">
                <a:solidFill>
                  <a:schemeClr val="bg2"/>
                </a:solidFill>
                <a:latin typeface="Calibri" pitchFamily="-84" charset="0"/>
              </a:rPr>
              <a:t> </a:t>
            </a:r>
            <a:r>
              <a:rPr lang="fr-FR" sz="1400" b="1" dirty="0" err="1" smtClean="0">
                <a:solidFill>
                  <a:schemeClr val="bg2"/>
                </a:solidFill>
                <a:latin typeface="Calibri" pitchFamily="-84" charset="0"/>
              </a:rPr>
              <a:t>loss</a:t>
            </a:r>
            <a:r>
              <a:rPr lang="fr-FR" sz="1400" b="1" dirty="0" smtClean="0">
                <a:solidFill>
                  <a:schemeClr val="bg2"/>
                </a:solidFill>
                <a:latin typeface="Calibri" pitchFamily="-84" charset="0"/>
              </a:rPr>
              <a:t> </a:t>
            </a:r>
            <a:r>
              <a:rPr lang="fr-FR" sz="1400" i="1" dirty="0" err="1">
                <a:solidFill>
                  <a:schemeClr val="bg2"/>
                </a:solidFill>
                <a:latin typeface="Calibri" pitchFamily="-84" charset="0"/>
              </a:rPr>
              <a:t>Mencia</a:t>
            </a:r>
            <a:r>
              <a:rPr lang="fr-FR" sz="1400" i="1" dirty="0">
                <a:solidFill>
                  <a:schemeClr val="bg2"/>
                </a:solidFill>
                <a:latin typeface="Calibri" pitchFamily="-84" charset="0"/>
              </a:rPr>
              <a:t> et al, Nature 2009</a:t>
            </a:r>
          </a:p>
        </p:txBody>
      </p:sp>
      <p:sp>
        <p:nvSpPr>
          <p:cNvPr id="84" name="Rectangle 83"/>
          <p:cNvSpPr>
            <a:spLocks noChangeArrowheads="1"/>
          </p:cNvSpPr>
          <p:nvPr/>
        </p:nvSpPr>
        <p:spPr bwMode="auto">
          <a:xfrm>
            <a:off x="5689600" y="3525142"/>
            <a:ext cx="3302000" cy="523220"/>
          </a:xfrm>
          <a:prstGeom prst="rect">
            <a:avLst/>
          </a:prstGeom>
          <a:noFill/>
          <a:ln w="9525">
            <a:noFill/>
            <a:miter lim="800000"/>
            <a:headEnd/>
            <a:tailEnd/>
          </a:ln>
        </p:spPr>
        <p:txBody>
          <a:bodyPr>
            <a:prstTxWarp prst="textNoShape">
              <a:avLst/>
            </a:prstTxWarp>
            <a:spAutoFit/>
          </a:bodyPr>
          <a:lstStyle/>
          <a:p>
            <a:r>
              <a:rPr lang="fr-FR" sz="1400" b="1" dirty="0" smtClean="0">
                <a:solidFill>
                  <a:schemeClr val="bg2"/>
                </a:solidFill>
                <a:latin typeface="Calibri" pitchFamily="-84" charset="0"/>
              </a:rPr>
              <a:t>Familial </a:t>
            </a:r>
            <a:r>
              <a:rPr lang="fr-FR" sz="1400" b="1" dirty="0" err="1" smtClean="0">
                <a:solidFill>
                  <a:schemeClr val="bg2"/>
                </a:solidFill>
                <a:latin typeface="Calibri" pitchFamily="-84" charset="0"/>
              </a:rPr>
              <a:t>keratocone</a:t>
            </a:r>
            <a:r>
              <a:rPr lang="fr-FR" sz="1400" b="1" dirty="0" smtClean="0">
                <a:solidFill>
                  <a:schemeClr val="bg2"/>
                </a:solidFill>
                <a:latin typeface="Calibri" pitchFamily="-84" charset="0"/>
              </a:rPr>
              <a:t> </a:t>
            </a:r>
            <a:r>
              <a:rPr lang="fr-FR" sz="1400" b="1" dirty="0" err="1" smtClean="0">
                <a:solidFill>
                  <a:schemeClr val="bg2"/>
                </a:solidFill>
                <a:latin typeface="Calibri" pitchFamily="-84" charset="0"/>
              </a:rPr>
              <a:t>with</a:t>
            </a:r>
            <a:r>
              <a:rPr lang="fr-FR" sz="1400" b="1" dirty="0" smtClean="0">
                <a:solidFill>
                  <a:schemeClr val="bg2"/>
                </a:solidFill>
                <a:latin typeface="Calibri" pitchFamily="-84" charset="0"/>
              </a:rPr>
              <a:t> </a:t>
            </a:r>
            <a:r>
              <a:rPr lang="fr-FR" sz="1400" b="1" dirty="0" err="1" smtClean="0">
                <a:solidFill>
                  <a:schemeClr val="bg2"/>
                </a:solidFill>
                <a:latin typeface="Calibri" pitchFamily="-84" charset="0"/>
              </a:rPr>
              <a:t>cataract</a:t>
            </a:r>
            <a:endParaRPr lang="fr-FR" sz="1400" b="1" dirty="0" smtClean="0">
              <a:solidFill>
                <a:schemeClr val="bg2"/>
              </a:solidFill>
              <a:latin typeface="Calibri" pitchFamily="-84" charset="0"/>
            </a:endParaRPr>
          </a:p>
          <a:p>
            <a:pPr>
              <a:spcAft>
                <a:spcPts val="600"/>
              </a:spcAft>
            </a:pPr>
            <a:r>
              <a:rPr lang="fr-FR" sz="1400" i="1" dirty="0">
                <a:solidFill>
                  <a:schemeClr val="bg2"/>
                </a:solidFill>
                <a:latin typeface="Calibri" pitchFamily="-84" charset="0"/>
              </a:rPr>
              <a:t>Hughes et al, AJHG 2011</a:t>
            </a:r>
          </a:p>
        </p:txBody>
      </p:sp>
      <p:sp>
        <p:nvSpPr>
          <p:cNvPr id="20533" name="Text Box 25"/>
          <p:cNvSpPr txBox="1">
            <a:spLocks noChangeArrowheads="1"/>
          </p:cNvSpPr>
          <p:nvPr/>
        </p:nvSpPr>
        <p:spPr bwMode="auto">
          <a:xfrm>
            <a:off x="1320800" y="4885630"/>
            <a:ext cx="914400" cy="523220"/>
          </a:xfrm>
          <a:prstGeom prst="rect">
            <a:avLst/>
          </a:prstGeom>
          <a:noFill/>
          <a:ln w="9525">
            <a:noFill/>
            <a:miter lim="800000"/>
            <a:headEnd/>
            <a:tailEnd/>
          </a:ln>
        </p:spPr>
        <p:txBody>
          <a:bodyPr>
            <a:prstTxWarp prst="textNoShape">
              <a:avLst/>
            </a:prstTxWarp>
            <a:spAutoFit/>
          </a:bodyPr>
          <a:lstStyle/>
          <a:p>
            <a:pPr algn="ctr"/>
            <a:r>
              <a:rPr lang="en-US" sz="1400" dirty="0" err="1" smtClean="0">
                <a:latin typeface="Century Gothic" pitchFamily="-84" charset="0"/>
              </a:rPr>
              <a:t>maturemiRNA</a:t>
            </a:r>
            <a:endParaRPr lang="en-US" sz="1400" dirty="0">
              <a:latin typeface="Century Gothic" pitchFamily="-84" charset="0"/>
            </a:endParaRPr>
          </a:p>
        </p:txBody>
      </p:sp>
      <p:sp>
        <p:nvSpPr>
          <p:cNvPr id="88" name="Text Box 18"/>
          <p:cNvSpPr txBox="1">
            <a:spLocks noChangeArrowheads="1"/>
          </p:cNvSpPr>
          <p:nvPr/>
        </p:nvSpPr>
        <p:spPr bwMode="auto">
          <a:xfrm>
            <a:off x="3949700" y="3033017"/>
            <a:ext cx="2260600" cy="307975"/>
          </a:xfrm>
          <a:prstGeom prst="rect">
            <a:avLst/>
          </a:prstGeom>
          <a:noFill/>
          <a:ln w="9525">
            <a:noFill/>
            <a:miter lim="800000"/>
            <a:headEnd/>
            <a:tailEnd/>
          </a:ln>
        </p:spPr>
        <p:txBody>
          <a:bodyPr>
            <a:prstTxWarp prst="textNoShape">
              <a:avLst/>
            </a:prstTxWarp>
            <a:spAutoFit/>
          </a:bodyPr>
          <a:lstStyle/>
          <a:p>
            <a:pPr algn="ctr"/>
            <a:r>
              <a:rPr lang="en-US" sz="1400" b="1">
                <a:solidFill>
                  <a:srgbClr val="FF0000"/>
                </a:solidFill>
                <a:latin typeface="Century Gothic" pitchFamily="-84" charset="0"/>
              </a:rPr>
              <a:t>cluster</a:t>
            </a:r>
          </a:p>
        </p:txBody>
      </p:sp>
      <p:sp>
        <p:nvSpPr>
          <p:cNvPr id="89" name="Text Box 18"/>
          <p:cNvSpPr txBox="1">
            <a:spLocks noChangeArrowheads="1"/>
          </p:cNvSpPr>
          <p:nvPr/>
        </p:nvSpPr>
        <p:spPr bwMode="auto">
          <a:xfrm>
            <a:off x="3987800" y="4099817"/>
            <a:ext cx="2260600" cy="523875"/>
          </a:xfrm>
          <a:prstGeom prst="rect">
            <a:avLst/>
          </a:prstGeom>
          <a:noFill/>
          <a:ln w="9525">
            <a:noFill/>
            <a:miter lim="800000"/>
            <a:headEnd/>
            <a:tailEnd/>
          </a:ln>
        </p:spPr>
        <p:txBody>
          <a:bodyPr>
            <a:prstTxWarp prst="textNoShape">
              <a:avLst/>
            </a:prstTxWarp>
            <a:spAutoFit/>
          </a:bodyPr>
          <a:lstStyle/>
          <a:p>
            <a:pPr algn="ctr"/>
            <a:r>
              <a:rPr lang="en-US" sz="1400" b="1" dirty="0">
                <a:solidFill>
                  <a:srgbClr val="FF0000"/>
                </a:solidFill>
                <a:latin typeface="Century Gothic" pitchFamily="-84" charset="0"/>
              </a:rPr>
              <a:t>long</a:t>
            </a:r>
            <a:endParaRPr lang="en-US" sz="1400" b="1" dirty="0" smtClean="0">
              <a:solidFill>
                <a:srgbClr val="FF0000"/>
              </a:solidFill>
              <a:latin typeface="Century Gothic" pitchFamily="-84" charset="0"/>
            </a:endParaRPr>
          </a:p>
          <a:p>
            <a:pPr algn="ctr"/>
            <a:r>
              <a:rPr lang="en-US" sz="1400" b="1" dirty="0" err="1" smtClean="0">
                <a:solidFill>
                  <a:srgbClr val="FF0000"/>
                </a:solidFill>
                <a:latin typeface="Century Gothic" pitchFamily="-84" charset="0"/>
              </a:rPr>
              <a:t>ncRNA</a:t>
            </a:r>
            <a:endParaRPr lang="en-US" sz="1400" b="1" dirty="0">
              <a:solidFill>
                <a:srgbClr val="FF0000"/>
              </a:solidFill>
              <a:latin typeface="Century Gothic" pitchFamily="-84" charset="0"/>
            </a:endParaRPr>
          </a:p>
        </p:txBody>
      </p:sp>
      <p:sp>
        <p:nvSpPr>
          <p:cNvPr id="90" name="Text Box 18"/>
          <p:cNvSpPr txBox="1">
            <a:spLocks noChangeArrowheads="1"/>
          </p:cNvSpPr>
          <p:nvPr/>
        </p:nvSpPr>
        <p:spPr bwMode="auto">
          <a:xfrm>
            <a:off x="3860800" y="5814317"/>
            <a:ext cx="2260600" cy="307975"/>
          </a:xfrm>
          <a:prstGeom prst="rect">
            <a:avLst/>
          </a:prstGeom>
          <a:noFill/>
          <a:ln w="9525">
            <a:noFill/>
            <a:miter lim="800000"/>
            <a:headEnd/>
            <a:tailEnd/>
          </a:ln>
        </p:spPr>
        <p:txBody>
          <a:bodyPr>
            <a:prstTxWarp prst="textNoShape">
              <a:avLst/>
            </a:prstTxWarp>
            <a:spAutoFit/>
          </a:bodyPr>
          <a:lstStyle/>
          <a:p>
            <a:pPr algn="ctr"/>
            <a:r>
              <a:rPr lang="en-US" sz="1400" b="1">
                <a:solidFill>
                  <a:srgbClr val="FF0000"/>
                </a:solidFill>
                <a:latin typeface="Century Gothic" pitchFamily="-84" charset="0"/>
              </a:rPr>
              <a:t>haplotype</a:t>
            </a:r>
          </a:p>
        </p:txBody>
      </p:sp>
      <p:sp>
        <p:nvSpPr>
          <p:cNvPr id="20501" name="Line 23"/>
          <p:cNvSpPr>
            <a:spLocks noChangeShapeType="1"/>
          </p:cNvSpPr>
          <p:nvPr/>
        </p:nvSpPr>
        <p:spPr bwMode="auto">
          <a:xfrm flipV="1">
            <a:off x="1649413" y="6201667"/>
            <a:ext cx="3544887" cy="0"/>
          </a:xfrm>
          <a:prstGeom prst="line">
            <a:avLst/>
          </a:prstGeom>
          <a:noFill/>
          <a:ln w="38100">
            <a:solidFill>
              <a:schemeClr val="tx1"/>
            </a:solidFill>
            <a:round/>
            <a:headEnd/>
            <a:tailEnd/>
          </a:ln>
        </p:spPr>
        <p:txBody>
          <a:bodyPr wrap="none" anchor="ctr">
            <a:prstTxWarp prst="textNoShape">
              <a:avLst/>
            </a:prstTxWarp>
          </a:bodyPr>
          <a:lstStyle/>
          <a:p>
            <a:endParaRPr lang="fr-FR"/>
          </a:p>
        </p:txBody>
      </p:sp>
      <p:sp>
        <p:nvSpPr>
          <p:cNvPr id="85" name="Rectangle 84"/>
          <p:cNvSpPr/>
          <p:nvPr/>
        </p:nvSpPr>
        <p:spPr>
          <a:xfrm>
            <a:off x="419100" y="1028700"/>
            <a:ext cx="8470900" cy="1244600"/>
          </a:xfrm>
          <a:prstGeom prst="rect">
            <a:avLst/>
          </a:prstGeom>
          <a:solidFill>
            <a:schemeClr val="bg1">
              <a:lumMod val="95000"/>
            </a:schemeClr>
          </a:soli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fr-FR"/>
          </a:p>
        </p:txBody>
      </p:sp>
      <p:sp>
        <p:nvSpPr>
          <p:cNvPr id="86" name="Flèche droite à entaille 85"/>
          <p:cNvSpPr/>
          <p:nvPr/>
        </p:nvSpPr>
        <p:spPr>
          <a:xfrm>
            <a:off x="443235" y="1030446"/>
            <a:ext cx="2947666" cy="1235897"/>
          </a:xfrm>
          <a:prstGeom prst="notchedRightArrow">
            <a:avLst/>
          </a:prstGeom>
          <a:solidFill>
            <a:schemeClr val="bg1"/>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fr-FR" sz="1700" dirty="0" err="1" smtClean="0">
                <a:solidFill>
                  <a:schemeClr val="tx1"/>
                </a:solidFill>
                <a:latin typeface="Franklin Gothic Medium"/>
                <a:cs typeface="Franklin Gothic Medium"/>
              </a:rPr>
              <a:t>Bioinformatic</a:t>
            </a:r>
            <a:endParaRPr lang="fr-FR" sz="1700" dirty="0" smtClean="0">
              <a:solidFill>
                <a:schemeClr val="tx1"/>
              </a:solidFill>
              <a:latin typeface="Franklin Gothic Medium"/>
              <a:cs typeface="Franklin Gothic Medium"/>
            </a:endParaRPr>
          </a:p>
          <a:p>
            <a:pPr algn="ctr">
              <a:defRPr/>
            </a:pPr>
            <a:r>
              <a:rPr lang="fr-FR" sz="1700" dirty="0" err="1" smtClean="0">
                <a:solidFill>
                  <a:schemeClr val="tx1"/>
                </a:solidFill>
                <a:latin typeface="Franklin Gothic Medium"/>
                <a:cs typeface="Franklin Gothic Medium"/>
              </a:rPr>
              <a:t>approach</a:t>
            </a:r>
            <a:endParaRPr lang="fr-FR" sz="1700" dirty="0">
              <a:solidFill>
                <a:schemeClr val="tx1"/>
              </a:solidFill>
              <a:latin typeface="Franklin Gothic Medium"/>
              <a:cs typeface="Franklin Gothic Medium"/>
            </a:endParaRPr>
          </a:p>
        </p:txBody>
      </p:sp>
      <p:sp>
        <p:nvSpPr>
          <p:cNvPr id="87" name="Flèche droite à entaille 86"/>
          <p:cNvSpPr/>
          <p:nvPr/>
        </p:nvSpPr>
        <p:spPr>
          <a:xfrm>
            <a:off x="3109999" y="1030446"/>
            <a:ext cx="2935201" cy="1235897"/>
          </a:xfrm>
          <a:prstGeom prst="notchedRightArrow">
            <a:avLst/>
          </a:prstGeom>
          <a:solidFill>
            <a:schemeClr val="bg1"/>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fr-FR" sz="1700" dirty="0" smtClean="0">
                <a:solidFill>
                  <a:srgbClr val="000000"/>
                </a:solidFill>
                <a:latin typeface="Franklin Gothic Medium"/>
                <a:cs typeface="Franklin Gothic Medium"/>
              </a:rPr>
              <a:t>Candidate </a:t>
            </a:r>
            <a:r>
              <a:rPr lang="fr-FR" sz="1700" dirty="0" err="1" smtClean="0">
                <a:solidFill>
                  <a:srgbClr val="000000"/>
                </a:solidFill>
                <a:latin typeface="Franklin Gothic Medium"/>
                <a:cs typeface="Franklin Gothic Medium"/>
              </a:rPr>
              <a:t>disease</a:t>
            </a:r>
            <a:endParaRPr lang="fr-FR" sz="1700" dirty="0" smtClean="0">
              <a:solidFill>
                <a:srgbClr val="000000"/>
              </a:solidFill>
              <a:latin typeface="Franklin Gothic Medium"/>
              <a:cs typeface="Franklin Gothic Medium"/>
            </a:endParaRPr>
          </a:p>
          <a:p>
            <a:pPr algn="ctr">
              <a:defRPr/>
            </a:pPr>
            <a:r>
              <a:rPr lang="fr-FR" sz="1700" dirty="0" smtClean="0">
                <a:solidFill>
                  <a:srgbClr val="000000"/>
                </a:solidFill>
                <a:latin typeface="Franklin Gothic Medium"/>
                <a:cs typeface="Franklin Gothic Medium"/>
              </a:rPr>
              <a:t>&amp; </a:t>
            </a:r>
            <a:r>
              <a:rPr lang="fr-FR" sz="1700" dirty="0" err="1" smtClean="0">
                <a:solidFill>
                  <a:srgbClr val="000000"/>
                </a:solidFill>
                <a:latin typeface="Franklin Gothic Medium"/>
                <a:cs typeface="Franklin Gothic Medium"/>
              </a:rPr>
              <a:t>microRNAs</a:t>
            </a:r>
            <a:endParaRPr lang="fr-FR" sz="1700" dirty="0">
              <a:solidFill>
                <a:srgbClr val="000000"/>
              </a:solidFill>
              <a:latin typeface="Franklin Gothic Medium"/>
              <a:cs typeface="Franklin Gothic Medium"/>
            </a:endParaRPr>
          </a:p>
        </p:txBody>
      </p:sp>
      <p:sp>
        <p:nvSpPr>
          <p:cNvPr id="91" name="Flèche droite à entaille 90"/>
          <p:cNvSpPr/>
          <p:nvPr/>
        </p:nvSpPr>
        <p:spPr>
          <a:xfrm>
            <a:off x="5776763" y="1030446"/>
            <a:ext cx="3089103" cy="1235897"/>
          </a:xfrm>
          <a:prstGeom prst="notchedRightArrow">
            <a:avLst/>
          </a:prstGeom>
          <a:solidFill>
            <a:schemeClr val="bg1"/>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fr-FR" sz="1700" dirty="0" err="1" smtClean="0">
                <a:solidFill>
                  <a:srgbClr val="000000"/>
                </a:solidFill>
                <a:latin typeface="Franklin Gothic Medium"/>
                <a:cs typeface="Franklin Gothic Medium"/>
              </a:rPr>
              <a:t>Therapeutic</a:t>
            </a:r>
            <a:endParaRPr lang="fr-FR" sz="1700" dirty="0" smtClean="0">
              <a:solidFill>
                <a:srgbClr val="000000"/>
              </a:solidFill>
              <a:latin typeface="Franklin Gothic Medium"/>
              <a:cs typeface="Franklin Gothic Medium"/>
            </a:endParaRPr>
          </a:p>
          <a:p>
            <a:pPr algn="ctr">
              <a:defRPr/>
            </a:pPr>
            <a:r>
              <a:rPr lang="fr-FR" sz="1700" dirty="0" err="1" smtClean="0">
                <a:solidFill>
                  <a:srgbClr val="000000"/>
                </a:solidFill>
                <a:latin typeface="Franklin Gothic Medium"/>
                <a:cs typeface="Franklin Gothic Medium"/>
              </a:rPr>
              <a:t>Strategies</a:t>
            </a:r>
            <a:r>
              <a:rPr lang="fr-FR" sz="1700" dirty="0" smtClean="0">
                <a:solidFill>
                  <a:srgbClr val="000000"/>
                </a:solidFill>
                <a:latin typeface="Franklin Gothic Medium"/>
                <a:cs typeface="Franklin Gothic Medium"/>
              </a:rPr>
              <a:t> (patents)  </a:t>
            </a:r>
            <a:endParaRPr lang="fr-FR" sz="1700" dirty="0">
              <a:solidFill>
                <a:srgbClr val="000000"/>
              </a:solidFill>
              <a:latin typeface="Franklin Gothic Medium"/>
              <a:cs typeface="Franklin Gothic Medium"/>
            </a:endParaRPr>
          </a:p>
        </p:txBody>
      </p:sp>
      <p:grpSp>
        <p:nvGrpSpPr>
          <p:cNvPr id="98" name="Grouper 11"/>
          <p:cNvGrpSpPr>
            <a:grpSpLocks/>
          </p:cNvGrpSpPr>
          <p:nvPr/>
        </p:nvGrpSpPr>
        <p:grpSpPr bwMode="auto">
          <a:xfrm>
            <a:off x="450408" y="1332406"/>
            <a:ext cx="1040131" cy="654049"/>
            <a:chOff x="1353684" y="152400"/>
            <a:chExt cx="1300615" cy="817563"/>
          </a:xfrm>
        </p:grpSpPr>
        <p:pic>
          <p:nvPicPr>
            <p:cNvPr id="99" name="Picture 7"/>
            <p:cNvPicPr>
              <a:picLocks noChangeAspect="1" noChangeArrowheads="1"/>
            </p:cNvPicPr>
            <p:nvPr/>
          </p:nvPicPr>
          <p:blipFill>
            <a:blip r:embed="rId3"/>
            <a:srcRect l="3901" t="14616" r="61441"/>
            <a:stretch>
              <a:fillRect/>
            </a:stretch>
          </p:blipFill>
          <p:spPr bwMode="auto">
            <a:xfrm>
              <a:off x="1353684" y="152400"/>
              <a:ext cx="1300615" cy="817563"/>
            </a:xfrm>
            <a:prstGeom prst="rect">
              <a:avLst/>
            </a:prstGeom>
            <a:noFill/>
            <a:ln w="9525">
              <a:noFill/>
              <a:miter lim="800000"/>
              <a:headEnd/>
              <a:tailEnd/>
            </a:ln>
            <a:effectLst/>
            <a:scene3d>
              <a:camera prst="orthographicFront"/>
              <a:lightRig rig="flood" dir="t"/>
            </a:scene3d>
            <a:sp3d prstMaterial="plastic">
              <a:bevelT w="101600" h="114300" prst="riblet"/>
            </a:sp3d>
          </p:spPr>
        </p:pic>
        <p:sp>
          <p:nvSpPr>
            <p:cNvPr id="100" name="Text Box 8"/>
            <p:cNvSpPr txBox="1">
              <a:spLocks noChangeArrowheads="1"/>
            </p:cNvSpPr>
            <p:nvPr/>
          </p:nvSpPr>
          <p:spPr bwMode="auto">
            <a:xfrm>
              <a:off x="1362072" y="262812"/>
              <a:ext cx="633507" cy="400110"/>
            </a:xfrm>
            <a:prstGeom prst="rect">
              <a:avLst/>
            </a:prstGeom>
            <a:noFill/>
            <a:ln w="9525">
              <a:noFill/>
              <a:miter lim="800000"/>
              <a:headEnd/>
              <a:tailEnd/>
            </a:ln>
            <a:scene3d>
              <a:camera prst="orthographicFront"/>
              <a:lightRig rig="threePt" dir="t"/>
            </a:scene3d>
            <a:sp3d>
              <a:bevelT w="101600" prst="riblet"/>
            </a:sp3d>
          </p:spPr>
          <p:txBody>
            <a:bodyPr wrap="none">
              <a:prstTxWarp prst="textNoShape">
                <a:avLst/>
              </a:prstTxWarp>
              <a:spAutoFit/>
            </a:bodyPr>
            <a:lstStyle/>
            <a:p>
              <a:pPr>
                <a:defRPr/>
              </a:pPr>
              <a:r>
                <a:rPr lang="fr-FR" sz="2000" b="1" dirty="0" err="1">
                  <a:ln>
                    <a:solidFill>
                      <a:schemeClr val="tx2">
                        <a:lumMod val="50000"/>
                      </a:schemeClr>
                    </a:solidFill>
                  </a:ln>
                  <a:solidFill>
                    <a:schemeClr val="bg1"/>
                  </a:solidFill>
                  <a:effectLst>
                    <a:glow rad="203200">
                      <a:schemeClr val="tx2">
                        <a:lumMod val="50000"/>
                        <a:alpha val="75000"/>
                      </a:schemeClr>
                    </a:glow>
                    <a:reflection dir="5400000" sy="-100000" algn="bl" rotWithShape="0"/>
                  </a:effectLst>
                  <a:latin typeface="Bauhaus 93"/>
                  <a:ea typeface="ＭＳ Ｐゴシック" pitchFamily="-110" charset="-128"/>
                  <a:cs typeface="Bauhaus 93"/>
                </a:rPr>
                <a:t>MiR</a:t>
              </a:r>
              <a:endParaRPr lang="fr-FR" sz="2000" b="1" dirty="0">
                <a:ln>
                  <a:solidFill>
                    <a:schemeClr val="tx2">
                      <a:lumMod val="50000"/>
                    </a:schemeClr>
                  </a:solidFill>
                </a:ln>
                <a:solidFill>
                  <a:schemeClr val="bg1"/>
                </a:solidFill>
                <a:effectLst>
                  <a:glow rad="203200">
                    <a:schemeClr val="tx2">
                      <a:lumMod val="50000"/>
                      <a:alpha val="75000"/>
                    </a:schemeClr>
                  </a:glow>
                  <a:reflection dir="5400000" sy="-100000" algn="bl" rotWithShape="0"/>
                </a:effectLst>
                <a:latin typeface="Bauhaus 93"/>
                <a:ea typeface="ＭＳ Ｐゴシック" pitchFamily="-110" charset="-128"/>
                <a:cs typeface="Bauhaus 93"/>
              </a:endParaRPr>
            </a:p>
          </p:txBody>
        </p:sp>
        <p:sp>
          <p:nvSpPr>
            <p:cNvPr id="101" name="Text Box 8"/>
            <p:cNvSpPr txBox="1">
              <a:spLocks noChangeArrowheads="1"/>
            </p:cNvSpPr>
            <p:nvPr/>
          </p:nvSpPr>
          <p:spPr bwMode="auto">
            <a:xfrm>
              <a:off x="1916288" y="262812"/>
              <a:ext cx="261610" cy="400110"/>
            </a:xfrm>
            <a:prstGeom prst="rect">
              <a:avLst/>
            </a:prstGeom>
            <a:noFill/>
            <a:ln w="9525">
              <a:noFill/>
              <a:miter lim="800000"/>
              <a:headEnd/>
              <a:tailEnd/>
            </a:ln>
            <a:scene3d>
              <a:camera prst="orthographicFront"/>
              <a:lightRig rig="threePt" dir="t"/>
            </a:scene3d>
            <a:sp3d>
              <a:bevelT w="101600" prst="riblet"/>
            </a:sp3d>
          </p:spPr>
          <p:txBody>
            <a:bodyPr wrap="none">
              <a:prstTxWarp prst="textNoShape">
                <a:avLst/>
              </a:prstTxWarp>
              <a:spAutoFit/>
            </a:bodyPr>
            <a:lstStyle/>
            <a:p>
              <a:pPr>
                <a:defRPr/>
              </a:pPr>
              <a:r>
                <a:rPr lang="fr-FR" sz="2000" b="1" dirty="0">
                  <a:ln>
                    <a:solidFill>
                      <a:schemeClr val="tx2">
                        <a:lumMod val="50000"/>
                      </a:schemeClr>
                    </a:solidFill>
                  </a:ln>
                  <a:solidFill>
                    <a:schemeClr val="bg1"/>
                  </a:solidFill>
                  <a:effectLst>
                    <a:glow rad="203200">
                      <a:schemeClr val="tx2">
                        <a:lumMod val="50000"/>
                        <a:alpha val="75000"/>
                      </a:schemeClr>
                    </a:glow>
                    <a:reflection dir="5400000" sy="-100000" algn="bl" rotWithShape="0"/>
                  </a:effectLst>
                  <a:latin typeface="Bauhaus 93"/>
                  <a:ea typeface="ＭＳ Ｐゴシック" pitchFamily="-110" charset="-128"/>
                  <a:cs typeface="Bauhaus 93"/>
                </a:rPr>
                <a:t>i</a:t>
              </a:r>
            </a:p>
          </p:txBody>
        </p:sp>
        <p:sp>
          <p:nvSpPr>
            <p:cNvPr id="102" name="Text Box 8"/>
            <p:cNvSpPr txBox="1">
              <a:spLocks noChangeArrowheads="1"/>
            </p:cNvSpPr>
            <p:nvPr/>
          </p:nvSpPr>
          <p:spPr bwMode="auto">
            <a:xfrm>
              <a:off x="2111372" y="262814"/>
              <a:ext cx="518091" cy="400110"/>
            </a:xfrm>
            <a:prstGeom prst="rect">
              <a:avLst/>
            </a:prstGeom>
            <a:noFill/>
            <a:ln w="9525">
              <a:noFill/>
              <a:miter lim="800000"/>
              <a:headEnd/>
              <a:tailEnd/>
            </a:ln>
            <a:scene3d>
              <a:camera prst="orthographicFront"/>
              <a:lightRig rig="threePt" dir="t"/>
            </a:scene3d>
            <a:sp3d>
              <a:bevelT w="101600" prst="riblet"/>
            </a:sp3d>
          </p:spPr>
          <p:txBody>
            <a:bodyPr wrap="none">
              <a:prstTxWarp prst="textNoShape">
                <a:avLst/>
              </a:prstTxWarp>
              <a:spAutoFit/>
            </a:bodyPr>
            <a:lstStyle/>
            <a:p>
              <a:pPr>
                <a:defRPr/>
              </a:pPr>
              <a:r>
                <a:rPr lang="fr-FR" sz="2000" b="1" dirty="0" err="1">
                  <a:ln>
                    <a:solidFill>
                      <a:schemeClr val="tx2">
                        <a:lumMod val="50000"/>
                      </a:schemeClr>
                    </a:solidFill>
                  </a:ln>
                  <a:solidFill>
                    <a:schemeClr val="bg1"/>
                  </a:solidFill>
                  <a:effectLst>
                    <a:glow rad="203200">
                      <a:schemeClr val="tx2">
                        <a:lumMod val="50000"/>
                        <a:alpha val="75000"/>
                      </a:schemeClr>
                    </a:glow>
                    <a:reflection dir="5400000" sy="-100000" algn="bl" rotWithShape="0"/>
                  </a:effectLst>
                  <a:latin typeface="Bauhaus 93"/>
                  <a:ea typeface="ＭＳ Ｐゴシック" pitchFamily="-110" charset="-128"/>
                  <a:cs typeface="Bauhaus 93"/>
                </a:rPr>
                <a:t>Fix</a:t>
              </a:r>
              <a:endParaRPr lang="fr-FR" sz="2000" b="1" dirty="0">
                <a:ln>
                  <a:solidFill>
                    <a:schemeClr val="tx2">
                      <a:lumMod val="50000"/>
                    </a:schemeClr>
                  </a:solidFill>
                </a:ln>
                <a:solidFill>
                  <a:schemeClr val="bg1"/>
                </a:solidFill>
                <a:effectLst>
                  <a:glow rad="203200">
                    <a:schemeClr val="tx2">
                      <a:lumMod val="50000"/>
                      <a:alpha val="75000"/>
                    </a:schemeClr>
                  </a:glow>
                  <a:reflection dir="5400000" sy="-100000" algn="bl" rotWithShape="0"/>
                </a:effectLst>
                <a:latin typeface="Bauhaus 93"/>
                <a:ea typeface="ＭＳ Ｐゴシック" pitchFamily="-110" charset="-128"/>
                <a:cs typeface="Bauhaus 93"/>
              </a:endParaRPr>
            </a:p>
          </p:txBody>
        </p:sp>
      </p:grpSp>
      <p:pic>
        <p:nvPicPr>
          <p:cNvPr id="103" name="Image 102" descr="Capture d’écran 2012-12-02 à 20.22.41.png"/>
          <p:cNvPicPr>
            <a:picLocks noChangeAspect="1"/>
          </p:cNvPicPr>
          <p:nvPr/>
        </p:nvPicPr>
        <p:blipFill>
          <a:blip r:embed="rId4"/>
          <a:srcRect l="9953" t="526" r="71956" b="93177"/>
          <a:stretch>
            <a:fillRect/>
          </a:stretch>
        </p:blipFill>
        <p:spPr>
          <a:xfrm>
            <a:off x="1473200" y="1320800"/>
            <a:ext cx="1223682" cy="673100"/>
          </a:xfrm>
          <a:prstGeom prst="rect">
            <a:avLst/>
          </a:prstGeom>
          <a:scene3d>
            <a:camera prst="orthographicFront"/>
            <a:lightRig rig="threePt" dir="t"/>
          </a:scene3d>
          <a:sp3d>
            <a:bevelT/>
            <a:bevelB w="114300" prst="hardEdge"/>
          </a:sp3d>
        </p:spPr>
      </p:pic>
    </p:spTree>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47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48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47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43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45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8"/>
                                        </p:tgtEl>
                                        <p:attrNameLst>
                                          <p:attrName>style.visibility</p:attrName>
                                        </p:attrNameLst>
                                      </p:cBhvr>
                                      <p:to>
                                        <p:strVal val="visible"/>
                                      </p:to>
                                    </p:set>
                                  </p:childTnLst>
                                </p:cTn>
                              </p:par>
                              <p:par>
                                <p:cTn id="33" presetID="1" presetClass="entr" presetSubtype="0" fill="hold" grpId="1" nodeType="withEffect">
                                  <p:stCondLst>
                                    <p:cond delay="0"/>
                                  </p:stCondLst>
                                  <p:childTnLst>
                                    <p:set>
                                      <p:cBhvr>
                                        <p:cTn id="34" dur="1" fill="hold">
                                          <p:stCondLst>
                                            <p:cond delay="0"/>
                                          </p:stCondLst>
                                        </p:cTn>
                                        <p:tgtEl>
                                          <p:spTgt spid="8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9"/>
                                        </p:tgtEl>
                                        <p:attrNameLst>
                                          <p:attrName>style.visibility</p:attrName>
                                        </p:attrNameLst>
                                      </p:cBhvr>
                                      <p:to>
                                        <p:strVal val="visible"/>
                                      </p:to>
                                    </p:set>
                                  </p:childTnLst>
                                </p:cTn>
                              </p:par>
                              <p:par>
                                <p:cTn id="37" presetID="1" presetClass="entr" presetSubtype="0" fill="hold" grpId="1" nodeType="withEffect">
                                  <p:stCondLst>
                                    <p:cond delay="0"/>
                                  </p:stCondLst>
                                  <p:childTnLst>
                                    <p:set>
                                      <p:cBhvr>
                                        <p:cTn id="38" dur="1" fill="hold">
                                          <p:stCondLst>
                                            <p:cond delay="0"/>
                                          </p:stCondLst>
                                        </p:cTn>
                                        <p:tgtEl>
                                          <p:spTgt spid="8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0"/>
                                        </p:tgtEl>
                                        <p:attrNameLst>
                                          <p:attrName>style.visibility</p:attrName>
                                        </p:attrNameLst>
                                      </p:cBhvr>
                                      <p:to>
                                        <p:strVal val="visible"/>
                                      </p:to>
                                    </p:set>
                                  </p:childTnLst>
                                </p:cTn>
                              </p:par>
                              <p:par>
                                <p:cTn id="41" presetID="1" presetClass="entr" presetSubtype="0" fill="hold" grpId="1" nodeType="withEffect">
                                  <p:stCondLst>
                                    <p:cond delay="0"/>
                                  </p:stCondLst>
                                  <p:childTnLst>
                                    <p:set>
                                      <p:cBhvr>
                                        <p:cTn id="42" dur="1" fill="hold">
                                          <p:stCondLst>
                                            <p:cond delay="0"/>
                                          </p:stCondLst>
                                        </p:cTn>
                                        <p:tgtEl>
                                          <p:spTgt spid="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p:bldP spid="18453" grpId="0"/>
      <p:bldP spid="18474" grpId="0"/>
      <p:bldP spid="72" grpId="0" animBg="1"/>
      <p:bldP spid="18479" grpId="0"/>
      <p:bldP spid="18480" grpId="0"/>
      <p:bldP spid="78" grpId="0" animBg="1"/>
      <p:bldP spid="71" grpId="0" animBg="1"/>
      <p:bldP spid="74" grpId="0" animBg="1"/>
      <p:bldP spid="75" grpId="0" animBg="1"/>
      <p:bldP spid="82" grpId="0" animBg="1"/>
      <p:bldP spid="83" grpId="0"/>
      <p:bldP spid="84" grpId="0"/>
      <p:bldP spid="88" grpId="0"/>
      <p:bldP spid="88" grpId="1"/>
      <p:bldP spid="89" grpId="0"/>
      <p:bldP spid="89" grpId="1"/>
      <p:bldP spid="90" grpId="0"/>
      <p:bldP spid="90" grpId="1"/>
    </p:bld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er 27"/>
          <p:cNvGrpSpPr>
            <a:grpSpLocks noChangeAspect="1"/>
          </p:cNvGrpSpPr>
          <p:nvPr/>
        </p:nvGrpSpPr>
        <p:grpSpPr bwMode="auto">
          <a:xfrm rot="462567">
            <a:off x="309030" y="320174"/>
            <a:ext cx="8463086" cy="1368470"/>
            <a:chOff x="1607277" y="714529"/>
            <a:chExt cx="6035127" cy="1377582"/>
          </a:xfrm>
        </p:grpSpPr>
        <p:pic>
          <p:nvPicPr>
            <p:cNvPr id="143" name="Image 28" descr="Image 26.png"/>
            <p:cNvPicPr>
              <a:picLocks noChangeAspect="1"/>
            </p:cNvPicPr>
            <p:nvPr/>
          </p:nvPicPr>
          <p:blipFill>
            <a:blip r:embed="rId4"/>
            <a:srcRect r="2656" b="4836"/>
            <a:stretch>
              <a:fillRect/>
            </a:stretch>
          </p:blipFill>
          <p:spPr bwMode="auto">
            <a:xfrm rot="21139859">
              <a:off x="1692191" y="814775"/>
              <a:ext cx="5950213" cy="1277336"/>
            </a:xfrm>
            <a:prstGeom prst="rect">
              <a:avLst/>
            </a:prstGeom>
            <a:noFill/>
            <a:ln w="9525">
              <a:noFill/>
              <a:miter lim="800000"/>
              <a:headEnd/>
              <a:tailEnd/>
            </a:ln>
          </p:spPr>
        </p:pic>
        <p:pic>
          <p:nvPicPr>
            <p:cNvPr id="144" name="Image 7" descr="Image 6.png"/>
            <p:cNvPicPr>
              <a:picLocks noChangeAspect="1"/>
            </p:cNvPicPr>
            <p:nvPr/>
          </p:nvPicPr>
          <p:blipFill>
            <a:blip r:embed="rId5"/>
            <a:srcRect l="11610" t="20586" b="8824"/>
            <a:stretch>
              <a:fillRect/>
            </a:stretch>
          </p:blipFill>
          <p:spPr bwMode="auto">
            <a:xfrm rot="21134513">
              <a:off x="1607277" y="714529"/>
              <a:ext cx="5276850" cy="144463"/>
            </a:xfrm>
            <a:prstGeom prst="rect">
              <a:avLst/>
            </a:prstGeom>
            <a:noFill/>
            <a:ln w="9525">
              <a:noFill/>
              <a:miter lim="800000"/>
              <a:headEnd/>
              <a:tailEnd/>
            </a:ln>
          </p:spPr>
        </p:pic>
        <p:pic>
          <p:nvPicPr>
            <p:cNvPr id="145" name="Image 8" descr="Image 5.png"/>
            <p:cNvPicPr>
              <a:picLocks noChangeAspect="1"/>
            </p:cNvPicPr>
            <p:nvPr/>
          </p:nvPicPr>
          <p:blipFill>
            <a:blip r:embed="rId6"/>
            <a:srcRect/>
            <a:stretch>
              <a:fillRect/>
            </a:stretch>
          </p:blipFill>
          <p:spPr bwMode="auto">
            <a:xfrm rot="21134513">
              <a:off x="1655093" y="1135978"/>
              <a:ext cx="482600" cy="207962"/>
            </a:xfrm>
            <a:prstGeom prst="rect">
              <a:avLst/>
            </a:prstGeom>
            <a:noFill/>
            <a:ln w="9525">
              <a:noFill/>
              <a:miter lim="800000"/>
              <a:headEnd/>
              <a:tailEnd/>
            </a:ln>
          </p:spPr>
        </p:pic>
      </p:grpSp>
      <p:grpSp>
        <p:nvGrpSpPr>
          <p:cNvPr id="3" name="Grouper 26"/>
          <p:cNvGrpSpPr/>
          <p:nvPr/>
        </p:nvGrpSpPr>
        <p:grpSpPr>
          <a:xfrm>
            <a:off x="422938" y="2400300"/>
            <a:ext cx="4110966" cy="2933700"/>
            <a:chOff x="1932976" y="1469350"/>
            <a:chExt cx="3490966" cy="2182406"/>
          </a:xfrm>
        </p:grpSpPr>
        <p:pic>
          <p:nvPicPr>
            <p:cNvPr id="159" name="Image 158"/>
            <p:cNvPicPr>
              <a:picLocks noChangeAspect="1"/>
            </p:cNvPicPr>
            <p:nvPr/>
          </p:nvPicPr>
          <p:blipFill>
            <a:blip r:embed="rId7"/>
            <a:srcRect l="2181" t="4358" r="1964" b="3384"/>
            <a:stretch>
              <a:fillRect/>
            </a:stretch>
          </p:blipFill>
          <p:spPr>
            <a:xfrm>
              <a:off x="2023861" y="1469350"/>
              <a:ext cx="3400081" cy="1769819"/>
            </a:xfrm>
            <a:prstGeom prst="rect">
              <a:avLst/>
            </a:prstGeom>
          </p:spPr>
        </p:pic>
        <p:pic>
          <p:nvPicPr>
            <p:cNvPr id="161" name="Image 160"/>
            <p:cNvPicPr>
              <a:picLocks noChangeAspect="1"/>
            </p:cNvPicPr>
            <p:nvPr/>
          </p:nvPicPr>
          <p:blipFill>
            <a:blip r:embed="rId8"/>
            <a:srcRect l="32405" t="66171" r="29620" b="17702"/>
            <a:stretch>
              <a:fillRect/>
            </a:stretch>
          </p:blipFill>
          <p:spPr bwMode="auto">
            <a:xfrm>
              <a:off x="1932976" y="2868934"/>
              <a:ext cx="1470669" cy="782822"/>
            </a:xfrm>
            <a:prstGeom prst="rect">
              <a:avLst/>
            </a:prstGeom>
            <a:solidFill>
              <a:srgbClr val="FFFFFF"/>
            </a:solidFill>
            <a:ln w="28575">
              <a:noFill/>
              <a:miter lim="800000"/>
              <a:headEnd/>
              <a:tailEnd/>
            </a:ln>
          </p:spPr>
        </p:pic>
      </p:grpSp>
      <p:pic>
        <p:nvPicPr>
          <p:cNvPr id="162" name="Image 161" descr="Image 15.png"/>
          <p:cNvPicPr>
            <a:picLocks noChangeAspect="1"/>
          </p:cNvPicPr>
          <p:nvPr/>
        </p:nvPicPr>
        <p:blipFill>
          <a:blip r:embed="rId9"/>
          <a:srcRect l="23194" t="11258" r="50000" b="1993"/>
          <a:stretch>
            <a:fillRect/>
          </a:stretch>
        </p:blipFill>
        <p:spPr bwMode="auto">
          <a:xfrm>
            <a:off x="6003360" y="4908166"/>
            <a:ext cx="2289740" cy="1255585"/>
          </a:xfrm>
          <a:prstGeom prst="rect">
            <a:avLst/>
          </a:prstGeom>
          <a:noFill/>
          <a:ln w="9525">
            <a:noFill/>
            <a:miter lim="800000"/>
            <a:headEnd/>
            <a:tailEnd/>
          </a:ln>
        </p:spPr>
      </p:pic>
      <p:sp>
        <p:nvSpPr>
          <p:cNvPr id="163" name="Flèche vers la droite 162"/>
          <p:cNvSpPr/>
          <p:nvPr/>
        </p:nvSpPr>
        <p:spPr>
          <a:xfrm>
            <a:off x="4312207" y="3296968"/>
            <a:ext cx="615393" cy="5638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4" name="Espace réservé du contenu 2"/>
          <p:cNvSpPr txBox="1">
            <a:spLocks/>
          </p:cNvSpPr>
          <p:nvPr/>
        </p:nvSpPr>
        <p:spPr>
          <a:xfrm>
            <a:off x="6172200" y="3340101"/>
            <a:ext cx="1993900" cy="647700"/>
          </a:xfrm>
          <a:prstGeom prst="rect">
            <a:avLst/>
          </a:prstGeom>
        </p:spPr>
        <p:txBody>
          <a:bodyPr vert="horz" lIns="91440" tIns="45720" rIns="91440" bIns="45720" rtlCol="0">
            <a:normAutofit fontScale="92500"/>
          </a:bodyPr>
          <a:lstStyle/>
          <a:p>
            <a:pPr marL="342900" marR="0" lvl="0" indent="-342900" algn="l" defTabSz="457200" rtl="0" eaLnBrk="1" fontAlgn="auto" latinLnBrk="0" hangingPunct="1">
              <a:lnSpc>
                <a:spcPct val="100000"/>
              </a:lnSpc>
              <a:spcBef>
                <a:spcPct val="20000"/>
              </a:spcBef>
              <a:spcAft>
                <a:spcPts val="0"/>
              </a:spcAft>
              <a:buClrTx/>
              <a:buSzTx/>
              <a:tabLst/>
              <a:defRPr/>
            </a:pPr>
            <a:r>
              <a:rPr kumimoji="0" lang="fr-FR" sz="2700" b="0" i="0" u="none" strike="noStrike" kern="1200" cap="none" spc="0" normalizeH="0" baseline="0" noProof="0" dirty="0" smtClean="0">
                <a:ln>
                  <a:noFill/>
                </a:ln>
                <a:solidFill>
                  <a:schemeClr val="tx1"/>
                </a:solidFill>
                <a:effectLst/>
                <a:uLnTx/>
                <a:uFillTx/>
                <a:latin typeface="Arial Rounded MT Bold"/>
                <a:ea typeface="+mn-ea"/>
                <a:cs typeface="Arial Rounded MT Bold"/>
              </a:rPr>
              <a:t>OncomiR-1</a:t>
            </a:r>
            <a:endParaRPr kumimoji="0" lang="fr-FR" sz="2700" b="0" i="0" u="none" strike="noStrike" kern="1200" cap="none" spc="0" normalizeH="0" baseline="0" noProof="0" dirty="0">
              <a:ln>
                <a:noFill/>
              </a:ln>
              <a:solidFill>
                <a:schemeClr val="tx1"/>
              </a:solidFill>
              <a:effectLst/>
              <a:uLnTx/>
              <a:uFillTx/>
              <a:latin typeface="Arial Rounded MT Bold"/>
              <a:ea typeface="+mn-ea"/>
              <a:cs typeface="Arial Rounded MT Bold"/>
            </a:endParaRPr>
          </a:p>
        </p:txBody>
      </p:sp>
      <p:sp>
        <p:nvSpPr>
          <p:cNvPr id="25" name="Espace réservé du contenu 2"/>
          <p:cNvSpPr txBox="1">
            <a:spLocks/>
          </p:cNvSpPr>
          <p:nvPr/>
        </p:nvSpPr>
        <p:spPr>
          <a:xfrm>
            <a:off x="6362700" y="4368801"/>
            <a:ext cx="1460500" cy="647700"/>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tabLst/>
              <a:defRPr/>
            </a:pPr>
            <a:r>
              <a:rPr kumimoji="0" lang="fr-FR" sz="2700" b="0" i="0" u="none" strike="noStrike" kern="1200" cap="none" spc="0" normalizeH="0" baseline="0" noProof="0" dirty="0" err="1" smtClean="0">
                <a:ln>
                  <a:noFill/>
                </a:ln>
                <a:solidFill>
                  <a:schemeClr val="tx1"/>
                </a:solidFill>
                <a:effectLst/>
                <a:uLnTx/>
                <a:uFillTx/>
                <a:latin typeface="Arial Rounded MT Bold"/>
                <a:ea typeface="+mn-ea"/>
                <a:cs typeface="Arial Rounded MT Bold"/>
              </a:rPr>
              <a:t>DevmiR</a:t>
            </a:r>
            <a:endParaRPr kumimoji="0" lang="fr-FR" sz="2700" b="0" i="0" u="none" strike="noStrike" kern="1200" cap="none" spc="0" normalizeH="0" baseline="0" noProof="0" dirty="0">
              <a:ln>
                <a:noFill/>
              </a:ln>
              <a:solidFill>
                <a:schemeClr val="tx1"/>
              </a:solidFill>
              <a:effectLst/>
              <a:uLnTx/>
              <a:uFillTx/>
              <a:latin typeface="Arial Rounded MT Bold"/>
              <a:ea typeface="+mn-ea"/>
              <a:cs typeface="Arial Rounded MT Bold"/>
            </a:endParaRPr>
          </a:p>
        </p:txBody>
      </p:sp>
      <p:pic>
        <p:nvPicPr>
          <p:cNvPr id="160" name="Image 159" descr="mir17_92.gif"/>
          <p:cNvPicPr>
            <a:picLocks noChangeAspect="1"/>
          </p:cNvPicPr>
          <p:nvPr/>
        </p:nvPicPr>
        <p:blipFill>
          <a:blip r:embed="rId10">
            <a:lum bright="7000" contrast="17000"/>
          </a:blip>
          <a:srcRect l="19160" r="1202" b="9126"/>
          <a:stretch>
            <a:fillRect/>
          </a:stretch>
        </p:blipFill>
        <p:spPr>
          <a:xfrm>
            <a:off x="5371180" y="1943100"/>
            <a:ext cx="3366420" cy="1308100"/>
          </a:xfrm>
          <a:prstGeom prst="rect">
            <a:avLst/>
          </a:prstGeom>
        </p:spPr>
      </p:pic>
      <p:pic>
        <p:nvPicPr>
          <p:cNvPr id="28" name="Image 27" descr="mir17_92.gif"/>
          <p:cNvPicPr>
            <a:picLocks noChangeAspect="1"/>
          </p:cNvPicPr>
          <p:nvPr/>
        </p:nvPicPr>
        <p:blipFill>
          <a:blip r:embed="rId10">
            <a:lum bright="7000" contrast="17000"/>
          </a:blip>
          <a:srcRect r="82282" b="66121"/>
          <a:stretch>
            <a:fillRect/>
          </a:stretch>
        </p:blipFill>
        <p:spPr>
          <a:xfrm>
            <a:off x="5109896" y="1973580"/>
            <a:ext cx="748964" cy="487680"/>
          </a:xfrm>
          <a:prstGeom prst="rect">
            <a:avLst/>
          </a:prstGeom>
        </p:spPr>
      </p:pic>
      <p:sp>
        <p:nvSpPr>
          <p:cNvPr id="31" name="Flèche vers la droite 30"/>
          <p:cNvSpPr/>
          <p:nvPr/>
        </p:nvSpPr>
        <p:spPr>
          <a:xfrm rot="5400000">
            <a:off x="6785254" y="3855769"/>
            <a:ext cx="615393" cy="5638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9" name="Titre 1"/>
          <p:cNvSpPr>
            <a:spLocks noGrp="1"/>
          </p:cNvSpPr>
          <p:nvPr>
            <p:ph type="title"/>
          </p:nvPr>
        </p:nvSpPr>
        <p:spPr>
          <a:xfrm rot="20200912">
            <a:off x="929795" y="2538911"/>
            <a:ext cx="6736513" cy="852567"/>
          </a:xfrm>
          <a:solidFill>
            <a:schemeClr val="bg1"/>
          </a:solidFill>
        </p:spPr>
        <p:txBody>
          <a:bodyPr/>
          <a:lstStyle/>
          <a:p>
            <a:r>
              <a:rPr lang="fr-FR" sz="1800" dirty="0" err="1" smtClean="0">
                <a:latin typeface="Engravers MT"/>
                <a:cs typeface="Engravers MT"/>
              </a:rPr>
              <a:t>Established</a:t>
            </a:r>
            <a:r>
              <a:rPr lang="fr-FR" sz="1800" dirty="0" smtClean="0">
                <a:latin typeface="Engravers MT"/>
                <a:cs typeface="Engravers MT"/>
              </a:rPr>
              <a:t> in </a:t>
            </a:r>
            <a:r>
              <a:rPr lang="fr-FR" sz="1800" dirty="0" err="1" smtClean="0">
                <a:latin typeface="Engravers MT"/>
                <a:cs typeface="Engravers MT"/>
              </a:rPr>
              <a:t>human</a:t>
            </a:r>
            <a:r>
              <a:rPr lang="fr-FR" sz="1800" dirty="0" smtClean="0">
                <a:latin typeface="Engravers MT"/>
                <a:cs typeface="Engravers MT"/>
              </a:rPr>
              <a:t> the importance of dosage of </a:t>
            </a:r>
            <a:r>
              <a:rPr lang="fr-FR" sz="1800" dirty="0" err="1" smtClean="0">
                <a:latin typeface="Engravers MT"/>
                <a:cs typeface="Engravers MT"/>
              </a:rPr>
              <a:t>microRNAs</a:t>
            </a:r>
            <a:endParaRPr lang="fr-FR" sz="1800" dirty="0">
              <a:latin typeface="Engravers MT"/>
              <a:cs typeface="Engravers MT"/>
            </a:endParaRPr>
          </a:p>
        </p:txBody>
      </p:sp>
      <p:sp>
        <p:nvSpPr>
          <p:cNvPr id="40" name="Rectangle 39"/>
          <p:cNvSpPr/>
          <p:nvPr/>
        </p:nvSpPr>
        <p:spPr>
          <a:xfrm>
            <a:off x="378978" y="5797034"/>
            <a:ext cx="3255243" cy="369332"/>
          </a:xfrm>
          <a:prstGeom prst="rect">
            <a:avLst/>
          </a:prstGeom>
        </p:spPr>
        <p:txBody>
          <a:bodyPr wrap="none">
            <a:spAutoFit/>
          </a:bodyPr>
          <a:lstStyle/>
          <a:p>
            <a:r>
              <a:rPr lang="fr-FR" i="1" u="sng" dirty="0" smtClean="0">
                <a:latin typeface="Calibri" pitchFamily="-84" charset="0"/>
              </a:rPr>
              <a:t>de </a:t>
            </a:r>
            <a:r>
              <a:rPr lang="fr-FR" i="1" u="sng" dirty="0" err="1" smtClean="0">
                <a:latin typeface="Calibri" pitchFamily="-84" charset="0"/>
              </a:rPr>
              <a:t>Pontual</a:t>
            </a:r>
            <a:r>
              <a:rPr lang="fr-FR" i="1" u="sng" dirty="0" smtClean="0">
                <a:latin typeface="Calibri" pitchFamily="-84" charset="0"/>
              </a:rPr>
              <a:t> et al, Nat Genet 2011</a:t>
            </a:r>
            <a:endParaRPr lang="fr-FR" u="sng" dirty="0"/>
          </a:p>
        </p:txBody>
      </p:sp>
    </p:spTree>
    <p:custDataLst>
      <p:tags r:id="rId1"/>
    </p:custDataLst>
  </p:cSld>
  <p:clrMapOvr>
    <a:masterClrMapping/>
  </p:clrMapOvr>
  <p:transition advTm="80733">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anim calcmode="lin" valueType="num">
                                      <p:cBhvr>
                                        <p:cTn id="9" dur="500" fill="hold"/>
                                        <p:tgtEl>
                                          <p:spTgt spid="39"/>
                                        </p:tgtEl>
                                        <p:attrNameLst>
                                          <p:attrName>style.rotation</p:attrName>
                                        </p:attrNameLst>
                                      </p:cBhvr>
                                      <p:tavLst>
                                        <p:tav tm="0">
                                          <p:val>
                                            <p:fltVal val="360"/>
                                          </p:val>
                                        </p:tav>
                                        <p:tav tm="100000">
                                          <p:val>
                                            <p:fltVal val="0"/>
                                          </p:val>
                                        </p:tav>
                                      </p:tavLst>
                                    </p:anim>
                                    <p:animEffect transition="in" filter="fade">
                                      <p:cBhvr>
                                        <p:cTn id="1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71" name="Shape 2071"/>
          <p:cNvSpPr/>
          <p:nvPr/>
        </p:nvSpPr>
        <p:spPr>
          <a:xfrm>
            <a:off x="812800" y="1600200"/>
            <a:ext cx="2501900" cy="3873500"/>
          </a:xfrm>
          <a:prstGeom prst="roundRect">
            <a:avLst>
              <a:gd name="adj" fmla="val 5786"/>
            </a:avLst>
          </a:prstGeom>
          <a:solidFill>
            <a:srgbClr val="000090"/>
          </a:solidFill>
          <a:ln>
            <a:solidFill>
              <a:srgbClr val="C79500"/>
            </a:solidFill>
          </a:ln>
          <a:effectLst>
            <a:outerShdw blurRad="38100" dist="23000" dir="5400000" rotWithShape="0">
              <a:srgbClr val="000000">
                <a:alpha val="35000"/>
              </a:srgbClr>
            </a:outerShdw>
          </a:effectLst>
        </p:spPr>
        <p:txBody>
          <a:bodyPr lIns="0" tIns="0" rIns="0" bIns="0" anchor="ctr"/>
          <a:lstStyle/>
          <a:p>
            <a:pPr lvl="0" algn="ctr">
              <a:defRPr>
                <a:solidFill>
                  <a:srgbClr val="FFFFFF"/>
                </a:solidFill>
              </a:defRPr>
            </a:pPr>
            <a:endParaRPr/>
          </a:p>
        </p:txBody>
      </p:sp>
      <p:grpSp>
        <p:nvGrpSpPr>
          <p:cNvPr id="2" name="Group 2074" descr="PNAS Figure1.pdf"/>
          <p:cNvGrpSpPr/>
          <p:nvPr/>
        </p:nvGrpSpPr>
        <p:grpSpPr>
          <a:xfrm>
            <a:off x="856523" y="4229100"/>
            <a:ext cx="2381979" cy="1176747"/>
            <a:chOff x="0" y="0"/>
            <a:chExt cx="2381978" cy="1176746"/>
          </a:xfrm>
        </p:grpSpPr>
        <p:sp>
          <p:nvSpPr>
            <p:cNvPr id="2072" name="Shape 2072"/>
            <p:cNvSpPr/>
            <p:nvPr/>
          </p:nvSpPr>
          <p:spPr>
            <a:xfrm>
              <a:off x="0" y="0"/>
              <a:ext cx="2381979" cy="1176747"/>
            </a:xfrm>
            <a:prstGeom prst="rect">
              <a:avLst/>
            </a:prstGeom>
            <a:solidFill>
              <a:srgbClr val="FFFFFF"/>
            </a:solidFill>
            <a:ln w="12700" cap="flat">
              <a:noFill/>
              <a:miter lim="400000"/>
            </a:ln>
            <a:effectLst/>
          </p:spPr>
          <p:txBody>
            <a:bodyPr wrap="square" lIns="0" tIns="0" rIns="0" bIns="0" numCol="1" anchor="ctr">
              <a:noAutofit/>
            </a:bodyPr>
            <a:lstStyle/>
            <a:p>
              <a:pPr lvl="0"/>
              <a:endParaRPr/>
            </a:p>
          </p:txBody>
        </p:sp>
        <p:pic>
          <p:nvPicPr>
            <p:cNvPr id="2073" name="image163.png"/>
            <p:cNvPicPr/>
            <p:nvPr/>
          </p:nvPicPr>
          <p:blipFill>
            <a:blip r:embed="rId2">
              <a:extLst/>
            </a:blip>
            <a:srcRect l="28312" t="16556" r="26677" b="67731"/>
            <a:stretch>
              <a:fillRect/>
            </a:stretch>
          </p:blipFill>
          <p:spPr>
            <a:xfrm>
              <a:off x="0" y="0"/>
              <a:ext cx="2381979" cy="1176747"/>
            </a:xfrm>
            <a:prstGeom prst="rect">
              <a:avLst/>
            </a:prstGeom>
            <a:ln w="12700" cap="flat">
              <a:noFill/>
              <a:miter lim="400000"/>
            </a:ln>
            <a:effectLst/>
          </p:spPr>
        </p:pic>
      </p:grpSp>
      <p:grpSp>
        <p:nvGrpSpPr>
          <p:cNvPr id="3" name="Group 2077"/>
          <p:cNvGrpSpPr/>
          <p:nvPr/>
        </p:nvGrpSpPr>
        <p:grpSpPr>
          <a:xfrm>
            <a:off x="4783668" y="1756827"/>
            <a:ext cx="3716651" cy="1545174"/>
            <a:chOff x="0" y="0"/>
            <a:chExt cx="3716649" cy="1545173"/>
          </a:xfrm>
        </p:grpSpPr>
        <p:pic>
          <p:nvPicPr>
            <p:cNvPr id="2075" name="image164.png" descr="FigS2RR.pdf"/>
            <p:cNvPicPr/>
            <p:nvPr/>
          </p:nvPicPr>
          <p:blipFill>
            <a:blip r:embed="rId3">
              <a:extLst/>
            </a:blip>
            <a:srcRect l="22396" t="45679" r="21697" b="37897"/>
            <a:stretch>
              <a:fillRect/>
            </a:stretch>
          </p:blipFill>
          <p:spPr>
            <a:xfrm>
              <a:off x="0" y="6"/>
              <a:ext cx="3716650" cy="1545168"/>
            </a:xfrm>
            <a:prstGeom prst="rect">
              <a:avLst/>
            </a:prstGeom>
            <a:ln w="12700" cap="flat">
              <a:noFill/>
              <a:miter lim="400000"/>
            </a:ln>
            <a:effectLst/>
          </p:spPr>
        </p:pic>
        <p:sp>
          <p:nvSpPr>
            <p:cNvPr id="2076" name="Shape 2076"/>
            <p:cNvSpPr/>
            <p:nvPr/>
          </p:nvSpPr>
          <p:spPr>
            <a:xfrm>
              <a:off x="50797" y="-1"/>
              <a:ext cx="182881" cy="18288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0" tIns="0" rIns="0" bIns="0" numCol="1" anchor="ctr">
              <a:noAutofit/>
            </a:bodyPr>
            <a:lstStyle/>
            <a:p>
              <a:pPr lvl="0" algn="ctr">
                <a:defRPr>
                  <a:solidFill>
                    <a:srgbClr val="FFFFFF"/>
                  </a:solidFill>
                </a:defRPr>
              </a:pPr>
              <a:endParaRPr/>
            </a:p>
          </p:txBody>
        </p:sp>
      </p:grpSp>
      <p:pic>
        <p:nvPicPr>
          <p:cNvPr id="2078" name="image165.png"/>
          <p:cNvPicPr/>
          <p:nvPr/>
        </p:nvPicPr>
        <p:blipFill>
          <a:blip r:embed="rId4">
            <a:extLst/>
          </a:blip>
          <a:stretch>
            <a:fillRect/>
          </a:stretch>
        </p:blipFill>
        <p:spPr>
          <a:xfrm>
            <a:off x="5270498" y="4597398"/>
            <a:ext cx="3098802" cy="2311406"/>
          </a:xfrm>
          <a:prstGeom prst="rect">
            <a:avLst/>
          </a:prstGeom>
          <a:ln w="12700">
            <a:miter lim="400000"/>
          </a:ln>
        </p:spPr>
      </p:pic>
      <p:sp>
        <p:nvSpPr>
          <p:cNvPr id="2079" name="Shape 2079"/>
          <p:cNvSpPr/>
          <p:nvPr/>
        </p:nvSpPr>
        <p:spPr>
          <a:xfrm rot="285355">
            <a:off x="3540945" y="3685361"/>
            <a:ext cx="4183936" cy="4861546"/>
          </a:xfrm>
          <a:prstGeom prst="diamond">
            <a:avLst/>
          </a:prstGeom>
          <a:solidFill>
            <a:srgbClr val="FFFFFF"/>
          </a:solidFill>
          <a:ln w="12700">
            <a:miter lim="400000"/>
          </a:ln>
        </p:spPr>
        <p:txBody>
          <a:bodyPr lIns="0" tIns="0" rIns="0" bIns="0" anchor="ctr"/>
          <a:lstStyle/>
          <a:p>
            <a:pPr lvl="0" algn="ctr">
              <a:defRPr>
                <a:solidFill>
                  <a:srgbClr val="FFFFFF"/>
                </a:solidFill>
              </a:defRPr>
            </a:pPr>
            <a:endParaRPr/>
          </a:p>
        </p:txBody>
      </p:sp>
      <p:grpSp>
        <p:nvGrpSpPr>
          <p:cNvPr id="4" name="Group 2082"/>
          <p:cNvGrpSpPr/>
          <p:nvPr/>
        </p:nvGrpSpPr>
        <p:grpSpPr>
          <a:xfrm>
            <a:off x="384676" y="199739"/>
            <a:ext cx="8213225" cy="1324262"/>
            <a:chOff x="0" y="0"/>
            <a:chExt cx="8213224" cy="1324260"/>
          </a:xfrm>
        </p:grpSpPr>
        <p:pic>
          <p:nvPicPr>
            <p:cNvPr id="2080" name="image166.png" descr="Capture d’écran 2012-03-28 à 18.04.07.png"/>
            <p:cNvPicPr/>
            <p:nvPr/>
          </p:nvPicPr>
          <p:blipFill>
            <a:blip r:embed="rId5">
              <a:extLst/>
            </a:blip>
            <a:srcRect l="8141"/>
            <a:stretch>
              <a:fillRect/>
            </a:stretch>
          </p:blipFill>
          <p:spPr>
            <a:xfrm>
              <a:off x="372219" y="-1"/>
              <a:ext cx="7841006" cy="1287820"/>
            </a:xfrm>
            <a:prstGeom prst="rect">
              <a:avLst/>
            </a:prstGeom>
            <a:ln w="12700" cap="flat">
              <a:noFill/>
              <a:miter lim="400000"/>
            </a:ln>
            <a:effectLst/>
          </p:spPr>
        </p:pic>
        <p:pic>
          <p:nvPicPr>
            <p:cNvPr id="2081" name="image166.tif" descr="Capture d’écran 2012-03-28 à 18.04.07.png"/>
            <p:cNvPicPr/>
            <p:nvPr/>
          </p:nvPicPr>
          <p:blipFill>
            <a:blip r:embed="rId5">
              <a:extLst/>
            </a:blip>
            <a:srcRect r="95639"/>
            <a:stretch>
              <a:fillRect/>
            </a:stretch>
          </p:blipFill>
          <p:spPr>
            <a:xfrm>
              <a:off x="0" y="36441"/>
              <a:ext cx="372219" cy="1287820"/>
            </a:xfrm>
            <a:prstGeom prst="rect">
              <a:avLst/>
            </a:prstGeom>
            <a:ln w="12700" cap="flat">
              <a:noFill/>
              <a:miter lim="400000"/>
            </a:ln>
            <a:effectLst/>
          </p:spPr>
        </p:pic>
      </p:grpSp>
      <p:sp>
        <p:nvSpPr>
          <p:cNvPr id="2083" name="Shape 2083"/>
          <p:cNvSpPr/>
          <p:nvPr/>
        </p:nvSpPr>
        <p:spPr>
          <a:xfrm rot="18330046">
            <a:off x="7257522" y="3760637"/>
            <a:ext cx="1248045" cy="1961602"/>
          </a:xfrm>
          <a:prstGeom prst="diamond">
            <a:avLst/>
          </a:prstGeom>
          <a:solidFill>
            <a:srgbClr val="FFFFFF"/>
          </a:solidFill>
          <a:ln w="12700">
            <a:miter lim="400000"/>
          </a:ln>
        </p:spPr>
        <p:txBody>
          <a:bodyPr lIns="0" tIns="0" rIns="0" bIns="0" anchor="ctr"/>
          <a:lstStyle/>
          <a:p>
            <a:pPr lvl="0" algn="ctr">
              <a:defRPr>
                <a:solidFill>
                  <a:srgbClr val="FFFFFF"/>
                </a:solidFill>
              </a:defRPr>
            </a:pPr>
            <a:endParaRPr/>
          </a:p>
        </p:txBody>
      </p:sp>
      <p:pic>
        <p:nvPicPr>
          <p:cNvPr id="2084" name="image167.png" descr="Fig3RR.pdf"/>
          <p:cNvPicPr/>
          <p:nvPr/>
        </p:nvPicPr>
        <p:blipFill>
          <a:blip r:embed="rId6">
            <a:extLst/>
          </a:blip>
          <a:srcRect l="22311" t="39280" r="36534" b="54173"/>
          <a:stretch>
            <a:fillRect/>
          </a:stretch>
        </p:blipFill>
        <p:spPr>
          <a:xfrm>
            <a:off x="4709147" y="3951470"/>
            <a:ext cx="4371353" cy="899931"/>
          </a:xfrm>
          <a:prstGeom prst="rect">
            <a:avLst/>
          </a:prstGeom>
          <a:ln w="12700">
            <a:miter lim="400000"/>
          </a:ln>
        </p:spPr>
      </p:pic>
      <p:sp>
        <p:nvSpPr>
          <p:cNvPr id="2085" name="Shape 2085"/>
          <p:cNvSpPr/>
          <p:nvPr/>
        </p:nvSpPr>
        <p:spPr>
          <a:xfrm rot="10800000">
            <a:off x="7266920" y="4849695"/>
            <a:ext cx="205741" cy="20574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21600" y="10800"/>
                </a:lnTo>
                <a:lnTo>
                  <a:pt x="10800" y="21600"/>
                </a:lnTo>
                <a:lnTo>
                  <a:pt x="0" y="21600"/>
                </a:lnTo>
                <a:close/>
              </a:path>
            </a:pathLst>
          </a:custGeom>
          <a:solidFill>
            <a:srgbClr val="660066"/>
          </a:solidFill>
          <a:ln w="12700">
            <a:miter lim="400000"/>
          </a:ln>
          <a:effectLst>
            <a:outerShdw blurRad="38100" dist="23000" dir="5400000" rotWithShape="0">
              <a:srgbClr val="000000">
                <a:alpha val="35000"/>
              </a:srgbClr>
            </a:outerShdw>
          </a:effectLst>
        </p:spPr>
        <p:txBody>
          <a:bodyPr lIns="0" tIns="0" rIns="0" bIns="0"/>
          <a:lstStyle/>
          <a:p>
            <a:pPr lvl="0"/>
            <a:endParaRPr/>
          </a:p>
        </p:txBody>
      </p:sp>
      <p:sp>
        <p:nvSpPr>
          <p:cNvPr id="2086" name="Shape 2086"/>
          <p:cNvSpPr/>
          <p:nvPr/>
        </p:nvSpPr>
        <p:spPr>
          <a:xfrm rot="5400000">
            <a:off x="6648450" y="196850"/>
            <a:ext cx="381000" cy="31877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635" y="21600"/>
                  <a:pt x="10800" y="21036"/>
                  <a:pt x="10800" y="20341"/>
                </a:cubicBezTo>
                <a:lnTo>
                  <a:pt x="10800" y="11882"/>
                </a:lnTo>
                <a:cubicBezTo>
                  <a:pt x="10800" y="11186"/>
                  <a:pt x="5965" y="10623"/>
                  <a:pt x="0" y="10623"/>
                </a:cubicBezTo>
                <a:cubicBezTo>
                  <a:pt x="5965" y="10623"/>
                  <a:pt x="10800" y="10059"/>
                  <a:pt x="10800" y="9364"/>
                </a:cubicBezTo>
                <a:lnTo>
                  <a:pt x="10800" y="1259"/>
                </a:lnTo>
                <a:cubicBezTo>
                  <a:pt x="10800" y="564"/>
                  <a:pt x="15635" y="0"/>
                  <a:pt x="21600" y="0"/>
                </a:cubicBezTo>
              </a:path>
            </a:pathLst>
          </a:custGeom>
          <a:ln w="25400">
            <a:solidFill>
              <a:srgbClr val="CC9900"/>
            </a:solidFill>
          </a:ln>
          <a:effectLst>
            <a:outerShdw blurRad="38100" dist="20000" dir="5400000" rotWithShape="0">
              <a:srgbClr val="000000">
                <a:alpha val="38000"/>
              </a:srgbClr>
            </a:outerShdw>
          </a:effectLst>
        </p:spPr>
        <p:txBody>
          <a:bodyPr lIns="0" tIns="0" rIns="0" bIns="0" anchor="ctr"/>
          <a:lstStyle/>
          <a:p>
            <a:pPr lvl="0" algn="ctr"/>
            <a:endParaRPr/>
          </a:p>
        </p:txBody>
      </p:sp>
      <p:pic>
        <p:nvPicPr>
          <p:cNvPr id="2087" name="image164.tif" descr="FigS2RR.pdf"/>
          <p:cNvPicPr/>
          <p:nvPr/>
        </p:nvPicPr>
        <p:blipFill>
          <a:blip r:embed="rId3">
            <a:extLst/>
          </a:blip>
          <a:srcRect l="22396" t="63182" r="21697" b="35062"/>
          <a:stretch>
            <a:fillRect/>
          </a:stretch>
        </p:blipFill>
        <p:spPr>
          <a:xfrm>
            <a:off x="4792350" y="3263899"/>
            <a:ext cx="3716651" cy="165102"/>
          </a:xfrm>
          <a:prstGeom prst="rect">
            <a:avLst/>
          </a:prstGeom>
          <a:ln w="12700">
            <a:miter lim="400000"/>
          </a:ln>
        </p:spPr>
      </p:pic>
      <p:sp>
        <p:nvSpPr>
          <p:cNvPr id="2088" name="Shape 2088"/>
          <p:cNvSpPr/>
          <p:nvPr/>
        </p:nvSpPr>
        <p:spPr>
          <a:xfrm>
            <a:off x="6553200" y="1397000"/>
            <a:ext cx="608711" cy="276539"/>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wrap="none" lIns="45719" rIns="45719">
            <a:spAutoFit/>
          </a:bodyPr>
          <a:lstStyle>
            <a:lvl1pPr>
              <a:defRPr sz="1300">
                <a:solidFill>
                  <a:srgbClr val="997300"/>
                </a:solidFill>
              </a:defRPr>
            </a:lvl1pPr>
          </a:lstStyle>
          <a:p>
            <a:pPr lvl="0">
              <a:defRPr sz="1800">
                <a:solidFill>
                  <a:srgbClr val="000000"/>
                </a:solidFill>
              </a:defRPr>
            </a:pPr>
            <a:r>
              <a:rPr sz="1300">
                <a:solidFill>
                  <a:srgbClr val="997300"/>
                </a:solidFill>
              </a:rPr>
              <a:t>BRAIN</a:t>
            </a:r>
          </a:p>
        </p:txBody>
      </p:sp>
      <p:sp>
        <p:nvSpPr>
          <p:cNvPr id="2089" name="Shape 2089"/>
          <p:cNvSpPr/>
          <p:nvPr/>
        </p:nvSpPr>
        <p:spPr>
          <a:xfrm>
            <a:off x="5448299" y="1600200"/>
            <a:ext cx="2844802" cy="1841500"/>
          </a:xfrm>
          <a:prstGeom prst="line">
            <a:avLst/>
          </a:prstGeom>
          <a:ln w="25400">
            <a:solidFill>
              <a:srgbClr val="FF0000"/>
            </a:solidFill>
          </a:ln>
          <a:effectLst>
            <a:outerShdw blurRad="38100" dist="20000" dir="5400000" rotWithShape="0">
              <a:srgbClr val="000000">
                <a:alpha val="38000"/>
              </a:srgbClr>
            </a:outerShdw>
          </a:effectLst>
        </p:spPr>
        <p:txBody>
          <a:bodyPr lIns="0" tIns="0" rIns="0" bIns="0"/>
          <a:lstStyle/>
          <a:p>
            <a:pPr lvl="0" defTabSz="457200">
              <a:defRPr sz="1200">
                <a:latin typeface="+mn-lt"/>
                <a:ea typeface="+mn-ea"/>
                <a:cs typeface="+mn-cs"/>
                <a:sym typeface="Helvetica"/>
              </a:defRPr>
            </a:pPr>
            <a:endParaRPr/>
          </a:p>
        </p:txBody>
      </p:sp>
      <p:sp>
        <p:nvSpPr>
          <p:cNvPr id="2090" name="Shape 2090"/>
          <p:cNvSpPr/>
          <p:nvPr/>
        </p:nvSpPr>
        <p:spPr>
          <a:xfrm flipH="1">
            <a:off x="5435600" y="1587500"/>
            <a:ext cx="2844800" cy="1841500"/>
          </a:xfrm>
          <a:prstGeom prst="line">
            <a:avLst/>
          </a:prstGeom>
          <a:ln w="25400">
            <a:solidFill>
              <a:srgbClr val="FF0000"/>
            </a:solidFill>
          </a:ln>
          <a:effectLst>
            <a:outerShdw blurRad="38100" dist="20000" dir="5400000" rotWithShape="0">
              <a:srgbClr val="000000">
                <a:alpha val="38000"/>
              </a:srgbClr>
            </a:outerShdw>
          </a:effectLst>
        </p:spPr>
        <p:txBody>
          <a:bodyPr lIns="0" tIns="0" rIns="0" bIns="0"/>
          <a:lstStyle/>
          <a:p>
            <a:pPr lvl="0" defTabSz="457200">
              <a:defRPr sz="1200">
                <a:latin typeface="+mn-lt"/>
                <a:ea typeface="+mn-ea"/>
                <a:cs typeface="+mn-cs"/>
                <a:sym typeface="Helvetica"/>
              </a:defRPr>
            </a:pPr>
            <a:endParaRPr/>
          </a:p>
        </p:txBody>
      </p:sp>
      <p:pic>
        <p:nvPicPr>
          <p:cNvPr id="2091" name="image169.png" descr="PHOTO F.eps"/>
          <p:cNvPicPr/>
          <p:nvPr/>
        </p:nvPicPr>
        <p:blipFill>
          <a:blip r:embed="rId7">
            <a:extLst/>
          </a:blip>
          <a:stretch>
            <a:fillRect/>
          </a:stretch>
        </p:blipFill>
        <p:spPr>
          <a:xfrm>
            <a:off x="867375" y="1659750"/>
            <a:ext cx="2384342" cy="2556650"/>
          </a:xfrm>
          <a:prstGeom prst="rect">
            <a:avLst/>
          </a:prstGeom>
          <a:ln w="12700">
            <a:miter lim="400000"/>
          </a:ln>
        </p:spPr>
      </p:pic>
      <p:sp>
        <p:nvSpPr>
          <p:cNvPr id="2092" name="Shape 2092"/>
          <p:cNvSpPr/>
          <p:nvPr/>
        </p:nvSpPr>
        <p:spPr>
          <a:xfrm>
            <a:off x="1473200" y="3890545"/>
            <a:ext cx="2200248" cy="26425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45719" rIns="45719">
            <a:spAutoFit/>
          </a:bodyPr>
          <a:lstStyle>
            <a:lvl1pPr>
              <a:defRPr sz="1200" i="1"/>
            </a:lvl1pPr>
          </a:lstStyle>
          <a:p>
            <a:pPr lvl="0">
              <a:defRPr sz="1800" i="0"/>
            </a:pPr>
            <a:r>
              <a:rPr sz="1200" i="1"/>
              <a:t>Courtesy Gelabert</a:t>
            </a:r>
          </a:p>
        </p:txBody>
      </p:sp>
      <p:sp>
        <p:nvSpPr>
          <p:cNvPr id="2093" name="Shape 2093"/>
          <p:cNvSpPr/>
          <p:nvPr/>
        </p:nvSpPr>
        <p:spPr>
          <a:xfrm>
            <a:off x="1054100" y="3390900"/>
            <a:ext cx="952500" cy="5969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FF0000"/>
            </a:solidFill>
          </a:ln>
          <a:effectLst>
            <a:outerShdw blurRad="38100" dist="23000" dir="5400000" rotWithShape="0">
              <a:srgbClr val="000000">
                <a:alpha val="35000"/>
              </a:srgbClr>
            </a:outerShdw>
          </a:effectLst>
        </p:spPr>
        <p:txBody>
          <a:bodyPr lIns="0" tIns="0" rIns="0" bIns="0" anchor="ctr"/>
          <a:lstStyle/>
          <a:p>
            <a:pPr lvl="0" algn="ctr">
              <a:defRPr>
                <a:solidFill>
                  <a:srgbClr val="FFFFFF"/>
                </a:solidFill>
              </a:defRPr>
            </a:pPr>
            <a:endParaRPr/>
          </a:p>
        </p:txBody>
      </p:sp>
      <p:sp>
        <p:nvSpPr>
          <p:cNvPr id="2094" name="Shape 2094"/>
          <p:cNvSpPr/>
          <p:nvPr/>
        </p:nvSpPr>
        <p:spPr>
          <a:xfrm>
            <a:off x="1651000" y="2514600"/>
            <a:ext cx="952500" cy="5969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FF0000"/>
            </a:solidFill>
          </a:ln>
          <a:effectLst>
            <a:outerShdw blurRad="38100" dist="23000" dir="5400000" rotWithShape="0">
              <a:srgbClr val="000000">
                <a:alpha val="35000"/>
              </a:srgbClr>
            </a:outerShdw>
          </a:effectLst>
        </p:spPr>
        <p:txBody>
          <a:bodyPr lIns="0" tIns="0" rIns="0" bIns="0" anchor="ctr"/>
          <a:lstStyle/>
          <a:p>
            <a:pPr lvl="0" algn="ctr">
              <a:defRPr>
                <a:solidFill>
                  <a:srgbClr val="FFFFFF"/>
                </a:solidFill>
              </a:defRPr>
            </a:pPr>
            <a:endParaRPr/>
          </a:p>
        </p:txBody>
      </p:sp>
      <p:sp>
        <p:nvSpPr>
          <p:cNvPr id="2095" name="Shape 2095"/>
          <p:cNvSpPr/>
          <p:nvPr/>
        </p:nvSpPr>
        <p:spPr>
          <a:xfrm>
            <a:off x="3855006" y="2471467"/>
            <a:ext cx="615394" cy="563833"/>
          </a:xfrm>
          <a:prstGeom prst="rightArrow">
            <a:avLst>
              <a:gd name="adj1" fmla="val 50000"/>
              <a:gd name="adj2" fmla="val 50000"/>
            </a:avLst>
          </a:prstGeom>
          <a:gradFill>
            <a:gsLst>
              <a:gs pos="0">
                <a:srgbClr val="CC9900"/>
              </a:gs>
              <a:gs pos="100000">
                <a:srgbClr val="FFD6A2"/>
              </a:gs>
            </a:gsLst>
            <a:lin ang="16200000"/>
          </a:gradFill>
          <a:ln>
            <a:solidFill>
              <a:srgbClr val="C79500"/>
            </a:solidFill>
          </a:ln>
          <a:effectLst>
            <a:outerShdw blurRad="38100" dist="23000" dir="5400000" rotWithShape="0">
              <a:srgbClr val="000000">
                <a:alpha val="35000"/>
              </a:srgbClr>
            </a:outerShdw>
          </a:effectLst>
        </p:spPr>
        <p:txBody>
          <a:bodyPr lIns="0" tIns="0" rIns="0" bIns="0" anchor="ctr"/>
          <a:lstStyle/>
          <a:p>
            <a:pPr lvl="0" algn="ctr">
              <a:defRPr>
                <a:solidFill>
                  <a:srgbClr val="FFFFFF"/>
                </a:solidFill>
              </a:defRPr>
            </a:pPr>
            <a:endParaRPr/>
          </a:p>
        </p:txBody>
      </p:sp>
      <p:sp>
        <p:nvSpPr>
          <p:cNvPr id="2096" name="Shape 2096"/>
          <p:cNvSpPr/>
          <p:nvPr/>
        </p:nvSpPr>
        <p:spPr>
          <a:xfrm rot="5400000">
            <a:off x="6518554" y="3474772"/>
            <a:ext cx="615394" cy="563833"/>
          </a:xfrm>
          <a:prstGeom prst="rightArrow">
            <a:avLst>
              <a:gd name="adj1" fmla="val 50000"/>
              <a:gd name="adj2" fmla="val 50000"/>
            </a:avLst>
          </a:prstGeom>
          <a:gradFill>
            <a:gsLst>
              <a:gs pos="0">
                <a:srgbClr val="CC9900"/>
              </a:gs>
              <a:gs pos="100000">
                <a:srgbClr val="FFD6A2"/>
              </a:gs>
            </a:gsLst>
            <a:lin ang="16200000"/>
          </a:gradFill>
          <a:ln>
            <a:solidFill>
              <a:srgbClr val="C79500"/>
            </a:solidFill>
          </a:ln>
          <a:effectLst>
            <a:outerShdw blurRad="38100" dist="23000" dir="5400000" rotWithShape="0">
              <a:srgbClr val="000000">
                <a:alpha val="35000"/>
              </a:srgbClr>
            </a:outerShdw>
          </a:effectLst>
        </p:spPr>
        <p:txBody>
          <a:bodyPr lIns="0" tIns="0" rIns="0" bIns="0" anchor="ctr"/>
          <a:lstStyle/>
          <a:p>
            <a:pPr lvl="0" algn="ctr">
              <a:defRPr>
                <a:solidFill>
                  <a:srgbClr val="FFFFFF"/>
                </a:solidFill>
              </a:defRPr>
            </a:pPr>
            <a:endParaRPr/>
          </a:p>
        </p:txBody>
      </p:sp>
      <p:sp>
        <p:nvSpPr>
          <p:cNvPr id="2097" name="Shape 2097"/>
          <p:cNvSpPr/>
          <p:nvPr/>
        </p:nvSpPr>
        <p:spPr>
          <a:xfrm rot="5400000">
            <a:off x="8257520" y="4125795"/>
            <a:ext cx="205741" cy="20574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21600" y="10800"/>
                </a:lnTo>
                <a:lnTo>
                  <a:pt x="10800" y="21600"/>
                </a:lnTo>
                <a:lnTo>
                  <a:pt x="0" y="21600"/>
                </a:lnTo>
                <a:close/>
              </a:path>
            </a:pathLst>
          </a:custGeom>
          <a:solidFill>
            <a:srgbClr val="660066"/>
          </a:solidFill>
          <a:ln w="12700">
            <a:miter lim="400000"/>
          </a:ln>
          <a:effectLst>
            <a:outerShdw blurRad="38100" dist="23000" dir="5400000" rotWithShape="0">
              <a:srgbClr val="000000">
                <a:alpha val="35000"/>
              </a:srgbClr>
            </a:outerShdw>
          </a:effectLst>
        </p:spPr>
        <p:txBody>
          <a:bodyPr lIns="0" tIns="0" rIns="0" bIns="0"/>
          <a:lstStyle/>
          <a:p>
            <a:pPr lvl="0"/>
            <a:endParaRPr/>
          </a:p>
        </p:txBody>
      </p:sp>
      <p:pic>
        <p:nvPicPr>
          <p:cNvPr id="2098" name="image163.png" descr="PNAS Figure1.pdf"/>
          <p:cNvPicPr/>
          <p:nvPr/>
        </p:nvPicPr>
        <p:blipFill>
          <a:blip r:embed="rId2">
            <a:extLst/>
          </a:blip>
          <a:srcRect l="30660" t="48192" r="48732" b="40532"/>
          <a:stretch>
            <a:fillRect/>
          </a:stretch>
        </p:blipFill>
        <p:spPr>
          <a:xfrm>
            <a:off x="2169720" y="1651792"/>
            <a:ext cx="1081480" cy="837409"/>
          </a:xfrm>
          <a:prstGeom prst="rect">
            <a:avLst/>
          </a:prstGeom>
          <a:ln w="12700">
            <a:miter lim="400000"/>
          </a:ln>
        </p:spPr>
      </p:pic>
      <p:pic>
        <p:nvPicPr>
          <p:cNvPr id="2099" name="image171.png" descr="Russian_dolls.jpg"/>
          <p:cNvPicPr/>
          <p:nvPr/>
        </p:nvPicPr>
        <p:blipFill>
          <a:blip r:embed="rId8">
            <a:extLst/>
          </a:blip>
          <a:stretch>
            <a:fillRect/>
          </a:stretch>
        </p:blipFill>
        <p:spPr>
          <a:xfrm>
            <a:off x="4838700" y="4762500"/>
            <a:ext cx="2018450" cy="1333500"/>
          </a:xfrm>
          <a:prstGeom prst="rect">
            <a:avLst/>
          </a:prstGeom>
          <a:ln w="12700">
            <a:miter lim="400000"/>
          </a:ln>
        </p:spPr>
      </p:pic>
      <p:sp>
        <p:nvSpPr>
          <p:cNvPr id="2100" name="Shape 2100"/>
          <p:cNvSpPr>
            <a:spLocks noGrp="1"/>
          </p:cNvSpPr>
          <p:nvPr>
            <p:ph type="title"/>
          </p:nvPr>
        </p:nvSpPr>
        <p:spPr>
          <a:xfrm rot="20200911">
            <a:off x="1450494" y="2970710"/>
            <a:ext cx="6736514" cy="852567"/>
          </a:xfrm>
          <a:prstGeom prst="rect">
            <a:avLst/>
          </a:prstGeom>
          <a:solidFill>
            <a:srgbClr val="FFFFFF"/>
          </a:solidFill>
        </p:spPr>
        <p:txBody>
          <a:bodyPr lIns="0" tIns="0" rIns="0" bIns="0">
            <a:normAutofit/>
          </a:bodyPr>
          <a:lstStyle>
            <a:lvl1pPr defTabSz="832104">
              <a:defRPr sz="1638">
                <a:latin typeface="Engravers MT"/>
                <a:ea typeface="Engravers MT"/>
                <a:cs typeface="Engravers MT"/>
                <a:sym typeface="Engravers MT"/>
              </a:defRPr>
            </a:lvl1pPr>
          </a:lstStyle>
          <a:p>
            <a:pPr lvl="0">
              <a:defRPr sz="1800">
                <a:solidFill>
                  <a:srgbClr val="000000"/>
                </a:solidFill>
              </a:defRPr>
            </a:pPr>
            <a:r>
              <a:rPr sz="1638">
                <a:solidFill>
                  <a:srgbClr val="006633"/>
                </a:solidFill>
              </a:rPr>
              <a:t>Established in human The Importance of the Nucleotidic composition of Retrotransposons</a:t>
            </a:r>
          </a:p>
        </p:txBody>
      </p:sp>
      <p:sp>
        <p:nvSpPr>
          <p:cNvPr id="2101" name="Shape 2101"/>
          <p:cNvSpPr/>
          <p:nvPr/>
        </p:nvSpPr>
        <p:spPr>
          <a:xfrm>
            <a:off x="370453" y="5784334"/>
            <a:ext cx="3325247" cy="380366"/>
          </a:xfrm>
          <a:prstGeom prst="rect">
            <a:avLst/>
          </a:prstGeom>
          <a:solidFill>
            <a:srgbClr val="FFFFFF"/>
          </a:solidFill>
          <a:ln>
            <a:solidFill>
              <a:srgbClr val="FFFFFF"/>
            </a:solidFill>
          </a:ln>
          <a:extLst>
            <a:ext uri="{C572A759-6A51-4108-AA02-DFA0A04FC94B}">
              <ma14:wrappingTextBox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0" tIns="0" rIns="0" bIns="0">
            <a:spAutoFit/>
          </a:bodyPr>
          <a:lstStyle/>
          <a:p>
            <a:pPr lvl="0"/>
            <a:r>
              <a:rPr i="1" u="sng">
                <a:latin typeface="Calibri"/>
                <a:ea typeface="Calibri"/>
                <a:cs typeface="Calibri"/>
                <a:sym typeface="Calibri"/>
              </a:rPr>
              <a:t>Cartault et al, PNAS 2012</a:t>
            </a:r>
            <a:r>
              <a:rPr>
                <a:solidFill>
                  <a:srgbClr val="2470AC"/>
                </a:solidFill>
                <a:latin typeface="Calibri"/>
                <a:ea typeface="Calibri"/>
                <a:cs typeface="Calibri"/>
                <a:sym typeface="Calibri"/>
              </a:rPr>
              <a:t>	</a:t>
            </a:r>
          </a:p>
        </p:txBody>
      </p:sp>
      <p:sp>
        <p:nvSpPr>
          <p:cNvPr id="2102" name="Shape 2102"/>
          <p:cNvSpPr/>
          <p:nvPr/>
        </p:nvSpPr>
        <p:spPr>
          <a:xfrm>
            <a:off x="-52389" y="6654800"/>
            <a:ext cx="1424433" cy="22698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wrap="none" lIns="45719" rIns="45719">
            <a:spAutoFit/>
          </a:bodyPr>
          <a:lstStyle>
            <a:lvl1pPr>
              <a:defRPr sz="1000">
                <a:solidFill>
                  <a:srgbClr val="AFBF39"/>
                </a:solidFill>
              </a:defRPr>
            </a:lvl1pPr>
          </a:lstStyle>
          <a:p>
            <a:pPr lvl="0">
              <a:defRPr sz="1800">
                <a:solidFill>
                  <a:srgbClr val="000000"/>
                </a:solidFill>
              </a:defRPr>
            </a:pPr>
            <a:r>
              <a:rPr sz="1000">
                <a:solidFill>
                  <a:srgbClr val="AFBF39"/>
                </a:solidFill>
              </a:rPr>
              <a:t>Henrion Caude-5/12/13</a:t>
            </a:r>
          </a:p>
        </p:txBody>
      </p:sp>
    </p:spTree>
  </p:cSld>
  <p:clrMapOvr>
    <a:masterClrMapping/>
  </p:clrMapOvr>
  <p:transition spd="med">
    <p:blinds dir="vert"/>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p:tmAbs val="0"/>
                                  </p:iterate>
                                  <p:childTnLst>
                                    <p:set>
                                      <p:cBhvr>
                                        <p:cTn id="6" fill="hold"/>
                                        <p:tgtEl>
                                          <p:spTgt spid="2089"/>
                                        </p:tgtEl>
                                        <p:attrNameLst>
                                          <p:attrName>style.visibility</p:attrName>
                                        </p:attrNameLst>
                                      </p:cBhvr>
                                      <p:to>
                                        <p:strVal val="visible"/>
                                      </p:to>
                                    </p:set>
                                    <p:animEffect transition="in" filter="fade">
                                      <p:cBhvr>
                                        <p:cTn id="7" dur="2000"/>
                                        <p:tgtEl>
                                          <p:spTgt spid="2089"/>
                                        </p:tgtEl>
                                      </p:cBhvr>
                                    </p:animEffect>
                                  </p:childTnLst>
                                </p:cTn>
                              </p:par>
                            </p:childTnLst>
                          </p:cTn>
                        </p:par>
                        <p:par>
                          <p:cTn id="8" fill="hold">
                            <p:stCondLst>
                              <p:cond delay="2000"/>
                            </p:stCondLst>
                            <p:childTnLst>
                              <p:par>
                                <p:cTn id="9" presetID="10" presetClass="entr" presetSubtype="0" fill="hold" grpId="0" nodeType="afterEffect">
                                  <p:stCondLst>
                                    <p:cond delay="0"/>
                                  </p:stCondLst>
                                  <p:iterate>
                                    <p:tmAbs val="0"/>
                                  </p:iterate>
                                  <p:childTnLst>
                                    <p:set>
                                      <p:cBhvr>
                                        <p:cTn id="10" fill="hold"/>
                                        <p:tgtEl>
                                          <p:spTgt spid="2090"/>
                                        </p:tgtEl>
                                        <p:attrNameLst>
                                          <p:attrName>style.visibility</p:attrName>
                                        </p:attrNameLst>
                                      </p:cBhvr>
                                      <p:to>
                                        <p:strVal val="visible"/>
                                      </p:to>
                                    </p:set>
                                    <p:animEffect transition="in" filter="fade">
                                      <p:cBhvr>
                                        <p:cTn id="11" dur="2000"/>
                                        <p:tgtEl>
                                          <p:spTgt spid="2090"/>
                                        </p:tgtEl>
                                      </p:cBhvr>
                                    </p:animEffect>
                                  </p:childTnLst>
                                </p:cTn>
                              </p:par>
                            </p:childTnLst>
                          </p:cTn>
                        </p:par>
                        <p:par>
                          <p:cTn id="12" fill="hold">
                            <p:stCondLst>
                              <p:cond delay="4000"/>
                            </p:stCondLst>
                            <p:childTnLst>
                              <p:par>
                                <p:cTn id="13" presetID="15" presetClass="entr" presetSubtype="12" fill="hold" grpId="0" nodeType="afterEffect">
                                  <p:stCondLst>
                                    <p:cond delay="19000"/>
                                  </p:stCondLst>
                                  <p:iterate>
                                    <p:tmAbs val="0"/>
                                  </p:iterate>
                                  <p:childTnLst>
                                    <p:set>
                                      <p:cBhvr>
                                        <p:cTn id="14" fill="hold"/>
                                        <p:tgtEl>
                                          <p:spTgt spid="2085"/>
                                        </p:tgtEl>
                                        <p:attrNameLst>
                                          <p:attrName>style.visibility</p:attrName>
                                        </p:attrNameLst>
                                      </p:cBhvr>
                                      <p:to>
                                        <p:strVal val="visible"/>
                                      </p:to>
                                    </p:set>
                                    <p:anim calcmode="lin" valueType="num">
                                      <p:cBhvr>
                                        <p:cTn id="15" dur="1000" fill="hold"/>
                                        <p:tgtEl>
                                          <p:spTgt spid="2085"/>
                                        </p:tgtEl>
                                        <p:attrNameLst>
                                          <p:attrName>ppt_w</p:attrName>
                                        </p:attrNameLst>
                                      </p:cBhvr>
                                      <p:tavLst>
                                        <p:tav tm="0">
                                          <p:val>
                                            <p:fltVal val="0"/>
                                          </p:val>
                                        </p:tav>
                                        <p:tav tm="100000">
                                          <p:val>
                                            <p:strVal val="#ppt_w"/>
                                          </p:val>
                                        </p:tav>
                                      </p:tavLst>
                                    </p:anim>
                                    <p:anim calcmode="lin" valueType="num">
                                      <p:cBhvr>
                                        <p:cTn id="16" dur="1000" fill="hold"/>
                                        <p:tgtEl>
                                          <p:spTgt spid="2085"/>
                                        </p:tgtEl>
                                        <p:attrNameLst>
                                          <p:attrName>ppt_h</p:attrName>
                                        </p:attrNameLst>
                                      </p:cBhvr>
                                      <p:tavLst>
                                        <p:tav tm="0">
                                          <p:val>
                                            <p:fltVal val="0"/>
                                          </p:val>
                                        </p:tav>
                                        <p:tav tm="100000">
                                          <p:val>
                                            <p:strVal val="#ppt_h"/>
                                          </p:val>
                                        </p:tav>
                                      </p:tavLst>
                                    </p:anim>
                                    <p:anim calcmode="lin" valueType="num">
                                      <p:cBhvr>
                                        <p:cTn id="17" dur="1000" fill="hold"/>
                                        <p:tgtEl>
                                          <p:spTgt spid="2085"/>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08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iterate>
                                    <p:tmAbs val="0"/>
                                  </p:iterate>
                                  <p:childTnLst>
                                    <p:set>
                                      <p:cBhvr>
                                        <p:cTn id="22" fill="hold"/>
                                        <p:tgtEl>
                                          <p:spTgt spid="2100"/>
                                        </p:tgtEl>
                                        <p:attrNameLst>
                                          <p:attrName>style.visibility</p:attrName>
                                        </p:attrNameLst>
                                      </p:cBhvr>
                                      <p:to>
                                        <p:strVal val="visible"/>
                                      </p:to>
                                    </p:set>
                                    <p:anim calcmode="lin" valueType="num">
                                      <p:cBhvr>
                                        <p:cTn id="23" dur="500" fill="hold"/>
                                        <p:tgtEl>
                                          <p:spTgt spid="2100"/>
                                        </p:tgtEl>
                                        <p:attrNameLst>
                                          <p:attrName>ppt_w</p:attrName>
                                        </p:attrNameLst>
                                      </p:cBhvr>
                                      <p:tavLst>
                                        <p:tav tm="0">
                                          <p:val>
                                            <p:fltVal val="0"/>
                                          </p:val>
                                        </p:tav>
                                        <p:tav tm="100000">
                                          <p:val>
                                            <p:strVal val="#ppt_w"/>
                                          </p:val>
                                        </p:tav>
                                      </p:tavLst>
                                    </p:anim>
                                    <p:anim calcmode="lin" valueType="num">
                                      <p:cBhvr>
                                        <p:cTn id="24" dur="500" fill="hold"/>
                                        <p:tgtEl>
                                          <p:spTgt spid="2100"/>
                                        </p:tgtEl>
                                        <p:attrNameLst>
                                          <p:attrName>ppt_h</p:attrName>
                                        </p:attrNameLst>
                                      </p:cBhvr>
                                      <p:tavLst>
                                        <p:tav tm="0">
                                          <p:val>
                                            <p:fltVal val="0"/>
                                          </p:val>
                                        </p:tav>
                                        <p:tav tm="100000">
                                          <p:val>
                                            <p:strVal val="#ppt_h"/>
                                          </p:val>
                                        </p:tav>
                                      </p:tavLst>
                                    </p:anim>
                                    <p:anim calcmode="lin" valueType="num">
                                      <p:cBhvr>
                                        <p:cTn id="25" dur="500" fill="hold"/>
                                        <p:tgtEl>
                                          <p:spTgt spid="2100"/>
                                        </p:tgtEl>
                                        <p:attrNameLst>
                                          <p:attrName>ppt_x</p:attrName>
                                        </p:attrNameLst>
                                      </p:cBhvr>
                                      <p:tavLst>
                                        <p:tav tm="0" fmla="#ppt_x+(cos(-2*pi*(1-$))*-#ppt_x-sin(-2*pi*(1-$))*(1-#ppt_y))*(1-$)">
                                          <p:val>
                                            <p:fltVal val="0"/>
                                          </p:val>
                                        </p:tav>
                                        <p:tav tm="100000">
                                          <p:val>
                                            <p:fltVal val="1"/>
                                          </p:val>
                                        </p:tav>
                                      </p:tavLst>
                                    </p:anim>
                                    <p:anim calcmode="lin" valueType="num">
                                      <p:cBhvr>
                                        <p:cTn id="26" dur="500" fill="hold"/>
                                        <p:tgtEl>
                                          <p:spTgt spid="210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5" grpId="0" animBg="1" advAuto="0"/>
      <p:bldP spid="2089" grpId="0" animBg="1" advAuto="0"/>
      <p:bldP spid="2090" grpId="0" animBg="1" advAuto="0"/>
      <p:bldP spid="2100" grpId="0" animBg="1" advAuto="0"/>
    </p:bld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393700" y="239713"/>
            <a:ext cx="8229600" cy="1139825"/>
          </a:xfrm>
        </p:spPr>
        <p:txBody>
          <a:bodyPr/>
          <a:lstStyle/>
          <a:p>
            <a:r>
              <a:rPr lang="fr-FR" dirty="0" smtClean="0"/>
              <a:t>Sans oublier notre autre génome</a:t>
            </a:r>
            <a:endParaRPr lang="fr-FR" dirty="0"/>
          </a:p>
        </p:txBody>
      </p:sp>
      <p:pic>
        <p:nvPicPr>
          <p:cNvPr id="4" name="Picture 3"/>
          <p:cNvPicPr>
            <a:picLocks noChangeAspect="1" noChangeArrowheads="1"/>
          </p:cNvPicPr>
          <p:nvPr/>
        </p:nvPicPr>
        <p:blipFill>
          <a:blip r:embed="rId2">
            <a:clrChange>
              <a:clrFrom>
                <a:srgbClr val="FAF8FF"/>
              </a:clrFrom>
              <a:clrTo>
                <a:srgbClr val="FAF8FF">
                  <a:alpha val="0"/>
                </a:srgbClr>
              </a:clrTo>
            </a:clrChange>
          </a:blip>
          <a:srcRect l="3427" t="7238" r="3427" b="4065"/>
          <a:stretch>
            <a:fillRect/>
          </a:stretch>
        </p:blipFill>
        <p:spPr bwMode="auto">
          <a:xfrm>
            <a:off x="2209800" y="1025525"/>
            <a:ext cx="4724400" cy="5057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7813"/>
            <a:ext cx="8496300" cy="1139825"/>
          </a:xfrm>
        </p:spPr>
        <p:txBody>
          <a:bodyPr/>
          <a:lstStyle/>
          <a:p>
            <a:r>
              <a:rPr lang="fr-FR" dirty="0" err="1" smtClean="0"/>
              <a:t>Societal</a:t>
            </a:r>
            <a:r>
              <a:rPr lang="fr-FR" dirty="0" smtClean="0"/>
              <a:t> Perception on </a:t>
            </a:r>
            <a:r>
              <a:rPr lang="fr-FR" dirty="0" err="1" smtClean="0"/>
              <a:t>Genetics</a:t>
            </a:r>
            <a:endParaRPr lang="fr-FR" dirty="0"/>
          </a:p>
        </p:txBody>
      </p:sp>
      <p:sp>
        <p:nvSpPr>
          <p:cNvPr id="4" name="Espace réservé du contenu 2"/>
          <p:cNvSpPr txBox="1">
            <a:spLocks/>
          </p:cNvSpPr>
          <p:nvPr/>
        </p:nvSpPr>
        <p:spPr bwMode="auto">
          <a:xfrm>
            <a:off x="546100" y="1371600"/>
            <a:ext cx="4127500" cy="3390901"/>
          </a:xfrm>
          <a:prstGeom prst="rect">
            <a:avLst/>
          </a:prstGeom>
          <a:solidFill>
            <a:schemeClr val="bg1">
              <a:alpha val="60000"/>
            </a:schemeClr>
          </a:solidFill>
          <a:ln>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anchor="t" anchorCtr="0" compatLnSpc="1">
            <a:prstTxWarp prst="textNoShape">
              <a:avLst/>
            </a:prstTxWarp>
          </a:bodyPr>
          <a:lstStyle/>
          <a:p>
            <a:pPr marL="355600" marR="0" lvl="3" indent="-177800" algn="l" defTabSz="914400" rtl="0" eaLnBrk="0" fontAlgn="base" latinLnBrk="0" hangingPunct="0">
              <a:lnSpc>
                <a:spcPct val="100000"/>
              </a:lnSpc>
              <a:spcBef>
                <a:spcPct val="20000"/>
              </a:spcBef>
              <a:spcAft>
                <a:spcPct val="0"/>
              </a:spcAft>
              <a:buSzPct val="70000"/>
              <a:buFont typeface="Wingdings" charset="2"/>
              <a:buChar char="Ø"/>
              <a:defRPr/>
            </a:pPr>
            <a:r>
              <a:rPr kumimoji="0" lang="fr-FR" sz="2400" b="1" i="0" u="none" strike="noStrike" kern="0" cap="none" spc="0" normalizeH="0" baseline="0" noProof="0" dirty="0" smtClean="0">
                <a:ln>
                  <a:noFill/>
                </a:ln>
                <a:solidFill>
                  <a:srgbClr val="0000FF"/>
                </a:solidFill>
                <a:effectLst>
                  <a:outerShdw blurRad="50800" dist="38100" dir="5400000">
                    <a:srgbClr val="000000">
                      <a:alpha val="43000"/>
                    </a:srgbClr>
                  </a:outerShdw>
                </a:effectLst>
                <a:uLnTx/>
                <a:uFillTx/>
                <a:latin typeface="Cooper Black"/>
                <a:ea typeface="ＭＳ Ｐゴシック" pitchFamily="-84" charset="-128"/>
                <a:cs typeface="Cooper Black"/>
              </a:rPr>
              <a:t> the </a:t>
            </a:r>
            <a:r>
              <a:rPr kumimoji="0" lang="fr-FR" sz="2400" b="1" i="0" u="none" strike="noStrike" kern="0" cap="none" spc="0" normalizeH="0" baseline="0" noProof="0" dirty="0" err="1" smtClean="0">
                <a:ln>
                  <a:noFill/>
                </a:ln>
                <a:solidFill>
                  <a:srgbClr val="0000FF"/>
                </a:solidFill>
                <a:effectLst>
                  <a:outerShdw blurRad="50800" dist="38100" dir="5400000">
                    <a:srgbClr val="000000">
                      <a:alpha val="43000"/>
                    </a:srgbClr>
                  </a:outerShdw>
                </a:effectLst>
                <a:uLnTx/>
                <a:uFillTx/>
                <a:latin typeface="Cooper Black"/>
                <a:ea typeface="ＭＳ Ｐゴシック" pitchFamily="-84" charset="-128"/>
                <a:cs typeface="Cooper Black"/>
              </a:rPr>
              <a:t>most</a:t>
            </a:r>
            <a:r>
              <a:rPr kumimoji="0" lang="fr-FR" sz="2400" b="1" i="0" u="none" strike="noStrike" kern="0" cap="none" spc="0" normalizeH="0" baseline="0" noProof="0" dirty="0" smtClean="0">
                <a:ln>
                  <a:noFill/>
                </a:ln>
                <a:solidFill>
                  <a:srgbClr val="0000FF"/>
                </a:solidFill>
                <a:effectLst>
                  <a:outerShdw blurRad="50800" dist="38100" dir="5400000">
                    <a:srgbClr val="000000">
                      <a:alpha val="43000"/>
                    </a:srgbClr>
                  </a:outerShdw>
                </a:effectLst>
                <a:uLnTx/>
                <a:uFillTx/>
                <a:latin typeface="Cooper Black"/>
                <a:ea typeface="ＭＳ Ｐゴシック" pitchFamily="-84" charset="-128"/>
                <a:cs typeface="Cooper Black"/>
              </a:rPr>
              <a:t> </a:t>
            </a:r>
            <a:r>
              <a:rPr kumimoji="0" lang="fr-FR" sz="2400" b="1" i="0" u="none" strike="noStrike" kern="0" cap="none" spc="0" normalizeH="0" baseline="0" noProof="0" dirty="0" err="1" smtClean="0">
                <a:ln>
                  <a:noFill/>
                </a:ln>
                <a:solidFill>
                  <a:schemeClr val="tx1"/>
                </a:solidFill>
                <a:effectLst>
                  <a:outerShdw blurRad="50800" dist="38100" dir="5400000">
                    <a:srgbClr val="000000">
                      <a:alpha val="43000"/>
                    </a:srgbClr>
                  </a:outerShdw>
                </a:effectLst>
                <a:uLnTx/>
                <a:uFillTx/>
                <a:latin typeface="Cooper Black"/>
                <a:ea typeface="ＭＳ Ｐゴシック" pitchFamily="-84" charset="-128"/>
                <a:cs typeface="Cooper Black"/>
              </a:rPr>
              <a:t>intimate</a:t>
            </a:r>
            <a:r>
              <a:rPr kumimoji="0" lang="fr-FR" sz="2400" b="1" i="0" u="none" strike="noStrike" kern="0" cap="none" spc="0" normalizeH="0" baseline="0" noProof="0" dirty="0" smtClean="0">
                <a:ln>
                  <a:noFill/>
                </a:ln>
                <a:solidFill>
                  <a:schemeClr val="tx1"/>
                </a:solidFill>
                <a:effectLst>
                  <a:outerShdw blurRad="50800" dist="38100" dir="5400000">
                    <a:srgbClr val="000000">
                      <a:alpha val="43000"/>
                    </a:srgbClr>
                  </a:outerShdw>
                </a:effectLst>
                <a:uLnTx/>
                <a:uFillTx/>
                <a:latin typeface="Cooper Black"/>
                <a:ea typeface="ＭＳ Ｐゴシック" pitchFamily="-84" charset="-128"/>
                <a:cs typeface="Cooper Black"/>
              </a:rPr>
              <a:t> </a:t>
            </a:r>
            <a:r>
              <a:rPr kumimoji="0" lang="fr-FR" sz="2400" b="1" i="0" u="none" strike="noStrike" kern="0" cap="none" spc="0" normalizeH="0" baseline="0" noProof="0" dirty="0" smtClean="0">
                <a:ln>
                  <a:noFill/>
                </a:ln>
                <a:solidFill>
                  <a:srgbClr val="0000FF"/>
                </a:solidFill>
                <a:effectLst>
                  <a:outerShdw blurRad="50800" dist="38100" dir="5400000">
                    <a:srgbClr val="000000">
                      <a:alpha val="43000"/>
                    </a:srgbClr>
                  </a:outerShdw>
                </a:effectLst>
                <a:uLnTx/>
                <a:uFillTx/>
                <a:latin typeface="Cooper Black"/>
                <a:ea typeface="ＭＳ Ｐゴシック" pitchFamily="-84" charset="-128"/>
                <a:cs typeface="Cooper Black"/>
              </a:rPr>
              <a:t>of </a:t>
            </a:r>
            <a:r>
              <a:rPr kumimoji="0" lang="fr-FR" sz="2400" b="1" i="0" u="none" strike="noStrike" kern="0" cap="none" spc="0" normalizeH="0" baseline="0" noProof="0" dirty="0" err="1" smtClean="0">
                <a:ln>
                  <a:noFill/>
                </a:ln>
                <a:solidFill>
                  <a:srgbClr val="0000FF"/>
                </a:solidFill>
                <a:effectLst>
                  <a:outerShdw blurRad="50800" dist="38100" dir="5400000">
                    <a:srgbClr val="000000">
                      <a:alpha val="43000"/>
                    </a:srgbClr>
                  </a:outerShdw>
                </a:effectLst>
                <a:uLnTx/>
                <a:uFillTx/>
                <a:latin typeface="Cooper Black"/>
                <a:ea typeface="ＭＳ Ｐゴシック" pitchFamily="-84" charset="-128"/>
                <a:cs typeface="Cooper Black"/>
              </a:rPr>
              <a:t>our</a:t>
            </a:r>
            <a:r>
              <a:rPr kumimoji="0" lang="fr-FR" sz="2400" b="1" i="0" u="none" strike="noStrike" kern="0" cap="none" spc="0" normalizeH="0" baseline="0" noProof="0" dirty="0" smtClean="0">
                <a:ln>
                  <a:noFill/>
                </a:ln>
                <a:solidFill>
                  <a:srgbClr val="0000FF"/>
                </a:solidFill>
                <a:effectLst>
                  <a:outerShdw blurRad="50800" dist="38100" dir="5400000">
                    <a:srgbClr val="000000">
                      <a:alpha val="43000"/>
                    </a:srgbClr>
                  </a:outerShdw>
                </a:effectLst>
                <a:uLnTx/>
                <a:uFillTx/>
                <a:latin typeface="Cooper Black"/>
                <a:ea typeface="ＭＳ Ｐゴシック" pitchFamily="-84" charset="-128"/>
                <a:cs typeface="Cooper Black"/>
              </a:rPr>
              <a:t> </a:t>
            </a:r>
            <a:r>
              <a:rPr kumimoji="0" lang="fr-FR" sz="2400" b="1" i="0" u="none" strike="noStrike" kern="0" cap="none" spc="0" normalizeH="0" baseline="0" noProof="0" dirty="0" err="1" smtClean="0">
                <a:ln>
                  <a:noFill/>
                </a:ln>
                <a:solidFill>
                  <a:srgbClr val="0000FF"/>
                </a:solidFill>
                <a:effectLst>
                  <a:outerShdw blurRad="50800" dist="38100" dir="5400000">
                    <a:srgbClr val="000000">
                      <a:alpha val="43000"/>
                    </a:srgbClr>
                  </a:outerShdw>
                </a:effectLst>
                <a:uLnTx/>
                <a:uFillTx/>
                <a:latin typeface="Cooper Black"/>
                <a:ea typeface="ＭＳ Ｐゴシック" pitchFamily="-84" charset="-128"/>
                <a:cs typeface="Cooper Black"/>
              </a:rPr>
              <a:t>molecules</a:t>
            </a:r>
            <a:endParaRPr kumimoji="0" lang="fr-FR" sz="2400" b="1" i="0" u="none" strike="noStrike" kern="0" cap="none" spc="0" normalizeH="0" baseline="0" noProof="0" dirty="0" smtClean="0">
              <a:ln>
                <a:noFill/>
              </a:ln>
              <a:solidFill>
                <a:srgbClr val="0000FF"/>
              </a:solidFill>
              <a:effectLst>
                <a:outerShdw blurRad="50800" dist="38100" dir="5400000">
                  <a:srgbClr val="000000">
                    <a:alpha val="43000"/>
                  </a:srgbClr>
                </a:outerShdw>
              </a:effectLst>
              <a:uLnTx/>
              <a:uFillTx/>
              <a:latin typeface="Cooper Black"/>
              <a:ea typeface="ＭＳ Ｐゴシック" pitchFamily="-84" charset="-128"/>
              <a:cs typeface="Cooper Black"/>
            </a:endParaRPr>
          </a:p>
          <a:p>
            <a:pPr marL="355600" marR="0" lvl="3" indent="-177800" algn="l" defTabSz="914400" rtl="0" eaLnBrk="0" fontAlgn="base" latinLnBrk="0" hangingPunct="0">
              <a:lnSpc>
                <a:spcPct val="100000"/>
              </a:lnSpc>
              <a:spcBef>
                <a:spcPct val="20000"/>
              </a:spcBef>
              <a:spcAft>
                <a:spcPct val="0"/>
              </a:spcAft>
              <a:buSzPct val="70000"/>
              <a:buFont typeface="Wingdings" charset="2"/>
              <a:buChar char="Ø"/>
              <a:defRPr/>
            </a:pPr>
            <a:r>
              <a:rPr kumimoji="0" lang="fr-FR" sz="2400" b="1" i="0" u="none" strike="noStrike" kern="0" cap="none" spc="0" normalizeH="0" baseline="0" noProof="0" dirty="0" smtClean="0">
                <a:ln>
                  <a:noFill/>
                </a:ln>
                <a:solidFill>
                  <a:srgbClr val="0000FF"/>
                </a:solidFill>
                <a:effectLst>
                  <a:outerShdw blurRad="50800" dist="38100" dir="5400000">
                    <a:srgbClr val="000000">
                      <a:alpha val="43000"/>
                    </a:srgbClr>
                  </a:outerShdw>
                </a:effectLst>
                <a:uLnTx/>
                <a:uFillTx/>
                <a:latin typeface="Cooper Black"/>
                <a:ea typeface="ＭＳ Ｐゴシック" pitchFamily="-84" charset="-128"/>
                <a:cs typeface="Cooper Black"/>
              </a:rPr>
              <a:t> a source of</a:t>
            </a:r>
            <a:r>
              <a:rPr kumimoji="0" lang="fr-FR" sz="2400" b="1" i="0" u="none" strike="noStrike" kern="0" cap="none" spc="0" normalizeH="0" baseline="0" noProof="0" dirty="0" smtClean="0">
                <a:ln>
                  <a:noFill/>
                </a:ln>
                <a:solidFill>
                  <a:srgbClr val="FF00FF"/>
                </a:solidFill>
                <a:effectLst>
                  <a:outerShdw blurRad="50800" dist="38100" dir="5400000">
                    <a:srgbClr val="000000">
                      <a:alpha val="43000"/>
                    </a:srgbClr>
                  </a:outerShdw>
                </a:effectLst>
                <a:uLnTx/>
                <a:uFillTx/>
                <a:latin typeface="Cooper Black"/>
                <a:ea typeface="ＭＳ Ｐゴシック" pitchFamily="-84" charset="-128"/>
                <a:cs typeface="Cooper Black"/>
              </a:rPr>
              <a:t> </a:t>
            </a:r>
            <a:r>
              <a:rPr kumimoji="0" lang="fr-FR" sz="2400" b="1" i="0" u="none" strike="noStrike" kern="0" cap="none" spc="0" normalizeH="0" baseline="0" noProof="0" dirty="0" err="1" smtClean="0">
                <a:ln>
                  <a:noFill/>
                </a:ln>
                <a:solidFill>
                  <a:schemeClr val="tx1"/>
                </a:solidFill>
                <a:effectLst>
                  <a:outerShdw blurRad="50800" dist="38100" dir="5400000">
                    <a:srgbClr val="000000">
                      <a:alpha val="43000"/>
                    </a:srgbClr>
                  </a:outerShdw>
                </a:effectLst>
                <a:uLnTx/>
                <a:uFillTx/>
                <a:latin typeface="Cooper Black"/>
                <a:ea typeface="ＭＳ Ｐゴシック" pitchFamily="-84" charset="-128"/>
                <a:cs typeface="Cooper Black"/>
              </a:rPr>
              <a:t>fear</a:t>
            </a:r>
            <a:endParaRPr lang="fr-FR" sz="2400" b="1" kern="0" dirty="0" smtClean="0">
              <a:solidFill>
                <a:schemeClr val="tx1"/>
              </a:solidFill>
              <a:effectLst>
                <a:outerShdw blurRad="50800" dist="38100" dir="5400000">
                  <a:srgbClr val="000000">
                    <a:alpha val="43000"/>
                  </a:srgbClr>
                </a:outerShdw>
              </a:effectLst>
              <a:latin typeface="Cooper Black"/>
              <a:ea typeface="ＭＳ Ｐゴシック" pitchFamily="-84" charset="-128"/>
              <a:cs typeface="Cooper Black"/>
            </a:endParaRPr>
          </a:p>
          <a:p>
            <a:pPr marL="355600" marR="0" lvl="3" indent="-177800" algn="l" defTabSz="914400" rtl="0" eaLnBrk="0" fontAlgn="base" latinLnBrk="0" hangingPunct="0">
              <a:lnSpc>
                <a:spcPct val="100000"/>
              </a:lnSpc>
              <a:spcBef>
                <a:spcPct val="20000"/>
              </a:spcBef>
              <a:spcAft>
                <a:spcPct val="0"/>
              </a:spcAft>
              <a:buSzPct val="70000"/>
              <a:defRPr/>
            </a:pPr>
            <a:r>
              <a:rPr lang="fr-FR" sz="2400" b="1" kern="0" dirty="0" smtClean="0">
                <a:solidFill>
                  <a:srgbClr val="0000FF"/>
                </a:solidFill>
                <a:effectLst>
                  <a:outerShdw blurRad="50800" dist="38100" dir="5400000">
                    <a:srgbClr val="000000">
                      <a:alpha val="43000"/>
                    </a:srgbClr>
                  </a:outerShdw>
                </a:effectLst>
                <a:latin typeface="Cooper Black"/>
                <a:ea typeface="ＭＳ Ｐゴシック" pitchFamily="-84" charset="-128"/>
                <a:cs typeface="Cooper Black"/>
              </a:rPr>
              <a:t>  </a:t>
            </a:r>
            <a:r>
              <a:rPr kumimoji="0" lang="fr-FR" sz="2400" b="1" i="0" u="none" strike="noStrike" kern="0" cap="none" spc="0" normalizeH="0" baseline="0" noProof="0" dirty="0" smtClean="0">
                <a:ln>
                  <a:noFill/>
                </a:ln>
                <a:solidFill>
                  <a:srgbClr val="0000FF"/>
                </a:solidFill>
                <a:effectLst>
                  <a:outerShdw blurRad="50800" dist="38100" dir="5400000">
                    <a:srgbClr val="000000">
                      <a:alpha val="43000"/>
                    </a:srgbClr>
                  </a:outerShdw>
                </a:effectLst>
                <a:uLnTx/>
                <a:uFillTx/>
                <a:latin typeface="Cooper Black"/>
                <a:ea typeface="ＭＳ Ｐゴシック" pitchFamily="-84" charset="-128"/>
                <a:cs typeface="Cooper Black"/>
              </a:rPr>
              <a:t>…as </a:t>
            </a:r>
            <a:r>
              <a:rPr kumimoji="0" lang="fr-FR" sz="2400" b="1" i="0" u="none" strike="noStrike" kern="0" cap="none" spc="0" normalizeH="0" baseline="0" noProof="0" dirty="0" err="1" smtClean="0">
                <a:ln>
                  <a:noFill/>
                </a:ln>
                <a:solidFill>
                  <a:srgbClr val="0000FF"/>
                </a:solidFill>
                <a:effectLst>
                  <a:outerShdw blurRad="50800" dist="38100" dir="5400000">
                    <a:srgbClr val="000000">
                      <a:alpha val="43000"/>
                    </a:srgbClr>
                  </a:outerShdw>
                </a:effectLst>
                <a:uLnTx/>
                <a:uFillTx/>
                <a:latin typeface="Cooper Black"/>
                <a:ea typeface="ＭＳ Ｐゴシック" pitchFamily="-84" charset="-128"/>
                <a:cs typeface="Cooper Black"/>
              </a:rPr>
              <a:t>well</a:t>
            </a:r>
            <a:r>
              <a:rPr kumimoji="0" lang="fr-FR" sz="2400" b="1" i="0" u="none" strike="noStrike" kern="0" cap="none" spc="0" normalizeH="0" baseline="0" noProof="0" dirty="0" smtClean="0">
                <a:ln>
                  <a:noFill/>
                </a:ln>
                <a:solidFill>
                  <a:srgbClr val="0000FF"/>
                </a:solidFill>
                <a:effectLst>
                  <a:outerShdw blurRad="50800" dist="38100" dir="5400000">
                    <a:srgbClr val="000000">
                      <a:alpha val="43000"/>
                    </a:srgbClr>
                  </a:outerShdw>
                </a:effectLst>
                <a:uLnTx/>
                <a:uFillTx/>
                <a:latin typeface="Cooper Black"/>
                <a:ea typeface="ＭＳ Ｐゴシック" pitchFamily="-84" charset="-128"/>
                <a:cs typeface="Cooper Black"/>
              </a:rPr>
              <a:t> as </a:t>
            </a:r>
            <a:r>
              <a:rPr kumimoji="0" lang="fr-FR" sz="2400" b="1" i="0" u="none" strike="noStrike" kern="0" cap="none" spc="0" normalizeH="0" baseline="0" noProof="0" dirty="0" err="1" smtClean="0">
                <a:ln>
                  <a:noFill/>
                </a:ln>
                <a:solidFill>
                  <a:schemeClr val="tx1"/>
                </a:solidFill>
                <a:effectLst>
                  <a:outerShdw blurRad="50800" dist="38100" dir="5400000">
                    <a:srgbClr val="000000">
                      <a:alpha val="43000"/>
                    </a:srgbClr>
                  </a:outerShdw>
                </a:effectLst>
                <a:uLnTx/>
                <a:uFillTx/>
                <a:latin typeface="Cooper Black"/>
                <a:ea typeface="ＭＳ Ｐゴシック" pitchFamily="-84" charset="-128"/>
                <a:cs typeface="Cooper Black"/>
              </a:rPr>
              <a:t>hope</a:t>
            </a:r>
            <a:endParaRPr kumimoji="0" lang="fr-FR" sz="2400" b="1" i="0" u="none" strike="noStrike" kern="0" cap="none" spc="0" normalizeH="0" baseline="0" noProof="0" dirty="0" smtClean="0">
              <a:ln>
                <a:noFill/>
              </a:ln>
              <a:solidFill>
                <a:srgbClr val="0000FF"/>
              </a:solidFill>
              <a:effectLst>
                <a:outerShdw blurRad="50800" dist="38100" dir="5400000">
                  <a:srgbClr val="000000">
                    <a:alpha val="43000"/>
                  </a:srgbClr>
                </a:outerShdw>
              </a:effectLst>
              <a:uLnTx/>
              <a:uFillTx/>
              <a:latin typeface="Cooper Black"/>
              <a:ea typeface="ＭＳ Ｐゴシック" pitchFamily="-84" charset="-128"/>
              <a:cs typeface="Cooper Black"/>
            </a:endParaRPr>
          </a:p>
          <a:p>
            <a:pPr marL="355600" lvl="3" indent="-177800" eaLnBrk="0" hangingPunct="0">
              <a:spcBef>
                <a:spcPct val="20000"/>
              </a:spcBef>
              <a:buSzPct val="70000"/>
              <a:buFont typeface="Wingdings" charset="2"/>
              <a:buChar char="Ø"/>
              <a:defRPr/>
            </a:pPr>
            <a:r>
              <a:rPr kumimoji="0" lang="fr-FR" sz="2400" b="1" i="0" u="none" strike="noStrike" kern="0" cap="none" spc="0" normalizeH="0" baseline="0" noProof="0" dirty="0" smtClean="0">
                <a:ln>
                  <a:noFill/>
                </a:ln>
                <a:solidFill>
                  <a:srgbClr val="0000FF"/>
                </a:solidFill>
                <a:effectLst>
                  <a:outerShdw blurRad="50800" dist="38100" dir="5400000">
                    <a:srgbClr val="000000">
                      <a:alpha val="43000"/>
                    </a:srgbClr>
                  </a:outerShdw>
                </a:effectLst>
                <a:uLnTx/>
                <a:uFillTx/>
                <a:latin typeface="Cooper Black"/>
                <a:ea typeface="ＭＳ Ｐゴシック" pitchFamily="-84" charset="-128"/>
                <a:cs typeface="Cooper Black"/>
              </a:rPr>
              <a:t> a </a:t>
            </a:r>
            <a:r>
              <a:rPr kumimoji="0" lang="fr-FR" sz="2400" b="1" i="0" u="none" strike="noStrike" kern="0" cap="none" spc="0" normalizeH="0" baseline="0" noProof="0" dirty="0" err="1" smtClean="0">
                <a:ln>
                  <a:noFill/>
                </a:ln>
                <a:solidFill>
                  <a:srgbClr val="0000FF"/>
                </a:solidFill>
                <a:effectLst>
                  <a:outerShdw blurRad="50800" dist="38100" dir="5400000">
                    <a:srgbClr val="000000">
                      <a:alpha val="43000"/>
                    </a:srgbClr>
                  </a:outerShdw>
                </a:effectLst>
                <a:uLnTx/>
                <a:uFillTx/>
                <a:latin typeface="Cooper Black"/>
                <a:ea typeface="ＭＳ Ｐゴシック" pitchFamily="-84" charset="-128"/>
                <a:cs typeface="Cooper Black"/>
              </a:rPr>
              <a:t>response</a:t>
            </a:r>
            <a:r>
              <a:rPr kumimoji="0" lang="fr-FR" sz="2400" b="1" i="0" u="none" strike="noStrike" kern="0" cap="none" spc="0" normalizeH="0" baseline="0" noProof="0" dirty="0" smtClean="0">
                <a:ln>
                  <a:noFill/>
                </a:ln>
                <a:solidFill>
                  <a:srgbClr val="0000FF"/>
                </a:solidFill>
                <a:effectLst>
                  <a:outerShdw blurRad="50800" dist="38100" dir="5400000">
                    <a:srgbClr val="000000">
                      <a:alpha val="43000"/>
                    </a:srgbClr>
                  </a:outerShdw>
                </a:effectLst>
                <a:uLnTx/>
                <a:uFillTx/>
                <a:latin typeface="Cooper Black"/>
                <a:ea typeface="ＭＳ Ｐゴシック" pitchFamily="-84" charset="-128"/>
                <a:cs typeface="Cooper Black"/>
              </a:rPr>
              <a:t> to an </a:t>
            </a:r>
            <a:r>
              <a:rPr kumimoji="0" lang="fr-FR" sz="2400" b="1" i="0" u="none" strike="noStrike" kern="0" cap="none" spc="0" normalizeH="0" baseline="0" noProof="0" dirty="0" err="1" smtClean="0">
                <a:ln>
                  <a:noFill/>
                </a:ln>
                <a:solidFill>
                  <a:srgbClr val="0000FF"/>
                </a:solidFill>
                <a:effectLst>
                  <a:outerShdw blurRad="50800" dist="38100" dir="5400000">
                    <a:srgbClr val="000000">
                      <a:alpha val="43000"/>
                    </a:srgbClr>
                  </a:outerShdw>
                </a:effectLst>
                <a:uLnTx/>
                <a:uFillTx/>
                <a:latin typeface="Cooper Black"/>
                <a:ea typeface="ＭＳ Ｐゴシック" pitchFamily="-84" charset="-128"/>
                <a:cs typeface="Cooper Black"/>
              </a:rPr>
              <a:t>old</a:t>
            </a:r>
            <a:r>
              <a:rPr kumimoji="0" lang="fr-FR" sz="2400" b="1" i="0" u="none" strike="noStrike" kern="0" cap="none" spc="0" normalizeH="0" baseline="0" noProof="0" dirty="0" smtClean="0">
                <a:ln>
                  <a:noFill/>
                </a:ln>
                <a:solidFill>
                  <a:srgbClr val="0000FF"/>
                </a:solidFill>
                <a:effectLst>
                  <a:outerShdw blurRad="50800" dist="38100" dir="5400000">
                    <a:srgbClr val="000000">
                      <a:alpha val="43000"/>
                    </a:srgbClr>
                  </a:outerShdw>
                </a:effectLst>
                <a:uLnTx/>
                <a:uFillTx/>
                <a:latin typeface="Cooper Black"/>
                <a:ea typeface="ＭＳ Ｐゴシック" pitchFamily="-84" charset="-128"/>
                <a:cs typeface="Cooper Black"/>
              </a:rPr>
              <a:t> </a:t>
            </a:r>
            <a:r>
              <a:rPr lang="fr-FR" sz="2400" b="1" kern="0" dirty="0" err="1" smtClean="0">
                <a:solidFill>
                  <a:srgbClr val="0000FF"/>
                </a:solidFill>
                <a:effectLst>
                  <a:outerShdw blurRad="50800" dist="38100" dir="5400000">
                    <a:srgbClr val="000000">
                      <a:alpha val="43000"/>
                    </a:srgbClr>
                  </a:outerShdw>
                </a:effectLst>
                <a:latin typeface="Cooper Black"/>
                <a:ea typeface="ＭＳ Ｐゴシック" pitchFamily="-84" charset="-128"/>
                <a:cs typeface="Cooper Black"/>
              </a:rPr>
              <a:t>quest</a:t>
            </a:r>
            <a:r>
              <a:rPr lang="fr-FR" sz="2400" b="1" kern="0" dirty="0" smtClean="0">
                <a:solidFill>
                  <a:srgbClr val="0000FF"/>
                </a:solidFill>
                <a:effectLst>
                  <a:outerShdw blurRad="50800" dist="38100" dir="5400000">
                    <a:srgbClr val="000000">
                      <a:alpha val="43000"/>
                    </a:srgbClr>
                  </a:outerShdw>
                </a:effectLst>
                <a:latin typeface="Cooper Black"/>
                <a:ea typeface="ＭＳ Ｐゴシック" pitchFamily="-84" charset="-128"/>
                <a:cs typeface="Cooper Black"/>
              </a:rPr>
              <a:t> of </a:t>
            </a:r>
            <a:r>
              <a:rPr lang="fr-FR" sz="2400" b="1" kern="0" dirty="0" err="1" smtClean="0">
                <a:solidFill>
                  <a:srgbClr val="0000FF"/>
                </a:solidFill>
                <a:effectLst>
                  <a:outerShdw blurRad="50800" dist="38100" dir="5400000">
                    <a:srgbClr val="000000">
                      <a:alpha val="43000"/>
                    </a:srgbClr>
                  </a:outerShdw>
                </a:effectLst>
                <a:latin typeface="Cooper Black"/>
                <a:ea typeface="ＭＳ Ｐゴシック" pitchFamily="-84" charset="-128"/>
                <a:cs typeface="Cooper Black"/>
              </a:rPr>
              <a:t>humanity</a:t>
            </a:r>
            <a:r>
              <a:rPr lang="fr-FR" sz="2400" b="1" kern="0" dirty="0" smtClean="0">
                <a:solidFill>
                  <a:srgbClr val="0000FF"/>
                </a:solidFill>
                <a:effectLst>
                  <a:outerShdw blurRad="50800" dist="38100" dir="5400000">
                    <a:srgbClr val="000000">
                      <a:alpha val="43000"/>
                    </a:srgbClr>
                  </a:outerShdw>
                </a:effectLst>
                <a:latin typeface="Cooper Black"/>
                <a:ea typeface="ＭＳ Ｐゴシック" pitchFamily="-84" charset="-128"/>
                <a:cs typeface="Cooper Black"/>
              </a:rPr>
              <a:t>  </a:t>
            </a:r>
            <a:r>
              <a:rPr kumimoji="0" lang="fr-FR" sz="2400" b="1" i="0" u="none" strike="noStrike" kern="0" cap="none" spc="0" normalizeH="0" baseline="0" noProof="0" dirty="0" smtClean="0">
                <a:ln>
                  <a:noFill/>
                </a:ln>
                <a:solidFill>
                  <a:srgbClr val="0000FF"/>
                </a:solidFill>
                <a:effectLst>
                  <a:outerShdw blurRad="50800" dist="38100" dir="5400000">
                    <a:srgbClr val="000000">
                      <a:alpha val="43000"/>
                    </a:srgbClr>
                  </a:outerShdw>
                </a:effectLst>
                <a:uLnTx/>
                <a:uFillTx/>
                <a:latin typeface="Cooper Black"/>
                <a:ea typeface="ＭＳ Ｐゴシック" pitchFamily="-84" charset="-128"/>
                <a:cs typeface="Cooper Black"/>
              </a:rPr>
              <a:t>for </a:t>
            </a:r>
            <a:r>
              <a:rPr kumimoji="0" lang="fr-FR" sz="2400" b="1" i="0" u="none" strike="noStrike" kern="0" cap="none" spc="0" normalizeH="0" baseline="0" noProof="0" dirty="0" err="1" smtClean="0">
                <a:ln>
                  <a:noFill/>
                </a:ln>
                <a:solidFill>
                  <a:schemeClr val="tx1"/>
                </a:solidFill>
                <a:effectLst>
                  <a:outerShdw blurRad="50800" dist="38100" dir="5400000">
                    <a:srgbClr val="000000">
                      <a:alpha val="43000"/>
                    </a:srgbClr>
                  </a:outerShdw>
                </a:effectLst>
                <a:uLnTx/>
                <a:uFillTx/>
                <a:latin typeface="Cooper Black"/>
                <a:ea typeface="ＭＳ Ｐゴシック" pitchFamily="-84" charset="-128"/>
                <a:cs typeface="Cooper Black"/>
              </a:rPr>
              <a:t>eternity</a:t>
            </a:r>
            <a:endParaRPr kumimoji="0" lang="fr-FR" sz="2400" b="1" i="0" u="none" strike="noStrike" kern="0" cap="none" spc="0" normalizeH="0" baseline="0" noProof="0" dirty="0" smtClean="0">
              <a:ln>
                <a:noFill/>
              </a:ln>
              <a:solidFill>
                <a:schemeClr val="tx1"/>
              </a:solidFill>
              <a:effectLst>
                <a:outerShdw blurRad="50800" dist="38100" dir="5400000">
                  <a:srgbClr val="000000">
                    <a:alpha val="43000"/>
                  </a:srgbClr>
                </a:outerShdw>
              </a:effectLst>
              <a:uLnTx/>
              <a:uFillTx/>
              <a:latin typeface="Cooper Black"/>
              <a:ea typeface="ＭＳ Ｐゴシック" pitchFamily="-84" charset="-128"/>
              <a:cs typeface="Cooper Black"/>
            </a:endParaRPr>
          </a:p>
          <a:p>
            <a:pPr marL="355600" marR="0" lvl="3" indent="-177800" algn="l" defTabSz="914400" rtl="0" eaLnBrk="0" fontAlgn="base" latinLnBrk="0" hangingPunct="0">
              <a:lnSpc>
                <a:spcPct val="100000"/>
              </a:lnSpc>
              <a:spcBef>
                <a:spcPct val="20000"/>
              </a:spcBef>
              <a:spcAft>
                <a:spcPct val="0"/>
              </a:spcAft>
              <a:buSzPct val="70000"/>
              <a:buFont typeface="Wingdings" charset="2"/>
              <a:buChar char="Ø"/>
              <a:defRPr/>
            </a:pPr>
            <a:r>
              <a:rPr kumimoji="0" lang="fr-FR" sz="2400" b="1" i="0" u="none" strike="noStrike" kern="0" cap="none" spc="0" normalizeH="0" baseline="0" noProof="0" dirty="0" smtClean="0">
                <a:ln>
                  <a:noFill/>
                </a:ln>
                <a:solidFill>
                  <a:srgbClr val="0000FF"/>
                </a:solidFill>
                <a:effectLst>
                  <a:outerShdw blurRad="50800" dist="38100" dir="5400000">
                    <a:srgbClr val="000000">
                      <a:alpha val="43000"/>
                    </a:srgbClr>
                  </a:outerShdw>
                </a:effectLst>
                <a:uLnTx/>
                <a:uFillTx/>
                <a:latin typeface="Cooper Black"/>
                <a:ea typeface="ＭＳ Ｐゴシック" pitchFamily="-84" charset="-128"/>
                <a:cs typeface="Cooper Black"/>
              </a:rPr>
              <a:t> a </a:t>
            </a:r>
            <a:r>
              <a:rPr kumimoji="0" lang="fr-FR" sz="2400" b="1" i="0" u="none" strike="noStrike" kern="0" cap="none" spc="0" normalizeH="0" baseline="0" noProof="0" dirty="0" err="1" smtClean="0">
                <a:ln>
                  <a:noFill/>
                </a:ln>
                <a:solidFill>
                  <a:srgbClr val="0000FF"/>
                </a:solidFill>
                <a:effectLst>
                  <a:outerShdw blurRad="50800" dist="38100" dir="5400000">
                    <a:srgbClr val="000000">
                      <a:alpha val="43000"/>
                    </a:srgbClr>
                  </a:outerShdw>
                </a:effectLst>
                <a:uLnTx/>
                <a:uFillTx/>
                <a:latin typeface="Cooper Black"/>
                <a:ea typeface="ＭＳ Ｐゴシック" pitchFamily="-84" charset="-128"/>
                <a:cs typeface="Cooper Black"/>
              </a:rPr>
              <a:t>sense</a:t>
            </a:r>
            <a:r>
              <a:rPr kumimoji="0" lang="fr-FR" sz="2400" b="1" i="0" u="none" strike="noStrike" kern="0" cap="none" spc="0" normalizeH="0" baseline="0" noProof="0" dirty="0" smtClean="0">
                <a:ln>
                  <a:noFill/>
                </a:ln>
                <a:solidFill>
                  <a:srgbClr val="0000FF"/>
                </a:solidFill>
                <a:effectLst>
                  <a:outerShdw blurRad="50800" dist="38100" dir="5400000">
                    <a:srgbClr val="000000">
                      <a:alpha val="43000"/>
                    </a:srgbClr>
                  </a:outerShdw>
                </a:effectLst>
                <a:uLnTx/>
                <a:uFillTx/>
                <a:latin typeface="Cooper Black"/>
                <a:ea typeface="ＭＳ Ｐゴシック" pitchFamily="-84" charset="-128"/>
                <a:cs typeface="Cooper Black"/>
              </a:rPr>
              <a:t> of </a:t>
            </a:r>
            <a:r>
              <a:rPr kumimoji="0" lang="fr-FR" sz="2400" b="1" i="0" u="none" strike="noStrike" kern="0" cap="none" spc="0" normalizeH="0" baseline="0" noProof="0" dirty="0" smtClean="0">
                <a:ln>
                  <a:noFill/>
                </a:ln>
                <a:solidFill>
                  <a:schemeClr val="tx1"/>
                </a:solidFill>
                <a:effectLst>
                  <a:outerShdw blurRad="50800" dist="38100" dir="5400000">
                    <a:srgbClr val="000000">
                      <a:alpha val="43000"/>
                    </a:srgbClr>
                  </a:outerShdw>
                </a:effectLst>
                <a:uLnTx/>
                <a:uFillTx/>
                <a:latin typeface="Cooper Black"/>
                <a:ea typeface="ＭＳ Ｐゴシック" pitchFamily="-84" charset="-128"/>
                <a:cs typeface="Cooper Black"/>
              </a:rPr>
              <a:t>power</a:t>
            </a:r>
            <a:r>
              <a:rPr kumimoji="0" lang="fr-FR" sz="2400" b="1" i="0" u="none" strike="noStrike" kern="0" cap="none" spc="0" normalizeH="0" baseline="0" noProof="0" dirty="0" smtClean="0">
                <a:ln>
                  <a:noFill/>
                </a:ln>
                <a:solidFill>
                  <a:srgbClr val="0000FF"/>
                </a:solidFill>
                <a:effectLst>
                  <a:outerShdw blurRad="50800" dist="38100" dir="5400000">
                    <a:srgbClr val="000000">
                      <a:alpha val="43000"/>
                    </a:srgbClr>
                  </a:outerShdw>
                </a:effectLst>
                <a:uLnTx/>
                <a:uFillTx/>
                <a:latin typeface="Cooper Black"/>
                <a:ea typeface="ＭＳ Ｐゴシック" pitchFamily="-84" charset="-128"/>
                <a:cs typeface="Cooper Black"/>
              </a:rPr>
              <a:t>…</a:t>
            </a:r>
          </a:p>
          <a:p>
            <a:pPr marL="342900" marR="0" lvl="0" indent="-342900" algn="l" defTabSz="914400" rtl="0" eaLnBrk="0" fontAlgn="base" latinLnBrk="0" hangingPunct="0">
              <a:lnSpc>
                <a:spcPct val="100000"/>
              </a:lnSpc>
              <a:spcBef>
                <a:spcPct val="20000"/>
              </a:spcBef>
              <a:spcAft>
                <a:spcPct val="0"/>
              </a:spcAft>
              <a:buSzPct val="65000"/>
              <a:buFont typeface="Wingdings" charset="2"/>
              <a:buChar char="Ø"/>
              <a:tabLst/>
              <a:defRPr/>
            </a:pPr>
            <a:endParaRPr kumimoji="0" lang="fr-FR" sz="3000" b="1" i="0" u="none" strike="noStrike" kern="0" cap="none" spc="0" normalizeH="0" baseline="0" noProof="0" dirty="0">
              <a:ln>
                <a:noFill/>
              </a:ln>
              <a:solidFill>
                <a:srgbClr val="FF00FF"/>
              </a:solidFill>
              <a:effectLst/>
              <a:uLnTx/>
              <a:uFillTx/>
              <a:latin typeface="Perpetua Titling MT"/>
              <a:ea typeface="ＭＳ Ｐゴシック" pitchFamily="-84" charset="-128"/>
              <a:cs typeface="Perpetua Titling MT"/>
            </a:endParaRPr>
          </a:p>
        </p:txBody>
      </p:sp>
      <p:sp>
        <p:nvSpPr>
          <p:cNvPr id="7" name="Rectangle 6"/>
          <p:cNvSpPr/>
          <p:nvPr/>
        </p:nvSpPr>
        <p:spPr>
          <a:xfrm>
            <a:off x="393700" y="5020439"/>
            <a:ext cx="8369300" cy="1384995"/>
          </a:xfrm>
          <a:prstGeom prst="rect">
            <a:avLst/>
          </a:prstGeom>
        </p:spPr>
        <p:txBody>
          <a:bodyPr wrap="square">
            <a:spAutoFit/>
          </a:bodyPr>
          <a:lstStyle/>
          <a:p>
            <a:pPr algn="just"/>
            <a:r>
              <a:rPr lang="fr-FR" sz="2100" dirty="0" smtClean="0">
                <a:latin typeface="Avenir Next Condensed Regular"/>
                <a:cs typeface="Avenir Next Condensed Regular"/>
              </a:rPr>
              <a:t>- </a:t>
            </a:r>
            <a:r>
              <a:rPr lang="fr-FR" sz="2100" dirty="0" err="1" smtClean="0">
                <a:latin typeface="Avenir Next Condensed Regular"/>
                <a:cs typeface="Avenir Next Condensed Regular"/>
              </a:rPr>
              <a:t>Greek</a:t>
            </a:r>
            <a:r>
              <a:rPr lang="fr-FR" sz="2100" dirty="0" smtClean="0">
                <a:latin typeface="Avenir Next Condensed Regular"/>
                <a:cs typeface="Avenir Next Condensed Regular"/>
              </a:rPr>
              <a:t> </a:t>
            </a:r>
            <a:r>
              <a:rPr lang="fr-FR" sz="2100" dirty="0" err="1" smtClean="0">
                <a:latin typeface="Avenir Next Condensed Regular"/>
                <a:cs typeface="Avenir Next Condensed Regular"/>
              </a:rPr>
              <a:t>closest</a:t>
            </a:r>
            <a:r>
              <a:rPr lang="fr-FR" sz="2100" dirty="0" smtClean="0">
                <a:latin typeface="Avenir Next Condensed Regular"/>
                <a:cs typeface="Avenir Next Condensed Regular"/>
              </a:rPr>
              <a:t> </a:t>
            </a:r>
            <a:r>
              <a:rPr lang="fr-FR" sz="2100" dirty="0" err="1" smtClean="0">
                <a:latin typeface="Avenir Next Condensed Regular"/>
                <a:cs typeface="Avenir Next Condensed Regular"/>
              </a:rPr>
              <a:t>equivalent</a:t>
            </a:r>
            <a:r>
              <a:rPr lang="fr-FR" sz="2100" dirty="0" smtClean="0">
                <a:latin typeface="Avenir Next Condensed Regular"/>
                <a:cs typeface="Avenir Next Condensed Regular"/>
              </a:rPr>
              <a:t> for </a:t>
            </a:r>
            <a:r>
              <a:rPr lang="fr-FR" sz="2100" i="1" dirty="0" smtClean="0">
                <a:latin typeface="Avenir Next Condensed Regular"/>
                <a:cs typeface="Avenir Next Condensed Regular"/>
              </a:rPr>
              <a:t>“</a:t>
            </a:r>
            <a:r>
              <a:rPr lang="fr-FR" sz="2100" dirty="0" err="1" smtClean="0">
                <a:latin typeface="Avenir Next Condensed Regular"/>
                <a:cs typeface="Avenir Next Condensed Regular"/>
              </a:rPr>
              <a:t>inherited</a:t>
            </a:r>
            <a:r>
              <a:rPr lang="fr-FR" sz="2100" dirty="0" smtClean="0">
                <a:latin typeface="Avenir Next Condensed Regular"/>
                <a:cs typeface="Avenir Next Condensed Regular"/>
              </a:rPr>
              <a:t> </a:t>
            </a:r>
            <a:r>
              <a:rPr lang="fr-FR" sz="2100" dirty="0" err="1" smtClean="0">
                <a:latin typeface="Avenir Next Condensed Regular"/>
                <a:cs typeface="Avenir Next Condensed Regular"/>
              </a:rPr>
              <a:t>diseases</a:t>
            </a:r>
            <a:r>
              <a:rPr lang="fr-FR" sz="2100" i="1" dirty="0" smtClean="0">
                <a:latin typeface="Avenir Next Condensed Regular"/>
                <a:cs typeface="Avenir Next Condensed Regular"/>
              </a:rPr>
              <a:t>”</a:t>
            </a:r>
            <a:r>
              <a:rPr lang="fr-FR" sz="2100" dirty="0" smtClean="0">
                <a:latin typeface="Avenir Next Condensed Regular"/>
                <a:cs typeface="Avenir Next Condensed Regular"/>
              </a:rPr>
              <a:t> </a:t>
            </a:r>
            <a:r>
              <a:rPr lang="fr-FR" sz="2100" dirty="0" err="1" smtClean="0">
                <a:latin typeface="Avenir Next Condensed Regular"/>
                <a:cs typeface="Avenir Next Condensed Regular"/>
              </a:rPr>
              <a:t>was</a:t>
            </a:r>
            <a:r>
              <a:rPr lang="fr-FR" sz="2100" dirty="0" smtClean="0">
                <a:latin typeface="Avenir Next Condensed Regular"/>
                <a:cs typeface="Avenir Next Condensed Regular"/>
              </a:rPr>
              <a:t> </a:t>
            </a:r>
            <a:r>
              <a:rPr lang="fr-FR" sz="2100" i="1" dirty="0" smtClean="0">
                <a:latin typeface="Avenir Next Condensed Regular"/>
                <a:cs typeface="Avenir Next Condensed Regular"/>
              </a:rPr>
              <a:t>“</a:t>
            </a:r>
            <a:r>
              <a:rPr lang="fr-FR" sz="2100" i="1" dirty="0" err="1" smtClean="0">
                <a:latin typeface="Avenir Next Condensed Regular"/>
                <a:cs typeface="Avenir Next Condensed Regular"/>
              </a:rPr>
              <a:t>family</a:t>
            </a:r>
            <a:r>
              <a:rPr lang="fr-FR" sz="2100" i="1" dirty="0" smtClean="0">
                <a:latin typeface="Avenir Next Condensed Regular"/>
                <a:cs typeface="Avenir Next Condensed Regular"/>
              </a:rPr>
              <a:t> </a:t>
            </a:r>
            <a:r>
              <a:rPr lang="fr-FR" sz="2100" i="1" dirty="0" err="1" smtClean="0">
                <a:latin typeface="Avenir Next Condensed Regular"/>
                <a:cs typeface="Avenir Next Condensed Regular"/>
              </a:rPr>
              <a:t>diseases</a:t>
            </a:r>
            <a:r>
              <a:rPr lang="fr-FR" sz="2100" i="1" dirty="0" smtClean="0">
                <a:latin typeface="Avenir Next Condensed Regular"/>
                <a:cs typeface="Avenir Next Condensed Regular"/>
              </a:rPr>
              <a:t>”.</a:t>
            </a:r>
            <a:endParaRPr lang="fr-FR" sz="2100" i="1" dirty="0" smtClean="0">
              <a:latin typeface="Avenir Next Condensed Regular"/>
              <a:cs typeface="Avenir Next Condensed Regular"/>
            </a:endParaRPr>
          </a:p>
          <a:p>
            <a:pPr algn="just"/>
            <a:r>
              <a:rPr lang="fr-FR" sz="2100" dirty="0" smtClean="0">
                <a:latin typeface="Avenir Next Condensed Regular"/>
                <a:cs typeface="Avenir Next Condensed Regular"/>
              </a:rPr>
              <a:t>- </a:t>
            </a:r>
            <a:r>
              <a:rPr lang="fr-FR" sz="2100" dirty="0" err="1" smtClean="0">
                <a:latin typeface="Avenir Next Condensed Regular"/>
                <a:cs typeface="Avenir Next Condensed Regular"/>
              </a:rPr>
              <a:t>Greek</a:t>
            </a:r>
            <a:r>
              <a:rPr lang="fr-FR" sz="2100" dirty="0" smtClean="0">
                <a:latin typeface="Avenir Next Condensed Regular"/>
                <a:cs typeface="Avenir Next Condensed Regular"/>
              </a:rPr>
              <a:t> </a:t>
            </a:r>
            <a:r>
              <a:rPr lang="fr-FR" sz="2100" dirty="0" err="1" smtClean="0">
                <a:latin typeface="Avenir Next Condensed Regular"/>
                <a:cs typeface="Avenir Next Condensed Regular"/>
              </a:rPr>
              <a:t>etymology</a:t>
            </a:r>
            <a:r>
              <a:rPr lang="fr-FR" sz="2100" dirty="0" smtClean="0">
                <a:latin typeface="Avenir Next Condensed Regular"/>
                <a:cs typeface="Avenir Next Condensed Regular"/>
              </a:rPr>
              <a:t> of</a:t>
            </a:r>
            <a:r>
              <a:rPr lang="fr-FR" sz="2100" dirty="0" smtClean="0">
                <a:latin typeface="Avenir Next Condensed Regular"/>
                <a:cs typeface="Avenir Next Condensed Regular"/>
              </a:rPr>
              <a:t> </a:t>
            </a:r>
            <a:r>
              <a:rPr lang="fr-FR" sz="2100" i="1" dirty="0" smtClean="0">
                <a:latin typeface="Avenir Next Condensed Regular"/>
                <a:cs typeface="Avenir Next Condensed Regular"/>
              </a:rPr>
              <a:t>“</a:t>
            </a:r>
            <a:r>
              <a:rPr lang="fr-FR" sz="2100" i="1" dirty="0" err="1" smtClean="0">
                <a:latin typeface="Avenir Next Condensed Regular"/>
                <a:cs typeface="Avenir Next Condensed Regular"/>
              </a:rPr>
              <a:t>genetics</a:t>
            </a:r>
            <a:r>
              <a:rPr lang="fr-FR" sz="2100" i="1" dirty="0" smtClean="0">
                <a:latin typeface="Avenir Next Condensed Regular"/>
                <a:cs typeface="Avenir Next Condensed Regular"/>
              </a:rPr>
              <a:t>“</a:t>
            </a:r>
            <a:r>
              <a:rPr lang="fr-FR" sz="2100" dirty="0" smtClean="0">
                <a:latin typeface="Avenir Next Condensed Regular"/>
                <a:cs typeface="Avenir Next Condensed Regular"/>
              </a:rPr>
              <a:t> : </a:t>
            </a:r>
            <a:r>
              <a:rPr lang="fr-FR" sz="2100" i="1" dirty="0" smtClean="0">
                <a:latin typeface="Avenir Next Condensed Regular"/>
                <a:cs typeface="Avenir Next Condensed Regular"/>
              </a:rPr>
              <a:t>“</a:t>
            </a:r>
            <a:r>
              <a:rPr lang="fr-FR" sz="2100" dirty="0" err="1" smtClean="0">
                <a:latin typeface="Avenir Next Condensed Regular"/>
                <a:cs typeface="Avenir Next Condensed Regular"/>
              </a:rPr>
              <a:t>genesis</a:t>
            </a:r>
            <a:r>
              <a:rPr lang="fr-FR" sz="2100" dirty="0" smtClean="0">
                <a:latin typeface="Avenir Next Condensed Regular"/>
                <a:cs typeface="Avenir Next Condensed Regular"/>
              </a:rPr>
              <a:t>”, </a:t>
            </a:r>
            <a:r>
              <a:rPr lang="fr-FR" sz="2100" dirty="0" err="1" smtClean="0">
                <a:latin typeface="Avenir Next Condensed Regular"/>
                <a:cs typeface="Avenir Next Condensed Regular"/>
              </a:rPr>
              <a:t>birth</a:t>
            </a:r>
            <a:r>
              <a:rPr lang="fr-FR" sz="2100" dirty="0" smtClean="0">
                <a:latin typeface="Avenir Next Condensed Regular"/>
                <a:cs typeface="Avenir Next Condensed Regular"/>
              </a:rPr>
              <a:t>, or “</a:t>
            </a:r>
            <a:r>
              <a:rPr lang="fr-FR" sz="2100" dirty="0" err="1" smtClean="0">
                <a:latin typeface="Avenir Next Condensed Regular"/>
                <a:cs typeface="Avenir Next Condensed Regular"/>
              </a:rPr>
              <a:t>genos</a:t>
            </a:r>
            <a:r>
              <a:rPr lang="fr-FR" sz="2100" dirty="0" smtClean="0">
                <a:latin typeface="Avenir Next Condensed Regular"/>
                <a:cs typeface="Avenir Next Condensed Regular"/>
              </a:rPr>
              <a:t>”, </a:t>
            </a:r>
            <a:r>
              <a:rPr lang="fr-FR" sz="2100" dirty="0" err="1" smtClean="0">
                <a:latin typeface="Avenir Next Condensed Regular"/>
                <a:cs typeface="Avenir Next Condensed Regular"/>
              </a:rPr>
              <a:t>origin</a:t>
            </a:r>
            <a:r>
              <a:rPr lang="fr-FR" sz="2100" dirty="0" smtClean="0">
                <a:latin typeface="Avenir Next Condensed Regular"/>
                <a:cs typeface="Avenir Next Condensed Regular"/>
              </a:rPr>
              <a:t>.</a:t>
            </a:r>
            <a:endParaRPr lang="fr-FR" sz="2100" i="1" dirty="0" smtClean="0">
              <a:latin typeface="Avenir Next Condensed Regular"/>
              <a:cs typeface="Avenir Next Condensed Regular"/>
            </a:endParaRPr>
          </a:p>
          <a:p>
            <a:pPr algn="just"/>
            <a:r>
              <a:rPr lang="fr-FR" sz="2100" i="1" dirty="0" smtClean="0">
                <a:latin typeface="Avenir Next Condensed Regular"/>
                <a:cs typeface="Avenir Next Condensed Regular"/>
              </a:rPr>
              <a:t>- </a:t>
            </a:r>
            <a:r>
              <a:rPr lang="fr-FR" sz="2100" dirty="0" smtClean="0">
                <a:latin typeface="Avenir Next Condensed Regular"/>
                <a:cs typeface="Avenir Next Condensed Regular"/>
              </a:rPr>
              <a:t>Latin </a:t>
            </a:r>
            <a:r>
              <a:rPr lang="fr-FR" sz="2100" dirty="0" err="1" smtClean="0">
                <a:latin typeface="Avenir Next Condensed Regular"/>
                <a:cs typeface="Avenir Next Condensed Regular"/>
              </a:rPr>
              <a:t>etymology</a:t>
            </a:r>
            <a:r>
              <a:rPr lang="fr-FR" sz="2100" dirty="0" smtClean="0">
                <a:latin typeface="Avenir Next Condensed Regular"/>
                <a:cs typeface="Avenir Next Condensed Regular"/>
              </a:rPr>
              <a:t> of</a:t>
            </a:r>
            <a:r>
              <a:rPr lang="fr-FR" sz="2100" i="1" dirty="0" smtClean="0">
                <a:latin typeface="Avenir Next Condensed Regular"/>
                <a:cs typeface="Avenir Next Condensed Regular"/>
              </a:rPr>
              <a:t> “</a:t>
            </a:r>
            <a:r>
              <a:rPr lang="fr-FR" sz="2100" i="1" dirty="0" err="1" smtClean="0">
                <a:latin typeface="Avenir Next Condensed Regular"/>
                <a:cs typeface="Avenir Next Condensed Regular"/>
              </a:rPr>
              <a:t>heredity</a:t>
            </a:r>
            <a:r>
              <a:rPr lang="fr-FR" sz="2100" i="1" dirty="0" smtClean="0">
                <a:latin typeface="Avenir Next Condensed Regular"/>
                <a:cs typeface="Avenir Next Condensed Regular"/>
              </a:rPr>
              <a:t>“</a:t>
            </a:r>
            <a:r>
              <a:rPr lang="fr-FR" sz="2100" i="1" dirty="0" smtClean="0">
                <a:latin typeface="Avenir Next Condensed Regular"/>
                <a:cs typeface="Avenir Next Condensed Regular"/>
              </a:rPr>
              <a:t> </a:t>
            </a:r>
            <a:r>
              <a:rPr lang="fr-FR" sz="2100" i="1" dirty="0" smtClean="0">
                <a:latin typeface="Avenir Next Condensed Regular"/>
                <a:cs typeface="Avenir Next Condensed Regular"/>
              </a:rPr>
              <a:t>: “</a:t>
            </a:r>
            <a:r>
              <a:rPr lang="fr-FR" sz="2100" dirty="0" err="1" smtClean="0">
                <a:latin typeface="Avenir Next Condensed Regular"/>
                <a:cs typeface="Avenir Next Condensed Regular"/>
              </a:rPr>
              <a:t>hereditas</a:t>
            </a:r>
            <a:r>
              <a:rPr lang="fr-FR" sz="2100" dirty="0" smtClean="0">
                <a:latin typeface="Avenir Next Condensed Regular"/>
                <a:cs typeface="Avenir Next Condensed Regular"/>
              </a:rPr>
              <a:t>, </a:t>
            </a:r>
            <a:r>
              <a:rPr lang="fr-FR" sz="2100" dirty="0" err="1" smtClean="0">
                <a:latin typeface="Avenir Next Condensed Regular"/>
                <a:cs typeface="Avenir Next Condensed Regular"/>
              </a:rPr>
              <a:t>i.e</a:t>
            </a:r>
            <a:r>
              <a:rPr lang="fr-FR" sz="2100" dirty="0" smtClean="0">
                <a:latin typeface="Avenir Next Condensed Regular"/>
                <a:cs typeface="Avenir Next Condensed Regular"/>
              </a:rPr>
              <a:t> </a:t>
            </a:r>
            <a:r>
              <a:rPr lang="fr-FR" sz="2100" dirty="0" err="1" smtClean="0">
                <a:latin typeface="Avenir Next Condensed Regular"/>
                <a:cs typeface="Avenir Next Condensed Regular"/>
              </a:rPr>
              <a:t>what</a:t>
            </a:r>
            <a:r>
              <a:rPr lang="fr-FR" sz="2100" dirty="0" smtClean="0">
                <a:latin typeface="Avenir Next Condensed Regular"/>
                <a:cs typeface="Avenir Next Condensed Regular"/>
              </a:rPr>
              <a:t> </a:t>
            </a:r>
            <a:r>
              <a:rPr lang="fr-FR" sz="2100" dirty="0" err="1" smtClean="0">
                <a:latin typeface="Avenir Next Condensed Regular"/>
                <a:cs typeface="Avenir Next Condensed Regular"/>
              </a:rPr>
              <a:t>you</a:t>
            </a:r>
            <a:r>
              <a:rPr lang="fr-FR" sz="2100" dirty="0" smtClean="0">
                <a:latin typeface="Avenir Next Condensed Regular"/>
                <a:cs typeface="Avenir Next Condensed Regular"/>
              </a:rPr>
              <a:t> </a:t>
            </a:r>
            <a:r>
              <a:rPr lang="fr-FR" sz="2100" dirty="0" err="1" smtClean="0">
                <a:latin typeface="Avenir Next Condensed Regular"/>
                <a:cs typeface="Avenir Next Condensed Regular"/>
              </a:rPr>
              <a:t>receive</a:t>
            </a:r>
            <a:r>
              <a:rPr lang="fr-FR" sz="2100" dirty="0" smtClean="0">
                <a:latin typeface="Avenir Next Condensed Regular"/>
                <a:cs typeface="Avenir Next Condensed Regular"/>
              </a:rPr>
              <a:t> </a:t>
            </a:r>
            <a:r>
              <a:rPr lang="fr-FR" sz="2100" dirty="0" err="1" smtClean="0">
                <a:latin typeface="Avenir Next Condensed Regular"/>
                <a:cs typeface="Avenir Next Condensed Regular"/>
              </a:rPr>
              <a:t>after</a:t>
            </a:r>
            <a:r>
              <a:rPr lang="fr-FR" sz="2100" dirty="0" smtClean="0">
                <a:latin typeface="Avenir Next Condensed Regular"/>
                <a:cs typeface="Avenir Next Condensed Regular"/>
              </a:rPr>
              <a:t> </a:t>
            </a:r>
            <a:r>
              <a:rPr lang="fr-FR" sz="2100" dirty="0" err="1" smtClean="0">
                <a:latin typeface="Avenir Next Condensed Regular"/>
                <a:cs typeface="Avenir Next Condensed Regular"/>
              </a:rPr>
              <a:t>your</a:t>
            </a:r>
            <a:r>
              <a:rPr lang="fr-FR" sz="2100" dirty="0" smtClean="0">
                <a:latin typeface="Avenir Next Condensed Regular"/>
                <a:cs typeface="Avenir Next Condensed Regular"/>
              </a:rPr>
              <a:t> </a:t>
            </a:r>
            <a:r>
              <a:rPr lang="fr-FR" sz="2100" dirty="0" err="1" smtClean="0">
                <a:latin typeface="Avenir Next Condensed Regular"/>
                <a:cs typeface="Avenir Next Condensed Regular"/>
              </a:rPr>
              <a:t>parents’death</a:t>
            </a:r>
            <a:r>
              <a:rPr lang="fr-FR" sz="2100" i="1" dirty="0" smtClean="0">
                <a:latin typeface="Avenir Next Condensed Regular"/>
                <a:cs typeface="Avenir Next Condensed Regular"/>
              </a:rPr>
              <a:t>.</a:t>
            </a:r>
          </a:p>
          <a:p>
            <a:pPr algn="just"/>
            <a:endParaRPr lang="fr-FR" sz="2100" dirty="0" smtClean="0">
              <a:latin typeface="Avenir Next Condensed Regular"/>
              <a:cs typeface="Avenir Next Condensed Regular"/>
            </a:endParaRPr>
          </a:p>
        </p:txBody>
      </p:sp>
      <p:pic>
        <p:nvPicPr>
          <p:cNvPr id="9" name="Image 8" descr="Capture d’écran 2013-10-07 à 14.56.19.png"/>
          <p:cNvPicPr>
            <a:picLocks noChangeAspect="1"/>
          </p:cNvPicPr>
          <p:nvPr/>
        </p:nvPicPr>
        <p:blipFill>
          <a:blip r:embed="rId2"/>
          <a:srcRect b="2976"/>
          <a:stretch>
            <a:fillRect/>
          </a:stretch>
        </p:blipFill>
        <p:spPr>
          <a:xfrm>
            <a:off x="5489575" y="952068"/>
            <a:ext cx="2838450" cy="4140632"/>
          </a:xfrm>
          <a:prstGeom prst="rect">
            <a:avLst/>
          </a:prstGeom>
        </p:spPr>
      </p:pic>
      <p:pic>
        <p:nvPicPr>
          <p:cNvPr id="8" name="Picture 5"/>
          <p:cNvPicPr>
            <a:picLocks noChangeAspect="1" noChangeArrowheads="1"/>
          </p:cNvPicPr>
          <p:nvPr/>
        </p:nvPicPr>
        <p:blipFill>
          <a:blip r:embed="rId3"/>
          <a:srcRect/>
          <a:stretch>
            <a:fillRect/>
          </a:stretch>
        </p:blipFill>
        <p:spPr bwMode="auto">
          <a:xfrm>
            <a:off x="4681084" y="1779588"/>
            <a:ext cx="4250190" cy="2665412"/>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Scale>
                                      <p:cBhvr>
                                        <p:cTn id="7"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9"/>
                                        </p:tgtEl>
                                        <p:attrNameLst>
                                          <p:attrName>ppt_x</p:attrName>
                                          <p:attrName>ppt_y</p:attrName>
                                        </p:attrNameLst>
                                      </p:cBhvr>
                                    </p:animMotion>
                                    <p:animEffect transition="in" filter="fade">
                                      <p:cBhvr>
                                        <p:cTn id="9" dur="1000"/>
                                        <p:tgtEl>
                                          <p:spTgt spid="9"/>
                                        </p:tgtEl>
                                      </p:cBhvr>
                                    </p:animEffect>
                                  </p:childTnLst>
                                </p:cTn>
                              </p:par>
                              <p:par>
                                <p:cTn id="10" presetID="1" presetClass="exit" presetSubtype="0" fill="hold" nodeType="withEffect">
                                  <p:stCondLst>
                                    <p:cond delay="0"/>
                                  </p:stCondLst>
                                  <p:childTnLst>
                                    <p:set>
                                      <p:cBhvr>
                                        <p:cTn id="11"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152400" y="1222375"/>
            <a:ext cx="8839200" cy="5292725"/>
          </a:xfrm>
          <a:prstGeom prst="rect">
            <a:avLst/>
          </a:prstGeom>
          <a:noFill/>
          <a:ln w="9525">
            <a:noFill/>
            <a:miter lim="800000"/>
            <a:headEnd/>
            <a:tailEnd/>
          </a:ln>
        </p:spPr>
      </p:pic>
      <p:sp>
        <p:nvSpPr>
          <p:cNvPr id="2" name="Titre 1"/>
          <p:cNvSpPr>
            <a:spLocks noGrp="1"/>
          </p:cNvSpPr>
          <p:nvPr>
            <p:ph type="title"/>
          </p:nvPr>
        </p:nvSpPr>
        <p:spPr>
          <a:xfrm>
            <a:off x="139700" y="50800"/>
            <a:ext cx="8864600" cy="1139825"/>
          </a:xfrm>
        </p:spPr>
        <p:txBody>
          <a:bodyPr/>
          <a:lstStyle/>
          <a:p>
            <a:pPr algn="ctr"/>
            <a:r>
              <a:rPr lang="fr-FR" sz="3500" dirty="0" smtClean="0">
                <a:latin typeface="Garamond"/>
                <a:cs typeface="Garamond"/>
              </a:rPr>
              <a:t>NON-CODING</a:t>
            </a:r>
            <a:br>
              <a:rPr lang="fr-FR" sz="3500" dirty="0" smtClean="0">
                <a:latin typeface="Garamond"/>
                <a:cs typeface="Garamond"/>
              </a:rPr>
            </a:br>
            <a:r>
              <a:rPr lang="fr-FR" sz="3500" dirty="0" err="1" smtClean="0">
                <a:latin typeface="Garamond"/>
                <a:cs typeface="Garamond"/>
              </a:rPr>
              <a:t>-the</a:t>
            </a:r>
            <a:r>
              <a:rPr lang="fr-FR" sz="3500" dirty="0" smtClean="0">
                <a:latin typeface="Garamond"/>
                <a:cs typeface="Garamond"/>
              </a:rPr>
              <a:t> </a:t>
            </a:r>
            <a:r>
              <a:rPr lang="fr-FR" sz="3500" dirty="0" err="1" smtClean="0">
                <a:latin typeface="Garamond"/>
                <a:cs typeface="Garamond"/>
              </a:rPr>
              <a:t>innovative</a:t>
            </a:r>
            <a:r>
              <a:rPr lang="fr-FR" sz="3500" dirty="0" smtClean="0">
                <a:latin typeface="Garamond"/>
                <a:cs typeface="Garamond"/>
              </a:rPr>
              <a:t> </a:t>
            </a:r>
            <a:r>
              <a:rPr lang="fr-FR" sz="3500" dirty="0" err="1" smtClean="0">
                <a:latin typeface="Garamond"/>
                <a:cs typeface="Garamond"/>
              </a:rPr>
              <a:t>key</a:t>
            </a:r>
            <a:r>
              <a:rPr lang="fr-FR" sz="3500" dirty="0" smtClean="0">
                <a:latin typeface="Garamond"/>
                <a:cs typeface="Garamond"/>
              </a:rPr>
              <a:t> for </a:t>
            </a:r>
            <a:r>
              <a:rPr lang="fr-FR" sz="3500" dirty="0" err="1" smtClean="0">
                <a:latin typeface="Garamond"/>
                <a:cs typeface="Garamond"/>
              </a:rPr>
              <a:t>evolution-</a:t>
            </a:r>
            <a:endParaRPr lang="fr-FR" sz="3500" dirty="0">
              <a:latin typeface="Garamond"/>
              <a:cs typeface="Garamond"/>
            </a:endParaRPr>
          </a:p>
        </p:txBody>
      </p:sp>
      <p:sp>
        <p:nvSpPr>
          <p:cNvPr id="11" name="Text Box 6"/>
          <p:cNvSpPr txBox="1">
            <a:spLocks noChangeArrowheads="1"/>
          </p:cNvSpPr>
          <p:nvPr/>
        </p:nvSpPr>
        <p:spPr bwMode="auto">
          <a:xfrm>
            <a:off x="6624638" y="2732088"/>
            <a:ext cx="1447800" cy="274637"/>
          </a:xfrm>
          <a:prstGeom prst="rect">
            <a:avLst/>
          </a:prstGeom>
          <a:noFill/>
          <a:ln w="9525">
            <a:noFill/>
            <a:miter lim="800000"/>
            <a:headEnd/>
            <a:tailEnd/>
          </a:ln>
        </p:spPr>
        <p:txBody>
          <a:bodyPr anchor="ctr">
            <a:prstTxWarp prst="textNoShape">
              <a:avLst/>
            </a:prstTxWarp>
            <a:spAutoFit/>
          </a:bodyPr>
          <a:lstStyle/>
          <a:p>
            <a:pPr algn="ctr"/>
            <a:r>
              <a:rPr lang="en-AU" sz="1200" b="1"/>
              <a:t>Complex fungi</a:t>
            </a:r>
            <a:endParaRPr lang="en-US" sz="1200" b="1"/>
          </a:p>
        </p:txBody>
      </p:sp>
      <p:sp>
        <p:nvSpPr>
          <p:cNvPr id="13" name="Text Box 9"/>
          <p:cNvSpPr txBox="1">
            <a:spLocks noChangeArrowheads="1"/>
          </p:cNvSpPr>
          <p:nvPr/>
        </p:nvSpPr>
        <p:spPr bwMode="auto">
          <a:xfrm>
            <a:off x="4013200" y="4471352"/>
            <a:ext cx="1117600" cy="276999"/>
          </a:xfrm>
          <a:prstGeom prst="rect">
            <a:avLst/>
          </a:prstGeom>
          <a:solidFill>
            <a:schemeClr val="bg1"/>
          </a:solidFill>
          <a:ln w="9525">
            <a:noFill/>
            <a:miter lim="800000"/>
            <a:headEnd/>
            <a:tailEnd/>
          </a:ln>
        </p:spPr>
        <p:txBody>
          <a:bodyPr wrap="square" anchor="ctr">
            <a:prstTxWarp prst="textNoShape">
              <a:avLst/>
            </a:prstTxWarp>
            <a:spAutoFit/>
          </a:bodyPr>
          <a:lstStyle/>
          <a:p>
            <a:pPr algn="ctr"/>
            <a:r>
              <a:rPr lang="en-AU" sz="1200" b="1" dirty="0"/>
              <a:t>Prokaryotes</a:t>
            </a:r>
            <a:endParaRPr lang="en-US" sz="1200" b="1" dirty="0"/>
          </a:p>
        </p:txBody>
      </p:sp>
      <p:sp>
        <p:nvSpPr>
          <p:cNvPr id="15" name="Text Box 12"/>
          <p:cNvSpPr txBox="1">
            <a:spLocks noChangeArrowheads="1"/>
          </p:cNvSpPr>
          <p:nvPr/>
        </p:nvSpPr>
        <p:spPr bwMode="auto">
          <a:xfrm>
            <a:off x="7543800" y="1574800"/>
            <a:ext cx="1152525" cy="274638"/>
          </a:xfrm>
          <a:prstGeom prst="rect">
            <a:avLst/>
          </a:prstGeom>
          <a:noFill/>
          <a:ln w="9525">
            <a:noFill/>
            <a:miter lim="800000"/>
            <a:headEnd/>
            <a:tailEnd/>
          </a:ln>
        </p:spPr>
        <p:txBody>
          <a:bodyPr anchor="ctr">
            <a:prstTxWarp prst="textNoShape">
              <a:avLst/>
            </a:prstTxWarp>
            <a:spAutoFit/>
          </a:bodyPr>
          <a:lstStyle/>
          <a:p>
            <a:r>
              <a:rPr lang="en-AU" sz="1200" b="1"/>
              <a:t>Urochordate</a:t>
            </a:r>
            <a:endParaRPr lang="en-US" sz="1200" b="1"/>
          </a:p>
        </p:txBody>
      </p:sp>
      <p:sp>
        <p:nvSpPr>
          <p:cNvPr id="17" name="Text Box 15"/>
          <p:cNvSpPr txBox="1">
            <a:spLocks noChangeArrowheads="1"/>
          </p:cNvSpPr>
          <p:nvPr/>
        </p:nvSpPr>
        <p:spPr bwMode="auto">
          <a:xfrm>
            <a:off x="6256338" y="3355975"/>
            <a:ext cx="1257300" cy="457200"/>
          </a:xfrm>
          <a:prstGeom prst="rect">
            <a:avLst/>
          </a:prstGeom>
          <a:noFill/>
          <a:ln w="9525">
            <a:noFill/>
            <a:miter lim="800000"/>
            <a:headEnd/>
            <a:tailEnd/>
          </a:ln>
        </p:spPr>
        <p:txBody>
          <a:bodyPr anchor="ctr">
            <a:prstTxWarp prst="textNoShape">
              <a:avLst/>
            </a:prstTxWarp>
            <a:spAutoFit/>
          </a:bodyPr>
          <a:lstStyle/>
          <a:p>
            <a:pPr algn="ctr"/>
            <a:r>
              <a:rPr lang="en-AU" sz="1200" b="1"/>
              <a:t>Simple eukaryotes</a:t>
            </a:r>
            <a:endParaRPr lang="en-US" sz="1200" b="1"/>
          </a:p>
        </p:txBody>
      </p:sp>
      <p:sp>
        <p:nvSpPr>
          <p:cNvPr id="19" name="Text Box 18"/>
          <p:cNvSpPr txBox="1">
            <a:spLocks noChangeArrowheads="1"/>
          </p:cNvSpPr>
          <p:nvPr/>
        </p:nvSpPr>
        <p:spPr bwMode="auto">
          <a:xfrm>
            <a:off x="7297738" y="1798638"/>
            <a:ext cx="1323975" cy="274637"/>
          </a:xfrm>
          <a:prstGeom prst="rect">
            <a:avLst/>
          </a:prstGeom>
          <a:noFill/>
          <a:ln w="9525">
            <a:noFill/>
            <a:miter lim="800000"/>
            <a:headEnd/>
            <a:tailEnd/>
          </a:ln>
        </p:spPr>
        <p:txBody>
          <a:bodyPr anchor="ctr">
            <a:prstTxWarp prst="textNoShape">
              <a:avLst/>
            </a:prstTxWarp>
            <a:spAutoFit/>
          </a:bodyPr>
          <a:lstStyle/>
          <a:p>
            <a:pPr algn="ctr"/>
            <a:r>
              <a:rPr lang="en-AU" sz="1200" b="1" dirty="0"/>
              <a:t>Invertebrates</a:t>
            </a:r>
            <a:endParaRPr lang="en-US" sz="1200" b="1" dirty="0"/>
          </a:p>
        </p:txBody>
      </p:sp>
      <p:sp>
        <p:nvSpPr>
          <p:cNvPr id="21" name="Text Box 22"/>
          <p:cNvSpPr txBox="1">
            <a:spLocks noChangeArrowheads="1"/>
          </p:cNvSpPr>
          <p:nvPr/>
        </p:nvSpPr>
        <p:spPr bwMode="auto">
          <a:xfrm>
            <a:off x="7181850" y="2141538"/>
            <a:ext cx="746125" cy="274637"/>
          </a:xfrm>
          <a:prstGeom prst="rect">
            <a:avLst/>
          </a:prstGeom>
          <a:noFill/>
          <a:ln w="9525">
            <a:noFill/>
            <a:miter lim="800000"/>
            <a:headEnd/>
            <a:tailEnd/>
          </a:ln>
        </p:spPr>
        <p:txBody>
          <a:bodyPr anchor="ctr">
            <a:prstTxWarp prst="textNoShape">
              <a:avLst/>
            </a:prstTxWarp>
            <a:spAutoFit/>
          </a:bodyPr>
          <a:lstStyle/>
          <a:p>
            <a:pPr algn="ctr"/>
            <a:r>
              <a:rPr lang="en-AU" sz="1200" b="1"/>
              <a:t>Plants</a:t>
            </a:r>
            <a:endParaRPr lang="en-US" sz="1200" b="1"/>
          </a:p>
        </p:txBody>
      </p:sp>
      <p:sp>
        <p:nvSpPr>
          <p:cNvPr id="23" name="Text Box 25"/>
          <p:cNvSpPr txBox="1">
            <a:spLocks noChangeArrowheads="1"/>
          </p:cNvSpPr>
          <p:nvPr/>
        </p:nvSpPr>
        <p:spPr bwMode="auto">
          <a:xfrm>
            <a:off x="7735888" y="1322388"/>
            <a:ext cx="1184275" cy="274637"/>
          </a:xfrm>
          <a:prstGeom prst="rect">
            <a:avLst/>
          </a:prstGeom>
          <a:noFill/>
          <a:ln w="9525">
            <a:noFill/>
            <a:miter lim="800000"/>
            <a:headEnd/>
            <a:tailEnd/>
          </a:ln>
        </p:spPr>
        <p:txBody>
          <a:bodyPr anchor="ctr">
            <a:prstTxWarp prst="textNoShape">
              <a:avLst/>
            </a:prstTxWarp>
            <a:spAutoFit/>
          </a:bodyPr>
          <a:lstStyle/>
          <a:p>
            <a:pPr algn="ctr"/>
            <a:r>
              <a:rPr lang="en-AU" sz="1200" b="1"/>
              <a:t>Vertebrates</a:t>
            </a:r>
            <a:endParaRPr lang="en-US" sz="1200" b="1"/>
          </a:p>
        </p:txBody>
      </p:sp>
      <p:sp>
        <p:nvSpPr>
          <p:cNvPr id="33" name="Text Box 3"/>
          <p:cNvSpPr txBox="1">
            <a:spLocks noChangeArrowheads="1"/>
          </p:cNvSpPr>
          <p:nvPr/>
        </p:nvSpPr>
        <p:spPr bwMode="auto">
          <a:xfrm>
            <a:off x="3261385" y="6550223"/>
            <a:ext cx="2621230" cy="307777"/>
          </a:xfrm>
          <a:prstGeom prst="rect">
            <a:avLst/>
          </a:prstGeom>
          <a:noFill/>
          <a:ln w="9525">
            <a:noFill/>
            <a:miter lim="800000"/>
            <a:headEnd/>
            <a:tailEnd/>
          </a:ln>
        </p:spPr>
        <p:txBody>
          <a:bodyPr wrap="none" anchor="ctr">
            <a:prstTxWarp prst="textNoShape">
              <a:avLst/>
            </a:prstTxWarp>
            <a:spAutoFit/>
          </a:bodyPr>
          <a:lstStyle/>
          <a:p>
            <a:pPr algn="ctr"/>
            <a:r>
              <a:rPr lang="en-US" sz="1400" b="1" dirty="0" smtClean="0">
                <a:solidFill>
                  <a:srgbClr val="000000"/>
                </a:solidFill>
                <a:latin typeface="Calibri" pitchFamily="-65" charset="0"/>
              </a:rPr>
              <a:t>Taft </a:t>
            </a:r>
            <a:r>
              <a:rPr lang="en-US" sz="1400" b="1" dirty="0">
                <a:solidFill>
                  <a:srgbClr val="000000"/>
                </a:solidFill>
                <a:latin typeface="Calibri" pitchFamily="-65" charset="0"/>
              </a:rPr>
              <a:t>and</a:t>
            </a:r>
            <a:r>
              <a:rPr lang="en-US" sz="1400" b="1" dirty="0" smtClean="0">
                <a:solidFill>
                  <a:srgbClr val="000000"/>
                </a:solidFill>
                <a:latin typeface="Calibri" pitchFamily="-65" charset="0"/>
              </a:rPr>
              <a:t> </a:t>
            </a:r>
            <a:r>
              <a:rPr lang="en-US" sz="1400" b="1" dirty="0" err="1" smtClean="0">
                <a:solidFill>
                  <a:srgbClr val="000000"/>
                </a:solidFill>
                <a:latin typeface="Calibri" pitchFamily="-65" charset="0"/>
              </a:rPr>
              <a:t>Mattick</a:t>
            </a:r>
            <a:r>
              <a:rPr lang="en-US" sz="1400" b="1" dirty="0">
                <a:solidFill>
                  <a:srgbClr val="000000"/>
                </a:solidFill>
                <a:latin typeface="Calibri" pitchFamily="-65" charset="0"/>
              </a:rPr>
              <a:t>,</a:t>
            </a:r>
            <a:r>
              <a:rPr lang="en-US" sz="1400" b="1" dirty="0" smtClean="0">
                <a:solidFill>
                  <a:srgbClr val="000000"/>
                </a:solidFill>
                <a:latin typeface="Calibri" pitchFamily="-65" charset="0"/>
              </a:rPr>
              <a:t> </a:t>
            </a:r>
            <a:r>
              <a:rPr lang="en-US" sz="1400" b="1" dirty="0" err="1" smtClean="0">
                <a:solidFill>
                  <a:srgbClr val="000000"/>
                </a:solidFill>
                <a:latin typeface="Calibri" pitchFamily="-65" charset="0"/>
              </a:rPr>
              <a:t>Bioessays</a:t>
            </a:r>
            <a:r>
              <a:rPr lang="en-US" sz="1400" b="1" dirty="0" smtClean="0">
                <a:solidFill>
                  <a:srgbClr val="000000"/>
                </a:solidFill>
                <a:latin typeface="Calibri" pitchFamily="-65" charset="0"/>
              </a:rPr>
              <a:t> </a:t>
            </a:r>
            <a:r>
              <a:rPr lang="en-AU" sz="1400" b="1" dirty="0" smtClean="0">
                <a:solidFill>
                  <a:srgbClr val="000000"/>
                </a:solidFill>
                <a:latin typeface="Calibri" pitchFamily="-65" charset="0"/>
              </a:rPr>
              <a:t>2007</a:t>
            </a:r>
            <a:endParaRPr lang="en-US" sz="2400" dirty="0">
              <a:solidFill>
                <a:srgbClr val="000000"/>
              </a:solidFill>
              <a:latin typeface="Calibri" pitchFamily="-65" charset="0"/>
            </a:endParaRPr>
          </a:p>
        </p:txBody>
      </p:sp>
      <p:pic>
        <p:nvPicPr>
          <p:cNvPr id="18" name="Image 17" descr="mt sizes.tiff"/>
          <p:cNvPicPr>
            <a:picLocks noChangeAspect="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2120900" y="1092421"/>
            <a:ext cx="2739637" cy="3670080"/>
          </a:xfrm>
          <a:prstGeom prst="rect">
            <a:avLst/>
          </a:prstGeom>
        </p:spPr>
      </p:pic>
      <p:sp>
        <p:nvSpPr>
          <p:cNvPr id="20" name="Rectangle 7"/>
          <p:cNvSpPr>
            <a:spLocks noChangeArrowheads="1"/>
          </p:cNvSpPr>
          <p:nvPr/>
        </p:nvSpPr>
        <p:spPr bwMode="auto">
          <a:xfrm>
            <a:off x="546100" y="6076596"/>
            <a:ext cx="3771900" cy="46166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p>
            <a:r>
              <a:rPr lang="fr-FR" sz="1200" b="0" i="1" dirty="0" err="1" smtClean="0"/>
              <a:t>Courtesy</a:t>
            </a:r>
            <a:r>
              <a:rPr lang="fr-FR" sz="1200" b="0" i="1" dirty="0" smtClean="0"/>
              <a:t> </a:t>
            </a:r>
            <a:r>
              <a:rPr lang="fr-FR" sz="1200" b="0" i="1" dirty="0" err="1" smtClean="0"/>
              <a:t>from</a:t>
            </a:r>
            <a:r>
              <a:rPr lang="fr-FR" sz="1200" b="0" i="1" dirty="0" smtClean="0"/>
              <a:t> M </a:t>
            </a:r>
            <a:r>
              <a:rPr lang="fr-FR" sz="1200" b="0" i="1" dirty="0" err="1" smtClean="0"/>
              <a:t>Ricchetti</a:t>
            </a:r>
            <a:r>
              <a:rPr lang="fr-FR" sz="1200" b="0" i="1" dirty="0" smtClean="0"/>
              <a:t>, Institut Pasteur</a:t>
            </a:r>
          </a:p>
          <a:p>
            <a:r>
              <a:rPr lang="fr-FR" sz="1200" b="0" i="1" dirty="0" err="1" smtClean="0"/>
              <a:t>Issued</a:t>
            </a:r>
            <a:r>
              <a:rPr lang="fr-FR" sz="1200" b="0" i="1" dirty="0" smtClean="0"/>
              <a:t> </a:t>
            </a:r>
            <a:r>
              <a:rPr lang="fr-FR" sz="1200" b="0" i="1" dirty="0" err="1" smtClean="0"/>
              <a:t>from</a:t>
            </a:r>
            <a:r>
              <a:rPr lang="fr-FR" sz="1200" b="0" i="1" dirty="0" smtClean="0"/>
              <a:t>  Burger et al, 2003, Trends in </a:t>
            </a:r>
            <a:r>
              <a:rPr lang="fr-FR" sz="1200" b="0" i="1" dirty="0" err="1" smtClean="0"/>
              <a:t>Genetics</a:t>
            </a:r>
            <a:endParaRPr lang="fr-FR" sz="1200" i="1" dirty="0"/>
          </a:p>
        </p:txBody>
      </p:sp>
      <p:cxnSp>
        <p:nvCxnSpPr>
          <p:cNvPr id="24" name="Connecteur droit avec flèche 23"/>
          <p:cNvCxnSpPr/>
          <p:nvPr/>
        </p:nvCxnSpPr>
        <p:spPr>
          <a:xfrm flipV="1">
            <a:off x="5854700" y="5499100"/>
            <a:ext cx="1257300" cy="7747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6" name="Connecteur droit avec flèche 25"/>
          <p:cNvCxnSpPr/>
          <p:nvPr/>
        </p:nvCxnSpPr>
        <p:spPr>
          <a:xfrm flipV="1">
            <a:off x="5842000" y="5803900"/>
            <a:ext cx="1397000" cy="4953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8" name="Connecteur droit avec flèche 27"/>
          <p:cNvCxnSpPr/>
          <p:nvPr/>
        </p:nvCxnSpPr>
        <p:spPr>
          <a:xfrm rot="5400000" flipH="1" flipV="1">
            <a:off x="7442200" y="6096000"/>
            <a:ext cx="876300" cy="127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0" name="Connecteur droit avec flèche 29"/>
          <p:cNvCxnSpPr/>
          <p:nvPr/>
        </p:nvCxnSpPr>
        <p:spPr>
          <a:xfrm rot="5400000" flipH="1" flipV="1">
            <a:off x="8007350" y="6013450"/>
            <a:ext cx="990600" cy="127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8" name="ZoneTexte 37"/>
          <p:cNvSpPr txBox="1"/>
          <p:nvPr/>
        </p:nvSpPr>
        <p:spPr>
          <a:xfrm rot="19656695">
            <a:off x="7078743" y="6024306"/>
            <a:ext cx="2159000" cy="276999"/>
          </a:xfrm>
          <a:prstGeom prst="rect">
            <a:avLst/>
          </a:prstGeom>
          <a:noFill/>
        </p:spPr>
        <p:txBody>
          <a:bodyPr wrap="square" rtlCol="0">
            <a:spAutoFit/>
          </a:bodyPr>
          <a:lstStyle/>
          <a:p>
            <a:r>
              <a:rPr lang="fr-FR" sz="1200" dirty="0" smtClean="0"/>
              <a:t>N Crassa	</a:t>
            </a:r>
            <a:endParaRPr lang="fr-FR" sz="1200" dirty="0"/>
          </a:p>
        </p:txBody>
      </p:sp>
      <p:sp>
        <p:nvSpPr>
          <p:cNvPr id="39" name="ZoneTexte 38"/>
          <p:cNvSpPr txBox="1"/>
          <p:nvPr/>
        </p:nvSpPr>
        <p:spPr>
          <a:xfrm rot="19656695">
            <a:off x="7675643" y="6024306"/>
            <a:ext cx="2159000" cy="276999"/>
          </a:xfrm>
          <a:prstGeom prst="rect">
            <a:avLst/>
          </a:prstGeom>
          <a:noFill/>
        </p:spPr>
        <p:txBody>
          <a:bodyPr wrap="square" rtlCol="0">
            <a:spAutoFit/>
          </a:bodyPr>
          <a:lstStyle/>
          <a:p>
            <a:r>
              <a:rPr lang="fr-FR" sz="1200" dirty="0" smtClean="0"/>
              <a:t>C </a:t>
            </a:r>
            <a:r>
              <a:rPr lang="fr-FR" sz="1200" dirty="0" err="1" smtClean="0"/>
              <a:t>Instestinalis</a:t>
            </a:r>
            <a:r>
              <a:rPr lang="fr-FR" sz="1200" dirty="0" smtClean="0"/>
              <a:t>	</a:t>
            </a:r>
            <a:endParaRPr lang="fr-FR" sz="1200" dirty="0"/>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bld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2396963" y="340916"/>
            <a:ext cx="4378172" cy="523220"/>
          </a:xfrm>
          <a:prstGeom prst="rect">
            <a:avLst/>
          </a:prstGeom>
        </p:spPr>
        <p:txBody>
          <a:bodyPr wrap="none">
            <a:spAutoFit/>
          </a:bodyPr>
          <a:lstStyle/>
          <a:p>
            <a:r>
              <a:rPr lang="en-GB" sz="2800" b="1" dirty="0" smtClean="0">
                <a:solidFill>
                  <a:srgbClr val="000000"/>
                </a:solidFill>
              </a:rPr>
              <a:t>Mt genome architecture</a:t>
            </a:r>
            <a:endParaRPr lang="fr-FR" sz="2800" dirty="0">
              <a:solidFill>
                <a:srgbClr val="000000"/>
              </a:solidFill>
            </a:endParaRPr>
          </a:p>
        </p:txBody>
      </p:sp>
      <p:pic>
        <p:nvPicPr>
          <p:cNvPr id="4" name="Image 3" descr="mtDNA architecture.tiff"/>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1695546" y="1908924"/>
            <a:ext cx="6045949" cy="3829101"/>
          </a:xfrm>
          <a:prstGeom prst="rect">
            <a:avLst/>
          </a:prstGeom>
        </p:spPr>
      </p:pic>
      <p:sp>
        <p:nvSpPr>
          <p:cNvPr id="35" name="Rectangle 7"/>
          <p:cNvSpPr>
            <a:spLocks noChangeArrowheads="1"/>
          </p:cNvSpPr>
          <p:nvPr/>
        </p:nvSpPr>
        <p:spPr bwMode="auto">
          <a:xfrm>
            <a:off x="4248519" y="6249046"/>
            <a:ext cx="3650959" cy="276999"/>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p>
            <a:r>
              <a:rPr lang="fr-FR" sz="1200" b="0" i="1" dirty="0" err="1" smtClean="0"/>
              <a:t>from</a:t>
            </a:r>
            <a:r>
              <a:rPr lang="fr-FR" sz="1200" b="0" i="1" dirty="0" smtClean="0"/>
              <a:t>  Burger et al, 2003, Trends in </a:t>
            </a:r>
            <a:r>
              <a:rPr lang="fr-FR" sz="1200" b="0" i="1" dirty="0" err="1" smtClean="0"/>
              <a:t>Genetics</a:t>
            </a:r>
            <a:r>
              <a:rPr lang="fr-FR" sz="1200" b="0" i="1" dirty="0" smtClean="0"/>
              <a:t> 19</a:t>
            </a:r>
            <a:endParaRPr lang="fr-FR" sz="1200" i="1"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90489577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er 15"/>
          <p:cNvGrpSpPr/>
          <p:nvPr/>
        </p:nvGrpSpPr>
        <p:grpSpPr>
          <a:xfrm>
            <a:off x="1136650" y="-12700"/>
            <a:ext cx="6870700" cy="6870700"/>
            <a:chOff x="1136650" y="-12700"/>
            <a:chExt cx="6870700" cy="6870700"/>
          </a:xfrm>
        </p:grpSpPr>
        <p:pic>
          <p:nvPicPr>
            <p:cNvPr id="6" name="Image 5" descr="46507.jpg"/>
            <p:cNvPicPr>
              <a:picLocks noChangeAspect="1"/>
            </p:cNvPicPr>
            <p:nvPr/>
          </p:nvPicPr>
          <p:blipFill>
            <a:blip r:embed="rId2"/>
            <a:stretch>
              <a:fillRect/>
            </a:stretch>
          </p:blipFill>
          <p:spPr>
            <a:xfrm>
              <a:off x="1136650" y="-12700"/>
              <a:ext cx="6870700" cy="6870700"/>
            </a:xfrm>
            <a:prstGeom prst="rect">
              <a:avLst/>
            </a:prstGeom>
          </p:spPr>
        </p:pic>
        <p:pic>
          <p:nvPicPr>
            <p:cNvPr id="4" name="Image 3"/>
            <p:cNvPicPr>
              <a:picLocks noChangeAspect="1"/>
            </p:cNvPicPr>
            <p:nvPr/>
          </p:nvPicPr>
          <p:blipFill>
            <a:blip r:embed="rId3">
              <a:clrChange>
                <a:clrFrom>
                  <a:srgbClr val="FFFFFF"/>
                </a:clrFrom>
                <a:clrTo>
                  <a:srgbClr val="FFFFFF">
                    <a:alpha val="0"/>
                  </a:srgbClr>
                </a:clrTo>
              </a:clrChange>
            </a:blip>
            <a:stretch>
              <a:fillRect/>
            </a:stretch>
          </p:blipFill>
          <p:spPr>
            <a:xfrm>
              <a:off x="4572000" y="3937000"/>
              <a:ext cx="853027" cy="1077065"/>
            </a:xfrm>
            <a:prstGeom prst="rect">
              <a:avLst/>
            </a:prstGeom>
          </p:spPr>
        </p:pic>
        <p:pic>
          <p:nvPicPr>
            <p:cNvPr id="7" name="Image 6"/>
            <p:cNvPicPr>
              <a:picLocks noChangeAspect="1"/>
            </p:cNvPicPr>
            <p:nvPr/>
          </p:nvPicPr>
          <p:blipFill>
            <a:blip r:embed="rId3">
              <a:clrChange>
                <a:clrFrom>
                  <a:srgbClr val="FFFFFF"/>
                </a:clrFrom>
                <a:clrTo>
                  <a:srgbClr val="FFFFFF">
                    <a:alpha val="0"/>
                  </a:srgbClr>
                </a:clrTo>
              </a:clrChange>
            </a:blip>
            <a:stretch>
              <a:fillRect/>
            </a:stretch>
          </p:blipFill>
          <p:spPr>
            <a:xfrm>
              <a:off x="4145486" y="3576267"/>
              <a:ext cx="853027" cy="1077065"/>
            </a:xfrm>
            <a:prstGeom prst="rect">
              <a:avLst/>
            </a:prstGeom>
          </p:spPr>
        </p:pic>
        <p:pic>
          <p:nvPicPr>
            <p:cNvPr id="8" name="Image 7"/>
            <p:cNvPicPr>
              <a:picLocks noChangeAspect="1"/>
            </p:cNvPicPr>
            <p:nvPr/>
          </p:nvPicPr>
          <p:blipFill>
            <a:blip r:embed="rId3">
              <a:clrChange>
                <a:clrFrom>
                  <a:srgbClr val="FFFFFF"/>
                </a:clrFrom>
                <a:clrTo>
                  <a:srgbClr val="FFFFFF">
                    <a:alpha val="0"/>
                  </a:srgbClr>
                </a:clrTo>
              </a:clrChange>
            </a:blip>
            <a:stretch>
              <a:fillRect/>
            </a:stretch>
          </p:blipFill>
          <p:spPr>
            <a:xfrm>
              <a:off x="1648873" y="3576267"/>
              <a:ext cx="853027" cy="1077065"/>
            </a:xfrm>
            <a:prstGeom prst="rect">
              <a:avLst/>
            </a:prstGeom>
          </p:spPr>
        </p:pic>
        <p:pic>
          <p:nvPicPr>
            <p:cNvPr id="9" name="Image 8"/>
            <p:cNvPicPr>
              <a:picLocks noChangeAspect="1"/>
            </p:cNvPicPr>
            <p:nvPr/>
          </p:nvPicPr>
          <p:blipFill>
            <a:blip r:embed="rId3">
              <a:clrChange>
                <a:clrFrom>
                  <a:srgbClr val="FFFFFF"/>
                </a:clrFrom>
                <a:clrTo>
                  <a:srgbClr val="FFFFFF">
                    <a:alpha val="0"/>
                  </a:srgbClr>
                </a:clrTo>
              </a:clrChange>
            </a:blip>
            <a:stretch>
              <a:fillRect/>
            </a:stretch>
          </p:blipFill>
          <p:spPr>
            <a:xfrm>
              <a:off x="1826673" y="1308100"/>
              <a:ext cx="853027" cy="1077065"/>
            </a:xfrm>
            <a:prstGeom prst="rect">
              <a:avLst/>
            </a:prstGeom>
          </p:spPr>
        </p:pic>
        <p:pic>
          <p:nvPicPr>
            <p:cNvPr id="10" name="Image 9"/>
            <p:cNvPicPr>
              <a:picLocks noChangeAspect="1"/>
            </p:cNvPicPr>
            <p:nvPr/>
          </p:nvPicPr>
          <p:blipFill>
            <a:blip r:embed="rId3">
              <a:clrChange>
                <a:clrFrom>
                  <a:srgbClr val="FFFFFF"/>
                </a:clrFrom>
                <a:clrTo>
                  <a:srgbClr val="FFFFFF">
                    <a:alpha val="0"/>
                  </a:srgbClr>
                </a:clrTo>
              </a:clrChange>
            </a:blip>
            <a:stretch>
              <a:fillRect/>
            </a:stretch>
          </p:blipFill>
          <p:spPr>
            <a:xfrm>
              <a:off x="3350673" y="546100"/>
              <a:ext cx="853027" cy="1077065"/>
            </a:xfrm>
            <a:prstGeom prst="rect">
              <a:avLst/>
            </a:prstGeom>
          </p:spPr>
        </p:pic>
        <p:pic>
          <p:nvPicPr>
            <p:cNvPr id="11" name="Image 10"/>
            <p:cNvPicPr>
              <a:picLocks noChangeAspect="1"/>
            </p:cNvPicPr>
            <p:nvPr/>
          </p:nvPicPr>
          <p:blipFill>
            <a:blip r:embed="rId3">
              <a:clrChange>
                <a:clrFrom>
                  <a:srgbClr val="FFFFFF"/>
                </a:clrFrom>
                <a:clrTo>
                  <a:srgbClr val="FFFFFF">
                    <a:alpha val="0"/>
                  </a:srgbClr>
                </a:clrTo>
              </a:clrChange>
            </a:blip>
            <a:stretch>
              <a:fillRect/>
            </a:stretch>
          </p:blipFill>
          <p:spPr>
            <a:xfrm>
              <a:off x="2309273" y="1397000"/>
              <a:ext cx="853027" cy="1077065"/>
            </a:xfrm>
            <a:prstGeom prst="rect">
              <a:avLst/>
            </a:prstGeom>
          </p:spPr>
        </p:pic>
        <p:pic>
          <p:nvPicPr>
            <p:cNvPr id="12" name="Image 11"/>
            <p:cNvPicPr>
              <a:picLocks noChangeAspect="1"/>
            </p:cNvPicPr>
            <p:nvPr/>
          </p:nvPicPr>
          <p:blipFill>
            <a:blip r:embed="rId3">
              <a:clrChange>
                <a:clrFrom>
                  <a:srgbClr val="FFFFFF"/>
                </a:clrFrom>
                <a:clrTo>
                  <a:srgbClr val="FFFFFF">
                    <a:alpha val="0"/>
                  </a:srgbClr>
                </a:clrTo>
              </a:clrChange>
            </a:blip>
            <a:stretch>
              <a:fillRect/>
            </a:stretch>
          </p:blipFill>
          <p:spPr>
            <a:xfrm>
              <a:off x="3071273" y="3810000"/>
              <a:ext cx="853027" cy="1077065"/>
            </a:xfrm>
            <a:prstGeom prst="rect">
              <a:avLst/>
            </a:prstGeom>
          </p:spPr>
        </p:pic>
        <p:pic>
          <p:nvPicPr>
            <p:cNvPr id="13" name="Image 12"/>
            <p:cNvPicPr>
              <a:picLocks noChangeAspect="1"/>
            </p:cNvPicPr>
            <p:nvPr/>
          </p:nvPicPr>
          <p:blipFill>
            <a:blip r:embed="rId3">
              <a:clrChange>
                <a:clrFrom>
                  <a:srgbClr val="FFFFFF"/>
                </a:clrFrom>
                <a:clrTo>
                  <a:srgbClr val="FFFFFF">
                    <a:alpha val="0"/>
                  </a:srgbClr>
                </a:clrTo>
              </a:clrChange>
            </a:blip>
            <a:stretch>
              <a:fillRect/>
            </a:stretch>
          </p:blipFill>
          <p:spPr>
            <a:xfrm>
              <a:off x="4572000" y="312367"/>
              <a:ext cx="853027" cy="1077065"/>
            </a:xfrm>
            <a:prstGeom prst="rect">
              <a:avLst/>
            </a:prstGeom>
          </p:spPr>
        </p:pic>
        <p:pic>
          <p:nvPicPr>
            <p:cNvPr id="14" name="Image 13"/>
            <p:cNvPicPr>
              <a:picLocks noChangeAspect="1"/>
            </p:cNvPicPr>
            <p:nvPr/>
          </p:nvPicPr>
          <p:blipFill>
            <a:blip r:embed="rId3">
              <a:clrChange>
                <a:clrFrom>
                  <a:srgbClr val="FFFFFF"/>
                </a:clrFrom>
                <a:clrTo>
                  <a:srgbClr val="FFFFFF">
                    <a:alpha val="0"/>
                  </a:srgbClr>
                </a:clrTo>
              </a:clrChange>
            </a:blip>
            <a:stretch>
              <a:fillRect/>
            </a:stretch>
          </p:blipFill>
          <p:spPr>
            <a:xfrm>
              <a:off x="2906173" y="1201367"/>
              <a:ext cx="853027" cy="1077065"/>
            </a:xfrm>
            <a:prstGeom prst="rect">
              <a:avLst/>
            </a:prstGeom>
          </p:spPr>
        </p:pic>
        <p:pic>
          <p:nvPicPr>
            <p:cNvPr id="15" name="Image 14"/>
            <p:cNvPicPr>
              <a:picLocks noChangeAspect="1"/>
            </p:cNvPicPr>
            <p:nvPr/>
          </p:nvPicPr>
          <p:blipFill>
            <a:blip r:embed="rId3">
              <a:clrChange>
                <a:clrFrom>
                  <a:srgbClr val="FFFFFF"/>
                </a:clrFrom>
                <a:clrTo>
                  <a:srgbClr val="FFFFFF">
                    <a:alpha val="0"/>
                  </a:srgbClr>
                </a:clrTo>
              </a:clrChange>
            </a:blip>
            <a:stretch>
              <a:fillRect/>
            </a:stretch>
          </p:blipFill>
          <p:spPr>
            <a:xfrm>
              <a:off x="4811173" y="2738067"/>
              <a:ext cx="853027" cy="1077065"/>
            </a:xfrm>
            <a:prstGeom prst="rect">
              <a:avLst/>
            </a:prstGeom>
          </p:spPr>
        </p:pic>
      </p:grpSp>
      <p:sp>
        <p:nvSpPr>
          <p:cNvPr id="5" name="Rectangle 4"/>
          <p:cNvSpPr/>
          <p:nvPr/>
        </p:nvSpPr>
        <p:spPr>
          <a:xfrm>
            <a:off x="0" y="2383303"/>
            <a:ext cx="9143999" cy="1169551"/>
          </a:xfrm>
          <a:prstGeom prst="rect">
            <a:avLst/>
          </a:prstGeom>
          <a:solidFill>
            <a:schemeClr val="tx1"/>
          </a:solidFill>
        </p:spPr>
        <p:txBody>
          <a:bodyPr wrap="square">
            <a:spAutoFit/>
          </a:bodyPr>
          <a:lstStyle/>
          <a:p>
            <a:pPr algn="ctr"/>
            <a:endParaRPr lang="fr-FR" sz="2300" dirty="0" smtClean="0">
              <a:solidFill>
                <a:srgbClr val="00FFFF"/>
              </a:solidFill>
            </a:endParaRPr>
          </a:p>
          <a:p>
            <a:pPr algn="ctr"/>
            <a:r>
              <a:rPr lang="fr-FR" sz="2300" dirty="0" smtClean="0">
                <a:solidFill>
                  <a:srgbClr val="00FFFF"/>
                </a:solidFill>
              </a:rPr>
              <a:t>Are </a:t>
            </a:r>
            <a:r>
              <a:rPr lang="fr-FR" sz="2300" dirty="0" err="1" smtClean="0">
                <a:solidFill>
                  <a:srgbClr val="00FFFF"/>
                </a:solidFill>
              </a:rPr>
              <a:t>mitochondria</a:t>
            </a:r>
            <a:r>
              <a:rPr lang="fr-FR" sz="2300" dirty="0" smtClean="0">
                <a:solidFill>
                  <a:srgbClr val="00FFFF"/>
                </a:solidFill>
              </a:rPr>
              <a:t> </a:t>
            </a:r>
            <a:r>
              <a:rPr lang="fr-FR" sz="2300" dirty="0" err="1" smtClean="0">
                <a:solidFill>
                  <a:srgbClr val="00FFFF"/>
                </a:solidFill>
              </a:rPr>
              <a:t>receptor-transmitter</a:t>
            </a:r>
            <a:r>
              <a:rPr lang="fr-FR" sz="2300" dirty="0" smtClean="0">
                <a:solidFill>
                  <a:srgbClr val="00FFFF"/>
                </a:solidFill>
              </a:rPr>
              <a:t> AND/OR </a:t>
            </a:r>
            <a:r>
              <a:rPr lang="fr-FR" sz="2300" dirty="0" err="1" smtClean="0">
                <a:solidFill>
                  <a:srgbClr val="00FFFF"/>
                </a:solidFill>
              </a:rPr>
              <a:t>emitter</a:t>
            </a:r>
            <a:r>
              <a:rPr lang="fr-FR" sz="2300" dirty="0" smtClean="0">
                <a:solidFill>
                  <a:srgbClr val="00FFFF"/>
                </a:solidFill>
              </a:rPr>
              <a:t> of </a:t>
            </a:r>
            <a:r>
              <a:rPr lang="fr-FR" sz="2300" dirty="0" err="1" smtClean="0">
                <a:solidFill>
                  <a:srgbClr val="00FFFF"/>
                </a:solidFill>
              </a:rPr>
              <a:t>ncRNAs</a:t>
            </a:r>
            <a:r>
              <a:rPr lang="fr-FR" sz="2300" dirty="0" smtClean="0">
                <a:solidFill>
                  <a:srgbClr val="00FFFF"/>
                </a:solidFill>
              </a:rPr>
              <a:t>? </a:t>
            </a:r>
          </a:p>
          <a:p>
            <a:endParaRPr lang="fr-FR" dirty="0">
              <a:solidFill>
                <a:srgbClr val="00FFFF"/>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 name="ZoneTexte 14"/>
          <p:cNvSpPr txBox="1">
            <a:spLocks noChangeArrowheads="1"/>
          </p:cNvSpPr>
          <p:nvPr/>
        </p:nvSpPr>
        <p:spPr bwMode="auto">
          <a:xfrm>
            <a:off x="7686675" y="3548063"/>
            <a:ext cx="1543050" cy="2554287"/>
          </a:xfrm>
          <a:prstGeom prst="rect">
            <a:avLst/>
          </a:prstGeom>
          <a:noFill/>
          <a:ln w="9525">
            <a:noFill/>
            <a:miter lim="800000"/>
            <a:headEnd/>
            <a:tailEnd/>
          </a:ln>
        </p:spPr>
        <p:txBody>
          <a:bodyPr>
            <a:prstTxWarp prst="textNoShape">
              <a:avLst/>
            </a:prstTxWarp>
            <a:spAutoFit/>
          </a:bodyPr>
          <a:lstStyle/>
          <a:p>
            <a:endParaRPr lang="fr-FR" sz="1800" dirty="0">
              <a:latin typeface="Calibri" pitchFamily="-105" charset="0"/>
            </a:endParaRPr>
          </a:p>
          <a:p>
            <a:pPr>
              <a:spcAft>
                <a:spcPts val="600"/>
              </a:spcAft>
              <a:buFont typeface="Arial" pitchFamily="-105" charset="0"/>
              <a:buChar char="•"/>
            </a:pPr>
            <a:r>
              <a:rPr lang="fr-FR" sz="1800" i="1" dirty="0">
                <a:latin typeface="Calibri" pitchFamily="-105" charset="0"/>
              </a:rPr>
              <a:t> </a:t>
            </a:r>
            <a:r>
              <a:rPr lang="fr-FR" sz="1800" i="1" dirty="0" smtClean="0">
                <a:latin typeface="Calibri" pitchFamily="-105" charset="0"/>
              </a:rPr>
              <a:t>5S </a:t>
            </a:r>
            <a:r>
              <a:rPr lang="fr-FR" sz="1800" i="1" dirty="0" err="1">
                <a:latin typeface="Calibri" pitchFamily="-105" charset="0"/>
              </a:rPr>
              <a:t>rRNA</a:t>
            </a:r>
            <a:endParaRPr lang="fr-FR" sz="1800" i="1" dirty="0">
              <a:latin typeface="Calibri" pitchFamily="-105" charset="0"/>
            </a:endParaRPr>
          </a:p>
          <a:p>
            <a:pPr>
              <a:spcAft>
                <a:spcPts val="600"/>
              </a:spcAft>
              <a:buFont typeface="Arial" pitchFamily="-105" charset="0"/>
              <a:buChar char="•"/>
            </a:pPr>
            <a:r>
              <a:rPr lang="fr-FR" sz="1800" dirty="0">
                <a:latin typeface="Calibri" pitchFamily="-105" charset="0"/>
              </a:rPr>
              <a:t>RNA </a:t>
            </a:r>
            <a:r>
              <a:rPr lang="fr-FR" sz="1800" dirty="0" err="1">
                <a:latin typeface="Calibri" pitchFamily="-105" charset="0"/>
              </a:rPr>
              <a:t>moieties</a:t>
            </a:r>
            <a:r>
              <a:rPr lang="fr-FR" sz="1800" dirty="0">
                <a:latin typeface="Calibri" pitchFamily="-105" charset="0"/>
              </a:rPr>
              <a:t> of </a:t>
            </a:r>
            <a:r>
              <a:rPr lang="fr-FR" sz="1800" dirty="0" err="1">
                <a:latin typeface="Calibri" pitchFamily="-105" charset="0"/>
              </a:rPr>
              <a:t>RNase</a:t>
            </a:r>
            <a:r>
              <a:rPr lang="fr-FR" sz="1800" dirty="0">
                <a:latin typeface="Calibri" pitchFamily="-105" charset="0"/>
              </a:rPr>
              <a:t> MRP and </a:t>
            </a:r>
            <a:r>
              <a:rPr lang="fr-FR" sz="1800" dirty="0" err="1">
                <a:latin typeface="Calibri" pitchFamily="-105" charset="0"/>
              </a:rPr>
              <a:t>RNase</a:t>
            </a:r>
            <a:r>
              <a:rPr lang="fr-FR" sz="1800" dirty="0">
                <a:latin typeface="Calibri" pitchFamily="-105" charset="0"/>
              </a:rPr>
              <a:t> P</a:t>
            </a:r>
            <a:endParaRPr lang="fr-FR" sz="1800" dirty="0" smtClean="0">
              <a:latin typeface="Calibri" pitchFamily="-105" charset="0"/>
            </a:endParaRPr>
          </a:p>
          <a:p>
            <a:pPr>
              <a:buFont typeface="Arial" pitchFamily="-105" charset="0"/>
              <a:buChar char="•"/>
            </a:pPr>
            <a:r>
              <a:rPr lang="fr-FR" sz="1800" dirty="0" smtClean="0">
                <a:latin typeface="Calibri" pitchFamily="-105" charset="0"/>
              </a:rPr>
              <a:t>2 </a:t>
            </a:r>
            <a:r>
              <a:rPr lang="fr-FR" sz="1800" dirty="0" err="1" smtClean="0">
                <a:latin typeface="Calibri" pitchFamily="-105" charset="0"/>
              </a:rPr>
              <a:t>cytosolic</a:t>
            </a:r>
            <a:r>
              <a:rPr lang="fr-FR" sz="1800" i="1" dirty="0" smtClean="0">
                <a:latin typeface="Calibri" pitchFamily="-105" charset="0"/>
              </a:rPr>
              <a:t> </a:t>
            </a:r>
            <a:r>
              <a:rPr lang="fr-FR" sz="1800" i="1" dirty="0" err="1">
                <a:latin typeface="Calibri" pitchFamily="-105" charset="0"/>
              </a:rPr>
              <a:t>tRNA</a:t>
            </a:r>
            <a:r>
              <a:rPr lang="fr-FR" sz="1800" i="1" baseline="30000" dirty="0" err="1">
                <a:latin typeface="Calibri" pitchFamily="-105" charset="0"/>
              </a:rPr>
              <a:t>Gln</a:t>
            </a:r>
            <a:endParaRPr lang="fr-FR" sz="1800" i="1" baseline="30000" dirty="0">
              <a:latin typeface="Calibri" pitchFamily="-105" charset="0"/>
            </a:endParaRPr>
          </a:p>
          <a:p>
            <a:pPr>
              <a:buFontTx/>
              <a:buChar char="-"/>
            </a:pPr>
            <a:endParaRPr lang="fr-FR" sz="1800" i="1" baseline="30000" dirty="0">
              <a:latin typeface="Calibri" pitchFamily="-105" charset="0"/>
            </a:endParaRPr>
          </a:p>
          <a:p>
            <a:endParaRPr lang="fr-FR" sz="1800" i="1" baseline="30000" dirty="0">
              <a:latin typeface="Calibri" pitchFamily="-105" charset="0"/>
            </a:endParaRPr>
          </a:p>
        </p:txBody>
      </p:sp>
      <p:pic>
        <p:nvPicPr>
          <p:cNvPr id="23556" name="Image 15" descr="interact08.jpg"/>
          <p:cNvPicPr>
            <a:picLocks noChangeAspect="1"/>
          </p:cNvPicPr>
          <p:nvPr/>
        </p:nvPicPr>
        <p:blipFill>
          <a:blip r:embed="rId3"/>
          <a:srcRect t="25107" b="10001"/>
          <a:stretch>
            <a:fillRect/>
          </a:stretch>
        </p:blipFill>
        <p:spPr bwMode="auto">
          <a:xfrm flipH="1">
            <a:off x="1354138" y="1803400"/>
            <a:ext cx="6400800" cy="4340225"/>
          </a:xfrm>
          <a:prstGeom prst="rect">
            <a:avLst/>
          </a:prstGeom>
          <a:noFill/>
          <a:ln w="9525">
            <a:noFill/>
            <a:miter lim="800000"/>
            <a:headEnd/>
            <a:tailEnd/>
          </a:ln>
        </p:spPr>
      </p:pic>
      <p:sp>
        <p:nvSpPr>
          <p:cNvPr id="17" name="Forme libre 16"/>
          <p:cNvSpPr/>
          <p:nvPr/>
        </p:nvSpPr>
        <p:spPr>
          <a:xfrm rot="1668867" flipH="1">
            <a:off x="5324475" y="3565525"/>
            <a:ext cx="333375" cy="601663"/>
          </a:xfrm>
          <a:custGeom>
            <a:avLst/>
            <a:gdLst>
              <a:gd name="connsiteX0" fmla="*/ 6376 w 209576"/>
              <a:gd name="connsiteY0" fmla="*/ 76200 h 361950"/>
              <a:gd name="connsiteX1" fmla="*/ 25426 w 209576"/>
              <a:gd name="connsiteY1" fmla="*/ 146050 h 361950"/>
              <a:gd name="connsiteX2" fmla="*/ 31776 w 209576"/>
              <a:gd name="connsiteY2" fmla="*/ 171450 h 361950"/>
              <a:gd name="connsiteX3" fmla="*/ 44476 w 209576"/>
              <a:gd name="connsiteY3" fmla="*/ 190500 h 361950"/>
              <a:gd name="connsiteX4" fmla="*/ 50826 w 209576"/>
              <a:gd name="connsiteY4" fmla="*/ 209550 h 361950"/>
              <a:gd name="connsiteX5" fmla="*/ 69876 w 209576"/>
              <a:gd name="connsiteY5" fmla="*/ 222250 h 361950"/>
              <a:gd name="connsiteX6" fmla="*/ 88926 w 209576"/>
              <a:gd name="connsiteY6" fmla="*/ 279400 h 361950"/>
              <a:gd name="connsiteX7" fmla="*/ 95276 w 209576"/>
              <a:gd name="connsiteY7" fmla="*/ 298450 h 361950"/>
              <a:gd name="connsiteX8" fmla="*/ 114326 w 209576"/>
              <a:gd name="connsiteY8" fmla="*/ 342900 h 361950"/>
              <a:gd name="connsiteX9" fmla="*/ 152426 w 209576"/>
              <a:gd name="connsiteY9" fmla="*/ 361950 h 361950"/>
              <a:gd name="connsiteX10" fmla="*/ 184176 w 209576"/>
              <a:gd name="connsiteY10" fmla="*/ 355600 h 361950"/>
              <a:gd name="connsiteX11" fmla="*/ 196876 w 209576"/>
              <a:gd name="connsiteY11" fmla="*/ 336550 h 361950"/>
              <a:gd name="connsiteX12" fmla="*/ 209576 w 209576"/>
              <a:gd name="connsiteY12" fmla="*/ 292100 h 361950"/>
              <a:gd name="connsiteX13" fmla="*/ 203226 w 209576"/>
              <a:gd name="connsiteY13" fmla="*/ 260350 h 361950"/>
              <a:gd name="connsiteX14" fmla="*/ 165126 w 209576"/>
              <a:gd name="connsiteY14" fmla="*/ 241300 h 361950"/>
              <a:gd name="connsiteX15" fmla="*/ 152426 w 209576"/>
              <a:gd name="connsiteY15" fmla="*/ 222250 h 361950"/>
              <a:gd name="connsiteX16" fmla="*/ 146076 w 209576"/>
              <a:gd name="connsiteY16" fmla="*/ 203200 h 361950"/>
              <a:gd name="connsiteX17" fmla="*/ 127026 w 209576"/>
              <a:gd name="connsiteY17" fmla="*/ 184150 h 361950"/>
              <a:gd name="connsiteX18" fmla="*/ 107976 w 209576"/>
              <a:gd name="connsiteY18" fmla="*/ 127000 h 361950"/>
              <a:gd name="connsiteX19" fmla="*/ 101626 w 209576"/>
              <a:gd name="connsiteY19" fmla="*/ 107950 h 361950"/>
              <a:gd name="connsiteX20" fmla="*/ 88926 w 209576"/>
              <a:gd name="connsiteY20" fmla="*/ 25400 h 361950"/>
              <a:gd name="connsiteX21" fmla="*/ 76226 w 209576"/>
              <a:gd name="connsiteY21" fmla="*/ 6350 h 361950"/>
              <a:gd name="connsiteX22" fmla="*/ 57176 w 209576"/>
              <a:gd name="connsiteY22" fmla="*/ 0 h 361950"/>
              <a:gd name="connsiteX23" fmla="*/ 25426 w 209576"/>
              <a:gd name="connsiteY23" fmla="*/ 6350 h 361950"/>
              <a:gd name="connsiteX24" fmla="*/ 6376 w 209576"/>
              <a:gd name="connsiteY24" fmla="*/ 76200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9576" h="361950">
                <a:moveTo>
                  <a:pt x="6376" y="76200"/>
                </a:moveTo>
                <a:cubicBezTo>
                  <a:pt x="6376" y="99483"/>
                  <a:pt x="0" y="86723"/>
                  <a:pt x="25426" y="146050"/>
                </a:cubicBezTo>
                <a:cubicBezTo>
                  <a:pt x="28864" y="154072"/>
                  <a:pt x="28338" y="163428"/>
                  <a:pt x="31776" y="171450"/>
                </a:cubicBezTo>
                <a:cubicBezTo>
                  <a:pt x="34782" y="178465"/>
                  <a:pt x="41063" y="183674"/>
                  <a:pt x="44476" y="190500"/>
                </a:cubicBezTo>
                <a:cubicBezTo>
                  <a:pt x="47469" y="196487"/>
                  <a:pt x="46645" y="204323"/>
                  <a:pt x="50826" y="209550"/>
                </a:cubicBezTo>
                <a:cubicBezTo>
                  <a:pt x="55594" y="215509"/>
                  <a:pt x="63526" y="218017"/>
                  <a:pt x="69876" y="222250"/>
                </a:cubicBezTo>
                <a:lnTo>
                  <a:pt x="88926" y="279400"/>
                </a:lnTo>
                <a:cubicBezTo>
                  <a:pt x="91043" y="285750"/>
                  <a:pt x="93653" y="291956"/>
                  <a:pt x="95276" y="298450"/>
                </a:cubicBezTo>
                <a:cubicBezTo>
                  <a:pt x="100134" y="317881"/>
                  <a:pt x="99708" y="328282"/>
                  <a:pt x="114326" y="342900"/>
                </a:cubicBezTo>
                <a:cubicBezTo>
                  <a:pt x="126636" y="355210"/>
                  <a:pt x="136932" y="356785"/>
                  <a:pt x="152426" y="361950"/>
                </a:cubicBezTo>
                <a:cubicBezTo>
                  <a:pt x="163009" y="359833"/>
                  <a:pt x="174805" y="360955"/>
                  <a:pt x="184176" y="355600"/>
                </a:cubicBezTo>
                <a:cubicBezTo>
                  <a:pt x="190802" y="351814"/>
                  <a:pt x="193463" y="343376"/>
                  <a:pt x="196876" y="336550"/>
                </a:cubicBezTo>
                <a:cubicBezTo>
                  <a:pt x="201431" y="327440"/>
                  <a:pt x="207541" y="300238"/>
                  <a:pt x="209576" y="292100"/>
                </a:cubicBezTo>
                <a:cubicBezTo>
                  <a:pt x="207459" y="281517"/>
                  <a:pt x="208581" y="269721"/>
                  <a:pt x="203226" y="260350"/>
                </a:cubicBezTo>
                <a:cubicBezTo>
                  <a:pt x="197433" y="250213"/>
                  <a:pt x="174904" y="244559"/>
                  <a:pt x="165126" y="241300"/>
                </a:cubicBezTo>
                <a:cubicBezTo>
                  <a:pt x="160893" y="234950"/>
                  <a:pt x="155839" y="229076"/>
                  <a:pt x="152426" y="222250"/>
                </a:cubicBezTo>
                <a:cubicBezTo>
                  <a:pt x="149433" y="216263"/>
                  <a:pt x="149789" y="208769"/>
                  <a:pt x="146076" y="203200"/>
                </a:cubicBezTo>
                <a:cubicBezTo>
                  <a:pt x="141095" y="195728"/>
                  <a:pt x="133376" y="190500"/>
                  <a:pt x="127026" y="184150"/>
                </a:cubicBezTo>
                <a:lnTo>
                  <a:pt x="107976" y="127000"/>
                </a:lnTo>
                <a:lnTo>
                  <a:pt x="101626" y="107950"/>
                </a:lnTo>
                <a:cubicBezTo>
                  <a:pt x="100645" y="100102"/>
                  <a:pt x="94380" y="39945"/>
                  <a:pt x="88926" y="25400"/>
                </a:cubicBezTo>
                <a:cubicBezTo>
                  <a:pt x="86246" y="18254"/>
                  <a:pt x="82185" y="11118"/>
                  <a:pt x="76226" y="6350"/>
                </a:cubicBezTo>
                <a:cubicBezTo>
                  <a:pt x="70999" y="2169"/>
                  <a:pt x="63526" y="2117"/>
                  <a:pt x="57176" y="0"/>
                </a:cubicBezTo>
                <a:cubicBezTo>
                  <a:pt x="46593" y="2117"/>
                  <a:pt x="34209" y="77"/>
                  <a:pt x="25426" y="6350"/>
                </a:cubicBezTo>
                <a:cubicBezTo>
                  <a:pt x="7993" y="18802"/>
                  <a:pt x="6376" y="52917"/>
                  <a:pt x="6376" y="76200"/>
                </a:cubicBezTo>
                <a:close/>
              </a:path>
            </a:pathLst>
          </a:custGeom>
          <a:noFill/>
          <a:ln w="2222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sz="1800"/>
          </a:p>
        </p:txBody>
      </p:sp>
      <p:sp>
        <p:nvSpPr>
          <p:cNvPr id="19" name="ZoneTexte 18"/>
          <p:cNvSpPr txBox="1"/>
          <p:nvPr/>
        </p:nvSpPr>
        <p:spPr>
          <a:xfrm flipH="1">
            <a:off x="1635125" y="5659438"/>
            <a:ext cx="1636713" cy="523875"/>
          </a:xfrm>
          <a:prstGeom prst="rect">
            <a:avLst/>
          </a:prstGeom>
          <a:noFill/>
        </p:spPr>
        <p:txBody>
          <a:bodyPr>
            <a:spAutoFit/>
          </a:bodyPr>
          <a:lstStyle/>
          <a:p>
            <a:pPr fontAlgn="auto">
              <a:spcBef>
                <a:spcPts val="0"/>
              </a:spcBef>
              <a:spcAft>
                <a:spcPts val="0"/>
              </a:spcAft>
              <a:defRPr/>
            </a:pPr>
            <a:r>
              <a:rPr lang="fr-FR" sz="2800" b="1" dirty="0">
                <a:solidFill>
                  <a:schemeClr val="bg1"/>
                </a:solidFill>
                <a:effectLst>
                  <a:outerShdw blurRad="50800" dist="38100" dir="2700000" algn="tl" rotWithShape="0">
                    <a:srgbClr val="000000">
                      <a:alpha val="43000"/>
                    </a:srgbClr>
                  </a:outerShdw>
                </a:effectLst>
                <a:latin typeface="+mn-lt"/>
                <a:ea typeface="+mn-ea"/>
                <a:cs typeface="+mn-cs"/>
              </a:rPr>
              <a:t>Nucleus</a:t>
            </a:r>
          </a:p>
        </p:txBody>
      </p:sp>
      <p:sp>
        <p:nvSpPr>
          <p:cNvPr id="22" name="ZoneTexte 21"/>
          <p:cNvSpPr txBox="1"/>
          <p:nvPr/>
        </p:nvSpPr>
        <p:spPr>
          <a:xfrm flipH="1">
            <a:off x="3722688" y="2328863"/>
            <a:ext cx="3030537" cy="522287"/>
          </a:xfrm>
          <a:prstGeom prst="rect">
            <a:avLst/>
          </a:prstGeom>
          <a:noFill/>
        </p:spPr>
        <p:txBody>
          <a:bodyPr>
            <a:spAutoFit/>
          </a:bodyPr>
          <a:lstStyle/>
          <a:p>
            <a:pPr fontAlgn="auto">
              <a:spcBef>
                <a:spcPts val="0"/>
              </a:spcBef>
              <a:spcAft>
                <a:spcPts val="0"/>
              </a:spcAft>
              <a:defRPr/>
            </a:pPr>
            <a:r>
              <a:rPr lang="fr-FR" sz="2800" b="1" dirty="0" err="1">
                <a:solidFill>
                  <a:schemeClr val="bg1"/>
                </a:solidFill>
                <a:effectLst>
                  <a:outerShdw blurRad="50800" dist="38100" dir="2700000" algn="tl" rotWithShape="0">
                    <a:srgbClr val="000000">
                      <a:alpha val="43000"/>
                    </a:srgbClr>
                  </a:outerShdw>
                </a:effectLst>
                <a:latin typeface="+mn-lt"/>
                <a:ea typeface="+mn-ea"/>
                <a:cs typeface="+mn-cs"/>
              </a:rPr>
              <a:t>Mitochondrion</a:t>
            </a:r>
            <a:endParaRPr lang="fr-FR" sz="2800" b="1" dirty="0">
              <a:solidFill>
                <a:schemeClr val="bg1"/>
              </a:solidFill>
              <a:effectLst>
                <a:outerShdw blurRad="50800" dist="38100" dir="2700000" algn="tl" rotWithShape="0">
                  <a:srgbClr val="000000">
                    <a:alpha val="43000"/>
                  </a:srgbClr>
                </a:outerShdw>
              </a:effectLst>
              <a:latin typeface="+mn-lt"/>
              <a:ea typeface="+mn-ea"/>
              <a:cs typeface="+mn-cs"/>
            </a:endParaRPr>
          </a:p>
        </p:txBody>
      </p:sp>
      <p:sp>
        <p:nvSpPr>
          <p:cNvPr id="24" name="Ellipse 23"/>
          <p:cNvSpPr/>
          <p:nvPr/>
        </p:nvSpPr>
        <p:spPr>
          <a:xfrm flipH="1">
            <a:off x="3273425" y="3197225"/>
            <a:ext cx="261938" cy="336550"/>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sz="1800"/>
          </a:p>
        </p:txBody>
      </p:sp>
      <p:sp>
        <p:nvSpPr>
          <p:cNvPr id="26" name="Ellipse 25"/>
          <p:cNvSpPr/>
          <p:nvPr/>
        </p:nvSpPr>
        <p:spPr>
          <a:xfrm flipH="1">
            <a:off x="6448425" y="3713163"/>
            <a:ext cx="222250" cy="317500"/>
          </a:xfrm>
          <a:prstGeom prst="ellipse">
            <a:avLst/>
          </a:prstGeom>
          <a:solidFill>
            <a:srgbClr val="FF0000"/>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sz="1800"/>
          </a:p>
        </p:txBody>
      </p:sp>
      <p:sp>
        <p:nvSpPr>
          <p:cNvPr id="27" name="Ellipse 26"/>
          <p:cNvSpPr/>
          <p:nvPr/>
        </p:nvSpPr>
        <p:spPr>
          <a:xfrm flipH="1">
            <a:off x="2201863" y="4294188"/>
            <a:ext cx="263525" cy="338137"/>
          </a:xfrm>
          <a:prstGeom prst="ellipse">
            <a:avLst/>
          </a:prstGeom>
          <a:solidFill>
            <a:srgbClr val="0000FF"/>
          </a:solidFill>
          <a:effectLst>
            <a:outerShdw blurRad="40000" dist="111887" dir="474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sz="1800"/>
          </a:p>
        </p:txBody>
      </p:sp>
      <p:cxnSp>
        <p:nvCxnSpPr>
          <p:cNvPr id="28" name="Connecteur droit avec flèche 27"/>
          <p:cNvCxnSpPr/>
          <p:nvPr/>
        </p:nvCxnSpPr>
        <p:spPr>
          <a:xfrm rot="5400000" flipH="1" flipV="1">
            <a:off x="1639094" y="4915694"/>
            <a:ext cx="822325" cy="423863"/>
          </a:xfrm>
          <a:prstGeom prst="straightConnector1">
            <a:avLst/>
          </a:prstGeom>
          <a:ln w="53975" cap="flat" cmpd="sng" algn="ctr">
            <a:solidFill>
              <a:srgbClr val="0000FF"/>
            </a:solidFill>
            <a:prstDash val="solid"/>
            <a:round/>
            <a:headEnd type="none" w="med" len="med"/>
            <a:tailEnd type="stealth" w="lg" len="lg"/>
          </a:ln>
        </p:spPr>
        <p:style>
          <a:lnRef idx="2">
            <a:schemeClr val="accent1"/>
          </a:lnRef>
          <a:fillRef idx="0">
            <a:schemeClr val="accent1"/>
          </a:fillRef>
          <a:effectRef idx="1">
            <a:schemeClr val="accent1"/>
          </a:effectRef>
          <a:fontRef idx="minor">
            <a:schemeClr val="tx1"/>
          </a:fontRef>
        </p:style>
      </p:cxnSp>
      <p:cxnSp>
        <p:nvCxnSpPr>
          <p:cNvPr id="29" name="Connecteur droit avec flèche 28"/>
          <p:cNvCxnSpPr/>
          <p:nvPr/>
        </p:nvCxnSpPr>
        <p:spPr>
          <a:xfrm rot="10800000" flipH="1">
            <a:off x="2444750" y="3576638"/>
            <a:ext cx="687388" cy="590550"/>
          </a:xfrm>
          <a:prstGeom prst="straightConnector1">
            <a:avLst/>
          </a:prstGeom>
          <a:ln w="53975" cap="flat" cmpd="sng" algn="ctr">
            <a:solidFill>
              <a:srgbClr val="0000FF"/>
            </a:solidFill>
            <a:prstDash val="solid"/>
            <a:round/>
            <a:headEnd type="none" w="med" len="med"/>
            <a:tailEnd type="stealth" w="lg" len="lg"/>
          </a:ln>
        </p:spPr>
        <p:style>
          <a:lnRef idx="2">
            <a:schemeClr val="accent1"/>
          </a:lnRef>
          <a:fillRef idx="0">
            <a:schemeClr val="accent1"/>
          </a:fillRef>
          <a:effectRef idx="1">
            <a:schemeClr val="accent1"/>
          </a:effectRef>
          <a:fontRef idx="minor">
            <a:schemeClr val="tx1"/>
          </a:fontRef>
        </p:style>
      </p:cxnSp>
      <p:sp>
        <p:nvSpPr>
          <p:cNvPr id="30" name="Flèche courbée vers la droite 29"/>
          <p:cNvSpPr/>
          <p:nvPr/>
        </p:nvSpPr>
        <p:spPr>
          <a:xfrm rot="5400000" flipV="1">
            <a:off x="5888038" y="2840037"/>
            <a:ext cx="590550" cy="1050925"/>
          </a:xfrm>
          <a:prstGeom prst="curved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sz="1800">
              <a:solidFill>
                <a:schemeClr val="tx1"/>
              </a:solidFill>
            </a:endParaRPr>
          </a:p>
        </p:txBody>
      </p:sp>
      <p:sp>
        <p:nvSpPr>
          <p:cNvPr id="31" name="Rectangle 30"/>
          <p:cNvSpPr/>
          <p:nvPr/>
        </p:nvSpPr>
        <p:spPr>
          <a:xfrm flipH="1">
            <a:off x="3375025" y="4905375"/>
            <a:ext cx="1898650" cy="65405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fr-FR" sz="1800" b="1" dirty="0">
                <a:solidFill>
                  <a:schemeClr val="tx1"/>
                </a:solidFill>
              </a:rPr>
              <a:t>Mitochondrial </a:t>
            </a:r>
            <a:r>
              <a:rPr lang="fr-FR" sz="1800" b="1" dirty="0" err="1">
                <a:solidFill>
                  <a:schemeClr val="tx1"/>
                </a:solidFill>
              </a:rPr>
              <a:t>proteins</a:t>
            </a:r>
            <a:endParaRPr lang="fr-FR" sz="1800" b="1" dirty="0">
              <a:solidFill>
                <a:schemeClr val="tx1"/>
              </a:solidFill>
            </a:endParaRPr>
          </a:p>
        </p:txBody>
      </p:sp>
      <p:cxnSp>
        <p:nvCxnSpPr>
          <p:cNvPr id="32" name="Connecteur droit 31"/>
          <p:cNvCxnSpPr>
            <a:stCxn id="31" idx="3"/>
          </p:cNvCxnSpPr>
          <p:nvPr/>
        </p:nvCxnSpPr>
        <p:spPr>
          <a:xfrm flipH="1" flipV="1">
            <a:off x="2505075" y="4632325"/>
            <a:ext cx="869950" cy="600075"/>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33" name="Connecteur droit 32"/>
          <p:cNvCxnSpPr>
            <a:stCxn id="31" idx="1"/>
          </p:cNvCxnSpPr>
          <p:nvPr/>
        </p:nvCxnSpPr>
        <p:spPr>
          <a:xfrm rot="10800000" flipH="1">
            <a:off x="5273675" y="3998913"/>
            <a:ext cx="1030288" cy="1233487"/>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35" name="Forme libre 34"/>
          <p:cNvSpPr/>
          <p:nvPr/>
        </p:nvSpPr>
        <p:spPr>
          <a:xfrm rot="1471745" flipH="1">
            <a:off x="2697163" y="2322513"/>
            <a:ext cx="333375" cy="601662"/>
          </a:xfrm>
          <a:custGeom>
            <a:avLst/>
            <a:gdLst>
              <a:gd name="connsiteX0" fmla="*/ 6376 w 209576"/>
              <a:gd name="connsiteY0" fmla="*/ 76200 h 361950"/>
              <a:gd name="connsiteX1" fmla="*/ 25426 w 209576"/>
              <a:gd name="connsiteY1" fmla="*/ 146050 h 361950"/>
              <a:gd name="connsiteX2" fmla="*/ 31776 w 209576"/>
              <a:gd name="connsiteY2" fmla="*/ 171450 h 361950"/>
              <a:gd name="connsiteX3" fmla="*/ 44476 w 209576"/>
              <a:gd name="connsiteY3" fmla="*/ 190500 h 361950"/>
              <a:gd name="connsiteX4" fmla="*/ 50826 w 209576"/>
              <a:gd name="connsiteY4" fmla="*/ 209550 h 361950"/>
              <a:gd name="connsiteX5" fmla="*/ 69876 w 209576"/>
              <a:gd name="connsiteY5" fmla="*/ 222250 h 361950"/>
              <a:gd name="connsiteX6" fmla="*/ 88926 w 209576"/>
              <a:gd name="connsiteY6" fmla="*/ 279400 h 361950"/>
              <a:gd name="connsiteX7" fmla="*/ 95276 w 209576"/>
              <a:gd name="connsiteY7" fmla="*/ 298450 h 361950"/>
              <a:gd name="connsiteX8" fmla="*/ 114326 w 209576"/>
              <a:gd name="connsiteY8" fmla="*/ 342900 h 361950"/>
              <a:gd name="connsiteX9" fmla="*/ 152426 w 209576"/>
              <a:gd name="connsiteY9" fmla="*/ 361950 h 361950"/>
              <a:gd name="connsiteX10" fmla="*/ 184176 w 209576"/>
              <a:gd name="connsiteY10" fmla="*/ 355600 h 361950"/>
              <a:gd name="connsiteX11" fmla="*/ 196876 w 209576"/>
              <a:gd name="connsiteY11" fmla="*/ 336550 h 361950"/>
              <a:gd name="connsiteX12" fmla="*/ 209576 w 209576"/>
              <a:gd name="connsiteY12" fmla="*/ 292100 h 361950"/>
              <a:gd name="connsiteX13" fmla="*/ 203226 w 209576"/>
              <a:gd name="connsiteY13" fmla="*/ 260350 h 361950"/>
              <a:gd name="connsiteX14" fmla="*/ 165126 w 209576"/>
              <a:gd name="connsiteY14" fmla="*/ 241300 h 361950"/>
              <a:gd name="connsiteX15" fmla="*/ 152426 w 209576"/>
              <a:gd name="connsiteY15" fmla="*/ 222250 h 361950"/>
              <a:gd name="connsiteX16" fmla="*/ 146076 w 209576"/>
              <a:gd name="connsiteY16" fmla="*/ 203200 h 361950"/>
              <a:gd name="connsiteX17" fmla="*/ 127026 w 209576"/>
              <a:gd name="connsiteY17" fmla="*/ 184150 h 361950"/>
              <a:gd name="connsiteX18" fmla="*/ 107976 w 209576"/>
              <a:gd name="connsiteY18" fmla="*/ 127000 h 361950"/>
              <a:gd name="connsiteX19" fmla="*/ 101626 w 209576"/>
              <a:gd name="connsiteY19" fmla="*/ 107950 h 361950"/>
              <a:gd name="connsiteX20" fmla="*/ 88926 w 209576"/>
              <a:gd name="connsiteY20" fmla="*/ 25400 h 361950"/>
              <a:gd name="connsiteX21" fmla="*/ 76226 w 209576"/>
              <a:gd name="connsiteY21" fmla="*/ 6350 h 361950"/>
              <a:gd name="connsiteX22" fmla="*/ 57176 w 209576"/>
              <a:gd name="connsiteY22" fmla="*/ 0 h 361950"/>
              <a:gd name="connsiteX23" fmla="*/ 25426 w 209576"/>
              <a:gd name="connsiteY23" fmla="*/ 6350 h 361950"/>
              <a:gd name="connsiteX24" fmla="*/ 6376 w 209576"/>
              <a:gd name="connsiteY24" fmla="*/ 76200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9576" h="361950">
                <a:moveTo>
                  <a:pt x="6376" y="76200"/>
                </a:moveTo>
                <a:cubicBezTo>
                  <a:pt x="6376" y="99483"/>
                  <a:pt x="0" y="86723"/>
                  <a:pt x="25426" y="146050"/>
                </a:cubicBezTo>
                <a:cubicBezTo>
                  <a:pt x="28864" y="154072"/>
                  <a:pt x="28338" y="163428"/>
                  <a:pt x="31776" y="171450"/>
                </a:cubicBezTo>
                <a:cubicBezTo>
                  <a:pt x="34782" y="178465"/>
                  <a:pt x="41063" y="183674"/>
                  <a:pt x="44476" y="190500"/>
                </a:cubicBezTo>
                <a:cubicBezTo>
                  <a:pt x="47469" y="196487"/>
                  <a:pt x="46645" y="204323"/>
                  <a:pt x="50826" y="209550"/>
                </a:cubicBezTo>
                <a:cubicBezTo>
                  <a:pt x="55594" y="215509"/>
                  <a:pt x="63526" y="218017"/>
                  <a:pt x="69876" y="222250"/>
                </a:cubicBezTo>
                <a:lnTo>
                  <a:pt x="88926" y="279400"/>
                </a:lnTo>
                <a:cubicBezTo>
                  <a:pt x="91043" y="285750"/>
                  <a:pt x="93653" y="291956"/>
                  <a:pt x="95276" y="298450"/>
                </a:cubicBezTo>
                <a:cubicBezTo>
                  <a:pt x="100134" y="317881"/>
                  <a:pt x="99708" y="328282"/>
                  <a:pt x="114326" y="342900"/>
                </a:cubicBezTo>
                <a:cubicBezTo>
                  <a:pt x="126636" y="355210"/>
                  <a:pt x="136932" y="356785"/>
                  <a:pt x="152426" y="361950"/>
                </a:cubicBezTo>
                <a:cubicBezTo>
                  <a:pt x="163009" y="359833"/>
                  <a:pt x="174805" y="360955"/>
                  <a:pt x="184176" y="355600"/>
                </a:cubicBezTo>
                <a:cubicBezTo>
                  <a:pt x="190802" y="351814"/>
                  <a:pt x="193463" y="343376"/>
                  <a:pt x="196876" y="336550"/>
                </a:cubicBezTo>
                <a:cubicBezTo>
                  <a:pt x="201431" y="327440"/>
                  <a:pt x="207541" y="300238"/>
                  <a:pt x="209576" y="292100"/>
                </a:cubicBezTo>
                <a:cubicBezTo>
                  <a:pt x="207459" y="281517"/>
                  <a:pt x="208581" y="269721"/>
                  <a:pt x="203226" y="260350"/>
                </a:cubicBezTo>
                <a:cubicBezTo>
                  <a:pt x="197433" y="250213"/>
                  <a:pt x="174904" y="244559"/>
                  <a:pt x="165126" y="241300"/>
                </a:cubicBezTo>
                <a:cubicBezTo>
                  <a:pt x="160893" y="234950"/>
                  <a:pt x="155839" y="229076"/>
                  <a:pt x="152426" y="222250"/>
                </a:cubicBezTo>
                <a:cubicBezTo>
                  <a:pt x="149433" y="216263"/>
                  <a:pt x="149789" y="208769"/>
                  <a:pt x="146076" y="203200"/>
                </a:cubicBezTo>
                <a:cubicBezTo>
                  <a:pt x="141095" y="195728"/>
                  <a:pt x="133376" y="190500"/>
                  <a:pt x="127026" y="184150"/>
                </a:cubicBezTo>
                <a:lnTo>
                  <a:pt x="107976" y="127000"/>
                </a:lnTo>
                <a:lnTo>
                  <a:pt x="101626" y="107950"/>
                </a:lnTo>
                <a:cubicBezTo>
                  <a:pt x="100645" y="100102"/>
                  <a:pt x="94380" y="39945"/>
                  <a:pt x="88926" y="25400"/>
                </a:cubicBezTo>
                <a:cubicBezTo>
                  <a:pt x="86246" y="18254"/>
                  <a:pt x="82185" y="11118"/>
                  <a:pt x="76226" y="6350"/>
                </a:cubicBezTo>
                <a:cubicBezTo>
                  <a:pt x="70999" y="2169"/>
                  <a:pt x="63526" y="2117"/>
                  <a:pt x="57176" y="0"/>
                </a:cubicBezTo>
                <a:cubicBezTo>
                  <a:pt x="46593" y="2117"/>
                  <a:pt x="34209" y="77"/>
                  <a:pt x="25426" y="6350"/>
                </a:cubicBezTo>
                <a:cubicBezTo>
                  <a:pt x="7993" y="18802"/>
                  <a:pt x="6376" y="52917"/>
                  <a:pt x="6376" y="76200"/>
                </a:cubicBezTo>
                <a:close/>
              </a:path>
            </a:pathLst>
          </a:custGeom>
          <a:noFill/>
          <a:ln w="2222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sz="1800"/>
          </a:p>
        </p:txBody>
      </p:sp>
      <p:sp>
        <p:nvSpPr>
          <p:cNvPr id="36" name="Forme libre 35"/>
          <p:cNvSpPr/>
          <p:nvPr/>
        </p:nvSpPr>
        <p:spPr>
          <a:xfrm flipH="1">
            <a:off x="2127250" y="2311400"/>
            <a:ext cx="334963" cy="601663"/>
          </a:xfrm>
          <a:custGeom>
            <a:avLst/>
            <a:gdLst>
              <a:gd name="connsiteX0" fmla="*/ 6376 w 209576"/>
              <a:gd name="connsiteY0" fmla="*/ 76200 h 361950"/>
              <a:gd name="connsiteX1" fmla="*/ 25426 w 209576"/>
              <a:gd name="connsiteY1" fmla="*/ 146050 h 361950"/>
              <a:gd name="connsiteX2" fmla="*/ 31776 w 209576"/>
              <a:gd name="connsiteY2" fmla="*/ 171450 h 361950"/>
              <a:gd name="connsiteX3" fmla="*/ 44476 w 209576"/>
              <a:gd name="connsiteY3" fmla="*/ 190500 h 361950"/>
              <a:gd name="connsiteX4" fmla="*/ 50826 w 209576"/>
              <a:gd name="connsiteY4" fmla="*/ 209550 h 361950"/>
              <a:gd name="connsiteX5" fmla="*/ 69876 w 209576"/>
              <a:gd name="connsiteY5" fmla="*/ 222250 h 361950"/>
              <a:gd name="connsiteX6" fmla="*/ 88926 w 209576"/>
              <a:gd name="connsiteY6" fmla="*/ 279400 h 361950"/>
              <a:gd name="connsiteX7" fmla="*/ 95276 w 209576"/>
              <a:gd name="connsiteY7" fmla="*/ 298450 h 361950"/>
              <a:gd name="connsiteX8" fmla="*/ 114326 w 209576"/>
              <a:gd name="connsiteY8" fmla="*/ 342900 h 361950"/>
              <a:gd name="connsiteX9" fmla="*/ 152426 w 209576"/>
              <a:gd name="connsiteY9" fmla="*/ 361950 h 361950"/>
              <a:gd name="connsiteX10" fmla="*/ 184176 w 209576"/>
              <a:gd name="connsiteY10" fmla="*/ 355600 h 361950"/>
              <a:gd name="connsiteX11" fmla="*/ 196876 w 209576"/>
              <a:gd name="connsiteY11" fmla="*/ 336550 h 361950"/>
              <a:gd name="connsiteX12" fmla="*/ 209576 w 209576"/>
              <a:gd name="connsiteY12" fmla="*/ 292100 h 361950"/>
              <a:gd name="connsiteX13" fmla="*/ 203226 w 209576"/>
              <a:gd name="connsiteY13" fmla="*/ 260350 h 361950"/>
              <a:gd name="connsiteX14" fmla="*/ 165126 w 209576"/>
              <a:gd name="connsiteY14" fmla="*/ 241300 h 361950"/>
              <a:gd name="connsiteX15" fmla="*/ 152426 w 209576"/>
              <a:gd name="connsiteY15" fmla="*/ 222250 h 361950"/>
              <a:gd name="connsiteX16" fmla="*/ 146076 w 209576"/>
              <a:gd name="connsiteY16" fmla="*/ 203200 h 361950"/>
              <a:gd name="connsiteX17" fmla="*/ 127026 w 209576"/>
              <a:gd name="connsiteY17" fmla="*/ 184150 h 361950"/>
              <a:gd name="connsiteX18" fmla="*/ 107976 w 209576"/>
              <a:gd name="connsiteY18" fmla="*/ 127000 h 361950"/>
              <a:gd name="connsiteX19" fmla="*/ 101626 w 209576"/>
              <a:gd name="connsiteY19" fmla="*/ 107950 h 361950"/>
              <a:gd name="connsiteX20" fmla="*/ 88926 w 209576"/>
              <a:gd name="connsiteY20" fmla="*/ 25400 h 361950"/>
              <a:gd name="connsiteX21" fmla="*/ 76226 w 209576"/>
              <a:gd name="connsiteY21" fmla="*/ 6350 h 361950"/>
              <a:gd name="connsiteX22" fmla="*/ 57176 w 209576"/>
              <a:gd name="connsiteY22" fmla="*/ 0 h 361950"/>
              <a:gd name="connsiteX23" fmla="*/ 25426 w 209576"/>
              <a:gd name="connsiteY23" fmla="*/ 6350 h 361950"/>
              <a:gd name="connsiteX24" fmla="*/ 6376 w 209576"/>
              <a:gd name="connsiteY24" fmla="*/ 76200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9576" h="361950">
                <a:moveTo>
                  <a:pt x="6376" y="76200"/>
                </a:moveTo>
                <a:cubicBezTo>
                  <a:pt x="6376" y="99483"/>
                  <a:pt x="0" y="86723"/>
                  <a:pt x="25426" y="146050"/>
                </a:cubicBezTo>
                <a:cubicBezTo>
                  <a:pt x="28864" y="154072"/>
                  <a:pt x="28338" y="163428"/>
                  <a:pt x="31776" y="171450"/>
                </a:cubicBezTo>
                <a:cubicBezTo>
                  <a:pt x="34782" y="178465"/>
                  <a:pt x="41063" y="183674"/>
                  <a:pt x="44476" y="190500"/>
                </a:cubicBezTo>
                <a:cubicBezTo>
                  <a:pt x="47469" y="196487"/>
                  <a:pt x="46645" y="204323"/>
                  <a:pt x="50826" y="209550"/>
                </a:cubicBezTo>
                <a:cubicBezTo>
                  <a:pt x="55594" y="215509"/>
                  <a:pt x="63526" y="218017"/>
                  <a:pt x="69876" y="222250"/>
                </a:cubicBezTo>
                <a:lnTo>
                  <a:pt x="88926" y="279400"/>
                </a:lnTo>
                <a:cubicBezTo>
                  <a:pt x="91043" y="285750"/>
                  <a:pt x="93653" y="291956"/>
                  <a:pt x="95276" y="298450"/>
                </a:cubicBezTo>
                <a:cubicBezTo>
                  <a:pt x="100134" y="317881"/>
                  <a:pt x="99708" y="328282"/>
                  <a:pt x="114326" y="342900"/>
                </a:cubicBezTo>
                <a:cubicBezTo>
                  <a:pt x="126636" y="355210"/>
                  <a:pt x="136932" y="356785"/>
                  <a:pt x="152426" y="361950"/>
                </a:cubicBezTo>
                <a:cubicBezTo>
                  <a:pt x="163009" y="359833"/>
                  <a:pt x="174805" y="360955"/>
                  <a:pt x="184176" y="355600"/>
                </a:cubicBezTo>
                <a:cubicBezTo>
                  <a:pt x="190802" y="351814"/>
                  <a:pt x="193463" y="343376"/>
                  <a:pt x="196876" y="336550"/>
                </a:cubicBezTo>
                <a:cubicBezTo>
                  <a:pt x="201431" y="327440"/>
                  <a:pt x="207541" y="300238"/>
                  <a:pt x="209576" y="292100"/>
                </a:cubicBezTo>
                <a:cubicBezTo>
                  <a:pt x="207459" y="281517"/>
                  <a:pt x="208581" y="269721"/>
                  <a:pt x="203226" y="260350"/>
                </a:cubicBezTo>
                <a:cubicBezTo>
                  <a:pt x="197433" y="250213"/>
                  <a:pt x="174904" y="244559"/>
                  <a:pt x="165126" y="241300"/>
                </a:cubicBezTo>
                <a:cubicBezTo>
                  <a:pt x="160893" y="234950"/>
                  <a:pt x="155839" y="229076"/>
                  <a:pt x="152426" y="222250"/>
                </a:cubicBezTo>
                <a:cubicBezTo>
                  <a:pt x="149433" y="216263"/>
                  <a:pt x="149789" y="208769"/>
                  <a:pt x="146076" y="203200"/>
                </a:cubicBezTo>
                <a:cubicBezTo>
                  <a:pt x="141095" y="195728"/>
                  <a:pt x="133376" y="190500"/>
                  <a:pt x="127026" y="184150"/>
                </a:cubicBezTo>
                <a:lnTo>
                  <a:pt x="107976" y="127000"/>
                </a:lnTo>
                <a:lnTo>
                  <a:pt x="101626" y="107950"/>
                </a:lnTo>
                <a:cubicBezTo>
                  <a:pt x="100645" y="100102"/>
                  <a:pt x="94380" y="39945"/>
                  <a:pt x="88926" y="25400"/>
                </a:cubicBezTo>
                <a:cubicBezTo>
                  <a:pt x="86246" y="18254"/>
                  <a:pt x="82185" y="11118"/>
                  <a:pt x="76226" y="6350"/>
                </a:cubicBezTo>
                <a:cubicBezTo>
                  <a:pt x="70999" y="2169"/>
                  <a:pt x="63526" y="2117"/>
                  <a:pt x="57176" y="0"/>
                </a:cubicBezTo>
                <a:cubicBezTo>
                  <a:pt x="46593" y="2117"/>
                  <a:pt x="34209" y="77"/>
                  <a:pt x="25426" y="6350"/>
                </a:cubicBezTo>
                <a:cubicBezTo>
                  <a:pt x="7993" y="18802"/>
                  <a:pt x="6376" y="52917"/>
                  <a:pt x="6376" y="76200"/>
                </a:cubicBezTo>
                <a:close/>
              </a:path>
            </a:pathLst>
          </a:custGeom>
          <a:noFill/>
          <a:ln w="2222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sz="1800"/>
          </a:p>
        </p:txBody>
      </p:sp>
      <p:grpSp>
        <p:nvGrpSpPr>
          <p:cNvPr id="2" name="Grouper 47"/>
          <p:cNvGrpSpPr>
            <a:grpSpLocks/>
          </p:cNvGrpSpPr>
          <p:nvPr/>
        </p:nvGrpSpPr>
        <p:grpSpPr bwMode="auto">
          <a:xfrm>
            <a:off x="3028950" y="3162300"/>
            <a:ext cx="3324225" cy="2882900"/>
            <a:chOff x="3028950" y="3162300"/>
            <a:chExt cx="3324615" cy="2882901"/>
          </a:xfrm>
        </p:grpSpPr>
        <p:sp>
          <p:nvSpPr>
            <p:cNvPr id="20" name="Forme libre 19"/>
            <p:cNvSpPr/>
            <p:nvPr/>
          </p:nvSpPr>
          <p:spPr bwMode="auto">
            <a:xfrm rot="16200000">
              <a:off x="3031365" y="4937886"/>
              <a:ext cx="558800" cy="563629"/>
            </a:xfrm>
            <a:custGeom>
              <a:avLst/>
              <a:gdLst>
                <a:gd name="connsiteX0" fmla="*/ 222956 w 489656"/>
                <a:gd name="connsiteY0" fmla="*/ 0 h 463550"/>
                <a:gd name="connsiteX1" fmla="*/ 216606 w 489656"/>
                <a:gd name="connsiteY1" fmla="*/ 152400 h 463550"/>
                <a:gd name="connsiteX2" fmla="*/ 210256 w 489656"/>
                <a:gd name="connsiteY2" fmla="*/ 177800 h 463550"/>
                <a:gd name="connsiteX3" fmla="*/ 203906 w 489656"/>
                <a:gd name="connsiteY3" fmla="*/ 196850 h 463550"/>
                <a:gd name="connsiteX4" fmla="*/ 178506 w 489656"/>
                <a:gd name="connsiteY4" fmla="*/ 203200 h 463550"/>
                <a:gd name="connsiteX5" fmla="*/ 26106 w 489656"/>
                <a:gd name="connsiteY5" fmla="*/ 209550 h 463550"/>
                <a:gd name="connsiteX6" fmla="*/ 7056 w 489656"/>
                <a:gd name="connsiteY6" fmla="*/ 228600 h 463550"/>
                <a:gd name="connsiteX7" fmla="*/ 32456 w 489656"/>
                <a:gd name="connsiteY7" fmla="*/ 254000 h 463550"/>
                <a:gd name="connsiteX8" fmla="*/ 57856 w 489656"/>
                <a:gd name="connsiteY8" fmla="*/ 266700 h 463550"/>
                <a:gd name="connsiteX9" fmla="*/ 146756 w 489656"/>
                <a:gd name="connsiteY9" fmla="*/ 273050 h 463550"/>
                <a:gd name="connsiteX10" fmla="*/ 165806 w 489656"/>
                <a:gd name="connsiteY10" fmla="*/ 279400 h 463550"/>
                <a:gd name="connsiteX11" fmla="*/ 172156 w 489656"/>
                <a:gd name="connsiteY11" fmla="*/ 298450 h 463550"/>
                <a:gd name="connsiteX12" fmla="*/ 197556 w 489656"/>
                <a:gd name="connsiteY12" fmla="*/ 304800 h 463550"/>
                <a:gd name="connsiteX13" fmla="*/ 229306 w 489656"/>
                <a:gd name="connsiteY13" fmla="*/ 311150 h 463550"/>
                <a:gd name="connsiteX14" fmla="*/ 248356 w 489656"/>
                <a:gd name="connsiteY14" fmla="*/ 323850 h 463550"/>
                <a:gd name="connsiteX15" fmla="*/ 254706 w 489656"/>
                <a:gd name="connsiteY15" fmla="*/ 342900 h 463550"/>
                <a:gd name="connsiteX16" fmla="*/ 261056 w 489656"/>
                <a:gd name="connsiteY16" fmla="*/ 438150 h 463550"/>
                <a:gd name="connsiteX17" fmla="*/ 267406 w 489656"/>
                <a:gd name="connsiteY17" fmla="*/ 457200 h 463550"/>
                <a:gd name="connsiteX18" fmla="*/ 286456 w 489656"/>
                <a:gd name="connsiteY18" fmla="*/ 463550 h 463550"/>
                <a:gd name="connsiteX19" fmla="*/ 299156 w 489656"/>
                <a:gd name="connsiteY19" fmla="*/ 444500 h 463550"/>
                <a:gd name="connsiteX20" fmla="*/ 305506 w 489656"/>
                <a:gd name="connsiteY20" fmla="*/ 425450 h 463550"/>
                <a:gd name="connsiteX21" fmla="*/ 311856 w 489656"/>
                <a:gd name="connsiteY21" fmla="*/ 260350 h 463550"/>
                <a:gd name="connsiteX22" fmla="*/ 337256 w 489656"/>
                <a:gd name="connsiteY22" fmla="*/ 254000 h 463550"/>
                <a:gd name="connsiteX23" fmla="*/ 362656 w 489656"/>
                <a:gd name="connsiteY23" fmla="*/ 241300 h 463550"/>
                <a:gd name="connsiteX24" fmla="*/ 483306 w 489656"/>
                <a:gd name="connsiteY24" fmla="*/ 234950 h 463550"/>
                <a:gd name="connsiteX25" fmla="*/ 489656 w 489656"/>
                <a:gd name="connsiteY25" fmla="*/ 215900 h 463550"/>
                <a:gd name="connsiteX26" fmla="*/ 483306 w 489656"/>
                <a:gd name="connsiteY26" fmla="*/ 190500 h 463550"/>
                <a:gd name="connsiteX27" fmla="*/ 445206 w 489656"/>
                <a:gd name="connsiteY27" fmla="*/ 171450 h 463550"/>
                <a:gd name="connsiteX28" fmla="*/ 280106 w 489656"/>
                <a:gd name="connsiteY28" fmla="*/ 171450 h 463550"/>
                <a:gd name="connsiteX29" fmla="*/ 273756 w 489656"/>
                <a:gd name="connsiteY29" fmla="*/ 152400 h 463550"/>
                <a:gd name="connsiteX30" fmla="*/ 273756 w 489656"/>
                <a:gd name="connsiteY30" fmla="*/ 82550 h 46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89656" h="463550">
                  <a:moveTo>
                    <a:pt x="222956" y="0"/>
                  </a:moveTo>
                  <a:cubicBezTo>
                    <a:pt x="220839" y="50800"/>
                    <a:pt x="220228" y="101685"/>
                    <a:pt x="216606" y="152400"/>
                  </a:cubicBezTo>
                  <a:cubicBezTo>
                    <a:pt x="215984" y="161105"/>
                    <a:pt x="212654" y="169409"/>
                    <a:pt x="210256" y="177800"/>
                  </a:cubicBezTo>
                  <a:cubicBezTo>
                    <a:pt x="208417" y="184236"/>
                    <a:pt x="209133" y="192669"/>
                    <a:pt x="203906" y="196850"/>
                  </a:cubicBezTo>
                  <a:cubicBezTo>
                    <a:pt x="197091" y="202302"/>
                    <a:pt x="187211" y="202578"/>
                    <a:pt x="178506" y="203200"/>
                  </a:cubicBezTo>
                  <a:cubicBezTo>
                    <a:pt x="127791" y="206822"/>
                    <a:pt x="76906" y="207433"/>
                    <a:pt x="26106" y="209550"/>
                  </a:cubicBezTo>
                  <a:cubicBezTo>
                    <a:pt x="19756" y="215900"/>
                    <a:pt x="9896" y="220081"/>
                    <a:pt x="7056" y="228600"/>
                  </a:cubicBezTo>
                  <a:cubicBezTo>
                    <a:pt x="0" y="249767"/>
                    <a:pt x="22578" y="249767"/>
                    <a:pt x="32456" y="254000"/>
                  </a:cubicBezTo>
                  <a:cubicBezTo>
                    <a:pt x="41157" y="257729"/>
                    <a:pt x="48519" y="265144"/>
                    <a:pt x="57856" y="266700"/>
                  </a:cubicBezTo>
                  <a:cubicBezTo>
                    <a:pt x="87161" y="271584"/>
                    <a:pt x="117123" y="270933"/>
                    <a:pt x="146756" y="273050"/>
                  </a:cubicBezTo>
                  <a:cubicBezTo>
                    <a:pt x="153106" y="275167"/>
                    <a:pt x="161073" y="274667"/>
                    <a:pt x="165806" y="279400"/>
                  </a:cubicBezTo>
                  <a:cubicBezTo>
                    <a:pt x="170539" y="284133"/>
                    <a:pt x="166929" y="294269"/>
                    <a:pt x="172156" y="298450"/>
                  </a:cubicBezTo>
                  <a:cubicBezTo>
                    <a:pt x="178971" y="303902"/>
                    <a:pt x="189037" y="302907"/>
                    <a:pt x="197556" y="304800"/>
                  </a:cubicBezTo>
                  <a:cubicBezTo>
                    <a:pt x="208092" y="307141"/>
                    <a:pt x="218723" y="309033"/>
                    <a:pt x="229306" y="311150"/>
                  </a:cubicBezTo>
                  <a:cubicBezTo>
                    <a:pt x="235656" y="315383"/>
                    <a:pt x="243588" y="317891"/>
                    <a:pt x="248356" y="323850"/>
                  </a:cubicBezTo>
                  <a:cubicBezTo>
                    <a:pt x="252537" y="329077"/>
                    <a:pt x="253967" y="336247"/>
                    <a:pt x="254706" y="342900"/>
                  </a:cubicBezTo>
                  <a:cubicBezTo>
                    <a:pt x="258220" y="374526"/>
                    <a:pt x="257542" y="406524"/>
                    <a:pt x="261056" y="438150"/>
                  </a:cubicBezTo>
                  <a:cubicBezTo>
                    <a:pt x="261795" y="444803"/>
                    <a:pt x="262673" y="452467"/>
                    <a:pt x="267406" y="457200"/>
                  </a:cubicBezTo>
                  <a:cubicBezTo>
                    <a:pt x="272139" y="461933"/>
                    <a:pt x="280106" y="461433"/>
                    <a:pt x="286456" y="463550"/>
                  </a:cubicBezTo>
                  <a:cubicBezTo>
                    <a:pt x="290689" y="457200"/>
                    <a:pt x="295743" y="451326"/>
                    <a:pt x="299156" y="444500"/>
                  </a:cubicBezTo>
                  <a:cubicBezTo>
                    <a:pt x="302149" y="438513"/>
                    <a:pt x="305045" y="432128"/>
                    <a:pt x="305506" y="425450"/>
                  </a:cubicBezTo>
                  <a:cubicBezTo>
                    <a:pt x="309295" y="370506"/>
                    <a:pt x="301828" y="314503"/>
                    <a:pt x="311856" y="260350"/>
                  </a:cubicBezTo>
                  <a:cubicBezTo>
                    <a:pt x="313445" y="251769"/>
                    <a:pt x="329084" y="257064"/>
                    <a:pt x="337256" y="254000"/>
                  </a:cubicBezTo>
                  <a:cubicBezTo>
                    <a:pt x="346119" y="250676"/>
                    <a:pt x="353269" y="242524"/>
                    <a:pt x="362656" y="241300"/>
                  </a:cubicBezTo>
                  <a:cubicBezTo>
                    <a:pt x="402590" y="236091"/>
                    <a:pt x="443089" y="237067"/>
                    <a:pt x="483306" y="234950"/>
                  </a:cubicBezTo>
                  <a:cubicBezTo>
                    <a:pt x="485423" y="228600"/>
                    <a:pt x="489656" y="222593"/>
                    <a:pt x="489656" y="215900"/>
                  </a:cubicBezTo>
                  <a:cubicBezTo>
                    <a:pt x="489656" y="207173"/>
                    <a:pt x="488147" y="197762"/>
                    <a:pt x="483306" y="190500"/>
                  </a:cubicBezTo>
                  <a:cubicBezTo>
                    <a:pt x="476272" y="179949"/>
                    <a:pt x="456073" y="175072"/>
                    <a:pt x="445206" y="171450"/>
                  </a:cubicBezTo>
                  <a:cubicBezTo>
                    <a:pt x="385357" y="178100"/>
                    <a:pt x="344894" y="185847"/>
                    <a:pt x="280106" y="171450"/>
                  </a:cubicBezTo>
                  <a:cubicBezTo>
                    <a:pt x="273572" y="169998"/>
                    <a:pt x="274233" y="159076"/>
                    <a:pt x="273756" y="152400"/>
                  </a:cubicBezTo>
                  <a:cubicBezTo>
                    <a:pt x="272097" y="129176"/>
                    <a:pt x="273756" y="105833"/>
                    <a:pt x="273756" y="82550"/>
                  </a:cubicBezTo>
                </a:path>
              </a:pathLst>
            </a:custGeom>
            <a:ln>
              <a:solidFill>
                <a:srgbClr val="FFFF00"/>
              </a:solidFill>
            </a:ln>
            <a:effectLst>
              <a:outerShdw blurRad="50800" dist="38100" dir="2700000">
                <a:srgbClr val="000000">
                  <a:alpha val="43000"/>
                </a:srgbClr>
              </a:outerShdw>
            </a:effectLst>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fr-FR" sz="1800"/>
            </a:p>
          </p:txBody>
        </p:sp>
        <p:sp>
          <p:nvSpPr>
            <p:cNvPr id="21" name="Forme libre 20"/>
            <p:cNvSpPr/>
            <p:nvPr/>
          </p:nvSpPr>
          <p:spPr bwMode="auto">
            <a:xfrm rot="16200000">
              <a:off x="3687870" y="5018057"/>
              <a:ext cx="508000" cy="530287"/>
            </a:xfrm>
            <a:custGeom>
              <a:avLst/>
              <a:gdLst>
                <a:gd name="connsiteX0" fmla="*/ 0 w 419100"/>
                <a:gd name="connsiteY0" fmla="*/ 407500 h 452476"/>
                <a:gd name="connsiteX1" fmla="*/ 19050 w 419100"/>
                <a:gd name="connsiteY1" fmla="*/ 394800 h 452476"/>
                <a:gd name="connsiteX2" fmla="*/ 95250 w 419100"/>
                <a:gd name="connsiteY2" fmla="*/ 382100 h 452476"/>
                <a:gd name="connsiteX3" fmla="*/ 209550 w 419100"/>
                <a:gd name="connsiteY3" fmla="*/ 413850 h 452476"/>
                <a:gd name="connsiteX4" fmla="*/ 234950 w 419100"/>
                <a:gd name="connsiteY4" fmla="*/ 426550 h 452476"/>
                <a:gd name="connsiteX5" fmla="*/ 273050 w 419100"/>
                <a:gd name="connsiteY5" fmla="*/ 451950 h 452476"/>
                <a:gd name="connsiteX6" fmla="*/ 342900 w 419100"/>
                <a:gd name="connsiteY6" fmla="*/ 445600 h 452476"/>
                <a:gd name="connsiteX7" fmla="*/ 355600 w 419100"/>
                <a:gd name="connsiteY7" fmla="*/ 426550 h 452476"/>
                <a:gd name="connsiteX8" fmla="*/ 368300 w 419100"/>
                <a:gd name="connsiteY8" fmla="*/ 382100 h 452476"/>
                <a:gd name="connsiteX9" fmla="*/ 361950 w 419100"/>
                <a:gd name="connsiteY9" fmla="*/ 312250 h 452476"/>
                <a:gd name="connsiteX10" fmla="*/ 355600 w 419100"/>
                <a:gd name="connsiteY10" fmla="*/ 293200 h 452476"/>
                <a:gd name="connsiteX11" fmla="*/ 336550 w 419100"/>
                <a:gd name="connsiteY11" fmla="*/ 274150 h 452476"/>
                <a:gd name="connsiteX12" fmla="*/ 311150 w 419100"/>
                <a:gd name="connsiteY12" fmla="*/ 267800 h 452476"/>
                <a:gd name="connsiteX13" fmla="*/ 292100 w 419100"/>
                <a:gd name="connsiteY13" fmla="*/ 261450 h 452476"/>
                <a:gd name="connsiteX14" fmla="*/ 177800 w 419100"/>
                <a:gd name="connsiteY14" fmla="*/ 293200 h 452476"/>
                <a:gd name="connsiteX15" fmla="*/ 165100 w 419100"/>
                <a:gd name="connsiteY15" fmla="*/ 312250 h 452476"/>
                <a:gd name="connsiteX16" fmla="*/ 171450 w 419100"/>
                <a:gd name="connsiteY16" fmla="*/ 350350 h 452476"/>
                <a:gd name="connsiteX17" fmla="*/ 196850 w 419100"/>
                <a:gd name="connsiteY17" fmla="*/ 356700 h 452476"/>
                <a:gd name="connsiteX18" fmla="*/ 279400 w 419100"/>
                <a:gd name="connsiteY18" fmla="*/ 350350 h 452476"/>
                <a:gd name="connsiteX19" fmla="*/ 349250 w 419100"/>
                <a:gd name="connsiteY19" fmla="*/ 318600 h 452476"/>
                <a:gd name="connsiteX20" fmla="*/ 368300 w 419100"/>
                <a:gd name="connsiteY20" fmla="*/ 305900 h 452476"/>
                <a:gd name="connsiteX21" fmla="*/ 393700 w 419100"/>
                <a:gd name="connsiteY21" fmla="*/ 267800 h 452476"/>
                <a:gd name="connsiteX22" fmla="*/ 374650 w 419100"/>
                <a:gd name="connsiteY22" fmla="*/ 166200 h 452476"/>
                <a:gd name="connsiteX23" fmla="*/ 361950 w 419100"/>
                <a:gd name="connsiteY23" fmla="*/ 140800 h 452476"/>
                <a:gd name="connsiteX24" fmla="*/ 349250 w 419100"/>
                <a:gd name="connsiteY24" fmla="*/ 102700 h 452476"/>
                <a:gd name="connsiteX25" fmla="*/ 374650 w 419100"/>
                <a:gd name="connsiteY25" fmla="*/ 1100 h 452476"/>
                <a:gd name="connsiteX26" fmla="*/ 393700 w 419100"/>
                <a:gd name="connsiteY26" fmla="*/ 7450 h 452476"/>
                <a:gd name="connsiteX27" fmla="*/ 406400 w 419100"/>
                <a:gd name="connsiteY27" fmla="*/ 26500 h 452476"/>
                <a:gd name="connsiteX28" fmla="*/ 419100 w 419100"/>
                <a:gd name="connsiteY28" fmla="*/ 64600 h 45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9100" h="452476">
                  <a:moveTo>
                    <a:pt x="0" y="407500"/>
                  </a:moveTo>
                  <a:cubicBezTo>
                    <a:pt x="6350" y="403267"/>
                    <a:pt x="12035" y="397806"/>
                    <a:pt x="19050" y="394800"/>
                  </a:cubicBezTo>
                  <a:cubicBezTo>
                    <a:pt x="36326" y="387396"/>
                    <a:pt x="84049" y="383500"/>
                    <a:pt x="95250" y="382100"/>
                  </a:cubicBezTo>
                  <a:cubicBezTo>
                    <a:pt x="272549" y="405740"/>
                    <a:pt x="147343" y="369416"/>
                    <a:pt x="209550" y="413850"/>
                  </a:cubicBezTo>
                  <a:cubicBezTo>
                    <a:pt x="217253" y="419352"/>
                    <a:pt x="226833" y="421680"/>
                    <a:pt x="234950" y="426550"/>
                  </a:cubicBezTo>
                  <a:cubicBezTo>
                    <a:pt x="248038" y="434403"/>
                    <a:pt x="273050" y="451950"/>
                    <a:pt x="273050" y="451950"/>
                  </a:cubicBezTo>
                  <a:cubicBezTo>
                    <a:pt x="296333" y="449833"/>
                    <a:pt x="320555" y="452476"/>
                    <a:pt x="342900" y="445600"/>
                  </a:cubicBezTo>
                  <a:cubicBezTo>
                    <a:pt x="350194" y="443356"/>
                    <a:pt x="352187" y="433376"/>
                    <a:pt x="355600" y="426550"/>
                  </a:cubicBezTo>
                  <a:cubicBezTo>
                    <a:pt x="360155" y="417440"/>
                    <a:pt x="366265" y="390238"/>
                    <a:pt x="368300" y="382100"/>
                  </a:cubicBezTo>
                  <a:cubicBezTo>
                    <a:pt x="366183" y="358817"/>
                    <a:pt x="365256" y="335394"/>
                    <a:pt x="361950" y="312250"/>
                  </a:cubicBezTo>
                  <a:cubicBezTo>
                    <a:pt x="361003" y="305624"/>
                    <a:pt x="359313" y="298769"/>
                    <a:pt x="355600" y="293200"/>
                  </a:cubicBezTo>
                  <a:cubicBezTo>
                    <a:pt x="350619" y="285728"/>
                    <a:pt x="344347" y="278605"/>
                    <a:pt x="336550" y="274150"/>
                  </a:cubicBezTo>
                  <a:cubicBezTo>
                    <a:pt x="328973" y="269820"/>
                    <a:pt x="319541" y="270198"/>
                    <a:pt x="311150" y="267800"/>
                  </a:cubicBezTo>
                  <a:cubicBezTo>
                    <a:pt x="304714" y="265961"/>
                    <a:pt x="298450" y="263567"/>
                    <a:pt x="292100" y="261450"/>
                  </a:cubicBezTo>
                  <a:cubicBezTo>
                    <a:pt x="233433" y="269831"/>
                    <a:pt x="212754" y="258246"/>
                    <a:pt x="177800" y="293200"/>
                  </a:cubicBezTo>
                  <a:cubicBezTo>
                    <a:pt x="172404" y="298596"/>
                    <a:pt x="169333" y="305900"/>
                    <a:pt x="165100" y="312250"/>
                  </a:cubicBezTo>
                  <a:cubicBezTo>
                    <a:pt x="167217" y="324950"/>
                    <a:pt x="163966" y="339873"/>
                    <a:pt x="171450" y="350350"/>
                  </a:cubicBezTo>
                  <a:cubicBezTo>
                    <a:pt x="176523" y="357452"/>
                    <a:pt x="188123" y="356700"/>
                    <a:pt x="196850" y="356700"/>
                  </a:cubicBezTo>
                  <a:cubicBezTo>
                    <a:pt x="224448" y="356700"/>
                    <a:pt x="251883" y="352467"/>
                    <a:pt x="279400" y="350350"/>
                  </a:cubicBezTo>
                  <a:cubicBezTo>
                    <a:pt x="326480" y="318963"/>
                    <a:pt x="302533" y="327943"/>
                    <a:pt x="349250" y="318600"/>
                  </a:cubicBezTo>
                  <a:cubicBezTo>
                    <a:pt x="355600" y="314367"/>
                    <a:pt x="363274" y="311643"/>
                    <a:pt x="368300" y="305900"/>
                  </a:cubicBezTo>
                  <a:cubicBezTo>
                    <a:pt x="378351" y="294413"/>
                    <a:pt x="393700" y="267800"/>
                    <a:pt x="393700" y="267800"/>
                  </a:cubicBezTo>
                  <a:cubicBezTo>
                    <a:pt x="384514" y="148381"/>
                    <a:pt x="403281" y="216304"/>
                    <a:pt x="374650" y="166200"/>
                  </a:cubicBezTo>
                  <a:cubicBezTo>
                    <a:pt x="369954" y="157981"/>
                    <a:pt x="365466" y="149589"/>
                    <a:pt x="361950" y="140800"/>
                  </a:cubicBezTo>
                  <a:cubicBezTo>
                    <a:pt x="356978" y="128371"/>
                    <a:pt x="349250" y="102700"/>
                    <a:pt x="349250" y="102700"/>
                  </a:cubicBezTo>
                  <a:cubicBezTo>
                    <a:pt x="349985" y="92406"/>
                    <a:pt x="332463" y="8131"/>
                    <a:pt x="374650" y="1100"/>
                  </a:cubicBezTo>
                  <a:cubicBezTo>
                    <a:pt x="381252" y="0"/>
                    <a:pt x="387350" y="5333"/>
                    <a:pt x="393700" y="7450"/>
                  </a:cubicBezTo>
                  <a:cubicBezTo>
                    <a:pt x="397933" y="13800"/>
                    <a:pt x="403300" y="19526"/>
                    <a:pt x="406400" y="26500"/>
                  </a:cubicBezTo>
                  <a:cubicBezTo>
                    <a:pt x="411837" y="38733"/>
                    <a:pt x="419100" y="64600"/>
                    <a:pt x="419100" y="64600"/>
                  </a:cubicBezTo>
                </a:path>
              </a:pathLst>
            </a:custGeom>
            <a:ln>
              <a:solidFill>
                <a:srgbClr val="FFFF00"/>
              </a:solidFill>
            </a:ln>
            <a:effectLst>
              <a:outerShdw blurRad="50800" dist="38100" dir="2700000">
                <a:srgbClr val="000000">
                  <a:alpha val="43000"/>
                </a:srgbClr>
              </a:outerShdw>
            </a:effectLst>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fr-FR" sz="1800"/>
            </a:p>
          </p:txBody>
        </p:sp>
        <p:cxnSp>
          <p:nvCxnSpPr>
            <p:cNvPr id="37" name="Connecteur droit avec flèche 36"/>
            <p:cNvCxnSpPr/>
            <p:nvPr/>
          </p:nvCxnSpPr>
          <p:spPr>
            <a:xfrm rot="5400000" flipH="1" flipV="1">
              <a:off x="3159973" y="5564965"/>
              <a:ext cx="655637" cy="304836"/>
            </a:xfrm>
            <a:prstGeom prst="straightConnector1">
              <a:avLst/>
            </a:prstGeom>
            <a:ln w="53975" cap="flat" cmpd="sng" algn="ctr">
              <a:solidFill>
                <a:srgbClr val="FFFF00"/>
              </a:solidFill>
              <a:prstDash val="solid"/>
              <a:round/>
              <a:headEnd type="none" w="med" len="med"/>
              <a:tailEnd type="stealth" w="lg" len="lg"/>
            </a:ln>
          </p:spPr>
          <p:style>
            <a:lnRef idx="2">
              <a:schemeClr val="accent1"/>
            </a:lnRef>
            <a:fillRef idx="0">
              <a:schemeClr val="accent1"/>
            </a:fillRef>
            <a:effectRef idx="1">
              <a:schemeClr val="accent1"/>
            </a:effectRef>
            <a:fontRef idx="minor">
              <a:schemeClr val="tx1"/>
            </a:fontRef>
          </p:style>
        </p:cxnSp>
        <p:cxnSp>
          <p:nvCxnSpPr>
            <p:cNvPr id="39" name="Connecteur droit avec flèche 38"/>
            <p:cNvCxnSpPr/>
            <p:nvPr/>
          </p:nvCxnSpPr>
          <p:spPr>
            <a:xfrm rot="5400000" flipH="1" flipV="1">
              <a:off x="3802228" y="3746435"/>
              <a:ext cx="1265237" cy="1122495"/>
            </a:xfrm>
            <a:prstGeom prst="straightConnector1">
              <a:avLst/>
            </a:prstGeom>
            <a:ln w="53975" cap="flat" cmpd="sng" algn="ctr">
              <a:solidFill>
                <a:srgbClr val="FFFF00"/>
              </a:solidFill>
              <a:prstDash val="solid"/>
              <a:round/>
              <a:headEnd type="none" w="med" len="med"/>
              <a:tailEnd type="stealth" w="lg" len="lg"/>
            </a:ln>
          </p:spPr>
          <p:style>
            <a:lnRef idx="2">
              <a:schemeClr val="accent1"/>
            </a:lnRef>
            <a:fillRef idx="0">
              <a:schemeClr val="accent1"/>
            </a:fillRef>
            <a:effectRef idx="1">
              <a:schemeClr val="accent1"/>
            </a:effectRef>
            <a:fontRef idx="minor">
              <a:schemeClr val="tx1"/>
            </a:fontRef>
          </p:style>
        </p:cxnSp>
        <p:sp>
          <p:nvSpPr>
            <p:cNvPr id="42" name="Rectangle 41"/>
            <p:cNvSpPr/>
            <p:nvPr/>
          </p:nvSpPr>
          <p:spPr>
            <a:xfrm flipH="1">
              <a:off x="4453105" y="5241926"/>
              <a:ext cx="1900460" cy="65405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fr-FR" sz="1800" b="1" dirty="0" err="1">
                  <a:solidFill>
                    <a:schemeClr val="tx1"/>
                  </a:solidFill>
                </a:rPr>
                <a:t>Non-coding</a:t>
              </a:r>
              <a:r>
                <a:rPr lang="fr-FR" sz="1800" b="1" dirty="0">
                  <a:solidFill>
                    <a:schemeClr val="tx1"/>
                  </a:solidFill>
                </a:rPr>
                <a:t> </a:t>
              </a:r>
              <a:r>
                <a:rPr lang="fr-FR" sz="1800" b="1" dirty="0" err="1">
                  <a:solidFill>
                    <a:schemeClr val="tx1"/>
                  </a:solidFill>
                </a:rPr>
                <a:t>RNAs</a:t>
              </a:r>
              <a:endParaRPr lang="fr-FR" sz="1800" b="1" dirty="0">
                <a:solidFill>
                  <a:schemeClr val="tx1"/>
                </a:solidFill>
              </a:endParaRPr>
            </a:p>
          </p:txBody>
        </p:sp>
        <p:cxnSp>
          <p:nvCxnSpPr>
            <p:cNvPr id="44" name="Connecteur droit 43"/>
            <p:cNvCxnSpPr>
              <a:stCxn id="42" idx="3"/>
            </p:cNvCxnSpPr>
            <p:nvPr/>
          </p:nvCxnSpPr>
          <p:spPr>
            <a:xfrm rot="10800000">
              <a:off x="4241942" y="5416551"/>
              <a:ext cx="211163" cy="15240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6" name="Forme libre 45"/>
            <p:cNvSpPr/>
            <p:nvPr/>
          </p:nvSpPr>
          <p:spPr bwMode="auto">
            <a:xfrm rot="16200000">
              <a:off x="4218160" y="3205129"/>
              <a:ext cx="558800" cy="562041"/>
            </a:xfrm>
            <a:custGeom>
              <a:avLst/>
              <a:gdLst>
                <a:gd name="connsiteX0" fmla="*/ 222956 w 489656"/>
                <a:gd name="connsiteY0" fmla="*/ 0 h 463550"/>
                <a:gd name="connsiteX1" fmla="*/ 216606 w 489656"/>
                <a:gd name="connsiteY1" fmla="*/ 152400 h 463550"/>
                <a:gd name="connsiteX2" fmla="*/ 210256 w 489656"/>
                <a:gd name="connsiteY2" fmla="*/ 177800 h 463550"/>
                <a:gd name="connsiteX3" fmla="*/ 203906 w 489656"/>
                <a:gd name="connsiteY3" fmla="*/ 196850 h 463550"/>
                <a:gd name="connsiteX4" fmla="*/ 178506 w 489656"/>
                <a:gd name="connsiteY4" fmla="*/ 203200 h 463550"/>
                <a:gd name="connsiteX5" fmla="*/ 26106 w 489656"/>
                <a:gd name="connsiteY5" fmla="*/ 209550 h 463550"/>
                <a:gd name="connsiteX6" fmla="*/ 7056 w 489656"/>
                <a:gd name="connsiteY6" fmla="*/ 228600 h 463550"/>
                <a:gd name="connsiteX7" fmla="*/ 32456 w 489656"/>
                <a:gd name="connsiteY7" fmla="*/ 254000 h 463550"/>
                <a:gd name="connsiteX8" fmla="*/ 57856 w 489656"/>
                <a:gd name="connsiteY8" fmla="*/ 266700 h 463550"/>
                <a:gd name="connsiteX9" fmla="*/ 146756 w 489656"/>
                <a:gd name="connsiteY9" fmla="*/ 273050 h 463550"/>
                <a:gd name="connsiteX10" fmla="*/ 165806 w 489656"/>
                <a:gd name="connsiteY10" fmla="*/ 279400 h 463550"/>
                <a:gd name="connsiteX11" fmla="*/ 172156 w 489656"/>
                <a:gd name="connsiteY11" fmla="*/ 298450 h 463550"/>
                <a:gd name="connsiteX12" fmla="*/ 197556 w 489656"/>
                <a:gd name="connsiteY12" fmla="*/ 304800 h 463550"/>
                <a:gd name="connsiteX13" fmla="*/ 229306 w 489656"/>
                <a:gd name="connsiteY13" fmla="*/ 311150 h 463550"/>
                <a:gd name="connsiteX14" fmla="*/ 248356 w 489656"/>
                <a:gd name="connsiteY14" fmla="*/ 323850 h 463550"/>
                <a:gd name="connsiteX15" fmla="*/ 254706 w 489656"/>
                <a:gd name="connsiteY15" fmla="*/ 342900 h 463550"/>
                <a:gd name="connsiteX16" fmla="*/ 261056 w 489656"/>
                <a:gd name="connsiteY16" fmla="*/ 438150 h 463550"/>
                <a:gd name="connsiteX17" fmla="*/ 267406 w 489656"/>
                <a:gd name="connsiteY17" fmla="*/ 457200 h 463550"/>
                <a:gd name="connsiteX18" fmla="*/ 286456 w 489656"/>
                <a:gd name="connsiteY18" fmla="*/ 463550 h 463550"/>
                <a:gd name="connsiteX19" fmla="*/ 299156 w 489656"/>
                <a:gd name="connsiteY19" fmla="*/ 444500 h 463550"/>
                <a:gd name="connsiteX20" fmla="*/ 305506 w 489656"/>
                <a:gd name="connsiteY20" fmla="*/ 425450 h 463550"/>
                <a:gd name="connsiteX21" fmla="*/ 311856 w 489656"/>
                <a:gd name="connsiteY21" fmla="*/ 260350 h 463550"/>
                <a:gd name="connsiteX22" fmla="*/ 337256 w 489656"/>
                <a:gd name="connsiteY22" fmla="*/ 254000 h 463550"/>
                <a:gd name="connsiteX23" fmla="*/ 362656 w 489656"/>
                <a:gd name="connsiteY23" fmla="*/ 241300 h 463550"/>
                <a:gd name="connsiteX24" fmla="*/ 483306 w 489656"/>
                <a:gd name="connsiteY24" fmla="*/ 234950 h 463550"/>
                <a:gd name="connsiteX25" fmla="*/ 489656 w 489656"/>
                <a:gd name="connsiteY25" fmla="*/ 215900 h 463550"/>
                <a:gd name="connsiteX26" fmla="*/ 483306 w 489656"/>
                <a:gd name="connsiteY26" fmla="*/ 190500 h 463550"/>
                <a:gd name="connsiteX27" fmla="*/ 445206 w 489656"/>
                <a:gd name="connsiteY27" fmla="*/ 171450 h 463550"/>
                <a:gd name="connsiteX28" fmla="*/ 280106 w 489656"/>
                <a:gd name="connsiteY28" fmla="*/ 171450 h 463550"/>
                <a:gd name="connsiteX29" fmla="*/ 273756 w 489656"/>
                <a:gd name="connsiteY29" fmla="*/ 152400 h 463550"/>
                <a:gd name="connsiteX30" fmla="*/ 273756 w 489656"/>
                <a:gd name="connsiteY30" fmla="*/ 82550 h 46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89656" h="463550">
                  <a:moveTo>
                    <a:pt x="222956" y="0"/>
                  </a:moveTo>
                  <a:cubicBezTo>
                    <a:pt x="220839" y="50800"/>
                    <a:pt x="220228" y="101685"/>
                    <a:pt x="216606" y="152400"/>
                  </a:cubicBezTo>
                  <a:cubicBezTo>
                    <a:pt x="215984" y="161105"/>
                    <a:pt x="212654" y="169409"/>
                    <a:pt x="210256" y="177800"/>
                  </a:cubicBezTo>
                  <a:cubicBezTo>
                    <a:pt x="208417" y="184236"/>
                    <a:pt x="209133" y="192669"/>
                    <a:pt x="203906" y="196850"/>
                  </a:cubicBezTo>
                  <a:cubicBezTo>
                    <a:pt x="197091" y="202302"/>
                    <a:pt x="187211" y="202578"/>
                    <a:pt x="178506" y="203200"/>
                  </a:cubicBezTo>
                  <a:cubicBezTo>
                    <a:pt x="127791" y="206822"/>
                    <a:pt x="76906" y="207433"/>
                    <a:pt x="26106" y="209550"/>
                  </a:cubicBezTo>
                  <a:cubicBezTo>
                    <a:pt x="19756" y="215900"/>
                    <a:pt x="9896" y="220081"/>
                    <a:pt x="7056" y="228600"/>
                  </a:cubicBezTo>
                  <a:cubicBezTo>
                    <a:pt x="0" y="249767"/>
                    <a:pt x="22578" y="249767"/>
                    <a:pt x="32456" y="254000"/>
                  </a:cubicBezTo>
                  <a:cubicBezTo>
                    <a:pt x="41157" y="257729"/>
                    <a:pt x="48519" y="265144"/>
                    <a:pt x="57856" y="266700"/>
                  </a:cubicBezTo>
                  <a:cubicBezTo>
                    <a:pt x="87161" y="271584"/>
                    <a:pt x="117123" y="270933"/>
                    <a:pt x="146756" y="273050"/>
                  </a:cubicBezTo>
                  <a:cubicBezTo>
                    <a:pt x="153106" y="275167"/>
                    <a:pt x="161073" y="274667"/>
                    <a:pt x="165806" y="279400"/>
                  </a:cubicBezTo>
                  <a:cubicBezTo>
                    <a:pt x="170539" y="284133"/>
                    <a:pt x="166929" y="294269"/>
                    <a:pt x="172156" y="298450"/>
                  </a:cubicBezTo>
                  <a:cubicBezTo>
                    <a:pt x="178971" y="303902"/>
                    <a:pt x="189037" y="302907"/>
                    <a:pt x="197556" y="304800"/>
                  </a:cubicBezTo>
                  <a:cubicBezTo>
                    <a:pt x="208092" y="307141"/>
                    <a:pt x="218723" y="309033"/>
                    <a:pt x="229306" y="311150"/>
                  </a:cubicBezTo>
                  <a:cubicBezTo>
                    <a:pt x="235656" y="315383"/>
                    <a:pt x="243588" y="317891"/>
                    <a:pt x="248356" y="323850"/>
                  </a:cubicBezTo>
                  <a:cubicBezTo>
                    <a:pt x="252537" y="329077"/>
                    <a:pt x="253967" y="336247"/>
                    <a:pt x="254706" y="342900"/>
                  </a:cubicBezTo>
                  <a:cubicBezTo>
                    <a:pt x="258220" y="374526"/>
                    <a:pt x="257542" y="406524"/>
                    <a:pt x="261056" y="438150"/>
                  </a:cubicBezTo>
                  <a:cubicBezTo>
                    <a:pt x="261795" y="444803"/>
                    <a:pt x="262673" y="452467"/>
                    <a:pt x="267406" y="457200"/>
                  </a:cubicBezTo>
                  <a:cubicBezTo>
                    <a:pt x="272139" y="461933"/>
                    <a:pt x="280106" y="461433"/>
                    <a:pt x="286456" y="463550"/>
                  </a:cubicBezTo>
                  <a:cubicBezTo>
                    <a:pt x="290689" y="457200"/>
                    <a:pt x="295743" y="451326"/>
                    <a:pt x="299156" y="444500"/>
                  </a:cubicBezTo>
                  <a:cubicBezTo>
                    <a:pt x="302149" y="438513"/>
                    <a:pt x="305045" y="432128"/>
                    <a:pt x="305506" y="425450"/>
                  </a:cubicBezTo>
                  <a:cubicBezTo>
                    <a:pt x="309295" y="370506"/>
                    <a:pt x="301828" y="314503"/>
                    <a:pt x="311856" y="260350"/>
                  </a:cubicBezTo>
                  <a:cubicBezTo>
                    <a:pt x="313445" y="251769"/>
                    <a:pt x="329084" y="257064"/>
                    <a:pt x="337256" y="254000"/>
                  </a:cubicBezTo>
                  <a:cubicBezTo>
                    <a:pt x="346119" y="250676"/>
                    <a:pt x="353269" y="242524"/>
                    <a:pt x="362656" y="241300"/>
                  </a:cubicBezTo>
                  <a:cubicBezTo>
                    <a:pt x="402590" y="236091"/>
                    <a:pt x="443089" y="237067"/>
                    <a:pt x="483306" y="234950"/>
                  </a:cubicBezTo>
                  <a:cubicBezTo>
                    <a:pt x="485423" y="228600"/>
                    <a:pt x="489656" y="222593"/>
                    <a:pt x="489656" y="215900"/>
                  </a:cubicBezTo>
                  <a:cubicBezTo>
                    <a:pt x="489656" y="207173"/>
                    <a:pt x="488147" y="197762"/>
                    <a:pt x="483306" y="190500"/>
                  </a:cubicBezTo>
                  <a:cubicBezTo>
                    <a:pt x="476272" y="179949"/>
                    <a:pt x="456073" y="175072"/>
                    <a:pt x="445206" y="171450"/>
                  </a:cubicBezTo>
                  <a:cubicBezTo>
                    <a:pt x="385357" y="178100"/>
                    <a:pt x="344894" y="185847"/>
                    <a:pt x="280106" y="171450"/>
                  </a:cubicBezTo>
                  <a:cubicBezTo>
                    <a:pt x="273572" y="169998"/>
                    <a:pt x="274233" y="159076"/>
                    <a:pt x="273756" y="152400"/>
                  </a:cubicBezTo>
                  <a:cubicBezTo>
                    <a:pt x="272097" y="129176"/>
                    <a:pt x="273756" y="105833"/>
                    <a:pt x="273756" y="82550"/>
                  </a:cubicBezTo>
                </a:path>
              </a:pathLst>
            </a:custGeom>
            <a:ln>
              <a:solidFill>
                <a:srgbClr val="FFFF00"/>
              </a:solidFill>
            </a:ln>
            <a:effectLst>
              <a:outerShdw blurRad="50800" dist="38100" dir="2700000">
                <a:srgbClr val="000000">
                  <a:alpha val="43000"/>
                </a:srgbClr>
              </a:outerShdw>
            </a:effectLst>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fr-FR" sz="1800"/>
            </a:p>
          </p:txBody>
        </p:sp>
        <p:sp>
          <p:nvSpPr>
            <p:cNvPr id="47" name="Forme libre 46"/>
            <p:cNvSpPr/>
            <p:nvPr/>
          </p:nvSpPr>
          <p:spPr bwMode="auto">
            <a:xfrm rot="16200000">
              <a:off x="4875459" y="3151156"/>
              <a:ext cx="508000" cy="530287"/>
            </a:xfrm>
            <a:custGeom>
              <a:avLst/>
              <a:gdLst>
                <a:gd name="connsiteX0" fmla="*/ 0 w 419100"/>
                <a:gd name="connsiteY0" fmla="*/ 407500 h 452476"/>
                <a:gd name="connsiteX1" fmla="*/ 19050 w 419100"/>
                <a:gd name="connsiteY1" fmla="*/ 394800 h 452476"/>
                <a:gd name="connsiteX2" fmla="*/ 95250 w 419100"/>
                <a:gd name="connsiteY2" fmla="*/ 382100 h 452476"/>
                <a:gd name="connsiteX3" fmla="*/ 209550 w 419100"/>
                <a:gd name="connsiteY3" fmla="*/ 413850 h 452476"/>
                <a:gd name="connsiteX4" fmla="*/ 234950 w 419100"/>
                <a:gd name="connsiteY4" fmla="*/ 426550 h 452476"/>
                <a:gd name="connsiteX5" fmla="*/ 273050 w 419100"/>
                <a:gd name="connsiteY5" fmla="*/ 451950 h 452476"/>
                <a:gd name="connsiteX6" fmla="*/ 342900 w 419100"/>
                <a:gd name="connsiteY6" fmla="*/ 445600 h 452476"/>
                <a:gd name="connsiteX7" fmla="*/ 355600 w 419100"/>
                <a:gd name="connsiteY7" fmla="*/ 426550 h 452476"/>
                <a:gd name="connsiteX8" fmla="*/ 368300 w 419100"/>
                <a:gd name="connsiteY8" fmla="*/ 382100 h 452476"/>
                <a:gd name="connsiteX9" fmla="*/ 361950 w 419100"/>
                <a:gd name="connsiteY9" fmla="*/ 312250 h 452476"/>
                <a:gd name="connsiteX10" fmla="*/ 355600 w 419100"/>
                <a:gd name="connsiteY10" fmla="*/ 293200 h 452476"/>
                <a:gd name="connsiteX11" fmla="*/ 336550 w 419100"/>
                <a:gd name="connsiteY11" fmla="*/ 274150 h 452476"/>
                <a:gd name="connsiteX12" fmla="*/ 311150 w 419100"/>
                <a:gd name="connsiteY12" fmla="*/ 267800 h 452476"/>
                <a:gd name="connsiteX13" fmla="*/ 292100 w 419100"/>
                <a:gd name="connsiteY13" fmla="*/ 261450 h 452476"/>
                <a:gd name="connsiteX14" fmla="*/ 177800 w 419100"/>
                <a:gd name="connsiteY14" fmla="*/ 293200 h 452476"/>
                <a:gd name="connsiteX15" fmla="*/ 165100 w 419100"/>
                <a:gd name="connsiteY15" fmla="*/ 312250 h 452476"/>
                <a:gd name="connsiteX16" fmla="*/ 171450 w 419100"/>
                <a:gd name="connsiteY16" fmla="*/ 350350 h 452476"/>
                <a:gd name="connsiteX17" fmla="*/ 196850 w 419100"/>
                <a:gd name="connsiteY17" fmla="*/ 356700 h 452476"/>
                <a:gd name="connsiteX18" fmla="*/ 279400 w 419100"/>
                <a:gd name="connsiteY18" fmla="*/ 350350 h 452476"/>
                <a:gd name="connsiteX19" fmla="*/ 349250 w 419100"/>
                <a:gd name="connsiteY19" fmla="*/ 318600 h 452476"/>
                <a:gd name="connsiteX20" fmla="*/ 368300 w 419100"/>
                <a:gd name="connsiteY20" fmla="*/ 305900 h 452476"/>
                <a:gd name="connsiteX21" fmla="*/ 393700 w 419100"/>
                <a:gd name="connsiteY21" fmla="*/ 267800 h 452476"/>
                <a:gd name="connsiteX22" fmla="*/ 374650 w 419100"/>
                <a:gd name="connsiteY22" fmla="*/ 166200 h 452476"/>
                <a:gd name="connsiteX23" fmla="*/ 361950 w 419100"/>
                <a:gd name="connsiteY23" fmla="*/ 140800 h 452476"/>
                <a:gd name="connsiteX24" fmla="*/ 349250 w 419100"/>
                <a:gd name="connsiteY24" fmla="*/ 102700 h 452476"/>
                <a:gd name="connsiteX25" fmla="*/ 374650 w 419100"/>
                <a:gd name="connsiteY25" fmla="*/ 1100 h 452476"/>
                <a:gd name="connsiteX26" fmla="*/ 393700 w 419100"/>
                <a:gd name="connsiteY26" fmla="*/ 7450 h 452476"/>
                <a:gd name="connsiteX27" fmla="*/ 406400 w 419100"/>
                <a:gd name="connsiteY27" fmla="*/ 26500 h 452476"/>
                <a:gd name="connsiteX28" fmla="*/ 419100 w 419100"/>
                <a:gd name="connsiteY28" fmla="*/ 64600 h 45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9100" h="452476">
                  <a:moveTo>
                    <a:pt x="0" y="407500"/>
                  </a:moveTo>
                  <a:cubicBezTo>
                    <a:pt x="6350" y="403267"/>
                    <a:pt x="12035" y="397806"/>
                    <a:pt x="19050" y="394800"/>
                  </a:cubicBezTo>
                  <a:cubicBezTo>
                    <a:pt x="36326" y="387396"/>
                    <a:pt x="84049" y="383500"/>
                    <a:pt x="95250" y="382100"/>
                  </a:cubicBezTo>
                  <a:cubicBezTo>
                    <a:pt x="272549" y="405740"/>
                    <a:pt x="147343" y="369416"/>
                    <a:pt x="209550" y="413850"/>
                  </a:cubicBezTo>
                  <a:cubicBezTo>
                    <a:pt x="217253" y="419352"/>
                    <a:pt x="226833" y="421680"/>
                    <a:pt x="234950" y="426550"/>
                  </a:cubicBezTo>
                  <a:cubicBezTo>
                    <a:pt x="248038" y="434403"/>
                    <a:pt x="273050" y="451950"/>
                    <a:pt x="273050" y="451950"/>
                  </a:cubicBezTo>
                  <a:cubicBezTo>
                    <a:pt x="296333" y="449833"/>
                    <a:pt x="320555" y="452476"/>
                    <a:pt x="342900" y="445600"/>
                  </a:cubicBezTo>
                  <a:cubicBezTo>
                    <a:pt x="350194" y="443356"/>
                    <a:pt x="352187" y="433376"/>
                    <a:pt x="355600" y="426550"/>
                  </a:cubicBezTo>
                  <a:cubicBezTo>
                    <a:pt x="360155" y="417440"/>
                    <a:pt x="366265" y="390238"/>
                    <a:pt x="368300" y="382100"/>
                  </a:cubicBezTo>
                  <a:cubicBezTo>
                    <a:pt x="366183" y="358817"/>
                    <a:pt x="365256" y="335394"/>
                    <a:pt x="361950" y="312250"/>
                  </a:cubicBezTo>
                  <a:cubicBezTo>
                    <a:pt x="361003" y="305624"/>
                    <a:pt x="359313" y="298769"/>
                    <a:pt x="355600" y="293200"/>
                  </a:cubicBezTo>
                  <a:cubicBezTo>
                    <a:pt x="350619" y="285728"/>
                    <a:pt x="344347" y="278605"/>
                    <a:pt x="336550" y="274150"/>
                  </a:cubicBezTo>
                  <a:cubicBezTo>
                    <a:pt x="328973" y="269820"/>
                    <a:pt x="319541" y="270198"/>
                    <a:pt x="311150" y="267800"/>
                  </a:cubicBezTo>
                  <a:cubicBezTo>
                    <a:pt x="304714" y="265961"/>
                    <a:pt x="298450" y="263567"/>
                    <a:pt x="292100" y="261450"/>
                  </a:cubicBezTo>
                  <a:cubicBezTo>
                    <a:pt x="233433" y="269831"/>
                    <a:pt x="212754" y="258246"/>
                    <a:pt x="177800" y="293200"/>
                  </a:cubicBezTo>
                  <a:cubicBezTo>
                    <a:pt x="172404" y="298596"/>
                    <a:pt x="169333" y="305900"/>
                    <a:pt x="165100" y="312250"/>
                  </a:cubicBezTo>
                  <a:cubicBezTo>
                    <a:pt x="167217" y="324950"/>
                    <a:pt x="163966" y="339873"/>
                    <a:pt x="171450" y="350350"/>
                  </a:cubicBezTo>
                  <a:cubicBezTo>
                    <a:pt x="176523" y="357452"/>
                    <a:pt x="188123" y="356700"/>
                    <a:pt x="196850" y="356700"/>
                  </a:cubicBezTo>
                  <a:cubicBezTo>
                    <a:pt x="224448" y="356700"/>
                    <a:pt x="251883" y="352467"/>
                    <a:pt x="279400" y="350350"/>
                  </a:cubicBezTo>
                  <a:cubicBezTo>
                    <a:pt x="326480" y="318963"/>
                    <a:pt x="302533" y="327943"/>
                    <a:pt x="349250" y="318600"/>
                  </a:cubicBezTo>
                  <a:cubicBezTo>
                    <a:pt x="355600" y="314367"/>
                    <a:pt x="363274" y="311643"/>
                    <a:pt x="368300" y="305900"/>
                  </a:cubicBezTo>
                  <a:cubicBezTo>
                    <a:pt x="378351" y="294413"/>
                    <a:pt x="393700" y="267800"/>
                    <a:pt x="393700" y="267800"/>
                  </a:cubicBezTo>
                  <a:cubicBezTo>
                    <a:pt x="384514" y="148381"/>
                    <a:pt x="403281" y="216304"/>
                    <a:pt x="374650" y="166200"/>
                  </a:cubicBezTo>
                  <a:cubicBezTo>
                    <a:pt x="369954" y="157981"/>
                    <a:pt x="365466" y="149589"/>
                    <a:pt x="361950" y="140800"/>
                  </a:cubicBezTo>
                  <a:cubicBezTo>
                    <a:pt x="356978" y="128371"/>
                    <a:pt x="349250" y="102700"/>
                    <a:pt x="349250" y="102700"/>
                  </a:cubicBezTo>
                  <a:cubicBezTo>
                    <a:pt x="349985" y="92406"/>
                    <a:pt x="332463" y="8131"/>
                    <a:pt x="374650" y="1100"/>
                  </a:cubicBezTo>
                  <a:cubicBezTo>
                    <a:pt x="381252" y="0"/>
                    <a:pt x="387350" y="5333"/>
                    <a:pt x="393700" y="7450"/>
                  </a:cubicBezTo>
                  <a:cubicBezTo>
                    <a:pt x="397933" y="13800"/>
                    <a:pt x="403300" y="19526"/>
                    <a:pt x="406400" y="26500"/>
                  </a:cubicBezTo>
                  <a:cubicBezTo>
                    <a:pt x="411837" y="38733"/>
                    <a:pt x="419100" y="64600"/>
                    <a:pt x="419100" y="64600"/>
                  </a:cubicBezTo>
                </a:path>
              </a:pathLst>
            </a:custGeom>
            <a:ln>
              <a:solidFill>
                <a:srgbClr val="FFFF00"/>
              </a:solidFill>
            </a:ln>
            <a:effectLst>
              <a:outerShdw blurRad="50800" dist="38100" dir="2700000">
                <a:srgbClr val="000000">
                  <a:alpha val="43000"/>
                </a:srgbClr>
              </a:outerShdw>
            </a:effectLst>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fr-FR" sz="1800"/>
            </a:p>
          </p:txBody>
        </p:sp>
      </p:grpSp>
      <p:sp>
        <p:nvSpPr>
          <p:cNvPr id="49" name="ZoneTexte 48"/>
          <p:cNvSpPr txBox="1">
            <a:spLocks noChangeArrowheads="1"/>
          </p:cNvSpPr>
          <p:nvPr/>
        </p:nvSpPr>
        <p:spPr bwMode="auto">
          <a:xfrm>
            <a:off x="1625600" y="6308725"/>
            <a:ext cx="8001000" cy="323165"/>
          </a:xfrm>
          <a:prstGeom prst="rect">
            <a:avLst/>
          </a:prstGeom>
          <a:noFill/>
          <a:ln w="9525">
            <a:noFill/>
            <a:miter lim="800000"/>
            <a:headEnd/>
            <a:tailEnd/>
          </a:ln>
        </p:spPr>
        <p:txBody>
          <a:bodyPr wrap="square">
            <a:prstTxWarp prst="textNoShape">
              <a:avLst/>
            </a:prstTxWarp>
            <a:spAutoFit/>
          </a:bodyPr>
          <a:lstStyle/>
          <a:p>
            <a:pPr>
              <a:defRPr/>
            </a:pPr>
            <a:r>
              <a:rPr lang="fr-FR" sz="1500" i="1" dirty="0" smtClean="0">
                <a:latin typeface="+mn-lt"/>
                <a:ea typeface="ＭＳ Ｐゴシック" charset="-128"/>
                <a:cs typeface=""/>
              </a:rPr>
              <a:t>(</a:t>
            </a:r>
            <a:r>
              <a:rPr lang="fr-FR" sz="1500" i="1" dirty="0" err="1" smtClean="0">
                <a:latin typeface="+mn-lt"/>
                <a:ea typeface="ＭＳ Ｐゴシック" charset="-128"/>
                <a:cs typeface=""/>
              </a:rPr>
              <a:t>Topper</a:t>
            </a:r>
            <a:r>
              <a:rPr lang="fr-FR" sz="1500" i="1" dirty="0" smtClean="0">
                <a:latin typeface="+mn-lt"/>
                <a:ea typeface="ＭＳ Ｐゴシック" charset="-128"/>
                <a:cs typeface=""/>
              </a:rPr>
              <a:t> and Clayton, 1990; </a:t>
            </a:r>
            <a:r>
              <a:rPr lang="fr-FR" sz="1500" i="1" dirty="0" err="1" smtClean="0">
                <a:latin typeface="+mn-lt"/>
                <a:ea typeface="ＭＳ Ｐゴシック" charset="-128"/>
                <a:cs typeface=""/>
              </a:rPr>
              <a:t>Entelis</a:t>
            </a:r>
            <a:r>
              <a:rPr lang="fr-FR" sz="1500" i="1" dirty="0" smtClean="0">
                <a:latin typeface="+mn-lt"/>
                <a:ea typeface="ＭＳ Ｐゴシック" charset="-128"/>
                <a:cs typeface=""/>
              </a:rPr>
              <a:t> </a:t>
            </a:r>
            <a:r>
              <a:rPr lang="fr-FR" sz="1500" i="1" dirty="0">
                <a:latin typeface="+mn-lt"/>
                <a:ea typeface="ＭＳ Ｐゴシック" charset="-128"/>
                <a:cs typeface=""/>
              </a:rPr>
              <a:t>et al, 2001;</a:t>
            </a:r>
            <a:r>
              <a:rPr lang="fr-FR" sz="1500" i="1" dirty="0" smtClean="0">
                <a:latin typeface="+mn-lt"/>
                <a:ea typeface="ＭＳ Ｐゴシック" charset="-128"/>
                <a:cs typeface=""/>
              </a:rPr>
              <a:t> </a:t>
            </a:r>
            <a:r>
              <a:rPr lang="fr-FR" sz="1500" i="1" dirty="0" err="1" smtClean="0">
                <a:latin typeface="+mn-lt"/>
                <a:ea typeface="ＭＳ Ｐゴシック" charset="-128"/>
                <a:cs typeface=""/>
              </a:rPr>
              <a:t>Puranam</a:t>
            </a:r>
            <a:r>
              <a:rPr lang="fr-FR" sz="1500" i="1" dirty="0" smtClean="0">
                <a:latin typeface="+mn-lt"/>
                <a:ea typeface="ＭＳ Ｐゴシック" charset="-128"/>
                <a:cs typeface=""/>
              </a:rPr>
              <a:t> </a:t>
            </a:r>
            <a:r>
              <a:rPr lang="fr-FR" sz="1500" i="1" dirty="0">
                <a:latin typeface="+mn-lt"/>
                <a:ea typeface="ＭＳ Ｐゴシック" charset="-128"/>
                <a:cs typeface=""/>
              </a:rPr>
              <a:t>and </a:t>
            </a:r>
            <a:r>
              <a:rPr lang="fr-FR" sz="1500" i="1" dirty="0" err="1">
                <a:latin typeface="+mn-lt"/>
                <a:ea typeface="ＭＳ Ｐゴシック" charset="-128"/>
                <a:cs typeface=""/>
              </a:rPr>
              <a:t>Attardi</a:t>
            </a:r>
            <a:r>
              <a:rPr lang="fr-FR" sz="1500" i="1" dirty="0">
                <a:latin typeface="+mn-lt"/>
                <a:ea typeface="ＭＳ Ｐゴシック" charset="-128"/>
                <a:cs typeface=""/>
              </a:rPr>
              <a:t>, 2001; </a:t>
            </a:r>
            <a:r>
              <a:rPr lang="fr-FR" sz="1500" i="1" dirty="0" err="1">
                <a:latin typeface="+mn-lt"/>
                <a:ea typeface="ＭＳ Ｐゴシック" charset="-128"/>
                <a:cs typeface=""/>
              </a:rPr>
              <a:t>Rubio</a:t>
            </a:r>
            <a:r>
              <a:rPr lang="fr-FR" sz="1500" i="1" dirty="0">
                <a:latin typeface="+mn-lt"/>
                <a:ea typeface="ＭＳ Ｐゴシック" charset="-128"/>
                <a:cs typeface=""/>
              </a:rPr>
              <a:t> et al, 2008)</a:t>
            </a:r>
          </a:p>
        </p:txBody>
      </p:sp>
      <p:sp>
        <p:nvSpPr>
          <p:cNvPr id="34" name="Titre 1"/>
          <p:cNvSpPr>
            <a:spLocks noGrp="1"/>
          </p:cNvSpPr>
          <p:nvPr>
            <p:ph type="title"/>
          </p:nvPr>
        </p:nvSpPr>
        <p:spPr>
          <a:xfrm>
            <a:off x="0" y="215900"/>
            <a:ext cx="9144000" cy="1139825"/>
          </a:xfrm>
        </p:spPr>
        <p:txBody>
          <a:bodyPr/>
          <a:lstStyle/>
          <a:p>
            <a:r>
              <a:rPr lang="fr-FR" sz="3200" dirty="0" smtClean="0">
                <a:latin typeface="Garamond"/>
                <a:cs typeface="Garamond"/>
              </a:rPr>
              <a:t/>
            </a:r>
            <a:br>
              <a:rPr lang="fr-FR" sz="3200" dirty="0" smtClean="0">
                <a:latin typeface="Garamond"/>
                <a:cs typeface="Garamond"/>
              </a:rPr>
            </a:br>
            <a:endParaRPr lang="fr-FR" sz="3200" dirty="0">
              <a:latin typeface="Garamond"/>
              <a:cs typeface="Garamond"/>
            </a:endParaRPr>
          </a:p>
        </p:txBody>
      </p:sp>
      <p:sp>
        <p:nvSpPr>
          <p:cNvPr id="40" name="ZoneTexte 39"/>
          <p:cNvSpPr txBox="1"/>
          <p:nvPr/>
        </p:nvSpPr>
        <p:spPr>
          <a:xfrm>
            <a:off x="3975100" y="368300"/>
            <a:ext cx="184666" cy="461665"/>
          </a:xfrm>
          <a:prstGeom prst="rect">
            <a:avLst/>
          </a:prstGeom>
          <a:noFill/>
        </p:spPr>
        <p:txBody>
          <a:bodyPr wrap="none" rtlCol="0">
            <a:spAutoFit/>
          </a:bodyPr>
          <a:lstStyle/>
          <a:p>
            <a:endParaRPr lang="fr-FR" dirty="0"/>
          </a:p>
        </p:txBody>
      </p:sp>
      <p:sp>
        <p:nvSpPr>
          <p:cNvPr id="41" name="Titre 1"/>
          <p:cNvSpPr txBox="1">
            <a:spLocks/>
          </p:cNvSpPr>
          <p:nvPr/>
        </p:nvSpPr>
        <p:spPr bwMode="auto">
          <a:xfrm>
            <a:off x="393700" y="241301"/>
            <a:ext cx="7721600" cy="812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fr-FR" sz="3700" dirty="0" err="1" smtClean="0">
                <a:latin typeface="Garamond"/>
                <a:ea typeface="ＭＳ Ｐゴシック" charset="-128"/>
                <a:cs typeface="Garamond"/>
              </a:rPr>
              <a:t>Traffick</a:t>
            </a:r>
            <a:r>
              <a:rPr lang="fr-FR" sz="3700" dirty="0" smtClean="0">
                <a:latin typeface="Garamond"/>
                <a:ea typeface="ＭＳ Ｐゴシック" charset="-128"/>
                <a:cs typeface="Garamond"/>
              </a:rPr>
              <a:t> of </a:t>
            </a:r>
            <a:r>
              <a:rPr lang="fr-FR" sz="3700" dirty="0" err="1" smtClean="0">
                <a:latin typeface="Garamond"/>
                <a:ea typeface="ＭＳ Ｐゴシック" charset="-128"/>
                <a:cs typeface="Garamond"/>
              </a:rPr>
              <a:t>non-coding</a:t>
            </a:r>
            <a:r>
              <a:rPr lang="fr-FR" sz="3700" dirty="0" smtClean="0">
                <a:latin typeface="Garamond"/>
                <a:ea typeface="ＭＳ Ｐゴシック" charset="-128"/>
                <a:cs typeface="Garamond"/>
              </a:rPr>
              <a:t> </a:t>
            </a:r>
            <a:r>
              <a:rPr kumimoji="0" lang="fr-FR" sz="3700" b="0" u="none" strike="noStrike" kern="1200" cap="none" spc="0" normalizeH="0" baseline="0" noProof="0" dirty="0" smtClean="0">
                <a:ln>
                  <a:noFill/>
                </a:ln>
                <a:solidFill>
                  <a:schemeClr val="tx1"/>
                </a:solidFill>
                <a:effectLst/>
                <a:uLnTx/>
                <a:uFillTx/>
                <a:latin typeface="Garamond"/>
                <a:ea typeface="ＭＳ Ｐゴシック" charset="-128"/>
                <a:cs typeface="Garamond"/>
              </a:rPr>
              <a:t>RNA </a:t>
            </a:r>
            <a:r>
              <a:rPr kumimoji="0" lang="fr-FR" sz="3700" b="0" u="none" strike="noStrike" kern="1200" cap="none" spc="0" normalizeH="0" baseline="0" noProof="0" dirty="0" err="1" smtClean="0">
                <a:ln>
                  <a:noFill/>
                </a:ln>
                <a:solidFill>
                  <a:schemeClr val="tx1"/>
                </a:solidFill>
                <a:effectLst/>
                <a:uLnTx/>
                <a:uFillTx/>
                <a:latin typeface="Garamond"/>
                <a:ea typeface="ＭＳ Ｐゴシック" charset="-128"/>
                <a:cs typeface="Garamond"/>
              </a:rPr>
              <a:t>was</a:t>
            </a:r>
            <a:r>
              <a:rPr kumimoji="0" lang="fr-FR" sz="3700" b="0" u="none" strike="noStrike" kern="1200" cap="none" spc="0" normalizeH="0" baseline="0" noProof="0" dirty="0" smtClean="0">
                <a:ln>
                  <a:noFill/>
                </a:ln>
                <a:solidFill>
                  <a:schemeClr val="tx1"/>
                </a:solidFill>
                <a:effectLst/>
                <a:uLnTx/>
                <a:uFillTx/>
                <a:latin typeface="Garamond"/>
                <a:ea typeface="ＭＳ Ｐゴシック" charset="-128"/>
                <a:cs typeface="Garamond"/>
              </a:rPr>
              <a:t> </a:t>
            </a:r>
            <a:r>
              <a:rPr kumimoji="0" lang="fr-FR" sz="3700" b="0" u="none" strike="noStrike" kern="1200" cap="none" spc="0" normalizeH="0" baseline="0" noProof="0" dirty="0" err="1" smtClean="0">
                <a:ln>
                  <a:noFill/>
                </a:ln>
                <a:solidFill>
                  <a:schemeClr val="tx1"/>
                </a:solidFill>
                <a:effectLst/>
                <a:uLnTx/>
                <a:uFillTx/>
                <a:latin typeface="Garamond"/>
                <a:ea typeface="ＭＳ Ｐゴシック" charset="-128"/>
                <a:cs typeface="Garamond"/>
              </a:rPr>
              <a:t>known</a:t>
            </a:r>
            <a:endParaRPr kumimoji="0" lang="fr-FR" sz="3700" b="0" u="none" strike="noStrike" kern="1200" cap="none" spc="0" normalizeH="0" baseline="0" noProof="0" dirty="0">
              <a:ln>
                <a:noFill/>
              </a:ln>
              <a:solidFill>
                <a:schemeClr val="tx1"/>
              </a:solidFill>
              <a:effectLst/>
              <a:uLnTx/>
              <a:uFillTx/>
              <a:latin typeface="Garamond"/>
              <a:ea typeface="ＭＳ Ｐゴシック" charset="-128"/>
              <a:cs typeface="Garamon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33"/>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32"/>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1" grpId="0" animBg="1"/>
      <p:bldP spid="49" grpId="0"/>
    </p:bld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406400" y="254000"/>
            <a:ext cx="8864600" cy="1139825"/>
          </a:xfrm>
        </p:spPr>
        <p:txBody>
          <a:bodyPr/>
          <a:lstStyle/>
          <a:p>
            <a:r>
              <a:rPr lang="fr-FR" sz="3300" dirty="0" err="1" smtClean="0">
                <a:latin typeface="Garamond"/>
                <a:cs typeface="Garamond"/>
              </a:rPr>
              <a:t>Mitochondrion</a:t>
            </a:r>
            <a:r>
              <a:rPr lang="fr-FR" sz="3300" dirty="0" smtClean="0">
                <a:latin typeface="Garamond"/>
                <a:cs typeface="Garamond"/>
              </a:rPr>
              <a:t>: </a:t>
            </a:r>
            <a:r>
              <a:rPr lang="fr-FR" sz="3300" dirty="0" err="1" smtClean="0">
                <a:latin typeface="Garamond"/>
                <a:cs typeface="Garamond"/>
              </a:rPr>
              <a:t>e</a:t>
            </a:r>
            <a:r>
              <a:rPr lang="fr-FR" sz="3300" dirty="0" err="1" smtClean="0">
                <a:latin typeface="Garamond"/>
                <a:cs typeface="Garamond"/>
              </a:rPr>
              <a:t>mitter</a:t>
            </a:r>
            <a:r>
              <a:rPr lang="fr-FR" sz="3300" dirty="0" smtClean="0">
                <a:latin typeface="Garamond"/>
                <a:cs typeface="Garamond"/>
              </a:rPr>
              <a:t> </a:t>
            </a:r>
            <a:r>
              <a:rPr lang="fr-FR" sz="3300" dirty="0" smtClean="0">
                <a:latin typeface="Garamond"/>
                <a:cs typeface="Garamond"/>
              </a:rPr>
              <a:t>of </a:t>
            </a:r>
            <a:r>
              <a:rPr lang="fr-FR" sz="3300" dirty="0" err="1" smtClean="0">
                <a:latin typeface="Garamond"/>
                <a:cs typeface="Garamond"/>
              </a:rPr>
              <a:t>small</a:t>
            </a:r>
            <a:r>
              <a:rPr lang="fr-FR" sz="3300" dirty="0" smtClean="0">
                <a:latin typeface="Garamond"/>
                <a:cs typeface="Garamond"/>
              </a:rPr>
              <a:t> AND long </a:t>
            </a:r>
            <a:r>
              <a:rPr lang="fr-FR" sz="3300" dirty="0" err="1" smtClean="0">
                <a:latin typeface="Garamond"/>
                <a:cs typeface="Garamond"/>
              </a:rPr>
              <a:t>ncRNAs</a:t>
            </a:r>
            <a:r>
              <a:rPr lang="fr-FR" sz="3300" dirty="0" smtClean="0">
                <a:latin typeface="Garamond"/>
                <a:cs typeface="Garamond"/>
              </a:rPr>
              <a:t/>
            </a:r>
            <a:br>
              <a:rPr lang="fr-FR" sz="3300" dirty="0" smtClean="0">
                <a:latin typeface="Garamond"/>
                <a:cs typeface="Garamond"/>
              </a:rPr>
            </a:br>
            <a:endParaRPr lang="fr-FR" sz="3300" dirty="0">
              <a:latin typeface="Garamond"/>
              <a:cs typeface="Garamond"/>
            </a:endParaRPr>
          </a:p>
        </p:txBody>
      </p:sp>
      <p:pic>
        <p:nvPicPr>
          <p:cNvPr id="4" name="Image 5" descr="Capture d’écran 2014-05-07 à 09.59.59.png"/>
          <p:cNvPicPr>
            <a:picLocks noChangeAspect="1"/>
          </p:cNvPicPr>
          <p:nvPr/>
        </p:nvPicPr>
        <p:blipFill>
          <a:blip r:embed="rId2">
            <a:clrChange>
              <a:clrFrom>
                <a:srgbClr val="FFFFFF"/>
              </a:clrFrom>
              <a:clrTo>
                <a:srgbClr val="FFFFFF">
                  <a:alpha val="0"/>
                </a:srgbClr>
              </a:clrTo>
            </a:clrChange>
          </a:blip>
          <a:srcRect/>
          <a:stretch>
            <a:fillRect/>
          </a:stretch>
        </p:blipFill>
        <p:spPr bwMode="auto">
          <a:xfrm>
            <a:off x="4572000" y="1679217"/>
            <a:ext cx="3416300" cy="3397966"/>
          </a:xfrm>
          <a:prstGeom prst="rect">
            <a:avLst/>
          </a:prstGeom>
          <a:noFill/>
          <a:ln w="9525">
            <a:noFill/>
            <a:miter lim="800000"/>
            <a:headEnd/>
            <a:tailEnd/>
          </a:ln>
        </p:spPr>
      </p:pic>
      <p:grpSp>
        <p:nvGrpSpPr>
          <p:cNvPr id="3" name="Grouper 4"/>
          <p:cNvGrpSpPr/>
          <p:nvPr/>
        </p:nvGrpSpPr>
        <p:grpSpPr>
          <a:xfrm>
            <a:off x="825500" y="2159000"/>
            <a:ext cx="3124200" cy="3035300"/>
            <a:chOff x="1136650" y="-12700"/>
            <a:chExt cx="6870700" cy="6870700"/>
          </a:xfrm>
        </p:grpSpPr>
        <p:pic>
          <p:nvPicPr>
            <p:cNvPr id="6" name="Image 5" descr="46507.jpg"/>
            <p:cNvPicPr>
              <a:picLocks noChangeAspect="1"/>
            </p:cNvPicPr>
            <p:nvPr/>
          </p:nvPicPr>
          <p:blipFill>
            <a:blip r:embed="rId3"/>
            <a:stretch>
              <a:fillRect/>
            </a:stretch>
          </p:blipFill>
          <p:spPr>
            <a:xfrm>
              <a:off x="1136650" y="-12700"/>
              <a:ext cx="6870700" cy="6870700"/>
            </a:xfrm>
            <a:prstGeom prst="rect">
              <a:avLst/>
            </a:prstGeom>
          </p:spPr>
        </p:pic>
        <p:pic>
          <p:nvPicPr>
            <p:cNvPr id="7" name="Image 6"/>
            <p:cNvPicPr>
              <a:picLocks noChangeAspect="1"/>
            </p:cNvPicPr>
            <p:nvPr/>
          </p:nvPicPr>
          <p:blipFill>
            <a:blip r:embed="rId4">
              <a:clrChange>
                <a:clrFrom>
                  <a:srgbClr val="FFFFFF"/>
                </a:clrFrom>
                <a:clrTo>
                  <a:srgbClr val="FFFFFF">
                    <a:alpha val="0"/>
                  </a:srgbClr>
                </a:clrTo>
              </a:clrChange>
            </a:blip>
            <a:stretch>
              <a:fillRect/>
            </a:stretch>
          </p:blipFill>
          <p:spPr>
            <a:xfrm>
              <a:off x="4572000" y="3937000"/>
              <a:ext cx="853027" cy="1077065"/>
            </a:xfrm>
            <a:prstGeom prst="rect">
              <a:avLst/>
            </a:prstGeom>
          </p:spPr>
        </p:pic>
        <p:pic>
          <p:nvPicPr>
            <p:cNvPr id="8" name="Image 7"/>
            <p:cNvPicPr>
              <a:picLocks noChangeAspect="1"/>
            </p:cNvPicPr>
            <p:nvPr/>
          </p:nvPicPr>
          <p:blipFill>
            <a:blip r:embed="rId4">
              <a:clrChange>
                <a:clrFrom>
                  <a:srgbClr val="FFFFFF"/>
                </a:clrFrom>
                <a:clrTo>
                  <a:srgbClr val="FFFFFF">
                    <a:alpha val="0"/>
                  </a:srgbClr>
                </a:clrTo>
              </a:clrChange>
            </a:blip>
            <a:stretch>
              <a:fillRect/>
            </a:stretch>
          </p:blipFill>
          <p:spPr>
            <a:xfrm>
              <a:off x="4145486" y="3576267"/>
              <a:ext cx="853027" cy="1077065"/>
            </a:xfrm>
            <a:prstGeom prst="rect">
              <a:avLst/>
            </a:prstGeom>
          </p:spPr>
        </p:pic>
        <p:pic>
          <p:nvPicPr>
            <p:cNvPr id="9" name="Image 8"/>
            <p:cNvPicPr>
              <a:picLocks noChangeAspect="1"/>
            </p:cNvPicPr>
            <p:nvPr/>
          </p:nvPicPr>
          <p:blipFill>
            <a:blip r:embed="rId4">
              <a:clrChange>
                <a:clrFrom>
                  <a:srgbClr val="FFFFFF"/>
                </a:clrFrom>
                <a:clrTo>
                  <a:srgbClr val="FFFFFF">
                    <a:alpha val="0"/>
                  </a:srgbClr>
                </a:clrTo>
              </a:clrChange>
            </a:blip>
            <a:stretch>
              <a:fillRect/>
            </a:stretch>
          </p:blipFill>
          <p:spPr>
            <a:xfrm>
              <a:off x="1648873" y="3576267"/>
              <a:ext cx="853027" cy="1077065"/>
            </a:xfrm>
            <a:prstGeom prst="rect">
              <a:avLst/>
            </a:prstGeom>
          </p:spPr>
        </p:pic>
        <p:pic>
          <p:nvPicPr>
            <p:cNvPr id="10" name="Image 9"/>
            <p:cNvPicPr>
              <a:picLocks noChangeAspect="1"/>
            </p:cNvPicPr>
            <p:nvPr/>
          </p:nvPicPr>
          <p:blipFill>
            <a:blip r:embed="rId4">
              <a:clrChange>
                <a:clrFrom>
                  <a:srgbClr val="FFFFFF"/>
                </a:clrFrom>
                <a:clrTo>
                  <a:srgbClr val="FFFFFF">
                    <a:alpha val="0"/>
                  </a:srgbClr>
                </a:clrTo>
              </a:clrChange>
            </a:blip>
            <a:stretch>
              <a:fillRect/>
            </a:stretch>
          </p:blipFill>
          <p:spPr>
            <a:xfrm>
              <a:off x="1826673" y="1308100"/>
              <a:ext cx="853027" cy="1077065"/>
            </a:xfrm>
            <a:prstGeom prst="rect">
              <a:avLst/>
            </a:prstGeom>
          </p:spPr>
        </p:pic>
        <p:pic>
          <p:nvPicPr>
            <p:cNvPr id="11" name="Image 10"/>
            <p:cNvPicPr>
              <a:picLocks noChangeAspect="1"/>
            </p:cNvPicPr>
            <p:nvPr/>
          </p:nvPicPr>
          <p:blipFill>
            <a:blip r:embed="rId4">
              <a:clrChange>
                <a:clrFrom>
                  <a:srgbClr val="FFFFFF"/>
                </a:clrFrom>
                <a:clrTo>
                  <a:srgbClr val="FFFFFF">
                    <a:alpha val="0"/>
                  </a:srgbClr>
                </a:clrTo>
              </a:clrChange>
            </a:blip>
            <a:stretch>
              <a:fillRect/>
            </a:stretch>
          </p:blipFill>
          <p:spPr>
            <a:xfrm>
              <a:off x="3350673" y="546100"/>
              <a:ext cx="853027" cy="1077065"/>
            </a:xfrm>
            <a:prstGeom prst="rect">
              <a:avLst/>
            </a:prstGeom>
          </p:spPr>
        </p:pic>
        <p:pic>
          <p:nvPicPr>
            <p:cNvPr id="12" name="Image 11"/>
            <p:cNvPicPr>
              <a:picLocks noChangeAspect="1"/>
            </p:cNvPicPr>
            <p:nvPr/>
          </p:nvPicPr>
          <p:blipFill>
            <a:blip r:embed="rId4">
              <a:clrChange>
                <a:clrFrom>
                  <a:srgbClr val="FFFFFF"/>
                </a:clrFrom>
                <a:clrTo>
                  <a:srgbClr val="FFFFFF">
                    <a:alpha val="0"/>
                  </a:srgbClr>
                </a:clrTo>
              </a:clrChange>
            </a:blip>
            <a:stretch>
              <a:fillRect/>
            </a:stretch>
          </p:blipFill>
          <p:spPr>
            <a:xfrm>
              <a:off x="2309273" y="1397000"/>
              <a:ext cx="853027" cy="1077065"/>
            </a:xfrm>
            <a:prstGeom prst="rect">
              <a:avLst/>
            </a:prstGeom>
          </p:spPr>
        </p:pic>
        <p:pic>
          <p:nvPicPr>
            <p:cNvPr id="13" name="Image 12"/>
            <p:cNvPicPr>
              <a:picLocks noChangeAspect="1"/>
            </p:cNvPicPr>
            <p:nvPr/>
          </p:nvPicPr>
          <p:blipFill>
            <a:blip r:embed="rId4">
              <a:clrChange>
                <a:clrFrom>
                  <a:srgbClr val="FFFFFF"/>
                </a:clrFrom>
                <a:clrTo>
                  <a:srgbClr val="FFFFFF">
                    <a:alpha val="0"/>
                  </a:srgbClr>
                </a:clrTo>
              </a:clrChange>
            </a:blip>
            <a:stretch>
              <a:fillRect/>
            </a:stretch>
          </p:blipFill>
          <p:spPr>
            <a:xfrm>
              <a:off x="3071273" y="3810000"/>
              <a:ext cx="853027" cy="1077065"/>
            </a:xfrm>
            <a:prstGeom prst="rect">
              <a:avLst/>
            </a:prstGeom>
          </p:spPr>
        </p:pic>
        <p:pic>
          <p:nvPicPr>
            <p:cNvPr id="15" name="Image 14"/>
            <p:cNvPicPr>
              <a:picLocks noChangeAspect="1"/>
            </p:cNvPicPr>
            <p:nvPr/>
          </p:nvPicPr>
          <p:blipFill>
            <a:blip r:embed="rId4">
              <a:clrChange>
                <a:clrFrom>
                  <a:srgbClr val="FFFFFF"/>
                </a:clrFrom>
                <a:clrTo>
                  <a:srgbClr val="FFFFFF">
                    <a:alpha val="0"/>
                  </a:srgbClr>
                </a:clrTo>
              </a:clrChange>
            </a:blip>
            <a:stretch>
              <a:fillRect/>
            </a:stretch>
          </p:blipFill>
          <p:spPr>
            <a:xfrm>
              <a:off x="4572000" y="312367"/>
              <a:ext cx="853027" cy="1077065"/>
            </a:xfrm>
            <a:prstGeom prst="rect">
              <a:avLst/>
            </a:prstGeom>
          </p:spPr>
        </p:pic>
        <p:pic>
          <p:nvPicPr>
            <p:cNvPr id="16" name="Image 15"/>
            <p:cNvPicPr>
              <a:picLocks noChangeAspect="1"/>
            </p:cNvPicPr>
            <p:nvPr/>
          </p:nvPicPr>
          <p:blipFill>
            <a:blip r:embed="rId4">
              <a:clrChange>
                <a:clrFrom>
                  <a:srgbClr val="FFFFFF"/>
                </a:clrFrom>
                <a:clrTo>
                  <a:srgbClr val="FFFFFF">
                    <a:alpha val="0"/>
                  </a:srgbClr>
                </a:clrTo>
              </a:clrChange>
            </a:blip>
            <a:stretch>
              <a:fillRect/>
            </a:stretch>
          </p:blipFill>
          <p:spPr>
            <a:xfrm>
              <a:off x="2906173" y="1201367"/>
              <a:ext cx="853027" cy="1077065"/>
            </a:xfrm>
            <a:prstGeom prst="rect">
              <a:avLst/>
            </a:prstGeom>
          </p:spPr>
        </p:pic>
        <p:pic>
          <p:nvPicPr>
            <p:cNvPr id="17" name="Image 16"/>
            <p:cNvPicPr>
              <a:picLocks noChangeAspect="1"/>
            </p:cNvPicPr>
            <p:nvPr/>
          </p:nvPicPr>
          <p:blipFill>
            <a:blip r:embed="rId4">
              <a:clrChange>
                <a:clrFrom>
                  <a:srgbClr val="FFFFFF"/>
                </a:clrFrom>
                <a:clrTo>
                  <a:srgbClr val="FFFFFF">
                    <a:alpha val="0"/>
                  </a:srgbClr>
                </a:clrTo>
              </a:clrChange>
            </a:blip>
            <a:stretch>
              <a:fillRect/>
            </a:stretch>
          </p:blipFill>
          <p:spPr>
            <a:xfrm>
              <a:off x="4811173" y="2738067"/>
              <a:ext cx="853027" cy="1077065"/>
            </a:xfrm>
            <a:prstGeom prst="rect">
              <a:avLst/>
            </a:prstGeom>
          </p:spPr>
        </p:pic>
      </p:grpSp>
      <p:sp>
        <p:nvSpPr>
          <p:cNvPr id="18" name="Rectangle 6"/>
          <p:cNvSpPr>
            <a:spLocks noChangeArrowheads="1"/>
          </p:cNvSpPr>
          <p:nvPr/>
        </p:nvSpPr>
        <p:spPr bwMode="auto">
          <a:xfrm>
            <a:off x="5269995" y="4988123"/>
            <a:ext cx="2068645" cy="307777"/>
          </a:xfrm>
          <a:prstGeom prst="rect">
            <a:avLst/>
          </a:prstGeom>
          <a:noFill/>
          <a:ln w="9525">
            <a:noFill/>
            <a:miter lim="800000"/>
            <a:headEnd/>
            <a:tailEnd/>
          </a:ln>
        </p:spPr>
        <p:txBody>
          <a:bodyPr wrap="none">
            <a:prstTxWarp prst="textNoShape">
              <a:avLst/>
            </a:prstTxWarp>
            <a:spAutoFit/>
          </a:bodyPr>
          <a:lstStyle/>
          <a:p>
            <a:r>
              <a:rPr lang="fr-FR" sz="1400" i="1" dirty="0" err="1" smtClean="0">
                <a:latin typeface="Calibri"/>
                <a:ea typeface="Century Gothic" pitchFamily="-105" charset="0"/>
                <a:cs typeface="Calibri"/>
              </a:rPr>
              <a:t>Rackham</a:t>
            </a:r>
            <a:r>
              <a:rPr lang="fr-FR" sz="1400" i="1" dirty="0" smtClean="0">
                <a:latin typeface="Calibri"/>
                <a:ea typeface="Century Gothic" pitchFamily="-105" charset="0"/>
                <a:cs typeface="Calibri"/>
              </a:rPr>
              <a:t> et </a:t>
            </a:r>
            <a:r>
              <a:rPr lang="fr-FR" sz="1400" i="1" dirty="0">
                <a:latin typeface="Calibri"/>
                <a:ea typeface="Century Gothic" pitchFamily="-105" charset="0"/>
                <a:cs typeface="Calibri"/>
              </a:rPr>
              <a:t>al,</a:t>
            </a:r>
            <a:r>
              <a:rPr lang="fr-FR" sz="1400" i="1" dirty="0" smtClean="0">
                <a:latin typeface="Calibri"/>
                <a:ea typeface="Century Gothic" pitchFamily="-105" charset="0"/>
                <a:cs typeface="Calibri"/>
              </a:rPr>
              <a:t> RNA 2011</a:t>
            </a:r>
            <a:endParaRPr lang="fr-FR" sz="1400" i="1" dirty="0">
              <a:latin typeface="Calibri"/>
              <a:cs typeface="Calibri"/>
            </a:endParaRP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Image 24"/>
          <p:cNvPicPr>
            <a:picLocks noChangeAspect="1"/>
          </p:cNvPicPr>
          <p:nvPr/>
        </p:nvPicPr>
        <p:blipFill>
          <a:blip r:embed="rId2"/>
          <a:srcRect/>
          <a:stretch>
            <a:fillRect/>
          </a:stretch>
        </p:blipFill>
        <p:spPr bwMode="auto">
          <a:xfrm>
            <a:off x="0" y="1187450"/>
            <a:ext cx="3754438" cy="2914650"/>
          </a:xfrm>
          <a:prstGeom prst="rect">
            <a:avLst/>
          </a:prstGeom>
          <a:noFill/>
          <a:ln w="9525">
            <a:noFill/>
            <a:miter lim="800000"/>
            <a:headEnd/>
            <a:tailEnd/>
          </a:ln>
        </p:spPr>
      </p:pic>
      <p:pic>
        <p:nvPicPr>
          <p:cNvPr id="10" name="Image 25"/>
          <p:cNvPicPr>
            <a:picLocks noChangeAspect="1"/>
          </p:cNvPicPr>
          <p:nvPr/>
        </p:nvPicPr>
        <p:blipFill>
          <a:blip r:embed="rId3"/>
          <a:srcRect/>
          <a:stretch>
            <a:fillRect/>
          </a:stretch>
        </p:blipFill>
        <p:spPr bwMode="auto">
          <a:xfrm>
            <a:off x="4019550" y="1522413"/>
            <a:ext cx="5124450" cy="2249487"/>
          </a:xfrm>
          <a:prstGeom prst="rect">
            <a:avLst/>
          </a:prstGeom>
          <a:noFill/>
          <a:ln w="9525">
            <a:noFill/>
            <a:miter lim="800000"/>
            <a:headEnd/>
            <a:tailEnd/>
          </a:ln>
        </p:spPr>
      </p:pic>
      <p:pic>
        <p:nvPicPr>
          <p:cNvPr id="11" name="Image 26"/>
          <p:cNvPicPr>
            <a:picLocks noChangeAspect="1"/>
          </p:cNvPicPr>
          <p:nvPr/>
        </p:nvPicPr>
        <p:blipFill>
          <a:blip r:embed="rId4"/>
          <a:srcRect/>
          <a:stretch>
            <a:fillRect/>
          </a:stretch>
        </p:blipFill>
        <p:spPr bwMode="auto">
          <a:xfrm>
            <a:off x="0" y="4307399"/>
            <a:ext cx="5638800" cy="2550601"/>
          </a:xfrm>
          <a:prstGeom prst="rect">
            <a:avLst/>
          </a:prstGeom>
          <a:noFill/>
          <a:ln w="9525">
            <a:noFill/>
            <a:miter lim="800000"/>
            <a:headEnd/>
            <a:tailEnd/>
          </a:ln>
        </p:spPr>
      </p:pic>
      <p:sp>
        <p:nvSpPr>
          <p:cNvPr id="12" name="ZoneTexte 27"/>
          <p:cNvSpPr txBox="1">
            <a:spLocks noChangeArrowheads="1"/>
          </p:cNvSpPr>
          <p:nvPr/>
        </p:nvSpPr>
        <p:spPr bwMode="auto">
          <a:xfrm>
            <a:off x="3152775" y="3806825"/>
            <a:ext cx="3324225" cy="307975"/>
          </a:xfrm>
          <a:prstGeom prst="rect">
            <a:avLst/>
          </a:prstGeom>
          <a:noFill/>
          <a:ln w="9525">
            <a:noFill/>
            <a:miter lim="800000"/>
            <a:headEnd/>
            <a:tailEnd/>
          </a:ln>
        </p:spPr>
        <p:txBody>
          <a:bodyPr wrap="none">
            <a:prstTxWarp prst="textNoShape">
              <a:avLst/>
            </a:prstTxWarp>
            <a:spAutoFit/>
          </a:bodyPr>
          <a:lstStyle/>
          <a:p>
            <a:r>
              <a:rPr lang="fr-FR" sz="1400" b="1" i="1" dirty="0" err="1"/>
              <a:t>Bienertova-Vasku</a:t>
            </a:r>
            <a:r>
              <a:rPr lang="fr-FR" sz="1400" b="1" i="1" dirty="0"/>
              <a:t>, Cancer </a:t>
            </a:r>
            <a:r>
              <a:rPr lang="fr-FR" sz="1400" b="1" i="1" dirty="0" err="1"/>
              <a:t>Lett</a:t>
            </a:r>
            <a:r>
              <a:rPr lang="fr-FR" sz="1400" b="1" i="1" dirty="0"/>
              <a:t>, 2013</a:t>
            </a:r>
          </a:p>
        </p:txBody>
      </p:sp>
      <p:pic>
        <p:nvPicPr>
          <p:cNvPr id="16" name="Image 4" descr="FRBM-Figure 1.tif"/>
          <p:cNvPicPr>
            <a:picLocks noChangeAspect="1"/>
          </p:cNvPicPr>
          <p:nvPr/>
        </p:nvPicPr>
        <p:blipFill>
          <a:blip r:embed="rId5">
            <a:clrChange>
              <a:clrFrom>
                <a:srgbClr val="FDEADA"/>
              </a:clrFrom>
              <a:clrTo>
                <a:srgbClr val="FDEADA">
                  <a:alpha val="0"/>
                </a:srgbClr>
              </a:clrTo>
            </a:clrChange>
          </a:blip>
          <a:srcRect l="15695" t="19815" r="14029" b="19445"/>
          <a:stretch>
            <a:fillRect/>
          </a:stretch>
        </p:blipFill>
        <p:spPr bwMode="auto">
          <a:xfrm>
            <a:off x="5083717" y="4038600"/>
            <a:ext cx="3996783" cy="2590800"/>
          </a:xfrm>
          <a:prstGeom prst="rect">
            <a:avLst/>
          </a:prstGeom>
          <a:noFill/>
          <a:ln w="9525">
            <a:noFill/>
            <a:miter lim="800000"/>
            <a:headEnd/>
            <a:tailEnd/>
          </a:ln>
        </p:spPr>
      </p:pic>
      <p:sp>
        <p:nvSpPr>
          <p:cNvPr id="17" name="Rectangle 16"/>
          <p:cNvSpPr/>
          <p:nvPr/>
        </p:nvSpPr>
        <p:spPr>
          <a:xfrm>
            <a:off x="5486400" y="4775200"/>
            <a:ext cx="749300" cy="317500"/>
          </a:xfrm>
          <a:prstGeom prst="rect">
            <a:avLst/>
          </a:prstGeom>
          <a:noFill/>
          <a:ln w="349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8" name="Rectangle 17"/>
          <p:cNvSpPr/>
          <p:nvPr/>
        </p:nvSpPr>
        <p:spPr>
          <a:xfrm>
            <a:off x="7810500" y="4533900"/>
            <a:ext cx="749300" cy="317500"/>
          </a:xfrm>
          <a:prstGeom prst="rect">
            <a:avLst/>
          </a:prstGeom>
          <a:noFill/>
          <a:ln w="349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9" name="Titre 1"/>
          <p:cNvSpPr>
            <a:spLocks noGrp="1"/>
          </p:cNvSpPr>
          <p:nvPr>
            <p:ph type="title"/>
          </p:nvPr>
        </p:nvSpPr>
        <p:spPr>
          <a:xfrm>
            <a:off x="389157" y="254001"/>
            <a:ext cx="8864600" cy="812800"/>
          </a:xfrm>
        </p:spPr>
        <p:txBody>
          <a:bodyPr/>
          <a:lstStyle/>
          <a:p>
            <a:r>
              <a:rPr lang="fr-FR" sz="3700" dirty="0" smtClean="0">
                <a:latin typeface="Garamond"/>
                <a:cs typeface="Garamond"/>
              </a:rPr>
              <a:t>Mitochondrial </a:t>
            </a:r>
            <a:r>
              <a:rPr lang="fr-FR" sz="3700" dirty="0" err="1" smtClean="0">
                <a:latin typeface="Garamond"/>
                <a:cs typeface="Garamond"/>
              </a:rPr>
              <a:t>regulation</a:t>
            </a:r>
            <a:r>
              <a:rPr lang="fr-FR" sz="3700" dirty="0" smtClean="0">
                <a:latin typeface="Garamond"/>
                <a:cs typeface="Garamond"/>
              </a:rPr>
              <a:t> </a:t>
            </a:r>
            <a:r>
              <a:rPr lang="fr-FR" sz="3700" i="1" dirty="0" smtClean="0">
                <a:latin typeface="Garamond"/>
                <a:cs typeface="Garamond"/>
              </a:rPr>
              <a:t>via </a:t>
            </a:r>
            <a:r>
              <a:rPr lang="fr-FR" sz="3700" i="1" dirty="0" err="1" smtClean="0">
                <a:latin typeface="Garamond"/>
                <a:cs typeface="Garamond"/>
              </a:rPr>
              <a:t>microRNA</a:t>
            </a:r>
            <a:endParaRPr lang="fr-FR" sz="3700" i="1" dirty="0">
              <a:latin typeface="Garamond"/>
              <a:cs typeface="Garamond"/>
            </a:endParaRPr>
          </a:p>
        </p:txBody>
      </p:sp>
    </p:spTree>
  </p:cSld>
  <p:clrMapOvr>
    <a:masterClrMapping/>
  </p:clrMapOvr>
  <p:transition>
    <p:checke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3730" name="Picture 1"/>
          <p:cNvPicPr>
            <a:picLocks noChangeAspect="1" noChangeArrowheads="1"/>
          </p:cNvPicPr>
          <p:nvPr/>
        </p:nvPicPr>
        <p:blipFill>
          <a:blip r:embed="rId3"/>
          <a:srcRect/>
          <a:stretch>
            <a:fillRect/>
          </a:stretch>
        </p:blipFill>
        <p:spPr bwMode="auto">
          <a:xfrm flipH="1">
            <a:off x="-230187" y="1031875"/>
            <a:ext cx="5421312" cy="3292475"/>
          </a:xfrm>
          <a:prstGeom prst="rect">
            <a:avLst/>
          </a:prstGeom>
          <a:noFill/>
          <a:ln w="9525">
            <a:noFill/>
            <a:round/>
            <a:headEnd/>
            <a:tailEnd/>
          </a:ln>
        </p:spPr>
      </p:pic>
      <p:sp>
        <p:nvSpPr>
          <p:cNvPr id="9" name="Double flèche horizontale 8"/>
          <p:cNvSpPr/>
          <p:nvPr/>
        </p:nvSpPr>
        <p:spPr>
          <a:xfrm rot="3300233">
            <a:off x="4146550" y="2330450"/>
            <a:ext cx="412750" cy="152400"/>
          </a:xfrm>
          <a:prstGeom prst="lef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sz="1800"/>
          </a:p>
        </p:txBody>
      </p:sp>
      <p:sp>
        <p:nvSpPr>
          <p:cNvPr id="11" name="Double flèche horizontale 10"/>
          <p:cNvSpPr/>
          <p:nvPr/>
        </p:nvSpPr>
        <p:spPr>
          <a:xfrm rot="3300233">
            <a:off x="3257550" y="1660525"/>
            <a:ext cx="412750" cy="152400"/>
          </a:xfrm>
          <a:prstGeom prst="lef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sz="1800"/>
          </a:p>
        </p:txBody>
      </p:sp>
      <p:sp>
        <p:nvSpPr>
          <p:cNvPr id="12" name="Double flèche horizontale 11"/>
          <p:cNvSpPr/>
          <p:nvPr/>
        </p:nvSpPr>
        <p:spPr>
          <a:xfrm rot="20502632" flipV="1">
            <a:off x="2844800" y="2009775"/>
            <a:ext cx="795338" cy="155575"/>
          </a:xfrm>
          <a:prstGeom prst="lef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sz="1800"/>
          </a:p>
        </p:txBody>
      </p:sp>
      <p:sp>
        <p:nvSpPr>
          <p:cNvPr id="14" name="Forme libre 13"/>
          <p:cNvSpPr/>
          <p:nvPr/>
        </p:nvSpPr>
        <p:spPr>
          <a:xfrm>
            <a:off x="2054225" y="2736850"/>
            <a:ext cx="2130425" cy="990600"/>
          </a:xfrm>
          <a:custGeom>
            <a:avLst/>
            <a:gdLst>
              <a:gd name="connsiteX0" fmla="*/ 2129686 w 2129686"/>
              <a:gd name="connsiteY0" fmla="*/ 0 h 990600"/>
              <a:gd name="connsiteX1" fmla="*/ 1735986 w 2129686"/>
              <a:gd name="connsiteY1" fmla="*/ 330200 h 990600"/>
              <a:gd name="connsiteX2" fmla="*/ 1723286 w 2129686"/>
              <a:gd name="connsiteY2" fmla="*/ 355600 h 990600"/>
              <a:gd name="connsiteX3" fmla="*/ 1710586 w 2129686"/>
              <a:gd name="connsiteY3" fmla="*/ 374650 h 990600"/>
              <a:gd name="connsiteX4" fmla="*/ 1678836 w 2129686"/>
              <a:gd name="connsiteY4" fmla="*/ 412750 h 990600"/>
              <a:gd name="connsiteX5" fmla="*/ 1659786 w 2129686"/>
              <a:gd name="connsiteY5" fmla="*/ 463550 h 990600"/>
              <a:gd name="connsiteX6" fmla="*/ 1653436 w 2129686"/>
              <a:gd name="connsiteY6" fmla="*/ 488950 h 990600"/>
              <a:gd name="connsiteX7" fmla="*/ 1640736 w 2129686"/>
              <a:gd name="connsiteY7" fmla="*/ 514350 h 990600"/>
              <a:gd name="connsiteX8" fmla="*/ 1602636 w 2129686"/>
              <a:gd name="connsiteY8" fmla="*/ 571500 h 990600"/>
              <a:gd name="connsiteX9" fmla="*/ 1589936 w 2129686"/>
              <a:gd name="connsiteY9" fmla="*/ 590550 h 990600"/>
              <a:gd name="connsiteX10" fmla="*/ 1577236 w 2129686"/>
              <a:gd name="connsiteY10" fmla="*/ 615950 h 990600"/>
              <a:gd name="connsiteX11" fmla="*/ 1545486 w 2129686"/>
              <a:gd name="connsiteY11" fmla="*/ 666750 h 990600"/>
              <a:gd name="connsiteX12" fmla="*/ 1520086 w 2129686"/>
              <a:gd name="connsiteY12" fmla="*/ 711200 h 990600"/>
              <a:gd name="connsiteX13" fmla="*/ 1513736 w 2129686"/>
              <a:gd name="connsiteY13" fmla="*/ 730250 h 990600"/>
              <a:gd name="connsiteX14" fmla="*/ 1488336 w 2129686"/>
              <a:gd name="connsiteY14" fmla="*/ 774700 h 990600"/>
              <a:gd name="connsiteX15" fmla="*/ 1469286 w 2129686"/>
              <a:gd name="connsiteY15" fmla="*/ 800100 h 990600"/>
              <a:gd name="connsiteX16" fmla="*/ 1418486 w 2129686"/>
              <a:gd name="connsiteY16" fmla="*/ 850900 h 990600"/>
              <a:gd name="connsiteX17" fmla="*/ 1393086 w 2129686"/>
              <a:gd name="connsiteY17" fmla="*/ 876300 h 990600"/>
              <a:gd name="connsiteX18" fmla="*/ 1367686 w 2129686"/>
              <a:gd name="connsiteY18" fmla="*/ 901700 h 990600"/>
              <a:gd name="connsiteX19" fmla="*/ 1323236 w 2129686"/>
              <a:gd name="connsiteY19" fmla="*/ 952500 h 990600"/>
              <a:gd name="connsiteX20" fmla="*/ 1304186 w 2129686"/>
              <a:gd name="connsiteY20" fmla="*/ 958850 h 990600"/>
              <a:gd name="connsiteX21" fmla="*/ 1285136 w 2129686"/>
              <a:gd name="connsiteY21" fmla="*/ 971550 h 990600"/>
              <a:gd name="connsiteX22" fmla="*/ 1221636 w 2129686"/>
              <a:gd name="connsiteY22" fmla="*/ 990600 h 990600"/>
              <a:gd name="connsiteX23" fmla="*/ 1012086 w 2129686"/>
              <a:gd name="connsiteY23" fmla="*/ 977900 h 990600"/>
              <a:gd name="connsiteX24" fmla="*/ 973986 w 2129686"/>
              <a:gd name="connsiteY24" fmla="*/ 971550 h 990600"/>
              <a:gd name="connsiteX25" fmla="*/ 910486 w 2129686"/>
              <a:gd name="connsiteY25" fmla="*/ 958850 h 990600"/>
              <a:gd name="connsiteX26" fmla="*/ 878736 w 2129686"/>
              <a:gd name="connsiteY26" fmla="*/ 946150 h 990600"/>
              <a:gd name="connsiteX27" fmla="*/ 853336 w 2129686"/>
              <a:gd name="connsiteY27" fmla="*/ 933450 h 990600"/>
              <a:gd name="connsiteX28" fmla="*/ 789836 w 2129686"/>
              <a:gd name="connsiteY28" fmla="*/ 908050 h 990600"/>
              <a:gd name="connsiteX29" fmla="*/ 777136 w 2129686"/>
              <a:gd name="connsiteY29" fmla="*/ 889000 h 990600"/>
              <a:gd name="connsiteX30" fmla="*/ 719986 w 2129686"/>
              <a:gd name="connsiteY30" fmla="*/ 844550 h 990600"/>
              <a:gd name="connsiteX31" fmla="*/ 592986 w 2129686"/>
              <a:gd name="connsiteY31" fmla="*/ 838200 h 990600"/>
              <a:gd name="connsiteX32" fmla="*/ 548536 w 2129686"/>
              <a:gd name="connsiteY32" fmla="*/ 831850 h 990600"/>
              <a:gd name="connsiteX33" fmla="*/ 504086 w 2129686"/>
              <a:gd name="connsiteY33" fmla="*/ 844550 h 990600"/>
              <a:gd name="connsiteX34" fmla="*/ 465986 w 2129686"/>
              <a:gd name="connsiteY34" fmla="*/ 850900 h 990600"/>
              <a:gd name="connsiteX35" fmla="*/ 396136 w 2129686"/>
              <a:gd name="connsiteY35" fmla="*/ 889000 h 990600"/>
              <a:gd name="connsiteX36" fmla="*/ 358036 w 2129686"/>
              <a:gd name="connsiteY36" fmla="*/ 901700 h 990600"/>
              <a:gd name="connsiteX37" fmla="*/ 307236 w 2129686"/>
              <a:gd name="connsiteY37" fmla="*/ 933450 h 990600"/>
              <a:gd name="connsiteX38" fmla="*/ 275486 w 2129686"/>
              <a:gd name="connsiteY38" fmla="*/ 939800 h 990600"/>
              <a:gd name="connsiteX39" fmla="*/ 250086 w 2129686"/>
              <a:gd name="connsiteY39" fmla="*/ 952500 h 990600"/>
              <a:gd name="connsiteX40" fmla="*/ 211986 w 2129686"/>
              <a:gd name="connsiteY40" fmla="*/ 958850 h 990600"/>
              <a:gd name="connsiteX41" fmla="*/ 186586 w 2129686"/>
              <a:gd name="connsiteY41" fmla="*/ 965200 h 990600"/>
              <a:gd name="connsiteX42" fmla="*/ 65936 w 2129686"/>
              <a:gd name="connsiteY42" fmla="*/ 952500 h 990600"/>
              <a:gd name="connsiteX43" fmla="*/ 27836 w 2129686"/>
              <a:gd name="connsiteY43" fmla="*/ 920750 h 990600"/>
              <a:gd name="connsiteX44" fmla="*/ 21486 w 2129686"/>
              <a:gd name="connsiteY44" fmla="*/ 901700 h 990600"/>
              <a:gd name="connsiteX45" fmla="*/ 8786 w 2129686"/>
              <a:gd name="connsiteY45" fmla="*/ 882650 h 990600"/>
              <a:gd name="connsiteX46" fmla="*/ 2436 w 2129686"/>
              <a:gd name="connsiteY46" fmla="*/ 80010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129686" h="990600">
                <a:moveTo>
                  <a:pt x="2129686" y="0"/>
                </a:moveTo>
                <a:cubicBezTo>
                  <a:pt x="1998453" y="110067"/>
                  <a:pt x="1864887" y="217411"/>
                  <a:pt x="1735986" y="330200"/>
                </a:cubicBezTo>
                <a:cubicBezTo>
                  <a:pt x="1728862" y="336433"/>
                  <a:pt x="1727982" y="347381"/>
                  <a:pt x="1723286" y="355600"/>
                </a:cubicBezTo>
                <a:cubicBezTo>
                  <a:pt x="1719500" y="362226"/>
                  <a:pt x="1715472" y="368787"/>
                  <a:pt x="1710586" y="374650"/>
                </a:cubicBezTo>
                <a:cubicBezTo>
                  <a:pt x="1693031" y="395716"/>
                  <a:pt x="1690660" y="389101"/>
                  <a:pt x="1678836" y="412750"/>
                </a:cubicBezTo>
                <a:cubicBezTo>
                  <a:pt x="1674363" y="421697"/>
                  <a:pt x="1663450" y="450726"/>
                  <a:pt x="1659786" y="463550"/>
                </a:cubicBezTo>
                <a:cubicBezTo>
                  <a:pt x="1657388" y="471941"/>
                  <a:pt x="1656500" y="480778"/>
                  <a:pt x="1653436" y="488950"/>
                </a:cubicBezTo>
                <a:cubicBezTo>
                  <a:pt x="1650112" y="497813"/>
                  <a:pt x="1645606" y="506233"/>
                  <a:pt x="1640736" y="514350"/>
                </a:cubicBezTo>
                <a:lnTo>
                  <a:pt x="1602636" y="571500"/>
                </a:lnTo>
                <a:cubicBezTo>
                  <a:pt x="1598403" y="577850"/>
                  <a:pt x="1593349" y="583724"/>
                  <a:pt x="1589936" y="590550"/>
                </a:cubicBezTo>
                <a:cubicBezTo>
                  <a:pt x="1585703" y="599017"/>
                  <a:pt x="1581932" y="607731"/>
                  <a:pt x="1577236" y="615950"/>
                </a:cubicBezTo>
                <a:cubicBezTo>
                  <a:pt x="1557087" y="651211"/>
                  <a:pt x="1569438" y="618847"/>
                  <a:pt x="1545486" y="666750"/>
                </a:cubicBezTo>
                <a:cubicBezTo>
                  <a:pt x="1521244" y="715234"/>
                  <a:pt x="1566150" y="649781"/>
                  <a:pt x="1520086" y="711200"/>
                </a:cubicBezTo>
                <a:cubicBezTo>
                  <a:pt x="1517969" y="717550"/>
                  <a:pt x="1516373" y="724098"/>
                  <a:pt x="1513736" y="730250"/>
                </a:cubicBezTo>
                <a:cubicBezTo>
                  <a:pt x="1505763" y="748853"/>
                  <a:pt x="1499724" y="758757"/>
                  <a:pt x="1488336" y="774700"/>
                </a:cubicBezTo>
                <a:cubicBezTo>
                  <a:pt x="1482185" y="783312"/>
                  <a:pt x="1476437" y="792298"/>
                  <a:pt x="1469286" y="800100"/>
                </a:cubicBezTo>
                <a:cubicBezTo>
                  <a:pt x="1453104" y="817753"/>
                  <a:pt x="1435419" y="833967"/>
                  <a:pt x="1418486" y="850900"/>
                </a:cubicBezTo>
                <a:lnTo>
                  <a:pt x="1393086" y="876300"/>
                </a:lnTo>
                <a:cubicBezTo>
                  <a:pt x="1384619" y="884767"/>
                  <a:pt x="1375166" y="892350"/>
                  <a:pt x="1367686" y="901700"/>
                </a:cubicBezTo>
                <a:cubicBezTo>
                  <a:pt x="1361370" y="909595"/>
                  <a:pt x="1335508" y="944319"/>
                  <a:pt x="1323236" y="952500"/>
                </a:cubicBezTo>
                <a:cubicBezTo>
                  <a:pt x="1317667" y="956213"/>
                  <a:pt x="1310173" y="955857"/>
                  <a:pt x="1304186" y="958850"/>
                </a:cubicBezTo>
                <a:cubicBezTo>
                  <a:pt x="1297360" y="962263"/>
                  <a:pt x="1291962" y="968137"/>
                  <a:pt x="1285136" y="971550"/>
                </a:cubicBezTo>
                <a:cubicBezTo>
                  <a:pt x="1257289" y="985474"/>
                  <a:pt x="1251379" y="984651"/>
                  <a:pt x="1221636" y="990600"/>
                </a:cubicBezTo>
                <a:cubicBezTo>
                  <a:pt x="1144444" y="987091"/>
                  <a:pt x="1085295" y="986513"/>
                  <a:pt x="1012086" y="977900"/>
                </a:cubicBezTo>
                <a:cubicBezTo>
                  <a:pt x="999299" y="976396"/>
                  <a:pt x="986641" y="973923"/>
                  <a:pt x="973986" y="971550"/>
                </a:cubicBezTo>
                <a:cubicBezTo>
                  <a:pt x="952770" y="967572"/>
                  <a:pt x="930528" y="966867"/>
                  <a:pt x="910486" y="958850"/>
                </a:cubicBezTo>
                <a:cubicBezTo>
                  <a:pt x="899903" y="954617"/>
                  <a:pt x="889152" y="950779"/>
                  <a:pt x="878736" y="946150"/>
                </a:cubicBezTo>
                <a:cubicBezTo>
                  <a:pt x="870086" y="942305"/>
                  <a:pt x="862125" y="936966"/>
                  <a:pt x="853336" y="933450"/>
                </a:cubicBezTo>
                <a:cubicBezTo>
                  <a:pt x="774869" y="902063"/>
                  <a:pt x="849404" y="937834"/>
                  <a:pt x="789836" y="908050"/>
                </a:cubicBezTo>
                <a:cubicBezTo>
                  <a:pt x="785603" y="901700"/>
                  <a:pt x="782206" y="894704"/>
                  <a:pt x="777136" y="889000"/>
                </a:cubicBezTo>
                <a:cubicBezTo>
                  <a:pt x="762445" y="872472"/>
                  <a:pt x="745587" y="846776"/>
                  <a:pt x="719986" y="844550"/>
                </a:cubicBezTo>
                <a:cubicBezTo>
                  <a:pt x="677759" y="840878"/>
                  <a:pt x="635319" y="840317"/>
                  <a:pt x="592986" y="838200"/>
                </a:cubicBezTo>
                <a:cubicBezTo>
                  <a:pt x="578169" y="836083"/>
                  <a:pt x="563465" y="830784"/>
                  <a:pt x="548536" y="831850"/>
                </a:cubicBezTo>
                <a:cubicBezTo>
                  <a:pt x="533166" y="832948"/>
                  <a:pt x="519101" y="841085"/>
                  <a:pt x="504086" y="844550"/>
                </a:cubicBezTo>
                <a:cubicBezTo>
                  <a:pt x="491541" y="847445"/>
                  <a:pt x="478686" y="848783"/>
                  <a:pt x="465986" y="850900"/>
                </a:cubicBezTo>
                <a:cubicBezTo>
                  <a:pt x="442798" y="866358"/>
                  <a:pt x="424949" y="879396"/>
                  <a:pt x="396136" y="889000"/>
                </a:cubicBezTo>
                <a:lnTo>
                  <a:pt x="358036" y="901700"/>
                </a:lnTo>
                <a:cubicBezTo>
                  <a:pt x="340656" y="914735"/>
                  <a:pt x="328156" y="926477"/>
                  <a:pt x="307236" y="933450"/>
                </a:cubicBezTo>
                <a:cubicBezTo>
                  <a:pt x="296997" y="936863"/>
                  <a:pt x="286069" y="937683"/>
                  <a:pt x="275486" y="939800"/>
                </a:cubicBezTo>
                <a:cubicBezTo>
                  <a:pt x="267019" y="944033"/>
                  <a:pt x="259153" y="949780"/>
                  <a:pt x="250086" y="952500"/>
                </a:cubicBezTo>
                <a:cubicBezTo>
                  <a:pt x="237754" y="956200"/>
                  <a:pt x="224611" y="956325"/>
                  <a:pt x="211986" y="958850"/>
                </a:cubicBezTo>
                <a:cubicBezTo>
                  <a:pt x="203428" y="960562"/>
                  <a:pt x="195053" y="963083"/>
                  <a:pt x="186586" y="965200"/>
                </a:cubicBezTo>
                <a:cubicBezTo>
                  <a:pt x="146369" y="960967"/>
                  <a:pt x="105777" y="959429"/>
                  <a:pt x="65936" y="952500"/>
                </a:cubicBezTo>
                <a:cubicBezTo>
                  <a:pt x="45561" y="948957"/>
                  <a:pt x="36232" y="937542"/>
                  <a:pt x="27836" y="920750"/>
                </a:cubicBezTo>
                <a:cubicBezTo>
                  <a:pt x="24843" y="914763"/>
                  <a:pt x="24479" y="907687"/>
                  <a:pt x="21486" y="901700"/>
                </a:cubicBezTo>
                <a:cubicBezTo>
                  <a:pt x="18073" y="894874"/>
                  <a:pt x="13019" y="889000"/>
                  <a:pt x="8786" y="882650"/>
                </a:cubicBezTo>
                <a:cubicBezTo>
                  <a:pt x="0" y="829935"/>
                  <a:pt x="2436" y="857425"/>
                  <a:pt x="2436" y="800100"/>
                </a:cubicBezTo>
              </a:path>
            </a:pathLst>
          </a:custGeom>
          <a:ln>
            <a:solidFill>
              <a:srgbClr val="948A54">
                <a:alpha val="56000"/>
              </a:srgbClr>
            </a:solidFill>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fr-FR" sz="1800"/>
          </a:p>
        </p:txBody>
      </p:sp>
      <p:sp>
        <p:nvSpPr>
          <p:cNvPr id="15" name="Forme libre 14"/>
          <p:cNvSpPr/>
          <p:nvPr/>
        </p:nvSpPr>
        <p:spPr>
          <a:xfrm>
            <a:off x="2051050" y="2774950"/>
            <a:ext cx="2133600" cy="1004888"/>
          </a:xfrm>
          <a:custGeom>
            <a:avLst/>
            <a:gdLst>
              <a:gd name="connsiteX0" fmla="*/ 2133600 w 2133600"/>
              <a:gd name="connsiteY0" fmla="*/ 0 h 1004362"/>
              <a:gd name="connsiteX1" fmla="*/ 2114550 w 2133600"/>
              <a:gd name="connsiteY1" fmla="*/ 12700 h 1004362"/>
              <a:gd name="connsiteX2" fmla="*/ 2095500 w 2133600"/>
              <a:gd name="connsiteY2" fmla="*/ 19050 h 1004362"/>
              <a:gd name="connsiteX3" fmla="*/ 2063750 w 2133600"/>
              <a:gd name="connsiteY3" fmla="*/ 57150 h 1004362"/>
              <a:gd name="connsiteX4" fmla="*/ 2038350 w 2133600"/>
              <a:gd name="connsiteY4" fmla="*/ 82550 h 1004362"/>
              <a:gd name="connsiteX5" fmla="*/ 2032000 w 2133600"/>
              <a:gd name="connsiteY5" fmla="*/ 101600 h 1004362"/>
              <a:gd name="connsiteX6" fmla="*/ 1974850 w 2133600"/>
              <a:gd name="connsiteY6" fmla="*/ 146050 h 1004362"/>
              <a:gd name="connsiteX7" fmla="*/ 1962150 w 2133600"/>
              <a:gd name="connsiteY7" fmla="*/ 165100 h 1004362"/>
              <a:gd name="connsiteX8" fmla="*/ 1943100 w 2133600"/>
              <a:gd name="connsiteY8" fmla="*/ 171450 h 1004362"/>
              <a:gd name="connsiteX9" fmla="*/ 1924050 w 2133600"/>
              <a:gd name="connsiteY9" fmla="*/ 184150 h 1004362"/>
              <a:gd name="connsiteX10" fmla="*/ 1885950 w 2133600"/>
              <a:gd name="connsiteY10" fmla="*/ 241300 h 1004362"/>
              <a:gd name="connsiteX11" fmla="*/ 1873250 w 2133600"/>
              <a:gd name="connsiteY11" fmla="*/ 260350 h 1004362"/>
              <a:gd name="connsiteX12" fmla="*/ 1841500 w 2133600"/>
              <a:gd name="connsiteY12" fmla="*/ 298450 h 1004362"/>
              <a:gd name="connsiteX13" fmla="*/ 1822450 w 2133600"/>
              <a:gd name="connsiteY13" fmla="*/ 304800 h 1004362"/>
              <a:gd name="connsiteX14" fmla="*/ 1803400 w 2133600"/>
              <a:gd name="connsiteY14" fmla="*/ 323850 h 1004362"/>
              <a:gd name="connsiteX15" fmla="*/ 1771650 w 2133600"/>
              <a:gd name="connsiteY15" fmla="*/ 361950 h 1004362"/>
              <a:gd name="connsiteX16" fmla="*/ 1739900 w 2133600"/>
              <a:gd name="connsiteY16" fmla="*/ 406400 h 1004362"/>
              <a:gd name="connsiteX17" fmla="*/ 1708150 w 2133600"/>
              <a:gd name="connsiteY17" fmla="*/ 444500 h 1004362"/>
              <a:gd name="connsiteX18" fmla="*/ 1695450 w 2133600"/>
              <a:gd name="connsiteY18" fmla="*/ 514350 h 1004362"/>
              <a:gd name="connsiteX19" fmla="*/ 1689100 w 2133600"/>
              <a:gd name="connsiteY19" fmla="*/ 539750 h 1004362"/>
              <a:gd name="connsiteX20" fmla="*/ 1676400 w 2133600"/>
              <a:gd name="connsiteY20" fmla="*/ 558800 h 1004362"/>
              <a:gd name="connsiteX21" fmla="*/ 1670050 w 2133600"/>
              <a:gd name="connsiteY21" fmla="*/ 584200 h 1004362"/>
              <a:gd name="connsiteX22" fmla="*/ 1663700 w 2133600"/>
              <a:gd name="connsiteY22" fmla="*/ 615950 h 1004362"/>
              <a:gd name="connsiteX23" fmla="*/ 1651000 w 2133600"/>
              <a:gd name="connsiteY23" fmla="*/ 641350 h 1004362"/>
              <a:gd name="connsiteX24" fmla="*/ 1638300 w 2133600"/>
              <a:gd name="connsiteY24" fmla="*/ 673100 h 1004362"/>
              <a:gd name="connsiteX25" fmla="*/ 1600200 w 2133600"/>
              <a:gd name="connsiteY25" fmla="*/ 762000 h 1004362"/>
              <a:gd name="connsiteX26" fmla="*/ 1581150 w 2133600"/>
              <a:gd name="connsiteY26" fmla="*/ 831850 h 1004362"/>
              <a:gd name="connsiteX27" fmla="*/ 1543050 w 2133600"/>
              <a:gd name="connsiteY27" fmla="*/ 889000 h 1004362"/>
              <a:gd name="connsiteX28" fmla="*/ 1517650 w 2133600"/>
              <a:gd name="connsiteY28" fmla="*/ 927100 h 1004362"/>
              <a:gd name="connsiteX29" fmla="*/ 1498600 w 2133600"/>
              <a:gd name="connsiteY29" fmla="*/ 939800 h 1004362"/>
              <a:gd name="connsiteX30" fmla="*/ 1441450 w 2133600"/>
              <a:gd name="connsiteY30" fmla="*/ 958850 h 1004362"/>
              <a:gd name="connsiteX31" fmla="*/ 1409700 w 2133600"/>
              <a:gd name="connsiteY31" fmla="*/ 971550 h 1004362"/>
              <a:gd name="connsiteX32" fmla="*/ 1365250 w 2133600"/>
              <a:gd name="connsiteY32" fmla="*/ 977900 h 1004362"/>
              <a:gd name="connsiteX33" fmla="*/ 1339850 w 2133600"/>
              <a:gd name="connsiteY33" fmla="*/ 984250 h 1004362"/>
              <a:gd name="connsiteX34" fmla="*/ 1250950 w 2133600"/>
              <a:gd name="connsiteY34" fmla="*/ 996950 h 1004362"/>
              <a:gd name="connsiteX35" fmla="*/ 958850 w 2133600"/>
              <a:gd name="connsiteY35" fmla="*/ 990600 h 1004362"/>
              <a:gd name="connsiteX36" fmla="*/ 920750 w 2133600"/>
              <a:gd name="connsiteY36" fmla="*/ 984250 h 1004362"/>
              <a:gd name="connsiteX37" fmla="*/ 812800 w 2133600"/>
              <a:gd name="connsiteY37" fmla="*/ 971550 h 1004362"/>
              <a:gd name="connsiteX38" fmla="*/ 787400 w 2133600"/>
              <a:gd name="connsiteY38" fmla="*/ 965200 h 1004362"/>
              <a:gd name="connsiteX39" fmla="*/ 723900 w 2133600"/>
              <a:gd name="connsiteY39" fmla="*/ 933450 h 1004362"/>
              <a:gd name="connsiteX40" fmla="*/ 673100 w 2133600"/>
              <a:gd name="connsiteY40" fmla="*/ 908050 h 1004362"/>
              <a:gd name="connsiteX41" fmla="*/ 622300 w 2133600"/>
              <a:gd name="connsiteY41" fmla="*/ 895350 h 1004362"/>
              <a:gd name="connsiteX42" fmla="*/ 571500 w 2133600"/>
              <a:gd name="connsiteY42" fmla="*/ 882650 h 1004362"/>
              <a:gd name="connsiteX43" fmla="*/ 546100 w 2133600"/>
              <a:gd name="connsiteY43" fmla="*/ 876300 h 1004362"/>
              <a:gd name="connsiteX44" fmla="*/ 450850 w 2133600"/>
              <a:gd name="connsiteY44" fmla="*/ 882650 h 1004362"/>
              <a:gd name="connsiteX45" fmla="*/ 419100 w 2133600"/>
              <a:gd name="connsiteY45" fmla="*/ 889000 h 1004362"/>
              <a:gd name="connsiteX46" fmla="*/ 387350 w 2133600"/>
              <a:gd name="connsiteY46" fmla="*/ 908050 h 1004362"/>
              <a:gd name="connsiteX47" fmla="*/ 368300 w 2133600"/>
              <a:gd name="connsiteY47" fmla="*/ 914400 h 1004362"/>
              <a:gd name="connsiteX48" fmla="*/ 311150 w 2133600"/>
              <a:gd name="connsiteY48" fmla="*/ 946150 h 1004362"/>
              <a:gd name="connsiteX49" fmla="*/ 285750 w 2133600"/>
              <a:gd name="connsiteY49" fmla="*/ 952500 h 1004362"/>
              <a:gd name="connsiteX50" fmla="*/ 215900 w 2133600"/>
              <a:gd name="connsiteY50" fmla="*/ 977900 h 1004362"/>
              <a:gd name="connsiteX51" fmla="*/ 171450 w 2133600"/>
              <a:gd name="connsiteY51" fmla="*/ 990600 h 1004362"/>
              <a:gd name="connsiteX52" fmla="*/ 69850 w 2133600"/>
              <a:gd name="connsiteY52" fmla="*/ 984250 h 1004362"/>
              <a:gd name="connsiteX53" fmla="*/ 44450 w 2133600"/>
              <a:gd name="connsiteY53" fmla="*/ 939800 h 1004362"/>
              <a:gd name="connsiteX54" fmla="*/ 31750 w 2133600"/>
              <a:gd name="connsiteY54" fmla="*/ 914400 h 1004362"/>
              <a:gd name="connsiteX55" fmla="*/ 19050 w 2133600"/>
              <a:gd name="connsiteY55" fmla="*/ 876300 h 1004362"/>
              <a:gd name="connsiteX56" fmla="*/ 0 w 2133600"/>
              <a:gd name="connsiteY56" fmla="*/ 844550 h 1004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133600" h="1004362">
                <a:moveTo>
                  <a:pt x="2133600" y="0"/>
                </a:moveTo>
                <a:cubicBezTo>
                  <a:pt x="2127250" y="4233"/>
                  <a:pt x="2121376" y="9287"/>
                  <a:pt x="2114550" y="12700"/>
                </a:cubicBezTo>
                <a:cubicBezTo>
                  <a:pt x="2108563" y="15693"/>
                  <a:pt x="2101069" y="15337"/>
                  <a:pt x="2095500" y="19050"/>
                </a:cubicBezTo>
                <a:cubicBezTo>
                  <a:pt x="2073481" y="33729"/>
                  <a:pt x="2079369" y="38928"/>
                  <a:pt x="2063750" y="57150"/>
                </a:cubicBezTo>
                <a:cubicBezTo>
                  <a:pt x="2055958" y="66241"/>
                  <a:pt x="2046817" y="74083"/>
                  <a:pt x="2038350" y="82550"/>
                </a:cubicBezTo>
                <a:cubicBezTo>
                  <a:pt x="2036233" y="88900"/>
                  <a:pt x="2036109" y="96316"/>
                  <a:pt x="2032000" y="101600"/>
                </a:cubicBezTo>
                <a:cubicBezTo>
                  <a:pt x="2002017" y="140150"/>
                  <a:pt x="2006150" y="135617"/>
                  <a:pt x="1974850" y="146050"/>
                </a:cubicBezTo>
                <a:cubicBezTo>
                  <a:pt x="1970617" y="152400"/>
                  <a:pt x="1968109" y="160332"/>
                  <a:pt x="1962150" y="165100"/>
                </a:cubicBezTo>
                <a:cubicBezTo>
                  <a:pt x="1956923" y="169281"/>
                  <a:pt x="1949087" y="168457"/>
                  <a:pt x="1943100" y="171450"/>
                </a:cubicBezTo>
                <a:cubicBezTo>
                  <a:pt x="1936274" y="174863"/>
                  <a:pt x="1930400" y="179917"/>
                  <a:pt x="1924050" y="184150"/>
                </a:cubicBezTo>
                <a:lnTo>
                  <a:pt x="1885950" y="241300"/>
                </a:lnTo>
                <a:lnTo>
                  <a:pt x="1873250" y="260350"/>
                </a:lnTo>
                <a:cubicBezTo>
                  <a:pt x="1863879" y="274407"/>
                  <a:pt x="1856168" y="288671"/>
                  <a:pt x="1841500" y="298450"/>
                </a:cubicBezTo>
                <a:cubicBezTo>
                  <a:pt x="1835931" y="302163"/>
                  <a:pt x="1828800" y="302683"/>
                  <a:pt x="1822450" y="304800"/>
                </a:cubicBezTo>
                <a:cubicBezTo>
                  <a:pt x="1816100" y="311150"/>
                  <a:pt x="1809149" y="316951"/>
                  <a:pt x="1803400" y="323850"/>
                </a:cubicBezTo>
                <a:cubicBezTo>
                  <a:pt x="1759197" y="376894"/>
                  <a:pt x="1827305" y="306295"/>
                  <a:pt x="1771650" y="361950"/>
                </a:cubicBezTo>
                <a:cubicBezTo>
                  <a:pt x="1759982" y="396953"/>
                  <a:pt x="1772772" y="368049"/>
                  <a:pt x="1739900" y="406400"/>
                </a:cubicBezTo>
                <a:cubicBezTo>
                  <a:pt x="1686856" y="468285"/>
                  <a:pt x="1774208" y="378442"/>
                  <a:pt x="1708150" y="444500"/>
                </a:cubicBezTo>
                <a:cubicBezTo>
                  <a:pt x="1703555" y="472072"/>
                  <a:pt x="1701367" y="487725"/>
                  <a:pt x="1695450" y="514350"/>
                </a:cubicBezTo>
                <a:cubicBezTo>
                  <a:pt x="1693557" y="522869"/>
                  <a:pt x="1692538" y="531728"/>
                  <a:pt x="1689100" y="539750"/>
                </a:cubicBezTo>
                <a:cubicBezTo>
                  <a:pt x="1686094" y="546765"/>
                  <a:pt x="1680633" y="552450"/>
                  <a:pt x="1676400" y="558800"/>
                </a:cubicBezTo>
                <a:cubicBezTo>
                  <a:pt x="1674283" y="567267"/>
                  <a:pt x="1671943" y="575681"/>
                  <a:pt x="1670050" y="584200"/>
                </a:cubicBezTo>
                <a:cubicBezTo>
                  <a:pt x="1667709" y="594736"/>
                  <a:pt x="1667113" y="605711"/>
                  <a:pt x="1663700" y="615950"/>
                </a:cubicBezTo>
                <a:cubicBezTo>
                  <a:pt x="1660707" y="624930"/>
                  <a:pt x="1654845" y="632700"/>
                  <a:pt x="1651000" y="641350"/>
                </a:cubicBezTo>
                <a:cubicBezTo>
                  <a:pt x="1646371" y="651766"/>
                  <a:pt x="1642134" y="662365"/>
                  <a:pt x="1638300" y="673100"/>
                </a:cubicBezTo>
                <a:cubicBezTo>
                  <a:pt x="1611297" y="748710"/>
                  <a:pt x="1632071" y="708882"/>
                  <a:pt x="1600200" y="762000"/>
                </a:cubicBezTo>
                <a:cubicBezTo>
                  <a:pt x="1594936" y="788319"/>
                  <a:pt x="1592659" y="806530"/>
                  <a:pt x="1581150" y="831850"/>
                </a:cubicBezTo>
                <a:cubicBezTo>
                  <a:pt x="1569781" y="856862"/>
                  <a:pt x="1558250" y="867286"/>
                  <a:pt x="1543050" y="889000"/>
                </a:cubicBezTo>
                <a:cubicBezTo>
                  <a:pt x="1534297" y="901504"/>
                  <a:pt x="1530350" y="918633"/>
                  <a:pt x="1517650" y="927100"/>
                </a:cubicBezTo>
                <a:cubicBezTo>
                  <a:pt x="1511300" y="931333"/>
                  <a:pt x="1505574" y="936700"/>
                  <a:pt x="1498600" y="939800"/>
                </a:cubicBezTo>
                <a:cubicBezTo>
                  <a:pt x="1470025" y="952500"/>
                  <a:pt x="1465262" y="949325"/>
                  <a:pt x="1441450" y="958850"/>
                </a:cubicBezTo>
                <a:cubicBezTo>
                  <a:pt x="1430867" y="963083"/>
                  <a:pt x="1420758" y="968785"/>
                  <a:pt x="1409700" y="971550"/>
                </a:cubicBezTo>
                <a:cubicBezTo>
                  <a:pt x="1395180" y="975180"/>
                  <a:pt x="1379976" y="975223"/>
                  <a:pt x="1365250" y="977900"/>
                </a:cubicBezTo>
                <a:cubicBezTo>
                  <a:pt x="1356664" y="979461"/>
                  <a:pt x="1348476" y="982923"/>
                  <a:pt x="1339850" y="984250"/>
                </a:cubicBezTo>
                <a:cubicBezTo>
                  <a:pt x="1209124" y="1004362"/>
                  <a:pt x="1336885" y="979763"/>
                  <a:pt x="1250950" y="996950"/>
                </a:cubicBezTo>
                <a:lnTo>
                  <a:pt x="958850" y="990600"/>
                </a:lnTo>
                <a:cubicBezTo>
                  <a:pt x="945984" y="990105"/>
                  <a:pt x="933526" y="985847"/>
                  <a:pt x="920750" y="984250"/>
                </a:cubicBezTo>
                <a:cubicBezTo>
                  <a:pt x="871708" y="978120"/>
                  <a:pt x="857657" y="979706"/>
                  <a:pt x="812800" y="971550"/>
                </a:cubicBezTo>
                <a:cubicBezTo>
                  <a:pt x="804214" y="969989"/>
                  <a:pt x="795867" y="967317"/>
                  <a:pt x="787400" y="965200"/>
                </a:cubicBezTo>
                <a:cubicBezTo>
                  <a:pt x="725082" y="927809"/>
                  <a:pt x="786314" y="962256"/>
                  <a:pt x="723900" y="933450"/>
                </a:cubicBezTo>
                <a:cubicBezTo>
                  <a:pt x="706710" y="925516"/>
                  <a:pt x="691467" y="912642"/>
                  <a:pt x="673100" y="908050"/>
                </a:cubicBezTo>
                <a:lnTo>
                  <a:pt x="622300" y="895350"/>
                </a:lnTo>
                <a:lnTo>
                  <a:pt x="571500" y="882650"/>
                </a:lnTo>
                <a:lnTo>
                  <a:pt x="546100" y="876300"/>
                </a:lnTo>
                <a:cubicBezTo>
                  <a:pt x="514350" y="878417"/>
                  <a:pt x="482513" y="879484"/>
                  <a:pt x="450850" y="882650"/>
                </a:cubicBezTo>
                <a:cubicBezTo>
                  <a:pt x="440111" y="883724"/>
                  <a:pt x="429121" y="884992"/>
                  <a:pt x="419100" y="889000"/>
                </a:cubicBezTo>
                <a:cubicBezTo>
                  <a:pt x="407641" y="893584"/>
                  <a:pt x="398389" y="902530"/>
                  <a:pt x="387350" y="908050"/>
                </a:cubicBezTo>
                <a:cubicBezTo>
                  <a:pt x="381363" y="911043"/>
                  <a:pt x="374287" y="911407"/>
                  <a:pt x="368300" y="914400"/>
                </a:cubicBezTo>
                <a:cubicBezTo>
                  <a:pt x="344050" y="926525"/>
                  <a:pt x="335611" y="936977"/>
                  <a:pt x="311150" y="946150"/>
                </a:cubicBezTo>
                <a:cubicBezTo>
                  <a:pt x="302978" y="949214"/>
                  <a:pt x="294029" y="949740"/>
                  <a:pt x="285750" y="952500"/>
                </a:cubicBezTo>
                <a:cubicBezTo>
                  <a:pt x="247875" y="965125"/>
                  <a:pt x="257409" y="967523"/>
                  <a:pt x="215900" y="977900"/>
                </a:cubicBezTo>
                <a:cubicBezTo>
                  <a:pt x="184006" y="985873"/>
                  <a:pt x="198779" y="981490"/>
                  <a:pt x="171450" y="990600"/>
                </a:cubicBezTo>
                <a:cubicBezTo>
                  <a:pt x="137583" y="988483"/>
                  <a:pt x="103055" y="991241"/>
                  <a:pt x="69850" y="984250"/>
                </a:cubicBezTo>
                <a:cubicBezTo>
                  <a:pt x="47972" y="979644"/>
                  <a:pt x="49729" y="953878"/>
                  <a:pt x="44450" y="939800"/>
                </a:cubicBezTo>
                <a:cubicBezTo>
                  <a:pt x="41126" y="930937"/>
                  <a:pt x="35266" y="923189"/>
                  <a:pt x="31750" y="914400"/>
                </a:cubicBezTo>
                <a:cubicBezTo>
                  <a:pt x="26778" y="901971"/>
                  <a:pt x="26476" y="887439"/>
                  <a:pt x="19050" y="876300"/>
                </a:cubicBezTo>
                <a:cubicBezTo>
                  <a:pt x="3725" y="853312"/>
                  <a:pt x="9763" y="864076"/>
                  <a:pt x="0" y="844550"/>
                </a:cubicBezTo>
              </a:path>
            </a:pathLst>
          </a:custGeom>
          <a:ln>
            <a:solidFill>
              <a:srgbClr val="948A54">
                <a:alpha val="69000"/>
              </a:srgbClr>
            </a:solidFill>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fr-FR" sz="1800"/>
          </a:p>
        </p:txBody>
      </p:sp>
      <p:sp>
        <p:nvSpPr>
          <p:cNvPr id="16" name="Forme libre 15"/>
          <p:cNvSpPr/>
          <p:nvPr/>
        </p:nvSpPr>
        <p:spPr>
          <a:xfrm>
            <a:off x="2068513" y="2533650"/>
            <a:ext cx="2255837" cy="1241425"/>
          </a:xfrm>
          <a:custGeom>
            <a:avLst/>
            <a:gdLst>
              <a:gd name="connsiteX0" fmla="*/ 2255350 w 2255350"/>
              <a:gd name="connsiteY0" fmla="*/ 0 h 1241992"/>
              <a:gd name="connsiteX1" fmla="*/ 2210900 w 2255350"/>
              <a:gd name="connsiteY1" fmla="*/ 19050 h 1241992"/>
              <a:gd name="connsiteX2" fmla="*/ 2191850 w 2255350"/>
              <a:gd name="connsiteY2" fmla="*/ 38100 h 1241992"/>
              <a:gd name="connsiteX3" fmla="*/ 2153750 w 2255350"/>
              <a:gd name="connsiteY3" fmla="*/ 63500 h 1241992"/>
              <a:gd name="connsiteX4" fmla="*/ 2128350 w 2255350"/>
              <a:gd name="connsiteY4" fmla="*/ 101600 h 1241992"/>
              <a:gd name="connsiteX5" fmla="*/ 2064850 w 2255350"/>
              <a:gd name="connsiteY5" fmla="*/ 146050 h 1241992"/>
              <a:gd name="connsiteX6" fmla="*/ 2045800 w 2255350"/>
              <a:gd name="connsiteY6" fmla="*/ 152400 h 1241992"/>
              <a:gd name="connsiteX7" fmla="*/ 2039450 w 2255350"/>
              <a:gd name="connsiteY7" fmla="*/ 171450 h 1241992"/>
              <a:gd name="connsiteX8" fmla="*/ 2020400 w 2255350"/>
              <a:gd name="connsiteY8" fmla="*/ 184150 h 1241992"/>
              <a:gd name="connsiteX9" fmla="*/ 1995000 w 2255350"/>
              <a:gd name="connsiteY9" fmla="*/ 203200 h 1241992"/>
              <a:gd name="connsiteX10" fmla="*/ 1956900 w 2255350"/>
              <a:gd name="connsiteY10" fmla="*/ 228600 h 1241992"/>
              <a:gd name="connsiteX11" fmla="*/ 1944200 w 2255350"/>
              <a:gd name="connsiteY11" fmla="*/ 247650 h 1241992"/>
              <a:gd name="connsiteX12" fmla="*/ 1906100 w 2255350"/>
              <a:gd name="connsiteY12" fmla="*/ 292100 h 1241992"/>
              <a:gd name="connsiteX13" fmla="*/ 1893400 w 2255350"/>
              <a:gd name="connsiteY13" fmla="*/ 311150 h 1241992"/>
              <a:gd name="connsiteX14" fmla="*/ 1874350 w 2255350"/>
              <a:gd name="connsiteY14" fmla="*/ 349250 h 1241992"/>
              <a:gd name="connsiteX15" fmla="*/ 1810850 w 2255350"/>
              <a:gd name="connsiteY15" fmla="*/ 412750 h 1241992"/>
              <a:gd name="connsiteX16" fmla="*/ 1791800 w 2255350"/>
              <a:gd name="connsiteY16" fmla="*/ 431800 h 1241992"/>
              <a:gd name="connsiteX17" fmla="*/ 1772750 w 2255350"/>
              <a:gd name="connsiteY17" fmla="*/ 450850 h 1241992"/>
              <a:gd name="connsiteX18" fmla="*/ 1734650 w 2255350"/>
              <a:gd name="connsiteY18" fmla="*/ 476250 h 1241992"/>
              <a:gd name="connsiteX19" fmla="*/ 1715600 w 2255350"/>
              <a:gd name="connsiteY19" fmla="*/ 488950 h 1241992"/>
              <a:gd name="connsiteX20" fmla="*/ 1677500 w 2255350"/>
              <a:gd name="connsiteY20" fmla="*/ 558800 h 1241992"/>
              <a:gd name="connsiteX21" fmla="*/ 1664800 w 2255350"/>
              <a:gd name="connsiteY21" fmla="*/ 603250 h 1241992"/>
              <a:gd name="connsiteX22" fmla="*/ 1652100 w 2255350"/>
              <a:gd name="connsiteY22" fmla="*/ 622300 h 1241992"/>
              <a:gd name="connsiteX23" fmla="*/ 1645750 w 2255350"/>
              <a:gd name="connsiteY23" fmla="*/ 641350 h 1241992"/>
              <a:gd name="connsiteX24" fmla="*/ 1633050 w 2255350"/>
              <a:gd name="connsiteY24" fmla="*/ 660400 h 1241992"/>
              <a:gd name="connsiteX25" fmla="*/ 1620350 w 2255350"/>
              <a:gd name="connsiteY25" fmla="*/ 685800 h 1241992"/>
              <a:gd name="connsiteX26" fmla="*/ 1594950 w 2255350"/>
              <a:gd name="connsiteY26" fmla="*/ 723900 h 1241992"/>
              <a:gd name="connsiteX27" fmla="*/ 1582250 w 2255350"/>
              <a:gd name="connsiteY27" fmla="*/ 768350 h 1241992"/>
              <a:gd name="connsiteX28" fmla="*/ 1569550 w 2255350"/>
              <a:gd name="connsiteY28" fmla="*/ 793750 h 1241992"/>
              <a:gd name="connsiteX29" fmla="*/ 1550500 w 2255350"/>
              <a:gd name="connsiteY29" fmla="*/ 850900 h 1241992"/>
              <a:gd name="connsiteX30" fmla="*/ 1544150 w 2255350"/>
              <a:gd name="connsiteY30" fmla="*/ 889000 h 1241992"/>
              <a:gd name="connsiteX31" fmla="*/ 1537800 w 2255350"/>
              <a:gd name="connsiteY31" fmla="*/ 908050 h 1241992"/>
              <a:gd name="connsiteX32" fmla="*/ 1531450 w 2255350"/>
              <a:gd name="connsiteY32" fmla="*/ 958850 h 1241992"/>
              <a:gd name="connsiteX33" fmla="*/ 1518750 w 2255350"/>
              <a:gd name="connsiteY33" fmla="*/ 996950 h 1241992"/>
              <a:gd name="connsiteX34" fmla="*/ 1512400 w 2255350"/>
              <a:gd name="connsiteY34" fmla="*/ 1028700 h 1241992"/>
              <a:gd name="connsiteX35" fmla="*/ 1487000 w 2255350"/>
              <a:gd name="connsiteY35" fmla="*/ 1073150 h 1241992"/>
              <a:gd name="connsiteX36" fmla="*/ 1448900 w 2255350"/>
              <a:gd name="connsiteY36" fmla="*/ 1123950 h 1241992"/>
              <a:gd name="connsiteX37" fmla="*/ 1398100 w 2255350"/>
              <a:gd name="connsiteY37" fmla="*/ 1168400 h 1241992"/>
              <a:gd name="connsiteX38" fmla="*/ 1372700 w 2255350"/>
              <a:gd name="connsiteY38" fmla="*/ 1181100 h 1241992"/>
              <a:gd name="connsiteX39" fmla="*/ 1353650 w 2255350"/>
              <a:gd name="connsiteY39" fmla="*/ 1200150 h 1241992"/>
              <a:gd name="connsiteX40" fmla="*/ 1334600 w 2255350"/>
              <a:gd name="connsiteY40" fmla="*/ 1206500 h 1241992"/>
              <a:gd name="connsiteX41" fmla="*/ 1264750 w 2255350"/>
              <a:gd name="connsiteY41" fmla="*/ 1238250 h 1241992"/>
              <a:gd name="connsiteX42" fmla="*/ 1061550 w 2255350"/>
              <a:gd name="connsiteY42" fmla="*/ 1225550 h 1241992"/>
              <a:gd name="connsiteX43" fmla="*/ 1023450 w 2255350"/>
              <a:gd name="connsiteY43" fmla="*/ 1212850 h 1241992"/>
              <a:gd name="connsiteX44" fmla="*/ 991700 w 2255350"/>
              <a:gd name="connsiteY44" fmla="*/ 1200150 h 1241992"/>
              <a:gd name="connsiteX45" fmla="*/ 947250 w 2255350"/>
              <a:gd name="connsiteY45" fmla="*/ 1181100 h 1241992"/>
              <a:gd name="connsiteX46" fmla="*/ 928200 w 2255350"/>
              <a:gd name="connsiteY46" fmla="*/ 1168400 h 1241992"/>
              <a:gd name="connsiteX47" fmla="*/ 902800 w 2255350"/>
              <a:gd name="connsiteY47" fmla="*/ 1162050 h 1241992"/>
              <a:gd name="connsiteX48" fmla="*/ 883750 w 2255350"/>
              <a:gd name="connsiteY48" fmla="*/ 1155700 h 1241992"/>
              <a:gd name="connsiteX49" fmla="*/ 820250 w 2255350"/>
              <a:gd name="connsiteY49" fmla="*/ 1143000 h 1241992"/>
              <a:gd name="connsiteX50" fmla="*/ 794850 w 2255350"/>
              <a:gd name="connsiteY50" fmla="*/ 1136650 h 1241992"/>
              <a:gd name="connsiteX51" fmla="*/ 763100 w 2255350"/>
              <a:gd name="connsiteY51" fmla="*/ 1123950 h 1241992"/>
              <a:gd name="connsiteX52" fmla="*/ 718650 w 2255350"/>
              <a:gd name="connsiteY52" fmla="*/ 1117600 h 1241992"/>
              <a:gd name="connsiteX53" fmla="*/ 655150 w 2255350"/>
              <a:gd name="connsiteY53" fmla="*/ 1098550 h 1241992"/>
              <a:gd name="connsiteX54" fmla="*/ 413850 w 2255350"/>
              <a:gd name="connsiteY54" fmla="*/ 1104900 h 1241992"/>
              <a:gd name="connsiteX55" fmla="*/ 344000 w 2255350"/>
              <a:gd name="connsiteY55" fmla="*/ 1117600 h 1241992"/>
              <a:gd name="connsiteX56" fmla="*/ 324950 w 2255350"/>
              <a:gd name="connsiteY56" fmla="*/ 1123950 h 1241992"/>
              <a:gd name="connsiteX57" fmla="*/ 255100 w 2255350"/>
              <a:gd name="connsiteY57" fmla="*/ 1136650 h 1241992"/>
              <a:gd name="connsiteX58" fmla="*/ 229700 w 2255350"/>
              <a:gd name="connsiteY58" fmla="*/ 1143000 h 1241992"/>
              <a:gd name="connsiteX59" fmla="*/ 147150 w 2255350"/>
              <a:gd name="connsiteY59" fmla="*/ 1136650 h 1241992"/>
              <a:gd name="connsiteX60" fmla="*/ 102700 w 2255350"/>
              <a:gd name="connsiteY60" fmla="*/ 1123950 h 1241992"/>
              <a:gd name="connsiteX61" fmla="*/ 96350 w 2255350"/>
              <a:gd name="connsiteY61" fmla="*/ 1104900 h 1241992"/>
              <a:gd name="connsiteX62" fmla="*/ 77300 w 2255350"/>
              <a:gd name="connsiteY62" fmla="*/ 1092200 h 1241992"/>
              <a:gd name="connsiteX63" fmla="*/ 70950 w 2255350"/>
              <a:gd name="connsiteY63" fmla="*/ 1054100 h 1241992"/>
              <a:gd name="connsiteX64" fmla="*/ 64600 w 2255350"/>
              <a:gd name="connsiteY64" fmla="*/ 996950 h 1241992"/>
              <a:gd name="connsiteX65" fmla="*/ 58250 w 2255350"/>
              <a:gd name="connsiteY65" fmla="*/ 965200 h 1241992"/>
              <a:gd name="connsiteX66" fmla="*/ 51900 w 2255350"/>
              <a:gd name="connsiteY66" fmla="*/ 946150 h 1241992"/>
              <a:gd name="connsiteX67" fmla="*/ 32850 w 2255350"/>
              <a:gd name="connsiteY67" fmla="*/ 939800 h 1241992"/>
              <a:gd name="connsiteX68" fmla="*/ 13800 w 2255350"/>
              <a:gd name="connsiteY68" fmla="*/ 927100 h 1241992"/>
              <a:gd name="connsiteX69" fmla="*/ 1100 w 2255350"/>
              <a:gd name="connsiteY69" fmla="*/ 946150 h 1241992"/>
              <a:gd name="connsiteX70" fmla="*/ 7450 w 2255350"/>
              <a:gd name="connsiteY70" fmla="*/ 965200 h 1241992"/>
              <a:gd name="connsiteX71" fmla="*/ 13800 w 2255350"/>
              <a:gd name="connsiteY71" fmla="*/ 1016000 h 1241992"/>
              <a:gd name="connsiteX72" fmla="*/ 32850 w 2255350"/>
              <a:gd name="connsiteY72" fmla="*/ 1079500 h 1241992"/>
              <a:gd name="connsiteX73" fmla="*/ 45550 w 2255350"/>
              <a:gd name="connsiteY73" fmla="*/ 1104900 h 1241992"/>
              <a:gd name="connsiteX74" fmla="*/ 64600 w 2255350"/>
              <a:gd name="connsiteY74" fmla="*/ 1111250 h 1241992"/>
              <a:gd name="connsiteX75" fmla="*/ 121750 w 2255350"/>
              <a:gd name="connsiteY75" fmla="*/ 1123950 h 1241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2255350" h="1241992">
                <a:moveTo>
                  <a:pt x="2255350" y="0"/>
                </a:moveTo>
                <a:cubicBezTo>
                  <a:pt x="2239804" y="5182"/>
                  <a:pt x="2224632" y="9242"/>
                  <a:pt x="2210900" y="19050"/>
                </a:cubicBezTo>
                <a:cubicBezTo>
                  <a:pt x="2203592" y="24270"/>
                  <a:pt x="2198939" y="32587"/>
                  <a:pt x="2191850" y="38100"/>
                </a:cubicBezTo>
                <a:cubicBezTo>
                  <a:pt x="2179802" y="47471"/>
                  <a:pt x="2153750" y="63500"/>
                  <a:pt x="2153750" y="63500"/>
                </a:cubicBezTo>
                <a:cubicBezTo>
                  <a:pt x="2145283" y="76200"/>
                  <a:pt x="2140561" y="92442"/>
                  <a:pt x="2128350" y="101600"/>
                </a:cubicBezTo>
                <a:cubicBezTo>
                  <a:pt x="2116758" y="110294"/>
                  <a:pt x="2074231" y="142923"/>
                  <a:pt x="2064850" y="146050"/>
                </a:cubicBezTo>
                <a:lnTo>
                  <a:pt x="2045800" y="152400"/>
                </a:lnTo>
                <a:cubicBezTo>
                  <a:pt x="2043683" y="158750"/>
                  <a:pt x="2043631" y="166223"/>
                  <a:pt x="2039450" y="171450"/>
                </a:cubicBezTo>
                <a:cubicBezTo>
                  <a:pt x="2034682" y="177409"/>
                  <a:pt x="2026610" y="179714"/>
                  <a:pt x="2020400" y="184150"/>
                </a:cubicBezTo>
                <a:cubicBezTo>
                  <a:pt x="2011788" y="190301"/>
                  <a:pt x="2003670" y="197131"/>
                  <a:pt x="1995000" y="203200"/>
                </a:cubicBezTo>
                <a:cubicBezTo>
                  <a:pt x="1982496" y="211953"/>
                  <a:pt x="1956900" y="228600"/>
                  <a:pt x="1956900" y="228600"/>
                </a:cubicBezTo>
                <a:cubicBezTo>
                  <a:pt x="1952667" y="234950"/>
                  <a:pt x="1949086" y="241787"/>
                  <a:pt x="1944200" y="247650"/>
                </a:cubicBezTo>
                <a:cubicBezTo>
                  <a:pt x="1898045" y="303036"/>
                  <a:pt x="1953662" y="225513"/>
                  <a:pt x="1906100" y="292100"/>
                </a:cubicBezTo>
                <a:cubicBezTo>
                  <a:pt x="1901664" y="298310"/>
                  <a:pt x="1896813" y="304324"/>
                  <a:pt x="1893400" y="311150"/>
                </a:cubicBezTo>
                <a:cubicBezTo>
                  <a:pt x="1880791" y="336369"/>
                  <a:pt x="1895148" y="325852"/>
                  <a:pt x="1874350" y="349250"/>
                </a:cubicBezTo>
                <a:lnTo>
                  <a:pt x="1810850" y="412750"/>
                </a:lnTo>
                <a:lnTo>
                  <a:pt x="1791800" y="431800"/>
                </a:lnTo>
                <a:cubicBezTo>
                  <a:pt x="1785450" y="438150"/>
                  <a:pt x="1780222" y="445869"/>
                  <a:pt x="1772750" y="450850"/>
                </a:cubicBezTo>
                <a:lnTo>
                  <a:pt x="1734650" y="476250"/>
                </a:lnTo>
                <a:lnTo>
                  <a:pt x="1715600" y="488950"/>
                </a:lnTo>
                <a:cubicBezTo>
                  <a:pt x="1701690" y="509815"/>
                  <a:pt x="1683263" y="535750"/>
                  <a:pt x="1677500" y="558800"/>
                </a:cubicBezTo>
                <a:cubicBezTo>
                  <a:pt x="1675465" y="566938"/>
                  <a:pt x="1669355" y="594140"/>
                  <a:pt x="1664800" y="603250"/>
                </a:cubicBezTo>
                <a:cubicBezTo>
                  <a:pt x="1661387" y="610076"/>
                  <a:pt x="1655513" y="615474"/>
                  <a:pt x="1652100" y="622300"/>
                </a:cubicBezTo>
                <a:cubicBezTo>
                  <a:pt x="1649107" y="628287"/>
                  <a:pt x="1648743" y="635363"/>
                  <a:pt x="1645750" y="641350"/>
                </a:cubicBezTo>
                <a:cubicBezTo>
                  <a:pt x="1642337" y="648176"/>
                  <a:pt x="1636836" y="653774"/>
                  <a:pt x="1633050" y="660400"/>
                </a:cubicBezTo>
                <a:cubicBezTo>
                  <a:pt x="1628354" y="668619"/>
                  <a:pt x="1625220" y="677683"/>
                  <a:pt x="1620350" y="685800"/>
                </a:cubicBezTo>
                <a:cubicBezTo>
                  <a:pt x="1612497" y="698888"/>
                  <a:pt x="1594950" y="723900"/>
                  <a:pt x="1594950" y="723900"/>
                </a:cubicBezTo>
                <a:cubicBezTo>
                  <a:pt x="1590717" y="738717"/>
                  <a:pt x="1587516" y="753868"/>
                  <a:pt x="1582250" y="768350"/>
                </a:cubicBezTo>
                <a:cubicBezTo>
                  <a:pt x="1579015" y="777246"/>
                  <a:pt x="1572270" y="784683"/>
                  <a:pt x="1569550" y="793750"/>
                </a:cubicBezTo>
                <a:cubicBezTo>
                  <a:pt x="1550884" y="855970"/>
                  <a:pt x="1576898" y="811302"/>
                  <a:pt x="1550500" y="850900"/>
                </a:cubicBezTo>
                <a:cubicBezTo>
                  <a:pt x="1548383" y="863600"/>
                  <a:pt x="1546943" y="876431"/>
                  <a:pt x="1544150" y="889000"/>
                </a:cubicBezTo>
                <a:cubicBezTo>
                  <a:pt x="1542698" y="895534"/>
                  <a:pt x="1538997" y="901464"/>
                  <a:pt x="1537800" y="908050"/>
                </a:cubicBezTo>
                <a:cubicBezTo>
                  <a:pt x="1534747" y="924840"/>
                  <a:pt x="1535026" y="942164"/>
                  <a:pt x="1531450" y="958850"/>
                </a:cubicBezTo>
                <a:cubicBezTo>
                  <a:pt x="1528645" y="971940"/>
                  <a:pt x="1521375" y="983823"/>
                  <a:pt x="1518750" y="996950"/>
                </a:cubicBezTo>
                <a:cubicBezTo>
                  <a:pt x="1516633" y="1007533"/>
                  <a:pt x="1515813" y="1018461"/>
                  <a:pt x="1512400" y="1028700"/>
                </a:cubicBezTo>
                <a:cubicBezTo>
                  <a:pt x="1507915" y="1042154"/>
                  <a:pt x="1495576" y="1061358"/>
                  <a:pt x="1487000" y="1073150"/>
                </a:cubicBezTo>
                <a:cubicBezTo>
                  <a:pt x="1474550" y="1090268"/>
                  <a:pt x="1463867" y="1108983"/>
                  <a:pt x="1448900" y="1123950"/>
                </a:cubicBezTo>
                <a:cubicBezTo>
                  <a:pt x="1429208" y="1143642"/>
                  <a:pt x="1421419" y="1153825"/>
                  <a:pt x="1398100" y="1168400"/>
                </a:cubicBezTo>
                <a:cubicBezTo>
                  <a:pt x="1390073" y="1173417"/>
                  <a:pt x="1380403" y="1175598"/>
                  <a:pt x="1372700" y="1181100"/>
                </a:cubicBezTo>
                <a:cubicBezTo>
                  <a:pt x="1365392" y="1186320"/>
                  <a:pt x="1361122" y="1195169"/>
                  <a:pt x="1353650" y="1200150"/>
                </a:cubicBezTo>
                <a:cubicBezTo>
                  <a:pt x="1348081" y="1203863"/>
                  <a:pt x="1340694" y="1203730"/>
                  <a:pt x="1334600" y="1206500"/>
                </a:cubicBezTo>
                <a:cubicBezTo>
                  <a:pt x="1256518" y="1241992"/>
                  <a:pt x="1309289" y="1223404"/>
                  <a:pt x="1264750" y="1238250"/>
                </a:cubicBezTo>
                <a:cubicBezTo>
                  <a:pt x="1197017" y="1234017"/>
                  <a:pt x="1129043" y="1232654"/>
                  <a:pt x="1061550" y="1225550"/>
                </a:cubicBezTo>
                <a:cubicBezTo>
                  <a:pt x="1048237" y="1224149"/>
                  <a:pt x="1035879" y="1217822"/>
                  <a:pt x="1023450" y="1212850"/>
                </a:cubicBezTo>
                <a:cubicBezTo>
                  <a:pt x="1012867" y="1208617"/>
                  <a:pt x="1002373" y="1204152"/>
                  <a:pt x="991700" y="1200150"/>
                </a:cubicBezTo>
                <a:cubicBezTo>
                  <a:pt x="965794" y="1190435"/>
                  <a:pt x="975632" y="1197318"/>
                  <a:pt x="947250" y="1181100"/>
                </a:cubicBezTo>
                <a:cubicBezTo>
                  <a:pt x="940624" y="1177314"/>
                  <a:pt x="935215" y="1171406"/>
                  <a:pt x="928200" y="1168400"/>
                </a:cubicBezTo>
                <a:cubicBezTo>
                  <a:pt x="920178" y="1164962"/>
                  <a:pt x="911191" y="1164448"/>
                  <a:pt x="902800" y="1162050"/>
                </a:cubicBezTo>
                <a:cubicBezTo>
                  <a:pt x="896364" y="1160211"/>
                  <a:pt x="890272" y="1157205"/>
                  <a:pt x="883750" y="1155700"/>
                </a:cubicBezTo>
                <a:cubicBezTo>
                  <a:pt x="862717" y="1150846"/>
                  <a:pt x="841357" y="1147523"/>
                  <a:pt x="820250" y="1143000"/>
                </a:cubicBezTo>
                <a:cubicBezTo>
                  <a:pt x="811716" y="1141171"/>
                  <a:pt x="803129" y="1139410"/>
                  <a:pt x="794850" y="1136650"/>
                </a:cubicBezTo>
                <a:cubicBezTo>
                  <a:pt x="784036" y="1133045"/>
                  <a:pt x="774158" y="1126715"/>
                  <a:pt x="763100" y="1123950"/>
                </a:cubicBezTo>
                <a:cubicBezTo>
                  <a:pt x="748580" y="1120320"/>
                  <a:pt x="733376" y="1120277"/>
                  <a:pt x="718650" y="1117600"/>
                </a:cubicBezTo>
                <a:cubicBezTo>
                  <a:pt x="697537" y="1113761"/>
                  <a:pt x="675032" y="1105177"/>
                  <a:pt x="655150" y="1098550"/>
                </a:cubicBezTo>
                <a:lnTo>
                  <a:pt x="413850" y="1104900"/>
                </a:lnTo>
                <a:cubicBezTo>
                  <a:pt x="392550" y="1105847"/>
                  <a:pt x="365384" y="1111490"/>
                  <a:pt x="344000" y="1117600"/>
                </a:cubicBezTo>
                <a:cubicBezTo>
                  <a:pt x="337564" y="1119439"/>
                  <a:pt x="331444" y="1122327"/>
                  <a:pt x="324950" y="1123950"/>
                </a:cubicBezTo>
                <a:cubicBezTo>
                  <a:pt x="297708" y="1130760"/>
                  <a:pt x="283407" y="1130989"/>
                  <a:pt x="255100" y="1136650"/>
                </a:cubicBezTo>
                <a:cubicBezTo>
                  <a:pt x="246542" y="1138362"/>
                  <a:pt x="238167" y="1140883"/>
                  <a:pt x="229700" y="1143000"/>
                </a:cubicBezTo>
                <a:cubicBezTo>
                  <a:pt x="202183" y="1140883"/>
                  <a:pt x="174559" y="1139875"/>
                  <a:pt x="147150" y="1136650"/>
                </a:cubicBezTo>
                <a:cubicBezTo>
                  <a:pt x="134827" y="1135200"/>
                  <a:pt x="115019" y="1128056"/>
                  <a:pt x="102700" y="1123950"/>
                </a:cubicBezTo>
                <a:cubicBezTo>
                  <a:pt x="100583" y="1117600"/>
                  <a:pt x="100531" y="1110127"/>
                  <a:pt x="96350" y="1104900"/>
                </a:cubicBezTo>
                <a:cubicBezTo>
                  <a:pt x="91582" y="1098941"/>
                  <a:pt x="80713" y="1099026"/>
                  <a:pt x="77300" y="1092200"/>
                </a:cubicBezTo>
                <a:cubicBezTo>
                  <a:pt x="71542" y="1080684"/>
                  <a:pt x="72652" y="1066862"/>
                  <a:pt x="70950" y="1054100"/>
                </a:cubicBezTo>
                <a:cubicBezTo>
                  <a:pt x="68417" y="1035101"/>
                  <a:pt x="67311" y="1015925"/>
                  <a:pt x="64600" y="996950"/>
                </a:cubicBezTo>
                <a:cubicBezTo>
                  <a:pt x="63074" y="986266"/>
                  <a:pt x="60868" y="975671"/>
                  <a:pt x="58250" y="965200"/>
                </a:cubicBezTo>
                <a:cubicBezTo>
                  <a:pt x="56627" y="958706"/>
                  <a:pt x="56633" y="950883"/>
                  <a:pt x="51900" y="946150"/>
                </a:cubicBezTo>
                <a:cubicBezTo>
                  <a:pt x="47167" y="941417"/>
                  <a:pt x="38837" y="942793"/>
                  <a:pt x="32850" y="939800"/>
                </a:cubicBezTo>
                <a:cubicBezTo>
                  <a:pt x="26024" y="936387"/>
                  <a:pt x="20150" y="931333"/>
                  <a:pt x="13800" y="927100"/>
                </a:cubicBezTo>
                <a:cubicBezTo>
                  <a:pt x="9567" y="933450"/>
                  <a:pt x="2355" y="938622"/>
                  <a:pt x="1100" y="946150"/>
                </a:cubicBezTo>
                <a:cubicBezTo>
                  <a:pt x="0" y="952752"/>
                  <a:pt x="6253" y="958614"/>
                  <a:pt x="7450" y="965200"/>
                </a:cubicBezTo>
                <a:cubicBezTo>
                  <a:pt x="10503" y="981990"/>
                  <a:pt x="10995" y="999167"/>
                  <a:pt x="13800" y="1016000"/>
                </a:cubicBezTo>
                <a:cubicBezTo>
                  <a:pt x="16079" y="1029673"/>
                  <a:pt x="28616" y="1071031"/>
                  <a:pt x="32850" y="1079500"/>
                </a:cubicBezTo>
                <a:cubicBezTo>
                  <a:pt x="37083" y="1087967"/>
                  <a:pt x="38857" y="1098207"/>
                  <a:pt x="45550" y="1104900"/>
                </a:cubicBezTo>
                <a:cubicBezTo>
                  <a:pt x="50283" y="1109633"/>
                  <a:pt x="58142" y="1109489"/>
                  <a:pt x="64600" y="1111250"/>
                </a:cubicBezTo>
                <a:cubicBezTo>
                  <a:pt x="113049" y="1124463"/>
                  <a:pt x="98480" y="1123950"/>
                  <a:pt x="121750" y="1123950"/>
                </a:cubicBezTo>
              </a:path>
            </a:pathLst>
          </a:custGeom>
          <a:noFill/>
          <a:ln>
            <a:solidFill>
              <a:schemeClr val="bg2">
                <a:lumMod val="50000"/>
                <a:alpha val="69000"/>
              </a:schemeClr>
            </a:solidFill>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fr-FR" sz="1800"/>
          </a:p>
        </p:txBody>
      </p:sp>
      <p:sp>
        <p:nvSpPr>
          <p:cNvPr id="17" name="Forme libre 16"/>
          <p:cNvSpPr/>
          <p:nvPr/>
        </p:nvSpPr>
        <p:spPr>
          <a:xfrm>
            <a:off x="3587750" y="3170238"/>
            <a:ext cx="889000" cy="423862"/>
          </a:xfrm>
          <a:custGeom>
            <a:avLst/>
            <a:gdLst>
              <a:gd name="connsiteX0" fmla="*/ 0 w 889000"/>
              <a:gd name="connsiteY0" fmla="*/ 423796 h 423796"/>
              <a:gd name="connsiteX1" fmla="*/ 69850 w 889000"/>
              <a:gd name="connsiteY1" fmla="*/ 411096 h 423796"/>
              <a:gd name="connsiteX2" fmla="*/ 88900 w 889000"/>
              <a:gd name="connsiteY2" fmla="*/ 404746 h 423796"/>
              <a:gd name="connsiteX3" fmla="*/ 114300 w 889000"/>
              <a:gd name="connsiteY3" fmla="*/ 398396 h 423796"/>
              <a:gd name="connsiteX4" fmla="*/ 184150 w 889000"/>
              <a:gd name="connsiteY4" fmla="*/ 366646 h 423796"/>
              <a:gd name="connsiteX5" fmla="*/ 254000 w 889000"/>
              <a:gd name="connsiteY5" fmla="*/ 341246 h 423796"/>
              <a:gd name="connsiteX6" fmla="*/ 317500 w 889000"/>
              <a:gd name="connsiteY6" fmla="*/ 328546 h 423796"/>
              <a:gd name="connsiteX7" fmla="*/ 393700 w 889000"/>
              <a:gd name="connsiteY7" fmla="*/ 303146 h 423796"/>
              <a:gd name="connsiteX8" fmla="*/ 425450 w 889000"/>
              <a:gd name="connsiteY8" fmla="*/ 284096 h 423796"/>
              <a:gd name="connsiteX9" fmla="*/ 463550 w 889000"/>
              <a:gd name="connsiteY9" fmla="*/ 271396 h 423796"/>
              <a:gd name="connsiteX10" fmla="*/ 501650 w 889000"/>
              <a:gd name="connsiteY10" fmla="*/ 252346 h 423796"/>
              <a:gd name="connsiteX11" fmla="*/ 546100 w 889000"/>
              <a:gd name="connsiteY11" fmla="*/ 233296 h 423796"/>
              <a:gd name="connsiteX12" fmla="*/ 584200 w 889000"/>
              <a:gd name="connsiteY12" fmla="*/ 201546 h 423796"/>
              <a:gd name="connsiteX13" fmla="*/ 654050 w 889000"/>
              <a:gd name="connsiteY13" fmla="*/ 157096 h 423796"/>
              <a:gd name="connsiteX14" fmla="*/ 704850 w 889000"/>
              <a:gd name="connsiteY14" fmla="*/ 106296 h 423796"/>
              <a:gd name="connsiteX15" fmla="*/ 730250 w 889000"/>
              <a:gd name="connsiteY15" fmla="*/ 80896 h 423796"/>
              <a:gd name="connsiteX16" fmla="*/ 755650 w 889000"/>
              <a:gd name="connsiteY16" fmla="*/ 61846 h 423796"/>
              <a:gd name="connsiteX17" fmla="*/ 774700 w 889000"/>
              <a:gd name="connsiteY17" fmla="*/ 42796 h 423796"/>
              <a:gd name="connsiteX18" fmla="*/ 793750 w 889000"/>
              <a:gd name="connsiteY18" fmla="*/ 36446 h 423796"/>
              <a:gd name="connsiteX19" fmla="*/ 844550 w 889000"/>
              <a:gd name="connsiteY19" fmla="*/ 17396 h 423796"/>
              <a:gd name="connsiteX20" fmla="*/ 889000 w 889000"/>
              <a:gd name="connsiteY20" fmla="*/ 4696 h 42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9000" h="423796">
                <a:moveTo>
                  <a:pt x="0" y="423796"/>
                </a:moveTo>
                <a:cubicBezTo>
                  <a:pt x="23283" y="419563"/>
                  <a:pt x="46710" y="416055"/>
                  <a:pt x="69850" y="411096"/>
                </a:cubicBezTo>
                <a:cubicBezTo>
                  <a:pt x="76395" y="409694"/>
                  <a:pt x="82464" y="406585"/>
                  <a:pt x="88900" y="404746"/>
                </a:cubicBezTo>
                <a:cubicBezTo>
                  <a:pt x="97291" y="402348"/>
                  <a:pt x="105833" y="400513"/>
                  <a:pt x="114300" y="398396"/>
                </a:cubicBezTo>
                <a:cubicBezTo>
                  <a:pt x="163417" y="368926"/>
                  <a:pt x="127955" y="387080"/>
                  <a:pt x="184150" y="366646"/>
                </a:cubicBezTo>
                <a:cubicBezTo>
                  <a:pt x="211925" y="356546"/>
                  <a:pt x="224353" y="348658"/>
                  <a:pt x="254000" y="341246"/>
                </a:cubicBezTo>
                <a:cubicBezTo>
                  <a:pt x="274941" y="336011"/>
                  <a:pt x="317500" y="328546"/>
                  <a:pt x="317500" y="328546"/>
                </a:cubicBezTo>
                <a:cubicBezTo>
                  <a:pt x="450119" y="262237"/>
                  <a:pt x="266330" y="349462"/>
                  <a:pt x="393700" y="303146"/>
                </a:cubicBezTo>
                <a:cubicBezTo>
                  <a:pt x="405299" y="298928"/>
                  <a:pt x="414214" y="289203"/>
                  <a:pt x="425450" y="284096"/>
                </a:cubicBezTo>
                <a:cubicBezTo>
                  <a:pt x="437637" y="278556"/>
                  <a:pt x="451193" y="276545"/>
                  <a:pt x="463550" y="271396"/>
                </a:cubicBezTo>
                <a:cubicBezTo>
                  <a:pt x="476657" y="265935"/>
                  <a:pt x="488758" y="258296"/>
                  <a:pt x="501650" y="252346"/>
                </a:cubicBezTo>
                <a:cubicBezTo>
                  <a:pt x="516286" y="245591"/>
                  <a:pt x="532371" y="241744"/>
                  <a:pt x="546100" y="233296"/>
                </a:cubicBezTo>
                <a:cubicBezTo>
                  <a:pt x="560179" y="224632"/>
                  <a:pt x="570694" y="211080"/>
                  <a:pt x="584200" y="201546"/>
                </a:cubicBezTo>
                <a:cubicBezTo>
                  <a:pt x="606747" y="185631"/>
                  <a:pt x="634535" y="176611"/>
                  <a:pt x="654050" y="157096"/>
                </a:cubicBezTo>
                <a:lnTo>
                  <a:pt x="704850" y="106296"/>
                </a:lnTo>
                <a:cubicBezTo>
                  <a:pt x="713317" y="97829"/>
                  <a:pt x="720671" y="88080"/>
                  <a:pt x="730250" y="80896"/>
                </a:cubicBezTo>
                <a:cubicBezTo>
                  <a:pt x="738717" y="74546"/>
                  <a:pt x="747615" y="68734"/>
                  <a:pt x="755650" y="61846"/>
                </a:cubicBezTo>
                <a:cubicBezTo>
                  <a:pt x="762468" y="56002"/>
                  <a:pt x="767228" y="47777"/>
                  <a:pt x="774700" y="42796"/>
                </a:cubicBezTo>
                <a:cubicBezTo>
                  <a:pt x="780269" y="39083"/>
                  <a:pt x="787598" y="39083"/>
                  <a:pt x="793750" y="36446"/>
                </a:cubicBezTo>
                <a:cubicBezTo>
                  <a:pt x="840238" y="16522"/>
                  <a:pt x="797721" y="29103"/>
                  <a:pt x="844550" y="17396"/>
                </a:cubicBezTo>
                <a:cubicBezTo>
                  <a:pt x="870645" y="0"/>
                  <a:pt x="855968" y="4696"/>
                  <a:pt x="889000" y="4696"/>
                </a:cubicBezTo>
              </a:path>
            </a:pathLst>
          </a:custGeom>
          <a:ln>
            <a:solidFill>
              <a:srgbClr val="948A54">
                <a:alpha val="69000"/>
              </a:srgbClr>
            </a:solidFill>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fr-FR" sz="1800"/>
          </a:p>
        </p:txBody>
      </p:sp>
      <p:sp>
        <p:nvSpPr>
          <p:cNvPr id="18" name="Forme libre 17"/>
          <p:cNvSpPr/>
          <p:nvPr/>
        </p:nvSpPr>
        <p:spPr>
          <a:xfrm>
            <a:off x="3562350" y="3111500"/>
            <a:ext cx="1016000" cy="577850"/>
          </a:xfrm>
          <a:custGeom>
            <a:avLst/>
            <a:gdLst>
              <a:gd name="connsiteX0" fmla="*/ 0 w 1016000"/>
              <a:gd name="connsiteY0" fmla="*/ 577850 h 577850"/>
              <a:gd name="connsiteX1" fmla="*/ 139700 w 1016000"/>
              <a:gd name="connsiteY1" fmla="*/ 571500 h 577850"/>
              <a:gd name="connsiteX2" fmla="*/ 165100 w 1016000"/>
              <a:gd name="connsiteY2" fmla="*/ 565150 h 577850"/>
              <a:gd name="connsiteX3" fmla="*/ 184150 w 1016000"/>
              <a:gd name="connsiteY3" fmla="*/ 546100 h 577850"/>
              <a:gd name="connsiteX4" fmla="*/ 209550 w 1016000"/>
              <a:gd name="connsiteY4" fmla="*/ 533400 h 577850"/>
              <a:gd name="connsiteX5" fmla="*/ 247650 w 1016000"/>
              <a:gd name="connsiteY5" fmla="*/ 495300 h 577850"/>
              <a:gd name="connsiteX6" fmla="*/ 273050 w 1016000"/>
              <a:gd name="connsiteY6" fmla="*/ 476250 h 577850"/>
              <a:gd name="connsiteX7" fmla="*/ 317500 w 1016000"/>
              <a:gd name="connsiteY7" fmla="*/ 431800 h 577850"/>
              <a:gd name="connsiteX8" fmla="*/ 342900 w 1016000"/>
              <a:gd name="connsiteY8" fmla="*/ 412750 h 577850"/>
              <a:gd name="connsiteX9" fmla="*/ 355600 w 1016000"/>
              <a:gd name="connsiteY9" fmla="*/ 387350 h 577850"/>
              <a:gd name="connsiteX10" fmla="*/ 412750 w 1016000"/>
              <a:gd name="connsiteY10" fmla="*/ 349250 h 577850"/>
              <a:gd name="connsiteX11" fmla="*/ 438150 w 1016000"/>
              <a:gd name="connsiteY11" fmla="*/ 330200 h 577850"/>
              <a:gd name="connsiteX12" fmla="*/ 463550 w 1016000"/>
              <a:gd name="connsiteY12" fmla="*/ 317500 h 577850"/>
              <a:gd name="connsiteX13" fmla="*/ 495300 w 1016000"/>
              <a:gd name="connsiteY13" fmla="*/ 298450 h 577850"/>
              <a:gd name="connsiteX14" fmla="*/ 546100 w 1016000"/>
              <a:gd name="connsiteY14" fmla="*/ 266700 h 577850"/>
              <a:gd name="connsiteX15" fmla="*/ 571500 w 1016000"/>
              <a:gd name="connsiteY15" fmla="*/ 241300 h 577850"/>
              <a:gd name="connsiteX16" fmla="*/ 641350 w 1016000"/>
              <a:gd name="connsiteY16" fmla="*/ 196850 h 577850"/>
              <a:gd name="connsiteX17" fmla="*/ 692150 w 1016000"/>
              <a:gd name="connsiteY17" fmla="*/ 158750 h 577850"/>
              <a:gd name="connsiteX18" fmla="*/ 717550 w 1016000"/>
              <a:gd name="connsiteY18" fmla="*/ 139700 h 577850"/>
              <a:gd name="connsiteX19" fmla="*/ 742950 w 1016000"/>
              <a:gd name="connsiteY19" fmla="*/ 114300 h 577850"/>
              <a:gd name="connsiteX20" fmla="*/ 800100 w 1016000"/>
              <a:gd name="connsiteY20" fmla="*/ 82550 h 577850"/>
              <a:gd name="connsiteX21" fmla="*/ 831850 w 1016000"/>
              <a:gd name="connsiteY21" fmla="*/ 69850 h 577850"/>
              <a:gd name="connsiteX22" fmla="*/ 850900 w 1016000"/>
              <a:gd name="connsiteY22" fmla="*/ 57150 h 577850"/>
              <a:gd name="connsiteX23" fmla="*/ 869950 w 1016000"/>
              <a:gd name="connsiteY23" fmla="*/ 50800 h 577850"/>
              <a:gd name="connsiteX24" fmla="*/ 965200 w 1016000"/>
              <a:gd name="connsiteY24" fmla="*/ 31750 h 577850"/>
              <a:gd name="connsiteX25" fmla="*/ 984250 w 1016000"/>
              <a:gd name="connsiteY25" fmla="*/ 19050 h 577850"/>
              <a:gd name="connsiteX26" fmla="*/ 1003300 w 1016000"/>
              <a:gd name="connsiteY26" fmla="*/ 12700 h 577850"/>
              <a:gd name="connsiteX27" fmla="*/ 1016000 w 1016000"/>
              <a:gd name="connsiteY27" fmla="*/ 0 h 57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16000" h="577850">
                <a:moveTo>
                  <a:pt x="0" y="577850"/>
                </a:moveTo>
                <a:cubicBezTo>
                  <a:pt x="46567" y="575733"/>
                  <a:pt x="93223" y="575075"/>
                  <a:pt x="139700" y="571500"/>
                </a:cubicBezTo>
                <a:cubicBezTo>
                  <a:pt x="148402" y="570831"/>
                  <a:pt x="157523" y="569480"/>
                  <a:pt x="165100" y="565150"/>
                </a:cubicBezTo>
                <a:cubicBezTo>
                  <a:pt x="172897" y="560695"/>
                  <a:pt x="176842" y="551320"/>
                  <a:pt x="184150" y="546100"/>
                </a:cubicBezTo>
                <a:cubicBezTo>
                  <a:pt x="191853" y="540598"/>
                  <a:pt x="202158" y="539313"/>
                  <a:pt x="209550" y="533400"/>
                </a:cubicBezTo>
                <a:cubicBezTo>
                  <a:pt x="223575" y="522180"/>
                  <a:pt x="233282" y="506076"/>
                  <a:pt x="247650" y="495300"/>
                </a:cubicBezTo>
                <a:cubicBezTo>
                  <a:pt x="256117" y="488950"/>
                  <a:pt x="265219" y="483369"/>
                  <a:pt x="273050" y="476250"/>
                </a:cubicBezTo>
                <a:cubicBezTo>
                  <a:pt x="288555" y="462155"/>
                  <a:pt x="300737" y="444372"/>
                  <a:pt x="317500" y="431800"/>
                </a:cubicBezTo>
                <a:lnTo>
                  <a:pt x="342900" y="412750"/>
                </a:lnTo>
                <a:cubicBezTo>
                  <a:pt x="347133" y="404283"/>
                  <a:pt x="348596" y="393718"/>
                  <a:pt x="355600" y="387350"/>
                </a:cubicBezTo>
                <a:cubicBezTo>
                  <a:pt x="372541" y="371949"/>
                  <a:pt x="394434" y="362987"/>
                  <a:pt x="412750" y="349250"/>
                </a:cubicBezTo>
                <a:cubicBezTo>
                  <a:pt x="421217" y="342900"/>
                  <a:pt x="429175" y="335809"/>
                  <a:pt x="438150" y="330200"/>
                </a:cubicBezTo>
                <a:cubicBezTo>
                  <a:pt x="446177" y="325183"/>
                  <a:pt x="455275" y="322097"/>
                  <a:pt x="463550" y="317500"/>
                </a:cubicBezTo>
                <a:cubicBezTo>
                  <a:pt x="474339" y="311506"/>
                  <a:pt x="484789" y="304919"/>
                  <a:pt x="495300" y="298450"/>
                </a:cubicBezTo>
                <a:cubicBezTo>
                  <a:pt x="512306" y="287985"/>
                  <a:pt x="531980" y="280820"/>
                  <a:pt x="546100" y="266700"/>
                </a:cubicBezTo>
                <a:cubicBezTo>
                  <a:pt x="554567" y="258233"/>
                  <a:pt x="562150" y="248780"/>
                  <a:pt x="571500" y="241300"/>
                </a:cubicBezTo>
                <a:cubicBezTo>
                  <a:pt x="657238" y="172709"/>
                  <a:pt x="566295" y="253141"/>
                  <a:pt x="641350" y="196850"/>
                </a:cubicBezTo>
                <a:lnTo>
                  <a:pt x="692150" y="158750"/>
                </a:lnTo>
                <a:cubicBezTo>
                  <a:pt x="700617" y="152400"/>
                  <a:pt x="710066" y="147184"/>
                  <a:pt x="717550" y="139700"/>
                </a:cubicBezTo>
                <a:cubicBezTo>
                  <a:pt x="726017" y="131233"/>
                  <a:pt x="733499" y="121651"/>
                  <a:pt x="742950" y="114300"/>
                </a:cubicBezTo>
                <a:cubicBezTo>
                  <a:pt x="753636" y="105989"/>
                  <a:pt x="786042" y="88798"/>
                  <a:pt x="800100" y="82550"/>
                </a:cubicBezTo>
                <a:cubicBezTo>
                  <a:pt x="810516" y="77921"/>
                  <a:pt x="821655" y="74948"/>
                  <a:pt x="831850" y="69850"/>
                </a:cubicBezTo>
                <a:cubicBezTo>
                  <a:pt x="838676" y="66437"/>
                  <a:pt x="844074" y="60563"/>
                  <a:pt x="850900" y="57150"/>
                </a:cubicBezTo>
                <a:cubicBezTo>
                  <a:pt x="856887" y="54157"/>
                  <a:pt x="863456" y="52423"/>
                  <a:pt x="869950" y="50800"/>
                </a:cubicBezTo>
                <a:cubicBezTo>
                  <a:pt x="916429" y="39180"/>
                  <a:pt x="923184" y="38753"/>
                  <a:pt x="965200" y="31750"/>
                </a:cubicBezTo>
                <a:cubicBezTo>
                  <a:pt x="971550" y="27517"/>
                  <a:pt x="977424" y="22463"/>
                  <a:pt x="984250" y="19050"/>
                </a:cubicBezTo>
                <a:cubicBezTo>
                  <a:pt x="990237" y="16057"/>
                  <a:pt x="997560" y="16144"/>
                  <a:pt x="1003300" y="12700"/>
                </a:cubicBezTo>
                <a:cubicBezTo>
                  <a:pt x="1008434" y="9620"/>
                  <a:pt x="1011767" y="4233"/>
                  <a:pt x="1016000" y="0"/>
                </a:cubicBezTo>
              </a:path>
            </a:pathLst>
          </a:custGeom>
          <a:ln>
            <a:solidFill>
              <a:srgbClr val="948A54">
                <a:alpha val="70000"/>
              </a:srgbClr>
            </a:solidFill>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fr-FR" sz="1800"/>
          </a:p>
        </p:txBody>
      </p:sp>
      <p:sp>
        <p:nvSpPr>
          <p:cNvPr id="21" name="Flèche vers la droite 20"/>
          <p:cNvSpPr/>
          <p:nvPr/>
        </p:nvSpPr>
        <p:spPr>
          <a:xfrm rot="12262248">
            <a:off x="4005263" y="2760663"/>
            <a:ext cx="150812" cy="171450"/>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sz="1800"/>
          </a:p>
        </p:txBody>
      </p:sp>
      <p:sp>
        <p:nvSpPr>
          <p:cNvPr id="28" name="Double flèche horizontale 27"/>
          <p:cNvSpPr/>
          <p:nvPr/>
        </p:nvSpPr>
        <p:spPr>
          <a:xfrm rot="6877955">
            <a:off x="4123531" y="1796257"/>
            <a:ext cx="314325" cy="169862"/>
          </a:xfrm>
          <a:prstGeom prst="lef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sz="1800"/>
          </a:p>
        </p:txBody>
      </p:sp>
      <p:sp>
        <p:nvSpPr>
          <p:cNvPr id="29" name="Double flèche horizontale 28"/>
          <p:cNvSpPr/>
          <p:nvPr/>
        </p:nvSpPr>
        <p:spPr>
          <a:xfrm rot="6877955">
            <a:off x="3677444" y="2188369"/>
            <a:ext cx="314325" cy="169863"/>
          </a:xfrm>
          <a:prstGeom prst="lef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sz="1800"/>
          </a:p>
        </p:txBody>
      </p:sp>
      <p:sp>
        <p:nvSpPr>
          <p:cNvPr id="19" name="ZoneTexte 18"/>
          <p:cNvSpPr txBox="1">
            <a:spLocks noChangeArrowheads="1"/>
          </p:cNvSpPr>
          <p:nvPr/>
        </p:nvSpPr>
        <p:spPr bwMode="auto">
          <a:xfrm>
            <a:off x="3641725" y="1341438"/>
            <a:ext cx="2193925" cy="307975"/>
          </a:xfrm>
          <a:prstGeom prst="rect">
            <a:avLst/>
          </a:prstGeom>
          <a:noFill/>
          <a:ln w="9525">
            <a:noFill/>
            <a:miter lim="800000"/>
            <a:headEnd/>
            <a:tailEnd/>
          </a:ln>
        </p:spPr>
        <p:txBody>
          <a:bodyPr>
            <a:prstTxWarp prst="textNoShape">
              <a:avLst/>
            </a:prstTxWarp>
            <a:spAutoFit/>
          </a:bodyPr>
          <a:lstStyle/>
          <a:p>
            <a:r>
              <a:rPr lang="fr-FR" sz="1400" b="1"/>
              <a:t>plasma membrane</a:t>
            </a:r>
          </a:p>
        </p:txBody>
      </p:sp>
      <p:sp>
        <p:nvSpPr>
          <p:cNvPr id="20" name="ZoneTexte 19"/>
          <p:cNvSpPr txBox="1">
            <a:spLocks noChangeArrowheads="1"/>
          </p:cNvSpPr>
          <p:nvPr/>
        </p:nvSpPr>
        <p:spPr bwMode="auto">
          <a:xfrm>
            <a:off x="1831975" y="1204913"/>
            <a:ext cx="2193925" cy="307975"/>
          </a:xfrm>
          <a:prstGeom prst="rect">
            <a:avLst/>
          </a:prstGeom>
          <a:noFill/>
          <a:ln w="9525">
            <a:noFill/>
            <a:miter lim="800000"/>
            <a:headEnd/>
            <a:tailEnd/>
          </a:ln>
        </p:spPr>
        <p:txBody>
          <a:bodyPr>
            <a:prstTxWarp prst="textNoShape">
              <a:avLst/>
            </a:prstTxWarp>
            <a:spAutoFit/>
          </a:bodyPr>
          <a:lstStyle/>
          <a:p>
            <a:r>
              <a:rPr lang="fr-FR" sz="1400" b="1"/>
              <a:t>autophagosome</a:t>
            </a:r>
          </a:p>
        </p:txBody>
      </p:sp>
      <p:sp>
        <p:nvSpPr>
          <p:cNvPr id="23" name="ZoneTexte 22"/>
          <p:cNvSpPr txBox="1">
            <a:spLocks noChangeArrowheads="1"/>
          </p:cNvSpPr>
          <p:nvPr/>
        </p:nvSpPr>
        <p:spPr bwMode="auto">
          <a:xfrm>
            <a:off x="1560513" y="914400"/>
            <a:ext cx="2193925" cy="307975"/>
          </a:xfrm>
          <a:prstGeom prst="rect">
            <a:avLst/>
          </a:prstGeom>
          <a:noFill/>
          <a:ln w="9525">
            <a:noFill/>
            <a:miter lim="800000"/>
            <a:headEnd/>
            <a:tailEnd/>
          </a:ln>
        </p:spPr>
        <p:txBody>
          <a:bodyPr>
            <a:prstTxWarp prst="textNoShape">
              <a:avLst/>
            </a:prstTxWarp>
            <a:spAutoFit/>
          </a:bodyPr>
          <a:lstStyle/>
          <a:p>
            <a:r>
              <a:rPr lang="fr-FR" sz="1400" b="1"/>
              <a:t>lysosome</a:t>
            </a:r>
          </a:p>
        </p:txBody>
      </p:sp>
      <p:sp>
        <p:nvSpPr>
          <p:cNvPr id="25" name="Double flèche horizontale 24"/>
          <p:cNvSpPr/>
          <p:nvPr/>
        </p:nvSpPr>
        <p:spPr>
          <a:xfrm rot="1244866" flipV="1">
            <a:off x="2476500" y="1738313"/>
            <a:ext cx="1141413" cy="100012"/>
          </a:xfrm>
          <a:prstGeom prst="lef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sz="1800"/>
          </a:p>
        </p:txBody>
      </p:sp>
      <p:sp>
        <p:nvSpPr>
          <p:cNvPr id="30" name="Flèche vers la droite 29"/>
          <p:cNvSpPr/>
          <p:nvPr/>
        </p:nvSpPr>
        <p:spPr>
          <a:xfrm rot="12333202" flipH="1">
            <a:off x="1643063" y="2282825"/>
            <a:ext cx="2386012" cy="255588"/>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sz="1800"/>
          </a:p>
        </p:txBody>
      </p:sp>
      <p:sp>
        <p:nvSpPr>
          <p:cNvPr id="22" name="ZoneTexte 21"/>
          <p:cNvSpPr txBox="1">
            <a:spLocks noChangeArrowheads="1"/>
          </p:cNvSpPr>
          <p:nvPr/>
        </p:nvSpPr>
        <p:spPr bwMode="auto">
          <a:xfrm>
            <a:off x="3165475" y="2384425"/>
            <a:ext cx="2193925" cy="307975"/>
          </a:xfrm>
          <a:prstGeom prst="rect">
            <a:avLst/>
          </a:prstGeom>
          <a:noFill/>
          <a:ln w="9525">
            <a:noFill/>
            <a:miter lim="800000"/>
            <a:headEnd/>
            <a:tailEnd/>
          </a:ln>
        </p:spPr>
        <p:txBody>
          <a:bodyPr>
            <a:prstTxWarp prst="textNoShape">
              <a:avLst/>
            </a:prstTxWarp>
            <a:spAutoFit/>
          </a:bodyPr>
          <a:lstStyle/>
          <a:p>
            <a:r>
              <a:rPr lang="fr-FR" sz="1400" b="1">
                <a:solidFill>
                  <a:srgbClr val="FFFFFF"/>
                </a:solidFill>
              </a:rPr>
              <a:t>peroxisome</a:t>
            </a:r>
          </a:p>
        </p:txBody>
      </p:sp>
      <p:sp>
        <p:nvSpPr>
          <p:cNvPr id="24" name="ZoneTexte 23"/>
          <p:cNvSpPr txBox="1">
            <a:spLocks noChangeArrowheads="1"/>
          </p:cNvSpPr>
          <p:nvPr/>
        </p:nvSpPr>
        <p:spPr bwMode="auto">
          <a:xfrm>
            <a:off x="1062038" y="2282825"/>
            <a:ext cx="2193925" cy="307975"/>
          </a:xfrm>
          <a:prstGeom prst="rect">
            <a:avLst/>
          </a:prstGeom>
          <a:noFill/>
          <a:ln w="9525">
            <a:noFill/>
            <a:miter lim="800000"/>
            <a:headEnd/>
            <a:tailEnd/>
          </a:ln>
        </p:spPr>
        <p:txBody>
          <a:bodyPr>
            <a:prstTxWarp prst="textNoShape">
              <a:avLst/>
            </a:prstTxWarp>
            <a:spAutoFit/>
          </a:bodyPr>
          <a:lstStyle/>
          <a:p>
            <a:r>
              <a:rPr lang="fr-FR" sz="1400" b="1">
                <a:solidFill>
                  <a:schemeClr val="bg1"/>
                </a:solidFill>
              </a:rPr>
              <a:t>Endoplasmic reticulum</a:t>
            </a:r>
          </a:p>
        </p:txBody>
      </p:sp>
      <p:pic>
        <p:nvPicPr>
          <p:cNvPr id="73749" name="Image 9"/>
          <p:cNvPicPr>
            <a:picLocks noChangeAspect="1"/>
          </p:cNvPicPr>
          <p:nvPr/>
        </p:nvPicPr>
        <p:blipFill>
          <a:blip r:embed="rId4">
            <a:clrChange>
              <a:clrFrom>
                <a:srgbClr val="FFFFFF"/>
              </a:clrFrom>
              <a:clrTo>
                <a:srgbClr val="FFFFFF">
                  <a:alpha val="0"/>
                </a:srgbClr>
              </a:clrTo>
            </a:clrChange>
          </a:blip>
          <a:srcRect l="2905" t="12732" r="3122" b="5289"/>
          <a:stretch>
            <a:fillRect/>
          </a:stretch>
        </p:blipFill>
        <p:spPr bwMode="auto">
          <a:xfrm>
            <a:off x="3403600" y="4049812"/>
            <a:ext cx="5740400" cy="2809775"/>
          </a:xfrm>
          <a:prstGeom prst="rect">
            <a:avLst/>
          </a:prstGeom>
          <a:noFill/>
          <a:ln w="9525">
            <a:noFill/>
            <a:miter lim="800000"/>
            <a:headEnd/>
            <a:tailEnd/>
          </a:ln>
        </p:spPr>
      </p:pic>
      <p:sp>
        <p:nvSpPr>
          <p:cNvPr id="73750" name="Rectangle 32"/>
          <p:cNvSpPr>
            <a:spLocks noChangeArrowheads="1"/>
          </p:cNvSpPr>
          <p:nvPr/>
        </p:nvSpPr>
        <p:spPr bwMode="auto">
          <a:xfrm>
            <a:off x="1943100" y="6550223"/>
            <a:ext cx="1459492" cy="307777"/>
          </a:xfrm>
          <a:prstGeom prst="rect">
            <a:avLst/>
          </a:prstGeom>
          <a:noFill/>
          <a:ln w="9525">
            <a:noFill/>
            <a:miter lim="800000"/>
            <a:headEnd/>
            <a:tailEnd/>
          </a:ln>
        </p:spPr>
        <p:txBody>
          <a:bodyPr wrap="none">
            <a:prstTxWarp prst="textNoShape">
              <a:avLst/>
            </a:prstTxWarp>
            <a:spAutoFit/>
          </a:bodyPr>
          <a:lstStyle/>
          <a:p>
            <a:r>
              <a:rPr lang="fr-FR" sz="1400" i="1" dirty="0">
                <a:latin typeface="Calibri"/>
                <a:ea typeface="Arial" pitchFamily="-107" charset="0"/>
                <a:cs typeface="Calibri"/>
              </a:rPr>
              <a:t>Huang, JBC, 2011</a:t>
            </a:r>
            <a:endParaRPr lang="fr-FR" sz="1400" dirty="0">
              <a:latin typeface="Calibri"/>
              <a:ea typeface="Arial Rounded MT Bold" pitchFamily="-107" charset="0"/>
              <a:cs typeface="Calibri"/>
            </a:endParaRPr>
          </a:p>
        </p:txBody>
      </p:sp>
      <p:sp>
        <p:nvSpPr>
          <p:cNvPr id="73751" name="ZoneTexte 33"/>
          <p:cNvSpPr txBox="1">
            <a:spLocks noChangeArrowheads="1"/>
          </p:cNvSpPr>
          <p:nvPr/>
        </p:nvSpPr>
        <p:spPr bwMode="auto">
          <a:xfrm>
            <a:off x="5727700" y="1587500"/>
            <a:ext cx="2424113" cy="461963"/>
          </a:xfrm>
          <a:prstGeom prst="rect">
            <a:avLst/>
          </a:prstGeom>
          <a:noFill/>
          <a:ln w="9525">
            <a:noFill/>
            <a:miter lim="800000"/>
            <a:headEnd/>
            <a:tailEnd/>
          </a:ln>
        </p:spPr>
        <p:txBody>
          <a:bodyPr wrap="none">
            <a:prstTxWarp prst="textNoShape">
              <a:avLst/>
            </a:prstTxWarp>
            <a:spAutoFit/>
          </a:bodyPr>
          <a:lstStyle/>
          <a:p>
            <a:r>
              <a:rPr lang="fr-FR" b="1" dirty="0"/>
              <a:t>and </a:t>
            </a:r>
            <a:r>
              <a:rPr lang="fr-FR" b="1" dirty="0" err="1"/>
              <a:t>P-bodies</a:t>
            </a:r>
            <a:r>
              <a:rPr lang="fr-FR" b="1" dirty="0"/>
              <a:t>…</a:t>
            </a:r>
          </a:p>
        </p:txBody>
      </p:sp>
      <p:sp>
        <p:nvSpPr>
          <p:cNvPr id="32" name="Titre 1"/>
          <p:cNvSpPr>
            <a:spLocks noGrp="1"/>
          </p:cNvSpPr>
          <p:nvPr>
            <p:ph type="title"/>
          </p:nvPr>
        </p:nvSpPr>
        <p:spPr>
          <a:xfrm>
            <a:off x="393700" y="241301"/>
            <a:ext cx="9144000" cy="812800"/>
          </a:xfrm>
        </p:spPr>
        <p:txBody>
          <a:bodyPr/>
          <a:lstStyle/>
          <a:p>
            <a:r>
              <a:rPr lang="fr-FR" sz="3000" dirty="0" err="1" smtClean="0">
                <a:latin typeface="Garamond"/>
                <a:cs typeface="Garamond"/>
              </a:rPr>
              <a:t>Mitochondria</a:t>
            </a:r>
            <a:r>
              <a:rPr lang="fr-FR" sz="3000" dirty="0" smtClean="0">
                <a:latin typeface="Garamond"/>
                <a:cs typeface="Garamond"/>
              </a:rPr>
              <a:t>, </a:t>
            </a:r>
            <a:r>
              <a:rPr lang="fr-FR" sz="3000" dirty="0" err="1" smtClean="0">
                <a:latin typeface="Garamond"/>
                <a:cs typeface="Garamond"/>
              </a:rPr>
              <a:t>P-bodies</a:t>
            </a:r>
            <a:r>
              <a:rPr lang="fr-FR" sz="3000" dirty="0" smtClean="0">
                <a:latin typeface="Garamond"/>
                <a:cs typeface="Garamond"/>
              </a:rPr>
              <a:t> and </a:t>
            </a:r>
            <a:r>
              <a:rPr lang="fr-FR" sz="3000" dirty="0" err="1" smtClean="0">
                <a:latin typeface="Garamond"/>
                <a:cs typeface="Garamond"/>
              </a:rPr>
              <a:t>RNAi</a:t>
            </a:r>
            <a:endParaRPr lang="fr-FR" sz="3000" dirty="0">
              <a:latin typeface="Garamond"/>
              <a:cs typeface="Garamond"/>
            </a:endParaRPr>
          </a:p>
        </p:txBody>
      </p:sp>
      <p:sp>
        <p:nvSpPr>
          <p:cNvPr id="27" name="Rectangle 26"/>
          <p:cNvSpPr/>
          <p:nvPr/>
        </p:nvSpPr>
        <p:spPr>
          <a:xfrm>
            <a:off x="4902200" y="2068373"/>
            <a:ext cx="4457700" cy="1754327"/>
          </a:xfrm>
          <a:prstGeom prst="rect">
            <a:avLst/>
          </a:prstGeom>
        </p:spPr>
        <p:txBody>
          <a:bodyPr wrap="square">
            <a:spAutoFit/>
          </a:bodyPr>
          <a:lstStyle/>
          <a:p>
            <a:pPr>
              <a:buFont typeface="Arial"/>
              <a:buChar char="•"/>
            </a:pPr>
            <a:r>
              <a:rPr lang="fr-FR" sz="1800" dirty="0" smtClean="0">
                <a:latin typeface="Avenir Next Condensed Bold"/>
                <a:cs typeface="Avenir Next Condensed Bold"/>
              </a:rPr>
              <a:t> 44% of the </a:t>
            </a:r>
            <a:r>
              <a:rPr lang="fr-FR" sz="1800" dirty="0" err="1" smtClean="0">
                <a:latin typeface="Avenir Next Condensed Bold"/>
                <a:cs typeface="Avenir Next Condensed Bold"/>
              </a:rPr>
              <a:t>P-bodies</a:t>
            </a:r>
            <a:r>
              <a:rPr lang="fr-FR" sz="1800" dirty="0" smtClean="0">
                <a:latin typeface="Avenir Next Condensed Bold"/>
                <a:cs typeface="Avenir Next Condensed Bold"/>
              </a:rPr>
              <a:t> </a:t>
            </a:r>
            <a:r>
              <a:rPr lang="fr-FR" sz="1800" dirty="0" err="1" smtClean="0">
                <a:latin typeface="Avenir Next Condensed Bold"/>
                <a:cs typeface="Avenir Next Condensed Bold"/>
              </a:rPr>
              <a:t>were</a:t>
            </a:r>
            <a:r>
              <a:rPr lang="fr-FR" sz="1800" dirty="0" smtClean="0">
                <a:latin typeface="Avenir Next Condensed Bold"/>
                <a:cs typeface="Avenir Next Condensed Bold"/>
              </a:rPr>
              <a:t> </a:t>
            </a:r>
            <a:r>
              <a:rPr lang="fr-FR" sz="1800" dirty="0" err="1" smtClean="0">
                <a:latin typeface="Avenir Next Condensed Bold"/>
                <a:cs typeface="Avenir Next Condensed Bold"/>
              </a:rPr>
              <a:t>associated</a:t>
            </a:r>
            <a:r>
              <a:rPr lang="fr-FR" sz="1800" dirty="0" smtClean="0">
                <a:latin typeface="Avenir Next Condensed Bold"/>
                <a:cs typeface="Avenir Next Condensed Bold"/>
              </a:rPr>
              <a:t> </a:t>
            </a:r>
            <a:r>
              <a:rPr lang="fr-FR" sz="1800" dirty="0" err="1" smtClean="0">
                <a:latin typeface="Avenir Next Condensed Bold"/>
                <a:cs typeface="Avenir Next Condensed Bold"/>
              </a:rPr>
              <a:t>with</a:t>
            </a:r>
            <a:r>
              <a:rPr lang="fr-FR" sz="1800" dirty="0" smtClean="0">
                <a:latin typeface="Avenir Next Condensed Bold"/>
                <a:cs typeface="Avenir Next Condensed Bold"/>
              </a:rPr>
              <a:t> </a:t>
            </a:r>
            <a:r>
              <a:rPr lang="fr-FR" sz="1800" dirty="0" err="1" smtClean="0">
                <a:latin typeface="Avenir Next Condensed Bold"/>
                <a:cs typeface="Avenir Next Condensed Bold"/>
              </a:rPr>
              <a:t>mitochondria</a:t>
            </a:r>
            <a:r>
              <a:rPr lang="fr-FR" sz="1800" dirty="0" smtClean="0">
                <a:latin typeface="Avenir Next Condensed Bold"/>
                <a:cs typeface="Avenir Next Condensed Bold"/>
              </a:rPr>
              <a:t> (time 0).</a:t>
            </a:r>
          </a:p>
          <a:p>
            <a:pPr>
              <a:buFont typeface="Arial"/>
              <a:buChar char="•"/>
            </a:pPr>
            <a:r>
              <a:rPr lang="fr-FR" sz="1800" dirty="0" smtClean="0">
                <a:latin typeface="Avenir Next Condensed Bold"/>
                <a:cs typeface="Avenir Next Condensed Bold"/>
              </a:rPr>
              <a:t> 81% of the </a:t>
            </a:r>
            <a:r>
              <a:rPr lang="fr-FR" sz="1800" dirty="0" err="1" smtClean="0">
                <a:latin typeface="Avenir Next Condensed Bold"/>
                <a:cs typeface="Avenir Next Condensed Bold"/>
              </a:rPr>
              <a:t>P-bodies</a:t>
            </a:r>
            <a:r>
              <a:rPr lang="fr-FR" sz="1800" dirty="0" smtClean="0">
                <a:latin typeface="Avenir Next Condensed Bold"/>
                <a:cs typeface="Avenir Next Condensed Bold"/>
              </a:rPr>
              <a:t> </a:t>
            </a:r>
            <a:r>
              <a:rPr lang="fr-FR" sz="1800" dirty="0" err="1" smtClean="0">
                <a:latin typeface="Avenir Next Condensed Bold"/>
                <a:cs typeface="Avenir Next Condensed Bold"/>
              </a:rPr>
              <a:t>contacted</a:t>
            </a:r>
            <a:r>
              <a:rPr lang="fr-FR" sz="1800" dirty="0" smtClean="0">
                <a:latin typeface="Avenir Next Condensed Bold"/>
                <a:cs typeface="Avenir Next Condensed Bold"/>
              </a:rPr>
              <a:t> a </a:t>
            </a:r>
            <a:r>
              <a:rPr lang="fr-FR" sz="1800" dirty="0" err="1" smtClean="0">
                <a:latin typeface="Avenir Next Condensed Bold"/>
                <a:cs typeface="Avenir Next Condensed Bold"/>
              </a:rPr>
              <a:t>mitochondrion</a:t>
            </a:r>
            <a:r>
              <a:rPr lang="fr-FR" sz="1800" dirty="0" smtClean="0">
                <a:latin typeface="Avenir Next Condensed Bold"/>
                <a:cs typeface="Avenir Next Condensed Bold"/>
              </a:rPr>
              <a:t> </a:t>
            </a:r>
            <a:r>
              <a:rPr lang="fr-FR" sz="1800" dirty="0" err="1" smtClean="0">
                <a:latin typeface="Avenir Next Condensed Bold"/>
                <a:cs typeface="Avenir Next Condensed Bold"/>
              </a:rPr>
              <a:t>at</a:t>
            </a:r>
            <a:r>
              <a:rPr lang="fr-FR" sz="1800" dirty="0" smtClean="0">
                <a:latin typeface="Avenir Next Condensed Bold"/>
                <a:cs typeface="Avenir Next Condensed Bold"/>
              </a:rPr>
              <a:t> least once </a:t>
            </a:r>
            <a:r>
              <a:rPr lang="fr-FR" sz="1800" dirty="0" err="1" smtClean="0">
                <a:latin typeface="Avenir Next Condensed Bold"/>
                <a:cs typeface="Avenir Next Condensed Bold"/>
              </a:rPr>
              <a:t>during</a:t>
            </a:r>
            <a:r>
              <a:rPr lang="fr-FR" sz="1800" dirty="0" smtClean="0">
                <a:latin typeface="Avenir Next Condensed Bold"/>
                <a:cs typeface="Avenir Next Condensed Bold"/>
              </a:rPr>
              <a:t> the 3-min </a:t>
            </a:r>
            <a:r>
              <a:rPr lang="fr-FR" sz="1800" dirty="0" err="1" smtClean="0">
                <a:latin typeface="Avenir Next Condensed Bold"/>
                <a:cs typeface="Avenir Next Condensed Bold"/>
              </a:rPr>
              <a:t>movie</a:t>
            </a:r>
            <a:r>
              <a:rPr lang="fr-FR" sz="1800" dirty="0" smtClean="0">
                <a:latin typeface="Avenir Next Condensed Bold"/>
                <a:cs typeface="Avenir Next Condensed Bold"/>
              </a:rPr>
              <a:t>. </a:t>
            </a:r>
          </a:p>
          <a:p>
            <a:pPr>
              <a:buFont typeface="Arial"/>
              <a:buChar char="•"/>
            </a:pPr>
            <a:r>
              <a:rPr lang="fr-FR" sz="1800" dirty="0" smtClean="0">
                <a:latin typeface="Avenir Next Condensed Bold"/>
                <a:cs typeface="Avenir Next Condensed Bold"/>
              </a:rPr>
              <a:t> 54.5% of the contacts </a:t>
            </a:r>
            <a:r>
              <a:rPr lang="fr-FR" sz="1800" dirty="0" err="1" smtClean="0">
                <a:latin typeface="Avenir Next Condensed Bold"/>
                <a:cs typeface="Avenir Next Condensed Bold"/>
              </a:rPr>
              <a:t>lasted</a:t>
            </a:r>
            <a:r>
              <a:rPr lang="fr-FR" sz="1800" dirty="0" smtClean="0">
                <a:latin typeface="Avenir Next Condensed Bold"/>
                <a:cs typeface="Avenir Next Condensed Bold"/>
              </a:rPr>
              <a:t> more </a:t>
            </a:r>
            <a:r>
              <a:rPr lang="fr-FR" sz="1800" dirty="0" err="1" smtClean="0">
                <a:latin typeface="Avenir Next Condensed Bold"/>
                <a:cs typeface="Avenir Next Condensed Bold"/>
              </a:rPr>
              <a:t>than</a:t>
            </a:r>
            <a:r>
              <a:rPr lang="fr-FR" sz="1800" dirty="0" smtClean="0">
                <a:latin typeface="Avenir Next Condensed Bold"/>
                <a:cs typeface="Avenir Next Condensed Bold"/>
              </a:rPr>
              <a:t> 12 s, and 8.5% more </a:t>
            </a:r>
            <a:r>
              <a:rPr lang="fr-FR" sz="1800" dirty="0" err="1" smtClean="0">
                <a:latin typeface="Avenir Next Condensed Bold"/>
                <a:cs typeface="Avenir Next Condensed Bold"/>
              </a:rPr>
              <a:t>than</a:t>
            </a:r>
            <a:r>
              <a:rPr lang="fr-FR" sz="1800" dirty="0" smtClean="0">
                <a:latin typeface="Avenir Next Condensed Bold"/>
                <a:cs typeface="Avenir Next Condensed Bold"/>
              </a:rPr>
              <a:t> 3 min.</a:t>
            </a:r>
            <a:endParaRPr lang="fr-FR" sz="1800" dirty="0">
              <a:latin typeface="Avenir Next Condensed Bold"/>
              <a:cs typeface="Avenir Next Condensed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par>
                          <p:cTn id="7" fill="hold">
                            <p:stCondLst>
                              <p:cond delay="2000"/>
                            </p:stCondLst>
                            <p:childTnLst>
                              <p:par>
                                <p:cTn id="8" presetID="1" presetClass="entr" presetSubtype="0" fill="hold" grpId="1" nodeType="afterEffect">
                                  <p:stCondLst>
                                    <p:cond delay="0"/>
                                  </p:stCondLst>
                                  <p:childTnLst>
                                    <p:set>
                                      <p:cBhvr>
                                        <p:cTn id="9" dur="1" fill="hold">
                                          <p:stCondLst>
                                            <p:cond delay="0"/>
                                          </p:stCondLst>
                                        </p:cTn>
                                        <p:tgtEl>
                                          <p:spTgt spid="30"/>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1000"/>
                                  </p:stCondLst>
                                  <p:childTnLst>
                                    <p:set>
                                      <p:cBhvr>
                                        <p:cTn id="12" dur="1" fill="hold">
                                          <p:stCondLst>
                                            <p:cond delay="0"/>
                                          </p:stCondLst>
                                        </p:cTn>
                                        <p:tgtEl>
                                          <p:spTgt spid="9"/>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par>
                          <p:cTn id="16" fill="hold">
                            <p:stCondLst>
                              <p:cond delay="3000"/>
                            </p:stCondLst>
                            <p:childTnLst>
                              <p:par>
                                <p:cTn id="17" presetID="1"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par>
                          <p:cTn id="19" fill="hold">
                            <p:stCondLst>
                              <p:cond delay="3000"/>
                            </p:stCondLst>
                            <p:childTnLst>
                              <p:par>
                                <p:cTn id="20" presetID="1" presetClass="entr" presetSubtype="0" fill="hold" grpId="0" nodeType="afterEffect">
                                  <p:stCondLst>
                                    <p:cond delay="1000"/>
                                  </p:stCondLst>
                                  <p:childTnLst>
                                    <p:set>
                                      <p:cBhvr>
                                        <p:cTn id="21" dur="1" fill="hold">
                                          <p:stCondLst>
                                            <p:cond delay="0"/>
                                          </p:stCondLst>
                                        </p:cTn>
                                        <p:tgtEl>
                                          <p:spTgt spid="28"/>
                                        </p:tgtEl>
                                        <p:attrNameLst>
                                          <p:attrName>style.visibility</p:attrName>
                                        </p:attrNameLst>
                                      </p:cBhvr>
                                      <p:to>
                                        <p:strVal val="visible"/>
                                      </p:to>
                                    </p:set>
                                  </p:childTnLst>
                                </p:cTn>
                              </p:par>
                            </p:childTnLst>
                          </p:cTn>
                        </p:par>
                        <p:par>
                          <p:cTn id="22" fill="hold">
                            <p:stCondLst>
                              <p:cond delay="4000"/>
                            </p:stCondLst>
                            <p:childTnLst>
                              <p:par>
                                <p:cTn id="23" presetID="1" presetClass="entr" presetSubtype="0" fill="hold" grpId="0" nodeType="afterEffect">
                                  <p:stCondLst>
                                    <p:cond delay="1000"/>
                                  </p:stCondLst>
                                  <p:childTnLst>
                                    <p:set>
                                      <p:cBhvr>
                                        <p:cTn id="24" dur="1" fill="hold">
                                          <p:stCondLst>
                                            <p:cond delay="0"/>
                                          </p:stCondLst>
                                        </p:cTn>
                                        <p:tgtEl>
                                          <p:spTgt spid="29"/>
                                        </p:tgtEl>
                                        <p:attrNameLst>
                                          <p:attrName>style.visibility</p:attrName>
                                        </p:attrNameLst>
                                      </p:cBhvr>
                                      <p:to>
                                        <p:strVal val="visible"/>
                                      </p:to>
                                    </p:set>
                                  </p:childTnLst>
                                </p:cTn>
                              </p:par>
                            </p:childTnLst>
                          </p:cTn>
                        </p:par>
                        <p:par>
                          <p:cTn id="25" fill="hold">
                            <p:stCondLst>
                              <p:cond delay="5000"/>
                            </p:stCondLst>
                            <p:childTnLst>
                              <p:par>
                                <p:cTn id="26" presetID="1" presetClass="entr" presetSubtype="0" fill="hold" grpId="0" nodeType="afterEffect">
                                  <p:stCondLst>
                                    <p:cond delay="1000"/>
                                  </p:stCondLst>
                                  <p:childTnLst>
                                    <p:set>
                                      <p:cBhvr>
                                        <p:cTn id="27" dur="1" fill="hold">
                                          <p:stCondLst>
                                            <p:cond delay="0"/>
                                          </p:stCondLst>
                                        </p:cTn>
                                        <p:tgtEl>
                                          <p:spTgt spid="25"/>
                                        </p:tgtEl>
                                        <p:attrNameLst>
                                          <p:attrName>style.visibility</p:attrName>
                                        </p:attrNameLst>
                                      </p:cBhvr>
                                      <p:to>
                                        <p:strVal val="visible"/>
                                      </p:to>
                                    </p:set>
                                  </p:childTnLst>
                                </p:cTn>
                              </p:par>
                            </p:childTnLst>
                          </p:cTn>
                        </p:par>
                        <p:par>
                          <p:cTn id="28" fill="hold">
                            <p:stCondLst>
                              <p:cond delay="6000"/>
                            </p:stCondLst>
                            <p:childTnLst>
                              <p:par>
                                <p:cTn id="29" presetID="1" presetClass="entr" presetSubtype="0" fill="hold" grpId="0" nodeType="afterEffect">
                                  <p:stCondLst>
                                    <p:cond delay="1000"/>
                                  </p:stCondLst>
                                  <p:childTnLst>
                                    <p:set>
                                      <p:cBhvr>
                                        <p:cTn id="30" dur="1" fill="hold">
                                          <p:stCondLst>
                                            <p:cond delay="0"/>
                                          </p:stCondLst>
                                        </p:cTn>
                                        <p:tgtEl>
                                          <p:spTgt spid="19"/>
                                        </p:tgtEl>
                                        <p:attrNameLst>
                                          <p:attrName>style.visibility</p:attrName>
                                        </p:attrNameLst>
                                      </p:cBhvr>
                                      <p:to>
                                        <p:strVal val="visible"/>
                                      </p:to>
                                    </p:set>
                                  </p:childTnLst>
                                </p:cTn>
                              </p:par>
                            </p:childTnLst>
                          </p:cTn>
                        </p:par>
                        <p:par>
                          <p:cTn id="31" fill="hold">
                            <p:stCondLst>
                              <p:cond delay="7000"/>
                            </p:stCondLst>
                            <p:childTnLst>
                              <p:par>
                                <p:cTn id="32" presetID="1" presetClass="entr" presetSubtype="0" fill="hold" grpId="0" nodeType="afterEffect">
                                  <p:stCondLst>
                                    <p:cond delay="1000"/>
                                  </p:stCondLst>
                                  <p:childTnLst>
                                    <p:set>
                                      <p:cBhvr>
                                        <p:cTn id="33" dur="1" fill="hold">
                                          <p:stCondLst>
                                            <p:cond delay="0"/>
                                          </p:stCondLst>
                                        </p:cTn>
                                        <p:tgtEl>
                                          <p:spTgt spid="22"/>
                                        </p:tgtEl>
                                        <p:attrNameLst>
                                          <p:attrName>style.visibility</p:attrName>
                                        </p:attrNameLst>
                                      </p:cBhvr>
                                      <p:to>
                                        <p:strVal val="visible"/>
                                      </p:to>
                                    </p:set>
                                  </p:childTnLst>
                                </p:cTn>
                              </p:par>
                            </p:childTnLst>
                          </p:cTn>
                        </p:par>
                        <p:par>
                          <p:cTn id="34" fill="hold">
                            <p:stCondLst>
                              <p:cond delay="8000"/>
                            </p:stCondLst>
                            <p:childTnLst>
                              <p:par>
                                <p:cTn id="35" presetID="1" presetClass="entr" presetSubtype="0" fill="hold" grpId="0" nodeType="afterEffect">
                                  <p:stCondLst>
                                    <p:cond delay="1000"/>
                                  </p:stCondLst>
                                  <p:childTnLst>
                                    <p:set>
                                      <p:cBhvr>
                                        <p:cTn id="36" dur="1" fill="hold">
                                          <p:stCondLst>
                                            <p:cond delay="0"/>
                                          </p:stCondLst>
                                        </p:cTn>
                                        <p:tgtEl>
                                          <p:spTgt spid="24"/>
                                        </p:tgtEl>
                                        <p:attrNameLst>
                                          <p:attrName>style.visibility</p:attrName>
                                        </p:attrNameLst>
                                      </p:cBhvr>
                                      <p:to>
                                        <p:strVal val="visible"/>
                                      </p:to>
                                    </p:set>
                                  </p:childTnLst>
                                </p:cTn>
                              </p:par>
                            </p:childTnLst>
                          </p:cTn>
                        </p:par>
                        <p:par>
                          <p:cTn id="37" fill="hold">
                            <p:stCondLst>
                              <p:cond delay="9000"/>
                            </p:stCondLst>
                            <p:childTnLst>
                              <p:par>
                                <p:cTn id="38" presetID="1" presetClass="entr" presetSubtype="0" fill="hold" grpId="0" nodeType="afterEffect">
                                  <p:stCondLst>
                                    <p:cond delay="1000"/>
                                  </p:stCondLst>
                                  <p:childTnLst>
                                    <p:set>
                                      <p:cBhvr>
                                        <p:cTn id="39" dur="1" fill="hold">
                                          <p:stCondLst>
                                            <p:cond delay="0"/>
                                          </p:stCondLst>
                                        </p:cTn>
                                        <p:tgtEl>
                                          <p:spTgt spid="20"/>
                                        </p:tgtEl>
                                        <p:attrNameLst>
                                          <p:attrName>style.visibility</p:attrName>
                                        </p:attrNameLst>
                                      </p:cBhvr>
                                      <p:to>
                                        <p:strVal val="visible"/>
                                      </p:to>
                                    </p:set>
                                  </p:childTnLst>
                                </p:cTn>
                              </p:par>
                            </p:childTnLst>
                          </p:cTn>
                        </p:par>
                        <p:par>
                          <p:cTn id="40" fill="hold">
                            <p:stCondLst>
                              <p:cond delay="10000"/>
                            </p:stCondLst>
                            <p:childTnLst>
                              <p:par>
                                <p:cTn id="41" presetID="1" presetClass="entr" presetSubtype="0" fill="hold" grpId="0" nodeType="afterEffect">
                                  <p:stCondLst>
                                    <p:cond delay="1000"/>
                                  </p:stCondLst>
                                  <p:childTnLst>
                                    <p:set>
                                      <p:cBhvr>
                                        <p:cTn id="42" dur="1" fill="hold">
                                          <p:stCondLst>
                                            <p:cond delay="0"/>
                                          </p:stCondLst>
                                        </p:cTn>
                                        <p:tgtEl>
                                          <p:spTgt spid="23"/>
                                        </p:tgtEl>
                                        <p:attrNameLst>
                                          <p:attrName>style.visibility</p:attrName>
                                        </p:attrNameLst>
                                      </p:cBhvr>
                                      <p:to>
                                        <p:strVal val="visible"/>
                                      </p:to>
                                    </p:set>
                                  </p:childTnLst>
                                </p:cTn>
                              </p:par>
                            </p:childTnLst>
                          </p:cTn>
                        </p:par>
                        <p:par>
                          <p:cTn id="43" fill="hold">
                            <p:stCondLst>
                              <p:cond delay="11000"/>
                            </p:stCondLst>
                            <p:childTnLst>
                              <p:par>
                                <p:cTn id="44" presetID="1" presetClass="entr" presetSubtype="0" fill="hold" grpId="0" nodeType="afterEffect">
                                  <p:stCondLst>
                                    <p:cond delay="1000"/>
                                  </p:stCondLst>
                                  <p:childTnLst>
                                    <p:set>
                                      <p:cBhvr>
                                        <p:cTn id="45" dur="1" fill="hold">
                                          <p:stCondLst>
                                            <p:cond delay="0"/>
                                          </p:stCondLst>
                                        </p:cTn>
                                        <p:tgtEl>
                                          <p:spTgt spid="30"/>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73749"/>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73750"/>
                                        </p:tgtEl>
                                        <p:attrNameLst>
                                          <p:attrName>style.visibility</p:attrName>
                                        </p:attrNameLst>
                                      </p:cBhvr>
                                      <p:to>
                                        <p:strVal val="visible"/>
                                      </p:to>
                                    </p:set>
                                  </p:childTnLst>
                                </p:cTn>
                              </p:par>
                              <p:par>
                                <p:cTn id="52" presetID="10" presetClass="entr" presetSubtype="0" fill="hold" grpId="0" nodeType="with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fade">
                                      <p:cBhvr>
                                        <p:cTn id="54"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21" grpId="0" animBg="1"/>
      <p:bldP spid="28" grpId="0" animBg="1"/>
      <p:bldP spid="29" grpId="0" animBg="1"/>
      <p:bldP spid="19" grpId="0"/>
      <p:bldP spid="20" grpId="0"/>
      <p:bldP spid="23" grpId="0"/>
      <p:bldP spid="25" grpId="0" animBg="1"/>
      <p:bldP spid="30" grpId="0" animBg="1"/>
      <p:bldP spid="30" grpId="1" animBg="1"/>
      <p:bldP spid="22" grpId="0"/>
      <p:bldP spid="24" grpId="0"/>
      <p:bldP spid="73750" grpId="0"/>
      <p:bldP spid="27" grpId="0"/>
    </p:bld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 name="Rectangle à coins arrondis 21"/>
          <p:cNvSpPr/>
          <p:nvPr/>
        </p:nvSpPr>
        <p:spPr>
          <a:xfrm>
            <a:off x="234950" y="4787900"/>
            <a:ext cx="8674100" cy="19685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fr-FR" b="1" dirty="0" smtClean="0">
                <a:solidFill>
                  <a:srgbClr val="C0504D"/>
                </a:solidFill>
              </a:rPr>
              <a:t>       miR-378 in </a:t>
            </a:r>
            <a:r>
              <a:rPr lang="fr-FR" b="1" dirty="0" err="1" smtClean="0">
                <a:solidFill>
                  <a:srgbClr val="C0504D"/>
                </a:solidFill>
              </a:rPr>
              <a:t>diabetic</a:t>
            </a:r>
            <a:r>
              <a:rPr lang="fr-FR" b="1" dirty="0" smtClean="0">
                <a:solidFill>
                  <a:srgbClr val="C0504D"/>
                </a:solidFill>
              </a:rPr>
              <a:t> </a:t>
            </a:r>
            <a:r>
              <a:rPr lang="fr-FR" b="1" dirty="0" err="1" smtClean="0">
                <a:solidFill>
                  <a:srgbClr val="C0504D"/>
                </a:solidFill>
              </a:rPr>
              <a:t>heart</a:t>
            </a:r>
            <a:endParaRPr lang="fr-FR" b="1" dirty="0" smtClean="0">
              <a:solidFill>
                <a:srgbClr val="C0504D"/>
              </a:solidFill>
            </a:endParaRPr>
          </a:p>
          <a:p>
            <a:endParaRPr lang="fr-FR" dirty="0" smtClean="0"/>
          </a:p>
          <a:p>
            <a:endParaRPr lang="fr-FR" dirty="0" smtClean="0"/>
          </a:p>
          <a:p>
            <a:endParaRPr lang="fr-FR" dirty="0" smtClean="0"/>
          </a:p>
        </p:txBody>
      </p:sp>
      <p:sp>
        <p:nvSpPr>
          <p:cNvPr id="20" name="Rectangle à coins arrondis 19"/>
          <p:cNvSpPr/>
          <p:nvPr/>
        </p:nvSpPr>
        <p:spPr>
          <a:xfrm>
            <a:off x="4749800" y="774700"/>
            <a:ext cx="4102100" cy="39751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smtClean="0">
              <a:solidFill>
                <a:srgbClr val="C0504D"/>
              </a:solidFill>
            </a:endParaRPr>
          </a:p>
        </p:txBody>
      </p:sp>
      <p:sp>
        <p:nvSpPr>
          <p:cNvPr id="52231" name="Rectangle 6"/>
          <p:cNvSpPr>
            <a:spLocks noChangeArrowheads="1"/>
          </p:cNvSpPr>
          <p:nvPr/>
        </p:nvSpPr>
        <p:spPr bwMode="auto">
          <a:xfrm>
            <a:off x="5830711" y="3807023"/>
            <a:ext cx="1794081" cy="307777"/>
          </a:xfrm>
          <a:prstGeom prst="rect">
            <a:avLst/>
          </a:prstGeom>
          <a:noFill/>
          <a:ln w="9525">
            <a:noFill/>
            <a:miter lim="800000"/>
            <a:headEnd/>
            <a:tailEnd/>
          </a:ln>
        </p:spPr>
        <p:txBody>
          <a:bodyPr wrap="none">
            <a:prstTxWarp prst="textNoShape">
              <a:avLst/>
            </a:prstTxWarp>
            <a:spAutoFit/>
          </a:bodyPr>
          <a:lstStyle/>
          <a:p>
            <a:r>
              <a:rPr lang="fr-FR" sz="1400" i="1" dirty="0">
                <a:latin typeface="Calibri"/>
                <a:ea typeface="Century Gothic" pitchFamily="-105" charset="0"/>
                <a:cs typeface="Calibri"/>
              </a:rPr>
              <a:t>Zhang et al, </a:t>
            </a:r>
            <a:r>
              <a:rPr lang="fr-FR" sz="1400" i="1" dirty="0" err="1">
                <a:latin typeface="Calibri"/>
                <a:ea typeface="Century Gothic" pitchFamily="-105" charset="0"/>
                <a:cs typeface="Calibri"/>
              </a:rPr>
              <a:t>Cell</a:t>
            </a:r>
            <a:r>
              <a:rPr lang="fr-FR" sz="1400" i="1" dirty="0">
                <a:latin typeface="Calibri"/>
                <a:ea typeface="Century Gothic" pitchFamily="-105" charset="0"/>
                <a:cs typeface="Calibri"/>
              </a:rPr>
              <a:t> 2014</a:t>
            </a:r>
            <a:endParaRPr lang="fr-FR" sz="1400" i="1" dirty="0">
              <a:latin typeface="Calibri"/>
              <a:cs typeface="Calibri"/>
            </a:endParaRPr>
          </a:p>
        </p:txBody>
      </p:sp>
      <p:pic>
        <p:nvPicPr>
          <p:cNvPr id="12" name="Image 11" descr="Capture d’écran 2015-09-22 à 00.46.28.png"/>
          <p:cNvPicPr>
            <a:picLocks noChangeAspect="1"/>
          </p:cNvPicPr>
          <p:nvPr/>
        </p:nvPicPr>
        <p:blipFill>
          <a:blip r:embed="rId3">
            <a:clrChange>
              <a:clrFrom>
                <a:srgbClr val="6DA1E6"/>
              </a:clrFrom>
              <a:clrTo>
                <a:srgbClr val="6DA1E6">
                  <a:alpha val="0"/>
                </a:srgbClr>
              </a:clrTo>
            </a:clrChange>
          </a:blip>
          <a:stretch>
            <a:fillRect/>
          </a:stretch>
        </p:blipFill>
        <p:spPr>
          <a:xfrm>
            <a:off x="160596" y="5600700"/>
            <a:ext cx="8755623" cy="983421"/>
          </a:xfrm>
          <a:prstGeom prst="rect">
            <a:avLst/>
          </a:prstGeom>
        </p:spPr>
      </p:pic>
      <p:sp>
        <p:nvSpPr>
          <p:cNvPr id="13" name="ZoneTexte 12"/>
          <p:cNvSpPr txBox="1"/>
          <p:nvPr/>
        </p:nvSpPr>
        <p:spPr>
          <a:xfrm>
            <a:off x="5486400" y="4994701"/>
            <a:ext cx="982961" cy="1323439"/>
          </a:xfrm>
          <a:prstGeom prst="rect">
            <a:avLst/>
          </a:prstGeom>
          <a:noFill/>
        </p:spPr>
        <p:txBody>
          <a:bodyPr wrap="none" rtlCol="0">
            <a:spAutoFit/>
          </a:bodyPr>
          <a:lstStyle/>
          <a:p>
            <a:pPr algn="ctr"/>
            <a:r>
              <a:rPr lang="fr-FR" sz="1600" b="1" dirty="0" smtClean="0"/>
              <a:t>AGO2</a:t>
            </a:r>
          </a:p>
          <a:p>
            <a:pPr algn="ctr"/>
            <a:r>
              <a:rPr lang="fr-FR" sz="1600" b="1" dirty="0" smtClean="0"/>
              <a:t>FXR1</a:t>
            </a:r>
          </a:p>
          <a:p>
            <a:pPr algn="ctr"/>
            <a:endParaRPr lang="fr-FR" sz="1600" b="1" dirty="0" smtClean="0"/>
          </a:p>
          <a:p>
            <a:pPr algn="ctr"/>
            <a:r>
              <a:rPr lang="fr-FR" sz="1600" b="1" dirty="0" smtClean="0"/>
              <a:t> </a:t>
            </a:r>
          </a:p>
          <a:p>
            <a:pPr algn="ctr"/>
            <a:r>
              <a:rPr lang="fr-FR" sz="1600" b="1" dirty="0" smtClean="0"/>
              <a:t>miR-378</a:t>
            </a:r>
            <a:endParaRPr lang="fr-FR" sz="1600" b="1" dirty="0"/>
          </a:p>
        </p:txBody>
      </p:sp>
      <p:sp>
        <p:nvSpPr>
          <p:cNvPr id="14" name="AutoShape 7"/>
          <p:cNvSpPr>
            <a:spLocks noChangeArrowheads="1"/>
          </p:cNvSpPr>
          <p:nvPr/>
        </p:nvSpPr>
        <p:spPr bwMode="auto">
          <a:xfrm>
            <a:off x="5788818" y="5486400"/>
            <a:ext cx="360363" cy="360363"/>
          </a:xfrm>
          <a:prstGeom prst="downArrow">
            <a:avLst>
              <a:gd name="adj1" fmla="val 50000"/>
              <a:gd name="adj2" fmla="val 25000"/>
            </a:avLst>
          </a:prstGeom>
          <a:solidFill>
            <a:srgbClr val="00B050"/>
          </a:solidFill>
          <a:ln w="9525">
            <a:solidFill>
              <a:schemeClr val="accent5">
                <a:lumMod val="50000"/>
              </a:schemeClr>
            </a:solidFill>
            <a:miter lim="800000"/>
            <a:headEnd/>
            <a:tailEnd/>
          </a:ln>
        </p:spPr>
        <p:txBody>
          <a:bodyPr wrap="none" anchor="ctr"/>
          <a:lstStyle/>
          <a:p>
            <a:pPr>
              <a:defRPr/>
            </a:pPr>
            <a:endParaRPr lang="fr-FR">
              <a:latin typeface="Arial" charset="0"/>
              <a:ea typeface="+mn-ea"/>
              <a:cs typeface="Arial" charset="0"/>
            </a:endParaRPr>
          </a:p>
        </p:txBody>
      </p:sp>
      <p:sp>
        <p:nvSpPr>
          <p:cNvPr id="15" name="AutoShape 7"/>
          <p:cNvSpPr>
            <a:spLocks noChangeArrowheads="1"/>
          </p:cNvSpPr>
          <p:nvPr/>
        </p:nvSpPr>
        <p:spPr bwMode="auto">
          <a:xfrm rot="13692936">
            <a:off x="6563518" y="5486401"/>
            <a:ext cx="360363" cy="360363"/>
          </a:xfrm>
          <a:prstGeom prst="downArrow">
            <a:avLst>
              <a:gd name="adj1" fmla="val 50000"/>
              <a:gd name="adj2" fmla="val 25000"/>
            </a:avLst>
          </a:prstGeom>
          <a:solidFill>
            <a:srgbClr val="00B050"/>
          </a:solidFill>
          <a:ln w="9525">
            <a:solidFill>
              <a:schemeClr val="accent5">
                <a:lumMod val="50000"/>
              </a:schemeClr>
            </a:solidFill>
            <a:miter lim="800000"/>
            <a:headEnd/>
            <a:tailEnd/>
          </a:ln>
        </p:spPr>
        <p:txBody>
          <a:bodyPr wrap="none" anchor="ctr"/>
          <a:lstStyle/>
          <a:p>
            <a:pPr>
              <a:defRPr/>
            </a:pPr>
            <a:endParaRPr lang="fr-FR">
              <a:latin typeface="Arial" charset="0"/>
              <a:ea typeface="+mn-ea"/>
              <a:cs typeface="Arial" charset="0"/>
            </a:endParaRPr>
          </a:p>
        </p:txBody>
      </p:sp>
      <p:sp>
        <p:nvSpPr>
          <p:cNvPr id="16" name="ZoneTexte 15"/>
          <p:cNvSpPr txBox="1"/>
          <p:nvPr/>
        </p:nvSpPr>
        <p:spPr>
          <a:xfrm>
            <a:off x="6896100" y="5236001"/>
            <a:ext cx="693920" cy="338554"/>
          </a:xfrm>
          <a:prstGeom prst="rect">
            <a:avLst/>
          </a:prstGeom>
          <a:noFill/>
        </p:spPr>
        <p:txBody>
          <a:bodyPr wrap="none" rtlCol="0">
            <a:spAutoFit/>
          </a:bodyPr>
          <a:lstStyle/>
          <a:p>
            <a:r>
              <a:rPr lang="fr-FR" sz="1600" b="1" dirty="0" smtClean="0"/>
              <a:t>ATP6</a:t>
            </a:r>
            <a:endParaRPr lang="fr-FR" sz="1600" b="1" dirty="0"/>
          </a:p>
        </p:txBody>
      </p:sp>
      <p:cxnSp>
        <p:nvCxnSpPr>
          <p:cNvPr id="18" name="Connecteur droit avec flèche 17"/>
          <p:cNvCxnSpPr/>
          <p:nvPr/>
        </p:nvCxnSpPr>
        <p:spPr>
          <a:xfrm rot="16200000" flipH="1">
            <a:off x="7448550" y="5340350"/>
            <a:ext cx="317500" cy="152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Rectangle 6"/>
          <p:cNvSpPr>
            <a:spLocks noChangeArrowheads="1"/>
          </p:cNvSpPr>
          <p:nvPr/>
        </p:nvSpPr>
        <p:spPr bwMode="auto">
          <a:xfrm>
            <a:off x="6059311" y="6550223"/>
            <a:ext cx="2778563" cy="307777"/>
          </a:xfrm>
          <a:prstGeom prst="rect">
            <a:avLst/>
          </a:prstGeom>
          <a:noFill/>
          <a:ln w="9525">
            <a:noFill/>
            <a:miter lim="800000"/>
            <a:headEnd/>
            <a:tailEnd/>
          </a:ln>
        </p:spPr>
        <p:txBody>
          <a:bodyPr wrap="none">
            <a:prstTxWarp prst="textNoShape">
              <a:avLst/>
            </a:prstTxWarp>
            <a:spAutoFit/>
          </a:bodyPr>
          <a:lstStyle/>
          <a:p>
            <a:r>
              <a:rPr lang="fr-FR" sz="1400" i="1" dirty="0" err="1" smtClean="0">
                <a:latin typeface="Calibri"/>
                <a:ea typeface="Century Gothic" pitchFamily="-105" charset="0"/>
                <a:cs typeface="Calibri"/>
              </a:rPr>
              <a:t>Jagannathan</a:t>
            </a:r>
            <a:r>
              <a:rPr lang="fr-FR" sz="1400" i="1" dirty="0" smtClean="0">
                <a:latin typeface="Calibri"/>
                <a:ea typeface="Century Gothic" pitchFamily="-105" charset="0"/>
                <a:cs typeface="Calibri"/>
              </a:rPr>
              <a:t> </a:t>
            </a:r>
            <a:r>
              <a:rPr lang="fr-FR" sz="1400" i="1" dirty="0">
                <a:latin typeface="Calibri"/>
                <a:ea typeface="Century Gothic" pitchFamily="-105" charset="0"/>
                <a:cs typeface="Calibri"/>
              </a:rPr>
              <a:t>et al,</a:t>
            </a:r>
            <a:r>
              <a:rPr lang="fr-FR" sz="1400" i="1" dirty="0" smtClean="0">
                <a:latin typeface="Calibri"/>
                <a:ea typeface="Century Gothic" pitchFamily="-105" charset="0"/>
                <a:cs typeface="Calibri"/>
              </a:rPr>
              <a:t> </a:t>
            </a:r>
            <a:r>
              <a:rPr lang="fr-FR" sz="1400" i="1" dirty="0" err="1" smtClean="0">
                <a:latin typeface="Calibri"/>
                <a:ea typeface="Century Gothic" pitchFamily="-105" charset="0"/>
                <a:cs typeface="Calibri"/>
              </a:rPr>
              <a:t>Circ</a:t>
            </a:r>
            <a:r>
              <a:rPr lang="fr-FR" sz="1400" i="1" dirty="0" smtClean="0">
                <a:latin typeface="Calibri"/>
                <a:ea typeface="Century Gothic" pitchFamily="-105" charset="0"/>
                <a:cs typeface="Calibri"/>
              </a:rPr>
              <a:t> Genet 2015</a:t>
            </a:r>
            <a:endParaRPr lang="fr-FR" sz="1400" i="1" dirty="0">
              <a:latin typeface="Calibri"/>
              <a:cs typeface="Calibri"/>
            </a:endParaRPr>
          </a:p>
        </p:txBody>
      </p:sp>
      <p:sp>
        <p:nvSpPr>
          <p:cNvPr id="17" name="ZoneTexte 2"/>
          <p:cNvSpPr txBox="1">
            <a:spLocks noChangeArrowheads="1"/>
          </p:cNvSpPr>
          <p:nvPr/>
        </p:nvSpPr>
        <p:spPr bwMode="auto">
          <a:xfrm>
            <a:off x="388738" y="241300"/>
            <a:ext cx="6558161" cy="584776"/>
          </a:xfrm>
          <a:prstGeom prst="rect">
            <a:avLst/>
          </a:prstGeom>
          <a:noFill/>
          <a:ln w="9525">
            <a:noFill/>
            <a:miter lim="800000"/>
            <a:headEnd/>
            <a:tailEnd/>
          </a:ln>
        </p:spPr>
        <p:txBody>
          <a:bodyPr wrap="square">
            <a:prstTxWarp prst="textNoShape">
              <a:avLst/>
            </a:prstTxWarp>
            <a:spAutoFit/>
          </a:bodyPr>
          <a:lstStyle/>
          <a:p>
            <a:pPr algn="ctr"/>
            <a:r>
              <a:rPr lang="fr-FR" sz="3200" dirty="0" err="1" smtClean="0">
                <a:solidFill>
                  <a:schemeClr val="accent2"/>
                </a:solidFill>
                <a:latin typeface="Garamond"/>
                <a:cs typeface="Garamond"/>
              </a:rPr>
              <a:t>Functional</a:t>
            </a:r>
            <a:r>
              <a:rPr lang="fr-FR" sz="3200" dirty="0" smtClean="0">
                <a:solidFill>
                  <a:schemeClr val="accent2"/>
                </a:solidFill>
                <a:latin typeface="Garamond"/>
                <a:cs typeface="Garamond"/>
              </a:rPr>
              <a:t> </a:t>
            </a:r>
            <a:r>
              <a:rPr lang="fr-FR" sz="3200" dirty="0" err="1" smtClean="0">
                <a:solidFill>
                  <a:schemeClr val="accent2"/>
                </a:solidFill>
                <a:latin typeface="Garamond"/>
                <a:cs typeface="Garamond"/>
              </a:rPr>
              <a:t>evidences</a:t>
            </a:r>
            <a:r>
              <a:rPr lang="fr-FR" sz="3200" dirty="0" smtClean="0">
                <a:solidFill>
                  <a:schemeClr val="accent2"/>
                </a:solidFill>
                <a:latin typeface="Garamond"/>
                <a:cs typeface="Garamond"/>
              </a:rPr>
              <a:t> of </a:t>
            </a:r>
            <a:r>
              <a:rPr lang="fr-FR" sz="3200" dirty="0" err="1" smtClean="0">
                <a:solidFill>
                  <a:schemeClr val="accent2"/>
                </a:solidFill>
                <a:latin typeface="Garamond"/>
                <a:cs typeface="Garamond"/>
              </a:rPr>
              <a:t>mitomiRs</a:t>
            </a:r>
            <a:endParaRPr lang="fr-FR" sz="3200" dirty="0" smtClean="0">
              <a:solidFill>
                <a:schemeClr val="accent2"/>
              </a:solidFill>
              <a:latin typeface="Garamond"/>
              <a:ea typeface="ＭＳ Ｐゴシック" charset="-128"/>
              <a:cs typeface="Garamond"/>
            </a:endParaRPr>
          </a:p>
        </p:txBody>
      </p:sp>
      <p:sp>
        <p:nvSpPr>
          <p:cNvPr id="21" name="Rectangle à coins arrondis 20"/>
          <p:cNvSpPr/>
          <p:nvPr/>
        </p:nvSpPr>
        <p:spPr>
          <a:xfrm>
            <a:off x="228600" y="774700"/>
            <a:ext cx="4102100" cy="39751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smtClean="0">
                <a:solidFill>
                  <a:schemeClr val="accent2"/>
                </a:solidFill>
              </a:rPr>
              <a:t>miR-181c in </a:t>
            </a:r>
            <a:r>
              <a:rPr lang="fr-FR" b="1" dirty="0" err="1" smtClean="0">
                <a:solidFill>
                  <a:schemeClr val="accent2"/>
                </a:solidFill>
              </a:rPr>
              <a:t>heart</a:t>
            </a:r>
            <a:endParaRPr lang="fr-FR" b="1" dirty="0" smtClean="0">
              <a:solidFill>
                <a:schemeClr val="accent2"/>
              </a:solidFill>
            </a:endParaRPr>
          </a:p>
          <a:p>
            <a:pPr algn="ctr"/>
            <a:endParaRPr lang="fr-FR" dirty="0" smtClean="0"/>
          </a:p>
          <a:p>
            <a:pPr algn="ctr"/>
            <a:r>
              <a:rPr lang="fr-FR" dirty="0" smtClean="0"/>
              <a:t>IN VITRO</a:t>
            </a:r>
          </a:p>
          <a:p>
            <a:pPr algn="ctr"/>
            <a:endParaRPr lang="fr-FR" dirty="0" smtClean="0"/>
          </a:p>
          <a:p>
            <a:pPr algn="ctr"/>
            <a:endParaRPr lang="fr-FR" dirty="0" smtClean="0"/>
          </a:p>
          <a:p>
            <a:pPr algn="ctr"/>
            <a:endParaRPr lang="fr-FR" dirty="0" smtClean="0"/>
          </a:p>
          <a:p>
            <a:pPr algn="ctr"/>
            <a:r>
              <a:rPr lang="fr-FR" dirty="0" smtClean="0"/>
              <a:t>IN VIVO</a:t>
            </a:r>
          </a:p>
          <a:p>
            <a:pPr algn="ctr"/>
            <a:endParaRPr lang="fr-FR" dirty="0" smtClean="0"/>
          </a:p>
          <a:p>
            <a:pPr algn="ctr"/>
            <a:endParaRPr lang="fr-FR" dirty="0" smtClean="0"/>
          </a:p>
          <a:p>
            <a:pPr algn="ctr"/>
            <a:endParaRPr lang="fr-FR" dirty="0" smtClean="0"/>
          </a:p>
          <a:p>
            <a:pPr algn="ctr"/>
            <a:endParaRPr lang="fr-FR" dirty="0"/>
          </a:p>
        </p:txBody>
      </p:sp>
      <p:pic>
        <p:nvPicPr>
          <p:cNvPr id="23" name="Image 22" descr="Capture d’écran 2015-09-28 à 22.28.06.png"/>
          <p:cNvPicPr>
            <a:picLocks noChangeAspect="1"/>
          </p:cNvPicPr>
          <p:nvPr/>
        </p:nvPicPr>
        <p:blipFill>
          <a:blip r:embed="rId4"/>
          <a:stretch>
            <a:fillRect/>
          </a:stretch>
        </p:blipFill>
        <p:spPr>
          <a:xfrm>
            <a:off x="241301" y="3378202"/>
            <a:ext cx="4071812" cy="620315"/>
          </a:xfrm>
          <a:prstGeom prst="rect">
            <a:avLst/>
          </a:prstGeom>
        </p:spPr>
      </p:pic>
      <p:pic>
        <p:nvPicPr>
          <p:cNvPr id="24" name="Image 23" descr="Capture d’écran 2015-09-28 à 22.29.32.png"/>
          <p:cNvPicPr>
            <a:picLocks noChangeAspect="1"/>
          </p:cNvPicPr>
          <p:nvPr/>
        </p:nvPicPr>
        <p:blipFill>
          <a:blip r:embed="rId5"/>
          <a:stretch>
            <a:fillRect/>
          </a:stretch>
        </p:blipFill>
        <p:spPr>
          <a:xfrm>
            <a:off x="266141" y="1941270"/>
            <a:ext cx="4013759" cy="670374"/>
          </a:xfrm>
          <a:prstGeom prst="rect">
            <a:avLst/>
          </a:prstGeom>
        </p:spPr>
      </p:pic>
      <p:sp>
        <p:nvSpPr>
          <p:cNvPr id="25" name="ZoneTexte 24"/>
          <p:cNvSpPr txBox="1"/>
          <p:nvPr/>
        </p:nvSpPr>
        <p:spPr>
          <a:xfrm>
            <a:off x="5356387" y="876300"/>
            <a:ext cx="2817748" cy="461665"/>
          </a:xfrm>
          <a:prstGeom prst="rect">
            <a:avLst/>
          </a:prstGeom>
          <a:noFill/>
        </p:spPr>
        <p:txBody>
          <a:bodyPr wrap="none" rtlCol="0">
            <a:spAutoFit/>
          </a:bodyPr>
          <a:lstStyle/>
          <a:p>
            <a:r>
              <a:rPr lang="fr-FR" b="1" dirty="0" smtClean="0">
                <a:solidFill>
                  <a:srgbClr val="C0504D"/>
                </a:solidFill>
                <a:latin typeface="Calibri"/>
                <a:cs typeface="Calibri"/>
              </a:rPr>
              <a:t>miR-1 in </a:t>
            </a:r>
            <a:r>
              <a:rPr lang="fr-FR" b="1" dirty="0" err="1" smtClean="0">
                <a:solidFill>
                  <a:srgbClr val="C0504D"/>
                </a:solidFill>
                <a:latin typeface="Calibri"/>
                <a:cs typeface="Calibri"/>
              </a:rPr>
              <a:t>myogenesis</a:t>
            </a:r>
            <a:endParaRPr lang="fr-FR" b="1" dirty="0" smtClean="0">
              <a:solidFill>
                <a:srgbClr val="C0504D"/>
              </a:solidFill>
              <a:latin typeface="Calibri"/>
              <a:cs typeface="Calibri"/>
            </a:endParaRPr>
          </a:p>
        </p:txBody>
      </p:sp>
      <p:sp>
        <p:nvSpPr>
          <p:cNvPr id="28" name="ZoneTexte 27"/>
          <p:cNvSpPr txBox="1"/>
          <p:nvPr/>
        </p:nvSpPr>
        <p:spPr>
          <a:xfrm>
            <a:off x="3911600" y="1993900"/>
            <a:ext cx="4648200" cy="461665"/>
          </a:xfrm>
          <a:prstGeom prst="rect">
            <a:avLst/>
          </a:prstGeom>
          <a:noFill/>
        </p:spPr>
        <p:txBody>
          <a:bodyPr wrap="square" rtlCol="0">
            <a:spAutoFit/>
          </a:bodyPr>
          <a:lstStyle/>
          <a:p>
            <a:endParaRPr lang="fr-FR" dirty="0"/>
          </a:p>
        </p:txBody>
      </p:sp>
      <p:pic>
        <p:nvPicPr>
          <p:cNvPr id="30" name="Image 29" descr="Capture d’écran 2015-09-29 à 09.48.48.png"/>
          <p:cNvPicPr>
            <a:picLocks noChangeAspect="1"/>
          </p:cNvPicPr>
          <p:nvPr/>
        </p:nvPicPr>
        <p:blipFill>
          <a:blip r:embed="rId6"/>
          <a:stretch>
            <a:fillRect/>
          </a:stretch>
        </p:blipFill>
        <p:spPr>
          <a:xfrm>
            <a:off x="4724400" y="1828800"/>
            <a:ext cx="4140200" cy="1763872"/>
          </a:xfrm>
          <a:prstGeom prst="rect">
            <a:avLst/>
          </a:prstGeom>
        </p:spPr>
      </p:pic>
      <p:sp>
        <p:nvSpPr>
          <p:cNvPr id="11" name="ZoneTexte 10"/>
          <p:cNvSpPr txBox="1"/>
          <p:nvPr/>
        </p:nvSpPr>
        <p:spPr>
          <a:xfrm>
            <a:off x="7708900" y="2991703"/>
            <a:ext cx="813256" cy="646331"/>
          </a:xfrm>
          <a:prstGeom prst="rect">
            <a:avLst/>
          </a:prstGeom>
          <a:noFill/>
        </p:spPr>
        <p:txBody>
          <a:bodyPr wrap="none" rtlCol="0">
            <a:spAutoFit/>
          </a:bodyPr>
          <a:lstStyle/>
          <a:p>
            <a:pPr algn="ctr"/>
            <a:r>
              <a:rPr lang="fr-FR" sz="1800" b="1" dirty="0" smtClean="0"/>
              <a:t>COX1</a:t>
            </a:r>
          </a:p>
          <a:p>
            <a:pPr algn="ctr"/>
            <a:r>
              <a:rPr lang="fr-FR" sz="1800" b="1" dirty="0" smtClean="0"/>
              <a:t>ND1</a:t>
            </a:r>
            <a:endParaRPr lang="fr-FR" sz="1800" b="1" dirty="0"/>
          </a:p>
        </p:txBody>
      </p:sp>
      <p:sp>
        <p:nvSpPr>
          <p:cNvPr id="31" name="Rectangle 6"/>
          <p:cNvSpPr>
            <a:spLocks noChangeArrowheads="1"/>
          </p:cNvSpPr>
          <p:nvPr/>
        </p:nvSpPr>
        <p:spPr bwMode="auto">
          <a:xfrm>
            <a:off x="2350911" y="4010223"/>
            <a:ext cx="2029109" cy="307777"/>
          </a:xfrm>
          <a:prstGeom prst="rect">
            <a:avLst/>
          </a:prstGeom>
          <a:noFill/>
          <a:ln w="9525">
            <a:noFill/>
            <a:miter lim="800000"/>
            <a:headEnd/>
            <a:tailEnd/>
          </a:ln>
        </p:spPr>
        <p:txBody>
          <a:bodyPr wrap="none">
            <a:prstTxWarp prst="textNoShape">
              <a:avLst/>
            </a:prstTxWarp>
            <a:spAutoFit/>
          </a:bodyPr>
          <a:lstStyle/>
          <a:p>
            <a:r>
              <a:rPr lang="fr-FR" sz="1400" i="1" dirty="0" err="1" smtClean="0">
                <a:latin typeface="Calibri"/>
                <a:ea typeface="Century Gothic" pitchFamily="-105" charset="0"/>
                <a:cs typeface="Calibri"/>
              </a:rPr>
              <a:t>Das</a:t>
            </a:r>
            <a:r>
              <a:rPr lang="fr-FR" sz="1400" i="1" dirty="0" smtClean="0">
                <a:latin typeface="Calibri"/>
                <a:ea typeface="Century Gothic" pitchFamily="-105" charset="0"/>
                <a:cs typeface="Calibri"/>
              </a:rPr>
              <a:t> et </a:t>
            </a:r>
            <a:r>
              <a:rPr lang="fr-FR" sz="1400" i="1" dirty="0">
                <a:latin typeface="Calibri"/>
                <a:ea typeface="Century Gothic" pitchFamily="-105" charset="0"/>
                <a:cs typeface="Calibri"/>
              </a:rPr>
              <a:t>al,</a:t>
            </a:r>
            <a:r>
              <a:rPr lang="fr-FR" sz="1400" i="1" dirty="0" smtClean="0">
                <a:latin typeface="Calibri"/>
                <a:ea typeface="Century Gothic" pitchFamily="-105" charset="0"/>
                <a:cs typeface="Calibri"/>
              </a:rPr>
              <a:t> </a:t>
            </a:r>
            <a:r>
              <a:rPr lang="fr-FR" sz="1400" i="1" dirty="0" err="1" smtClean="0">
                <a:latin typeface="Calibri"/>
                <a:ea typeface="Century Gothic" pitchFamily="-105" charset="0"/>
                <a:cs typeface="Calibri"/>
              </a:rPr>
              <a:t>PLoS</a:t>
            </a:r>
            <a:r>
              <a:rPr lang="fr-FR" sz="1400" i="1" dirty="0" smtClean="0">
                <a:latin typeface="Calibri"/>
                <a:ea typeface="Century Gothic" pitchFamily="-105" charset="0"/>
                <a:cs typeface="Calibri"/>
              </a:rPr>
              <a:t> One 2014</a:t>
            </a:r>
            <a:endParaRPr lang="fr-FR" sz="1400" i="1" dirty="0">
              <a:latin typeface="Calibri"/>
              <a:cs typeface="Calibri"/>
            </a:endParaRPr>
          </a:p>
        </p:txBody>
      </p:sp>
      <p:sp>
        <p:nvSpPr>
          <p:cNvPr id="32" name="Rectangle 6"/>
          <p:cNvSpPr>
            <a:spLocks noChangeArrowheads="1"/>
          </p:cNvSpPr>
          <p:nvPr/>
        </p:nvSpPr>
        <p:spPr bwMode="auto">
          <a:xfrm>
            <a:off x="2516011" y="2613223"/>
            <a:ext cx="1916373" cy="307777"/>
          </a:xfrm>
          <a:prstGeom prst="rect">
            <a:avLst/>
          </a:prstGeom>
          <a:noFill/>
          <a:ln w="9525">
            <a:noFill/>
            <a:miter lim="800000"/>
            <a:headEnd/>
            <a:tailEnd/>
          </a:ln>
        </p:spPr>
        <p:txBody>
          <a:bodyPr wrap="none">
            <a:prstTxWarp prst="textNoShape">
              <a:avLst/>
            </a:prstTxWarp>
            <a:spAutoFit/>
          </a:bodyPr>
          <a:lstStyle/>
          <a:p>
            <a:r>
              <a:rPr lang="fr-FR" sz="1400" i="1" dirty="0" err="1" smtClean="0">
                <a:latin typeface="Calibri"/>
                <a:ea typeface="Century Gothic" pitchFamily="-105" charset="0"/>
                <a:cs typeface="Calibri"/>
              </a:rPr>
              <a:t>Das</a:t>
            </a:r>
            <a:r>
              <a:rPr lang="fr-FR" sz="1400" i="1" dirty="0" smtClean="0">
                <a:latin typeface="Calibri"/>
                <a:ea typeface="Century Gothic" pitchFamily="-105" charset="0"/>
                <a:cs typeface="Calibri"/>
              </a:rPr>
              <a:t> et </a:t>
            </a:r>
            <a:r>
              <a:rPr lang="fr-FR" sz="1400" i="1" dirty="0">
                <a:latin typeface="Calibri"/>
                <a:ea typeface="Century Gothic" pitchFamily="-105" charset="0"/>
                <a:cs typeface="Calibri"/>
              </a:rPr>
              <a:t>al,</a:t>
            </a:r>
            <a:r>
              <a:rPr lang="fr-FR" sz="1400" i="1" dirty="0" smtClean="0">
                <a:latin typeface="Calibri"/>
                <a:ea typeface="Century Gothic" pitchFamily="-105" charset="0"/>
                <a:cs typeface="Calibri"/>
              </a:rPr>
              <a:t> </a:t>
            </a:r>
            <a:r>
              <a:rPr lang="fr-FR" sz="1400" i="1" dirty="0" err="1" smtClean="0">
                <a:latin typeface="Calibri"/>
                <a:ea typeface="Century Gothic" pitchFamily="-105" charset="0"/>
                <a:cs typeface="Calibri"/>
              </a:rPr>
              <a:t>Circ</a:t>
            </a:r>
            <a:r>
              <a:rPr lang="fr-FR" sz="1400" i="1" dirty="0" smtClean="0">
                <a:latin typeface="Calibri"/>
                <a:ea typeface="Century Gothic" pitchFamily="-105" charset="0"/>
                <a:cs typeface="Calibri"/>
              </a:rPr>
              <a:t> </a:t>
            </a:r>
            <a:r>
              <a:rPr lang="fr-FR" sz="1400" i="1" dirty="0" err="1" smtClean="0">
                <a:latin typeface="Calibri"/>
                <a:ea typeface="Century Gothic" pitchFamily="-105" charset="0"/>
                <a:cs typeface="Calibri"/>
              </a:rPr>
              <a:t>Res</a:t>
            </a:r>
            <a:r>
              <a:rPr lang="fr-FR" sz="1400" i="1" dirty="0" smtClean="0">
                <a:latin typeface="Calibri"/>
                <a:ea typeface="Century Gothic" pitchFamily="-105" charset="0"/>
                <a:cs typeface="Calibri"/>
              </a:rPr>
              <a:t> 2012</a:t>
            </a:r>
            <a:endParaRPr lang="fr-FR" sz="1400" i="1" dirty="0">
              <a:latin typeface="Calibri"/>
              <a:cs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22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1" grpId="0"/>
      <p:bldP spid="13" grpId="0"/>
      <p:bldP spid="14" grpId="0" animBg="1"/>
      <p:bldP spid="15" grpId="0" animBg="1"/>
      <p:bldP spid="16" grpId="0"/>
      <p:bldP spid="19" grpId="0"/>
      <p:bldP spid="11" grpId="0"/>
      <p:bldP spid="31" grpId="0"/>
      <p:bldP spid="32" grpId="0"/>
    </p:bld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nvGraphicFramePr>
        <p:xfrm>
          <a:off x="298449" y="1470660"/>
          <a:ext cx="8547101" cy="4947919"/>
        </p:xfrm>
        <a:graphic>
          <a:graphicData uri="http://schemas.openxmlformats.org/drawingml/2006/table">
            <a:tbl>
              <a:tblPr firstRow="1" bandRow="1">
                <a:tableStyleId>{306799F8-075E-4A3A-A7F6-7FBC6576F1A4}</a:tableStyleId>
              </a:tblPr>
              <a:tblGrid>
                <a:gridCol w="2457451"/>
                <a:gridCol w="2908300"/>
                <a:gridCol w="3181350"/>
              </a:tblGrid>
              <a:tr h="741680">
                <a:tc>
                  <a:txBody>
                    <a:bodyPr/>
                    <a:lstStyle/>
                    <a:p>
                      <a:r>
                        <a:rPr lang="fr-FR" dirty="0" err="1" smtClean="0">
                          <a:solidFill>
                            <a:schemeClr val="bg2">
                              <a:lumMod val="50000"/>
                            </a:schemeClr>
                          </a:solidFill>
                          <a:latin typeface="Avenir Next Demi Bold"/>
                          <a:cs typeface="Avenir Next Demi Bold"/>
                        </a:rPr>
                        <a:t>lncRNA</a:t>
                      </a:r>
                      <a:endParaRPr lang="fr-FR" dirty="0">
                        <a:solidFill>
                          <a:schemeClr val="bg2">
                            <a:lumMod val="50000"/>
                          </a:schemeClr>
                        </a:solidFill>
                        <a:latin typeface="Avenir Next Demi Bold"/>
                        <a:cs typeface="Avenir Next Demi Bold"/>
                      </a:endParaRPr>
                    </a:p>
                  </a:txBody>
                  <a:tcPr marL="81280" marR="81280">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r>
                        <a:rPr lang="fr-FR" dirty="0" smtClean="0">
                          <a:solidFill>
                            <a:schemeClr val="bg2">
                              <a:lumMod val="50000"/>
                            </a:schemeClr>
                          </a:solidFill>
                          <a:latin typeface="Avenir Next Demi Bold"/>
                          <a:cs typeface="Avenir Next Demi Bold"/>
                        </a:rPr>
                        <a:t>Illustrative</a:t>
                      </a:r>
                      <a:r>
                        <a:rPr lang="fr-FR" baseline="0" dirty="0" smtClean="0">
                          <a:solidFill>
                            <a:schemeClr val="bg2">
                              <a:lumMod val="50000"/>
                            </a:schemeClr>
                          </a:solidFill>
                          <a:latin typeface="Avenir Next Demi Bold"/>
                          <a:cs typeface="Avenir Next Demi Bold"/>
                        </a:rPr>
                        <a:t> cases</a:t>
                      </a:r>
                      <a:endParaRPr lang="fr-FR" dirty="0"/>
                    </a:p>
                  </a:txBody>
                  <a:tcPr marL="81280" marR="81280">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r>
                        <a:rPr lang="fr-FR" baseline="0" dirty="0" err="1" smtClean="0">
                          <a:solidFill>
                            <a:schemeClr val="bg2">
                              <a:lumMod val="50000"/>
                            </a:schemeClr>
                          </a:solidFill>
                          <a:latin typeface="Avenir Next Demi Bold"/>
                          <a:cs typeface="Avenir Next Demi Bold"/>
                        </a:rPr>
                        <a:t>References</a:t>
                      </a:r>
                      <a:endParaRPr lang="fr-FR" dirty="0"/>
                    </a:p>
                  </a:txBody>
                  <a:tcPr marL="81280" marR="81280">
                    <a:lnB w="12700" cap="flat" cmpd="sng" algn="ctr">
                      <a:solidFill>
                        <a:srgbClr val="000000"/>
                      </a:solidFill>
                      <a:prstDash val="solid"/>
                      <a:round/>
                      <a:headEnd type="none" w="med" len="med"/>
                      <a:tailEnd type="none" w="med" len="med"/>
                    </a:lnB>
                    <a:solidFill>
                      <a:schemeClr val="bg2">
                        <a:lumMod val="75000"/>
                      </a:schemeClr>
                    </a:solidFill>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b="1" i="1" dirty="0" smtClean="0">
                          <a:solidFill>
                            <a:srgbClr val="000000"/>
                          </a:solidFill>
                          <a:latin typeface="Avenir Next Condensed Medium"/>
                          <a:cs typeface="Avenir Next Condensed Medium"/>
                        </a:rPr>
                        <a:t>HIF1A-AS1</a:t>
                      </a:r>
                    </a:p>
                    <a:p>
                      <a:pPr marL="0" marR="0" indent="0" algn="l" defTabSz="457200" rtl="0" eaLnBrk="1" fontAlgn="auto" latinLnBrk="0" hangingPunct="1">
                        <a:lnSpc>
                          <a:spcPct val="100000"/>
                        </a:lnSpc>
                        <a:spcBef>
                          <a:spcPts val="0"/>
                        </a:spcBef>
                        <a:spcAft>
                          <a:spcPts val="0"/>
                        </a:spcAft>
                        <a:buClrTx/>
                        <a:buSzTx/>
                        <a:buFontTx/>
                        <a:buNone/>
                        <a:tabLst/>
                        <a:defRPr/>
                      </a:pPr>
                      <a:r>
                        <a:rPr lang="fr-FR" dirty="0" smtClean="0">
                          <a:solidFill>
                            <a:srgbClr val="000000"/>
                          </a:solidFill>
                          <a:latin typeface="Avenir Next Condensed Medium"/>
                          <a:cs typeface="Avenir Next Condensed Medium"/>
                        </a:rPr>
                        <a:t>(</a:t>
                      </a:r>
                      <a:r>
                        <a:rPr lang="fr-FR" dirty="0" err="1" smtClean="0">
                          <a:solidFill>
                            <a:srgbClr val="000000"/>
                          </a:solidFill>
                          <a:latin typeface="Avenir Next Condensed Medium"/>
                          <a:cs typeface="Avenir Next Condensed Medium"/>
                        </a:rPr>
                        <a:t>antisense</a:t>
                      </a:r>
                      <a:r>
                        <a:rPr lang="fr-FR" dirty="0" smtClean="0">
                          <a:solidFill>
                            <a:srgbClr val="000000"/>
                          </a:solidFill>
                          <a:latin typeface="Avenir Next Condensed Medium"/>
                          <a:cs typeface="Avenir Next Condensed Medium"/>
                        </a:rPr>
                        <a:t> HIF1A)</a:t>
                      </a:r>
                    </a:p>
                    <a:p>
                      <a:pPr marL="0" marR="0" indent="0" algn="l" defTabSz="457200" rtl="0" eaLnBrk="1" fontAlgn="auto" latinLnBrk="0" hangingPunct="1">
                        <a:lnSpc>
                          <a:spcPct val="100000"/>
                        </a:lnSpc>
                        <a:spcBef>
                          <a:spcPts val="0"/>
                        </a:spcBef>
                        <a:spcAft>
                          <a:spcPts val="0"/>
                        </a:spcAft>
                        <a:buClrTx/>
                        <a:buSzTx/>
                        <a:buFontTx/>
                        <a:buNone/>
                        <a:tabLst/>
                        <a:defRPr/>
                      </a:pPr>
                      <a:endParaRPr lang="fr-FR" dirty="0" smtClean="0">
                        <a:solidFill>
                          <a:srgbClr val="000000"/>
                        </a:solidFill>
                        <a:latin typeface="Avenir Next Condensed Medium"/>
                        <a:cs typeface="Avenir Next Condensed Medium"/>
                      </a:endParaRPr>
                    </a:p>
                  </a:txBody>
                  <a:tcPr marL="81280" marR="81280">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dirty="0" err="1" smtClean="0">
                          <a:solidFill>
                            <a:srgbClr val="000000"/>
                          </a:solidFill>
                          <a:latin typeface="Avenir Next Condensed Medium"/>
                          <a:cs typeface="Avenir Next Condensed Medium"/>
                        </a:rPr>
                        <a:t>Apoptosis</a:t>
                      </a:r>
                      <a:r>
                        <a:rPr lang="fr-FR" dirty="0" smtClean="0">
                          <a:solidFill>
                            <a:srgbClr val="000000"/>
                          </a:solidFill>
                          <a:latin typeface="Avenir Next Condensed Medium"/>
                          <a:cs typeface="Avenir Next Condensed Medium"/>
                        </a:rPr>
                        <a:t> </a:t>
                      </a:r>
                      <a:r>
                        <a:rPr lang="fr-FR" dirty="0" err="1" smtClean="0">
                          <a:solidFill>
                            <a:srgbClr val="000000"/>
                          </a:solidFill>
                          <a:latin typeface="Avenir Next Condensed Medium"/>
                          <a:cs typeface="Avenir Next Condensed Medium"/>
                        </a:rPr>
                        <a:t>inhibitor</a:t>
                      </a:r>
                      <a:endParaRPr lang="fr-FR" dirty="0" smtClean="0">
                        <a:solidFill>
                          <a:srgbClr val="000000"/>
                        </a:solidFill>
                        <a:latin typeface="Avenir Next Condensed Medium"/>
                        <a:cs typeface="Avenir Next Condensed Medium"/>
                      </a:endParaRPr>
                    </a:p>
                  </a:txBody>
                  <a:tcPr marL="81280" marR="81280">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dirty="0" smtClean="0">
                          <a:solidFill>
                            <a:srgbClr val="000000"/>
                          </a:solidFill>
                          <a:latin typeface="Avenir Next Condensed Medium"/>
                          <a:cs typeface="Avenir Next Condensed Medium"/>
                        </a:rPr>
                        <a:t>Wang et al.</a:t>
                      </a:r>
                      <a:r>
                        <a:rPr lang="fr-FR" baseline="0" dirty="0" smtClean="0">
                          <a:solidFill>
                            <a:srgbClr val="000000"/>
                          </a:solidFill>
                          <a:latin typeface="Avenir Next Condensed Medium"/>
                          <a:cs typeface="Avenir Next Condensed Medium"/>
                        </a:rPr>
                        <a:t> </a:t>
                      </a:r>
                      <a:r>
                        <a:rPr lang="fr-FR" i="1" dirty="0" smtClean="0">
                          <a:solidFill>
                            <a:srgbClr val="000000"/>
                          </a:solidFill>
                          <a:latin typeface="Avenir Next Condensed Medium"/>
                          <a:cs typeface="Avenir Next Condensed Medium"/>
                        </a:rPr>
                        <a:t>Mol </a:t>
                      </a:r>
                      <a:r>
                        <a:rPr lang="fr-FR" i="1" dirty="0" err="1" smtClean="0">
                          <a:solidFill>
                            <a:srgbClr val="000000"/>
                          </a:solidFill>
                          <a:latin typeface="Avenir Next Condensed Medium"/>
                          <a:cs typeface="Avenir Next Condensed Medium"/>
                        </a:rPr>
                        <a:t>Cell</a:t>
                      </a:r>
                      <a:r>
                        <a:rPr lang="fr-FR" i="1" dirty="0" smtClean="0">
                          <a:solidFill>
                            <a:srgbClr val="000000"/>
                          </a:solidFill>
                          <a:latin typeface="Avenir Next Condensed Medium"/>
                          <a:cs typeface="Avenir Next Condensed Medium"/>
                        </a:rPr>
                        <a:t> </a:t>
                      </a:r>
                      <a:r>
                        <a:rPr lang="fr-FR" i="1" dirty="0" err="1" smtClean="0">
                          <a:solidFill>
                            <a:srgbClr val="000000"/>
                          </a:solidFill>
                          <a:latin typeface="Avenir Next Condensed Medium"/>
                          <a:cs typeface="Avenir Next Condensed Medium"/>
                        </a:rPr>
                        <a:t>Biochem</a:t>
                      </a:r>
                      <a:r>
                        <a:rPr lang="fr-FR" i="1" baseline="0" dirty="0" smtClean="0">
                          <a:solidFill>
                            <a:srgbClr val="000000"/>
                          </a:solidFill>
                          <a:latin typeface="Avenir Next Condensed Medium"/>
                          <a:cs typeface="Avenir Next Condensed Medium"/>
                        </a:rPr>
                        <a:t> </a:t>
                      </a:r>
                      <a:r>
                        <a:rPr lang="fr-FR" baseline="0" dirty="0" smtClean="0">
                          <a:solidFill>
                            <a:srgbClr val="000000"/>
                          </a:solidFill>
                          <a:latin typeface="Avenir Next Condensed Medium"/>
                          <a:cs typeface="Avenir Next Condensed Medium"/>
                        </a:rPr>
                        <a:t>2015</a:t>
                      </a:r>
                      <a:endParaRPr lang="fr-FR" dirty="0" smtClean="0">
                        <a:solidFill>
                          <a:srgbClr val="000000"/>
                        </a:solidFill>
                        <a:latin typeface="Avenir Next Condensed Medium"/>
                        <a:cs typeface="Avenir Next Condensed Medium"/>
                      </a:endParaRPr>
                    </a:p>
                  </a:txBody>
                  <a:tcPr marL="81280" marR="81280">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b="1" i="1" baseline="0" dirty="0" smtClean="0">
                          <a:solidFill>
                            <a:srgbClr val="000000"/>
                          </a:solidFill>
                          <a:latin typeface="Avenir Next Condensed Medium"/>
                          <a:cs typeface="Avenir Next Condensed Medium"/>
                        </a:rPr>
                        <a:t>HOTAIR</a:t>
                      </a:r>
                      <a:endParaRPr lang="fr-FR" i="1" dirty="0" smtClean="0">
                        <a:solidFill>
                          <a:srgbClr val="000000"/>
                        </a:solidFill>
                        <a:latin typeface="Avenir Next Condensed Medium"/>
                        <a:cs typeface="Avenir Next Condensed Medium"/>
                      </a:endParaRPr>
                    </a:p>
                    <a:p>
                      <a:pPr marL="0" marR="0" indent="0" algn="l" defTabSz="457200" rtl="0" eaLnBrk="1" fontAlgn="auto" latinLnBrk="0" hangingPunct="1">
                        <a:lnSpc>
                          <a:spcPct val="100000"/>
                        </a:lnSpc>
                        <a:spcBef>
                          <a:spcPts val="0"/>
                        </a:spcBef>
                        <a:spcAft>
                          <a:spcPts val="0"/>
                        </a:spcAft>
                        <a:buClrTx/>
                        <a:buSzTx/>
                        <a:buFontTx/>
                        <a:buNone/>
                        <a:tabLst/>
                        <a:defRPr/>
                      </a:pPr>
                      <a:r>
                        <a:rPr lang="fr-FR" dirty="0" smtClean="0">
                          <a:solidFill>
                            <a:srgbClr val="000000"/>
                          </a:solidFill>
                          <a:latin typeface="Avenir Next Condensed Medium"/>
                          <a:cs typeface="Avenir Next Condensed Medium"/>
                        </a:rPr>
                        <a:t>(</a:t>
                      </a:r>
                      <a:r>
                        <a:rPr lang="fr-FR" dirty="0" err="1" smtClean="0">
                          <a:solidFill>
                            <a:srgbClr val="000000"/>
                          </a:solidFill>
                          <a:latin typeface="Avenir Next Condensed Medium"/>
                          <a:cs typeface="Avenir Next Condensed Medium"/>
                        </a:rPr>
                        <a:t>antisense</a:t>
                      </a:r>
                      <a:r>
                        <a:rPr lang="fr-FR" dirty="0" smtClean="0">
                          <a:solidFill>
                            <a:srgbClr val="000000"/>
                          </a:solidFill>
                          <a:latin typeface="Avenir Next Condensed Medium"/>
                          <a:cs typeface="Avenir Next Condensed Medium"/>
                        </a:rPr>
                        <a:t> HOXC)</a:t>
                      </a:r>
                    </a:p>
                  </a:txBody>
                  <a:tcPr marL="81280" marR="81280">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dirty="0" smtClean="0">
                          <a:solidFill>
                            <a:srgbClr val="000000"/>
                          </a:solidFill>
                          <a:latin typeface="Avenir Next Condensed Medium"/>
                          <a:cs typeface="Avenir Next Condensed Medium"/>
                        </a:rPr>
                        <a:t>Mitochondrial </a:t>
                      </a:r>
                      <a:r>
                        <a:rPr lang="fr-FR" dirty="0" err="1" smtClean="0">
                          <a:solidFill>
                            <a:srgbClr val="000000"/>
                          </a:solidFill>
                          <a:latin typeface="Avenir Next Condensed Medium"/>
                          <a:cs typeface="Avenir Next Condensed Medium"/>
                        </a:rPr>
                        <a:t>homeostasis</a:t>
                      </a:r>
                      <a:endParaRPr lang="fr-FR" dirty="0" smtClean="0">
                        <a:solidFill>
                          <a:srgbClr val="000000"/>
                        </a:solidFill>
                        <a:latin typeface="Avenir Next Condensed Medium"/>
                        <a:cs typeface="Avenir Next Condensed Medium"/>
                      </a:endParaRPr>
                    </a:p>
                    <a:p>
                      <a:pPr marL="0" marR="0" indent="0" algn="l" defTabSz="457200" rtl="0" eaLnBrk="1" fontAlgn="auto" latinLnBrk="0" hangingPunct="1">
                        <a:lnSpc>
                          <a:spcPct val="100000"/>
                        </a:lnSpc>
                        <a:spcBef>
                          <a:spcPts val="0"/>
                        </a:spcBef>
                        <a:spcAft>
                          <a:spcPts val="0"/>
                        </a:spcAft>
                        <a:buClrTx/>
                        <a:buSzTx/>
                        <a:buFontTx/>
                        <a:buNone/>
                        <a:tabLst/>
                        <a:defRPr/>
                      </a:pPr>
                      <a:r>
                        <a:rPr lang="fr-FR" dirty="0" smtClean="0">
                          <a:solidFill>
                            <a:srgbClr val="000000"/>
                          </a:solidFill>
                          <a:latin typeface="Avenir Next Condensed Medium"/>
                          <a:cs typeface="Avenir Next Condensed Medium"/>
                        </a:rPr>
                        <a:t>in cancer </a:t>
                      </a:r>
                      <a:r>
                        <a:rPr lang="fr-FR" dirty="0" err="1" smtClean="0">
                          <a:solidFill>
                            <a:srgbClr val="000000"/>
                          </a:solidFill>
                          <a:latin typeface="Avenir Next Condensed Medium"/>
                          <a:cs typeface="Avenir Next Condensed Medium"/>
                        </a:rPr>
                        <a:t>cells</a:t>
                      </a:r>
                      <a:endParaRPr lang="fr-FR" dirty="0" smtClean="0">
                        <a:solidFill>
                          <a:srgbClr val="000000"/>
                        </a:solidFill>
                        <a:latin typeface="Avenir Next Condensed Medium"/>
                        <a:cs typeface="Avenir Next Condensed Medium"/>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fr-FR" dirty="0" smtClean="0">
                        <a:solidFill>
                          <a:srgbClr val="000000"/>
                        </a:solidFill>
                        <a:latin typeface="Avenir Next Condensed Medium"/>
                        <a:cs typeface="Avenir Next Condensed Medium"/>
                      </a:endParaRPr>
                    </a:p>
                  </a:txBody>
                  <a:tcPr marL="81280" marR="81280">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dirty="0" smtClean="0">
                          <a:solidFill>
                            <a:srgbClr val="000000"/>
                          </a:solidFill>
                          <a:latin typeface="Avenir Next Condensed Medium"/>
                          <a:cs typeface="Avenir Next Condensed Medium"/>
                        </a:rPr>
                        <a:t>Zheng et al.</a:t>
                      </a:r>
                      <a:r>
                        <a:rPr lang="fr-FR" baseline="0" dirty="0" smtClean="0">
                          <a:solidFill>
                            <a:srgbClr val="000000"/>
                          </a:solidFill>
                          <a:latin typeface="Avenir Next Condensed Medium"/>
                          <a:cs typeface="Avenir Next Condensed Medium"/>
                        </a:rPr>
                        <a:t> </a:t>
                      </a:r>
                      <a:r>
                        <a:rPr lang="fr-FR" i="1" baseline="0" dirty="0" smtClean="0">
                          <a:solidFill>
                            <a:srgbClr val="000000"/>
                          </a:solidFill>
                          <a:latin typeface="Avenir Next Condensed Medium"/>
                          <a:cs typeface="Avenir Next Condensed Medium"/>
                        </a:rPr>
                        <a:t>Mol </a:t>
                      </a:r>
                      <a:r>
                        <a:rPr lang="fr-FR" i="1" baseline="0" dirty="0" err="1" smtClean="0">
                          <a:solidFill>
                            <a:srgbClr val="000000"/>
                          </a:solidFill>
                          <a:latin typeface="Avenir Next Condensed Medium"/>
                          <a:cs typeface="Avenir Next Condensed Medium"/>
                        </a:rPr>
                        <a:t>Cell</a:t>
                      </a:r>
                      <a:r>
                        <a:rPr lang="fr-FR" i="1" baseline="0" dirty="0" smtClean="0">
                          <a:solidFill>
                            <a:srgbClr val="000000"/>
                          </a:solidFill>
                          <a:latin typeface="Avenir Next Condensed Medium"/>
                          <a:cs typeface="Avenir Next Condensed Medium"/>
                        </a:rPr>
                        <a:t> </a:t>
                      </a:r>
                      <a:r>
                        <a:rPr lang="fr-FR" i="1" baseline="0" dirty="0" err="1" smtClean="0">
                          <a:solidFill>
                            <a:srgbClr val="000000"/>
                          </a:solidFill>
                          <a:latin typeface="Avenir Next Condensed Medium"/>
                          <a:cs typeface="Avenir Next Condensed Medium"/>
                        </a:rPr>
                        <a:t>Proteom</a:t>
                      </a:r>
                      <a:r>
                        <a:rPr lang="fr-FR" i="1" dirty="0" smtClean="0">
                          <a:solidFill>
                            <a:srgbClr val="000000"/>
                          </a:solidFill>
                          <a:latin typeface="Avenir Next Condensed Medium"/>
                          <a:cs typeface="Avenir Next Condensed Medium"/>
                        </a:rPr>
                        <a:t> </a:t>
                      </a:r>
                      <a:r>
                        <a:rPr lang="fr-FR" dirty="0" smtClean="0">
                          <a:solidFill>
                            <a:srgbClr val="000000"/>
                          </a:solidFill>
                          <a:latin typeface="Avenir Next Condensed Medium"/>
                          <a:cs typeface="Avenir Next Condensed Medium"/>
                        </a:rPr>
                        <a:t>2015</a:t>
                      </a:r>
                    </a:p>
                  </a:txBody>
                  <a:tcPr marL="81280" marR="81280">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b="1" i="1" baseline="0" dirty="0" smtClean="0">
                          <a:solidFill>
                            <a:srgbClr val="000000"/>
                          </a:solidFill>
                          <a:latin typeface="Avenir Next Condensed Medium"/>
                          <a:cs typeface="Avenir Next Condensed Medium"/>
                        </a:rPr>
                        <a:t>CARL</a:t>
                      </a:r>
                      <a:endParaRPr lang="fr-FR" b="0" i="1" baseline="0" dirty="0" smtClean="0">
                        <a:solidFill>
                          <a:srgbClr val="000000"/>
                        </a:solidFill>
                        <a:latin typeface="Avenir Next Condensed Medium"/>
                        <a:cs typeface="Avenir Next Condensed Medium"/>
                      </a:endParaRPr>
                    </a:p>
                    <a:p>
                      <a:pPr marL="0" marR="0" indent="0" algn="l" defTabSz="457200" rtl="0" eaLnBrk="1" fontAlgn="auto" latinLnBrk="0" hangingPunct="1">
                        <a:lnSpc>
                          <a:spcPct val="100000"/>
                        </a:lnSpc>
                        <a:spcBef>
                          <a:spcPts val="0"/>
                        </a:spcBef>
                        <a:spcAft>
                          <a:spcPts val="0"/>
                        </a:spcAft>
                        <a:buClrTx/>
                        <a:buSzTx/>
                        <a:buFontTx/>
                        <a:buNone/>
                        <a:tabLst/>
                        <a:defRPr/>
                      </a:pPr>
                      <a:r>
                        <a:rPr lang="fr-FR" dirty="0" smtClean="0">
                          <a:solidFill>
                            <a:srgbClr val="000000"/>
                          </a:solidFill>
                          <a:latin typeface="Avenir Next Condensed Medium"/>
                          <a:cs typeface="Avenir Next Condensed Medium"/>
                        </a:rPr>
                        <a:t>(</a:t>
                      </a:r>
                      <a:r>
                        <a:rPr lang="fr-FR" dirty="0" err="1" smtClean="0">
                          <a:solidFill>
                            <a:srgbClr val="000000"/>
                          </a:solidFill>
                          <a:latin typeface="Avenir Next Condensed Medium"/>
                          <a:cs typeface="Avenir Next Condensed Medium"/>
                        </a:rPr>
                        <a:t>Cardiac</a:t>
                      </a:r>
                      <a:r>
                        <a:rPr lang="fr-FR" dirty="0" smtClean="0">
                          <a:solidFill>
                            <a:srgbClr val="000000"/>
                          </a:solidFill>
                          <a:latin typeface="Avenir Next Condensed Medium"/>
                          <a:cs typeface="Avenir Next Condensed Medium"/>
                        </a:rPr>
                        <a:t> </a:t>
                      </a:r>
                      <a:r>
                        <a:rPr lang="fr-FR" dirty="0" err="1" smtClean="0">
                          <a:solidFill>
                            <a:srgbClr val="000000"/>
                          </a:solidFill>
                          <a:latin typeface="Avenir Next Condensed Medium"/>
                          <a:cs typeface="Avenir Next Condensed Medium"/>
                        </a:rPr>
                        <a:t>Apoptosis-Related</a:t>
                      </a:r>
                      <a:r>
                        <a:rPr lang="fr-FR" dirty="0" smtClean="0">
                          <a:solidFill>
                            <a:srgbClr val="000000"/>
                          </a:solidFill>
                          <a:latin typeface="Avenir Next Condensed Medium"/>
                          <a:cs typeface="Avenir Next Condensed Medium"/>
                        </a:rPr>
                        <a:t> </a:t>
                      </a:r>
                      <a:r>
                        <a:rPr lang="fr-FR" dirty="0" err="1" smtClean="0">
                          <a:solidFill>
                            <a:srgbClr val="000000"/>
                          </a:solidFill>
                          <a:latin typeface="Avenir Next Condensed Medium"/>
                          <a:cs typeface="Avenir Next Condensed Medium"/>
                        </a:rPr>
                        <a:t>lncRNA</a:t>
                      </a:r>
                      <a:r>
                        <a:rPr lang="fr-FR" dirty="0" smtClean="0">
                          <a:solidFill>
                            <a:srgbClr val="000000"/>
                          </a:solidFill>
                          <a:latin typeface="Avenir Next Condensed Medium"/>
                          <a:cs typeface="Avenir Next Condensed Medium"/>
                        </a:rPr>
                        <a:t>)</a:t>
                      </a:r>
                    </a:p>
                  </a:txBody>
                  <a:tcPr marL="81280" marR="81280">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dirty="0" err="1" smtClean="0">
                          <a:solidFill>
                            <a:srgbClr val="000000"/>
                          </a:solidFill>
                          <a:latin typeface="Avenir Next Condensed Medium"/>
                          <a:cs typeface="Avenir Next Condensed Medium"/>
                        </a:rPr>
                        <a:t>Inhibits</a:t>
                      </a:r>
                      <a:r>
                        <a:rPr lang="fr-FR" baseline="0" dirty="0" smtClean="0">
                          <a:solidFill>
                            <a:srgbClr val="000000"/>
                          </a:solidFill>
                          <a:latin typeface="Avenir Next Condensed Medium"/>
                          <a:cs typeface="Avenir Next Condensed Medium"/>
                        </a:rPr>
                        <a:t> </a:t>
                      </a:r>
                      <a:r>
                        <a:rPr lang="fr-FR" baseline="0" dirty="0" err="1" smtClean="0">
                          <a:solidFill>
                            <a:srgbClr val="000000"/>
                          </a:solidFill>
                          <a:latin typeface="Avenir Next Condensed Medium"/>
                          <a:cs typeface="Avenir Next Condensed Medium"/>
                        </a:rPr>
                        <a:t>anoxia-induced</a:t>
                      </a:r>
                      <a:r>
                        <a:rPr lang="fr-FR" baseline="0" dirty="0" smtClean="0">
                          <a:solidFill>
                            <a:srgbClr val="000000"/>
                          </a:solidFill>
                          <a:latin typeface="Avenir Next Condensed Medium"/>
                          <a:cs typeface="Avenir Next Condensed Medium"/>
                        </a:rPr>
                        <a:t> f</a:t>
                      </a:r>
                      <a:r>
                        <a:rPr lang="fr-FR" dirty="0" smtClean="0">
                          <a:solidFill>
                            <a:srgbClr val="000000"/>
                          </a:solidFill>
                          <a:latin typeface="Avenir Next Condensed Medium"/>
                          <a:cs typeface="Avenir Next Condensed Medium"/>
                        </a:rPr>
                        <a:t>ission (via PHB2)</a:t>
                      </a:r>
                    </a:p>
                    <a:p>
                      <a:pPr marL="0" marR="0" indent="0" algn="l" defTabSz="457200" rtl="0" eaLnBrk="1" fontAlgn="auto" latinLnBrk="0" hangingPunct="1">
                        <a:lnSpc>
                          <a:spcPct val="100000"/>
                        </a:lnSpc>
                        <a:spcBef>
                          <a:spcPts val="0"/>
                        </a:spcBef>
                        <a:spcAft>
                          <a:spcPts val="0"/>
                        </a:spcAft>
                        <a:buClrTx/>
                        <a:buSzTx/>
                        <a:buFontTx/>
                        <a:buNone/>
                        <a:tabLst/>
                        <a:defRPr/>
                      </a:pPr>
                      <a:r>
                        <a:rPr lang="fr-FR" dirty="0" err="1" smtClean="0">
                          <a:solidFill>
                            <a:srgbClr val="000000"/>
                          </a:solidFill>
                          <a:latin typeface="Avenir Next Condensed Medium"/>
                          <a:cs typeface="Avenir Next Condensed Medium"/>
                        </a:rPr>
                        <a:t>Apoptosis</a:t>
                      </a:r>
                      <a:r>
                        <a:rPr lang="fr-FR" dirty="0" smtClean="0">
                          <a:solidFill>
                            <a:srgbClr val="000000"/>
                          </a:solidFill>
                          <a:latin typeface="Avenir Next Condensed Medium"/>
                          <a:cs typeface="Avenir Next Condensed Medium"/>
                        </a:rPr>
                        <a:t> </a:t>
                      </a:r>
                      <a:r>
                        <a:rPr lang="fr-FR" dirty="0" err="1" smtClean="0">
                          <a:solidFill>
                            <a:srgbClr val="000000"/>
                          </a:solidFill>
                          <a:latin typeface="Avenir Next Condensed Medium"/>
                          <a:cs typeface="Avenir Next Condensed Medium"/>
                        </a:rPr>
                        <a:t>inhibitor</a:t>
                      </a:r>
                      <a:endParaRPr lang="fr-FR" dirty="0" smtClean="0">
                        <a:solidFill>
                          <a:srgbClr val="000000"/>
                        </a:solidFill>
                        <a:latin typeface="Avenir Next Condensed Medium"/>
                        <a:cs typeface="Avenir Next Condensed Medium"/>
                      </a:endParaRPr>
                    </a:p>
                    <a:p>
                      <a:pPr marL="0" marR="0" indent="0" algn="l" defTabSz="457200" rtl="0" eaLnBrk="1" fontAlgn="auto" latinLnBrk="0" hangingPunct="1">
                        <a:lnSpc>
                          <a:spcPct val="100000"/>
                        </a:lnSpc>
                        <a:spcBef>
                          <a:spcPts val="0"/>
                        </a:spcBef>
                        <a:spcAft>
                          <a:spcPts val="0"/>
                        </a:spcAft>
                        <a:buClrTx/>
                        <a:buSzTx/>
                        <a:buFontTx/>
                        <a:buNone/>
                        <a:tabLst/>
                        <a:defRPr/>
                      </a:pPr>
                      <a:r>
                        <a:rPr lang="fr-FR" dirty="0" err="1" smtClean="0">
                          <a:solidFill>
                            <a:srgbClr val="000000"/>
                          </a:solidFill>
                          <a:latin typeface="Avenir Next Condensed Medium"/>
                          <a:cs typeface="Avenir Next Condensed Medium"/>
                        </a:rPr>
                        <a:t>Sponges</a:t>
                      </a:r>
                      <a:r>
                        <a:rPr lang="fr-FR" baseline="0" dirty="0" smtClean="0">
                          <a:solidFill>
                            <a:srgbClr val="000000"/>
                          </a:solidFill>
                          <a:latin typeface="Avenir Next Condensed Medium"/>
                          <a:cs typeface="Avenir Next Condensed Medium"/>
                        </a:rPr>
                        <a:t> </a:t>
                      </a:r>
                      <a:r>
                        <a:rPr lang="fr-FR" dirty="0" smtClean="0">
                          <a:solidFill>
                            <a:srgbClr val="000000"/>
                          </a:solidFill>
                          <a:latin typeface="Avenir Next Condensed Medium"/>
                          <a:cs typeface="Avenir Next Condensed Medium"/>
                        </a:rPr>
                        <a:t>miR-539</a:t>
                      </a:r>
                    </a:p>
                  </a:txBody>
                  <a:tcPr marL="81280" marR="81280">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dirty="0" smtClean="0">
                          <a:solidFill>
                            <a:srgbClr val="000000"/>
                          </a:solidFill>
                          <a:latin typeface="Avenir Next Condensed Medium"/>
                          <a:cs typeface="Avenir Next Condensed Medium"/>
                        </a:rPr>
                        <a:t>Wang et al. </a:t>
                      </a:r>
                      <a:r>
                        <a:rPr lang="fr-FR" i="1" dirty="0" smtClean="0">
                          <a:solidFill>
                            <a:srgbClr val="000000"/>
                          </a:solidFill>
                          <a:latin typeface="Avenir Next Condensed Medium"/>
                          <a:cs typeface="Avenir Next Condensed Medium"/>
                        </a:rPr>
                        <a:t>Nat Commun </a:t>
                      </a:r>
                      <a:r>
                        <a:rPr lang="fr-FR" dirty="0" smtClean="0">
                          <a:solidFill>
                            <a:srgbClr val="000000"/>
                          </a:solidFill>
                          <a:latin typeface="Avenir Next Condensed Medium"/>
                          <a:cs typeface="Avenir Next Condensed Medium"/>
                        </a:rPr>
                        <a:t>2014</a:t>
                      </a:r>
                    </a:p>
                  </a:txBody>
                  <a:tcPr marL="81280" marR="81280">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62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b="1" i="1" baseline="0" dirty="0" smtClean="0">
                          <a:solidFill>
                            <a:srgbClr val="000000"/>
                          </a:solidFill>
                          <a:latin typeface="Avenir Next Condensed Medium"/>
                          <a:cs typeface="Avenir Next Condensed Medium"/>
                        </a:rPr>
                        <a:t>M</a:t>
                      </a:r>
                      <a:r>
                        <a:rPr lang="fr-FR" b="1" i="1" dirty="0" smtClean="0">
                          <a:solidFill>
                            <a:srgbClr val="000000"/>
                          </a:solidFill>
                          <a:latin typeface="Avenir Next Condensed Medium"/>
                          <a:cs typeface="Avenir Next Condensed Medium"/>
                        </a:rPr>
                        <a:t>DRL</a:t>
                      </a:r>
                    </a:p>
                    <a:p>
                      <a:pPr marL="0" marR="0" indent="0" algn="l" defTabSz="457200" rtl="0" eaLnBrk="1" fontAlgn="auto" latinLnBrk="0" hangingPunct="1">
                        <a:lnSpc>
                          <a:spcPct val="100000"/>
                        </a:lnSpc>
                        <a:spcBef>
                          <a:spcPts val="0"/>
                        </a:spcBef>
                        <a:spcAft>
                          <a:spcPts val="0"/>
                        </a:spcAft>
                        <a:buClrTx/>
                        <a:buSzTx/>
                        <a:buFontTx/>
                        <a:buNone/>
                        <a:tabLst/>
                        <a:defRPr/>
                      </a:pPr>
                      <a:r>
                        <a:rPr lang="fr-FR" dirty="0" smtClean="0">
                          <a:solidFill>
                            <a:srgbClr val="000000"/>
                          </a:solidFill>
                          <a:latin typeface="Avenir Next Condensed Medium"/>
                          <a:cs typeface="Avenir Next Condensed Medium"/>
                        </a:rPr>
                        <a:t>(Mitochondrial</a:t>
                      </a:r>
                      <a:r>
                        <a:rPr lang="fr-FR" baseline="0" dirty="0" smtClean="0">
                          <a:solidFill>
                            <a:srgbClr val="000000"/>
                          </a:solidFill>
                          <a:latin typeface="Avenir Next Condensed Medium"/>
                          <a:cs typeface="Avenir Next Condensed Medium"/>
                        </a:rPr>
                        <a:t> </a:t>
                      </a:r>
                      <a:r>
                        <a:rPr lang="fr-FR" baseline="0" dirty="0" err="1" smtClean="0">
                          <a:solidFill>
                            <a:srgbClr val="000000"/>
                          </a:solidFill>
                          <a:latin typeface="Avenir Next Condensed Medium"/>
                          <a:cs typeface="Avenir Next Condensed Medium"/>
                        </a:rPr>
                        <a:t>Dynamic</a:t>
                      </a:r>
                      <a:r>
                        <a:rPr lang="fr-FR" baseline="0" dirty="0" smtClean="0">
                          <a:solidFill>
                            <a:srgbClr val="000000"/>
                          </a:solidFill>
                          <a:latin typeface="Avenir Next Condensed Medium"/>
                          <a:cs typeface="Avenir Next Condensed Medium"/>
                        </a:rPr>
                        <a:t> </a:t>
                      </a:r>
                      <a:r>
                        <a:rPr lang="fr-FR" baseline="0" dirty="0" err="1" smtClean="0">
                          <a:solidFill>
                            <a:srgbClr val="000000"/>
                          </a:solidFill>
                          <a:latin typeface="Avenir Next Condensed Medium"/>
                          <a:cs typeface="Avenir Next Condensed Medium"/>
                        </a:rPr>
                        <a:t>Related</a:t>
                      </a:r>
                      <a:r>
                        <a:rPr lang="fr-FR" baseline="0" dirty="0" smtClean="0">
                          <a:solidFill>
                            <a:srgbClr val="000000"/>
                          </a:solidFill>
                          <a:latin typeface="Avenir Next Condensed Medium"/>
                          <a:cs typeface="Avenir Next Condensed Medium"/>
                        </a:rPr>
                        <a:t> </a:t>
                      </a:r>
                      <a:r>
                        <a:rPr lang="fr-FR" baseline="0" dirty="0" err="1" smtClean="0">
                          <a:solidFill>
                            <a:srgbClr val="000000"/>
                          </a:solidFill>
                          <a:latin typeface="Avenir Next Condensed Medium"/>
                          <a:cs typeface="Avenir Next Condensed Medium"/>
                        </a:rPr>
                        <a:t>lncRNA</a:t>
                      </a:r>
                      <a:r>
                        <a:rPr lang="fr-FR" baseline="0" dirty="0" smtClean="0">
                          <a:solidFill>
                            <a:srgbClr val="000000"/>
                          </a:solidFill>
                          <a:latin typeface="Avenir Next Condensed Medium"/>
                          <a:cs typeface="Avenir Next Condensed Medium"/>
                        </a:rPr>
                        <a:t>)</a:t>
                      </a:r>
                      <a:endParaRPr lang="fr-FR" i="1" dirty="0" smtClean="0">
                        <a:solidFill>
                          <a:srgbClr val="000000"/>
                        </a:solidFill>
                        <a:latin typeface="Avenir Next Condensed Medium"/>
                        <a:cs typeface="Avenir Next Condensed Medium"/>
                      </a:endParaRPr>
                    </a:p>
                  </a:txBody>
                  <a:tcPr marL="81280" marR="81280">
                    <a:lnT w="12700" cap="flat" cmpd="sng" algn="ctr">
                      <a:solidFill>
                        <a:srgbClr val="000000"/>
                      </a:solidFill>
                      <a:prstDash val="solid"/>
                      <a:round/>
                      <a:headEnd type="none" w="med" len="med"/>
                      <a:tailEnd type="none" w="med" len="med"/>
                    </a:lnT>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dirty="0" smtClean="0">
                          <a:solidFill>
                            <a:srgbClr val="000000"/>
                          </a:solidFill>
                          <a:latin typeface="Avenir Next Condensed Medium"/>
                          <a:cs typeface="Avenir Next Condensed Medium"/>
                        </a:rPr>
                        <a:t>Mitochondrial network</a:t>
                      </a:r>
                    </a:p>
                    <a:p>
                      <a:pPr marL="0" marR="0" indent="0" algn="l" defTabSz="457200" rtl="0" eaLnBrk="1" fontAlgn="auto" latinLnBrk="0" hangingPunct="1">
                        <a:lnSpc>
                          <a:spcPct val="100000"/>
                        </a:lnSpc>
                        <a:spcBef>
                          <a:spcPts val="0"/>
                        </a:spcBef>
                        <a:spcAft>
                          <a:spcPts val="0"/>
                        </a:spcAft>
                        <a:buClrTx/>
                        <a:buSzTx/>
                        <a:buFontTx/>
                        <a:buNone/>
                        <a:tabLst/>
                        <a:defRPr/>
                      </a:pPr>
                      <a:r>
                        <a:rPr lang="fr-FR" dirty="0" err="1" smtClean="0">
                          <a:solidFill>
                            <a:srgbClr val="000000"/>
                          </a:solidFill>
                          <a:latin typeface="Avenir Next Condensed Medium"/>
                          <a:cs typeface="Avenir Next Condensed Medium"/>
                        </a:rPr>
                        <a:t>Sponges</a:t>
                      </a:r>
                      <a:r>
                        <a:rPr lang="fr-FR" dirty="0" smtClean="0">
                          <a:solidFill>
                            <a:srgbClr val="000000"/>
                          </a:solidFill>
                          <a:latin typeface="Avenir Next Condensed Medium"/>
                          <a:cs typeface="Avenir Next Condensed Medium"/>
                        </a:rPr>
                        <a:t> mir-361 &amp;</a:t>
                      </a:r>
                    </a:p>
                    <a:p>
                      <a:pPr marL="0" marR="0" indent="0" algn="l" defTabSz="457200" rtl="0" eaLnBrk="1" fontAlgn="auto" latinLnBrk="0" hangingPunct="1">
                        <a:lnSpc>
                          <a:spcPct val="100000"/>
                        </a:lnSpc>
                        <a:spcBef>
                          <a:spcPts val="0"/>
                        </a:spcBef>
                        <a:spcAft>
                          <a:spcPts val="0"/>
                        </a:spcAft>
                        <a:buClrTx/>
                        <a:buSzTx/>
                        <a:buFontTx/>
                        <a:buNone/>
                        <a:tabLst/>
                        <a:defRPr/>
                      </a:pPr>
                      <a:r>
                        <a:rPr lang="fr-FR" dirty="0" err="1" smtClean="0">
                          <a:solidFill>
                            <a:srgbClr val="000000"/>
                          </a:solidFill>
                          <a:latin typeface="Avenir Next Condensed Medium"/>
                          <a:cs typeface="Avenir Next Condensed Medium"/>
                        </a:rPr>
                        <a:t>promotes</a:t>
                      </a:r>
                      <a:r>
                        <a:rPr lang="fr-FR" dirty="0" smtClean="0">
                          <a:solidFill>
                            <a:srgbClr val="000000"/>
                          </a:solidFill>
                          <a:latin typeface="Avenir Next Condensed Medium"/>
                          <a:cs typeface="Avenir Next Condensed Medium"/>
                        </a:rPr>
                        <a:t> </a:t>
                      </a:r>
                      <a:r>
                        <a:rPr lang="fr-FR" dirty="0" err="1" smtClean="0">
                          <a:solidFill>
                            <a:srgbClr val="000000"/>
                          </a:solidFill>
                          <a:latin typeface="Avenir Next Condensed Medium"/>
                          <a:cs typeface="Avenir Next Condensed Medium"/>
                        </a:rPr>
                        <a:t>processing</a:t>
                      </a:r>
                      <a:r>
                        <a:rPr lang="fr-FR" baseline="0" dirty="0" smtClean="0">
                          <a:solidFill>
                            <a:srgbClr val="000000"/>
                          </a:solidFill>
                          <a:latin typeface="Avenir Next Condensed Medium"/>
                          <a:cs typeface="Avenir Next Condensed Medium"/>
                        </a:rPr>
                        <a:t> of miR-484</a:t>
                      </a:r>
                    </a:p>
                    <a:p>
                      <a:pPr marL="0" marR="0" indent="0" algn="l" defTabSz="457200" rtl="0" eaLnBrk="1" fontAlgn="auto" latinLnBrk="0" hangingPunct="1">
                        <a:lnSpc>
                          <a:spcPct val="100000"/>
                        </a:lnSpc>
                        <a:spcBef>
                          <a:spcPts val="0"/>
                        </a:spcBef>
                        <a:spcAft>
                          <a:spcPts val="0"/>
                        </a:spcAft>
                        <a:buClrTx/>
                        <a:buSzTx/>
                        <a:buFontTx/>
                        <a:buNone/>
                        <a:tabLst/>
                        <a:defRPr/>
                      </a:pPr>
                      <a:endParaRPr lang="fr-FR" dirty="0" smtClean="0">
                        <a:solidFill>
                          <a:srgbClr val="000000"/>
                        </a:solidFill>
                        <a:latin typeface="Avenir Next Condensed Medium"/>
                        <a:cs typeface="Avenir Next Condensed Medium"/>
                      </a:endParaRPr>
                    </a:p>
                  </a:txBody>
                  <a:tcPr marL="81280" marR="81280">
                    <a:lnT w="12700" cap="flat" cmpd="sng" algn="ctr">
                      <a:solidFill>
                        <a:srgbClr val="000000"/>
                      </a:solidFill>
                      <a:prstDash val="solid"/>
                      <a:round/>
                      <a:headEnd type="none" w="med" len="med"/>
                      <a:tailEnd type="none" w="med" len="med"/>
                    </a:lnT>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dirty="0" smtClean="0">
                          <a:solidFill>
                            <a:srgbClr val="000000"/>
                          </a:solidFill>
                          <a:latin typeface="Avenir Next Condensed Medium"/>
                          <a:cs typeface="Avenir Next Condensed Medium"/>
                        </a:rPr>
                        <a:t>Wang et al.</a:t>
                      </a:r>
                      <a:r>
                        <a:rPr lang="fr-FR" baseline="0" dirty="0" smtClean="0">
                          <a:solidFill>
                            <a:srgbClr val="000000"/>
                          </a:solidFill>
                          <a:latin typeface="Avenir Next Condensed Medium"/>
                          <a:cs typeface="Avenir Next Condensed Medium"/>
                        </a:rPr>
                        <a:t> </a:t>
                      </a:r>
                      <a:r>
                        <a:rPr lang="fr-FR" i="1" baseline="0" dirty="0" err="1" smtClean="0">
                          <a:solidFill>
                            <a:srgbClr val="000000"/>
                          </a:solidFill>
                          <a:latin typeface="Avenir Next Condensed Medium"/>
                          <a:cs typeface="Avenir Next Condensed Medium"/>
                        </a:rPr>
                        <a:t>PLoS</a:t>
                      </a:r>
                      <a:r>
                        <a:rPr lang="fr-FR" i="1" baseline="0" dirty="0" smtClean="0">
                          <a:solidFill>
                            <a:srgbClr val="000000"/>
                          </a:solidFill>
                          <a:latin typeface="Avenir Next Condensed Medium"/>
                          <a:cs typeface="Avenir Next Condensed Medium"/>
                        </a:rPr>
                        <a:t> Genet </a:t>
                      </a:r>
                      <a:r>
                        <a:rPr lang="fr-FR" baseline="0" dirty="0" smtClean="0">
                          <a:solidFill>
                            <a:srgbClr val="000000"/>
                          </a:solidFill>
                          <a:latin typeface="Avenir Next Condensed Medium"/>
                          <a:cs typeface="Avenir Next Condensed Medium"/>
                        </a:rPr>
                        <a:t>2014</a:t>
                      </a:r>
                      <a:endParaRPr lang="fr-FR" dirty="0" smtClean="0">
                        <a:solidFill>
                          <a:srgbClr val="000000"/>
                        </a:solidFill>
                        <a:latin typeface="Avenir Next Condensed Medium"/>
                        <a:cs typeface="Avenir Next Condensed Medium"/>
                      </a:endParaRPr>
                    </a:p>
                  </a:txBody>
                  <a:tcPr marL="81280" marR="81280">
                    <a:lnT w="12700" cap="flat" cmpd="sng" algn="ctr">
                      <a:solidFill>
                        <a:srgbClr val="000000"/>
                      </a:solidFill>
                      <a:prstDash val="solid"/>
                      <a:round/>
                      <a:headEnd type="none" w="med" len="med"/>
                      <a:tailEnd type="none" w="med" len="med"/>
                    </a:lnT>
                  </a:tcPr>
                </a:tc>
              </a:tr>
            </a:tbl>
          </a:graphicData>
        </a:graphic>
      </p:graphicFrame>
      <p:sp>
        <p:nvSpPr>
          <p:cNvPr id="6" name="Titre 1"/>
          <p:cNvSpPr>
            <a:spLocks noGrp="1"/>
          </p:cNvSpPr>
          <p:nvPr>
            <p:ph type="title"/>
          </p:nvPr>
        </p:nvSpPr>
        <p:spPr>
          <a:xfrm>
            <a:off x="389157" y="241301"/>
            <a:ext cx="8864600" cy="812800"/>
          </a:xfrm>
        </p:spPr>
        <p:txBody>
          <a:bodyPr/>
          <a:lstStyle/>
          <a:p>
            <a:r>
              <a:rPr lang="fr-FR" sz="3700" dirty="0" smtClean="0">
                <a:latin typeface="Garamond"/>
                <a:cs typeface="Garamond"/>
              </a:rPr>
              <a:t>Mitochondrial </a:t>
            </a:r>
            <a:r>
              <a:rPr lang="fr-FR" sz="3700" dirty="0" err="1" smtClean="0">
                <a:latin typeface="Garamond"/>
                <a:cs typeface="Garamond"/>
              </a:rPr>
              <a:t>regulation</a:t>
            </a:r>
            <a:r>
              <a:rPr lang="fr-FR" sz="3700" dirty="0" smtClean="0">
                <a:latin typeface="Garamond"/>
                <a:cs typeface="Garamond"/>
              </a:rPr>
              <a:t> </a:t>
            </a:r>
            <a:r>
              <a:rPr lang="fr-FR" sz="3700" i="1" dirty="0" smtClean="0">
                <a:latin typeface="Garamond"/>
                <a:cs typeface="Garamond"/>
              </a:rPr>
              <a:t>via </a:t>
            </a:r>
            <a:r>
              <a:rPr lang="fr-FR" sz="3700" i="1" dirty="0" err="1" smtClean="0">
                <a:latin typeface="Garamond"/>
                <a:cs typeface="Garamond"/>
              </a:rPr>
              <a:t>lncRNA</a:t>
            </a:r>
            <a:endParaRPr lang="fr-FR" sz="3700" i="1" dirty="0">
              <a:latin typeface="Garamond"/>
              <a:cs typeface="Garamond"/>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4" name="Image 23"/>
          <p:cNvPicPr>
            <a:picLocks noChangeAspect="1"/>
          </p:cNvPicPr>
          <p:nvPr/>
        </p:nvPicPr>
        <p:blipFill>
          <a:blip r:embed="rId3">
            <a:clrChange>
              <a:clrFrom>
                <a:srgbClr val="FFFFFF"/>
              </a:clrFrom>
              <a:clrTo>
                <a:srgbClr val="FFFFFF">
                  <a:alpha val="0"/>
                </a:srgbClr>
              </a:clrTo>
            </a:clrChange>
          </a:blip>
          <a:stretch>
            <a:fillRect/>
          </a:stretch>
        </p:blipFill>
        <p:spPr>
          <a:xfrm>
            <a:off x="1661273" y="1524000"/>
            <a:ext cx="5831814" cy="4508500"/>
          </a:xfrm>
          <a:prstGeom prst="rect">
            <a:avLst/>
          </a:prstGeom>
        </p:spPr>
      </p:pic>
      <p:sp>
        <p:nvSpPr>
          <p:cNvPr id="4097" name="Text Box 1"/>
          <p:cNvSpPr txBox="1">
            <a:spLocks noChangeArrowheads="1"/>
          </p:cNvSpPr>
          <p:nvPr/>
        </p:nvSpPr>
        <p:spPr bwMode="auto">
          <a:xfrm>
            <a:off x="325440" y="241300"/>
            <a:ext cx="8493120" cy="414764"/>
          </a:xfrm>
          <a:prstGeom prst="rect">
            <a:avLst/>
          </a:prstGeom>
          <a:noFill/>
          <a:ln w="9525">
            <a:noFill/>
            <a:round/>
            <a:headEnd/>
            <a:tailEnd/>
          </a:ln>
          <a:effectLst/>
        </p:spPr>
        <p:txBody>
          <a:bodyPr lIns="0" tIns="0" rIns="0" bIns="0">
            <a:prstTxWarp prst="textNoShape">
              <a:avLst/>
            </a:prstTxWarp>
          </a:bodyPr>
          <a:lstStyle/>
          <a:p>
            <a:pPr algn="ct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3200" dirty="0">
                <a:solidFill>
                  <a:srgbClr val="000000"/>
                </a:solidFill>
                <a:latin typeface="Garamond"/>
                <a:ea typeface="msgothic" charset="0"/>
                <a:cs typeface="Garamond"/>
              </a:rPr>
              <a:t>Map of</a:t>
            </a:r>
            <a:r>
              <a:rPr lang="en-GB" sz="3200" dirty="0" smtClean="0">
                <a:solidFill>
                  <a:srgbClr val="000000"/>
                </a:solidFill>
                <a:latin typeface="Garamond"/>
                <a:ea typeface="msgothic" charset="0"/>
                <a:cs typeface="Garamond"/>
              </a:rPr>
              <a:t> long </a:t>
            </a:r>
            <a:r>
              <a:rPr lang="en-GB" sz="3200" dirty="0" err="1">
                <a:solidFill>
                  <a:srgbClr val="000000"/>
                </a:solidFill>
                <a:latin typeface="Garamond"/>
                <a:ea typeface="msgothic" charset="0"/>
                <a:cs typeface="Garamond"/>
              </a:rPr>
              <a:t>noncoding</a:t>
            </a:r>
            <a:r>
              <a:rPr lang="en-GB" sz="3200" dirty="0">
                <a:solidFill>
                  <a:srgbClr val="000000"/>
                </a:solidFill>
                <a:latin typeface="Garamond"/>
                <a:ea typeface="msgothic" charset="0"/>
                <a:cs typeface="Garamond"/>
              </a:rPr>
              <a:t> </a:t>
            </a:r>
            <a:r>
              <a:rPr lang="en-GB" sz="3200" dirty="0" err="1">
                <a:solidFill>
                  <a:srgbClr val="000000"/>
                </a:solidFill>
                <a:latin typeface="Garamond"/>
                <a:ea typeface="msgothic" charset="0"/>
                <a:cs typeface="Garamond"/>
              </a:rPr>
              <a:t>RNAs</a:t>
            </a:r>
            <a:r>
              <a:rPr lang="en-GB" sz="3200" dirty="0">
                <a:solidFill>
                  <a:srgbClr val="000000"/>
                </a:solidFill>
                <a:latin typeface="Garamond"/>
                <a:ea typeface="msgothic" charset="0"/>
                <a:cs typeface="Garamond"/>
              </a:rPr>
              <a:t> (</a:t>
            </a:r>
            <a:r>
              <a:rPr lang="en-GB" sz="3200" dirty="0" err="1">
                <a:solidFill>
                  <a:srgbClr val="000000"/>
                </a:solidFill>
                <a:latin typeface="Garamond"/>
                <a:ea typeface="msgothic" charset="0"/>
                <a:cs typeface="Garamond"/>
              </a:rPr>
              <a:t>lncRNAs</a:t>
            </a:r>
            <a:r>
              <a:rPr lang="en-GB" sz="3200" dirty="0">
                <a:solidFill>
                  <a:srgbClr val="000000"/>
                </a:solidFill>
                <a:latin typeface="Garamond"/>
                <a:ea typeface="msgothic" charset="0"/>
                <a:cs typeface="Garamond"/>
              </a:rPr>
              <a:t>) on the human mitochondrial </a:t>
            </a:r>
            <a:r>
              <a:rPr lang="en-GB" sz="3200" dirty="0" smtClean="0">
                <a:solidFill>
                  <a:srgbClr val="000000"/>
                </a:solidFill>
                <a:latin typeface="Garamond"/>
                <a:ea typeface="msgothic" charset="0"/>
                <a:cs typeface="Garamond"/>
              </a:rPr>
              <a:t>genome </a:t>
            </a:r>
            <a:endParaRPr lang="en-GB" sz="3200" dirty="0">
              <a:solidFill>
                <a:srgbClr val="000000"/>
              </a:solidFill>
              <a:latin typeface="Garamond"/>
              <a:ea typeface="msgothic" charset="0"/>
              <a:cs typeface="Garamond"/>
            </a:endParaRPr>
          </a:p>
        </p:txBody>
      </p:sp>
      <p:sp>
        <p:nvSpPr>
          <p:cNvPr id="12" name="ZoneTexte 11"/>
          <p:cNvSpPr txBox="1"/>
          <p:nvPr/>
        </p:nvSpPr>
        <p:spPr>
          <a:xfrm>
            <a:off x="2374900" y="1930400"/>
            <a:ext cx="304440" cy="461665"/>
          </a:xfrm>
          <a:prstGeom prst="rect">
            <a:avLst/>
          </a:prstGeom>
          <a:noFill/>
        </p:spPr>
        <p:txBody>
          <a:bodyPr wrap="none" rtlCol="0">
            <a:spAutoFit/>
          </a:bodyPr>
          <a:lstStyle/>
          <a:p>
            <a:r>
              <a:rPr lang="fr-FR" dirty="0" smtClean="0">
                <a:solidFill>
                  <a:srgbClr val="0000FF"/>
                </a:solidFill>
              </a:rPr>
              <a:t>*</a:t>
            </a:r>
            <a:endParaRPr lang="fr-FR" dirty="0">
              <a:solidFill>
                <a:srgbClr val="0000FF"/>
              </a:solidFill>
            </a:endParaRPr>
          </a:p>
        </p:txBody>
      </p:sp>
      <p:sp>
        <p:nvSpPr>
          <p:cNvPr id="13" name="ZoneTexte 12"/>
          <p:cNvSpPr txBox="1"/>
          <p:nvPr/>
        </p:nvSpPr>
        <p:spPr>
          <a:xfrm>
            <a:off x="1866900" y="2438400"/>
            <a:ext cx="304440" cy="461665"/>
          </a:xfrm>
          <a:prstGeom prst="rect">
            <a:avLst/>
          </a:prstGeom>
          <a:noFill/>
        </p:spPr>
        <p:txBody>
          <a:bodyPr wrap="none" rtlCol="0">
            <a:spAutoFit/>
          </a:bodyPr>
          <a:lstStyle/>
          <a:p>
            <a:r>
              <a:rPr lang="fr-FR" dirty="0" smtClean="0">
                <a:solidFill>
                  <a:srgbClr val="0000FF"/>
                </a:solidFill>
              </a:rPr>
              <a:t>*</a:t>
            </a:r>
            <a:endParaRPr lang="fr-FR" dirty="0">
              <a:solidFill>
                <a:srgbClr val="0000FF"/>
              </a:solidFill>
            </a:endParaRPr>
          </a:p>
        </p:txBody>
      </p:sp>
      <p:sp>
        <p:nvSpPr>
          <p:cNvPr id="14" name="ZoneTexte 13"/>
          <p:cNvSpPr txBox="1"/>
          <p:nvPr/>
        </p:nvSpPr>
        <p:spPr>
          <a:xfrm>
            <a:off x="2641600" y="5092700"/>
            <a:ext cx="304440" cy="461665"/>
          </a:xfrm>
          <a:prstGeom prst="rect">
            <a:avLst/>
          </a:prstGeom>
          <a:noFill/>
        </p:spPr>
        <p:txBody>
          <a:bodyPr wrap="none" rtlCol="0">
            <a:spAutoFit/>
          </a:bodyPr>
          <a:lstStyle/>
          <a:p>
            <a:r>
              <a:rPr lang="fr-FR" dirty="0" smtClean="0">
                <a:solidFill>
                  <a:srgbClr val="0000FF"/>
                </a:solidFill>
              </a:rPr>
              <a:t>*</a:t>
            </a:r>
            <a:endParaRPr lang="fr-FR" dirty="0">
              <a:solidFill>
                <a:srgbClr val="0000FF"/>
              </a:solidFill>
            </a:endParaRPr>
          </a:p>
        </p:txBody>
      </p:sp>
      <p:sp>
        <p:nvSpPr>
          <p:cNvPr id="15" name="ZoneTexte 14"/>
          <p:cNvSpPr txBox="1"/>
          <p:nvPr/>
        </p:nvSpPr>
        <p:spPr>
          <a:xfrm>
            <a:off x="3569060" y="4125267"/>
            <a:ext cx="304440" cy="461665"/>
          </a:xfrm>
          <a:prstGeom prst="rect">
            <a:avLst/>
          </a:prstGeom>
          <a:noFill/>
        </p:spPr>
        <p:txBody>
          <a:bodyPr wrap="none" rtlCol="0">
            <a:spAutoFit/>
          </a:bodyPr>
          <a:lstStyle/>
          <a:p>
            <a:r>
              <a:rPr lang="fr-FR" dirty="0" smtClean="0">
                <a:solidFill>
                  <a:srgbClr val="0000FF"/>
                </a:solidFill>
              </a:rPr>
              <a:t>*</a:t>
            </a:r>
            <a:endParaRPr lang="fr-FR" dirty="0">
              <a:solidFill>
                <a:srgbClr val="0000FF"/>
              </a:solidFill>
            </a:endParaRPr>
          </a:p>
        </p:txBody>
      </p:sp>
      <p:sp>
        <p:nvSpPr>
          <p:cNvPr id="16" name="ZoneTexte 15"/>
          <p:cNvSpPr txBox="1"/>
          <p:nvPr/>
        </p:nvSpPr>
        <p:spPr>
          <a:xfrm>
            <a:off x="3721460" y="4432300"/>
            <a:ext cx="304440" cy="461665"/>
          </a:xfrm>
          <a:prstGeom prst="rect">
            <a:avLst/>
          </a:prstGeom>
          <a:noFill/>
        </p:spPr>
        <p:txBody>
          <a:bodyPr wrap="none" rtlCol="0">
            <a:spAutoFit/>
          </a:bodyPr>
          <a:lstStyle/>
          <a:p>
            <a:r>
              <a:rPr lang="fr-FR" dirty="0" smtClean="0">
                <a:solidFill>
                  <a:srgbClr val="0000FF"/>
                </a:solidFill>
              </a:rPr>
              <a:t>*</a:t>
            </a:r>
            <a:endParaRPr lang="fr-FR" dirty="0">
              <a:solidFill>
                <a:srgbClr val="0000FF"/>
              </a:solidFill>
            </a:endParaRPr>
          </a:p>
        </p:txBody>
      </p:sp>
      <p:sp>
        <p:nvSpPr>
          <p:cNvPr id="20" name="Multiplication 19"/>
          <p:cNvSpPr/>
          <p:nvPr/>
        </p:nvSpPr>
        <p:spPr>
          <a:xfrm>
            <a:off x="3632200" y="5041900"/>
            <a:ext cx="279400" cy="292100"/>
          </a:xfrm>
          <a:prstGeom prst="mathMultiply">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1" name="Multiplication 20"/>
          <p:cNvSpPr/>
          <p:nvPr/>
        </p:nvSpPr>
        <p:spPr>
          <a:xfrm>
            <a:off x="5041900" y="2235200"/>
            <a:ext cx="279400" cy="292100"/>
          </a:xfrm>
          <a:prstGeom prst="mathMultiply">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22" name="Picture 3"/>
          <p:cNvPicPr>
            <a:picLocks noChangeAspect="1" noChangeArrowheads="1"/>
          </p:cNvPicPr>
          <p:nvPr/>
        </p:nvPicPr>
        <p:blipFill>
          <a:blip r:embed="rId4">
            <a:clrChange>
              <a:clrFrom>
                <a:srgbClr val="F9FFFC"/>
              </a:clrFrom>
              <a:clrTo>
                <a:srgbClr val="F9FFFC">
                  <a:alpha val="0"/>
                </a:srgbClr>
              </a:clrTo>
            </a:clrChange>
          </a:blip>
          <a:srcRect l="39509" t="20214" r="33871" b="75894"/>
          <a:stretch>
            <a:fillRect/>
          </a:stretch>
        </p:blipFill>
        <p:spPr bwMode="auto">
          <a:xfrm>
            <a:off x="4019550" y="2501900"/>
            <a:ext cx="1358900" cy="190500"/>
          </a:xfrm>
          <a:prstGeom prst="rect">
            <a:avLst/>
          </a:prstGeom>
          <a:noFill/>
          <a:ln w="9525">
            <a:noFill/>
            <a:round/>
            <a:headEnd/>
            <a:tailEnd/>
          </a:ln>
          <a:effectLst/>
        </p:spPr>
      </p:pic>
      <p:pic>
        <p:nvPicPr>
          <p:cNvPr id="4099" name="Picture 3"/>
          <p:cNvPicPr>
            <a:picLocks noChangeAspect="1" noChangeArrowheads="1"/>
          </p:cNvPicPr>
          <p:nvPr/>
        </p:nvPicPr>
        <p:blipFill>
          <a:blip r:embed="rId4">
            <a:clrChange>
              <a:clrFrom>
                <a:srgbClr val="FFFFFF"/>
              </a:clrFrom>
              <a:clrTo>
                <a:srgbClr val="FFFFFF">
                  <a:alpha val="0"/>
                </a:srgbClr>
              </a:clrTo>
            </a:clrChange>
          </a:blip>
          <a:srcRect l="39757" t="73156" r="28896" b="22172"/>
          <a:stretch>
            <a:fillRect/>
          </a:stretch>
        </p:blipFill>
        <p:spPr bwMode="auto">
          <a:xfrm>
            <a:off x="3810000" y="4927600"/>
            <a:ext cx="1600200" cy="228600"/>
          </a:xfrm>
          <a:prstGeom prst="rect">
            <a:avLst/>
          </a:prstGeom>
          <a:noFill/>
          <a:ln w="9525">
            <a:noFill/>
            <a:round/>
            <a:headEnd/>
            <a:tailEnd/>
          </a:ln>
          <a:effectLst/>
        </p:spPr>
      </p:pic>
      <p:sp>
        <p:nvSpPr>
          <p:cNvPr id="25" name="ZoneTexte 24"/>
          <p:cNvSpPr txBox="1"/>
          <p:nvPr/>
        </p:nvSpPr>
        <p:spPr>
          <a:xfrm>
            <a:off x="3378200" y="3556000"/>
            <a:ext cx="304440" cy="461665"/>
          </a:xfrm>
          <a:prstGeom prst="rect">
            <a:avLst/>
          </a:prstGeom>
          <a:noFill/>
        </p:spPr>
        <p:txBody>
          <a:bodyPr wrap="none" rtlCol="0">
            <a:spAutoFit/>
          </a:bodyPr>
          <a:lstStyle/>
          <a:p>
            <a:r>
              <a:rPr lang="fr-FR" dirty="0" smtClean="0">
                <a:solidFill>
                  <a:srgbClr val="0000FF"/>
                </a:solidFill>
              </a:rPr>
              <a:t>*</a:t>
            </a:r>
            <a:endParaRPr lang="fr-FR" dirty="0">
              <a:solidFill>
                <a:srgbClr val="0000FF"/>
              </a:solidFill>
            </a:endParaRPr>
          </a:p>
        </p:txBody>
      </p:sp>
      <p:sp>
        <p:nvSpPr>
          <p:cNvPr id="36" name="Arc 35"/>
          <p:cNvSpPr/>
          <p:nvPr/>
        </p:nvSpPr>
        <p:spPr>
          <a:xfrm rot="14697082">
            <a:off x="3111500" y="2641600"/>
            <a:ext cx="431800" cy="635000"/>
          </a:xfrm>
          <a:prstGeom prst="arc">
            <a:avLst>
              <a:gd name="adj1" fmla="val 16200000"/>
              <a:gd name="adj2" fmla="val 1561408"/>
            </a:avLst>
          </a:prstGeom>
          <a:ln>
            <a:solidFill>
              <a:srgbClr val="3CC7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dirty="0"/>
          </a:p>
        </p:txBody>
      </p:sp>
      <p:sp>
        <p:nvSpPr>
          <p:cNvPr id="37" name="ZoneTexte 36"/>
          <p:cNvSpPr txBox="1"/>
          <p:nvPr/>
        </p:nvSpPr>
        <p:spPr>
          <a:xfrm>
            <a:off x="3111500" y="2794000"/>
            <a:ext cx="1377501" cy="276999"/>
          </a:xfrm>
          <a:prstGeom prst="rect">
            <a:avLst/>
          </a:prstGeom>
          <a:noFill/>
        </p:spPr>
        <p:txBody>
          <a:bodyPr wrap="none" rtlCol="0">
            <a:spAutoFit/>
          </a:bodyPr>
          <a:lstStyle/>
          <a:p>
            <a:r>
              <a:rPr lang="fr-FR" sz="1200" b="1" dirty="0" smtClean="0"/>
              <a:t>ASncmtRNA-1/2</a:t>
            </a:r>
            <a:endParaRPr lang="fr-FR" sz="1200" b="1" dirty="0"/>
          </a:p>
        </p:txBody>
      </p:sp>
      <p:sp>
        <p:nvSpPr>
          <p:cNvPr id="38" name="Arc 37"/>
          <p:cNvSpPr/>
          <p:nvPr/>
        </p:nvSpPr>
        <p:spPr>
          <a:xfrm rot="14697082">
            <a:off x="2870200" y="2552700"/>
            <a:ext cx="431800" cy="635000"/>
          </a:xfrm>
          <a:prstGeom prst="arc">
            <a:avLst>
              <a:gd name="adj1" fmla="val 16200000"/>
              <a:gd name="adj2" fmla="val 1561408"/>
            </a:avLst>
          </a:prstGeom>
          <a:ln>
            <a:solidFill>
              <a:srgbClr val="3CC7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dirty="0"/>
          </a:p>
        </p:txBody>
      </p:sp>
      <p:sp>
        <p:nvSpPr>
          <p:cNvPr id="39" name="ZoneTexte 38"/>
          <p:cNvSpPr txBox="1"/>
          <p:nvPr/>
        </p:nvSpPr>
        <p:spPr>
          <a:xfrm>
            <a:off x="876300" y="2501900"/>
            <a:ext cx="982661" cy="276999"/>
          </a:xfrm>
          <a:prstGeom prst="rect">
            <a:avLst/>
          </a:prstGeom>
          <a:noFill/>
        </p:spPr>
        <p:txBody>
          <a:bodyPr wrap="none" rtlCol="0">
            <a:spAutoFit/>
          </a:bodyPr>
          <a:lstStyle/>
          <a:p>
            <a:r>
              <a:rPr lang="fr-FR" sz="1200" b="1" dirty="0" err="1" smtClean="0"/>
              <a:t>SncmtRNA</a:t>
            </a:r>
            <a:endParaRPr lang="fr-FR" sz="1200" b="1" dirty="0"/>
          </a:p>
        </p:txBody>
      </p:sp>
      <p:sp>
        <p:nvSpPr>
          <p:cNvPr id="40" name="Multiplication 39"/>
          <p:cNvSpPr/>
          <p:nvPr/>
        </p:nvSpPr>
        <p:spPr>
          <a:xfrm>
            <a:off x="2705100" y="2603500"/>
            <a:ext cx="279400" cy="292100"/>
          </a:xfrm>
          <a:prstGeom prst="mathMultiply">
            <a:avLst/>
          </a:prstGeom>
          <a:solidFill>
            <a:srgbClr val="00FFFF"/>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1" name="Multiplication 40"/>
          <p:cNvSpPr/>
          <p:nvPr/>
        </p:nvSpPr>
        <p:spPr>
          <a:xfrm>
            <a:off x="5791200" y="3035300"/>
            <a:ext cx="279400" cy="292100"/>
          </a:xfrm>
          <a:prstGeom prst="mathMultiply">
            <a:avLst/>
          </a:prstGeom>
          <a:solidFill>
            <a:srgbClr val="00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47" name="Connecteur droit avec flèche 46"/>
          <p:cNvCxnSpPr/>
          <p:nvPr/>
        </p:nvCxnSpPr>
        <p:spPr>
          <a:xfrm rot="10800000">
            <a:off x="5791200" y="5105400"/>
            <a:ext cx="1409700" cy="355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8" name="ZoneTexte 47"/>
          <p:cNvSpPr txBox="1"/>
          <p:nvPr/>
        </p:nvSpPr>
        <p:spPr>
          <a:xfrm>
            <a:off x="5778500" y="5943600"/>
            <a:ext cx="934693" cy="738664"/>
          </a:xfrm>
          <a:prstGeom prst="rect">
            <a:avLst/>
          </a:prstGeom>
          <a:noFill/>
        </p:spPr>
        <p:txBody>
          <a:bodyPr wrap="none" rtlCol="0">
            <a:spAutoFit/>
          </a:bodyPr>
          <a:lstStyle/>
          <a:p>
            <a:r>
              <a:rPr lang="fr-FR" sz="1400" b="1" i="1" dirty="0" err="1" smtClean="0">
                <a:solidFill>
                  <a:schemeClr val="accent1"/>
                </a:solidFill>
              </a:rPr>
              <a:t>Rnase</a:t>
            </a:r>
            <a:r>
              <a:rPr lang="fr-FR" sz="1400" b="1" i="1" dirty="0" smtClean="0">
                <a:solidFill>
                  <a:schemeClr val="accent1"/>
                </a:solidFill>
              </a:rPr>
              <a:t> P</a:t>
            </a:r>
          </a:p>
          <a:p>
            <a:r>
              <a:rPr lang="fr-FR" sz="1400" b="1" i="1" dirty="0" smtClean="0">
                <a:solidFill>
                  <a:schemeClr val="accent1"/>
                </a:solidFill>
              </a:rPr>
              <a:t>MRPP1</a:t>
            </a:r>
          </a:p>
          <a:p>
            <a:r>
              <a:rPr lang="fr-FR" sz="1400" b="1" i="1" dirty="0" smtClean="0">
                <a:solidFill>
                  <a:schemeClr val="accent1"/>
                </a:solidFill>
              </a:rPr>
              <a:t>MRPP3</a:t>
            </a:r>
          </a:p>
        </p:txBody>
      </p:sp>
      <p:sp>
        <p:nvSpPr>
          <p:cNvPr id="49" name="ZoneTexte 48"/>
          <p:cNvSpPr txBox="1"/>
          <p:nvPr/>
        </p:nvSpPr>
        <p:spPr>
          <a:xfrm>
            <a:off x="6870700" y="5410200"/>
            <a:ext cx="931274" cy="523220"/>
          </a:xfrm>
          <a:prstGeom prst="rect">
            <a:avLst/>
          </a:prstGeom>
          <a:noFill/>
        </p:spPr>
        <p:txBody>
          <a:bodyPr wrap="none" rtlCol="0">
            <a:spAutoFit/>
          </a:bodyPr>
          <a:lstStyle/>
          <a:p>
            <a:r>
              <a:rPr lang="fr-FR" sz="1400" b="1" i="1" dirty="0" err="1" smtClean="0">
                <a:solidFill>
                  <a:schemeClr val="accent1"/>
                </a:solidFill>
              </a:rPr>
              <a:t>Rnase</a:t>
            </a:r>
            <a:r>
              <a:rPr lang="fr-FR" sz="1400" b="1" i="1" dirty="0" smtClean="0">
                <a:solidFill>
                  <a:schemeClr val="accent1"/>
                </a:solidFill>
              </a:rPr>
              <a:t> Z</a:t>
            </a:r>
          </a:p>
          <a:p>
            <a:r>
              <a:rPr lang="fr-FR" sz="1400" b="1" i="1" dirty="0" smtClean="0">
                <a:solidFill>
                  <a:schemeClr val="accent1"/>
                </a:solidFill>
              </a:rPr>
              <a:t>ELAC2</a:t>
            </a:r>
            <a:endParaRPr lang="fr-FR" sz="1400" b="1" i="1" dirty="0">
              <a:solidFill>
                <a:schemeClr val="accent1"/>
              </a:solidFill>
            </a:endParaRPr>
          </a:p>
        </p:txBody>
      </p:sp>
      <p:sp>
        <p:nvSpPr>
          <p:cNvPr id="50" name="ZoneTexte 49"/>
          <p:cNvSpPr txBox="1"/>
          <p:nvPr/>
        </p:nvSpPr>
        <p:spPr>
          <a:xfrm>
            <a:off x="6692900" y="5969000"/>
            <a:ext cx="1521412" cy="307777"/>
          </a:xfrm>
          <a:prstGeom prst="rect">
            <a:avLst/>
          </a:prstGeom>
          <a:noFill/>
          <a:ln>
            <a:solidFill>
              <a:schemeClr val="accent1"/>
            </a:solidFill>
          </a:ln>
        </p:spPr>
        <p:txBody>
          <a:bodyPr wrap="none" rtlCol="0">
            <a:spAutoFit/>
          </a:bodyPr>
          <a:lstStyle/>
          <a:p>
            <a:r>
              <a:rPr lang="fr-FR" sz="1400" b="1" dirty="0" smtClean="0">
                <a:solidFill>
                  <a:schemeClr val="accent1"/>
                </a:solidFill>
              </a:rPr>
              <a:t>PUNCTUATION</a:t>
            </a:r>
            <a:endParaRPr lang="fr-FR" sz="1400" b="1" dirty="0">
              <a:solidFill>
                <a:schemeClr val="accent1"/>
              </a:solidFill>
            </a:endParaRPr>
          </a:p>
        </p:txBody>
      </p:sp>
      <p:sp>
        <p:nvSpPr>
          <p:cNvPr id="51" name="Multiplication 50"/>
          <p:cNvSpPr/>
          <p:nvPr/>
        </p:nvSpPr>
        <p:spPr>
          <a:xfrm>
            <a:off x="5791200" y="2476500"/>
            <a:ext cx="279400" cy="292100"/>
          </a:xfrm>
          <a:prstGeom prst="mathMultiply">
            <a:avLst/>
          </a:prstGeom>
          <a:solidFill>
            <a:srgbClr val="00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2" name="Multiplication 51"/>
          <p:cNvSpPr/>
          <p:nvPr/>
        </p:nvSpPr>
        <p:spPr>
          <a:xfrm>
            <a:off x="5219700" y="2286000"/>
            <a:ext cx="279400" cy="292100"/>
          </a:xfrm>
          <a:prstGeom prst="mathMultiply">
            <a:avLst/>
          </a:prstGeom>
          <a:solidFill>
            <a:srgbClr val="00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3" name="Rectangle 6"/>
          <p:cNvSpPr>
            <a:spLocks noChangeArrowheads="1"/>
          </p:cNvSpPr>
          <p:nvPr/>
        </p:nvSpPr>
        <p:spPr bwMode="auto">
          <a:xfrm>
            <a:off x="6705095" y="1406723"/>
            <a:ext cx="2068645" cy="307777"/>
          </a:xfrm>
          <a:prstGeom prst="rect">
            <a:avLst/>
          </a:prstGeom>
          <a:noFill/>
          <a:ln w="9525">
            <a:solidFill>
              <a:schemeClr val="tx1"/>
            </a:solidFill>
            <a:miter lim="800000"/>
            <a:headEnd/>
            <a:tailEnd/>
          </a:ln>
        </p:spPr>
        <p:txBody>
          <a:bodyPr wrap="none">
            <a:prstTxWarp prst="textNoShape">
              <a:avLst/>
            </a:prstTxWarp>
            <a:spAutoFit/>
          </a:bodyPr>
          <a:lstStyle/>
          <a:p>
            <a:r>
              <a:rPr lang="fr-FR" sz="1400" i="1" dirty="0" err="1" smtClean="0">
                <a:solidFill>
                  <a:srgbClr val="00FF00"/>
                </a:solidFill>
                <a:latin typeface="Calibri"/>
                <a:ea typeface="Century Gothic" pitchFamily="-105" charset="0"/>
                <a:cs typeface="Calibri"/>
              </a:rPr>
              <a:t>Rackham</a:t>
            </a:r>
            <a:r>
              <a:rPr lang="fr-FR" sz="1400" i="1" dirty="0" smtClean="0">
                <a:solidFill>
                  <a:srgbClr val="00FF00"/>
                </a:solidFill>
                <a:latin typeface="Calibri"/>
                <a:ea typeface="Century Gothic" pitchFamily="-105" charset="0"/>
                <a:cs typeface="Calibri"/>
              </a:rPr>
              <a:t> et </a:t>
            </a:r>
            <a:r>
              <a:rPr lang="fr-FR" sz="1400" i="1" dirty="0">
                <a:solidFill>
                  <a:srgbClr val="00FF00"/>
                </a:solidFill>
                <a:latin typeface="Calibri"/>
                <a:ea typeface="Century Gothic" pitchFamily="-105" charset="0"/>
                <a:cs typeface="Calibri"/>
              </a:rPr>
              <a:t>al,</a:t>
            </a:r>
            <a:r>
              <a:rPr lang="fr-FR" sz="1400" i="1" dirty="0" smtClean="0">
                <a:solidFill>
                  <a:srgbClr val="00FF00"/>
                </a:solidFill>
                <a:latin typeface="Calibri"/>
                <a:ea typeface="Century Gothic" pitchFamily="-105" charset="0"/>
                <a:cs typeface="Calibri"/>
              </a:rPr>
              <a:t> RNA 2011</a:t>
            </a:r>
            <a:endParaRPr lang="fr-FR" sz="1400" i="1" dirty="0">
              <a:solidFill>
                <a:srgbClr val="00FF00"/>
              </a:solidFill>
              <a:latin typeface="Calibri"/>
              <a:cs typeface="Calibri"/>
            </a:endParaRPr>
          </a:p>
        </p:txBody>
      </p:sp>
      <p:sp>
        <p:nvSpPr>
          <p:cNvPr id="54" name="Rectangle 6"/>
          <p:cNvSpPr>
            <a:spLocks noChangeArrowheads="1"/>
          </p:cNvSpPr>
          <p:nvPr/>
        </p:nvSpPr>
        <p:spPr bwMode="auto">
          <a:xfrm>
            <a:off x="342395" y="1444823"/>
            <a:ext cx="1607882" cy="307777"/>
          </a:xfrm>
          <a:prstGeom prst="rect">
            <a:avLst/>
          </a:prstGeom>
          <a:noFill/>
          <a:ln w="9525">
            <a:solidFill>
              <a:schemeClr val="tx1"/>
            </a:solidFill>
            <a:miter lim="800000"/>
            <a:headEnd/>
            <a:tailEnd/>
          </a:ln>
        </p:spPr>
        <p:txBody>
          <a:bodyPr wrap="none">
            <a:prstTxWarp prst="textNoShape">
              <a:avLst/>
            </a:prstTxWarp>
            <a:spAutoFit/>
          </a:bodyPr>
          <a:lstStyle/>
          <a:p>
            <a:r>
              <a:rPr lang="fr-FR" sz="1400" i="1" dirty="0" err="1" smtClean="0">
                <a:solidFill>
                  <a:srgbClr val="00FFFF"/>
                </a:solidFill>
                <a:latin typeface="Calibri"/>
                <a:ea typeface="Century Gothic" pitchFamily="-105" charset="0"/>
                <a:cs typeface="Calibri"/>
              </a:rPr>
              <a:t>Villegas</a:t>
            </a:r>
            <a:r>
              <a:rPr lang="fr-FR" sz="1400" i="1" dirty="0" smtClean="0">
                <a:solidFill>
                  <a:srgbClr val="00FFFF"/>
                </a:solidFill>
                <a:latin typeface="Calibri"/>
                <a:ea typeface="Century Gothic" pitchFamily="-105" charset="0"/>
                <a:cs typeface="Calibri"/>
              </a:rPr>
              <a:t> and </a:t>
            </a:r>
            <a:r>
              <a:rPr lang="fr-FR" sz="1400" i="1" dirty="0" err="1" smtClean="0">
                <a:solidFill>
                  <a:srgbClr val="00FFFF"/>
                </a:solidFill>
                <a:latin typeface="Calibri"/>
                <a:ea typeface="Century Gothic" pitchFamily="-105" charset="0"/>
                <a:cs typeface="Calibri"/>
              </a:rPr>
              <a:t>Burzio</a:t>
            </a:r>
            <a:endParaRPr lang="fr-FR" sz="1400" i="1" dirty="0">
              <a:solidFill>
                <a:srgbClr val="00FFFF"/>
              </a:solidFill>
              <a:latin typeface="Calibri"/>
              <a:cs typeface="Calibri"/>
            </a:endParaRPr>
          </a:p>
        </p:txBody>
      </p:sp>
      <p:sp>
        <p:nvSpPr>
          <p:cNvPr id="55" name="Rectangle 6"/>
          <p:cNvSpPr>
            <a:spLocks noChangeArrowheads="1"/>
          </p:cNvSpPr>
          <p:nvPr/>
        </p:nvSpPr>
        <p:spPr bwMode="auto">
          <a:xfrm>
            <a:off x="279400" y="6016823"/>
            <a:ext cx="2715634" cy="307777"/>
          </a:xfrm>
          <a:prstGeom prst="rect">
            <a:avLst/>
          </a:prstGeom>
          <a:noFill/>
          <a:ln w="9525">
            <a:solidFill>
              <a:schemeClr val="tx1"/>
            </a:solidFill>
            <a:miter lim="800000"/>
            <a:headEnd/>
            <a:tailEnd/>
          </a:ln>
        </p:spPr>
        <p:txBody>
          <a:bodyPr wrap="none">
            <a:prstTxWarp prst="textNoShape">
              <a:avLst/>
            </a:prstTxWarp>
            <a:spAutoFit/>
          </a:bodyPr>
          <a:lstStyle/>
          <a:p>
            <a:r>
              <a:rPr lang="fr-FR" sz="1400" i="1" dirty="0" err="1" smtClean="0">
                <a:solidFill>
                  <a:srgbClr val="FF0000"/>
                </a:solidFill>
                <a:latin typeface="Trebuchet MS" pitchFamily="-105" charset="0"/>
                <a:ea typeface="Trebuchet MS" pitchFamily="-105" charset="0"/>
                <a:cs typeface="Trebuchet MS" pitchFamily="-105" charset="0"/>
              </a:rPr>
              <a:t>Kumarswamy</a:t>
            </a:r>
            <a:r>
              <a:rPr lang="fr-FR" sz="1400" i="1" dirty="0" smtClean="0">
                <a:solidFill>
                  <a:srgbClr val="FF0000"/>
                </a:solidFill>
                <a:latin typeface="Trebuchet MS" pitchFamily="-105" charset="0"/>
                <a:ea typeface="Trebuchet MS" pitchFamily="-105" charset="0"/>
                <a:cs typeface="Trebuchet MS" pitchFamily="-105" charset="0"/>
              </a:rPr>
              <a:t> </a:t>
            </a:r>
            <a:r>
              <a:rPr lang="fr-FR" sz="1400" i="1" dirty="0" smtClean="0">
                <a:solidFill>
                  <a:srgbClr val="FF0000"/>
                </a:solidFill>
                <a:latin typeface="Calibri"/>
                <a:ea typeface="Century Gothic" pitchFamily="-105" charset="0"/>
                <a:cs typeface="Calibri"/>
              </a:rPr>
              <a:t>et </a:t>
            </a:r>
            <a:r>
              <a:rPr lang="fr-FR" sz="1400" i="1" dirty="0">
                <a:solidFill>
                  <a:srgbClr val="FF0000"/>
                </a:solidFill>
                <a:latin typeface="Calibri"/>
                <a:ea typeface="Century Gothic" pitchFamily="-105" charset="0"/>
                <a:cs typeface="Calibri"/>
              </a:rPr>
              <a:t>al,</a:t>
            </a:r>
            <a:r>
              <a:rPr lang="fr-FR" sz="1400" i="1" dirty="0" smtClean="0">
                <a:solidFill>
                  <a:srgbClr val="FF0000"/>
                </a:solidFill>
                <a:latin typeface="Calibri"/>
                <a:ea typeface="Century Gothic" pitchFamily="-105" charset="0"/>
                <a:cs typeface="Calibri"/>
              </a:rPr>
              <a:t> </a:t>
            </a:r>
            <a:r>
              <a:rPr lang="fr-FR" sz="1400" i="1" dirty="0" err="1" smtClean="0">
                <a:solidFill>
                  <a:srgbClr val="FF0000"/>
                </a:solidFill>
                <a:latin typeface="Calibri"/>
                <a:ea typeface="Century Gothic" pitchFamily="-105" charset="0"/>
                <a:cs typeface="Calibri"/>
              </a:rPr>
              <a:t>Circ</a:t>
            </a:r>
            <a:r>
              <a:rPr lang="fr-FR" sz="1400" i="1" dirty="0" smtClean="0">
                <a:solidFill>
                  <a:srgbClr val="FF0000"/>
                </a:solidFill>
                <a:latin typeface="Calibri"/>
                <a:ea typeface="Century Gothic" pitchFamily="-105" charset="0"/>
                <a:cs typeface="Calibri"/>
              </a:rPr>
              <a:t> </a:t>
            </a:r>
            <a:r>
              <a:rPr lang="fr-FR" sz="1400" i="1" dirty="0" err="1" smtClean="0">
                <a:solidFill>
                  <a:srgbClr val="FF0000"/>
                </a:solidFill>
                <a:latin typeface="Calibri"/>
                <a:ea typeface="Century Gothic" pitchFamily="-105" charset="0"/>
                <a:cs typeface="Calibri"/>
              </a:rPr>
              <a:t>Res</a:t>
            </a:r>
            <a:r>
              <a:rPr lang="fr-FR" sz="1400" i="1" dirty="0" smtClean="0">
                <a:solidFill>
                  <a:srgbClr val="FF0000"/>
                </a:solidFill>
                <a:latin typeface="Calibri"/>
                <a:ea typeface="Century Gothic" pitchFamily="-105" charset="0"/>
                <a:cs typeface="Calibri"/>
              </a:rPr>
              <a:t> 2011</a:t>
            </a:r>
            <a:endParaRPr lang="fr-FR" sz="1400" i="1" dirty="0">
              <a:solidFill>
                <a:srgbClr val="FF0000"/>
              </a:solidFill>
              <a:latin typeface="Calibri"/>
              <a:cs typeface="Calibri"/>
            </a:endParaRPr>
          </a:p>
        </p:txBody>
      </p:sp>
      <p:sp>
        <p:nvSpPr>
          <p:cNvPr id="31" name="Rectangle 30"/>
          <p:cNvSpPr/>
          <p:nvPr/>
        </p:nvSpPr>
        <p:spPr>
          <a:xfrm>
            <a:off x="3962400" y="2146300"/>
            <a:ext cx="1460500" cy="5334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4" name="Rectangle 33"/>
          <p:cNvSpPr/>
          <p:nvPr/>
        </p:nvSpPr>
        <p:spPr>
          <a:xfrm>
            <a:off x="2617791" y="6592500"/>
            <a:ext cx="3908417" cy="276999"/>
          </a:xfrm>
          <a:prstGeom prst="rect">
            <a:avLst/>
          </a:prstGeom>
        </p:spPr>
        <p:txBody>
          <a:bodyPr wrap="none">
            <a:spAutoFit/>
          </a:bodyPr>
          <a:lstStyle/>
          <a:p>
            <a:r>
              <a:rPr lang="fr-FR" sz="1200" i="1" dirty="0" err="1" smtClean="0">
                <a:latin typeface="Calibri"/>
                <a:cs typeface="Calibri"/>
              </a:rPr>
              <a:t>Adapted</a:t>
            </a:r>
            <a:r>
              <a:rPr lang="fr-FR" sz="1200" i="1" dirty="0" smtClean="0">
                <a:latin typeface="Calibri"/>
                <a:cs typeface="Calibri"/>
              </a:rPr>
              <a:t> </a:t>
            </a:r>
            <a:r>
              <a:rPr lang="fr-FR" sz="1200" i="1" dirty="0" err="1" smtClean="0">
                <a:latin typeface="Calibri"/>
                <a:cs typeface="Calibri"/>
              </a:rPr>
              <a:t>from</a:t>
            </a:r>
            <a:r>
              <a:rPr lang="fr-FR" sz="1200" i="1" dirty="0" smtClean="0">
                <a:latin typeface="Calibri"/>
                <a:cs typeface="Calibri"/>
              </a:rPr>
              <a:t> </a:t>
            </a:r>
            <a:r>
              <a:rPr lang="fr-FR" sz="1200" i="1" dirty="0" err="1" smtClean="0">
                <a:latin typeface="Calibri"/>
                <a:cs typeface="Calibri"/>
              </a:rPr>
              <a:t>Sadakierska-Chudy</a:t>
            </a:r>
            <a:r>
              <a:rPr lang="fr-FR" sz="1200" i="1" dirty="0" smtClean="0">
                <a:latin typeface="Calibri"/>
                <a:cs typeface="Calibri"/>
              </a:rPr>
              <a:t> et al, </a:t>
            </a:r>
            <a:r>
              <a:rPr lang="fr-FR" sz="1200" i="1" dirty="0" err="1" smtClean="0">
                <a:latin typeface="Calibri"/>
                <a:cs typeface="Calibri"/>
              </a:rPr>
              <a:t>Pharm</a:t>
            </a:r>
            <a:r>
              <a:rPr lang="fr-FR" sz="1200" i="1" dirty="0" smtClean="0">
                <a:latin typeface="Calibri"/>
                <a:cs typeface="Calibri"/>
              </a:rPr>
              <a:t> &amp; </a:t>
            </a:r>
            <a:r>
              <a:rPr lang="fr-FR" sz="1200" i="1" dirty="0" err="1" smtClean="0">
                <a:latin typeface="Calibri"/>
                <a:cs typeface="Calibri"/>
              </a:rPr>
              <a:t>Ther</a:t>
            </a:r>
            <a:r>
              <a:rPr lang="fr-FR" sz="1200" i="1" dirty="0" smtClean="0">
                <a:latin typeface="Calibri"/>
                <a:cs typeface="Calibri"/>
              </a:rPr>
              <a:t>, 2014</a:t>
            </a:r>
            <a:endParaRPr lang="fr-FR" sz="1200" i="1" dirty="0">
              <a:latin typeface="Calibri"/>
              <a:cs typeface="Calibri"/>
            </a:endParaRPr>
          </a:p>
        </p:txBody>
      </p:sp>
      <p:cxnSp>
        <p:nvCxnSpPr>
          <p:cNvPr id="42" name="Connecteur droit 41"/>
          <p:cNvCxnSpPr>
            <a:stCxn id="54" idx="3"/>
            <a:endCxn id="40" idx="0"/>
          </p:cNvCxnSpPr>
          <p:nvPr/>
        </p:nvCxnSpPr>
        <p:spPr>
          <a:xfrm>
            <a:off x="1950277" y="1598712"/>
            <a:ext cx="821928" cy="1074943"/>
          </a:xfrm>
          <a:prstGeom prst="line">
            <a:avLst/>
          </a:prstGeom>
          <a:ln>
            <a:solidFill>
              <a:srgbClr val="00FFFF"/>
            </a:solidFill>
          </a:ln>
        </p:spPr>
        <p:style>
          <a:lnRef idx="2">
            <a:schemeClr val="accent1"/>
          </a:lnRef>
          <a:fillRef idx="0">
            <a:schemeClr val="accent1"/>
          </a:fillRef>
          <a:effectRef idx="1">
            <a:schemeClr val="accent1"/>
          </a:effectRef>
          <a:fontRef idx="minor">
            <a:schemeClr val="tx1"/>
          </a:fontRef>
        </p:style>
      </p:cxnSp>
      <p:cxnSp>
        <p:nvCxnSpPr>
          <p:cNvPr id="44" name="Connecteur droit 43"/>
          <p:cNvCxnSpPr>
            <a:endCxn id="20" idx="3"/>
          </p:cNvCxnSpPr>
          <p:nvPr/>
        </p:nvCxnSpPr>
        <p:spPr>
          <a:xfrm rot="5400000" flipH="1" flipV="1">
            <a:off x="2963925" y="5284421"/>
            <a:ext cx="755955" cy="71480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6" name="Connecteur droit 55"/>
          <p:cNvCxnSpPr>
            <a:endCxn id="21" idx="3"/>
          </p:cNvCxnSpPr>
          <p:nvPr/>
        </p:nvCxnSpPr>
        <p:spPr>
          <a:xfrm rot="5400000" flipH="1" flipV="1">
            <a:off x="2240025" y="3163521"/>
            <a:ext cx="3575355" cy="216260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8" name="Connecteur droit 57"/>
          <p:cNvCxnSpPr>
            <a:stCxn id="53" idx="2"/>
            <a:endCxn id="52" idx="1"/>
          </p:cNvCxnSpPr>
          <p:nvPr/>
        </p:nvCxnSpPr>
        <p:spPr>
          <a:xfrm rot="5400000">
            <a:off x="6264880" y="881616"/>
            <a:ext cx="641655" cy="2307423"/>
          </a:xfrm>
          <a:prstGeom prst="line">
            <a:avLst/>
          </a:prstGeom>
          <a:ln>
            <a:solidFill>
              <a:srgbClr val="00FF00"/>
            </a:solidFill>
          </a:ln>
        </p:spPr>
        <p:style>
          <a:lnRef idx="2">
            <a:schemeClr val="accent1"/>
          </a:lnRef>
          <a:fillRef idx="0">
            <a:schemeClr val="accent1"/>
          </a:fillRef>
          <a:effectRef idx="1">
            <a:schemeClr val="accent1"/>
          </a:effectRef>
          <a:fontRef idx="minor">
            <a:schemeClr val="tx1"/>
          </a:fontRef>
        </p:style>
      </p:cxnSp>
      <p:cxnSp>
        <p:nvCxnSpPr>
          <p:cNvPr id="60" name="Connecteur droit 59"/>
          <p:cNvCxnSpPr>
            <a:stCxn id="53" idx="2"/>
            <a:endCxn id="51" idx="0"/>
          </p:cNvCxnSpPr>
          <p:nvPr/>
        </p:nvCxnSpPr>
        <p:spPr>
          <a:xfrm rot="5400000">
            <a:off x="6382785" y="1190021"/>
            <a:ext cx="832155" cy="1881113"/>
          </a:xfrm>
          <a:prstGeom prst="line">
            <a:avLst/>
          </a:prstGeom>
          <a:ln>
            <a:solidFill>
              <a:srgbClr val="00FF00"/>
            </a:solidFill>
          </a:ln>
        </p:spPr>
        <p:style>
          <a:lnRef idx="2">
            <a:schemeClr val="accent1"/>
          </a:lnRef>
          <a:fillRef idx="0">
            <a:schemeClr val="accent1"/>
          </a:fillRef>
          <a:effectRef idx="1">
            <a:schemeClr val="accent1"/>
          </a:effectRef>
          <a:fontRef idx="minor">
            <a:schemeClr val="tx1"/>
          </a:fontRef>
        </p:style>
      </p:cxnSp>
      <p:cxnSp>
        <p:nvCxnSpPr>
          <p:cNvPr id="62" name="Connecteur droit 61"/>
          <p:cNvCxnSpPr>
            <a:stCxn id="53" idx="2"/>
            <a:endCxn id="41" idx="1"/>
          </p:cNvCxnSpPr>
          <p:nvPr/>
        </p:nvCxnSpPr>
        <p:spPr>
          <a:xfrm rot="5400000">
            <a:off x="6175980" y="1542016"/>
            <a:ext cx="1390955" cy="1735923"/>
          </a:xfrm>
          <a:prstGeom prst="line">
            <a:avLst/>
          </a:prstGeom>
          <a:ln>
            <a:solidFill>
              <a:srgbClr val="00FF00"/>
            </a:solidFill>
          </a:ln>
        </p:spPr>
        <p:style>
          <a:lnRef idx="2">
            <a:schemeClr val="accent1"/>
          </a:lnRef>
          <a:fillRef idx="0">
            <a:schemeClr val="accent1"/>
          </a:fillRef>
          <a:effectRef idx="1">
            <a:schemeClr val="accent1"/>
          </a:effectRef>
          <a:fontRef idx="minor">
            <a:schemeClr val="tx1"/>
          </a:fontRef>
        </p:style>
      </p:cxnSp>
      <p:cxnSp>
        <p:nvCxnSpPr>
          <p:cNvPr id="45" name="Connecteur droit avec flèche 44"/>
          <p:cNvCxnSpPr/>
          <p:nvPr/>
        </p:nvCxnSpPr>
        <p:spPr>
          <a:xfrm rot="16200000" flipV="1">
            <a:off x="5416550" y="5467350"/>
            <a:ext cx="673100"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64" name="Image 63" descr="Capture d’écran 2015-09-29 à 12.30.48.png"/>
          <p:cNvPicPr>
            <a:picLocks noChangeAspect="1"/>
          </p:cNvPicPr>
          <p:nvPr/>
        </p:nvPicPr>
        <p:blipFill>
          <a:blip r:embed="rId5"/>
          <a:stretch>
            <a:fillRect/>
          </a:stretch>
        </p:blipFill>
        <p:spPr>
          <a:xfrm>
            <a:off x="1206499" y="3278584"/>
            <a:ext cx="6324601" cy="2479332"/>
          </a:xfrm>
          <a:prstGeom prst="rect">
            <a:avLst/>
          </a:prstGeom>
          <a:ln w="28575">
            <a:solidFill>
              <a:srgbClr val="0000FF"/>
            </a:solidFill>
          </a:ln>
        </p:spPr>
      </p:pic>
      <p:sp>
        <p:nvSpPr>
          <p:cNvPr id="33" name="Rectangle 32"/>
          <p:cNvSpPr/>
          <p:nvPr/>
        </p:nvSpPr>
        <p:spPr>
          <a:xfrm>
            <a:off x="2032000" y="5152936"/>
            <a:ext cx="4229100" cy="523220"/>
          </a:xfrm>
          <a:prstGeom prst="rect">
            <a:avLst/>
          </a:prstGeom>
        </p:spPr>
        <p:txBody>
          <a:bodyPr wrap="square">
            <a:spAutoFit/>
          </a:bodyPr>
          <a:lstStyle/>
          <a:p>
            <a:r>
              <a:rPr lang="fr-FR" sz="1400" i="1" dirty="0" smtClean="0">
                <a:solidFill>
                  <a:srgbClr val="0000FF"/>
                </a:solidFill>
                <a:latin typeface="Calibri"/>
                <a:cs typeface="Calibri"/>
              </a:rPr>
              <a:t>In Atlantic </a:t>
            </a:r>
            <a:r>
              <a:rPr lang="fr-FR" sz="1400" i="1" dirty="0" err="1" smtClean="0">
                <a:solidFill>
                  <a:srgbClr val="0000FF"/>
                </a:solidFill>
                <a:latin typeface="Calibri"/>
                <a:cs typeface="Calibri"/>
              </a:rPr>
              <a:t>cod</a:t>
            </a:r>
            <a:r>
              <a:rPr lang="fr-FR" sz="1400" i="1" dirty="0" smtClean="0">
                <a:solidFill>
                  <a:srgbClr val="0000FF"/>
                </a:solidFill>
                <a:latin typeface="Calibri"/>
                <a:cs typeface="Calibri"/>
              </a:rPr>
              <a:t> </a:t>
            </a:r>
            <a:r>
              <a:rPr lang="fr-FR" sz="1400" i="1" dirty="0" err="1" smtClean="0">
                <a:solidFill>
                  <a:srgbClr val="0000FF"/>
                </a:solidFill>
                <a:latin typeface="Calibri"/>
                <a:cs typeface="Calibri"/>
              </a:rPr>
              <a:t>fish</a:t>
            </a:r>
            <a:r>
              <a:rPr lang="fr-FR" sz="1400" i="1" dirty="0" smtClean="0">
                <a:solidFill>
                  <a:srgbClr val="0000FF"/>
                </a:solidFill>
                <a:latin typeface="Calibri"/>
                <a:cs typeface="Calibri"/>
              </a:rPr>
              <a:t> (</a:t>
            </a:r>
            <a:r>
              <a:rPr lang="fr-FR" sz="1400" i="1" dirty="0" err="1" smtClean="0">
                <a:solidFill>
                  <a:srgbClr val="0000FF"/>
                </a:solidFill>
                <a:latin typeface="Calibri"/>
                <a:cs typeface="Calibri"/>
              </a:rPr>
              <a:t>gadiform</a:t>
            </a:r>
            <a:r>
              <a:rPr lang="fr-FR" sz="1400" i="1" dirty="0" smtClean="0">
                <a:solidFill>
                  <a:srgbClr val="0000FF"/>
                </a:solidFill>
                <a:latin typeface="Calibri"/>
                <a:cs typeface="Calibri"/>
              </a:rPr>
              <a:t> </a:t>
            </a:r>
            <a:r>
              <a:rPr lang="fr-FR" sz="1400" i="1" dirty="0" err="1" smtClean="0">
                <a:solidFill>
                  <a:srgbClr val="0000FF"/>
                </a:solidFill>
                <a:latin typeface="Calibri"/>
                <a:cs typeface="Calibri"/>
              </a:rPr>
              <a:t>genomes</a:t>
            </a:r>
            <a:r>
              <a:rPr lang="fr-FR" sz="1400" i="1" dirty="0" smtClean="0">
                <a:solidFill>
                  <a:srgbClr val="0000FF"/>
                </a:solidFill>
                <a:latin typeface="Calibri"/>
                <a:cs typeface="Calibri"/>
              </a:rPr>
              <a:t>)</a:t>
            </a:r>
          </a:p>
          <a:p>
            <a:r>
              <a:rPr lang="fr-FR" sz="1400" i="1" dirty="0" err="1" smtClean="0">
                <a:solidFill>
                  <a:srgbClr val="0000FF"/>
                </a:solidFill>
                <a:latin typeface="Calibri"/>
                <a:cs typeface="Calibri"/>
              </a:rPr>
              <a:t>Jørgensen</a:t>
            </a:r>
            <a:r>
              <a:rPr lang="fr-FR" sz="1400" i="1" dirty="0" smtClean="0">
                <a:solidFill>
                  <a:srgbClr val="0000FF"/>
                </a:solidFill>
                <a:latin typeface="Calibri"/>
                <a:cs typeface="Calibri"/>
              </a:rPr>
              <a:t> et al. BMC </a:t>
            </a:r>
            <a:r>
              <a:rPr lang="fr-FR" sz="1400" i="1" dirty="0" err="1" smtClean="0">
                <a:solidFill>
                  <a:srgbClr val="0000FF"/>
                </a:solidFill>
                <a:latin typeface="Calibri"/>
                <a:cs typeface="Calibri"/>
              </a:rPr>
              <a:t>Evolutionary</a:t>
            </a:r>
            <a:r>
              <a:rPr lang="fr-FR" sz="1400" i="1" dirty="0" smtClean="0">
                <a:solidFill>
                  <a:srgbClr val="0000FF"/>
                </a:solidFill>
                <a:latin typeface="Calibri"/>
                <a:cs typeface="Calibri"/>
              </a:rPr>
              <a:t> </a:t>
            </a:r>
            <a:r>
              <a:rPr lang="fr-FR" sz="1400" i="1" dirty="0" err="1" smtClean="0">
                <a:solidFill>
                  <a:srgbClr val="0000FF"/>
                </a:solidFill>
                <a:latin typeface="Calibri"/>
                <a:cs typeface="Calibri"/>
              </a:rPr>
              <a:t>Biology</a:t>
            </a:r>
            <a:r>
              <a:rPr lang="fr-FR" sz="1400" i="1" dirty="0" smtClean="0">
                <a:solidFill>
                  <a:srgbClr val="0000FF"/>
                </a:solidFill>
                <a:latin typeface="Calibri"/>
                <a:cs typeface="Calibri"/>
              </a:rPr>
              <a:t> 2014</a:t>
            </a:r>
            <a:endParaRPr lang="fr-FR" sz="1400" i="1" dirty="0">
              <a:solidFill>
                <a:srgbClr val="0000FF"/>
              </a:solidFill>
              <a:latin typeface="Calibri"/>
              <a:cs typeface="Calibri"/>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3" grpId="0"/>
    </p:bld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362" name="Image 3"/>
          <p:cNvPicPr>
            <a:picLocks noChangeAspect="1"/>
          </p:cNvPicPr>
          <p:nvPr/>
        </p:nvPicPr>
        <p:blipFill>
          <a:blip r:embed="rId3"/>
          <a:srcRect/>
          <a:stretch>
            <a:fillRect/>
          </a:stretch>
        </p:blipFill>
        <p:spPr bwMode="auto">
          <a:xfrm>
            <a:off x="92075" y="0"/>
            <a:ext cx="1724025" cy="2270125"/>
          </a:xfrm>
          <a:prstGeom prst="rect">
            <a:avLst/>
          </a:prstGeom>
          <a:noFill/>
          <a:ln w="9525">
            <a:noFill/>
            <a:miter lim="800000"/>
            <a:headEnd/>
            <a:tailEnd/>
          </a:ln>
        </p:spPr>
      </p:pic>
      <p:pic>
        <p:nvPicPr>
          <p:cNvPr id="15363" name="Image 9"/>
          <p:cNvPicPr>
            <a:picLocks noChangeAspect="1"/>
          </p:cNvPicPr>
          <p:nvPr/>
        </p:nvPicPr>
        <p:blipFill>
          <a:blip r:embed="rId4"/>
          <a:srcRect/>
          <a:stretch>
            <a:fillRect/>
          </a:stretch>
        </p:blipFill>
        <p:spPr bwMode="auto">
          <a:xfrm>
            <a:off x="5526484" y="-22225"/>
            <a:ext cx="1724025" cy="2270125"/>
          </a:xfrm>
          <a:prstGeom prst="rect">
            <a:avLst/>
          </a:prstGeom>
          <a:noFill/>
          <a:ln w="9525">
            <a:noFill/>
            <a:miter lim="800000"/>
            <a:headEnd/>
            <a:tailEnd/>
          </a:ln>
        </p:spPr>
      </p:pic>
      <p:pic>
        <p:nvPicPr>
          <p:cNvPr id="15364" name="Image 10"/>
          <p:cNvPicPr>
            <a:picLocks noChangeAspect="1"/>
          </p:cNvPicPr>
          <p:nvPr/>
        </p:nvPicPr>
        <p:blipFill>
          <a:blip r:embed="rId5"/>
          <a:srcRect/>
          <a:stretch>
            <a:fillRect/>
          </a:stretch>
        </p:blipFill>
        <p:spPr bwMode="auto">
          <a:xfrm>
            <a:off x="7335838" y="-22225"/>
            <a:ext cx="1722437" cy="2270125"/>
          </a:xfrm>
          <a:prstGeom prst="rect">
            <a:avLst/>
          </a:prstGeom>
          <a:noFill/>
          <a:ln w="9525">
            <a:noFill/>
            <a:miter lim="800000"/>
            <a:headEnd/>
            <a:tailEnd/>
          </a:ln>
        </p:spPr>
      </p:pic>
      <p:sp>
        <p:nvSpPr>
          <p:cNvPr id="15366" name="ZoneTexte 20"/>
          <p:cNvSpPr txBox="1">
            <a:spLocks noChangeArrowheads="1"/>
          </p:cNvSpPr>
          <p:nvPr/>
        </p:nvSpPr>
        <p:spPr bwMode="auto">
          <a:xfrm>
            <a:off x="6465888" y="1784350"/>
            <a:ext cx="652462" cy="369888"/>
          </a:xfrm>
          <a:prstGeom prst="rect">
            <a:avLst/>
          </a:prstGeom>
          <a:solidFill>
            <a:schemeClr val="bg1"/>
          </a:solidFill>
          <a:ln w="9525">
            <a:noFill/>
            <a:miter lim="800000"/>
            <a:headEnd/>
            <a:tailEnd/>
          </a:ln>
        </p:spPr>
        <p:txBody>
          <a:bodyPr wrap="none">
            <a:prstTxWarp prst="textNoShape">
              <a:avLst/>
            </a:prstTxWarp>
            <a:spAutoFit/>
          </a:bodyPr>
          <a:lstStyle/>
          <a:p>
            <a:r>
              <a:rPr lang="fr-FR"/>
              <a:t>1990</a:t>
            </a:r>
          </a:p>
        </p:txBody>
      </p:sp>
      <p:sp>
        <p:nvSpPr>
          <p:cNvPr id="15367" name="ZoneTexte 21"/>
          <p:cNvSpPr txBox="1">
            <a:spLocks noChangeArrowheads="1"/>
          </p:cNvSpPr>
          <p:nvPr/>
        </p:nvSpPr>
        <p:spPr bwMode="auto">
          <a:xfrm>
            <a:off x="8324850" y="1784350"/>
            <a:ext cx="652463" cy="369888"/>
          </a:xfrm>
          <a:prstGeom prst="rect">
            <a:avLst/>
          </a:prstGeom>
          <a:solidFill>
            <a:schemeClr val="bg1"/>
          </a:solidFill>
          <a:ln w="9525">
            <a:noFill/>
            <a:miter lim="800000"/>
            <a:headEnd/>
            <a:tailEnd/>
          </a:ln>
        </p:spPr>
        <p:txBody>
          <a:bodyPr wrap="none">
            <a:prstTxWarp prst="textNoShape">
              <a:avLst/>
            </a:prstTxWarp>
            <a:spAutoFit/>
          </a:bodyPr>
          <a:lstStyle/>
          <a:p>
            <a:r>
              <a:rPr lang="fr-FR"/>
              <a:t>1994</a:t>
            </a:r>
          </a:p>
        </p:txBody>
      </p:sp>
      <p:pic>
        <p:nvPicPr>
          <p:cNvPr id="15369" name="Image 31"/>
          <p:cNvPicPr>
            <a:picLocks noChangeAspect="1"/>
          </p:cNvPicPr>
          <p:nvPr/>
        </p:nvPicPr>
        <p:blipFill>
          <a:blip r:embed="rId6"/>
          <a:srcRect/>
          <a:stretch>
            <a:fillRect/>
          </a:stretch>
        </p:blipFill>
        <p:spPr bwMode="auto">
          <a:xfrm>
            <a:off x="5512991" y="4572000"/>
            <a:ext cx="1736725" cy="2287587"/>
          </a:xfrm>
          <a:prstGeom prst="rect">
            <a:avLst/>
          </a:prstGeom>
          <a:noFill/>
          <a:ln w="9525">
            <a:noFill/>
            <a:miter lim="800000"/>
            <a:headEnd/>
            <a:tailEnd/>
          </a:ln>
        </p:spPr>
      </p:pic>
      <p:sp>
        <p:nvSpPr>
          <p:cNvPr id="15370" name="ZoneTexte 32"/>
          <p:cNvSpPr txBox="1">
            <a:spLocks noChangeArrowheads="1"/>
          </p:cNvSpPr>
          <p:nvPr/>
        </p:nvSpPr>
        <p:spPr bwMode="auto">
          <a:xfrm>
            <a:off x="6488113" y="6396038"/>
            <a:ext cx="652462" cy="369887"/>
          </a:xfrm>
          <a:prstGeom prst="rect">
            <a:avLst/>
          </a:prstGeom>
          <a:solidFill>
            <a:schemeClr val="bg1"/>
          </a:solidFill>
          <a:ln w="9525">
            <a:noFill/>
            <a:miter lim="800000"/>
            <a:headEnd/>
            <a:tailEnd/>
          </a:ln>
        </p:spPr>
        <p:txBody>
          <a:bodyPr wrap="none">
            <a:prstTxWarp prst="textNoShape">
              <a:avLst/>
            </a:prstTxWarp>
            <a:spAutoFit/>
          </a:bodyPr>
          <a:lstStyle/>
          <a:p>
            <a:r>
              <a:rPr lang="fr-FR"/>
              <a:t>2010</a:t>
            </a:r>
          </a:p>
        </p:txBody>
      </p:sp>
      <p:pic>
        <p:nvPicPr>
          <p:cNvPr id="15372" name="Image 35"/>
          <p:cNvPicPr>
            <a:picLocks noChangeAspect="1"/>
          </p:cNvPicPr>
          <p:nvPr/>
        </p:nvPicPr>
        <p:blipFill>
          <a:blip r:embed="rId7"/>
          <a:srcRect/>
          <a:stretch>
            <a:fillRect/>
          </a:stretch>
        </p:blipFill>
        <p:spPr bwMode="auto">
          <a:xfrm>
            <a:off x="80963" y="4572000"/>
            <a:ext cx="1727200" cy="2301875"/>
          </a:xfrm>
          <a:prstGeom prst="rect">
            <a:avLst/>
          </a:prstGeom>
          <a:noFill/>
          <a:ln w="9525">
            <a:noFill/>
            <a:miter lim="800000"/>
            <a:headEnd/>
            <a:tailEnd/>
          </a:ln>
        </p:spPr>
      </p:pic>
      <p:pic>
        <p:nvPicPr>
          <p:cNvPr id="15373" name="Image 36"/>
          <p:cNvPicPr>
            <a:picLocks noChangeAspect="1"/>
          </p:cNvPicPr>
          <p:nvPr/>
        </p:nvPicPr>
        <p:blipFill>
          <a:blip r:embed="rId8"/>
          <a:srcRect/>
          <a:stretch>
            <a:fillRect/>
          </a:stretch>
        </p:blipFill>
        <p:spPr bwMode="auto">
          <a:xfrm>
            <a:off x="1891110" y="4572000"/>
            <a:ext cx="1751012" cy="2286000"/>
          </a:xfrm>
          <a:prstGeom prst="rect">
            <a:avLst/>
          </a:prstGeom>
          <a:noFill/>
          <a:ln w="9525">
            <a:noFill/>
            <a:miter lim="800000"/>
            <a:headEnd/>
            <a:tailEnd/>
          </a:ln>
        </p:spPr>
      </p:pic>
      <p:sp>
        <p:nvSpPr>
          <p:cNvPr id="15374" name="ZoneTexte 37"/>
          <p:cNvSpPr txBox="1">
            <a:spLocks noChangeArrowheads="1"/>
          </p:cNvSpPr>
          <p:nvPr/>
        </p:nvSpPr>
        <p:spPr bwMode="auto">
          <a:xfrm>
            <a:off x="614363" y="6407150"/>
            <a:ext cx="652462" cy="369888"/>
          </a:xfrm>
          <a:prstGeom prst="rect">
            <a:avLst/>
          </a:prstGeom>
          <a:solidFill>
            <a:schemeClr val="bg1"/>
          </a:solidFill>
          <a:ln w="9525">
            <a:noFill/>
            <a:miter lim="800000"/>
            <a:headEnd/>
            <a:tailEnd/>
          </a:ln>
        </p:spPr>
        <p:txBody>
          <a:bodyPr wrap="none">
            <a:prstTxWarp prst="textNoShape">
              <a:avLst/>
            </a:prstTxWarp>
            <a:spAutoFit/>
          </a:bodyPr>
          <a:lstStyle/>
          <a:p>
            <a:r>
              <a:rPr lang="fr-FR" dirty="0"/>
              <a:t>2006</a:t>
            </a:r>
          </a:p>
        </p:txBody>
      </p:sp>
      <p:sp>
        <p:nvSpPr>
          <p:cNvPr id="15375" name="ZoneTexte 38"/>
          <p:cNvSpPr txBox="1">
            <a:spLocks noChangeArrowheads="1"/>
          </p:cNvSpPr>
          <p:nvPr/>
        </p:nvSpPr>
        <p:spPr bwMode="auto">
          <a:xfrm>
            <a:off x="2441575" y="6397625"/>
            <a:ext cx="652463" cy="368300"/>
          </a:xfrm>
          <a:prstGeom prst="rect">
            <a:avLst/>
          </a:prstGeom>
          <a:solidFill>
            <a:schemeClr val="bg1"/>
          </a:solidFill>
          <a:ln w="9525">
            <a:noFill/>
            <a:miter lim="800000"/>
            <a:headEnd/>
            <a:tailEnd/>
          </a:ln>
        </p:spPr>
        <p:txBody>
          <a:bodyPr wrap="none">
            <a:prstTxWarp prst="textNoShape">
              <a:avLst/>
            </a:prstTxWarp>
            <a:spAutoFit/>
          </a:bodyPr>
          <a:lstStyle/>
          <a:p>
            <a:r>
              <a:rPr lang="fr-FR"/>
              <a:t>2009</a:t>
            </a:r>
          </a:p>
        </p:txBody>
      </p:sp>
      <p:pic>
        <p:nvPicPr>
          <p:cNvPr id="15377" name="Image 40"/>
          <p:cNvPicPr>
            <a:picLocks noChangeAspect="1"/>
          </p:cNvPicPr>
          <p:nvPr/>
        </p:nvPicPr>
        <p:blipFill>
          <a:blip r:embed="rId9"/>
          <a:srcRect/>
          <a:stretch>
            <a:fillRect/>
          </a:stretch>
        </p:blipFill>
        <p:spPr bwMode="auto">
          <a:xfrm>
            <a:off x="7332663" y="4572000"/>
            <a:ext cx="1728787" cy="2293938"/>
          </a:xfrm>
          <a:prstGeom prst="rect">
            <a:avLst/>
          </a:prstGeom>
          <a:noFill/>
          <a:ln w="9525">
            <a:noFill/>
            <a:miter lim="800000"/>
            <a:headEnd/>
            <a:tailEnd/>
          </a:ln>
        </p:spPr>
      </p:pic>
      <p:sp>
        <p:nvSpPr>
          <p:cNvPr id="15378" name="ZoneTexte 41"/>
          <p:cNvSpPr txBox="1">
            <a:spLocks noChangeArrowheads="1"/>
          </p:cNvSpPr>
          <p:nvPr/>
        </p:nvSpPr>
        <p:spPr bwMode="auto">
          <a:xfrm>
            <a:off x="8324850" y="6397625"/>
            <a:ext cx="652463" cy="368300"/>
          </a:xfrm>
          <a:prstGeom prst="rect">
            <a:avLst/>
          </a:prstGeom>
          <a:solidFill>
            <a:schemeClr val="bg1"/>
          </a:solidFill>
          <a:ln w="9525">
            <a:noFill/>
            <a:miter lim="800000"/>
            <a:headEnd/>
            <a:tailEnd/>
          </a:ln>
        </p:spPr>
        <p:txBody>
          <a:bodyPr wrap="none">
            <a:prstTxWarp prst="textNoShape">
              <a:avLst/>
            </a:prstTxWarp>
            <a:spAutoFit/>
          </a:bodyPr>
          <a:lstStyle/>
          <a:p>
            <a:r>
              <a:rPr lang="fr-FR" dirty="0"/>
              <a:t>2012</a:t>
            </a:r>
          </a:p>
        </p:txBody>
      </p:sp>
      <p:pic>
        <p:nvPicPr>
          <p:cNvPr id="15380" name="Image 43"/>
          <p:cNvPicPr>
            <a:picLocks noChangeAspect="1"/>
          </p:cNvPicPr>
          <p:nvPr/>
        </p:nvPicPr>
        <p:blipFill>
          <a:blip r:embed="rId10"/>
          <a:srcRect/>
          <a:stretch>
            <a:fillRect/>
          </a:stretch>
        </p:blipFill>
        <p:spPr bwMode="auto">
          <a:xfrm>
            <a:off x="3708401" y="4572000"/>
            <a:ext cx="1739900" cy="2286000"/>
          </a:xfrm>
          <a:prstGeom prst="rect">
            <a:avLst/>
          </a:prstGeom>
          <a:noFill/>
          <a:ln w="9525">
            <a:noFill/>
            <a:miter lim="800000"/>
            <a:headEnd/>
            <a:tailEnd/>
          </a:ln>
        </p:spPr>
      </p:pic>
      <p:sp>
        <p:nvSpPr>
          <p:cNvPr id="15381" name="ZoneTexte 44"/>
          <p:cNvSpPr txBox="1">
            <a:spLocks noChangeArrowheads="1"/>
          </p:cNvSpPr>
          <p:nvPr/>
        </p:nvSpPr>
        <p:spPr bwMode="auto">
          <a:xfrm>
            <a:off x="4654550" y="6384925"/>
            <a:ext cx="652463" cy="369888"/>
          </a:xfrm>
          <a:prstGeom prst="rect">
            <a:avLst/>
          </a:prstGeom>
          <a:solidFill>
            <a:schemeClr val="bg1"/>
          </a:solidFill>
          <a:ln w="9525">
            <a:noFill/>
            <a:miter lim="800000"/>
            <a:headEnd/>
            <a:tailEnd/>
          </a:ln>
        </p:spPr>
        <p:txBody>
          <a:bodyPr wrap="none">
            <a:prstTxWarp prst="textNoShape">
              <a:avLst/>
            </a:prstTxWarp>
            <a:spAutoFit/>
          </a:bodyPr>
          <a:lstStyle/>
          <a:p>
            <a:r>
              <a:rPr lang="fr-FR"/>
              <a:t>2009</a:t>
            </a:r>
          </a:p>
        </p:txBody>
      </p:sp>
      <p:pic>
        <p:nvPicPr>
          <p:cNvPr id="15382" name="Image 45"/>
          <p:cNvPicPr>
            <a:picLocks noChangeAspect="1"/>
          </p:cNvPicPr>
          <p:nvPr/>
        </p:nvPicPr>
        <p:blipFill>
          <a:blip r:embed="rId11"/>
          <a:srcRect/>
          <a:stretch>
            <a:fillRect/>
          </a:stretch>
        </p:blipFill>
        <p:spPr bwMode="auto">
          <a:xfrm>
            <a:off x="7353300" y="2289175"/>
            <a:ext cx="1701800" cy="2241550"/>
          </a:xfrm>
          <a:prstGeom prst="rect">
            <a:avLst/>
          </a:prstGeom>
          <a:noFill/>
          <a:ln w="9525">
            <a:noFill/>
            <a:miter lim="800000"/>
            <a:headEnd/>
            <a:tailEnd/>
          </a:ln>
        </p:spPr>
      </p:pic>
      <p:pic>
        <p:nvPicPr>
          <p:cNvPr id="15383" name="Image 46"/>
          <p:cNvPicPr>
            <a:picLocks noChangeAspect="1"/>
          </p:cNvPicPr>
          <p:nvPr/>
        </p:nvPicPr>
        <p:blipFill>
          <a:blip r:embed="rId12"/>
          <a:srcRect/>
          <a:stretch>
            <a:fillRect/>
          </a:stretch>
        </p:blipFill>
        <p:spPr bwMode="auto">
          <a:xfrm>
            <a:off x="5542814" y="2276475"/>
            <a:ext cx="1727200" cy="2266950"/>
          </a:xfrm>
          <a:prstGeom prst="rect">
            <a:avLst/>
          </a:prstGeom>
          <a:noFill/>
          <a:ln w="9525">
            <a:noFill/>
            <a:miter lim="800000"/>
            <a:headEnd/>
            <a:tailEnd/>
          </a:ln>
        </p:spPr>
      </p:pic>
      <p:sp>
        <p:nvSpPr>
          <p:cNvPr id="15384" name="ZoneTexte 26"/>
          <p:cNvSpPr txBox="1">
            <a:spLocks noChangeArrowheads="1"/>
          </p:cNvSpPr>
          <p:nvPr/>
        </p:nvSpPr>
        <p:spPr bwMode="auto">
          <a:xfrm>
            <a:off x="6510338" y="4103688"/>
            <a:ext cx="654050" cy="368300"/>
          </a:xfrm>
          <a:prstGeom prst="rect">
            <a:avLst/>
          </a:prstGeom>
          <a:solidFill>
            <a:schemeClr val="bg1"/>
          </a:solidFill>
          <a:ln w="9525">
            <a:noFill/>
            <a:miter lim="800000"/>
            <a:headEnd/>
            <a:tailEnd/>
          </a:ln>
        </p:spPr>
        <p:txBody>
          <a:bodyPr wrap="none">
            <a:prstTxWarp prst="textNoShape">
              <a:avLst/>
            </a:prstTxWarp>
            <a:spAutoFit/>
          </a:bodyPr>
          <a:lstStyle/>
          <a:p>
            <a:r>
              <a:rPr lang="fr-FR"/>
              <a:t>2003</a:t>
            </a:r>
          </a:p>
        </p:txBody>
      </p:sp>
      <p:sp>
        <p:nvSpPr>
          <p:cNvPr id="15385" name="ZoneTexte 28"/>
          <p:cNvSpPr txBox="1">
            <a:spLocks noChangeArrowheads="1"/>
          </p:cNvSpPr>
          <p:nvPr/>
        </p:nvSpPr>
        <p:spPr bwMode="auto">
          <a:xfrm>
            <a:off x="8324850" y="4078288"/>
            <a:ext cx="652463" cy="369887"/>
          </a:xfrm>
          <a:prstGeom prst="rect">
            <a:avLst/>
          </a:prstGeom>
          <a:solidFill>
            <a:schemeClr val="bg1"/>
          </a:solidFill>
          <a:ln w="9525">
            <a:noFill/>
            <a:miter lim="800000"/>
            <a:headEnd/>
            <a:tailEnd/>
          </a:ln>
        </p:spPr>
        <p:txBody>
          <a:bodyPr wrap="none">
            <a:prstTxWarp prst="textNoShape">
              <a:avLst/>
            </a:prstTxWarp>
            <a:spAutoFit/>
          </a:bodyPr>
          <a:lstStyle/>
          <a:p>
            <a:r>
              <a:rPr lang="fr-FR" dirty="0"/>
              <a:t>2004</a:t>
            </a:r>
          </a:p>
        </p:txBody>
      </p:sp>
      <p:pic>
        <p:nvPicPr>
          <p:cNvPr id="15386" name="Image 47"/>
          <p:cNvPicPr>
            <a:picLocks noChangeAspect="1"/>
          </p:cNvPicPr>
          <p:nvPr/>
        </p:nvPicPr>
        <p:blipFill>
          <a:blip r:embed="rId13"/>
          <a:srcRect/>
          <a:stretch>
            <a:fillRect/>
          </a:stretch>
        </p:blipFill>
        <p:spPr bwMode="auto">
          <a:xfrm>
            <a:off x="3695700" y="0"/>
            <a:ext cx="1765300" cy="2274888"/>
          </a:xfrm>
          <a:prstGeom prst="rect">
            <a:avLst/>
          </a:prstGeom>
          <a:noFill/>
          <a:ln w="9525">
            <a:noFill/>
            <a:miter lim="800000"/>
            <a:headEnd/>
            <a:tailEnd/>
          </a:ln>
        </p:spPr>
      </p:pic>
      <p:pic>
        <p:nvPicPr>
          <p:cNvPr id="15387" name="Image 48"/>
          <p:cNvPicPr>
            <a:picLocks noChangeAspect="1"/>
          </p:cNvPicPr>
          <p:nvPr/>
        </p:nvPicPr>
        <p:blipFill>
          <a:blip r:embed="rId14"/>
          <a:srcRect/>
          <a:stretch>
            <a:fillRect/>
          </a:stretch>
        </p:blipFill>
        <p:spPr bwMode="auto">
          <a:xfrm>
            <a:off x="1899387" y="2286000"/>
            <a:ext cx="1727200" cy="2274888"/>
          </a:xfrm>
          <a:prstGeom prst="rect">
            <a:avLst/>
          </a:prstGeom>
          <a:noFill/>
          <a:ln w="9525">
            <a:noFill/>
            <a:miter lim="800000"/>
            <a:headEnd/>
            <a:tailEnd/>
          </a:ln>
        </p:spPr>
      </p:pic>
      <p:sp>
        <p:nvSpPr>
          <p:cNvPr id="15388" name="ZoneTexte 19"/>
          <p:cNvSpPr txBox="1">
            <a:spLocks noChangeArrowheads="1"/>
          </p:cNvSpPr>
          <p:nvPr/>
        </p:nvSpPr>
        <p:spPr bwMode="auto">
          <a:xfrm>
            <a:off x="4702175" y="1833563"/>
            <a:ext cx="652463" cy="368300"/>
          </a:xfrm>
          <a:prstGeom prst="rect">
            <a:avLst/>
          </a:prstGeom>
          <a:solidFill>
            <a:schemeClr val="bg1"/>
          </a:solidFill>
          <a:ln w="9525">
            <a:noFill/>
            <a:miter lim="800000"/>
            <a:headEnd/>
            <a:tailEnd/>
          </a:ln>
        </p:spPr>
        <p:txBody>
          <a:bodyPr wrap="none">
            <a:prstTxWarp prst="textNoShape">
              <a:avLst/>
            </a:prstTxWarp>
            <a:spAutoFit/>
          </a:bodyPr>
          <a:lstStyle/>
          <a:p>
            <a:r>
              <a:rPr lang="fr-FR" dirty="0"/>
              <a:t>1981</a:t>
            </a:r>
          </a:p>
        </p:txBody>
      </p:sp>
      <p:pic>
        <p:nvPicPr>
          <p:cNvPr id="15391" name="Image 49"/>
          <p:cNvPicPr>
            <a:picLocks noChangeAspect="1"/>
          </p:cNvPicPr>
          <p:nvPr/>
        </p:nvPicPr>
        <p:blipFill>
          <a:blip r:embed="rId15"/>
          <a:srcRect/>
          <a:stretch>
            <a:fillRect/>
          </a:stretch>
        </p:blipFill>
        <p:spPr bwMode="auto">
          <a:xfrm>
            <a:off x="1901428" y="0"/>
            <a:ext cx="1727200" cy="2274888"/>
          </a:xfrm>
          <a:prstGeom prst="rect">
            <a:avLst/>
          </a:prstGeom>
          <a:noFill/>
          <a:ln w="9525">
            <a:noFill/>
            <a:miter lim="800000"/>
            <a:headEnd/>
            <a:tailEnd/>
          </a:ln>
        </p:spPr>
      </p:pic>
      <p:sp>
        <p:nvSpPr>
          <p:cNvPr id="15393" name="ZoneTexte 18"/>
          <p:cNvSpPr txBox="1">
            <a:spLocks noChangeArrowheads="1"/>
          </p:cNvSpPr>
          <p:nvPr/>
        </p:nvSpPr>
        <p:spPr bwMode="auto">
          <a:xfrm>
            <a:off x="2919413" y="1831975"/>
            <a:ext cx="652462" cy="369888"/>
          </a:xfrm>
          <a:prstGeom prst="rect">
            <a:avLst/>
          </a:prstGeom>
          <a:solidFill>
            <a:schemeClr val="bg1"/>
          </a:solidFill>
          <a:ln w="9525">
            <a:noFill/>
            <a:miter lim="800000"/>
            <a:headEnd/>
            <a:tailEnd/>
          </a:ln>
        </p:spPr>
        <p:txBody>
          <a:bodyPr wrap="none">
            <a:prstTxWarp prst="textNoShape">
              <a:avLst/>
            </a:prstTxWarp>
            <a:spAutoFit/>
          </a:bodyPr>
          <a:lstStyle/>
          <a:p>
            <a:r>
              <a:rPr lang="fr-FR" dirty="0"/>
              <a:t>1972</a:t>
            </a:r>
          </a:p>
        </p:txBody>
      </p:sp>
      <p:pic>
        <p:nvPicPr>
          <p:cNvPr id="34" name="Image 33"/>
          <p:cNvPicPr>
            <a:picLocks noChangeAspect="1"/>
          </p:cNvPicPr>
          <p:nvPr/>
        </p:nvPicPr>
        <p:blipFill>
          <a:blip r:embed="rId16"/>
          <a:stretch>
            <a:fillRect/>
          </a:stretch>
        </p:blipFill>
        <p:spPr>
          <a:xfrm>
            <a:off x="3683000" y="2275378"/>
            <a:ext cx="1776527" cy="2296133"/>
          </a:xfrm>
          <a:prstGeom prst="rect">
            <a:avLst/>
          </a:prstGeom>
        </p:spPr>
      </p:pic>
      <p:sp>
        <p:nvSpPr>
          <p:cNvPr id="15368" name="ZoneTexte 24"/>
          <p:cNvSpPr txBox="1">
            <a:spLocks noChangeArrowheads="1"/>
          </p:cNvSpPr>
          <p:nvPr/>
        </p:nvSpPr>
        <p:spPr bwMode="auto">
          <a:xfrm>
            <a:off x="4727575" y="4113213"/>
            <a:ext cx="652463" cy="369887"/>
          </a:xfrm>
          <a:prstGeom prst="rect">
            <a:avLst/>
          </a:prstGeom>
          <a:solidFill>
            <a:schemeClr val="bg1"/>
          </a:solidFill>
          <a:ln w="9525">
            <a:noFill/>
            <a:miter lim="800000"/>
            <a:headEnd/>
            <a:tailEnd/>
          </a:ln>
        </p:spPr>
        <p:txBody>
          <a:bodyPr wrap="none">
            <a:prstTxWarp prst="textNoShape">
              <a:avLst/>
            </a:prstTxWarp>
            <a:spAutoFit/>
          </a:bodyPr>
          <a:lstStyle/>
          <a:p>
            <a:r>
              <a:rPr lang="fr-FR" dirty="0"/>
              <a:t>2000</a:t>
            </a:r>
          </a:p>
        </p:txBody>
      </p:sp>
      <p:sp>
        <p:nvSpPr>
          <p:cNvPr id="33" name="ZoneTexte 20"/>
          <p:cNvSpPr txBox="1">
            <a:spLocks noChangeArrowheads="1"/>
          </p:cNvSpPr>
          <p:nvPr/>
        </p:nvSpPr>
        <p:spPr bwMode="auto">
          <a:xfrm>
            <a:off x="5602288" y="57150"/>
            <a:ext cx="576224" cy="369332"/>
          </a:xfrm>
          <a:prstGeom prst="rect">
            <a:avLst/>
          </a:prstGeom>
          <a:solidFill>
            <a:srgbClr val="FF0000">
              <a:alpha val="60000"/>
            </a:srgbClr>
          </a:solidFill>
          <a:ln w="9525">
            <a:noFill/>
            <a:miter lim="800000"/>
            <a:headEnd/>
            <a:tailEnd/>
          </a:ln>
        </p:spPr>
        <p:txBody>
          <a:bodyPr wrap="none">
            <a:prstTxWarp prst="textNoShape">
              <a:avLst/>
            </a:prstTxWarp>
            <a:spAutoFit/>
          </a:bodyPr>
          <a:lstStyle/>
          <a:p>
            <a:r>
              <a:rPr lang="fr-FR" dirty="0" smtClean="0">
                <a:solidFill>
                  <a:schemeClr val="bg1"/>
                </a:solidFill>
              </a:rPr>
              <a:t>+20</a:t>
            </a:r>
            <a:endParaRPr lang="fr-FR" dirty="0">
              <a:solidFill>
                <a:schemeClr val="bg1"/>
              </a:solidFill>
            </a:endParaRPr>
          </a:p>
        </p:txBody>
      </p:sp>
      <p:sp>
        <p:nvSpPr>
          <p:cNvPr id="36" name="ZoneTexte 20"/>
          <p:cNvSpPr txBox="1">
            <a:spLocks noChangeArrowheads="1"/>
          </p:cNvSpPr>
          <p:nvPr/>
        </p:nvSpPr>
        <p:spPr bwMode="auto">
          <a:xfrm>
            <a:off x="3748088" y="2305050"/>
            <a:ext cx="576224" cy="369332"/>
          </a:xfrm>
          <a:prstGeom prst="rect">
            <a:avLst/>
          </a:prstGeom>
          <a:solidFill>
            <a:srgbClr val="FF0000">
              <a:alpha val="60000"/>
            </a:srgbClr>
          </a:solidFill>
          <a:ln w="9525">
            <a:noFill/>
            <a:miter lim="800000"/>
            <a:headEnd/>
            <a:tailEnd/>
          </a:ln>
        </p:spPr>
        <p:txBody>
          <a:bodyPr wrap="none">
            <a:prstTxWarp prst="textNoShape">
              <a:avLst/>
            </a:prstTxWarp>
            <a:spAutoFit/>
          </a:bodyPr>
          <a:lstStyle/>
          <a:p>
            <a:r>
              <a:rPr lang="fr-FR" dirty="0" smtClean="0">
                <a:solidFill>
                  <a:schemeClr val="bg1"/>
                </a:solidFill>
              </a:rPr>
              <a:t>+30</a:t>
            </a:r>
            <a:endParaRPr lang="fr-FR" dirty="0">
              <a:solidFill>
                <a:schemeClr val="bg1"/>
              </a:solidFill>
            </a:endParaRPr>
          </a:p>
        </p:txBody>
      </p:sp>
      <p:sp>
        <p:nvSpPr>
          <p:cNvPr id="37" name="ZoneTexte 20"/>
          <p:cNvSpPr txBox="1">
            <a:spLocks noChangeArrowheads="1"/>
          </p:cNvSpPr>
          <p:nvPr/>
        </p:nvSpPr>
        <p:spPr bwMode="auto">
          <a:xfrm>
            <a:off x="5614988" y="4679950"/>
            <a:ext cx="576224" cy="369332"/>
          </a:xfrm>
          <a:prstGeom prst="rect">
            <a:avLst/>
          </a:prstGeom>
          <a:solidFill>
            <a:srgbClr val="FF0000">
              <a:alpha val="60000"/>
            </a:srgbClr>
          </a:solidFill>
          <a:ln w="9525">
            <a:noFill/>
            <a:miter lim="800000"/>
            <a:headEnd/>
            <a:tailEnd/>
          </a:ln>
        </p:spPr>
        <p:txBody>
          <a:bodyPr wrap="none">
            <a:prstTxWarp prst="textNoShape">
              <a:avLst/>
            </a:prstTxWarp>
            <a:spAutoFit/>
          </a:bodyPr>
          <a:lstStyle/>
          <a:p>
            <a:r>
              <a:rPr lang="fr-FR" dirty="0" smtClean="0">
                <a:solidFill>
                  <a:srgbClr val="FFFFFF"/>
                </a:solidFill>
              </a:rPr>
              <a:t>+40</a:t>
            </a:r>
            <a:endParaRPr lang="fr-FR" dirty="0">
              <a:solidFill>
                <a:srgbClr val="FFFFFF"/>
              </a:solidFill>
            </a:endParaRPr>
          </a:p>
        </p:txBody>
      </p:sp>
      <p:sp>
        <p:nvSpPr>
          <p:cNvPr id="38" name="ZoneTexte 20"/>
          <p:cNvSpPr txBox="1">
            <a:spLocks noChangeArrowheads="1"/>
          </p:cNvSpPr>
          <p:nvPr/>
        </p:nvSpPr>
        <p:spPr bwMode="auto">
          <a:xfrm>
            <a:off x="3786188" y="95250"/>
            <a:ext cx="576224" cy="369332"/>
          </a:xfrm>
          <a:prstGeom prst="rect">
            <a:avLst/>
          </a:prstGeom>
          <a:solidFill>
            <a:srgbClr val="FF0000">
              <a:alpha val="60000"/>
            </a:srgbClr>
          </a:solidFill>
          <a:ln w="9525">
            <a:noFill/>
            <a:miter lim="800000"/>
            <a:headEnd/>
            <a:tailEnd/>
          </a:ln>
        </p:spPr>
        <p:txBody>
          <a:bodyPr wrap="none">
            <a:prstTxWarp prst="textNoShape">
              <a:avLst/>
            </a:prstTxWarp>
            <a:spAutoFit/>
          </a:bodyPr>
          <a:lstStyle/>
          <a:p>
            <a:r>
              <a:rPr lang="fr-FR" dirty="0" smtClean="0">
                <a:solidFill>
                  <a:schemeClr val="bg1"/>
                </a:solidFill>
              </a:rPr>
              <a:t>+10</a:t>
            </a:r>
            <a:endParaRPr lang="fr-FR" dirty="0">
              <a:solidFill>
                <a:schemeClr val="bg1"/>
              </a:solidFill>
            </a:endParaRPr>
          </a:p>
        </p:txBody>
      </p:sp>
      <p:pic>
        <p:nvPicPr>
          <p:cNvPr id="15371" name="Image 33"/>
          <p:cNvPicPr>
            <a:picLocks noChangeAspect="1"/>
          </p:cNvPicPr>
          <p:nvPr/>
        </p:nvPicPr>
        <p:blipFill>
          <a:blip r:embed="rId17"/>
          <a:srcRect/>
          <a:stretch>
            <a:fillRect/>
          </a:stretch>
        </p:blipFill>
        <p:spPr bwMode="auto">
          <a:xfrm>
            <a:off x="92075" y="2286000"/>
            <a:ext cx="1724025" cy="2270125"/>
          </a:xfrm>
          <a:prstGeom prst="rect">
            <a:avLst/>
          </a:prstGeom>
          <a:noFill/>
          <a:ln w="9525">
            <a:noFill/>
            <a:miter lim="800000"/>
            <a:headEnd/>
            <a:tailEnd/>
          </a:ln>
        </p:spPr>
      </p:pic>
      <p:sp>
        <p:nvSpPr>
          <p:cNvPr id="15392" name="ZoneTexte 17"/>
          <p:cNvSpPr txBox="1">
            <a:spLocks noChangeArrowheads="1"/>
          </p:cNvSpPr>
          <p:nvPr/>
        </p:nvSpPr>
        <p:spPr bwMode="auto">
          <a:xfrm>
            <a:off x="614363" y="1819275"/>
            <a:ext cx="652462" cy="369888"/>
          </a:xfrm>
          <a:prstGeom prst="rect">
            <a:avLst/>
          </a:prstGeom>
          <a:solidFill>
            <a:schemeClr val="bg1"/>
          </a:solidFill>
          <a:ln w="9525">
            <a:noFill/>
            <a:miter lim="800000"/>
            <a:headEnd/>
            <a:tailEnd/>
          </a:ln>
        </p:spPr>
        <p:txBody>
          <a:bodyPr wrap="none">
            <a:prstTxWarp prst="textNoShape">
              <a:avLst/>
            </a:prstTxWarp>
            <a:spAutoFit/>
          </a:bodyPr>
          <a:lstStyle/>
          <a:p>
            <a:r>
              <a:rPr lang="fr-FR"/>
              <a:t>1971</a:t>
            </a:r>
          </a:p>
        </p:txBody>
      </p:sp>
      <p:sp>
        <p:nvSpPr>
          <p:cNvPr id="15389" name="ZoneTexte 22"/>
          <p:cNvSpPr txBox="1">
            <a:spLocks noChangeArrowheads="1"/>
          </p:cNvSpPr>
          <p:nvPr/>
        </p:nvSpPr>
        <p:spPr bwMode="auto">
          <a:xfrm>
            <a:off x="2432050" y="4100513"/>
            <a:ext cx="654050" cy="369887"/>
          </a:xfrm>
          <a:prstGeom prst="rect">
            <a:avLst/>
          </a:prstGeom>
          <a:solidFill>
            <a:schemeClr val="bg1"/>
          </a:solidFill>
          <a:ln w="9525">
            <a:noFill/>
            <a:miter lim="800000"/>
            <a:headEnd/>
            <a:tailEnd/>
          </a:ln>
        </p:spPr>
        <p:txBody>
          <a:bodyPr wrap="none">
            <a:prstTxWarp prst="textNoShape">
              <a:avLst/>
            </a:prstTxWarp>
            <a:spAutoFit/>
          </a:bodyPr>
          <a:lstStyle/>
          <a:p>
            <a:r>
              <a:rPr lang="fr-FR"/>
              <a:t>1999</a:t>
            </a:r>
          </a:p>
        </p:txBody>
      </p:sp>
      <p:sp>
        <p:nvSpPr>
          <p:cNvPr id="15390" name="ZoneTexte 34"/>
          <p:cNvSpPr txBox="1">
            <a:spLocks noChangeArrowheads="1"/>
          </p:cNvSpPr>
          <p:nvPr/>
        </p:nvSpPr>
        <p:spPr bwMode="auto">
          <a:xfrm>
            <a:off x="614363" y="4100513"/>
            <a:ext cx="652462" cy="369887"/>
          </a:xfrm>
          <a:prstGeom prst="rect">
            <a:avLst/>
          </a:prstGeom>
          <a:solidFill>
            <a:schemeClr val="bg1"/>
          </a:solidFill>
          <a:ln w="9525">
            <a:noFill/>
            <a:miter lim="800000"/>
            <a:headEnd/>
            <a:tailEnd/>
          </a:ln>
        </p:spPr>
        <p:txBody>
          <a:bodyPr wrap="none">
            <a:prstTxWarp prst="textNoShape">
              <a:avLst/>
            </a:prstTxWarp>
            <a:spAutoFit/>
          </a:bodyPr>
          <a:lstStyle/>
          <a:p>
            <a:r>
              <a:rPr lang="fr-FR"/>
              <a:t>1994</a:t>
            </a:r>
          </a:p>
        </p:txBody>
      </p:sp>
      <p:grpSp>
        <p:nvGrpSpPr>
          <p:cNvPr id="2" name="Grouper 44"/>
          <p:cNvGrpSpPr/>
          <p:nvPr/>
        </p:nvGrpSpPr>
        <p:grpSpPr>
          <a:xfrm>
            <a:off x="2934890" y="1168728"/>
            <a:ext cx="3121819" cy="4114472"/>
            <a:chOff x="2934890" y="1168728"/>
            <a:chExt cx="3121819" cy="4114472"/>
          </a:xfrm>
        </p:grpSpPr>
        <p:pic>
          <p:nvPicPr>
            <p:cNvPr id="39" name="Image 10"/>
            <p:cNvPicPr>
              <a:picLocks noChangeAspect="1"/>
            </p:cNvPicPr>
            <p:nvPr/>
          </p:nvPicPr>
          <p:blipFill>
            <a:blip r:embed="rId5"/>
            <a:srcRect/>
            <a:stretch>
              <a:fillRect/>
            </a:stretch>
          </p:blipFill>
          <p:spPr bwMode="auto">
            <a:xfrm>
              <a:off x="2934890" y="1168728"/>
              <a:ext cx="3121819" cy="4114472"/>
            </a:xfrm>
            <a:prstGeom prst="rect">
              <a:avLst/>
            </a:prstGeom>
            <a:noFill/>
            <a:ln w="9525">
              <a:noFill/>
              <a:miter lim="800000"/>
              <a:headEnd/>
              <a:tailEnd/>
            </a:ln>
          </p:spPr>
        </p:pic>
        <p:sp>
          <p:nvSpPr>
            <p:cNvPr id="43" name="Rectangle 42"/>
            <p:cNvSpPr/>
            <p:nvPr/>
          </p:nvSpPr>
          <p:spPr>
            <a:xfrm>
              <a:off x="3073400" y="2247900"/>
              <a:ext cx="2844800" cy="28829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0" name="ZoneTexte 39"/>
            <p:cNvSpPr txBox="1"/>
            <p:nvPr/>
          </p:nvSpPr>
          <p:spPr>
            <a:xfrm>
              <a:off x="3643709" y="2349500"/>
              <a:ext cx="1714500" cy="369332"/>
            </a:xfrm>
            <a:prstGeom prst="rect">
              <a:avLst/>
            </a:prstGeom>
            <a:solidFill>
              <a:srgbClr val="66CCFF"/>
            </a:solidFill>
          </p:spPr>
          <p:txBody>
            <a:bodyPr wrap="square" rtlCol="0">
              <a:spAutoFit/>
            </a:bodyPr>
            <a:lstStyle/>
            <a:p>
              <a:pPr algn="ctr"/>
              <a:r>
                <a:rPr lang="fr-FR" b="1" dirty="0" smtClean="0">
                  <a:solidFill>
                    <a:srgbClr val="FFFF00"/>
                  </a:solidFill>
                  <a:latin typeface="Calibri"/>
                  <a:cs typeface="Calibri"/>
                </a:rPr>
                <a:t>HAPPY COUPLE</a:t>
              </a:r>
            </a:p>
          </p:txBody>
        </p:sp>
        <p:sp>
          <p:nvSpPr>
            <p:cNvPr id="42" name="Rectangle 41"/>
            <p:cNvSpPr/>
            <p:nvPr/>
          </p:nvSpPr>
          <p:spPr>
            <a:xfrm>
              <a:off x="3402409" y="2723634"/>
              <a:ext cx="2108269" cy="646331"/>
            </a:xfrm>
            <a:prstGeom prst="rect">
              <a:avLst/>
            </a:prstGeom>
            <a:solidFill>
              <a:srgbClr val="000090"/>
            </a:solidFill>
          </p:spPr>
          <p:txBody>
            <a:bodyPr wrap="none">
              <a:spAutoFit/>
            </a:bodyPr>
            <a:lstStyle/>
            <a:p>
              <a:pPr algn="ctr"/>
              <a:r>
                <a:rPr lang="fr-FR" b="1" dirty="0" smtClean="0">
                  <a:solidFill>
                    <a:schemeClr val="bg1"/>
                  </a:solidFill>
                  <a:latin typeface="Calibri"/>
                  <a:cs typeface="Calibri"/>
                </a:rPr>
                <a:t>Listing </a:t>
              </a:r>
              <a:r>
                <a:rPr lang="fr-FR" b="1" dirty="0" err="1" smtClean="0">
                  <a:solidFill>
                    <a:schemeClr val="bg1"/>
                  </a:solidFill>
                  <a:latin typeface="Calibri"/>
                  <a:cs typeface="Calibri"/>
                </a:rPr>
                <a:t>your</a:t>
              </a:r>
              <a:r>
                <a:rPr lang="fr-FR" b="1" dirty="0" smtClean="0">
                  <a:solidFill>
                    <a:schemeClr val="bg1"/>
                  </a:solidFill>
                  <a:latin typeface="Calibri"/>
                  <a:cs typeface="Calibri"/>
                </a:rPr>
                <a:t> </a:t>
              </a:r>
              <a:r>
                <a:rPr lang="fr-FR" b="1" dirty="0" err="1" smtClean="0">
                  <a:solidFill>
                    <a:schemeClr val="bg1"/>
                  </a:solidFill>
                  <a:latin typeface="Calibri"/>
                  <a:cs typeface="Calibri"/>
                </a:rPr>
                <a:t>suitable</a:t>
              </a:r>
              <a:r>
                <a:rPr lang="fr-FR" b="1" dirty="0" smtClean="0">
                  <a:solidFill>
                    <a:schemeClr val="bg1"/>
                  </a:solidFill>
                  <a:latin typeface="Calibri"/>
                  <a:cs typeface="Calibri"/>
                </a:rPr>
                <a:t> </a:t>
              </a:r>
            </a:p>
            <a:p>
              <a:pPr algn="ctr"/>
              <a:r>
                <a:rPr lang="fr-FR" b="1" dirty="0" smtClean="0">
                  <a:solidFill>
                    <a:schemeClr val="bg1"/>
                  </a:solidFill>
                  <a:latin typeface="Calibri"/>
                  <a:cs typeface="Calibri"/>
                </a:rPr>
                <a:t>marital </a:t>
              </a:r>
              <a:r>
                <a:rPr lang="fr-FR" b="1" dirty="0" err="1" smtClean="0">
                  <a:solidFill>
                    <a:schemeClr val="bg1"/>
                  </a:solidFill>
                  <a:latin typeface="Calibri"/>
                  <a:cs typeface="Calibri"/>
                </a:rPr>
                <a:t>partners</a:t>
              </a:r>
              <a:endParaRPr lang="fr-FR" b="1" dirty="0">
                <a:solidFill>
                  <a:schemeClr val="bg1"/>
                </a:solidFill>
                <a:latin typeface="Calibri"/>
                <a:cs typeface="Calibri"/>
              </a:endParaRPr>
            </a:p>
          </p:txBody>
        </p:sp>
        <p:sp>
          <p:nvSpPr>
            <p:cNvPr id="47" name="ZoneTexte 41"/>
            <p:cNvSpPr txBox="1">
              <a:spLocks noChangeArrowheads="1"/>
            </p:cNvSpPr>
            <p:nvPr/>
          </p:nvSpPr>
          <p:spPr bwMode="auto">
            <a:xfrm>
              <a:off x="5226050" y="4759325"/>
              <a:ext cx="698178" cy="369332"/>
            </a:xfrm>
            <a:prstGeom prst="rect">
              <a:avLst/>
            </a:prstGeom>
            <a:solidFill>
              <a:schemeClr val="bg1"/>
            </a:solidFill>
            <a:ln w="9525">
              <a:noFill/>
              <a:miter lim="800000"/>
              <a:headEnd/>
              <a:tailEnd/>
            </a:ln>
          </p:spPr>
          <p:txBody>
            <a:bodyPr wrap="none">
              <a:prstTxWarp prst="textNoShape">
                <a:avLst/>
              </a:prstTxWarp>
              <a:spAutoFit/>
            </a:bodyPr>
            <a:lstStyle/>
            <a:p>
              <a:r>
                <a:rPr lang="fr-FR" dirty="0" smtClean="0"/>
                <a:t>2016</a:t>
              </a:r>
              <a:endParaRPr lang="fr-FR" dirty="0"/>
            </a:p>
          </p:txBody>
        </p:sp>
      </p:grpSp>
      <p:pic>
        <p:nvPicPr>
          <p:cNvPr id="48" name="Image 47"/>
          <p:cNvPicPr>
            <a:picLocks noChangeAspect="1"/>
          </p:cNvPicPr>
          <p:nvPr/>
        </p:nvPicPr>
        <p:blipFill>
          <a:blip r:embed="rId18"/>
          <a:srcRect l="7355" r="10826"/>
          <a:stretch>
            <a:fillRect/>
          </a:stretch>
        </p:blipFill>
        <p:spPr>
          <a:xfrm>
            <a:off x="3403601" y="3331262"/>
            <a:ext cx="2108200" cy="1818588"/>
          </a:xfrm>
          <a:prstGeom prst="rect">
            <a:avLst/>
          </a:prstGeom>
        </p:spPr>
      </p:pic>
    </p:spTree>
  </p:cSld>
  <p:clrMapOvr>
    <a:masterClrMapping/>
  </p:clrMapOvr>
  <mc:AlternateContent>
    <mc:Choice xmlns:mp="http://schemas.microsoft.com/office/mac/powerpoint/2008/main" Requires="mp">
      <mc:AlternateContent>
        <mc:Choice Requires="mp">
          <mp:transition>
            <mp:flip dir="d"/>
          </mp:transition>
        </mc:Choice>
        <mc:Fallback xmlns:mp="http://schemas.microsoft.com/office/mac/powerpoint/2008/main" xmlns="" xmlns:a="http://schemas.openxmlformats.org/drawingml/2006/main" xmlns:r="http://schemas.openxmlformats.org/officeDocument/2006/relationships" xmlns:mc="http://schemas.openxmlformats.org/markup-compatibility/2006" xmlns:mv="urn:schemas-microsoft-com:mac:vml" xmlns:p="http://schemas.openxmlformats.org/presentationml/2006/main">
          <p:transition>
            <p:newsflash/>
          </p:transition>
        </mc:Fallback>
      </mc:AlternateContent>
    </mc:Choice>
    <mc:Fallback>
      <mc:AlternateContent>
        <mc:Choice Requires="mp">
          <p:transition>
            <p:newsflash/>
          </p:transition>
        </mc:Choice>
        <mc:Fallback xmlns:mp="http://schemas.microsoft.com/office/mac/powerpoint/2008/main" xmlns="" xmlns:a="http://schemas.openxmlformats.org/drawingml/2006/main" xmlns:r="http://schemas.openxmlformats.org/officeDocument/2006/relationships" xmlns:mc="http://schemas.openxmlformats.org/markup-compatibility/2006" xmlns:mv="urn:schemas-microsoft-com:mac:vml" xmlns:p="http://schemas.openxmlformats.org/presentationml/2006/main">
          <p:transition>
            <p:newsflash/>
          </p:transition>
        </mc:Fallback>
      </mc:AlternateContent>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wipe(down)">
                                      <p:cBhvr>
                                        <p:cTn id="23" dur="580">
                                          <p:stCondLst>
                                            <p:cond delay="0"/>
                                          </p:stCondLst>
                                        </p:cTn>
                                        <p:tgtEl>
                                          <p:spTgt spid="48"/>
                                        </p:tgtEl>
                                      </p:cBhvr>
                                    </p:animEffect>
                                    <p:anim calcmode="lin" valueType="num">
                                      <p:cBhvr>
                                        <p:cTn id="24"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29" dur="26">
                                          <p:stCondLst>
                                            <p:cond delay="650"/>
                                          </p:stCondLst>
                                        </p:cTn>
                                        <p:tgtEl>
                                          <p:spTgt spid="48"/>
                                        </p:tgtEl>
                                      </p:cBhvr>
                                      <p:to x="100000" y="60000"/>
                                    </p:animScale>
                                    <p:animScale>
                                      <p:cBhvr>
                                        <p:cTn id="30" dur="166" decel="50000">
                                          <p:stCondLst>
                                            <p:cond delay="676"/>
                                          </p:stCondLst>
                                        </p:cTn>
                                        <p:tgtEl>
                                          <p:spTgt spid="48"/>
                                        </p:tgtEl>
                                      </p:cBhvr>
                                      <p:to x="100000" y="100000"/>
                                    </p:animScale>
                                    <p:animScale>
                                      <p:cBhvr>
                                        <p:cTn id="31" dur="26">
                                          <p:stCondLst>
                                            <p:cond delay="1312"/>
                                          </p:stCondLst>
                                        </p:cTn>
                                        <p:tgtEl>
                                          <p:spTgt spid="48"/>
                                        </p:tgtEl>
                                      </p:cBhvr>
                                      <p:to x="100000" y="80000"/>
                                    </p:animScale>
                                    <p:animScale>
                                      <p:cBhvr>
                                        <p:cTn id="32" dur="166" decel="50000">
                                          <p:stCondLst>
                                            <p:cond delay="1338"/>
                                          </p:stCondLst>
                                        </p:cTn>
                                        <p:tgtEl>
                                          <p:spTgt spid="48"/>
                                        </p:tgtEl>
                                      </p:cBhvr>
                                      <p:to x="100000" y="100000"/>
                                    </p:animScale>
                                    <p:animScale>
                                      <p:cBhvr>
                                        <p:cTn id="33" dur="26">
                                          <p:stCondLst>
                                            <p:cond delay="1642"/>
                                          </p:stCondLst>
                                        </p:cTn>
                                        <p:tgtEl>
                                          <p:spTgt spid="48"/>
                                        </p:tgtEl>
                                      </p:cBhvr>
                                      <p:to x="100000" y="90000"/>
                                    </p:animScale>
                                    <p:animScale>
                                      <p:cBhvr>
                                        <p:cTn id="34" dur="166" decel="50000">
                                          <p:stCondLst>
                                            <p:cond delay="1668"/>
                                          </p:stCondLst>
                                        </p:cTn>
                                        <p:tgtEl>
                                          <p:spTgt spid="48"/>
                                        </p:tgtEl>
                                      </p:cBhvr>
                                      <p:to x="100000" y="100000"/>
                                    </p:animScale>
                                    <p:animScale>
                                      <p:cBhvr>
                                        <p:cTn id="35" dur="26">
                                          <p:stCondLst>
                                            <p:cond delay="1808"/>
                                          </p:stCondLst>
                                        </p:cTn>
                                        <p:tgtEl>
                                          <p:spTgt spid="48"/>
                                        </p:tgtEl>
                                      </p:cBhvr>
                                      <p:to x="100000" y="95000"/>
                                    </p:animScale>
                                    <p:animScale>
                                      <p:cBhvr>
                                        <p:cTn id="36" dur="166" decel="50000">
                                          <p:stCondLst>
                                            <p:cond delay="1834"/>
                                          </p:stCondLst>
                                        </p:cTn>
                                        <p:tgtEl>
                                          <p:spTgt spid="4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8434" name="Image 5"/>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18435" name="Image 4" descr="Capture d’écran 2014-05-07 à 11.18.32.png"/>
          <p:cNvPicPr>
            <a:picLocks noChangeAspect="1"/>
          </p:cNvPicPr>
          <p:nvPr/>
        </p:nvPicPr>
        <p:blipFill>
          <a:blip r:embed="rId3">
            <a:alphaModFix amt="58000"/>
          </a:blip>
          <a:srcRect/>
          <a:stretch>
            <a:fillRect/>
          </a:stretch>
        </p:blipFill>
        <p:spPr bwMode="auto">
          <a:xfrm>
            <a:off x="0" y="1524000"/>
            <a:ext cx="9144000" cy="3810000"/>
          </a:xfrm>
          <a:prstGeom prst="rect">
            <a:avLst/>
          </a:prstGeom>
          <a:noFill/>
          <a:ln w="9525">
            <a:noFill/>
            <a:miter lim="800000"/>
            <a:headEnd/>
            <a:tailEnd/>
          </a:ln>
        </p:spPr>
      </p:pic>
      <p:sp>
        <p:nvSpPr>
          <p:cNvPr id="4" name="Titre 1"/>
          <p:cNvSpPr>
            <a:spLocks noGrp="1"/>
          </p:cNvSpPr>
          <p:nvPr>
            <p:ph type="title"/>
          </p:nvPr>
        </p:nvSpPr>
        <p:spPr>
          <a:xfrm>
            <a:off x="381000" y="227013"/>
            <a:ext cx="8229600" cy="1139825"/>
          </a:xfrm>
        </p:spPr>
        <p:txBody>
          <a:bodyPr/>
          <a:lstStyle/>
          <a:p>
            <a:r>
              <a:rPr lang="fr-FR" sz="3500" dirty="0" smtClean="0">
                <a:solidFill>
                  <a:schemeClr val="bg1"/>
                </a:solidFill>
              </a:rPr>
              <a:t>En </a:t>
            </a:r>
            <a:r>
              <a:rPr lang="fr-FR" sz="3500" dirty="0" smtClean="0">
                <a:solidFill>
                  <a:schemeClr val="bg1"/>
                </a:solidFill>
              </a:rPr>
              <a:t>résumé:</a:t>
            </a:r>
            <a:endParaRPr lang="fr-FR" sz="3500" dirty="0">
              <a:solidFill>
                <a:schemeClr val="bg1"/>
              </a:solidFill>
            </a:endParaRP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381000" y="227013"/>
            <a:ext cx="8229600" cy="1139825"/>
          </a:xfrm>
        </p:spPr>
        <p:txBody>
          <a:bodyPr/>
          <a:lstStyle/>
          <a:p>
            <a:r>
              <a:rPr lang="fr-FR" sz="3500" dirty="0" smtClean="0"/>
              <a:t>En </a:t>
            </a:r>
            <a:r>
              <a:rPr lang="fr-FR" sz="3500" dirty="0" smtClean="0"/>
              <a:t>résumé</a:t>
            </a:r>
            <a:endParaRPr lang="fr-FR" sz="3500" dirty="0"/>
          </a:p>
        </p:txBody>
      </p:sp>
      <p:sp>
        <p:nvSpPr>
          <p:cNvPr id="3" name="Espace réservé du contenu 2"/>
          <p:cNvSpPr>
            <a:spLocks noGrp="1"/>
          </p:cNvSpPr>
          <p:nvPr>
            <p:ph idx="1"/>
          </p:nvPr>
        </p:nvSpPr>
        <p:spPr>
          <a:xfrm>
            <a:off x="330200" y="744537"/>
            <a:ext cx="8686800" cy="4530725"/>
          </a:xfrm>
        </p:spPr>
        <p:txBody>
          <a:bodyPr/>
          <a:lstStyle/>
          <a:p>
            <a:pPr>
              <a:spcAft>
                <a:spcPts val="1200"/>
              </a:spcAft>
            </a:pPr>
            <a:r>
              <a:rPr lang="fr-FR" sz="1900" dirty="0" smtClean="0"/>
              <a:t>Les </a:t>
            </a:r>
            <a:r>
              <a:rPr lang="fr-FR" sz="1900" dirty="0" err="1" smtClean="0"/>
              <a:t>ARNnc</a:t>
            </a:r>
            <a:r>
              <a:rPr lang="fr-FR" sz="1900" dirty="0" smtClean="0"/>
              <a:t> sont </a:t>
            </a:r>
            <a:r>
              <a:rPr lang="fr-FR" sz="1900" b="1" dirty="0" smtClean="0"/>
              <a:t>divers dans leurs structures</a:t>
            </a:r>
            <a:r>
              <a:rPr lang="fr-FR" sz="1900" dirty="0" smtClean="0"/>
              <a:t>, avec une taille qui varie de 20 nt à 100 kb.</a:t>
            </a:r>
          </a:p>
          <a:p>
            <a:pPr>
              <a:spcAft>
                <a:spcPts val="1200"/>
              </a:spcAft>
            </a:pPr>
            <a:r>
              <a:rPr lang="fr-FR" sz="1900" dirty="0" smtClean="0"/>
              <a:t>Les </a:t>
            </a:r>
            <a:r>
              <a:rPr lang="fr-FR" sz="1900" dirty="0" err="1" smtClean="0"/>
              <a:t>ARNnc</a:t>
            </a:r>
            <a:r>
              <a:rPr lang="fr-FR" sz="1900" dirty="0" smtClean="0"/>
              <a:t>, longs ou courts, jouent un rôle essentiel dans de nombreux processus biologiques et sont cruciaux pour le </a:t>
            </a:r>
            <a:r>
              <a:rPr lang="fr-FR" sz="1900" b="1" dirty="0" smtClean="0"/>
              <a:t>développement </a:t>
            </a:r>
            <a:r>
              <a:rPr lang="fr-FR" sz="1900" dirty="0" smtClean="0"/>
              <a:t>et dans les </a:t>
            </a:r>
            <a:r>
              <a:rPr lang="fr-FR" sz="1900" b="1" dirty="0" smtClean="0"/>
              <a:t>maladies</a:t>
            </a:r>
            <a:r>
              <a:rPr lang="fr-FR" sz="1900" dirty="0" smtClean="0"/>
              <a:t>, et interviennent probablement dans </a:t>
            </a:r>
            <a:r>
              <a:rPr lang="fr-FR" sz="1900" b="1" dirty="0" smtClean="0"/>
              <a:t>l’évolution </a:t>
            </a:r>
            <a:r>
              <a:rPr lang="fr-FR" sz="1900" dirty="0" smtClean="0"/>
              <a:t>des organismes.</a:t>
            </a:r>
          </a:p>
          <a:p>
            <a:pPr>
              <a:spcAft>
                <a:spcPts val="1200"/>
              </a:spcAft>
            </a:pPr>
            <a:r>
              <a:rPr lang="fr-FR" sz="1900" dirty="0" smtClean="0"/>
              <a:t>La plupart des </a:t>
            </a:r>
            <a:r>
              <a:rPr lang="fr-FR" sz="1900" dirty="0" err="1" smtClean="0"/>
              <a:t>ARNnc</a:t>
            </a:r>
            <a:r>
              <a:rPr lang="fr-FR" sz="1900" dirty="0" smtClean="0"/>
              <a:t> dont la fonction a été caractérisée participe à la </a:t>
            </a:r>
            <a:r>
              <a:rPr lang="fr-FR" sz="1900" b="1" dirty="0" smtClean="0"/>
              <a:t>régulation de l’expression</a:t>
            </a:r>
            <a:r>
              <a:rPr lang="fr-FR" sz="1900" dirty="0" smtClean="0"/>
              <a:t>.  </a:t>
            </a:r>
          </a:p>
          <a:p>
            <a:pPr>
              <a:spcBef>
                <a:spcPts val="0"/>
              </a:spcBef>
              <a:spcAft>
                <a:spcPts val="0"/>
              </a:spcAft>
            </a:pPr>
            <a:r>
              <a:rPr lang="fr-FR" sz="1900" dirty="0" smtClean="0"/>
              <a:t>Leurs propriétés leur permettent de fonctionner:</a:t>
            </a:r>
          </a:p>
          <a:p>
            <a:pPr>
              <a:spcBef>
                <a:spcPts val="0"/>
              </a:spcBef>
              <a:spcAft>
                <a:spcPts val="0"/>
              </a:spcAft>
              <a:buNone/>
            </a:pPr>
            <a:r>
              <a:rPr lang="fr-FR" sz="1900" dirty="0" smtClean="0"/>
              <a:t>	- soit par </a:t>
            </a:r>
            <a:r>
              <a:rPr lang="fr-FR" sz="1900" b="1" dirty="0" smtClean="0"/>
              <a:t>complémentarité de séquence </a:t>
            </a:r>
            <a:r>
              <a:rPr lang="fr-FR" sz="1900" dirty="0" smtClean="0"/>
              <a:t>nucléotidique ARN/ADN, ARN/ARN</a:t>
            </a:r>
          </a:p>
          <a:p>
            <a:pPr>
              <a:spcAft>
                <a:spcPts val="1200"/>
              </a:spcAft>
              <a:buNone/>
            </a:pPr>
            <a:r>
              <a:rPr lang="fr-FR" sz="1900" dirty="0" smtClean="0"/>
              <a:t>	- soit en </a:t>
            </a:r>
            <a:r>
              <a:rPr lang="fr-FR" sz="1900" b="1" dirty="0" smtClean="0"/>
              <a:t>formant des structures </a:t>
            </a:r>
            <a:r>
              <a:rPr lang="fr-FR" sz="1900" dirty="0" smtClean="0"/>
              <a:t>avec des protéines et/ou des acides nucléiques. </a:t>
            </a:r>
          </a:p>
          <a:p>
            <a:pPr>
              <a:spcAft>
                <a:spcPts val="1200"/>
              </a:spcAft>
            </a:pPr>
            <a:r>
              <a:rPr lang="fr-FR" sz="1900" dirty="0" smtClean="0"/>
              <a:t>Les sous-classes de </a:t>
            </a:r>
            <a:r>
              <a:rPr lang="fr-FR" sz="1900" b="1" dirty="0" smtClean="0"/>
              <a:t>petits ARN </a:t>
            </a:r>
            <a:r>
              <a:rPr lang="fr-FR" sz="1900" b="1" dirty="0" err="1" smtClean="0"/>
              <a:t>non-codants</a:t>
            </a:r>
            <a:r>
              <a:rPr lang="fr-FR" sz="1900" dirty="0" smtClean="0"/>
              <a:t> sont relativement bien définies et déterminent des modes de fonctionnement semblables. Ce qui n’est pas le cas des </a:t>
            </a:r>
            <a:r>
              <a:rPr lang="fr-FR" sz="1900" b="1" dirty="0" smtClean="0"/>
              <a:t>longs ARN </a:t>
            </a:r>
            <a:r>
              <a:rPr lang="fr-FR" sz="1900" b="1" dirty="0" err="1" smtClean="0"/>
              <a:t>non-codants</a:t>
            </a:r>
            <a:r>
              <a:rPr lang="fr-FR" sz="1900" dirty="0" smtClean="0"/>
              <a:t>. </a:t>
            </a:r>
          </a:p>
          <a:p>
            <a:pPr>
              <a:spcAft>
                <a:spcPts val="1200"/>
              </a:spcAft>
            </a:pPr>
            <a:r>
              <a:rPr lang="fr-FR" sz="1900" dirty="0" smtClean="0"/>
              <a:t>Tous </a:t>
            </a:r>
            <a:r>
              <a:rPr lang="fr-FR" sz="1900" b="1" dirty="0" smtClean="0"/>
              <a:t>sont mis en jeu dans la mitochondrie, </a:t>
            </a:r>
            <a:r>
              <a:rPr lang="fr-FR" sz="1900" dirty="0" smtClean="0"/>
              <a:t>issus ou non du génome mitochondrial. Avec des spécificités mécanistiques.</a:t>
            </a:r>
          </a:p>
          <a:p>
            <a:pPr>
              <a:spcAft>
                <a:spcPts val="1200"/>
              </a:spcAft>
            </a:pPr>
            <a:endParaRPr lang="fr-FR" sz="1900"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 name="Rectangle 51"/>
          <p:cNvSpPr/>
          <p:nvPr/>
        </p:nvSpPr>
        <p:spPr>
          <a:xfrm>
            <a:off x="0" y="0"/>
            <a:ext cx="9144000" cy="6858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latin typeface="Calibri"/>
              <a:cs typeface="Calibri"/>
            </a:endParaRPr>
          </a:p>
        </p:txBody>
      </p:sp>
      <p:sp>
        <p:nvSpPr>
          <p:cNvPr id="50" name="Circular Arrow 49"/>
          <p:cNvSpPr/>
          <p:nvPr/>
        </p:nvSpPr>
        <p:spPr>
          <a:xfrm flipH="1">
            <a:off x="4576991" y="-503"/>
            <a:ext cx="2921002" cy="2298700"/>
          </a:xfrm>
          <a:prstGeom prst="circularArrow">
            <a:avLst>
              <a:gd name="adj1" fmla="val 12500"/>
              <a:gd name="adj2" fmla="val 1142319"/>
              <a:gd name="adj3" fmla="val 20457681"/>
              <a:gd name="adj4" fmla="val 10800000"/>
              <a:gd name="adj5" fmla="val 12799"/>
            </a:avLst>
          </a:prstGeom>
          <a:gradFill flip="none" rotWithShape="1">
            <a:gsLst>
              <a:gs pos="0">
                <a:srgbClr val="FF0000"/>
              </a:gs>
              <a:gs pos="100000">
                <a:srgbClr val="008000"/>
              </a:gs>
            </a:gsLst>
            <a:path path="circle">
              <a:fillToRect l="100000" t="100000"/>
            </a:path>
            <a:tileRect r="-100000" b="-100000"/>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28575" cmpd="sng">
                <a:solidFill>
                  <a:schemeClr val="tx1"/>
                </a:solidFill>
              </a:ln>
              <a:solidFill>
                <a:schemeClr val="tx1"/>
              </a:solidFill>
              <a:latin typeface="Calibri"/>
              <a:cs typeface="Calibri"/>
            </a:endParaRPr>
          </a:p>
        </p:txBody>
      </p:sp>
      <p:sp>
        <p:nvSpPr>
          <p:cNvPr id="51" name="Circular Arrow 50"/>
          <p:cNvSpPr/>
          <p:nvPr/>
        </p:nvSpPr>
        <p:spPr>
          <a:xfrm flipH="1">
            <a:off x="1769174" y="0"/>
            <a:ext cx="2921002" cy="2298700"/>
          </a:xfrm>
          <a:prstGeom prst="circularArrow">
            <a:avLst>
              <a:gd name="adj1" fmla="val 12500"/>
              <a:gd name="adj2" fmla="val 1142319"/>
              <a:gd name="adj3" fmla="val 20457681"/>
              <a:gd name="adj4" fmla="val 10800000"/>
              <a:gd name="adj5" fmla="val 12799"/>
            </a:avLst>
          </a:prstGeom>
          <a:gradFill flip="none" rotWithShape="1">
            <a:gsLst>
              <a:gs pos="100000">
                <a:srgbClr val="FF0000"/>
              </a:gs>
              <a:gs pos="30000">
                <a:schemeClr val="accent1">
                  <a:tint val="50000"/>
                  <a:shade val="100000"/>
                  <a:satMod val="350000"/>
                </a:schemeClr>
              </a:gs>
            </a:gsLst>
            <a:path path="circle">
              <a:fillToRect l="100000" t="100000"/>
            </a:path>
            <a:tileRect r="-100000" b="-100000"/>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28575" cmpd="sng">
                <a:solidFill>
                  <a:schemeClr val="tx1"/>
                </a:solidFill>
              </a:ln>
              <a:solidFill>
                <a:schemeClr val="tx1"/>
              </a:solidFill>
              <a:latin typeface="Calibri"/>
              <a:cs typeface="Calibri"/>
            </a:endParaRPr>
          </a:p>
        </p:txBody>
      </p:sp>
      <p:sp>
        <p:nvSpPr>
          <p:cNvPr id="2" name="Rectangle 1"/>
          <p:cNvSpPr/>
          <p:nvPr/>
        </p:nvSpPr>
        <p:spPr>
          <a:xfrm>
            <a:off x="357530" y="739552"/>
            <a:ext cx="2824163" cy="5562600"/>
          </a:xfrm>
          <a:prstGeom prst="rect">
            <a:avLst/>
          </a:prstGeom>
          <a:gradFill>
            <a:gsLst>
              <a:gs pos="0">
                <a:schemeClr val="tx1"/>
              </a:gs>
              <a:gs pos="100000">
                <a:schemeClr val="accent1">
                  <a:tint val="50000"/>
                  <a:shade val="100000"/>
                  <a:satMod val="350000"/>
                </a:schemeClr>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err="1" smtClean="0">
                <a:latin typeface="Calibri"/>
                <a:cs typeface="Calibri"/>
              </a:rPr>
              <a:t>Epigenome</a:t>
            </a:r>
            <a:endParaRPr lang="en-US" sz="2400" dirty="0" smtClean="0">
              <a:latin typeface="Calibri"/>
              <a:cs typeface="Calibri"/>
            </a:endParaRPr>
          </a:p>
          <a:p>
            <a:pPr algn="ctr">
              <a:defRPr/>
            </a:pPr>
            <a:endParaRPr lang="en-US" sz="2400" dirty="0">
              <a:latin typeface="Calibri"/>
              <a:cs typeface="Calibri"/>
            </a:endParaRPr>
          </a:p>
          <a:p>
            <a:pPr algn="ctr">
              <a:defRPr/>
            </a:pPr>
            <a:endParaRPr lang="en-US" sz="2400" dirty="0">
              <a:latin typeface="Calibri"/>
              <a:cs typeface="Calibri"/>
            </a:endParaRPr>
          </a:p>
          <a:p>
            <a:pPr algn="ctr">
              <a:defRPr/>
            </a:pPr>
            <a:endParaRPr lang="en-US" sz="2400" dirty="0">
              <a:latin typeface="Calibri"/>
              <a:cs typeface="Calibri"/>
            </a:endParaRPr>
          </a:p>
          <a:p>
            <a:pPr algn="ctr">
              <a:defRPr/>
            </a:pPr>
            <a:endParaRPr lang="en-US" sz="2400" dirty="0">
              <a:latin typeface="Calibri"/>
              <a:cs typeface="Calibri"/>
            </a:endParaRPr>
          </a:p>
          <a:p>
            <a:pPr algn="ctr">
              <a:defRPr/>
            </a:pPr>
            <a:endParaRPr lang="en-US" sz="2400" dirty="0">
              <a:latin typeface="Calibri"/>
              <a:cs typeface="Calibri"/>
            </a:endParaRPr>
          </a:p>
          <a:p>
            <a:pPr algn="ctr">
              <a:defRPr/>
            </a:pPr>
            <a:endParaRPr lang="en-US" sz="2400" dirty="0">
              <a:latin typeface="Calibri"/>
              <a:cs typeface="Calibri"/>
            </a:endParaRPr>
          </a:p>
          <a:p>
            <a:pPr algn="ctr">
              <a:defRPr/>
            </a:pPr>
            <a:endParaRPr lang="en-US" sz="2400" dirty="0">
              <a:latin typeface="Calibri"/>
              <a:cs typeface="Calibri"/>
            </a:endParaRPr>
          </a:p>
          <a:p>
            <a:pPr algn="ctr">
              <a:defRPr/>
            </a:pPr>
            <a:endParaRPr lang="en-US" sz="2400" dirty="0">
              <a:latin typeface="Calibri"/>
              <a:cs typeface="Calibri"/>
            </a:endParaRPr>
          </a:p>
          <a:p>
            <a:pPr algn="ctr">
              <a:defRPr/>
            </a:pPr>
            <a:endParaRPr lang="en-US" sz="2400" dirty="0">
              <a:latin typeface="Calibri"/>
              <a:cs typeface="Calibri"/>
            </a:endParaRPr>
          </a:p>
          <a:p>
            <a:pPr algn="ctr">
              <a:defRPr/>
            </a:pPr>
            <a:endParaRPr lang="en-US" sz="2400" dirty="0">
              <a:latin typeface="Calibri"/>
              <a:cs typeface="Calibri"/>
            </a:endParaRPr>
          </a:p>
          <a:p>
            <a:pPr algn="ctr">
              <a:defRPr/>
            </a:pPr>
            <a:endParaRPr lang="en-US" sz="2400" dirty="0">
              <a:latin typeface="Calibri"/>
              <a:cs typeface="Calibri"/>
            </a:endParaRPr>
          </a:p>
          <a:p>
            <a:pPr algn="ctr">
              <a:defRPr/>
            </a:pPr>
            <a:endParaRPr lang="en-US" sz="2400" dirty="0">
              <a:latin typeface="Calibri"/>
              <a:cs typeface="Calibri"/>
            </a:endParaRPr>
          </a:p>
          <a:p>
            <a:pPr algn="ctr">
              <a:defRPr/>
            </a:pPr>
            <a:endParaRPr lang="en-US" sz="2400" dirty="0">
              <a:latin typeface="Calibri"/>
              <a:cs typeface="Calibri"/>
            </a:endParaRPr>
          </a:p>
          <a:p>
            <a:pPr algn="ctr">
              <a:defRPr/>
            </a:pPr>
            <a:endParaRPr lang="en-US" sz="2400" dirty="0">
              <a:latin typeface="Calibri"/>
              <a:cs typeface="Calibri"/>
            </a:endParaRPr>
          </a:p>
        </p:txBody>
      </p:sp>
      <p:sp>
        <p:nvSpPr>
          <p:cNvPr id="9" name="Rectangle 8"/>
          <p:cNvSpPr/>
          <p:nvPr/>
        </p:nvSpPr>
        <p:spPr>
          <a:xfrm>
            <a:off x="3168993" y="739552"/>
            <a:ext cx="2824162" cy="5562600"/>
          </a:xfrm>
          <a:prstGeom prst="rect">
            <a:avLst/>
          </a:prstGeom>
          <a:gradFill>
            <a:gsLst>
              <a:gs pos="1000">
                <a:schemeClr val="tx1"/>
              </a:gs>
              <a:gs pos="100000">
                <a:srgbClr val="FF0000"/>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smtClean="0">
                <a:latin typeface="Calibri"/>
                <a:cs typeface="Calibri"/>
              </a:rPr>
              <a:t>Epitranscriptome</a:t>
            </a:r>
          </a:p>
          <a:p>
            <a:pPr algn="ctr">
              <a:defRPr/>
            </a:pPr>
            <a:endParaRPr lang="en-US" sz="2400" dirty="0">
              <a:latin typeface="Calibri"/>
              <a:cs typeface="Calibri"/>
            </a:endParaRPr>
          </a:p>
          <a:p>
            <a:pPr algn="ctr">
              <a:defRPr/>
            </a:pPr>
            <a:endParaRPr lang="en-US" sz="2400" dirty="0">
              <a:latin typeface="Calibri"/>
              <a:cs typeface="Calibri"/>
            </a:endParaRPr>
          </a:p>
          <a:p>
            <a:pPr algn="ctr">
              <a:defRPr/>
            </a:pPr>
            <a:endParaRPr lang="en-US" sz="2400" dirty="0">
              <a:latin typeface="Calibri"/>
              <a:cs typeface="Calibri"/>
            </a:endParaRPr>
          </a:p>
          <a:p>
            <a:pPr algn="ctr">
              <a:defRPr/>
            </a:pPr>
            <a:endParaRPr lang="en-US" sz="2400" dirty="0">
              <a:latin typeface="Calibri"/>
              <a:cs typeface="Calibri"/>
            </a:endParaRPr>
          </a:p>
          <a:p>
            <a:pPr algn="ctr">
              <a:defRPr/>
            </a:pPr>
            <a:endParaRPr lang="en-US" sz="2400" dirty="0">
              <a:latin typeface="Calibri"/>
              <a:cs typeface="Calibri"/>
            </a:endParaRPr>
          </a:p>
          <a:p>
            <a:pPr algn="ctr">
              <a:defRPr/>
            </a:pPr>
            <a:endParaRPr lang="en-US" sz="2400" dirty="0">
              <a:latin typeface="Calibri"/>
              <a:cs typeface="Calibri"/>
            </a:endParaRPr>
          </a:p>
          <a:p>
            <a:pPr algn="ctr">
              <a:defRPr/>
            </a:pPr>
            <a:endParaRPr lang="en-US" sz="2400" dirty="0">
              <a:latin typeface="Calibri"/>
              <a:cs typeface="Calibri"/>
            </a:endParaRPr>
          </a:p>
          <a:p>
            <a:pPr algn="ctr">
              <a:defRPr/>
            </a:pPr>
            <a:endParaRPr lang="en-US" sz="2400" dirty="0">
              <a:latin typeface="Calibri"/>
              <a:cs typeface="Calibri"/>
            </a:endParaRPr>
          </a:p>
          <a:p>
            <a:pPr algn="ctr">
              <a:defRPr/>
            </a:pPr>
            <a:endParaRPr lang="en-US" sz="2400" dirty="0">
              <a:latin typeface="Calibri"/>
              <a:cs typeface="Calibri"/>
            </a:endParaRPr>
          </a:p>
          <a:p>
            <a:pPr algn="ctr">
              <a:defRPr/>
            </a:pPr>
            <a:endParaRPr lang="en-US" sz="2400" dirty="0">
              <a:latin typeface="Calibri"/>
              <a:cs typeface="Calibri"/>
            </a:endParaRPr>
          </a:p>
          <a:p>
            <a:pPr algn="ctr">
              <a:defRPr/>
            </a:pPr>
            <a:endParaRPr lang="en-US" sz="2400" dirty="0">
              <a:latin typeface="Calibri"/>
              <a:cs typeface="Calibri"/>
            </a:endParaRPr>
          </a:p>
          <a:p>
            <a:pPr algn="ctr">
              <a:defRPr/>
            </a:pPr>
            <a:endParaRPr lang="en-US" sz="2400" dirty="0">
              <a:latin typeface="Calibri"/>
              <a:cs typeface="Calibri"/>
            </a:endParaRPr>
          </a:p>
          <a:p>
            <a:pPr algn="ctr">
              <a:defRPr/>
            </a:pPr>
            <a:endParaRPr lang="en-US" sz="2400" dirty="0">
              <a:latin typeface="Calibri"/>
              <a:cs typeface="Calibri"/>
            </a:endParaRPr>
          </a:p>
          <a:p>
            <a:pPr algn="ctr">
              <a:defRPr/>
            </a:pPr>
            <a:endParaRPr lang="en-US" sz="2400" dirty="0">
              <a:latin typeface="Calibri"/>
              <a:cs typeface="Calibri"/>
            </a:endParaRPr>
          </a:p>
        </p:txBody>
      </p:sp>
      <p:sp>
        <p:nvSpPr>
          <p:cNvPr id="10" name="Rectangle 9"/>
          <p:cNvSpPr/>
          <p:nvPr/>
        </p:nvSpPr>
        <p:spPr>
          <a:xfrm>
            <a:off x="5962993" y="739552"/>
            <a:ext cx="2824162" cy="5562600"/>
          </a:xfrm>
          <a:prstGeom prst="rect">
            <a:avLst/>
          </a:prstGeom>
          <a:gradFill>
            <a:gsLst>
              <a:gs pos="0">
                <a:schemeClr val="tx1"/>
              </a:gs>
              <a:gs pos="100000">
                <a:srgbClr val="008000"/>
              </a:gs>
            </a:gsLs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err="1" smtClean="0">
                <a:latin typeface="Calibri"/>
                <a:cs typeface="Calibri"/>
              </a:rPr>
              <a:t>Epiproteome</a:t>
            </a:r>
            <a:r>
              <a:rPr lang="en-US" sz="2400" dirty="0" smtClean="0">
                <a:latin typeface="Calibri"/>
                <a:cs typeface="Calibri"/>
              </a:rPr>
              <a:t> (PTM)</a:t>
            </a:r>
          </a:p>
          <a:p>
            <a:pPr algn="ctr">
              <a:defRPr/>
            </a:pPr>
            <a:endParaRPr lang="en-US" sz="2400" dirty="0">
              <a:latin typeface="Calibri"/>
              <a:cs typeface="Calibri"/>
            </a:endParaRPr>
          </a:p>
          <a:p>
            <a:pPr algn="ctr">
              <a:defRPr/>
            </a:pPr>
            <a:endParaRPr lang="en-US" sz="2400" dirty="0">
              <a:latin typeface="Calibri"/>
              <a:cs typeface="Calibri"/>
            </a:endParaRPr>
          </a:p>
          <a:p>
            <a:pPr algn="ctr">
              <a:defRPr/>
            </a:pPr>
            <a:endParaRPr lang="en-US" sz="2400" dirty="0">
              <a:latin typeface="Calibri"/>
              <a:cs typeface="Calibri"/>
            </a:endParaRPr>
          </a:p>
          <a:p>
            <a:pPr algn="ctr">
              <a:defRPr/>
            </a:pPr>
            <a:endParaRPr lang="en-US" sz="2400" dirty="0">
              <a:latin typeface="Calibri"/>
              <a:cs typeface="Calibri"/>
            </a:endParaRPr>
          </a:p>
          <a:p>
            <a:pPr algn="ctr">
              <a:defRPr/>
            </a:pPr>
            <a:endParaRPr lang="en-US" sz="2400" dirty="0">
              <a:latin typeface="Calibri"/>
              <a:cs typeface="Calibri"/>
            </a:endParaRPr>
          </a:p>
          <a:p>
            <a:pPr algn="ctr">
              <a:defRPr/>
            </a:pPr>
            <a:endParaRPr lang="en-US" sz="2400" dirty="0">
              <a:latin typeface="Calibri"/>
              <a:cs typeface="Calibri"/>
            </a:endParaRPr>
          </a:p>
          <a:p>
            <a:pPr algn="ctr">
              <a:defRPr/>
            </a:pPr>
            <a:endParaRPr lang="en-US" sz="2400" dirty="0">
              <a:latin typeface="Calibri"/>
              <a:cs typeface="Calibri"/>
            </a:endParaRPr>
          </a:p>
          <a:p>
            <a:pPr algn="ctr">
              <a:defRPr/>
            </a:pPr>
            <a:endParaRPr lang="en-US" sz="2400" dirty="0">
              <a:latin typeface="Calibri"/>
              <a:cs typeface="Calibri"/>
            </a:endParaRPr>
          </a:p>
          <a:p>
            <a:pPr algn="ctr">
              <a:defRPr/>
            </a:pPr>
            <a:endParaRPr lang="en-US" sz="2400" dirty="0">
              <a:latin typeface="Calibri"/>
              <a:cs typeface="Calibri"/>
            </a:endParaRPr>
          </a:p>
          <a:p>
            <a:pPr algn="ctr">
              <a:defRPr/>
            </a:pPr>
            <a:endParaRPr lang="en-US" sz="2400" dirty="0">
              <a:latin typeface="Calibri"/>
              <a:cs typeface="Calibri"/>
            </a:endParaRPr>
          </a:p>
          <a:p>
            <a:pPr algn="ctr">
              <a:defRPr/>
            </a:pPr>
            <a:endParaRPr lang="en-US" sz="2400" dirty="0">
              <a:latin typeface="Calibri"/>
              <a:cs typeface="Calibri"/>
            </a:endParaRPr>
          </a:p>
          <a:p>
            <a:pPr algn="ctr">
              <a:defRPr/>
            </a:pPr>
            <a:endParaRPr lang="en-US" sz="2400" dirty="0">
              <a:latin typeface="Calibri"/>
              <a:cs typeface="Calibri"/>
            </a:endParaRPr>
          </a:p>
          <a:p>
            <a:pPr algn="ctr">
              <a:defRPr/>
            </a:pPr>
            <a:endParaRPr lang="en-US" sz="2400" dirty="0">
              <a:latin typeface="Calibri"/>
              <a:cs typeface="Calibri"/>
            </a:endParaRPr>
          </a:p>
          <a:p>
            <a:pPr algn="ctr">
              <a:defRPr/>
            </a:pPr>
            <a:endParaRPr lang="en-US" sz="2400" dirty="0">
              <a:latin typeface="Calibri"/>
              <a:cs typeface="Calibri"/>
            </a:endParaRPr>
          </a:p>
        </p:txBody>
      </p:sp>
      <p:cxnSp>
        <p:nvCxnSpPr>
          <p:cNvPr id="43" name="Straight Connector 42"/>
          <p:cNvCxnSpPr/>
          <p:nvPr/>
        </p:nvCxnSpPr>
        <p:spPr>
          <a:xfrm>
            <a:off x="340433" y="1752377"/>
            <a:ext cx="8624522" cy="1270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374232" y="2644552"/>
            <a:ext cx="939480" cy="584776"/>
          </a:xfrm>
          <a:prstGeom prst="rect">
            <a:avLst/>
          </a:prstGeom>
          <a:noFill/>
        </p:spPr>
        <p:txBody>
          <a:bodyPr wrap="none" rtlCol="0">
            <a:spAutoFit/>
          </a:bodyPr>
          <a:lstStyle/>
          <a:p>
            <a:r>
              <a:rPr lang="en-US" sz="3200" dirty="0" smtClean="0">
                <a:solidFill>
                  <a:schemeClr val="bg1"/>
                </a:solidFill>
                <a:latin typeface="Calibri"/>
                <a:cs typeface="Calibri"/>
              </a:rPr>
              <a:t>DNA</a:t>
            </a:r>
            <a:endParaRPr lang="en-US" sz="3200" dirty="0">
              <a:solidFill>
                <a:schemeClr val="bg1"/>
              </a:solidFill>
              <a:latin typeface="Calibri"/>
              <a:cs typeface="Calibri"/>
            </a:endParaRPr>
          </a:p>
        </p:txBody>
      </p:sp>
      <p:cxnSp>
        <p:nvCxnSpPr>
          <p:cNvPr id="5" name="Straight Arrow Connector 4"/>
          <p:cNvCxnSpPr>
            <a:stCxn id="3" idx="3"/>
            <a:endCxn id="14" idx="1"/>
          </p:cNvCxnSpPr>
          <p:nvPr/>
        </p:nvCxnSpPr>
        <p:spPr>
          <a:xfrm>
            <a:off x="2313712" y="2936940"/>
            <a:ext cx="1727169" cy="25400"/>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4040881" y="2669952"/>
            <a:ext cx="909824" cy="584776"/>
          </a:xfrm>
          <a:prstGeom prst="rect">
            <a:avLst/>
          </a:prstGeom>
          <a:noFill/>
        </p:spPr>
        <p:txBody>
          <a:bodyPr wrap="none" rtlCol="0">
            <a:spAutoFit/>
          </a:bodyPr>
          <a:lstStyle/>
          <a:p>
            <a:r>
              <a:rPr lang="en-US" sz="3200" dirty="0" smtClean="0">
                <a:solidFill>
                  <a:schemeClr val="bg1"/>
                </a:solidFill>
                <a:latin typeface="Calibri"/>
                <a:cs typeface="Calibri"/>
              </a:rPr>
              <a:t>RNA</a:t>
            </a:r>
            <a:endParaRPr lang="en-US" sz="3200" dirty="0">
              <a:solidFill>
                <a:schemeClr val="bg1"/>
              </a:solidFill>
              <a:latin typeface="Calibri"/>
              <a:cs typeface="Calibri"/>
            </a:endParaRPr>
          </a:p>
        </p:txBody>
      </p:sp>
      <p:sp>
        <p:nvSpPr>
          <p:cNvPr id="16" name="TextBox 15"/>
          <p:cNvSpPr txBox="1"/>
          <p:nvPr/>
        </p:nvSpPr>
        <p:spPr>
          <a:xfrm>
            <a:off x="6717837" y="2669952"/>
            <a:ext cx="1407557" cy="584776"/>
          </a:xfrm>
          <a:prstGeom prst="rect">
            <a:avLst/>
          </a:prstGeom>
          <a:noFill/>
        </p:spPr>
        <p:txBody>
          <a:bodyPr wrap="none" rtlCol="0">
            <a:spAutoFit/>
          </a:bodyPr>
          <a:lstStyle/>
          <a:p>
            <a:r>
              <a:rPr lang="en-US" sz="3200" dirty="0" smtClean="0">
                <a:solidFill>
                  <a:schemeClr val="bg1"/>
                </a:solidFill>
                <a:latin typeface="Calibri"/>
                <a:cs typeface="Calibri"/>
              </a:rPr>
              <a:t>Protein</a:t>
            </a:r>
            <a:endParaRPr lang="en-US" sz="3200" dirty="0">
              <a:solidFill>
                <a:schemeClr val="bg1"/>
              </a:solidFill>
              <a:latin typeface="Calibri"/>
              <a:cs typeface="Calibri"/>
            </a:endParaRPr>
          </a:p>
        </p:txBody>
      </p:sp>
      <p:cxnSp>
        <p:nvCxnSpPr>
          <p:cNvPr id="17" name="Straight Arrow Connector 16"/>
          <p:cNvCxnSpPr>
            <a:stCxn id="14" idx="3"/>
            <a:endCxn id="16" idx="1"/>
          </p:cNvCxnSpPr>
          <p:nvPr/>
        </p:nvCxnSpPr>
        <p:spPr>
          <a:xfrm>
            <a:off x="4950705" y="2962340"/>
            <a:ext cx="1767132" cy="0"/>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2318475" y="2593752"/>
            <a:ext cx="1388534" cy="369332"/>
          </a:xfrm>
          <a:prstGeom prst="rect">
            <a:avLst/>
          </a:prstGeom>
          <a:noFill/>
          <a:ln>
            <a:noFill/>
          </a:ln>
        </p:spPr>
        <p:txBody>
          <a:bodyPr wrap="none" rtlCol="0">
            <a:spAutoFit/>
          </a:bodyPr>
          <a:lstStyle/>
          <a:p>
            <a:r>
              <a:rPr lang="en-US" dirty="0" smtClean="0">
                <a:solidFill>
                  <a:schemeClr val="bg1"/>
                </a:solidFill>
                <a:latin typeface="Calibri"/>
                <a:cs typeface="Calibri"/>
              </a:rPr>
              <a:t>transcription</a:t>
            </a:r>
            <a:endParaRPr lang="en-US" dirty="0">
              <a:solidFill>
                <a:schemeClr val="bg1"/>
              </a:solidFill>
              <a:latin typeface="Calibri"/>
              <a:cs typeface="Calibri"/>
            </a:endParaRPr>
          </a:p>
        </p:txBody>
      </p:sp>
      <p:sp>
        <p:nvSpPr>
          <p:cNvPr id="25" name="TextBox 24"/>
          <p:cNvSpPr txBox="1"/>
          <p:nvPr/>
        </p:nvSpPr>
        <p:spPr>
          <a:xfrm>
            <a:off x="5128505" y="2605708"/>
            <a:ext cx="1199742" cy="369332"/>
          </a:xfrm>
          <a:prstGeom prst="rect">
            <a:avLst/>
          </a:prstGeom>
          <a:noFill/>
          <a:ln>
            <a:noFill/>
          </a:ln>
        </p:spPr>
        <p:txBody>
          <a:bodyPr wrap="none" rtlCol="0">
            <a:spAutoFit/>
          </a:bodyPr>
          <a:lstStyle/>
          <a:p>
            <a:r>
              <a:rPr lang="en-US" dirty="0" smtClean="0">
                <a:solidFill>
                  <a:schemeClr val="bg1"/>
                </a:solidFill>
                <a:latin typeface="Calibri"/>
                <a:cs typeface="Calibri"/>
              </a:rPr>
              <a:t>translation</a:t>
            </a:r>
            <a:endParaRPr lang="en-US" dirty="0">
              <a:solidFill>
                <a:schemeClr val="bg1"/>
              </a:solidFill>
              <a:latin typeface="Calibri"/>
              <a:cs typeface="Calibri"/>
            </a:endParaRPr>
          </a:p>
        </p:txBody>
      </p:sp>
      <p:sp>
        <p:nvSpPr>
          <p:cNvPr id="20" name="Circular Arrow 19"/>
          <p:cNvSpPr/>
          <p:nvPr/>
        </p:nvSpPr>
        <p:spPr>
          <a:xfrm flipH="1">
            <a:off x="1551328" y="1653952"/>
            <a:ext cx="2921002" cy="2298700"/>
          </a:xfrm>
          <a:prstGeom prst="circularArrow">
            <a:avLst>
              <a:gd name="adj1" fmla="val 12500"/>
              <a:gd name="adj2" fmla="val 1142319"/>
              <a:gd name="adj3" fmla="val 20457681"/>
              <a:gd name="adj4" fmla="val 10800000"/>
              <a:gd name="adj5" fmla="val 12799"/>
            </a:avLst>
          </a:prstGeom>
          <a:gradFill flip="none" rotWithShape="1">
            <a:gsLst>
              <a:gs pos="100000">
                <a:srgbClr val="FF0000"/>
              </a:gs>
              <a:gs pos="30000">
                <a:schemeClr val="accent1">
                  <a:tint val="50000"/>
                  <a:shade val="100000"/>
                  <a:satMod val="350000"/>
                </a:schemeClr>
              </a:gs>
            </a:gsLst>
            <a:path path="circle">
              <a:fillToRect l="100000" t="100000"/>
            </a:path>
            <a:tileRect r="-100000" b="-100000"/>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28575" cmpd="sng">
                <a:solidFill>
                  <a:schemeClr val="tx1"/>
                </a:solidFill>
              </a:ln>
              <a:solidFill>
                <a:schemeClr val="tx1"/>
              </a:solidFill>
              <a:latin typeface="Calibri"/>
              <a:cs typeface="Calibri"/>
            </a:endParaRPr>
          </a:p>
        </p:txBody>
      </p:sp>
      <p:sp>
        <p:nvSpPr>
          <p:cNvPr id="4" name="TextBox 3"/>
          <p:cNvSpPr txBox="1"/>
          <p:nvPr/>
        </p:nvSpPr>
        <p:spPr>
          <a:xfrm>
            <a:off x="2840532" y="1752377"/>
            <a:ext cx="428322" cy="369332"/>
          </a:xfrm>
          <a:prstGeom prst="rect">
            <a:avLst/>
          </a:prstGeom>
          <a:noFill/>
        </p:spPr>
        <p:txBody>
          <a:bodyPr wrap="none" rtlCol="0">
            <a:spAutoFit/>
          </a:bodyPr>
          <a:lstStyle/>
          <a:p>
            <a:r>
              <a:rPr lang="en-US" dirty="0" smtClean="0">
                <a:solidFill>
                  <a:srgbClr val="FFFFFF"/>
                </a:solidFill>
                <a:latin typeface="Calibri"/>
                <a:cs typeface="Calibri"/>
              </a:rPr>
              <a:t>RT</a:t>
            </a:r>
            <a:endParaRPr lang="en-US" dirty="0">
              <a:solidFill>
                <a:srgbClr val="FFFFFF"/>
              </a:solidFill>
              <a:latin typeface="Calibri"/>
              <a:cs typeface="Calibri"/>
            </a:endParaRPr>
          </a:p>
        </p:txBody>
      </p:sp>
      <p:sp>
        <p:nvSpPr>
          <p:cNvPr id="7" name="Down Arrow 6"/>
          <p:cNvSpPr/>
          <p:nvPr/>
        </p:nvSpPr>
        <p:spPr>
          <a:xfrm>
            <a:off x="1602128" y="3419828"/>
            <a:ext cx="405698" cy="194760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24" name="TextBox 23"/>
          <p:cNvSpPr txBox="1"/>
          <p:nvPr/>
        </p:nvSpPr>
        <p:spPr>
          <a:xfrm>
            <a:off x="1044032" y="3634120"/>
            <a:ext cx="1570449" cy="646331"/>
          </a:xfrm>
          <a:prstGeom prst="rect">
            <a:avLst/>
          </a:prstGeom>
          <a:solidFill>
            <a:schemeClr val="bg1">
              <a:lumMod val="85000"/>
              <a:alpha val="22000"/>
            </a:schemeClr>
          </a:solidFill>
          <a:ln>
            <a:solidFill>
              <a:schemeClr val="tx1"/>
            </a:solidFill>
          </a:ln>
        </p:spPr>
        <p:txBody>
          <a:bodyPr wrap="none" rtlCol="0">
            <a:spAutoFit/>
          </a:bodyPr>
          <a:lstStyle/>
          <a:p>
            <a:pPr algn="ctr"/>
            <a:r>
              <a:rPr lang="en-US" dirty="0" smtClean="0">
                <a:solidFill>
                  <a:srgbClr val="FFFFFF"/>
                </a:solidFill>
                <a:latin typeface="Calibri"/>
                <a:cs typeface="Calibri"/>
              </a:rPr>
              <a:t>ACGT</a:t>
            </a:r>
          </a:p>
          <a:p>
            <a:pPr algn="ctr"/>
            <a:r>
              <a:rPr lang="en-US" dirty="0" smtClean="0">
                <a:solidFill>
                  <a:srgbClr val="FFFFFF"/>
                </a:solidFill>
                <a:latin typeface="Calibri"/>
                <a:cs typeface="Calibri"/>
              </a:rPr>
              <a:t>Linear/Circular</a:t>
            </a:r>
          </a:p>
        </p:txBody>
      </p:sp>
      <p:sp>
        <p:nvSpPr>
          <p:cNvPr id="29" name="Down Arrow 28"/>
          <p:cNvSpPr/>
          <p:nvPr/>
        </p:nvSpPr>
        <p:spPr>
          <a:xfrm>
            <a:off x="4332627" y="3419828"/>
            <a:ext cx="405698" cy="194760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28" name="TextBox 27"/>
          <p:cNvSpPr txBox="1"/>
          <p:nvPr/>
        </p:nvSpPr>
        <p:spPr>
          <a:xfrm>
            <a:off x="4162387" y="4723304"/>
            <a:ext cx="749800" cy="369332"/>
          </a:xfrm>
          <a:prstGeom prst="rect">
            <a:avLst/>
          </a:prstGeom>
          <a:solidFill>
            <a:schemeClr val="bg1">
              <a:lumMod val="85000"/>
              <a:alpha val="22000"/>
            </a:schemeClr>
          </a:solidFill>
          <a:ln>
            <a:solidFill>
              <a:schemeClr val="tx1"/>
            </a:solidFill>
          </a:ln>
        </p:spPr>
        <p:txBody>
          <a:bodyPr wrap="none" rtlCol="0">
            <a:spAutoFit/>
          </a:bodyPr>
          <a:lstStyle/>
          <a:p>
            <a:r>
              <a:rPr lang="en-US" dirty="0" err="1" smtClean="0">
                <a:solidFill>
                  <a:srgbClr val="FFFFFF"/>
                </a:solidFill>
                <a:latin typeface="Calibri"/>
                <a:cs typeface="Calibri"/>
              </a:rPr>
              <a:t>viRNA</a:t>
            </a:r>
            <a:endParaRPr lang="en-US" dirty="0">
              <a:solidFill>
                <a:srgbClr val="FFFFFF"/>
              </a:solidFill>
              <a:latin typeface="Calibri"/>
              <a:cs typeface="Calibri"/>
            </a:endParaRPr>
          </a:p>
        </p:txBody>
      </p:sp>
      <p:sp>
        <p:nvSpPr>
          <p:cNvPr id="30" name="Down Arrow 29"/>
          <p:cNvSpPr/>
          <p:nvPr/>
        </p:nvSpPr>
        <p:spPr>
          <a:xfrm>
            <a:off x="7088527" y="3419828"/>
            <a:ext cx="405698" cy="194760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32" name="TextBox 31"/>
          <p:cNvSpPr txBox="1"/>
          <p:nvPr/>
        </p:nvSpPr>
        <p:spPr>
          <a:xfrm>
            <a:off x="340433" y="4647748"/>
            <a:ext cx="8429625" cy="1477328"/>
          </a:xfrm>
          <a:prstGeom prst="rect">
            <a:avLst/>
          </a:prstGeom>
          <a:solidFill>
            <a:schemeClr val="bg1">
              <a:lumMod val="85000"/>
              <a:alpha val="22000"/>
            </a:schemeClr>
          </a:solidFill>
          <a:ln>
            <a:solidFill>
              <a:schemeClr val="tx1"/>
            </a:solidFill>
          </a:ln>
        </p:spPr>
        <p:txBody>
          <a:bodyPr wrap="square" rtlCol="0">
            <a:spAutoFit/>
          </a:bodyPr>
          <a:lstStyle/>
          <a:p>
            <a:endParaRPr lang="en-US" dirty="0" smtClean="0">
              <a:solidFill>
                <a:schemeClr val="bg1">
                  <a:lumMod val="65000"/>
                </a:schemeClr>
              </a:solidFill>
              <a:latin typeface="Calibri"/>
              <a:cs typeface="Calibri"/>
            </a:endParaRPr>
          </a:p>
          <a:p>
            <a:endParaRPr lang="en-US" dirty="0" smtClean="0">
              <a:solidFill>
                <a:schemeClr val="bg1">
                  <a:lumMod val="65000"/>
                </a:schemeClr>
              </a:solidFill>
              <a:latin typeface="Calibri"/>
              <a:cs typeface="Calibri"/>
            </a:endParaRPr>
          </a:p>
          <a:p>
            <a:endParaRPr lang="en-US" dirty="0">
              <a:solidFill>
                <a:schemeClr val="bg1">
                  <a:lumMod val="65000"/>
                </a:schemeClr>
              </a:solidFill>
              <a:latin typeface="Calibri"/>
              <a:cs typeface="Calibri"/>
            </a:endParaRPr>
          </a:p>
          <a:p>
            <a:endParaRPr lang="en-US" dirty="0">
              <a:solidFill>
                <a:schemeClr val="bg1">
                  <a:lumMod val="65000"/>
                </a:schemeClr>
              </a:solidFill>
              <a:latin typeface="Calibri"/>
              <a:cs typeface="Calibri"/>
            </a:endParaRPr>
          </a:p>
          <a:p>
            <a:pPr algn="ctr"/>
            <a:r>
              <a:rPr lang="en-US" dirty="0" smtClean="0">
                <a:solidFill>
                  <a:schemeClr val="bg1">
                    <a:lumMod val="65000"/>
                  </a:schemeClr>
                </a:solidFill>
                <a:latin typeface="Calibri"/>
                <a:cs typeface="Calibri"/>
              </a:rPr>
              <a:t>I N H E R I T A N C E   or   T R A N S M I S S I O N</a:t>
            </a:r>
          </a:p>
        </p:txBody>
      </p:sp>
      <p:sp>
        <p:nvSpPr>
          <p:cNvPr id="31" name="TextBox 30"/>
          <p:cNvSpPr txBox="1"/>
          <p:nvPr/>
        </p:nvSpPr>
        <p:spPr>
          <a:xfrm>
            <a:off x="6918287" y="4723304"/>
            <a:ext cx="774571" cy="369332"/>
          </a:xfrm>
          <a:prstGeom prst="rect">
            <a:avLst/>
          </a:prstGeom>
          <a:solidFill>
            <a:schemeClr val="bg1">
              <a:lumMod val="85000"/>
              <a:alpha val="22000"/>
            </a:schemeClr>
          </a:solidFill>
          <a:ln>
            <a:solidFill>
              <a:schemeClr val="tx1"/>
            </a:solidFill>
          </a:ln>
        </p:spPr>
        <p:txBody>
          <a:bodyPr wrap="none" rtlCol="0">
            <a:spAutoFit/>
          </a:bodyPr>
          <a:lstStyle/>
          <a:p>
            <a:r>
              <a:rPr lang="en-US" dirty="0" smtClean="0">
                <a:solidFill>
                  <a:srgbClr val="FFFFFF"/>
                </a:solidFill>
                <a:latin typeface="Calibri"/>
                <a:cs typeface="Calibri"/>
              </a:rPr>
              <a:t>prions</a:t>
            </a:r>
            <a:endParaRPr lang="en-US" dirty="0">
              <a:solidFill>
                <a:srgbClr val="FFFFFF"/>
              </a:solidFill>
              <a:latin typeface="Calibri"/>
              <a:cs typeface="Calibri"/>
            </a:endParaRPr>
          </a:p>
        </p:txBody>
      </p:sp>
      <p:sp>
        <p:nvSpPr>
          <p:cNvPr id="21" name="TextBox 20"/>
          <p:cNvSpPr txBox="1"/>
          <p:nvPr/>
        </p:nvSpPr>
        <p:spPr>
          <a:xfrm>
            <a:off x="1314975" y="5265832"/>
            <a:ext cx="1033656" cy="584776"/>
          </a:xfrm>
          <a:prstGeom prst="rect">
            <a:avLst/>
          </a:prstGeom>
          <a:noFill/>
        </p:spPr>
        <p:txBody>
          <a:bodyPr wrap="none" rtlCol="0">
            <a:spAutoFit/>
          </a:bodyPr>
          <a:lstStyle/>
          <a:p>
            <a:pPr algn="ctr"/>
            <a:r>
              <a:rPr lang="en-US" sz="3200" dirty="0" err="1" smtClean="0">
                <a:solidFill>
                  <a:schemeClr val="bg1"/>
                </a:solidFill>
                <a:latin typeface="Calibri"/>
                <a:cs typeface="Calibri"/>
              </a:rPr>
              <a:t>iDNA</a:t>
            </a:r>
            <a:endParaRPr lang="en-US" sz="3200" dirty="0" smtClean="0">
              <a:solidFill>
                <a:schemeClr val="bg1"/>
              </a:solidFill>
              <a:latin typeface="Calibri"/>
              <a:cs typeface="Calibri"/>
            </a:endParaRPr>
          </a:p>
        </p:txBody>
      </p:sp>
      <p:sp>
        <p:nvSpPr>
          <p:cNvPr id="33" name="TextBox 32"/>
          <p:cNvSpPr txBox="1"/>
          <p:nvPr/>
        </p:nvSpPr>
        <p:spPr>
          <a:xfrm>
            <a:off x="882625" y="4726122"/>
            <a:ext cx="1821758" cy="369332"/>
          </a:xfrm>
          <a:prstGeom prst="rect">
            <a:avLst/>
          </a:prstGeom>
          <a:solidFill>
            <a:schemeClr val="bg1">
              <a:lumMod val="85000"/>
              <a:alpha val="22000"/>
            </a:schemeClr>
          </a:solidFill>
          <a:ln>
            <a:solidFill>
              <a:schemeClr val="tx1"/>
            </a:solidFill>
          </a:ln>
        </p:spPr>
        <p:txBody>
          <a:bodyPr wrap="none" rtlCol="0">
            <a:spAutoFit/>
          </a:bodyPr>
          <a:lstStyle/>
          <a:p>
            <a:r>
              <a:rPr lang="en-US" baseline="30000" dirty="0" err="1" smtClean="0">
                <a:solidFill>
                  <a:srgbClr val="FFFFFF"/>
                </a:solidFill>
                <a:latin typeface="Calibri"/>
                <a:cs typeface="Calibri"/>
              </a:rPr>
              <a:t>m</a:t>
            </a:r>
            <a:r>
              <a:rPr lang="en-US" dirty="0" err="1" smtClean="0">
                <a:solidFill>
                  <a:srgbClr val="FFFFFF"/>
                </a:solidFill>
                <a:latin typeface="Calibri"/>
                <a:cs typeface="Calibri"/>
              </a:rPr>
              <a:t>C,</a:t>
            </a:r>
            <a:r>
              <a:rPr lang="en-US" baseline="30000" dirty="0" err="1" smtClean="0">
                <a:solidFill>
                  <a:srgbClr val="FFFFFF"/>
                </a:solidFill>
                <a:latin typeface="Calibri"/>
                <a:cs typeface="Calibri"/>
              </a:rPr>
              <a:t>hm</a:t>
            </a:r>
            <a:r>
              <a:rPr lang="en-US" dirty="0" err="1" smtClean="0">
                <a:solidFill>
                  <a:srgbClr val="FFFFFF"/>
                </a:solidFill>
                <a:latin typeface="Calibri"/>
                <a:cs typeface="Calibri"/>
              </a:rPr>
              <a:t>C</a:t>
            </a:r>
            <a:r>
              <a:rPr lang="en-US" dirty="0" smtClean="0">
                <a:solidFill>
                  <a:srgbClr val="FFFFFF"/>
                </a:solidFill>
                <a:latin typeface="Calibri"/>
                <a:cs typeface="Calibri"/>
              </a:rPr>
              <a:t>, </a:t>
            </a:r>
            <a:r>
              <a:rPr lang="en-US" baseline="30000" dirty="0" smtClean="0">
                <a:solidFill>
                  <a:srgbClr val="FFFFFF"/>
                </a:solidFill>
                <a:latin typeface="Calibri"/>
                <a:cs typeface="Calibri"/>
              </a:rPr>
              <a:t>8oxo</a:t>
            </a:r>
            <a:r>
              <a:rPr lang="en-US" dirty="0" smtClean="0">
                <a:solidFill>
                  <a:srgbClr val="FFFFFF"/>
                </a:solidFill>
                <a:latin typeface="Calibri"/>
                <a:cs typeface="Calibri"/>
              </a:rPr>
              <a:t>G, </a:t>
            </a:r>
            <a:r>
              <a:rPr lang="en-US" baseline="30000" dirty="0" smtClean="0">
                <a:solidFill>
                  <a:srgbClr val="FFFFFF"/>
                </a:solidFill>
                <a:latin typeface="Calibri"/>
                <a:cs typeface="Calibri"/>
              </a:rPr>
              <a:t>m6</a:t>
            </a:r>
            <a:r>
              <a:rPr lang="en-US" dirty="0" smtClean="0">
                <a:solidFill>
                  <a:srgbClr val="FFFFFF"/>
                </a:solidFill>
                <a:latin typeface="Calibri"/>
                <a:cs typeface="Calibri"/>
              </a:rPr>
              <a:t>A</a:t>
            </a:r>
          </a:p>
        </p:txBody>
      </p:sp>
      <p:sp>
        <p:nvSpPr>
          <p:cNvPr id="8" name="Circular Arrow 7"/>
          <p:cNvSpPr/>
          <p:nvPr/>
        </p:nvSpPr>
        <p:spPr>
          <a:xfrm>
            <a:off x="340433" y="1996108"/>
            <a:ext cx="1350595" cy="1612612"/>
          </a:xfrm>
          <a:prstGeom prst="circularArrow">
            <a:avLst>
              <a:gd name="adj1" fmla="val 12500"/>
              <a:gd name="adj2" fmla="val 1142319"/>
              <a:gd name="adj3" fmla="val 20457681"/>
              <a:gd name="adj4" fmla="val 2349332"/>
              <a:gd name="adj5" fmla="val 12500"/>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Calibri"/>
              <a:cs typeface="Calibri"/>
            </a:endParaRPr>
          </a:p>
        </p:txBody>
      </p:sp>
      <p:sp>
        <p:nvSpPr>
          <p:cNvPr id="36" name="TextBox 35"/>
          <p:cNvSpPr txBox="1"/>
          <p:nvPr/>
        </p:nvSpPr>
        <p:spPr>
          <a:xfrm>
            <a:off x="2331495" y="3036476"/>
            <a:ext cx="1564363" cy="369332"/>
          </a:xfrm>
          <a:prstGeom prst="rect">
            <a:avLst/>
          </a:prstGeom>
          <a:solidFill>
            <a:schemeClr val="bg1">
              <a:lumMod val="85000"/>
              <a:alpha val="22000"/>
            </a:schemeClr>
          </a:solidFill>
          <a:ln>
            <a:solidFill>
              <a:schemeClr val="tx1"/>
            </a:solidFill>
          </a:ln>
        </p:spPr>
        <p:txBody>
          <a:bodyPr wrap="none" rtlCol="0">
            <a:spAutoFit/>
          </a:bodyPr>
          <a:lstStyle/>
          <a:p>
            <a:r>
              <a:rPr lang="en-US" dirty="0" smtClean="0">
                <a:solidFill>
                  <a:srgbClr val="FFFFFF"/>
                </a:solidFill>
                <a:latin typeface="Calibri"/>
                <a:cs typeface="Calibri"/>
              </a:rPr>
              <a:t>(</a:t>
            </a:r>
            <a:r>
              <a:rPr lang="en-US" dirty="0" err="1" smtClean="0">
                <a:solidFill>
                  <a:srgbClr val="FFFFFF"/>
                </a:solidFill>
                <a:latin typeface="Calibri"/>
                <a:cs typeface="Calibri"/>
              </a:rPr>
              <a:t>sn/sno/g)RNA</a:t>
            </a:r>
            <a:endParaRPr lang="en-US" dirty="0" smtClean="0">
              <a:solidFill>
                <a:srgbClr val="FFFFFF"/>
              </a:solidFill>
              <a:latin typeface="Calibri"/>
              <a:cs typeface="Calibri"/>
            </a:endParaRPr>
          </a:p>
        </p:txBody>
      </p:sp>
      <p:sp>
        <p:nvSpPr>
          <p:cNvPr id="37" name="TextBox 36"/>
          <p:cNvSpPr txBox="1"/>
          <p:nvPr/>
        </p:nvSpPr>
        <p:spPr>
          <a:xfrm>
            <a:off x="5108382" y="3023776"/>
            <a:ext cx="1330375" cy="369332"/>
          </a:xfrm>
          <a:prstGeom prst="rect">
            <a:avLst/>
          </a:prstGeom>
          <a:solidFill>
            <a:schemeClr val="bg1">
              <a:lumMod val="85000"/>
              <a:alpha val="22000"/>
            </a:schemeClr>
          </a:solidFill>
          <a:ln>
            <a:solidFill>
              <a:schemeClr val="tx1"/>
            </a:solidFill>
          </a:ln>
        </p:spPr>
        <p:txBody>
          <a:bodyPr wrap="none" rtlCol="0">
            <a:spAutoFit/>
          </a:bodyPr>
          <a:lstStyle/>
          <a:p>
            <a:r>
              <a:rPr lang="en-US" dirty="0" smtClean="0">
                <a:solidFill>
                  <a:srgbClr val="FFFFFF"/>
                </a:solidFill>
                <a:latin typeface="Calibri"/>
                <a:cs typeface="Calibri"/>
              </a:rPr>
              <a:t>(t/r/tm)RNA</a:t>
            </a:r>
          </a:p>
        </p:txBody>
      </p:sp>
      <p:sp>
        <p:nvSpPr>
          <p:cNvPr id="41" name="Circular Arrow 40"/>
          <p:cNvSpPr/>
          <p:nvPr/>
        </p:nvSpPr>
        <p:spPr>
          <a:xfrm flipH="1">
            <a:off x="4375492" y="1653724"/>
            <a:ext cx="2921002" cy="2298700"/>
          </a:xfrm>
          <a:prstGeom prst="circularArrow">
            <a:avLst>
              <a:gd name="adj1" fmla="val 12500"/>
              <a:gd name="adj2" fmla="val 1142319"/>
              <a:gd name="adj3" fmla="val 20457681"/>
              <a:gd name="adj4" fmla="val 10800000"/>
              <a:gd name="adj5" fmla="val 12799"/>
            </a:avLst>
          </a:prstGeom>
          <a:gradFill flip="none" rotWithShape="1">
            <a:gsLst>
              <a:gs pos="0">
                <a:srgbClr val="FF0000"/>
              </a:gs>
              <a:gs pos="100000">
                <a:srgbClr val="008000"/>
              </a:gs>
            </a:gsLst>
            <a:path path="circle">
              <a:fillToRect l="100000" t="100000"/>
            </a:path>
            <a:tileRect r="-100000" b="-100000"/>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28575" cmpd="sng">
                <a:solidFill>
                  <a:schemeClr val="tx1"/>
                </a:solidFill>
              </a:ln>
              <a:solidFill>
                <a:schemeClr val="tx1"/>
              </a:solidFill>
              <a:latin typeface="Calibri"/>
              <a:cs typeface="Calibri"/>
            </a:endParaRPr>
          </a:p>
        </p:txBody>
      </p:sp>
      <p:sp>
        <p:nvSpPr>
          <p:cNvPr id="38" name="Circular Arrow 37"/>
          <p:cNvSpPr/>
          <p:nvPr/>
        </p:nvSpPr>
        <p:spPr>
          <a:xfrm rot="5400000" flipH="1">
            <a:off x="4134753" y="3046575"/>
            <a:ext cx="769642" cy="866775"/>
          </a:xfrm>
          <a:prstGeom prst="circularArrow">
            <a:avLst>
              <a:gd name="adj1" fmla="val 14609"/>
              <a:gd name="adj2" fmla="val 1142319"/>
              <a:gd name="adj3" fmla="val 18150960"/>
              <a:gd name="adj4" fmla="val 2349332"/>
              <a:gd name="adj5" fmla="val 12500"/>
            </a:avLst>
          </a:prstGeom>
          <a:gradFill>
            <a:gsLst>
              <a:gs pos="0">
                <a:srgbClr val="FF0000"/>
              </a:gs>
              <a:gs pos="100000">
                <a:srgbClr val="AF4047"/>
              </a:gs>
            </a:gsLst>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Calibri"/>
              <a:cs typeface="Calibri"/>
            </a:endParaRPr>
          </a:p>
        </p:txBody>
      </p:sp>
      <p:sp>
        <p:nvSpPr>
          <p:cNvPr id="39" name="TextBox 38"/>
          <p:cNvSpPr txBox="1"/>
          <p:nvPr/>
        </p:nvSpPr>
        <p:spPr>
          <a:xfrm>
            <a:off x="3055154" y="3844941"/>
            <a:ext cx="3016984" cy="369332"/>
          </a:xfrm>
          <a:prstGeom prst="rect">
            <a:avLst/>
          </a:prstGeom>
          <a:solidFill>
            <a:schemeClr val="bg1">
              <a:lumMod val="85000"/>
              <a:alpha val="22000"/>
            </a:schemeClr>
          </a:solidFill>
          <a:ln>
            <a:solidFill>
              <a:schemeClr val="tx1"/>
            </a:solidFill>
          </a:ln>
        </p:spPr>
        <p:txBody>
          <a:bodyPr wrap="none" rtlCol="0">
            <a:spAutoFit/>
          </a:bodyPr>
          <a:lstStyle/>
          <a:p>
            <a:r>
              <a:rPr lang="en-US" dirty="0" smtClean="0">
                <a:solidFill>
                  <a:srgbClr val="FFFFFF"/>
                </a:solidFill>
                <a:latin typeface="Calibri"/>
                <a:cs typeface="Calibri"/>
              </a:rPr>
              <a:t>(</a:t>
            </a:r>
            <a:r>
              <a:rPr lang="en-US" dirty="0" err="1" smtClean="0">
                <a:solidFill>
                  <a:srgbClr val="FFFFFF"/>
                </a:solidFill>
                <a:latin typeface="Calibri"/>
                <a:cs typeface="Calibri"/>
              </a:rPr>
              <a:t>lnc/nc/mi/piwi/si/vi/circ)RNA</a:t>
            </a:r>
            <a:endParaRPr lang="en-US" dirty="0" smtClean="0">
              <a:solidFill>
                <a:srgbClr val="FFFFFF"/>
              </a:solidFill>
              <a:latin typeface="Calibri"/>
              <a:cs typeface="Calibri"/>
            </a:endParaRPr>
          </a:p>
        </p:txBody>
      </p:sp>
      <p:sp>
        <p:nvSpPr>
          <p:cNvPr id="40" name="TextBox 39"/>
          <p:cNvSpPr txBox="1"/>
          <p:nvPr/>
        </p:nvSpPr>
        <p:spPr>
          <a:xfrm>
            <a:off x="6918287" y="2433742"/>
            <a:ext cx="780457" cy="369332"/>
          </a:xfrm>
          <a:prstGeom prst="rect">
            <a:avLst/>
          </a:prstGeom>
          <a:solidFill>
            <a:schemeClr val="bg1">
              <a:lumMod val="85000"/>
              <a:alpha val="22000"/>
            </a:schemeClr>
          </a:solidFill>
          <a:ln>
            <a:noFill/>
          </a:ln>
        </p:spPr>
        <p:txBody>
          <a:bodyPr wrap="none" rtlCol="0">
            <a:spAutoFit/>
          </a:bodyPr>
          <a:lstStyle/>
          <a:p>
            <a:r>
              <a:rPr lang="en-US" dirty="0" err="1" smtClean="0">
                <a:solidFill>
                  <a:srgbClr val="FFFFFF"/>
                </a:solidFill>
                <a:latin typeface="Calibri"/>
                <a:cs typeface="Calibri"/>
              </a:rPr>
              <a:t>scRNA</a:t>
            </a:r>
            <a:endParaRPr lang="en-US" dirty="0" smtClean="0">
              <a:solidFill>
                <a:srgbClr val="FFFFFF"/>
              </a:solidFill>
              <a:latin typeface="Calibri"/>
              <a:cs typeface="Calibri"/>
            </a:endParaRPr>
          </a:p>
        </p:txBody>
      </p:sp>
      <p:sp>
        <p:nvSpPr>
          <p:cNvPr id="42" name="TextBox 41"/>
          <p:cNvSpPr txBox="1"/>
          <p:nvPr/>
        </p:nvSpPr>
        <p:spPr>
          <a:xfrm>
            <a:off x="5126532" y="1752377"/>
            <a:ext cx="1482197" cy="369332"/>
          </a:xfrm>
          <a:prstGeom prst="rect">
            <a:avLst/>
          </a:prstGeom>
          <a:noFill/>
        </p:spPr>
        <p:txBody>
          <a:bodyPr wrap="none" rtlCol="0">
            <a:spAutoFit/>
          </a:bodyPr>
          <a:lstStyle/>
          <a:p>
            <a:r>
              <a:rPr lang="en-US" dirty="0" smtClean="0">
                <a:solidFill>
                  <a:srgbClr val="FFFFFF"/>
                </a:solidFill>
                <a:latin typeface="Calibri"/>
                <a:cs typeface="Calibri"/>
              </a:rPr>
              <a:t>RNA-</a:t>
            </a:r>
            <a:r>
              <a:rPr lang="en-US" dirty="0" err="1" smtClean="0">
                <a:solidFill>
                  <a:srgbClr val="FFFFFF"/>
                </a:solidFill>
                <a:latin typeface="Calibri"/>
                <a:cs typeface="Calibri"/>
              </a:rPr>
              <a:t>bindingP</a:t>
            </a:r>
            <a:endParaRPr lang="en-US" dirty="0">
              <a:solidFill>
                <a:srgbClr val="FFFFFF"/>
              </a:solidFill>
              <a:latin typeface="Calibri"/>
              <a:cs typeface="Calibri"/>
            </a:endParaRPr>
          </a:p>
        </p:txBody>
      </p:sp>
      <p:sp>
        <p:nvSpPr>
          <p:cNvPr id="45" name="TextBox 44"/>
          <p:cNvSpPr txBox="1"/>
          <p:nvPr/>
        </p:nvSpPr>
        <p:spPr>
          <a:xfrm>
            <a:off x="3943658" y="3316968"/>
            <a:ext cx="1191176" cy="369332"/>
          </a:xfrm>
          <a:prstGeom prst="rect">
            <a:avLst/>
          </a:prstGeom>
          <a:noFill/>
        </p:spPr>
        <p:txBody>
          <a:bodyPr wrap="none" rtlCol="0">
            <a:spAutoFit/>
          </a:bodyPr>
          <a:lstStyle/>
          <a:p>
            <a:r>
              <a:rPr lang="en-US" dirty="0" smtClean="0">
                <a:solidFill>
                  <a:srgbClr val="FFFFFF"/>
                </a:solidFill>
                <a:latin typeface="Calibri"/>
                <a:cs typeface="Calibri"/>
              </a:rPr>
              <a:t>Ribozymes</a:t>
            </a:r>
            <a:endParaRPr lang="en-US" dirty="0">
              <a:solidFill>
                <a:srgbClr val="FFFFFF"/>
              </a:solidFill>
              <a:latin typeface="Calibri"/>
              <a:cs typeface="Calibri"/>
            </a:endParaRPr>
          </a:p>
        </p:txBody>
      </p:sp>
      <p:sp>
        <p:nvSpPr>
          <p:cNvPr id="46" name="Circular Arrow 45"/>
          <p:cNvSpPr/>
          <p:nvPr/>
        </p:nvSpPr>
        <p:spPr>
          <a:xfrm rot="5400000" flipH="1">
            <a:off x="6911672" y="3025978"/>
            <a:ext cx="769642" cy="866775"/>
          </a:xfrm>
          <a:prstGeom prst="circularArrow">
            <a:avLst>
              <a:gd name="adj1" fmla="val 14609"/>
              <a:gd name="adj2" fmla="val 1142319"/>
              <a:gd name="adj3" fmla="val 18150960"/>
              <a:gd name="adj4" fmla="val 2349332"/>
              <a:gd name="adj5" fmla="val 12500"/>
            </a:avLst>
          </a:prstGeom>
          <a:gradFill>
            <a:gsLst>
              <a:gs pos="0">
                <a:srgbClr val="008000"/>
              </a:gs>
              <a:gs pos="100000">
                <a:srgbClr val="116908"/>
              </a:gs>
            </a:gsLst>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Calibri"/>
              <a:cs typeface="Calibri"/>
            </a:endParaRPr>
          </a:p>
        </p:txBody>
      </p:sp>
      <p:sp>
        <p:nvSpPr>
          <p:cNvPr id="47" name="TextBox 46"/>
          <p:cNvSpPr txBox="1"/>
          <p:nvPr/>
        </p:nvSpPr>
        <p:spPr>
          <a:xfrm>
            <a:off x="6926605" y="3293176"/>
            <a:ext cx="774571" cy="369332"/>
          </a:xfrm>
          <a:prstGeom prst="rect">
            <a:avLst/>
          </a:prstGeom>
          <a:noFill/>
        </p:spPr>
        <p:txBody>
          <a:bodyPr wrap="none" rtlCol="0">
            <a:spAutoFit/>
          </a:bodyPr>
          <a:lstStyle/>
          <a:p>
            <a:r>
              <a:rPr lang="en-US" dirty="0" smtClean="0">
                <a:solidFill>
                  <a:srgbClr val="FFFFFF"/>
                </a:solidFill>
                <a:latin typeface="Calibri"/>
                <a:cs typeface="Calibri"/>
              </a:rPr>
              <a:t>Prions</a:t>
            </a:r>
            <a:endParaRPr lang="en-US" dirty="0">
              <a:solidFill>
                <a:srgbClr val="FFFFFF"/>
              </a:solidFill>
              <a:latin typeface="Calibri"/>
              <a:cs typeface="Calibri"/>
            </a:endParaRPr>
          </a:p>
        </p:txBody>
      </p:sp>
      <p:sp>
        <p:nvSpPr>
          <p:cNvPr id="22" name="TextBox 21"/>
          <p:cNvSpPr txBox="1"/>
          <p:nvPr/>
        </p:nvSpPr>
        <p:spPr>
          <a:xfrm>
            <a:off x="4040881" y="5291232"/>
            <a:ext cx="1004001" cy="584776"/>
          </a:xfrm>
          <a:prstGeom prst="rect">
            <a:avLst/>
          </a:prstGeom>
          <a:noFill/>
        </p:spPr>
        <p:txBody>
          <a:bodyPr wrap="none" rtlCol="0">
            <a:spAutoFit/>
          </a:bodyPr>
          <a:lstStyle/>
          <a:p>
            <a:r>
              <a:rPr lang="en-US" sz="3200" dirty="0" err="1" smtClean="0">
                <a:solidFill>
                  <a:schemeClr val="bg1"/>
                </a:solidFill>
                <a:latin typeface="Calibri"/>
                <a:cs typeface="Calibri"/>
              </a:rPr>
              <a:t>iRNA</a:t>
            </a:r>
            <a:endParaRPr lang="en-US" sz="3200" dirty="0" smtClean="0">
              <a:solidFill>
                <a:schemeClr val="bg1"/>
              </a:solidFill>
              <a:latin typeface="Calibri"/>
              <a:cs typeface="Calibri"/>
            </a:endParaRPr>
          </a:p>
        </p:txBody>
      </p:sp>
      <p:sp>
        <p:nvSpPr>
          <p:cNvPr id="23" name="TextBox 22"/>
          <p:cNvSpPr txBox="1"/>
          <p:nvPr/>
        </p:nvSpPr>
        <p:spPr>
          <a:xfrm>
            <a:off x="6717837" y="5291232"/>
            <a:ext cx="1501733" cy="584776"/>
          </a:xfrm>
          <a:prstGeom prst="rect">
            <a:avLst/>
          </a:prstGeom>
          <a:noFill/>
        </p:spPr>
        <p:txBody>
          <a:bodyPr wrap="none" rtlCol="0">
            <a:spAutoFit/>
          </a:bodyPr>
          <a:lstStyle/>
          <a:p>
            <a:r>
              <a:rPr lang="en-US" sz="3200" dirty="0" err="1">
                <a:solidFill>
                  <a:schemeClr val="bg1"/>
                </a:solidFill>
                <a:latin typeface="Calibri"/>
                <a:cs typeface="Calibri"/>
              </a:rPr>
              <a:t>i</a:t>
            </a:r>
            <a:r>
              <a:rPr lang="en-US" sz="3200" dirty="0" err="1" smtClean="0">
                <a:solidFill>
                  <a:schemeClr val="bg1"/>
                </a:solidFill>
                <a:latin typeface="Calibri"/>
                <a:cs typeface="Calibri"/>
              </a:rPr>
              <a:t>Protein</a:t>
            </a:r>
            <a:endParaRPr lang="en-US" sz="3200" dirty="0">
              <a:solidFill>
                <a:schemeClr val="bg1"/>
              </a:solidFill>
              <a:latin typeface="Calibri"/>
              <a:cs typeface="Calibri"/>
            </a:endParaRPr>
          </a:p>
        </p:txBody>
      </p:sp>
      <p:sp>
        <p:nvSpPr>
          <p:cNvPr id="44" name="TextBox 43"/>
          <p:cNvSpPr txBox="1"/>
          <p:nvPr/>
        </p:nvSpPr>
        <p:spPr>
          <a:xfrm>
            <a:off x="736460" y="1267237"/>
            <a:ext cx="2106353" cy="369332"/>
          </a:xfrm>
          <a:prstGeom prst="rect">
            <a:avLst/>
          </a:prstGeom>
          <a:solidFill>
            <a:schemeClr val="bg1">
              <a:lumMod val="85000"/>
              <a:alpha val="22000"/>
            </a:schemeClr>
          </a:solidFill>
          <a:ln>
            <a:solidFill>
              <a:schemeClr val="tx1"/>
            </a:solidFill>
          </a:ln>
        </p:spPr>
        <p:txBody>
          <a:bodyPr wrap="none" rtlCol="0">
            <a:spAutoFit/>
          </a:bodyPr>
          <a:lstStyle/>
          <a:p>
            <a:r>
              <a:rPr lang="en-US" baseline="30000" dirty="0" err="1" smtClean="0">
                <a:solidFill>
                  <a:srgbClr val="FFFFFF"/>
                </a:solidFill>
                <a:latin typeface="Calibri"/>
                <a:cs typeface="Calibri"/>
              </a:rPr>
              <a:t>m</a:t>
            </a:r>
            <a:r>
              <a:rPr lang="en-US" dirty="0" err="1" smtClean="0">
                <a:solidFill>
                  <a:srgbClr val="FFFFFF"/>
                </a:solidFill>
                <a:latin typeface="Calibri"/>
                <a:cs typeface="Calibri"/>
              </a:rPr>
              <a:t>C,</a:t>
            </a:r>
            <a:r>
              <a:rPr lang="en-US" baseline="30000" dirty="0" err="1" smtClean="0">
                <a:solidFill>
                  <a:srgbClr val="FFFFFF"/>
                </a:solidFill>
                <a:latin typeface="Calibri"/>
                <a:cs typeface="Calibri"/>
              </a:rPr>
              <a:t>hm</a:t>
            </a:r>
            <a:r>
              <a:rPr lang="en-US" dirty="0" err="1" smtClean="0">
                <a:solidFill>
                  <a:srgbClr val="FFFFFF"/>
                </a:solidFill>
                <a:latin typeface="Calibri"/>
                <a:cs typeface="Calibri"/>
              </a:rPr>
              <a:t>C</a:t>
            </a:r>
            <a:r>
              <a:rPr lang="en-US" dirty="0" smtClean="0">
                <a:solidFill>
                  <a:srgbClr val="FFFFFF"/>
                </a:solidFill>
                <a:latin typeface="Calibri"/>
                <a:cs typeface="Calibri"/>
              </a:rPr>
              <a:t>, </a:t>
            </a:r>
            <a:r>
              <a:rPr lang="en-US" baseline="30000" dirty="0" smtClean="0">
                <a:solidFill>
                  <a:srgbClr val="FFFFFF"/>
                </a:solidFill>
                <a:latin typeface="Calibri"/>
                <a:cs typeface="Calibri"/>
              </a:rPr>
              <a:t>8oxo</a:t>
            </a:r>
            <a:r>
              <a:rPr lang="en-US" dirty="0" smtClean="0">
                <a:solidFill>
                  <a:srgbClr val="FFFFFF"/>
                </a:solidFill>
                <a:latin typeface="Calibri"/>
                <a:cs typeface="Calibri"/>
              </a:rPr>
              <a:t>G, </a:t>
            </a:r>
            <a:r>
              <a:rPr lang="en-US" baseline="30000" dirty="0" smtClean="0">
                <a:solidFill>
                  <a:srgbClr val="FFFFFF"/>
                </a:solidFill>
                <a:latin typeface="Calibri"/>
                <a:cs typeface="Calibri"/>
              </a:rPr>
              <a:t>m6</a:t>
            </a:r>
            <a:r>
              <a:rPr lang="en-US" dirty="0" smtClean="0">
                <a:solidFill>
                  <a:srgbClr val="FFFFFF"/>
                </a:solidFill>
                <a:latin typeface="Calibri"/>
                <a:cs typeface="Calibri"/>
              </a:rPr>
              <a:t>A, …</a:t>
            </a:r>
          </a:p>
        </p:txBody>
      </p:sp>
      <p:sp>
        <p:nvSpPr>
          <p:cNvPr id="48" name="TextBox 47"/>
          <p:cNvSpPr txBox="1"/>
          <p:nvPr/>
        </p:nvSpPr>
        <p:spPr>
          <a:xfrm>
            <a:off x="3769954" y="1274232"/>
            <a:ext cx="1618239" cy="369332"/>
          </a:xfrm>
          <a:prstGeom prst="rect">
            <a:avLst/>
          </a:prstGeom>
          <a:solidFill>
            <a:schemeClr val="bg1">
              <a:lumMod val="85000"/>
              <a:alpha val="22000"/>
            </a:schemeClr>
          </a:solidFill>
          <a:ln>
            <a:solidFill>
              <a:schemeClr val="tx1"/>
            </a:solidFill>
          </a:ln>
        </p:spPr>
        <p:txBody>
          <a:bodyPr wrap="none" rtlCol="0">
            <a:spAutoFit/>
          </a:bodyPr>
          <a:lstStyle/>
          <a:p>
            <a:r>
              <a:rPr lang="en-US" baseline="30000" dirty="0" smtClean="0">
                <a:solidFill>
                  <a:srgbClr val="FFFFFF"/>
                </a:solidFill>
                <a:latin typeface="Calibri"/>
                <a:cs typeface="Calibri"/>
              </a:rPr>
              <a:t>m6</a:t>
            </a:r>
            <a:r>
              <a:rPr lang="en-US" dirty="0" smtClean="0">
                <a:solidFill>
                  <a:srgbClr val="FFFFFF"/>
                </a:solidFill>
                <a:latin typeface="Calibri"/>
                <a:cs typeface="Calibri"/>
              </a:rPr>
              <a:t>A, </a:t>
            </a:r>
            <a:r>
              <a:rPr lang="en-US" baseline="30000" dirty="0">
                <a:solidFill>
                  <a:srgbClr val="FFFFFF"/>
                </a:solidFill>
                <a:latin typeface="Calibri"/>
                <a:cs typeface="Calibri"/>
              </a:rPr>
              <a:t>5’</a:t>
            </a:r>
            <a:r>
              <a:rPr lang="en-US" dirty="0">
                <a:solidFill>
                  <a:srgbClr val="FFFFFF"/>
                </a:solidFill>
                <a:latin typeface="Calibri"/>
                <a:cs typeface="Calibri"/>
              </a:rPr>
              <a:t>G,</a:t>
            </a:r>
            <a:r>
              <a:rPr lang="en-US" baseline="30000" dirty="0">
                <a:solidFill>
                  <a:srgbClr val="FFFFFF"/>
                </a:solidFill>
                <a:latin typeface="Calibri"/>
                <a:cs typeface="Calibri"/>
              </a:rPr>
              <a:t>poly</a:t>
            </a:r>
            <a:r>
              <a:rPr lang="en-US" dirty="0">
                <a:solidFill>
                  <a:srgbClr val="FFFFFF"/>
                </a:solidFill>
                <a:latin typeface="Calibri"/>
                <a:cs typeface="Calibri"/>
              </a:rPr>
              <a:t>A, </a:t>
            </a:r>
            <a:r>
              <a:rPr lang="en-US" dirty="0" smtClean="0">
                <a:solidFill>
                  <a:srgbClr val="FFFFFF"/>
                </a:solidFill>
                <a:latin typeface="Calibri"/>
                <a:cs typeface="Calibri"/>
              </a:rPr>
              <a:t>…</a:t>
            </a:r>
          </a:p>
        </p:txBody>
      </p:sp>
      <p:sp>
        <p:nvSpPr>
          <p:cNvPr id="49" name="TextBox 48"/>
          <p:cNvSpPr txBox="1"/>
          <p:nvPr/>
        </p:nvSpPr>
        <p:spPr>
          <a:xfrm>
            <a:off x="6063138" y="1274232"/>
            <a:ext cx="2597248" cy="369332"/>
          </a:xfrm>
          <a:prstGeom prst="rect">
            <a:avLst/>
          </a:prstGeom>
          <a:solidFill>
            <a:schemeClr val="bg1">
              <a:lumMod val="85000"/>
              <a:alpha val="22000"/>
            </a:schemeClr>
          </a:solidFill>
          <a:ln>
            <a:solidFill>
              <a:schemeClr val="tx1"/>
            </a:solidFill>
          </a:ln>
        </p:spPr>
        <p:txBody>
          <a:bodyPr wrap="none" rtlCol="0">
            <a:spAutoFit/>
          </a:bodyPr>
          <a:lstStyle/>
          <a:p>
            <a:r>
              <a:rPr lang="en-US" dirty="0" err="1" smtClean="0">
                <a:solidFill>
                  <a:srgbClr val="FFFFFF"/>
                </a:solidFill>
                <a:latin typeface="Calibri"/>
                <a:cs typeface="Calibri"/>
              </a:rPr>
              <a:t>Acet</a:t>
            </a:r>
            <a:r>
              <a:rPr lang="en-US" dirty="0" smtClean="0">
                <a:solidFill>
                  <a:srgbClr val="FFFFFF"/>
                </a:solidFill>
                <a:latin typeface="Calibri"/>
                <a:cs typeface="Calibri"/>
              </a:rPr>
              <a:t>, </a:t>
            </a:r>
            <a:r>
              <a:rPr lang="en-US" dirty="0" err="1" smtClean="0">
                <a:solidFill>
                  <a:srgbClr val="FFFFFF"/>
                </a:solidFill>
                <a:latin typeface="Calibri"/>
                <a:cs typeface="Calibri"/>
              </a:rPr>
              <a:t>Phos</a:t>
            </a:r>
            <a:r>
              <a:rPr lang="en-US" dirty="0" smtClean="0">
                <a:solidFill>
                  <a:srgbClr val="FFFFFF"/>
                </a:solidFill>
                <a:latin typeface="Calibri"/>
                <a:cs typeface="Calibri"/>
              </a:rPr>
              <a:t>, </a:t>
            </a:r>
            <a:r>
              <a:rPr lang="en-US" dirty="0" err="1" smtClean="0">
                <a:solidFill>
                  <a:srgbClr val="FFFFFF"/>
                </a:solidFill>
                <a:latin typeface="Calibri"/>
                <a:cs typeface="Calibri"/>
              </a:rPr>
              <a:t>Citr</a:t>
            </a:r>
            <a:r>
              <a:rPr lang="en-US" dirty="0" smtClean="0">
                <a:solidFill>
                  <a:srgbClr val="FFFFFF"/>
                </a:solidFill>
                <a:latin typeface="Calibri"/>
                <a:cs typeface="Calibri"/>
              </a:rPr>
              <a:t>, SUMO, … </a:t>
            </a:r>
          </a:p>
        </p:txBody>
      </p:sp>
      <p:sp>
        <p:nvSpPr>
          <p:cNvPr id="53" name="ZoneTexte 52"/>
          <p:cNvSpPr txBox="1"/>
          <p:nvPr/>
        </p:nvSpPr>
        <p:spPr>
          <a:xfrm>
            <a:off x="2754586" y="6273800"/>
            <a:ext cx="6389414" cy="369332"/>
          </a:xfrm>
          <a:prstGeom prst="rect">
            <a:avLst/>
          </a:prstGeom>
          <a:noFill/>
        </p:spPr>
        <p:txBody>
          <a:bodyPr wrap="none" rtlCol="0">
            <a:spAutoFit/>
          </a:bodyPr>
          <a:lstStyle/>
          <a:p>
            <a:r>
              <a:rPr lang="fr-FR" dirty="0" err="1" smtClean="0">
                <a:solidFill>
                  <a:srgbClr val="FFFFFF"/>
                </a:solidFill>
              </a:rPr>
              <a:t>Courtesy</a:t>
            </a:r>
            <a:r>
              <a:rPr lang="fr-FR" dirty="0" smtClean="0">
                <a:solidFill>
                  <a:srgbClr val="FFFFFF"/>
                </a:solidFill>
              </a:rPr>
              <a:t> of Christopher </a:t>
            </a:r>
            <a:r>
              <a:rPr lang="fr-FR" dirty="0" err="1" smtClean="0">
                <a:solidFill>
                  <a:srgbClr val="FFFFFF"/>
                </a:solidFill>
              </a:rPr>
              <a:t>Mason</a:t>
            </a:r>
            <a:r>
              <a:rPr lang="fr-FR" dirty="0" smtClean="0">
                <a:solidFill>
                  <a:srgbClr val="FFFFFF"/>
                </a:solidFill>
              </a:rPr>
              <a:t>, Weill </a:t>
            </a:r>
            <a:r>
              <a:rPr lang="fr-FR" dirty="0" err="1" smtClean="0">
                <a:solidFill>
                  <a:srgbClr val="FFFFFF"/>
                </a:solidFill>
              </a:rPr>
              <a:t>Cornell</a:t>
            </a:r>
            <a:r>
              <a:rPr lang="fr-FR" dirty="0" smtClean="0">
                <a:solidFill>
                  <a:srgbClr val="FFFFFF"/>
                </a:solidFill>
              </a:rPr>
              <a:t> Med </a:t>
            </a:r>
            <a:r>
              <a:rPr lang="fr-FR" dirty="0" err="1" smtClean="0">
                <a:solidFill>
                  <a:srgbClr val="FFFFFF"/>
                </a:solidFill>
              </a:rPr>
              <a:t>Coll</a:t>
            </a:r>
            <a:r>
              <a:rPr lang="fr-FR" dirty="0" smtClean="0">
                <a:solidFill>
                  <a:srgbClr val="FFFFFF"/>
                </a:solidFill>
              </a:rPr>
              <a:t>, NYC </a:t>
            </a:r>
            <a:endParaRPr lang="fr-FR" dirty="0">
              <a:solidFill>
                <a:srgbClr val="FFFFFF"/>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522668186"/>
      </p:ext>
    </p:extLst>
  </p:cSld>
  <p:clrMapOvr>
    <a:masterClrMapping/>
  </p:clrMapOvr>
  <mc:AlternateContent>
    <mc:Choice xmlns:mp="http://schemas.microsoft.com/office/mac/powerpoint/2008/main" Requires="mp">
      <mc:AlternateContent>
        <mc:Choice Requires="mp">
          <mp:transition spd="slow" advClick="0" advTm="30000">
            <mp:cube/>
          </mp:transition>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xmlns:mp="http://schemas.microsoft.com/office/mac/powerpoint/2008/main">
          <p:transition spd="slow" advClick="0" advTm="30000">
            <p:cover/>
          </p:transition>
        </mc:Fallback>
      </mc:AlternateContent>
    </mc:Choice>
    <mc:Fallback>
      <mc:AlternateContent>
        <mc:Choice Requires="mp">
          <p:transition spd="slow" advClick="0" advTm="30000">
            <p:cover/>
          </p:transition>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xmlns:mp="http://schemas.microsoft.com/office/mac/powerpoint/2008/main">
          <p:transition spd="slow" advClick="0" advTm="30000">
            <p:cover/>
          </p:transition>
        </mc:Fallback>
      </mc:AlternateContent>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dissolve">
                                      <p:cBhvr>
                                        <p:cTn id="7" dur="500"/>
                                        <p:tgtEl>
                                          <p:spTgt spid="3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dissolve">
                                      <p:cBhvr>
                                        <p:cTn id="10" dur="500"/>
                                        <p:tgtEl>
                                          <p:spTgt spid="37"/>
                                        </p:tgtEl>
                                      </p:cBhvr>
                                    </p:animEffect>
                                  </p:childTnLst>
                                </p:cTn>
                              </p:par>
                            </p:childTnLst>
                          </p:cTn>
                        </p:par>
                        <p:par>
                          <p:cTn id="11" fill="hold">
                            <p:stCondLst>
                              <p:cond delay="500"/>
                            </p:stCondLst>
                            <p:childTnLst>
                              <p:par>
                                <p:cTn id="12" presetID="9"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dissolve">
                                      <p:cBhvr>
                                        <p:cTn id="14" dur="3000"/>
                                        <p:tgtEl>
                                          <p:spTgt spid="8"/>
                                        </p:tgtEl>
                                      </p:cBhvr>
                                    </p:animEffect>
                                  </p:childTnLst>
                                </p:cTn>
                              </p:par>
                            </p:childTnLst>
                          </p:cTn>
                        </p:par>
                        <p:par>
                          <p:cTn id="15" fill="hold">
                            <p:stCondLst>
                              <p:cond delay="3500"/>
                            </p:stCondLst>
                            <p:childTnLst>
                              <p:par>
                                <p:cTn id="16" presetID="9" presetClass="entr" presetSubtype="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dissolve">
                                      <p:cBhvr>
                                        <p:cTn id="18" dur="3000"/>
                                        <p:tgtEl>
                                          <p:spTgt spid="4"/>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dissolve">
                                      <p:cBhvr>
                                        <p:cTn id="21" dur="500"/>
                                        <p:tgtEl>
                                          <p:spTgt spid="20"/>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dissolve">
                                      <p:cBhvr>
                                        <p:cTn id="24" dur="500"/>
                                        <p:tgtEl>
                                          <p:spTgt spid="41"/>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dissolve">
                                      <p:cBhvr>
                                        <p:cTn id="27" dur="500"/>
                                        <p:tgtEl>
                                          <p:spTgt spid="42"/>
                                        </p:tgtEl>
                                      </p:cBhvr>
                                    </p:animEffect>
                                  </p:childTnLst>
                                </p:cTn>
                              </p:par>
                            </p:childTnLst>
                          </p:cTn>
                        </p:par>
                        <p:par>
                          <p:cTn id="28" fill="hold">
                            <p:stCondLst>
                              <p:cond delay="6500"/>
                            </p:stCondLst>
                            <p:childTnLst>
                              <p:par>
                                <p:cTn id="29" presetID="9" presetClass="entr" presetSubtype="0" fill="hold" grpId="0" nodeType="after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dissolve">
                                      <p:cBhvr>
                                        <p:cTn id="31" dur="3000"/>
                                        <p:tgtEl>
                                          <p:spTgt spid="45"/>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dissolve">
                                      <p:cBhvr>
                                        <p:cTn id="34" dur="500"/>
                                        <p:tgtEl>
                                          <p:spTgt spid="38"/>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dissolve">
                                      <p:cBhvr>
                                        <p:cTn id="37" dur="500"/>
                                        <p:tgtEl>
                                          <p:spTgt spid="47"/>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dissolve">
                                      <p:cBhvr>
                                        <p:cTn id="40" dur="500"/>
                                        <p:tgtEl>
                                          <p:spTgt spid="46"/>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dissolve">
                                      <p:cBhvr>
                                        <p:cTn id="43" dur="500"/>
                                        <p:tgtEl>
                                          <p:spTgt spid="39"/>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dissolve">
                                      <p:cBhvr>
                                        <p:cTn id="46" dur="500"/>
                                        <p:tgtEl>
                                          <p:spTgt spid="40"/>
                                        </p:tgtEl>
                                      </p:cBhvr>
                                    </p:animEffect>
                                  </p:childTnLst>
                                </p:cTn>
                              </p:par>
                            </p:childTnLst>
                          </p:cTn>
                        </p:par>
                        <p:par>
                          <p:cTn id="47" fill="hold">
                            <p:stCondLst>
                              <p:cond delay="9500"/>
                            </p:stCondLst>
                            <p:childTnLst>
                              <p:par>
                                <p:cTn id="48" presetID="9" presetClass="entr" presetSubtype="0" fill="hold" grpId="0" nodeType="afterEffect">
                                  <p:stCondLst>
                                    <p:cond delay="10000"/>
                                  </p:stCondLst>
                                  <p:childTnLst>
                                    <p:set>
                                      <p:cBhvr>
                                        <p:cTn id="49" dur="1" fill="hold">
                                          <p:stCondLst>
                                            <p:cond delay="0"/>
                                          </p:stCondLst>
                                        </p:cTn>
                                        <p:tgtEl>
                                          <p:spTgt spid="2"/>
                                        </p:tgtEl>
                                        <p:attrNameLst>
                                          <p:attrName>style.visibility</p:attrName>
                                        </p:attrNameLst>
                                      </p:cBhvr>
                                      <p:to>
                                        <p:strVal val="visible"/>
                                      </p:to>
                                    </p:set>
                                    <p:animEffect transition="in" filter="dissolve">
                                      <p:cBhvr>
                                        <p:cTn id="50" dur="3000"/>
                                        <p:tgtEl>
                                          <p:spTgt spid="2"/>
                                        </p:tgtEl>
                                      </p:cBhvr>
                                    </p:animEffect>
                                  </p:childTnLst>
                                </p:cTn>
                              </p:par>
                            </p:childTnLst>
                          </p:cTn>
                        </p:par>
                        <p:par>
                          <p:cTn id="51" fill="hold">
                            <p:stCondLst>
                              <p:cond delay="22500"/>
                            </p:stCondLst>
                            <p:childTnLst>
                              <p:par>
                                <p:cTn id="52" presetID="9" presetClass="entr" presetSubtype="0" fill="hold" grpId="0" nodeType="after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dissolve">
                                      <p:cBhvr>
                                        <p:cTn id="54" dur="3000"/>
                                        <p:tgtEl>
                                          <p:spTgt spid="9"/>
                                        </p:tgtEl>
                                      </p:cBhvr>
                                    </p:animEffect>
                                  </p:childTnLst>
                                </p:cTn>
                              </p:par>
                            </p:childTnLst>
                          </p:cTn>
                        </p:par>
                        <p:par>
                          <p:cTn id="55" fill="hold">
                            <p:stCondLst>
                              <p:cond delay="25500"/>
                            </p:stCondLst>
                            <p:childTnLst>
                              <p:par>
                                <p:cTn id="56" presetID="9" presetClass="entr" presetSubtype="0" fill="hold" grpId="0" nodeType="after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dissolve">
                                      <p:cBhvr>
                                        <p:cTn id="58" dur="3000"/>
                                        <p:tgtEl>
                                          <p:spTgt spid="10"/>
                                        </p:tgtEl>
                                      </p:cBhvr>
                                    </p:animEffect>
                                  </p:childTnLst>
                                </p:cTn>
                              </p:par>
                            </p:childTnLst>
                          </p:cTn>
                        </p:par>
                        <p:par>
                          <p:cTn id="59" fill="hold">
                            <p:stCondLst>
                              <p:cond delay="28500"/>
                            </p:stCondLst>
                            <p:childTnLst>
                              <p:par>
                                <p:cTn id="60" presetID="9" presetClass="entr" presetSubtype="0" fill="hold" grpId="0" nodeType="after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dissolve">
                                      <p:cBhvr>
                                        <p:cTn id="62" dur="3000"/>
                                        <p:tgtEl>
                                          <p:spTgt spid="24"/>
                                        </p:tgtEl>
                                      </p:cBhvr>
                                    </p:animEffect>
                                  </p:childTnLst>
                                </p:cTn>
                              </p:par>
                              <p:par>
                                <p:cTn id="63" presetID="9" presetClass="entr" presetSubtype="0" fill="hold" grpId="0" nodeType="with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dissolve">
                                      <p:cBhvr>
                                        <p:cTn id="65" dur="500"/>
                                        <p:tgtEl>
                                          <p:spTgt spid="33"/>
                                        </p:tgtEl>
                                      </p:cBhvr>
                                    </p:animEffect>
                                  </p:childTnLst>
                                </p:cTn>
                              </p:par>
                              <p:par>
                                <p:cTn id="66" presetID="9" presetClass="entr" presetSubtype="0" fill="hold" grpId="0" nodeType="with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dissolve">
                                      <p:cBhvr>
                                        <p:cTn id="68" dur="500"/>
                                        <p:tgtEl>
                                          <p:spTgt spid="7"/>
                                        </p:tgtEl>
                                      </p:cBhvr>
                                    </p:animEffect>
                                  </p:childTnLst>
                                </p:cTn>
                              </p:par>
                              <p:par>
                                <p:cTn id="69" presetID="9" presetClass="entr" presetSubtype="0" fill="hold" grpId="0" nodeType="with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dissolve">
                                      <p:cBhvr>
                                        <p:cTn id="71" dur="500"/>
                                        <p:tgtEl>
                                          <p:spTgt spid="32"/>
                                        </p:tgtEl>
                                      </p:cBhvr>
                                    </p:animEffect>
                                  </p:childTnLst>
                                </p:cTn>
                              </p:par>
                              <p:par>
                                <p:cTn id="72" presetID="9" presetClass="entr" presetSubtype="0" fill="hold" grpId="0" nodeType="with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dissolve">
                                      <p:cBhvr>
                                        <p:cTn id="74" dur="500"/>
                                        <p:tgtEl>
                                          <p:spTgt spid="21"/>
                                        </p:tgtEl>
                                      </p:cBhvr>
                                    </p:animEffect>
                                  </p:childTnLst>
                                </p:cTn>
                              </p:par>
                            </p:childTnLst>
                          </p:cTn>
                        </p:par>
                        <p:par>
                          <p:cTn id="75" fill="hold">
                            <p:stCondLst>
                              <p:cond delay="31500"/>
                            </p:stCondLst>
                            <p:childTnLst>
                              <p:par>
                                <p:cTn id="76" presetID="9" presetClass="entr" presetSubtype="0" fill="hold" grpId="0" nodeType="afterEffect">
                                  <p:stCondLst>
                                    <p:cond delay="0"/>
                                  </p:stCondLst>
                                  <p:childTnLst>
                                    <p:set>
                                      <p:cBhvr>
                                        <p:cTn id="77" dur="1" fill="hold">
                                          <p:stCondLst>
                                            <p:cond delay="0"/>
                                          </p:stCondLst>
                                        </p:cTn>
                                        <p:tgtEl>
                                          <p:spTgt spid="28"/>
                                        </p:tgtEl>
                                        <p:attrNameLst>
                                          <p:attrName>style.visibility</p:attrName>
                                        </p:attrNameLst>
                                      </p:cBhvr>
                                      <p:to>
                                        <p:strVal val="visible"/>
                                      </p:to>
                                    </p:set>
                                    <p:animEffect transition="in" filter="dissolve">
                                      <p:cBhvr>
                                        <p:cTn id="78" dur="3000"/>
                                        <p:tgtEl>
                                          <p:spTgt spid="28"/>
                                        </p:tgtEl>
                                      </p:cBhvr>
                                    </p:animEffect>
                                  </p:childTnLst>
                                </p:cTn>
                              </p:par>
                              <p:par>
                                <p:cTn id="79" presetID="9" presetClass="entr" presetSubtype="0" fill="hold" grpId="0" nodeType="withEffect">
                                  <p:stCondLst>
                                    <p:cond delay="0"/>
                                  </p:stCondLst>
                                  <p:childTnLst>
                                    <p:set>
                                      <p:cBhvr>
                                        <p:cTn id="80" dur="1" fill="hold">
                                          <p:stCondLst>
                                            <p:cond delay="0"/>
                                          </p:stCondLst>
                                        </p:cTn>
                                        <p:tgtEl>
                                          <p:spTgt spid="29"/>
                                        </p:tgtEl>
                                        <p:attrNameLst>
                                          <p:attrName>style.visibility</p:attrName>
                                        </p:attrNameLst>
                                      </p:cBhvr>
                                      <p:to>
                                        <p:strVal val="visible"/>
                                      </p:to>
                                    </p:set>
                                    <p:animEffect transition="in" filter="dissolve">
                                      <p:cBhvr>
                                        <p:cTn id="81" dur="500"/>
                                        <p:tgtEl>
                                          <p:spTgt spid="29"/>
                                        </p:tgtEl>
                                      </p:cBhvr>
                                    </p:animEffect>
                                  </p:childTnLst>
                                </p:cTn>
                              </p:par>
                              <p:par>
                                <p:cTn id="82" presetID="9" presetClass="entr" presetSubtype="0" fill="hold" grpId="0" nodeType="withEffect">
                                  <p:stCondLst>
                                    <p:cond delay="0"/>
                                  </p:stCondLst>
                                  <p:childTnLst>
                                    <p:set>
                                      <p:cBhvr>
                                        <p:cTn id="83" dur="1" fill="hold">
                                          <p:stCondLst>
                                            <p:cond delay="0"/>
                                          </p:stCondLst>
                                        </p:cTn>
                                        <p:tgtEl>
                                          <p:spTgt spid="22"/>
                                        </p:tgtEl>
                                        <p:attrNameLst>
                                          <p:attrName>style.visibility</p:attrName>
                                        </p:attrNameLst>
                                      </p:cBhvr>
                                      <p:to>
                                        <p:strVal val="visible"/>
                                      </p:to>
                                    </p:set>
                                    <p:animEffect transition="in" filter="dissolve">
                                      <p:cBhvr>
                                        <p:cTn id="84" dur="500"/>
                                        <p:tgtEl>
                                          <p:spTgt spid="22"/>
                                        </p:tgtEl>
                                      </p:cBhvr>
                                    </p:animEffect>
                                  </p:childTnLst>
                                </p:cTn>
                              </p:par>
                            </p:childTnLst>
                          </p:cTn>
                        </p:par>
                        <p:par>
                          <p:cTn id="85" fill="hold">
                            <p:stCondLst>
                              <p:cond delay="34500"/>
                            </p:stCondLst>
                            <p:childTnLst>
                              <p:par>
                                <p:cTn id="86" presetID="9" presetClass="entr" presetSubtype="0" fill="hold" grpId="0" nodeType="afterEffect">
                                  <p:stCondLst>
                                    <p:cond delay="0"/>
                                  </p:stCondLst>
                                  <p:childTnLst>
                                    <p:set>
                                      <p:cBhvr>
                                        <p:cTn id="87" dur="1" fill="hold">
                                          <p:stCondLst>
                                            <p:cond delay="0"/>
                                          </p:stCondLst>
                                        </p:cTn>
                                        <p:tgtEl>
                                          <p:spTgt spid="31"/>
                                        </p:tgtEl>
                                        <p:attrNameLst>
                                          <p:attrName>style.visibility</p:attrName>
                                        </p:attrNameLst>
                                      </p:cBhvr>
                                      <p:to>
                                        <p:strVal val="visible"/>
                                      </p:to>
                                    </p:set>
                                    <p:animEffect transition="in" filter="dissolve">
                                      <p:cBhvr>
                                        <p:cTn id="88" dur="3000"/>
                                        <p:tgtEl>
                                          <p:spTgt spid="31"/>
                                        </p:tgtEl>
                                      </p:cBhvr>
                                    </p:animEffect>
                                  </p:childTnLst>
                                </p:cTn>
                              </p:par>
                              <p:par>
                                <p:cTn id="89" presetID="9" presetClass="entr" presetSubtype="0" fill="hold" grpId="0" nodeType="withEffect">
                                  <p:stCondLst>
                                    <p:cond delay="0"/>
                                  </p:stCondLst>
                                  <p:childTnLst>
                                    <p:set>
                                      <p:cBhvr>
                                        <p:cTn id="90" dur="1" fill="hold">
                                          <p:stCondLst>
                                            <p:cond delay="0"/>
                                          </p:stCondLst>
                                        </p:cTn>
                                        <p:tgtEl>
                                          <p:spTgt spid="30"/>
                                        </p:tgtEl>
                                        <p:attrNameLst>
                                          <p:attrName>style.visibility</p:attrName>
                                        </p:attrNameLst>
                                      </p:cBhvr>
                                      <p:to>
                                        <p:strVal val="visible"/>
                                      </p:to>
                                    </p:set>
                                    <p:animEffect transition="in" filter="dissolve">
                                      <p:cBhvr>
                                        <p:cTn id="91" dur="500"/>
                                        <p:tgtEl>
                                          <p:spTgt spid="30"/>
                                        </p:tgtEl>
                                      </p:cBhvr>
                                    </p:animEffect>
                                  </p:childTnLst>
                                </p:cTn>
                              </p:par>
                              <p:par>
                                <p:cTn id="92" presetID="9" presetClass="entr" presetSubtype="0" fill="hold" grpId="0" nodeType="withEffect">
                                  <p:stCondLst>
                                    <p:cond delay="0"/>
                                  </p:stCondLst>
                                  <p:childTnLst>
                                    <p:set>
                                      <p:cBhvr>
                                        <p:cTn id="93" dur="1" fill="hold">
                                          <p:stCondLst>
                                            <p:cond delay="0"/>
                                          </p:stCondLst>
                                        </p:cTn>
                                        <p:tgtEl>
                                          <p:spTgt spid="23"/>
                                        </p:tgtEl>
                                        <p:attrNameLst>
                                          <p:attrName>style.visibility</p:attrName>
                                        </p:attrNameLst>
                                      </p:cBhvr>
                                      <p:to>
                                        <p:strVal val="visible"/>
                                      </p:to>
                                    </p:set>
                                    <p:animEffect transition="in" filter="dissolve">
                                      <p:cBhvr>
                                        <p:cTn id="94" dur="500"/>
                                        <p:tgtEl>
                                          <p:spTgt spid="23"/>
                                        </p:tgtEl>
                                      </p:cBhvr>
                                    </p:animEffect>
                                  </p:childTnLst>
                                </p:cTn>
                              </p:par>
                              <p:par>
                                <p:cTn id="95" presetID="9" presetClass="entr" presetSubtype="0" fill="hold" grpId="0" nodeType="withEffect">
                                  <p:stCondLst>
                                    <p:cond delay="0"/>
                                  </p:stCondLst>
                                  <p:childTnLst>
                                    <p:set>
                                      <p:cBhvr>
                                        <p:cTn id="96" dur="1" fill="hold">
                                          <p:stCondLst>
                                            <p:cond delay="0"/>
                                          </p:stCondLst>
                                        </p:cTn>
                                        <p:tgtEl>
                                          <p:spTgt spid="44"/>
                                        </p:tgtEl>
                                        <p:attrNameLst>
                                          <p:attrName>style.visibility</p:attrName>
                                        </p:attrNameLst>
                                      </p:cBhvr>
                                      <p:to>
                                        <p:strVal val="visible"/>
                                      </p:to>
                                    </p:set>
                                    <p:animEffect transition="in" filter="dissolve">
                                      <p:cBhvr>
                                        <p:cTn id="97" dur="500"/>
                                        <p:tgtEl>
                                          <p:spTgt spid="44"/>
                                        </p:tgtEl>
                                      </p:cBhvr>
                                    </p:animEffect>
                                  </p:childTnLst>
                                </p:cTn>
                              </p:par>
                              <p:par>
                                <p:cTn id="98" presetID="9" presetClass="entr" presetSubtype="0" fill="hold" grpId="0" nodeType="withEffect">
                                  <p:stCondLst>
                                    <p:cond delay="0"/>
                                  </p:stCondLst>
                                  <p:childTnLst>
                                    <p:set>
                                      <p:cBhvr>
                                        <p:cTn id="99" dur="1" fill="hold">
                                          <p:stCondLst>
                                            <p:cond delay="0"/>
                                          </p:stCondLst>
                                        </p:cTn>
                                        <p:tgtEl>
                                          <p:spTgt spid="48"/>
                                        </p:tgtEl>
                                        <p:attrNameLst>
                                          <p:attrName>style.visibility</p:attrName>
                                        </p:attrNameLst>
                                      </p:cBhvr>
                                      <p:to>
                                        <p:strVal val="visible"/>
                                      </p:to>
                                    </p:set>
                                    <p:animEffect transition="in" filter="dissolve">
                                      <p:cBhvr>
                                        <p:cTn id="100" dur="500"/>
                                        <p:tgtEl>
                                          <p:spTgt spid="48"/>
                                        </p:tgtEl>
                                      </p:cBhvr>
                                    </p:animEffect>
                                  </p:childTnLst>
                                </p:cTn>
                              </p:par>
                              <p:par>
                                <p:cTn id="101" presetID="9" presetClass="entr" presetSubtype="0" fill="hold" grpId="0" nodeType="withEffect">
                                  <p:stCondLst>
                                    <p:cond delay="0"/>
                                  </p:stCondLst>
                                  <p:childTnLst>
                                    <p:set>
                                      <p:cBhvr>
                                        <p:cTn id="102" dur="1" fill="hold">
                                          <p:stCondLst>
                                            <p:cond delay="0"/>
                                          </p:stCondLst>
                                        </p:cTn>
                                        <p:tgtEl>
                                          <p:spTgt spid="49"/>
                                        </p:tgtEl>
                                        <p:attrNameLst>
                                          <p:attrName>style.visibility</p:attrName>
                                        </p:attrNameLst>
                                      </p:cBhvr>
                                      <p:to>
                                        <p:strVal val="visible"/>
                                      </p:to>
                                    </p:set>
                                    <p:animEffect transition="in" filter="dissolve">
                                      <p:cBhvr>
                                        <p:cTn id="103" dur="500"/>
                                        <p:tgtEl>
                                          <p:spTgt spid="49"/>
                                        </p:tgtEl>
                                      </p:cBhvr>
                                    </p:animEffect>
                                  </p:childTnLst>
                                </p:cTn>
                              </p:par>
                              <p:par>
                                <p:cTn id="104" presetID="9" presetClass="entr" presetSubtype="0" fill="hold" grpId="0" nodeType="withEffect">
                                  <p:stCondLst>
                                    <p:cond delay="0"/>
                                  </p:stCondLst>
                                  <p:childTnLst>
                                    <p:set>
                                      <p:cBhvr>
                                        <p:cTn id="105" dur="1" fill="hold">
                                          <p:stCondLst>
                                            <p:cond delay="0"/>
                                          </p:stCondLst>
                                        </p:cTn>
                                        <p:tgtEl>
                                          <p:spTgt spid="51"/>
                                        </p:tgtEl>
                                        <p:attrNameLst>
                                          <p:attrName>style.visibility</p:attrName>
                                        </p:attrNameLst>
                                      </p:cBhvr>
                                      <p:to>
                                        <p:strVal val="visible"/>
                                      </p:to>
                                    </p:set>
                                    <p:animEffect transition="in" filter="dissolve">
                                      <p:cBhvr>
                                        <p:cTn id="106" dur="500"/>
                                        <p:tgtEl>
                                          <p:spTgt spid="51"/>
                                        </p:tgtEl>
                                      </p:cBhvr>
                                    </p:animEffect>
                                  </p:childTnLst>
                                </p:cTn>
                              </p:par>
                              <p:par>
                                <p:cTn id="107" presetID="9" presetClass="entr" presetSubtype="0" fill="hold" grpId="0" nodeType="withEffect">
                                  <p:stCondLst>
                                    <p:cond delay="0"/>
                                  </p:stCondLst>
                                  <p:childTnLst>
                                    <p:set>
                                      <p:cBhvr>
                                        <p:cTn id="108" dur="1" fill="hold">
                                          <p:stCondLst>
                                            <p:cond delay="0"/>
                                          </p:stCondLst>
                                        </p:cTn>
                                        <p:tgtEl>
                                          <p:spTgt spid="50"/>
                                        </p:tgtEl>
                                        <p:attrNameLst>
                                          <p:attrName>style.visibility</p:attrName>
                                        </p:attrNameLst>
                                      </p:cBhvr>
                                      <p:to>
                                        <p:strVal val="visible"/>
                                      </p:to>
                                    </p:set>
                                    <p:animEffect transition="in" filter="dissolve">
                                      <p:cBhvr>
                                        <p:cTn id="109" dur="500"/>
                                        <p:tgtEl>
                                          <p:spTgt spid="50"/>
                                        </p:tgtEl>
                                      </p:cBhvr>
                                    </p:animEffect>
                                  </p:childTnLst>
                                </p:cTn>
                              </p:par>
                              <p:par>
                                <p:cTn id="110" presetID="9" presetClass="entr" presetSubtype="0" fill="hold" grpId="1" nodeType="withEffect">
                                  <p:stCondLst>
                                    <p:cond delay="0"/>
                                  </p:stCondLst>
                                  <p:childTnLst>
                                    <p:set>
                                      <p:cBhvr>
                                        <p:cTn id="111" dur="1" fill="hold">
                                          <p:stCondLst>
                                            <p:cond delay="0"/>
                                          </p:stCondLst>
                                        </p:cTn>
                                        <p:tgtEl>
                                          <p:spTgt spid="50"/>
                                        </p:tgtEl>
                                        <p:attrNameLst>
                                          <p:attrName>style.visibility</p:attrName>
                                        </p:attrNameLst>
                                      </p:cBhvr>
                                      <p:to>
                                        <p:strVal val="visible"/>
                                      </p:to>
                                    </p:set>
                                    <p:animEffect transition="in" filter="dissolve">
                                      <p:cBhvr>
                                        <p:cTn id="112" dur="500"/>
                                        <p:tgtEl>
                                          <p:spTgt spid="50"/>
                                        </p:tgtEl>
                                      </p:cBhvr>
                                    </p:animEffect>
                                  </p:childTnLst>
                                </p:cTn>
                              </p:par>
                              <p:par>
                                <p:cTn id="113" presetID="9" presetClass="entr" presetSubtype="0" fill="hold" grpId="1" nodeType="withEffect">
                                  <p:stCondLst>
                                    <p:cond delay="0"/>
                                  </p:stCondLst>
                                  <p:childTnLst>
                                    <p:set>
                                      <p:cBhvr>
                                        <p:cTn id="114" dur="1" fill="hold">
                                          <p:stCondLst>
                                            <p:cond delay="0"/>
                                          </p:stCondLst>
                                        </p:cTn>
                                        <p:tgtEl>
                                          <p:spTgt spid="51"/>
                                        </p:tgtEl>
                                        <p:attrNameLst>
                                          <p:attrName>style.visibility</p:attrName>
                                        </p:attrNameLst>
                                      </p:cBhvr>
                                      <p:to>
                                        <p:strVal val="visible"/>
                                      </p:to>
                                    </p:set>
                                    <p:animEffect transition="in" filter="dissolve">
                                      <p:cBhvr>
                                        <p:cTn id="115"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0" grpId="1" animBg="1"/>
      <p:bldP spid="51" grpId="0" animBg="1"/>
      <p:bldP spid="51" grpId="1" animBg="1"/>
      <p:bldP spid="2" grpId="0" animBg="1"/>
      <p:bldP spid="9" grpId="0" animBg="1"/>
      <p:bldP spid="10" grpId="0" animBg="1"/>
      <p:bldP spid="20" grpId="0" animBg="1"/>
      <p:bldP spid="4" grpId="0"/>
      <p:bldP spid="7" grpId="0" animBg="1"/>
      <p:bldP spid="24" grpId="0" animBg="1"/>
      <p:bldP spid="29" grpId="0" animBg="1"/>
      <p:bldP spid="28" grpId="0" animBg="1"/>
      <p:bldP spid="30" grpId="0" animBg="1"/>
      <p:bldP spid="32" grpId="0" animBg="1"/>
      <p:bldP spid="31" grpId="0" animBg="1"/>
      <p:bldP spid="21" grpId="0"/>
      <p:bldP spid="33" grpId="0" animBg="1"/>
      <p:bldP spid="8" grpId="0" animBg="1"/>
      <p:bldP spid="36" grpId="0" animBg="1"/>
      <p:bldP spid="37" grpId="0" animBg="1"/>
      <p:bldP spid="41" grpId="0" animBg="1"/>
      <p:bldP spid="38" grpId="0" animBg="1"/>
      <p:bldP spid="39" grpId="0" animBg="1"/>
      <p:bldP spid="40" grpId="0" animBg="1"/>
      <p:bldP spid="42" grpId="0"/>
      <p:bldP spid="45" grpId="0"/>
      <p:bldP spid="46" grpId="0" animBg="1"/>
      <p:bldP spid="47" grpId="0"/>
      <p:bldP spid="22" grpId="0"/>
      <p:bldP spid="23" grpId="0"/>
      <p:bldP spid="44" grpId="0" animBg="1"/>
      <p:bldP spid="48" grpId="0" animBg="1"/>
      <p:bldP spid="49" grpId="0" animBg="1"/>
    </p:bld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 name="Rectangle 57"/>
          <p:cNvSpPr/>
          <p:nvPr/>
        </p:nvSpPr>
        <p:spPr>
          <a:xfrm>
            <a:off x="0" y="0"/>
            <a:ext cx="9144000" cy="6858000"/>
          </a:xfrm>
          <a:prstGeom prst="rect">
            <a:avLst/>
          </a:prstGeom>
          <a:solidFill>
            <a:srgbClr val="100C4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latin typeface="Calibri"/>
              <a:cs typeface="Calibri"/>
            </a:endParaRPr>
          </a:p>
        </p:txBody>
      </p:sp>
      <p:sp>
        <p:nvSpPr>
          <p:cNvPr id="145" name="Right Brace 144"/>
          <p:cNvSpPr/>
          <p:nvPr/>
        </p:nvSpPr>
        <p:spPr bwMode="auto">
          <a:xfrm>
            <a:off x="7620000" y="0"/>
            <a:ext cx="1143000" cy="6858000"/>
          </a:xfrm>
          <a:prstGeom prst="rightBrace">
            <a:avLst>
              <a:gd name="adj1" fmla="val 42521"/>
              <a:gd name="adj2" fmla="val 50142"/>
            </a:avLst>
          </a:prstGeom>
          <a:gradFill flip="none" rotWithShape="1">
            <a:gsLst>
              <a:gs pos="100000">
                <a:srgbClr val="3366FF"/>
              </a:gs>
              <a:gs pos="0">
                <a:srgbClr val="FFFFFF"/>
              </a:gs>
            </a:gsLst>
            <a:lin ang="0" scaled="1"/>
            <a:tileRect/>
          </a:gradFill>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endParaRPr lang="en-US">
              <a:ea typeface="Arial" pitchFamily="-65" charset="0"/>
              <a:cs typeface="Arial" pitchFamily="-65" charset="0"/>
            </a:endParaRPr>
          </a:p>
        </p:txBody>
      </p:sp>
      <p:sp>
        <p:nvSpPr>
          <p:cNvPr id="146" name="AutoShape 34"/>
          <p:cNvSpPr>
            <a:spLocks noChangeArrowheads="1"/>
          </p:cNvSpPr>
          <p:nvPr/>
        </p:nvSpPr>
        <p:spPr bwMode="auto">
          <a:xfrm>
            <a:off x="8077200" y="2514600"/>
            <a:ext cx="1143000" cy="304800"/>
          </a:xfrm>
          <a:prstGeom prst="parallelogram">
            <a:avLst>
              <a:gd name="adj" fmla="val 112500"/>
            </a:avLst>
          </a:prstGeom>
          <a:gradFill rotWithShape="0">
            <a:gsLst>
              <a:gs pos="0">
                <a:srgbClr val="DFFFFA"/>
              </a:gs>
              <a:gs pos="100000">
                <a:srgbClr val="BAE6EB"/>
              </a:gs>
            </a:gsLst>
            <a:path path="shape">
              <a:fillToRect l="50000" t="50000" r="50000" b="50000"/>
            </a:path>
          </a:gradFill>
          <a:ln w="9525">
            <a:solidFill>
              <a:schemeClr val="tx1"/>
            </a:solidFill>
            <a:miter lim="800000"/>
            <a:headEnd/>
            <a:tailEnd/>
          </a:ln>
          <a:effectLst>
            <a:outerShdw dist="35921" dir="2700000" algn="ctr" rotWithShape="0">
              <a:schemeClr val="bg2"/>
            </a:outerShdw>
          </a:effectLst>
        </p:spPr>
        <p:txBody>
          <a:bodyPr anchor="ctr">
            <a:prstTxWarp prst="textNoShape">
              <a:avLst/>
            </a:prstTxWarp>
          </a:bodyPr>
          <a:lstStyle/>
          <a:p>
            <a:pPr algn="ctr"/>
            <a:r>
              <a:rPr lang="en-US" sz="1200" dirty="0" smtClean="0"/>
              <a:t>drugs</a:t>
            </a:r>
            <a:endParaRPr lang="en-US" sz="1200" dirty="0"/>
          </a:p>
        </p:txBody>
      </p:sp>
      <p:sp>
        <p:nvSpPr>
          <p:cNvPr id="149" name="AutoShape 61"/>
          <p:cNvSpPr>
            <a:spLocks noChangeArrowheads="1"/>
          </p:cNvSpPr>
          <p:nvPr/>
        </p:nvSpPr>
        <p:spPr bwMode="auto">
          <a:xfrm>
            <a:off x="8077200" y="2854325"/>
            <a:ext cx="1143000" cy="304800"/>
          </a:xfrm>
          <a:prstGeom prst="parallelogram">
            <a:avLst>
              <a:gd name="adj" fmla="val 112500"/>
            </a:avLst>
          </a:prstGeom>
          <a:gradFill rotWithShape="0">
            <a:gsLst>
              <a:gs pos="0">
                <a:srgbClr val="DFFFFA"/>
              </a:gs>
              <a:gs pos="100000">
                <a:srgbClr val="BAE6EB"/>
              </a:gs>
            </a:gsLst>
            <a:path path="shape">
              <a:fillToRect l="50000" t="50000" r="50000" b="50000"/>
            </a:path>
          </a:gradFill>
          <a:ln w="9525">
            <a:solidFill>
              <a:schemeClr val="tx1"/>
            </a:solidFill>
            <a:miter lim="800000"/>
            <a:headEnd/>
            <a:tailEnd/>
          </a:ln>
          <a:effectLst>
            <a:outerShdw dist="35921" dir="2700000" algn="ctr" rotWithShape="0">
              <a:schemeClr val="bg2"/>
            </a:outerShdw>
          </a:effectLst>
        </p:spPr>
        <p:txBody>
          <a:bodyPr anchor="ctr">
            <a:prstTxWarp prst="textNoShape">
              <a:avLst/>
            </a:prstTxWarp>
          </a:bodyPr>
          <a:lstStyle/>
          <a:p>
            <a:pPr algn="ctr"/>
            <a:r>
              <a:rPr lang="en-US" sz="1200" dirty="0" smtClean="0"/>
              <a:t>vitamin</a:t>
            </a:r>
            <a:endParaRPr lang="en-US" sz="1200" dirty="0"/>
          </a:p>
        </p:txBody>
      </p:sp>
      <p:sp>
        <p:nvSpPr>
          <p:cNvPr id="150" name="AutoShape 61"/>
          <p:cNvSpPr>
            <a:spLocks noChangeArrowheads="1"/>
          </p:cNvSpPr>
          <p:nvPr/>
        </p:nvSpPr>
        <p:spPr bwMode="auto">
          <a:xfrm>
            <a:off x="8077200" y="3733800"/>
            <a:ext cx="1143000" cy="304800"/>
          </a:xfrm>
          <a:prstGeom prst="parallelogram">
            <a:avLst>
              <a:gd name="adj" fmla="val 112500"/>
            </a:avLst>
          </a:prstGeom>
          <a:gradFill rotWithShape="0">
            <a:gsLst>
              <a:gs pos="0">
                <a:srgbClr val="DFFFFA"/>
              </a:gs>
              <a:gs pos="100000">
                <a:srgbClr val="BAE6EB"/>
              </a:gs>
            </a:gsLst>
            <a:path path="shape">
              <a:fillToRect l="50000" t="50000" r="50000" b="50000"/>
            </a:path>
          </a:gradFill>
          <a:ln w="9525">
            <a:solidFill>
              <a:schemeClr val="tx1"/>
            </a:solidFill>
            <a:miter lim="800000"/>
            <a:headEnd/>
            <a:tailEnd/>
          </a:ln>
          <a:effectLst>
            <a:outerShdw dist="35921" dir="2700000" algn="ctr" rotWithShape="0">
              <a:schemeClr val="bg2"/>
            </a:outerShdw>
          </a:effectLst>
        </p:spPr>
        <p:txBody>
          <a:bodyPr anchor="ctr">
            <a:prstTxWarp prst="textNoShape">
              <a:avLst/>
            </a:prstTxWarp>
          </a:bodyPr>
          <a:lstStyle/>
          <a:p>
            <a:pPr algn="ctr"/>
            <a:r>
              <a:rPr lang="en-US" sz="1000" dirty="0" smtClean="0">
                <a:latin typeface="Calibri"/>
                <a:cs typeface="Calibri"/>
              </a:rPr>
              <a:t>hormone</a:t>
            </a:r>
            <a:endParaRPr lang="en-US" sz="1000" dirty="0">
              <a:latin typeface="Calibri"/>
              <a:cs typeface="Calibri"/>
            </a:endParaRPr>
          </a:p>
        </p:txBody>
      </p:sp>
      <p:cxnSp>
        <p:nvCxnSpPr>
          <p:cNvPr id="154" name="Straight Connector 153"/>
          <p:cNvCxnSpPr/>
          <p:nvPr/>
        </p:nvCxnSpPr>
        <p:spPr bwMode="auto">
          <a:xfrm rot="5400000">
            <a:off x="8230394" y="3504406"/>
            <a:ext cx="609600" cy="1588"/>
          </a:xfrm>
          <a:prstGeom prst="line">
            <a:avLst/>
          </a:prstGeom>
          <a:ln w="25400" cap="flat" cmpd="sng" algn="ctr">
            <a:solidFill>
              <a:schemeClr val="accent1"/>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55" name="Straight Connector 154"/>
          <p:cNvCxnSpPr/>
          <p:nvPr/>
        </p:nvCxnSpPr>
        <p:spPr bwMode="auto">
          <a:xfrm rot="5400000">
            <a:off x="8305800" y="3579813"/>
            <a:ext cx="1373187" cy="1588"/>
          </a:xfrm>
          <a:prstGeom prst="line">
            <a:avLst/>
          </a:prstGeom>
          <a:ln w="25400" cap="flat" cmpd="sng" algn="ctr">
            <a:solidFill>
              <a:schemeClr val="accent1"/>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61" name="Straight Connector 160"/>
          <p:cNvCxnSpPr/>
          <p:nvPr/>
        </p:nvCxnSpPr>
        <p:spPr bwMode="auto">
          <a:xfrm rot="5400000">
            <a:off x="8343107" y="3239294"/>
            <a:ext cx="1143000" cy="1587"/>
          </a:xfrm>
          <a:prstGeom prst="line">
            <a:avLst/>
          </a:prstGeom>
          <a:ln w="25400" cap="flat" cmpd="sng" algn="ctr">
            <a:solidFill>
              <a:schemeClr val="accent1"/>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3" name="AutoShape 61"/>
          <p:cNvSpPr>
            <a:spLocks noChangeArrowheads="1"/>
          </p:cNvSpPr>
          <p:nvPr/>
        </p:nvSpPr>
        <p:spPr bwMode="auto">
          <a:xfrm>
            <a:off x="8077200" y="4267200"/>
            <a:ext cx="1143000" cy="304800"/>
          </a:xfrm>
          <a:prstGeom prst="parallelogram">
            <a:avLst>
              <a:gd name="adj" fmla="val 112500"/>
            </a:avLst>
          </a:prstGeom>
          <a:gradFill rotWithShape="0">
            <a:gsLst>
              <a:gs pos="0">
                <a:srgbClr val="DFFFFA"/>
              </a:gs>
              <a:gs pos="100000">
                <a:srgbClr val="BAE6EB"/>
              </a:gs>
            </a:gsLst>
            <a:path path="shape">
              <a:fillToRect l="50000" t="50000" r="50000" b="50000"/>
            </a:path>
          </a:gradFill>
          <a:ln w="9525">
            <a:solidFill>
              <a:schemeClr val="tx1"/>
            </a:solidFill>
            <a:miter lim="800000"/>
            <a:headEnd/>
            <a:tailEnd/>
          </a:ln>
          <a:effectLst>
            <a:outerShdw dist="35921" dir="2700000" algn="ctr" rotWithShape="0">
              <a:schemeClr val="bg2"/>
            </a:outerShdw>
          </a:effectLst>
        </p:spPr>
        <p:txBody>
          <a:bodyPr anchor="ctr">
            <a:prstTxWarp prst="textNoShape">
              <a:avLst/>
            </a:prstTxWarp>
          </a:bodyPr>
          <a:lstStyle/>
          <a:p>
            <a:pPr algn="ctr"/>
            <a:r>
              <a:rPr lang="en-US" sz="1000" dirty="0"/>
              <a:t>N other species</a:t>
            </a:r>
          </a:p>
        </p:txBody>
      </p:sp>
      <p:cxnSp>
        <p:nvCxnSpPr>
          <p:cNvPr id="45" name="Straight Connector 44"/>
          <p:cNvCxnSpPr/>
          <p:nvPr/>
        </p:nvCxnSpPr>
        <p:spPr bwMode="auto">
          <a:xfrm rot="5400000">
            <a:off x="8724107" y="4152106"/>
            <a:ext cx="228600" cy="1587"/>
          </a:xfrm>
          <a:prstGeom prst="line">
            <a:avLst/>
          </a:prstGeom>
          <a:ln w="25400" cap="flat" cmpd="sng" algn="ctr">
            <a:solidFill>
              <a:schemeClr val="accent1"/>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bwMode="auto">
          <a:xfrm rot="5400000">
            <a:off x="8077994" y="4266406"/>
            <a:ext cx="457200" cy="1588"/>
          </a:xfrm>
          <a:prstGeom prst="line">
            <a:avLst/>
          </a:prstGeom>
          <a:ln w="25400" cap="flat" cmpd="sng" algn="ctr">
            <a:solidFill>
              <a:schemeClr val="accent1"/>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22" name="Up-Down Arrow 121"/>
          <p:cNvSpPr/>
          <p:nvPr/>
        </p:nvSpPr>
        <p:spPr bwMode="auto">
          <a:xfrm>
            <a:off x="4714040" y="2286000"/>
            <a:ext cx="1066800" cy="2819400"/>
          </a:xfrm>
          <a:prstGeom prst="upDownArrow">
            <a:avLst>
              <a:gd name="adj1" fmla="val 51972"/>
              <a:gd name="adj2" fmla="val 32601"/>
            </a:avLst>
          </a:prstGeom>
          <a:gradFill flip="none" rotWithShape="1">
            <a:gsLst>
              <a:gs pos="86000">
                <a:schemeClr val="tx1"/>
              </a:gs>
              <a:gs pos="0">
                <a:srgbClr val="FFFFFF"/>
              </a:gs>
            </a:gsLst>
            <a:path path="circle">
              <a:fillToRect l="50000" t="50000" r="50000" b="50000"/>
            </a:path>
            <a:tileRect/>
          </a:gradFill>
        </p:spPr>
        <p:style>
          <a:lnRef idx="1">
            <a:schemeClr val="accent1"/>
          </a:lnRef>
          <a:fillRef idx="3">
            <a:schemeClr val="accent1"/>
          </a:fillRef>
          <a:effectRef idx="2">
            <a:schemeClr val="accent1"/>
          </a:effectRef>
          <a:fontRef idx="minor">
            <a:schemeClr val="lt1"/>
          </a:fontRef>
        </p:style>
        <p:txBody>
          <a:bodyPr lIns="0" rIns="0" anchor="ctr">
            <a:prstTxWarp prst="textNoShape">
              <a:avLst/>
            </a:prstTxWarp>
          </a:bodyPr>
          <a:lstStyle/>
          <a:p>
            <a:pPr algn="ctr"/>
            <a:r>
              <a:rPr lang="en-US" sz="900">
                <a:solidFill>
                  <a:schemeClr val="bg1"/>
                </a:solidFill>
                <a:ea typeface="ＭＳ Ｐゴシック" pitchFamily="-65" charset="-128"/>
                <a:cs typeface="ＭＳ Ｐゴシック" pitchFamily="-65" charset="-128"/>
              </a:rPr>
              <a:t>Gene regulation</a:t>
            </a:r>
          </a:p>
          <a:p>
            <a:pPr algn="ctr"/>
            <a:endParaRPr lang="en-US" sz="900">
              <a:solidFill>
                <a:schemeClr val="bg1"/>
              </a:solidFill>
              <a:ea typeface="ＭＳ Ｐゴシック" pitchFamily="-65" charset="-128"/>
              <a:cs typeface="ＭＳ Ｐゴシック" pitchFamily="-65" charset="-128"/>
            </a:endParaRPr>
          </a:p>
          <a:p>
            <a:pPr algn="ctr"/>
            <a:endParaRPr lang="en-US" sz="900">
              <a:solidFill>
                <a:schemeClr val="bg1"/>
              </a:solidFill>
              <a:ea typeface="ＭＳ Ｐゴシック" pitchFamily="-65" charset="-128"/>
              <a:cs typeface="ＭＳ Ｐゴシック" pitchFamily="-65" charset="-128"/>
            </a:endParaRPr>
          </a:p>
          <a:p>
            <a:pPr algn="ctr"/>
            <a:endParaRPr lang="en-US" sz="900">
              <a:solidFill>
                <a:schemeClr val="bg1"/>
              </a:solidFill>
              <a:ea typeface="ＭＳ Ｐゴシック" pitchFamily="-65" charset="-128"/>
              <a:cs typeface="ＭＳ Ｐゴシック" pitchFamily="-65" charset="-128"/>
            </a:endParaRPr>
          </a:p>
          <a:p>
            <a:pPr algn="ctr"/>
            <a:endParaRPr lang="en-US" sz="900">
              <a:solidFill>
                <a:schemeClr val="bg1"/>
              </a:solidFill>
              <a:ea typeface="ＭＳ Ｐゴシック" pitchFamily="-65" charset="-128"/>
              <a:cs typeface="ＭＳ Ｐゴシック" pitchFamily="-65" charset="-128"/>
            </a:endParaRPr>
          </a:p>
          <a:p>
            <a:pPr algn="ctr"/>
            <a:endParaRPr lang="en-US" sz="900">
              <a:solidFill>
                <a:schemeClr val="bg1"/>
              </a:solidFill>
              <a:ea typeface="ＭＳ Ｐゴシック" pitchFamily="-65" charset="-128"/>
              <a:cs typeface="ＭＳ Ｐゴシック" pitchFamily="-65" charset="-128"/>
            </a:endParaRPr>
          </a:p>
          <a:p>
            <a:pPr algn="ctr"/>
            <a:endParaRPr lang="en-US" sz="900">
              <a:solidFill>
                <a:schemeClr val="bg1"/>
              </a:solidFill>
              <a:ea typeface="ＭＳ Ｐゴシック" pitchFamily="-65" charset="-128"/>
              <a:cs typeface="ＭＳ Ｐゴシック" pitchFamily="-65" charset="-128"/>
            </a:endParaRPr>
          </a:p>
          <a:p>
            <a:pPr algn="ctr"/>
            <a:endParaRPr lang="en-US" sz="900">
              <a:solidFill>
                <a:schemeClr val="bg1"/>
              </a:solidFill>
              <a:ea typeface="ＭＳ Ｐゴシック" pitchFamily="-65" charset="-128"/>
              <a:cs typeface="ＭＳ Ｐゴシック" pitchFamily="-65" charset="-128"/>
            </a:endParaRPr>
          </a:p>
          <a:p>
            <a:pPr algn="ctr"/>
            <a:endParaRPr lang="en-US" sz="900">
              <a:solidFill>
                <a:schemeClr val="bg1"/>
              </a:solidFill>
              <a:ea typeface="ＭＳ Ｐゴシック" pitchFamily="-65" charset="-128"/>
              <a:cs typeface="ＭＳ Ｐゴシック" pitchFamily="-65" charset="-128"/>
            </a:endParaRPr>
          </a:p>
          <a:p>
            <a:pPr algn="ctr"/>
            <a:endParaRPr lang="en-US" sz="900">
              <a:solidFill>
                <a:schemeClr val="bg1"/>
              </a:solidFill>
              <a:ea typeface="ＭＳ Ｐゴシック" pitchFamily="-65" charset="-128"/>
              <a:cs typeface="ＭＳ Ｐゴシック" pitchFamily="-65" charset="-128"/>
            </a:endParaRPr>
          </a:p>
          <a:p>
            <a:pPr algn="ctr"/>
            <a:endParaRPr lang="en-US" sz="900">
              <a:solidFill>
                <a:schemeClr val="bg1"/>
              </a:solidFill>
              <a:ea typeface="ＭＳ Ｐゴシック" pitchFamily="-65" charset="-128"/>
              <a:cs typeface="ＭＳ Ｐゴシック" pitchFamily="-65" charset="-128"/>
            </a:endParaRPr>
          </a:p>
        </p:txBody>
      </p:sp>
      <p:sp>
        <p:nvSpPr>
          <p:cNvPr id="54" name="Right Arrow 53"/>
          <p:cNvSpPr/>
          <p:nvPr/>
        </p:nvSpPr>
        <p:spPr>
          <a:xfrm>
            <a:off x="1143000" y="3352800"/>
            <a:ext cx="533400" cy="522288"/>
          </a:xfrm>
          <a:prstGeom prst="rightArrow">
            <a:avLst/>
          </a:prstGeom>
          <a:gradFill flip="none" rotWithShape="1">
            <a:gsLst>
              <a:gs pos="0">
                <a:srgbClr val="FF0000">
                  <a:alpha val="68000"/>
                </a:srgbClr>
              </a:gs>
              <a:gs pos="50000">
                <a:srgbClr val="FFFFFF">
                  <a:alpha val="61000"/>
                </a:srgbClr>
              </a:gs>
              <a:gs pos="100000">
                <a:srgbClr val="FF0000"/>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Arial" pitchFamily="-65" charset="0"/>
              <a:cs typeface="Arial" pitchFamily="-65" charset="0"/>
            </a:endParaRPr>
          </a:p>
        </p:txBody>
      </p:sp>
      <p:sp>
        <p:nvSpPr>
          <p:cNvPr id="55" name="AutoShape 41"/>
          <p:cNvSpPr>
            <a:spLocks noChangeArrowheads="1"/>
          </p:cNvSpPr>
          <p:nvPr/>
        </p:nvSpPr>
        <p:spPr bwMode="auto">
          <a:xfrm>
            <a:off x="152400" y="3048000"/>
            <a:ext cx="990600" cy="1143000"/>
          </a:xfrm>
          <a:prstGeom prst="parallelogram">
            <a:avLst>
              <a:gd name="adj" fmla="val 0"/>
            </a:avLst>
          </a:prstGeom>
          <a:gradFill rotWithShape="0">
            <a:gsLst>
              <a:gs pos="0">
                <a:srgbClr val="DFFFFA"/>
              </a:gs>
              <a:gs pos="100000">
                <a:srgbClr val="8EB4E3"/>
              </a:gs>
            </a:gsLst>
            <a:path path="shape">
              <a:fillToRect l="50000" t="50000" r="50000" b="50000"/>
            </a:path>
          </a:gradFill>
          <a:ln w="9525">
            <a:solidFill>
              <a:schemeClr val="tx1"/>
            </a:solidFill>
            <a:miter lim="800000"/>
            <a:headEnd/>
            <a:tailEnd/>
          </a:ln>
          <a:effectLst>
            <a:outerShdw dist="35921" dir="2700000" algn="ctr" rotWithShape="0">
              <a:schemeClr val="bg2"/>
            </a:outerShdw>
          </a:effectLst>
        </p:spPr>
        <p:txBody>
          <a:bodyPr lIns="0" rIns="0" anchor="ctr">
            <a:prstTxWarp prst="textNoShape">
              <a:avLst/>
            </a:prstTxWarp>
          </a:bodyPr>
          <a:lstStyle/>
          <a:p>
            <a:pPr algn="ctr"/>
            <a:r>
              <a:rPr lang="en-US" sz="1200" dirty="0" smtClean="0"/>
              <a:t>Robust</a:t>
            </a:r>
            <a:br>
              <a:rPr lang="en-US" sz="1200" dirty="0" smtClean="0"/>
            </a:br>
            <a:r>
              <a:rPr lang="en-US" sz="1200" dirty="0" smtClean="0"/>
              <a:t>Sample </a:t>
            </a:r>
            <a:r>
              <a:rPr lang="en-US" sz="1200" dirty="0"/>
              <a:t>Prep &amp;  </a:t>
            </a:r>
            <a:r>
              <a:rPr lang="en-US" sz="1200" dirty="0" smtClean="0"/>
              <a:t>Data Acquisition</a:t>
            </a:r>
            <a:endParaRPr lang="en-US" sz="1200" dirty="0"/>
          </a:p>
        </p:txBody>
      </p:sp>
      <p:grpSp>
        <p:nvGrpSpPr>
          <p:cNvPr id="2" name="Group 45"/>
          <p:cNvGrpSpPr>
            <a:grpSpLocks/>
          </p:cNvGrpSpPr>
          <p:nvPr/>
        </p:nvGrpSpPr>
        <p:grpSpPr bwMode="auto">
          <a:xfrm>
            <a:off x="457200" y="609600"/>
            <a:ext cx="1295400" cy="2667000"/>
            <a:chOff x="457199" y="609600"/>
            <a:chExt cx="1295400" cy="2667000"/>
          </a:xfrm>
        </p:grpSpPr>
        <p:sp>
          <p:nvSpPr>
            <p:cNvPr id="57" name="Curved Up Arrow 56"/>
            <p:cNvSpPr/>
            <p:nvPr/>
          </p:nvSpPr>
          <p:spPr>
            <a:xfrm rot="5400000">
              <a:off x="342899" y="1866900"/>
              <a:ext cx="1905000" cy="914400"/>
            </a:xfrm>
            <a:prstGeom prst="curvedUpArrow">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chemeClr val="tx1"/>
                </a:solidFill>
                <a:ea typeface="Arial" pitchFamily="-65" charset="0"/>
                <a:cs typeface="Arial" pitchFamily="-65" charset="0"/>
              </a:endParaRPr>
            </a:p>
          </p:txBody>
        </p:sp>
        <p:pic>
          <p:nvPicPr>
            <p:cNvPr id="153661" name="Picture 15" descr="Figure 1"/>
            <p:cNvPicPr>
              <a:picLocks noChangeAspect="1" noChangeArrowheads="1"/>
            </p:cNvPicPr>
            <p:nvPr/>
          </p:nvPicPr>
          <p:blipFill>
            <a:blip r:embed="rId3"/>
            <a:srcRect l="30690" t="29216" r="32272" b="36278"/>
            <a:stretch>
              <a:fillRect/>
            </a:stretch>
          </p:blipFill>
          <p:spPr bwMode="auto">
            <a:xfrm>
              <a:off x="614362" y="609600"/>
              <a:ext cx="985837" cy="762000"/>
            </a:xfrm>
            <a:prstGeom prst="rect">
              <a:avLst/>
            </a:prstGeom>
            <a:noFill/>
            <a:ln w="9525">
              <a:noFill/>
              <a:miter lim="800000"/>
              <a:headEnd/>
              <a:tailEnd/>
            </a:ln>
          </p:spPr>
        </p:pic>
        <p:sp>
          <p:nvSpPr>
            <p:cNvPr id="153662" name="AutoShape 41"/>
            <p:cNvSpPr>
              <a:spLocks noChangeArrowheads="1"/>
            </p:cNvSpPr>
            <p:nvPr/>
          </p:nvSpPr>
          <p:spPr bwMode="auto">
            <a:xfrm>
              <a:off x="457199" y="1371600"/>
              <a:ext cx="1295400" cy="990600"/>
            </a:xfrm>
            <a:prstGeom prst="parallelogram">
              <a:avLst>
                <a:gd name="adj" fmla="val 0"/>
              </a:avLst>
            </a:prstGeom>
            <a:gradFill rotWithShape="0">
              <a:gsLst>
                <a:gs pos="0">
                  <a:srgbClr val="DFFFFA"/>
                </a:gs>
                <a:gs pos="100000">
                  <a:srgbClr val="8EB4E3"/>
                </a:gs>
              </a:gsLst>
              <a:path path="shape">
                <a:fillToRect l="50000" t="50000" r="50000" b="50000"/>
              </a:path>
            </a:gradFill>
            <a:ln w="9525">
              <a:solidFill>
                <a:schemeClr val="tx1"/>
              </a:solidFill>
              <a:miter lim="800000"/>
              <a:headEnd/>
              <a:tailEnd/>
            </a:ln>
          </p:spPr>
          <p:txBody>
            <a:bodyPr anchor="ctr">
              <a:prstTxWarp prst="textNoShape">
                <a:avLst/>
              </a:prstTxWarp>
            </a:bodyPr>
            <a:lstStyle/>
            <a:p>
              <a:pPr algn="ctr"/>
              <a:r>
                <a:rPr lang="en-US" sz="1200" dirty="0" smtClean="0"/>
                <a:t>Family Medical History</a:t>
              </a:r>
              <a:endParaRPr lang="en-US" sz="1200" dirty="0"/>
            </a:p>
          </p:txBody>
        </p:sp>
      </p:grpSp>
      <p:grpSp>
        <p:nvGrpSpPr>
          <p:cNvPr id="3" name="Group 48"/>
          <p:cNvGrpSpPr>
            <a:grpSpLocks/>
          </p:cNvGrpSpPr>
          <p:nvPr/>
        </p:nvGrpSpPr>
        <p:grpSpPr bwMode="auto">
          <a:xfrm>
            <a:off x="3951224" y="3219811"/>
            <a:ext cx="4227578" cy="3180989"/>
            <a:chOff x="3950517" y="3220427"/>
            <a:chExt cx="4228287" cy="3180373"/>
          </a:xfrm>
        </p:grpSpPr>
        <p:sp>
          <p:nvSpPr>
            <p:cNvPr id="117" name="Parallelogram 116"/>
            <p:cNvSpPr/>
            <p:nvPr/>
          </p:nvSpPr>
          <p:spPr>
            <a:xfrm>
              <a:off x="4596802" y="5105651"/>
              <a:ext cx="3582002" cy="1295149"/>
            </a:xfrm>
            <a:prstGeom prst="parallelogram">
              <a:avLst>
                <a:gd name="adj" fmla="val 49573"/>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marL="342900" indent="-342900">
                <a:buFontTx/>
                <a:buAutoNum type="arabicPeriod"/>
              </a:pPr>
              <a:r>
                <a:rPr lang="en-US" sz="1200" dirty="0">
                  <a:solidFill>
                    <a:schemeClr val="bg1"/>
                  </a:solidFill>
                  <a:latin typeface="Calibri"/>
                  <a:ea typeface="Arial" pitchFamily="-65" charset="0"/>
                  <a:cs typeface="Calibri"/>
                </a:rPr>
                <a:t>Small Variants (SNVs, </a:t>
              </a:r>
              <a:r>
                <a:rPr lang="en-US" sz="1200" dirty="0" err="1">
                  <a:solidFill>
                    <a:schemeClr val="bg1"/>
                  </a:solidFill>
                  <a:latin typeface="Calibri"/>
                  <a:ea typeface="Arial" pitchFamily="-65" charset="0"/>
                  <a:cs typeface="Calibri"/>
                </a:rPr>
                <a:t>indels</a:t>
              </a:r>
              <a:r>
                <a:rPr lang="en-US" sz="1200" dirty="0">
                  <a:solidFill>
                    <a:schemeClr val="bg1"/>
                  </a:solidFill>
                  <a:latin typeface="Calibri"/>
                  <a:ea typeface="Arial" pitchFamily="-65" charset="0"/>
                  <a:cs typeface="Calibri"/>
                </a:rPr>
                <a:t>)</a:t>
              </a:r>
            </a:p>
            <a:p>
              <a:pPr marL="342900" indent="-342900">
                <a:buFontTx/>
                <a:buAutoNum type="arabicPeriod"/>
              </a:pPr>
              <a:r>
                <a:rPr lang="en-US" sz="1200" dirty="0">
                  <a:solidFill>
                    <a:schemeClr val="bg1"/>
                  </a:solidFill>
                  <a:latin typeface="Calibri"/>
                  <a:ea typeface="Arial" pitchFamily="-65" charset="0"/>
                  <a:cs typeface="Calibri"/>
                </a:rPr>
                <a:t>DE by exon, gene, intron, &amp; </a:t>
              </a:r>
              <a:r>
                <a:rPr lang="en-US" sz="1200" dirty="0" err="1">
                  <a:solidFill>
                    <a:schemeClr val="bg1"/>
                  </a:solidFill>
                  <a:latin typeface="Calibri"/>
                  <a:ea typeface="Arial" pitchFamily="-65" charset="0"/>
                  <a:cs typeface="Calibri"/>
                </a:rPr>
                <a:t>jxn</a:t>
              </a:r>
              <a:endParaRPr lang="en-US" sz="1200" dirty="0">
                <a:solidFill>
                  <a:schemeClr val="bg1"/>
                </a:solidFill>
                <a:latin typeface="Calibri"/>
                <a:ea typeface="Arial" pitchFamily="-65" charset="0"/>
                <a:cs typeface="Calibri"/>
              </a:endParaRPr>
            </a:p>
            <a:p>
              <a:pPr marL="342900" indent="-342900">
                <a:buFontTx/>
                <a:buAutoNum type="arabicPeriod"/>
              </a:pPr>
              <a:r>
                <a:rPr lang="en-US" sz="1200" dirty="0" err="1">
                  <a:solidFill>
                    <a:schemeClr val="bg1"/>
                  </a:solidFill>
                  <a:latin typeface="Calibri"/>
                  <a:ea typeface="Arial" pitchFamily="-65" charset="0"/>
                  <a:cs typeface="Calibri"/>
                </a:rPr>
                <a:t>PolyA</a:t>
              </a:r>
              <a:r>
                <a:rPr lang="en-US" sz="1200" dirty="0">
                  <a:solidFill>
                    <a:schemeClr val="bg1"/>
                  </a:solidFill>
                  <a:latin typeface="Calibri"/>
                  <a:ea typeface="Arial" pitchFamily="-65" charset="0"/>
                  <a:cs typeface="Calibri"/>
                </a:rPr>
                <a:t> sites and </a:t>
              </a:r>
              <a:r>
                <a:rPr lang="en-US" sz="1200" dirty="0" err="1">
                  <a:solidFill>
                    <a:schemeClr val="bg1"/>
                  </a:solidFill>
                  <a:latin typeface="Calibri"/>
                  <a:ea typeface="Arial" pitchFamily="-65" charset="0"/>
                  <a:cs typeface="Calibri"/>
                </a:rPr>
                <a:t>miRNA</a:t>
              </a:r>
              <a:r>
                <a:rPr lang="en-US" sz="1200" dirty="0">
                  <a:solidFill>
                    <a:schemeClr val="bg1"/>
                  </a:solidFill>
                  <a:latin typeface="Calibri"/>
                  <a:ea typeface="Arial" pitchFamily="-65" charset="0"/>
                  <a:cs typeface="Calibri"/>
                </a:rPr>
                <a:t> changes</a:t>
              </a:r>
            </a:p>
            <a:p>
              <a:pPr marL="342900" indent="-342900">
                <a:buFontTx/>
                <a:buAutoNum type="arabicPeriod"/>
              </a:pPr>
              <a:r>
                <a:rPr lang="en-US" sz="1200" dirty="0">
                  <a:solidFill>
                    <a:schemeClr val="bg1"/>
                  </a:solidFill>
                  <a:latin typeface="Calibri"/>
                  <a:ea typeface="Arial" pitchFamily="-65" charset="0"/>
                  <a:cs typeface="Calibri"/>
                </a:rPr>
                <a:t>TARs and ORF potential</a:t>
              </a:r>
            </a:p>
            <a:p>
              <a:pPr marL="342900" indent="-342900">
                <a:buFontTx/>
                <a:buAutoNum type="arabicPeriod"/>
              </a:pPr>
              <a:r>
                <a:rPr lang="en-US" sz="1200" dirty="0">
                  <a:solidFill>
                    <a:schemeClr val="bg1"/>
                  </a:solidFill>
                  <a:latin typeface="Calibri"/>
                  <a:ea typeface="Arial" pitchFamily="-65" charset="0"/>
                  <a:cs typeface="Calibri"/>
                </a:rPr>
                <a:t>Gene fusion events</a:t>
              </a:r>
            </a:p>
            <a:p>
              <a:pPr marL="342900" indent="-342900">
                <a:buFontTx/>
                <a:buAutoNum type="arabicPeriod"/>
              </a:pPr>
              <a:r>
                <a:rPr lang="en-US" sz="1200" dirty="0">
                  <a:solidFill>
                    <a:schemeClr val="bg1"/>
                  </a:solidFill>
                  <a:latin typeface="Calibri"/>
                  <a:ea typeface="Arial" pitchFamily="-65" charset="0"/>
                  <a:cs typeface="Calibri"/>
                </a:rPr>
                <a:t>Allele-specific expression</a:t>
              </a:r>
            </a:p>
          </p:txBody>
        </p:sp>
        <p:sp>
          <p:nvSpPr>
            <p:cNvPr id="108" name="Right Arrow 107"/>
            <p:cNvSpPr/>
            <p:nvPr/>
          </p:nvSpPr>
          <p:spPr>
            <a:xfrm rot="2760980">
              <a:off x="2743550" y="4427394"/>
              <a:ext cx="2936310" cy="522376"/>
            </a:xfrm>
            <a:prstGeom prst="rightArrow">
              <a:avLst/>
            </a:prstGeom>
            <a:gradFill flip="none" rotWithShape="1">
              <a:gsLst>
                <a:gs pos="0">
                  <a:srgbClr val="FF0000">
                    <a:alpha val="68000"/>
                  </a:srgbClr>
                </a:gs>
                <a:gs pos="50000">
                  <a:srgbClr val="FFFFFF">
                    <a:alpha val="61000"/>
                  </a:srgbClr>
                </a:gs>
                <a:gs pos="100000">
                  <a:srgbClr val="FF0000"/>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r>
                <a:rPr lang="en-US" sz="1200" dirty="0" smtClean="0">
                  <a:solidFill>
                    <a:srgbClr val="000000"/>
                  </a:solidFill>
                  <a:ea typeface="Arial" pitchFamily="-65" charset="0"/>
                  <a:cs typeface="Arial" pitchFamily="-65" charset="0"/>
                </a:rPr>
                <a:t>       (</a:t>
              </a:r>
              <a:r>
                <a:rPr lang="en-US" sz="1200" dirty="0">
                  <a:solidFill>
                    <a:srgbClr val="000000"/>
                  </a:solidFill>
                  <a:ea typeface="Arial" pitchFamily="-65" charset="0"/>
                  <a:cs typeface="Arial" pitchFamily="-65" charset="0"/>
                </a:rPr>
                <a:t>T</a:t>
              </a:r>
              <a:r>
                <a:rPr lang="en-US" sz="1200" dirty="0" smtClean="0">
                  <a:solidFill>
                    <a:srgbClr val="000000"/>
                  </a:solidFill>
                  <a:ea typeface="Arial" pitchFamily="-65" charset="0"/>
                  <a:cs typeface="Arial" pitchFamily="-65" charset="0"/>
                </a:rPr>
                <a:t>)</a:t>
              </a:r>
              <a:r>
                <a:rPr lang="en-US" sz="1200" dirty="0" err="1" smtClean="0">
                  <a:solidFill>
                    <a:srgbClr val="000000"/>
                  </a:solidFill>
                  <a:ea typeface="Arial" pitchFamily="-65" charset="0"/>
                  <a:cs typeface="Arial" pitchFamily="-65" charset="0"/>
                </a:rPr>
                <a:t>ranscriptome</a:t>
              </a:r>
              <a:r>
                <a:rPr lang="en-US" sz="1200" dirty="0">
                  <a:solidFill>
                    <a:srgbClr val="000000"/>
                  </a:solidFill>
                  <a:ea typeface="Arial" pitchFamily="-65" charset="0"/>
                  <a:cs typeface="Arial" pitchFamily="-65" charset="0"/>
                </a:rPr>
                <a:t> </a:t>
              </a:r>
              <a:r>
                <a:rPr lang="en-US" sz="1200" dirty="0" smtClean="0">
                  <a:solidFill>
                    <a:srgbClr val="000000"/>
                  </a:solidFill>
                  <a:ea typeface="Arial" pitchFamily="-65" charset="0"/>
                  <a:cs typeface="Arial" pitchFamily="-65" charset="0"/>
                </a:rPr>
                <a:t>&amp; </a:t>
              </a:r>
              <a:r>
                <a:rPr lang="en-US" sz="1200" dirty="0" err="1" smtClean="0">
                  <a:solidFill>
                    <a:srgbClr val="000000"/>
                  </a:solidFill>
                  <a:ea typeface="Arial" pitchFamily="-65" charset="0"/>
                  <a:cs typeface="Arial" pitchFamily="-65" charset="0"/>
                </a:rPr>
                <a:t>EpiTranscriptome</a:t>
              </a:r>
              <a:endParaRPr lang="en-US" sz="1200" dirty="0">
                <a:solidFill>
                  <a:srgbClr val="000000"/>
                </a:solidFill>
                <a:ea typeface="Arial" pitchFamily="-65" charset="0"/>
                <a:cs typeface="Arial" pitchFamily="-65" charset="0"/>
              </a:endParaRPr>
            </a:p>
          </p:txBody>
        </p:sp>
      </p:grpSp>
      <p:sp>
        <p:nvSpPr>
          <p:cNvPr id="119" name="Up-Down Arrow 118"/>
          <p:cNvSpPr/>
          <p:nvPr/>
        </p:nvSpPr>
        <p:spPr bwMode="auto">
          <a:xfrm>
            <a:off x="5780840" y="4038600"/>
            <a:ext cx="1143000" cy="1066800"/>
          </a:xfrm>
          <a:prstGeom prst="upDownArrow">
            <a:avLst>
              <a:gd name="adj1" fmla="val 51972"/>
              <a:gd name="adj2" fmla="val 32601"/>
            </a:avLst>
          </a:prstGeom>
          <a:gradFill flip="none" rotWithShape="1">
            <a:gsLst>
              <a:gs pos="86000">
                <a:schemeClr val="tx1"/>
              </a:gs>
              <a:gs pos="0">
                <a:srgbClr val="FFFFFF"/>
              </a:gs>
            </a:gsLst>
            <a:path path="circle">
              <a:fillToRect l="50000" t="50000" r="50000" b="50000"/>
            </a:path>
            <a:tileRect/>
          </a:gradFill>
        </p:spPr>
        <p:style>
          <a:lnRef idx="1">
            <a:schemeClr val="accent1"/>
          </a:lnRef>
          <a:fillRef idx="3">
            <a:schemeClr val="accent1"/>
          </a:fillRef>
          <a:effectRef idx="2">
            <a:schemeClr val="accent1"/>
          </a:effectRef>
          <a:fontRef idx="minor">
            <a:schemeClr val="lt1"/>
          </a:fontRef>
        </p:style>
        <p:txBody>
          <a:bodyPr lIns="0" rIns="0" anchor="ctr">
            <a:prstTxWarp prst="textNoShape">
              <a:avLst/>
            </a:prstTxWarp>
          </a:bodyPr>
          <a:lstStyle/>
          <a:p>
            <a:pPr algn="ctr"/>
            <a:r>
              <a:rPr lang="en-US" sz="900">
                <a:solidFill>
                  <a:schemeClr val="tx1"/>
                </a:solidFill>
                <a:ea typeface="ＭＳ Ｐゴシック" pitchFamily="-65" charset="-128"/>
                <a:cs typeface="ＭＳ Ｐゴシック" pitchFamily="-65" charset="-128"/>
              </a:rPr>
              <a:t>RNA edits,</a:t>
            </a:r>
          </a:p>
          <a:p>
            <a:pPr algn="ctr"/>
            <a:r>
              <a:rPr lang="en-US" sz="900">
                <a:solidFill>
                  <a:schemeClr val="tx1"/>
                </a:solidFill>
                <a:ea typeface="ＭＳ Ｐゴシック" pitchFamily="-65" charset="-128"/>
                <a:cs typeface="ＭＳ Ｐゴシック" pitchFamily="-65" charset="-128"/>
              </a:rPr>
              <a:t>eQTLs</a:t>
            </a:r>
          </a:p>
        </p:txBody>
      </p:sp>
      <p:sp>
        <p:nvSpPr>
          <p:cNvPr id="153617" name="AutoShape 43"/>
          <p:cNvSpPr>
            <a:spLocks noChangeArrowheads="1"/>
          </p:cNvSpPr>
          <p:nvPr/>
        </p:nvSpPr>
        <p:spPr bwMode="auto">
          <a:xfrm>
            <a:off x="1676400" y="2743200"/>
            <a:ext cx="1143000" cy="1752600"/>
          </a:xfrm>
          <a:prstGeom prst="can">
            <a:avLst>
              <a:gd name="adj" fmla="val 25002"/>
            </a:avLst>
          </a:prstGeom>
          <a:gradFill rotWithShape="0">
            <a:gsLst>
              <a:gs pos="0">
                <a:srgbClr val="E9F7FF"/>
              </a:gs>
              <a:gs pos="100000">
                <a:srgbClr val="ABCBE1"/>
              </a:gs>
            </a:gsLst>
            <a:lin ang="5400000" scaled="1"/>
          </a:gradFill>
          <a:ln w="9525">
            <a:solidFill>
              <a:schemeClr val="tx1"/>
            </a:solidFill>
            <a:round/>
            <a:headEnd/>
            <a:tailEnd/>
          </a:ln>
        </p:spPr>
        <p:txBody>
          <a:bodyPr anchor="ctr">
            <a:prstTxWarp prst="textNoShape">
              <a:avLst/>
            </a:prstTxWarp>
          </a:bodyPr>
          <a:lstStyle/>
          <a:p>
            <a:pPr algn="ctr"/>
            <a:r>
              <a:rPr lang="en-US" sz="1400" dirty="0" smtClean="0"/>
              <a:t>Statistical Models Built from Per-Base, High-Res Data</a:t>
            </a:r>
            <a:endParaRPr lang="en-US" sz="1400" dirty="0"/>
          </a:p>
        </p:txBody>
      </p:sp>
      <p:grpSp>
        <p:nvGrpSpPr>
          <p:cNvPr id="4" name="Group 49"/>
          <p:cNvGrpSpPr>
            <a:grpSpLocks/>
          </p:cNvGrpSpPr>
          <p:nvPr/>
        </p:nvGrpSpPr>
        <p:grpSpPr bwMode="auto">
          <a:xfrm>
            <a:off x="2936875" y="1524000"/>
            <a:ext cx="4824413" cy="1606550"/>
            <a:chOff x="2937351" y="1524000"/>
            <a:chExt cx="4824689" cy="1606083"/>
          </a:xfrm>
        </p:grpSpPr>
        <p:sp>
          <p:nvSpPr>
            <p:cNvPr id="107" name="Right Arrow 106"/>
            <p:cNvSpPr/>
            <p:nvPr/>
          </p:nvSpPr>
          <p:spPr>
            <a:xfrm rot="19178117">
              <a:off x="2937351" y="2607948"/>
              <a:ext cx="2265493" cy="522135"/>
            </a:xfrm>
            <a:prstGeom prst="rightArrow">
              <a:avLst/>
            </a:prstGeom>
            <a:gradFill flip="none" rotWithShape="1">
              <a:gsLst>
                <a:gs pos="0">
                  <a:srgbClr val="FF0000">
                    <a:alpha val="68000"/>
                  </a:srgbClr>
                </a:gs>
                <a:gs pos="50000">
                  <a:srgbClr val="FFFFFF">
                    <a:alpha val="61000"/>
                  </a:srgbClr>
                </a:gs>
                <a:gs pos="100000">
                  <a:srgbClr val="FF0000"/>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r>
                <a:rPr lang="en-US" sz="1200">
                  <a:solidFill>
                    <a:srgbClr val="000000"/>
                  </a:solidFill>
                  <a:ea typeface="Arial" pitchFamily="-65" charset="0"/>
                  <a:cs typeface="Arial" pitchFamily="-65" charset="0"/>
                </a:rPr>
                <a:t>(E)pi-genome</a:t>
              </a:r>
            </a:p>
          </p:txBody>
        </p:sp>
        <p:sp>
          <p:nvSpPr>
            <p:cNvPr id="121" name="Parallelogram 120"/>
            <p:cNvSpPr/>
            <p:nvPr/>
          </p:nvSpPr>
          <p:spPr>
            <a:xfrm>
              <a:off x="4637661" y="1524000"/>
              <a:ext cx="3124379" cy="761778"/>
            </a:xfrm>
            <a:prstGeom prst="parallelogram">
              <a:avLst>
                <a:gd name="adj" fmla="val 49573"/>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marL="342900" indent="-342900">
                <a:buFontTx/>
                <a:buAutoNum type="arabicPeriod"/>
              </a:pPr>
              <a:r>
                <a:rPr lang="en-US" sz="1200" dirty="0" err="1">
                  <a:solidFill>
                    <a:schemeClr val="bg1"/>
                  </a:solidFill>
                  <a:ea typeface="Arial" pitchFamily="-65" charset="0"/>
                  <a:cs typeface="Arial" pitchFamily="-65" charset="0"/>
                </a:rPr>
                <a:t>mC</a:t>
              </a:r>
              <a:r>
                <a:rPr lang="en-US" sz="1200" dirty="0">
                  <a:solidFill>
                    <a:schemeClr val="bg1"/>
                  </a:solidFill>
                  <a:ea typeface="Arial" pitchFamily="-65" charset="0"/>
                  <a:cs typeface="Arial" pitchFamily="-65" charset="0"/>
                </a:rPr>
                <a:t> or </a:t>
              </a:r>
              <a:r>
                <a:rPr lang="en-US" sz="1200" dirty="0" err="1">
                  <a:solidFill>
                    <a:schemeClr val="bg1"/>
                  </a:solidFill>
                  <a:ea typeface="Arial" pitchFamily="-65" charset="0"/>
                  <a:cs typeface="Arial" pitchFamily="-65" charset="0"/>
                </a:rPr>
                <a:t>hmC</a:t>
              </a:r>
              <a:r>
                <a:rPr lang="en-US" sz="1200" dirty="0">
                  <a:solidFill>
                    <a:schemeClr val="bg1"/>
                  </a:solidFill>
                  <a:ea typeface="Arial" pitchFamily="-65" charset="0"/>
                  <a:cs typeface="Arial" pitchFamily="-65" charset="0"/>
                </a:rPr>
                <a:t> modifications</a:t>
              </a:r>
            </a:p>
            <a:p>
              <a:pPr marL="342900" indent="-342900">
                <a:buFontTx/>
                <a:buAutoNum type="arabicPeriod"/>
              </a:pPr>
              <a:r>
                <a:rPr lang="en-US" sz="1200" dirty="0">
                  <a:solidFill>
                    <a:schemeClr val="bg1"/>
                  </a:solidFill>
                  <a:ea typeface="Arial" pitchFamily="-65" charset="0"/>
                  <a:cs typeface="Arial" pitchFamily="-65" charset="0"/>
                </a:rPr>
                <a:t>Histone marks (HXXX) </a:t>
              </a:r>
            </a:p>
            <a:p>
              <a:pPr marL="342900" indent="-342900">
                <a:buFontTx/>
                <a:buAutoNum type="arabicPeriod"/>
              </a:pPr>
              <a:r>
                <a:rPr lang="en-US" sz="1200" dirty="0">
                  <a:solidFill>
                    <a:schemeClr val="bg1"/>
                  </a:solidFill>
                  <a:ea typeface="Arial" pitchFamily="-65" charset="0"/>
                  <a:cs typeface="Arial" pitchFamily="-65" charset="0"/>
                </a:rPr>
                <a:t>Regulatory information</a:t>
              </a:r>
            </a:p>
          </p:txBody>
        </p:sp>
      </p:grpSp>
      <p:grpSp>
        <p:nvGrpSpPr>
          <p:cNvPr id="5" name="Group 50"/>
          <p:cNvGrpSpPr>
            <a:grpSpLocks/>
          </p:cNvGrpSpPr>
          <p:nvPr/>
        </p:nvGrpSpPr>
        <p:grpSpPr bwMode="auto">
          <a:xfrm>
            <a:off x="3848100" y="0"/>
            <a:ext cx="4229100" cy="3790950"/>
            <a:chOff x="3847700" y="0"/>
            <a:chExt cx="4230298" cy="3791149"/>
          </a:xfrm>
        </p:grpSpPr>
        <p:sp>
          <p:nvSpPr>
            <p:cNvPr id="124" name="Parallelogram 123"/>
            <p:cNvSpPr/>
            <p:nvPr/>
          </p:nvSpPr>
          <p:spPr>
            <a:xfrm>
              <a:off x="4638499" y="0"/>
              <a:ext cx="3439499" cy="889047"/>
            </a:xfrm>
            <a:prstGeom prst="parallelogram">
              <a:avLst>
                <a:gd name="adj" fmla="val 49573"/>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marL="342900" indent="-342900"/>
              <a:r>
                <a:rPr lang="en-US" sz="1200" dirty="0">
                  <a:solidFill>
                    <a:schemeClr val="bg1"/>
                  </a:solidFill>
                  <a:latin typeface="Calibri"/>
                  <a:ea typeface="Arial" pitchFamily="-65" charset="0"/>
                  <a:cs typeface="Calibri"/>
                </a:rPr>
                <a:t>1.      </a:t>
              </a:r>
              <a:r>
                <a:rPr lang="en-US" sz="1200" dirty="0" smtClean="0">
                  <a:solidFill>
                    <a:schemeClr val="bg1"/>
                  </a:solidFill>
                  <a:latin typeface="Calibri"/>
                  <a:ea typeface="Arial" pitchFamily="-65" charset="0"/>
                  <a:cs typeface="Calibri"/>
                </a:rPr>
                <a:t>Mass </a:t>
              </a:r>
              <a:r>
                <a:rPr lang="en-US" sz="1200" dirty="0">
                  <a:solidFill>
                    <a:schemeClr val="bg1"/>
                  </a:solidFill>
                  <a:latin typeface="Calibri"/>
                  <a:ea typeface="Arial" pitchFamily="-65" charset="0"/>
                  <a:cs typeface="Calibri"/>
                </a:rPr>
                <a:t>spectrophotometry data</a:t>
              </a:r>
            </a:p>
            <a:p>
              <a:r>
                <a:rPr lang="en-US" sz="1200" dirty="0" smtClean="0">
                  <a:solidFill>
                    <a:schemeClr val="bg1"/>
                  </a:solidFill>
                  <a:latin typeface="Calibri"/>
                  <a:ea typeface="Arial" pitchFamily="-65" charset="0"/>
                  <a:cs typeface="Calibri"/>
                </a:rPr>
                <a:t>2.      Protein</a:t>
              </a:r>
              <a:r>
                <a:rPr lang="en-US" sz="1200" dirty="0">
                  <a:solidFill>
                    <a:schemeClr val="bg1"/>
                  </a:solidFill>
                  <a:latin typeface="Calibri"/>
                  <a:ea typeface="Arial" pitchFamily="-65" charset="0"/>
                  <a:cs typeface="Calibri"/>
                </a:rPr>
                <a:t>-Protein </a:t>
              </a:r>
              <a:r>
                <a:rPr lang="en-US" sz="1200" dirty="0" smtClean="0">
                  <a:solidFill>
                    <a:schemeClr val="bg1"/>
                  </a:solidFill>
                  <a:latin typeface="Calibri"/>
                  <a:ea typeface="Arial" pitchFamily="-65" charset="0"/>
                  <a:cs typeface="Calibri"/>
                </a:rPr>
                <a:t>Interactions</a:t>
              </a:r>
            </a:p>
            <a:p>
              <a:pPr marL="228600" indent="-228600">
                <a:buAutoNum type="arabicPeriod" startAt="3"/>
              </a:pPr>
              <a:r>
                <a:rPr lang="en-US" sz="1200" dirty="0" err="1" smtClean="0">
                  <a:solidFill>
                    <a:schemeClr val="bg1"/>
                  </a:solidFill>
                  <a:latin typeface="Calibri"/>
                  <a:ea typeface="Arial" pitchFamily="-65" charset="0"/>
                  <a:cs typeface="Calibri"/>
                </a:rPr>
                <a:t>Polysome</a:t>
              </a:r>
              <a:r>
                <a:rPr lang="en-US" sz="1200" dirty="0">
                  <a:solidFill>
                    <a:schemeClr val="bg1"/>
                  </a:solidFill>
                  <a:latin typeface="Calibri"/>
                  <a:ea typeface="Arial" pitchFamily="-65" charset="0"/>
                  <a:cs typeface="Calibri"/>
                </a:rPr>
                <a:t>-Associated </a:t>
              </a:r>
              <a:r>
                <a:rPr lang="en-US" sz="1200" dirty="0" smtClean="0">
                  <a:solidFill>
                    <a:schemeClr val="bg1"/>
                  </a:solidFill>
                  <a:latin typeface="Calibri"/>
                  <a:ea typeface="Arial" pitchFamily="-65" charset="0"/>
                  <a:cs typeface="Calibri"/>
                </a:rPr>
                <a:t>mRNAs</a:t>
              </a:r>
            </a:p>
            <a:p>
              <a:pPr marL="228600" indent="-228600">
                <a:buAutoNum type="arabicPeriod" startAt="3"/>
              </a:pPr>
              <a:r>
                <a:rPr lang="en-US" sz="1200" dirty="0" smtClean="0">
                  <a:solidFill>
                    <a:schemeClr val="bg1"/>
                  </a:solidFill>
                  <a:latin typeface="Calibri"/>
                  <a:ea typeface="Arial" pitchFamily="-65" charset="0"/>
                  <a:cs typeface="Calibri"/>
                </a:rPr>
                <a:t>Post-translational changes</a:t>
              </a:r>
              <a:endParaRPr lang="en-US" sz="1200" dirty="0">
                <a:solidFill>
                  <a:schemeClr val="bg1"/>
                </a:solidFill>
                <a:latin typeface="Calibri"/>
                <a:ea typeface="Arial" pitchFamily="-65" charset="0"/>
                <a:cs typeface="Calibri"/>
              </a:endParaRPr>
            </a:p>
            <a:p>
              <a:pPr marL="342900" indent="-342900"/>
              <a:endParaRPr lang="en-US" sz="1200" dirty="0">
                <a:solidFill>
                  <a:schemeClr val="bg1"/>
                </a:solidFill>
                <a:latin typeface="Calibri"/>
                <a:ea typeface="Arial" pitchFamily="-65" charset="0"/>
                <a:cs typeface="Calibri"/>
              </a:endParaRPr>
            </a:p>
          </p:txBody>
        </p:sp>
        <p:sp>
          <p:nvSpPr>
            <p:cNvPr id="123" name="Right Arrow 122"/>
            <p:cNvSpPr/>
            <p:nvPr/>
          </p:nvSpPr>
          <p:spPr>
            <a:xfrm rot="17905638">
              <a:off x="2360988" y="1782002"/>
              <a:ext cx="3495859" cy="522436"/>
            </a:xfrm>
            <a:prstGeom prst="rightArrow">
              <a:avLst/>
            </a:prstGeom>
            <a:gradFill flip="none" rotWithShape="1">
              <a:gsLst>
                <a:gs pos="0">
                  <a:srgbClr val="FF0000">
                    <a:alpha val="68000"/>
                  </a:srgbClr>
                </a:gs>
                <a:gs pos="50000">
                  <a:srgbClr val="FFFFFF">
                    <a:alpha val="61000"/>
                  </a:srgbClr>
                </a:gs>
                <a:gs pos="100000">
                  <a:srgbClr val="FF0000"/>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r>
                <a:rPr lang="en-US" sz="1200">
                  <a:solidFill>
                    <a:srgbClr val="000000"/>
                  </a:solidFill>
                  <a:ea typeface="Arial" pitchFamily="-65" charset="0"/>
                  <a:cs typeface="Arial" pitchFamily="-65" charset="0"/>
                </a:rPr>
                <a:t>(P)roteome</a:t>
              </a:r>
            </a:p>
          </p:txBody>
        </p:sp>
      </p:grpSp>
      <p:sp>
        <p:nvSpPr>
          <p:cNvPr id="126" name="Up-Down Arrow 125"/>
          <p:cNvSpPr/>
          <p:nvPr/>
        </p:nvSpPr>
        <p:spPr bwMode="auto">
          <a:xfrm>
            <a:off x="5857040" y="2286000"/>
            <a:ext cx="1143000" cy="990600"/>
          </a:xfrm>
          <a:prstGeom prst="upDownArrow">
            <a:avLst>
              <a:gd name="adj1" fmla="val 51972"/>
              <a:gd name="adj2" fmla="val 32601"/>
            </a:avLst>
          </a:prstGeom>
          <a:gradFill flip="none" rotWithShape="1">
            <a:gsLst>
              <a:gs pos="86000">
                <a:schemeClr val="tx1"/>
              </a:gs>
              <a:gs pos="0">
                <a:srgbClr val="FFFFFF"/>
              </a:gs>
            </a:gsLst>
            <a:path path="circle">
              <a:fillToRect l="50000" t="50000" r="50000" b="50000"/>
            </a:path>
            <a:tileRect/>
          </a:gradFill>
        </p:spPr>
        <p:style>
          <a:lnRef idx="1">
            <a:schemeClr val="accent1"/>
          </a:lnRef>
          <a:fillRef idx="3">
            <a:schemeClr val="accent1"/>
          </a:fillRef>
          <a:effectRef idx="2">
            <a:schemeClr val="accent1"/>
          </a:effectRef>
          <a:fontRef idx="minor">
            <a:schemeClr val="lt1"/>
          </a:fontRef>
        </p:style>
        <p:txBody>
          <a:bodyPr lIns="0" rIns="0" anchor="ctr">
            <a:prstTxWarp prst="textNoShape">
              <a:avLst/>
            </a:prstTxWarp>
          </a:bodyPr>
          <a:lstStyle/>
          <a:p>
            <a:pPr algn="ctr"/>
            <a:r>
              <a:rPr lang="en-US" sz="900">
                <a:solidFill>
                  <a:schemeClr val="tx1"/>
                </a:solidFill>
                <a:ea typeface="ＭＳ Ｐゴシック" pitchFamily="-65" charset="-128"/>
                <a:cs typeface="ＭＳ Ｐゴシック" pitchFamily="-65" charset="-128"/>
              </a:rPr>
              <a:t>Nucleosome effects</a:t>
            </a:r>
          </a:p>
        </p:txBody>
      </p:sp>
      <p:grpSp>
        <p:nvGrpSpPr>
          <p:cNvPr id="6" name="Group 51"/>
          <p:cNvGrpSpPr>
            <a:grpSpLocks/>
          </p:cNvGrpSpPr>
          <p:nvPr/>
        </p:nvGrpSpPr>
        <p:grpSpPr bwMode="auto">
          <a:xfrm>
            <a:off x="3544888" y="3455988"/>
            <a:ext cx="4292600" cy="3419475"/>
            <a:chOff x="3544352" y="3455562"/>
            <a:chExt cx="4293888" cy="3419333"/>
          </a:xfrm>
        </p:grpSpPr>
        <p:sp>
          <p:nvSpPr>
            <p:cNvPr id="128" name="Parallelogram 127"/>
            <p:cNvSpPr/>
            <p:nvPr/>
          </p:nvSpPr>
          <p:spPr>
            <a:xfrm>
              <a:off x="4257353" y="6552645"/>
              <a:ext cx="3580887" cy="304787"/>
            </a:xfrm>
            <a:prstGeom prst="parallelogram">
              <a:avLst>
                <a:gd name="adj" fmla="val 49573"/>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marL="342900" indent="-342900"/>
              <a:r>
                <a:rPr lang="en-US" sz="1200">
                  <a:solidFill>
                    <a:schemeClr val="bg1"/>
                  </a:solidFill>
                  <a:ea typeface="Arial" pitchFamily="-65" charset="0"/>
                  <a:cs typeface="Arial" pitchFamily="-65" charset="0"/>
                </a:rPr>
                <a:t>1.  Metabolic changes</a:t>
              </a:r>
            </a:p>
          </p:txBody>
        </p:sp>
        <p:sp>
          <p:nvSpPr>
            <p:cNvPr id="129" name="Right Arrow 128"/>
            <p:cNvSpPr/>
            <p:nvPr/>
          </p:nvSpPr>
          <p:spPr>
            <a:xfrm rot="4168341">
              <a:off x="2095907" y="4904007"/>
              <a:ext cx="3419333" cy="522444"/>
            </a:xfrm>
            <a:prstGeom prst="rightArrow">
              <a:avLst/>
            </a:prstGeom>
            <a:gradFill flip="none" rotWithShape="1">
              <a:gsLst>
                <a:gs pos="0">
                  <a:srgbClr val="FF0000">
                    <a:alpha val="68000"/>
                  </a:srgbClr>
                </a:gs>
                <a:gs pos="50000">
                  <a:srgbClr val="FFFFFF">
                    <a:alpha val="61000"/>
                  </a:srgbClr>
                </a:gs>
                <a:gs pos="100000">
                  <a:srgbClr val="FF0000"/>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r>
                <a:rPr lang="en-US" sz="1200">
                  <a:solidFill>
                    <a:srgbClr val="000000"/>
                  </a:solidFill>
                  <a:ea typeface="Arial" pitchFamily="-65" charset="0"/>
                  <a:cs typeface="Arial" pitchFamily="-65" charset="0"/>
                </a:rPr>
                <a:t>(M)etabolome</a:t>
              </a:r>
            </a:p>
          </p:txBody>
        </p:sp>
      </p:grpSp>
      <p:sp>
        <p:nvSpPr>
          <p:cNvPr id="106" name="Right Arrow 105"/>
          <p:cNvSpPr/>
          <p:nvPr/>
        </p:nvSpPr>
        <p:spPr>
          <a:xfrm>
            <a:off x="3113088" y="3352800"/>
            <a:ext cx="1828800" cy="522288"/>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r>
              <a:rPr lang="en-US" sz="1200" dirty="0">
                <a:solidFill>
                  <a:schemeClr val="bg1"/>
                </a:solidFill>
                <a:ea typeface="Arial" pitchFamily="-65" charset="0"/>
                <a:cs typeface="Arial" pitchFamily="-65" charset="0"/>
              </a:rPr>
              <a:t>            (G)</a:t>
            </a:r>
            <a:r>
              <a:rPr lang="en-US" sz="1200" dirty="0" err="1">
                <a:solidFill>
                  <a:schemeClr val="bg1"/>
                </a:solidFill>
                <a:ea typeface="Arial" pitchFamily="-65" charset="0"/>
                <a:cs typeface="Arial" pitchFamily="-65" charset="0"/>
              </a:rPr>
              <a:t>enome</a:t>
            </a:r>
            <a:endParaRPr lang="en-US" sz="1200" dirty="0">
              <a:solidFill>
                <a:schemeClr val="bg1"/>
              </a:solidFill>
              <a:ea typeface="Arial" pitchFamily="-65" charset="0"/>
              <a:cs typeface="Arial" pitchFamily="-65" charset="0"/>
            </a:endParaRPr>
          </a:p>
        </p:txBody>
      </p:sp>
      <p:sp>
        <p:nvSpPr>
          <p:cNvPr id="127" name="Oval 126"/>
          <p:cNvSpPr/>
          <p:nvPr/>
        </p:nvSpPr>
        <p:spPr bwMode="auto">
          <a:xfrm>
            <a:off x="2961440" y="3276600"/>
            <a:ext cx="609600" cy="685800"/>
          </a:xfrm>
          <a:prstGeom prst="ellipse">
            <a:avLst/>
          </a:prstGeom>
          <a:gradFill flip="none" rotWithShape="1">
            <a:gsLst>
              <a:gs pos="100000">
                <a:schemeClr val="accent1">
                  <a:tint val="100000"/>
                  <a:shade val="100000"/>
                  <a:satMod val="130000"/>
                </a:schemeClr>
              </a:gs>
              <a:gs pos="0">
                <a:schemeClr val="accent1">
                  <a:tint val="50000"/>
                  <a:shade val="100000"/>
                  <a:satMod val="350000"/>
                </a:schemeClr>
              </a:gs>
            </a:gsLst>
            <a:path path="circle">
              <a:fillToRect l="50000" t="50000" r="50000" b="50000"/>
            </a:path>
            <a:tileRect/>
          </a:gradFill>
        </p:spPr>
        <p:style>
          <a:lnRef idx="1">
            <a:schemeClr val="accent1"/>
          </a:lnRef>
          <a:fillRef idx="3">
            <a:schemeClr val="accent1"/>
          </a:fillRef>
          <a:effectRef idx="2">
            <a:schemeClr val="accent1"/>
          </a:effectRef>
          <a:fontRef idx="minor">
            <a:schemeClr val="lt1"/>
          </a:fontRef>
        </p:style>
        <p:txBody>
          <a:bodyPr wrap="none" anchor="ctr">
            <a:prstTxWarp prst="textNoShape">
              <a:avLst/>
            </a:prstTxWarp>
          </a:bodyPr>
          <a:lstStyle/>
          <a:p>
            <a:pPr algn="ctr"/>
            <a:r>
              <a:rPr lang="en-US" sz="1200" b="1">
                <a:solidFill>
                  <a:srgbClr val="000000"/>
                </a:solidFill>
                <a:ea typeface="ＭＳ Ｐゴシック" pitchFamily="-65" charset="-128"/>
                <a:cs typeface="ＭＳ Ｐゴシック" pitchFamily="-65" charset="-128"/>
              </a:rPr>
              <a:t>Human</a:t>
            </a:r>
          </a:p>
        </p:txBody>
      </p:sp>
      <p:grpSp>
        <p:nvGrpSpPr>
          <p:cNvPr id="7" name="Group 47"/>
          <p:cNvGrpSpPr>
            <a:grpSpLocks/>
          </p:cNvGrpSpPr>
          <p:nvPr/>
        </p:nvGrpSpPr>
        <p:grpSpPr bwMode="auto">
          <a:xfrm>
            <a:off x="76200" y="3962400"/>
            <a:ext cx="1676400" cy="2514600"/>
            <a:chOff x="76200" y="3962400"/>
            <a:chExt cx="1676400" cy="2514600"/>
          </a:xfrm>
        </p:grpSpPr>
        <p:sp>
          <p:nvSpPr>
            <p:cNvPr id="135" name="Curved Up Arrow 134"/>
            <p:cNvSpPr/>
            <p:nvPr/>
          </p:nvSpPr>
          <p:spPr>
            <a:xfrm rot="5400000" flipH="1">
              <a:off x="419100" y="4381500"/>
              <a:ext cx="1752600" cy="914400"/>
            </a:xfrm>
            <a:prstGeom prst="curvedUpArrow">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chemeClr val="tx1"/>
                </a:solidFill>
                <a:ea typeface="Arial" pitchFamily="-65" charset="0"/>
                <a:cs typeface="Arial" pitchFamily="-65" charset="0"/>
              </a:endParaRPr>
            </a:p>
          </p:txBody>
        </p:sp>
        <p:sp>
          <p:nvSpPr>
            <p:cNvPr id="153651" name="AutoShape 43"/>
            <p:cNvSpPr>
              <a:spLocks noChangeArrowheads="1"/>
            </p:cNvSpPr>
            <p:nvPr/>
          </p:nvSpPr>
          <p:spPr bwMode="auto">
            <a:xfrm>
              <a:off x="76200" y="4724400"/>
              <a:ext cx="1676400" cy="1752600"/>
            </a:xfrm>
            <a:prstGeom prst="can">
              <a:avLst>
                <a:gd name="adj" fmla="val 24999"/>
              </a:avLst>
            </a:prstGeom>
            <a:gradFill rotWithShape="0">
              <a:gsLst>
                <a:gs pos="0">
                  <a:srgbClr val="E9F7FF"/>
                </a:gs>
                <a:gs pos="100000">
                  <a:srgbClr val="ABCBE1"/>
                </a:gs>
              </a:gsLst>
              <a:lin ang="5400000" scaled="1"/>
            </a:gradFill>
            <a:ln w="9525">
              <a:solidFill>
                <a:schemeClr val="tx1"/>
              </a:solidFill>
              <a:round/>
              <a:headEnd/>
              <a:tailEnd/>
            </a:ln>
          </p:spPr>
          <p:txBody>
            <a:bodyPr anchor="ctr">
              <a:prstTxWarp prst="textNoShape">
                <a:avLst/>
              </a:prstTxWarp>
            </a:bodyPr>
            <a:lstStyle/>
            <a:p>
              <a:pPr algn="ctr"/>
              <a:r>
                <a:rPr lang="en-US" sz="1400" dirty="0"/>
                <a:t>Annotations,</a:t>
              </a:r>
            </a:p>
            <a:p>
              <a:pPr algn="ctr"/>
              <a:r>
                <a:rPr lang="en-US" sz="1400" dirty="0"/>
                <a:t>TDBGV</a:t>
              </a:r>
            </a:p>
            <a:p>
              <a:pPr algn="ctr"/>
              <a:r>
                <a:rPr lang="en-US" sz="1400" dirty="0" err="1"/>
                <a:t>miRbase</a:t>
              </a:r>
              <a:r>
                <a:rPr lang="en-US" sz="1400" dirty="0"/>
                <a:t>,</a:t>
              </a:r>
            </a:p>
            <a:p>
              <a:pPr algn="ctr"/>
              <a:r>
                <a:rPr lang="en-US" sz="1400" dirty="0"/>
                <a:t>TCGA</a:t>
              </a:r>
              <a:r>
                <a:rPr lang="en-US" sz="1400" dirty="0" smtClean="0"/>
                <a:t>, ICGC</a:t>
              </a:r>
              <a:endParaRPr lang="en-US" sz="1400" dirty="0"/>
            </a:p>
            <a:p>
              <a:pPr algn="ctr"/>
              <a:r>
                <a:rPr lang="en-US" sz="1400" dirty="0"/>
                <a:t>1KG,dbSNP</a:t>
              </a:r>
            </a:p>
          </p:txBody>
        </p:sp>
      </p:grpSp>
      <p:sp>
        <p:nvSpPr>
          <p:cNvPr id="136" name="Right Arrow 135"/>
          <p:cNvSpPr/>
          <p:nvPr/>
        </p:nvSpPr>
        <p:spPr>
          <a:xfrm>
            <a:off x="2732088" y="3352800"/>
            <a:ext cx="304800" cy="522288"/>
          </a:xfrm>
          <a:prstGeom prst="rightArrow">
            <a:avLst/>
          </a:prstGeom>
          <a:gradFill flip="none" rotWithShape="1">
            <a:gsLst>
              <a:gs pos="0">
                <a:srgbClr val="FF0000">
                  <a:alpha val="68000"/>
                </a:srgbClr>
              </a:gs>
              <a:gs pos="50000">
                <a:srgbClr val="FFFFFF">
                  <a:alpha val="61000"/>
                </a:srgbClr>
              </a:gs>
              <a:gs pos="100000">
                <a:srgbClr val="FF0000"/>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Arial" pitchFamily="-65" charset="0"/>
              <a:cs typeface="Arial" pitchFamily="-65" charset="0"/>
            </a:endParaRPr>
          </a:p>
        </p:txBody>
      </p:sp>
      <p:grpSp>
        <p:nvGrpSpPr>
          <p:cNvPr id="8" name="Group 52"/>
          <p:cNvGrpSpPr>
            <a:grpSpLocks/>
          </p:cNvGrpSpPr>
          <p:nvPr/>
        </p:nvGrpSpPr>
        <p:grpSpPr bwMode="auto">
          <a:xfrm>
            <a:off x="2700338" y="1023938"/>
            <a:ext cx="1074737" cy="2252662"/>
            <a:chOff x="2700189" y="1023408"/>
            <a:chExt cx="1075534" cy="2253192"/>
          </a:xfrm>
        </p:grpSpPr>
        <p:sp>
          <p:nvSpPr>
            <p:cNvPr id="130" name="Oval 129"/>
            <p:cNvSpPr/>
            <p:nvPr/>
          </p:nvSpPr>
          <p:spPr bwMode="auto">
            <a:xfrm>
              <a:off x="2961440" y="1295400"/>
              <a:ext cx="609600" cy="685800"/>
            </a:xfrm>
            <a:prstGeom prst="ellipse">
              <a:avLst/>
            </a:prstGeom>
            <a:gradFill flip="none" rotWithShape="1">
              <a:gsLst>
                <a:gs pos="100000">
                  <a:schemeClr val="accent1">
                    <a:tint val="100000"/>
                    <a:shade val="100000"/>
                    <a:satMod val="130000"/>
                  </a:schemeClr>
                </a:gs>
                <a:gs pos="0">
                  <a:schemeClr val="accent1">
                    <a:tint val="50000"/>
                    <a:shade val="100000"/>
                    <a:satMod val="350000"/>
                  </a:schemeClr>
                </a:gs>
              </a:gsLst>
              <a:path path="circle">
                <a:fillToRect l="50000" t="50000" r="50000" b="50000"/>
              </a:path>
              <a:tileRect/>
            </a:gradFill>
          </p:spPr>
          <p:style>
            <a:lnRef idx="1">
              <a:schemeClr val="accent1"/>
            </a:lnRef>
            <a:fillRef idx="3">
              <a:schemeClr val="accent1"/>
            </a:fillRef>
            <a:effectRef idx="2">
              <a:schemeClr val="accent1"/>
            </a:effectRef>
            <a:fontRef idx="minor">
              <a:schemeClr val="lt1"/>
            </a:fontRef>
          </p:style>
          <p:txBody>
            <a:bodyPr wrap="none" anchor="ctr">
              <a:prstTxWarp prst="textNoShape">
                <a:avLst/>
              </a:prstTxWarp>
            </a:bodyPr>
            <a:lstStyle/>
            <a:p>
              <a:pPr algn="ctr"/>
              <a:r>
                <a:rPr lang="en-US" sz="1200" b="1" dirty="0" smtClean="0">
                  <a:solidFill>
                    <a:srgbClr val="000000"/>
                  </a:solidFill>
                  <a:ea typeface="ＭＳ Ｐゴシック" pitchFamily="-65" charset="-128"/>
                  <a:cs typeface="ＭＳ Ｐゴシック" pitchFamily="-65" charset="-128"/>
                </a:rPr>
                <a:t>Bacteria</a:t>
              </a:r>
            </a:p>
            <a:p>
              <a:pPr algn="ctr"/>
              <a:r>
                <a:rPr lang="en-US" sz="1200" b="1" dirty="0">
                  <a:solidFill>
                    <a:srgbClr val="000000"/>
                  </a:solidFill>
                  <a:ea typeface="ＭＳ Ｐゴシック" pitchFamily="-65" charset="-128"/>
                  <a:cs typeface="ＭＳ Ｐゴシック" pitchFamily="-65" charset="-128"/>
                </a:rPr>
                <a:t>/</a:t>
              </a:r>
              <a:r>
                <a:rPr lang="en-US" sz="1200" b="1" dirty="0" smtClean="0">
                  <a:solidFill>
                    <a:srgbClr val="000000"/>
                  </a:solidFill>
                  <a:ea typeface="ＭＳ Ｐゴシック" pitchFamily="-65" charset="-128"/>
                  <a:cs typeface="ＭＳ Ｐゴシック" pitchFamily="-65" charset="-128"/>
                </a:rPr>
                <a:t>Fungi</a:t>
              </a:r>
              <a:endParaRPr lang="en-US" sz="1200" b="1" dirty="0">
                <a:solidFill>
                  <a:srgbClr val="000000"/>
                </a:solidFill>
                <a:ea typeface="ＭＳ Ｐゴシック" pitchFamily="-65" charset="-128"/>
                <a:cs typeface="ＭＳ Ｐゴシック" pitchFamily="-65" charset="-128"/>
              </a:endParaRPr>
            </a:p>
          </p:txBody>
        </p:sp>
        <p:sp>
          <p:nvSpPr>
            <p:cNvPr id="132" name="Up-Down Arrow 131"/>
            <p:cNvSpPr/>
            <p:nvPr/>
          </p:nvSpPr>
          <p:spPr bwMode="auto">
            <a:xfrm>
              <a:off x="3037640" y="1981200"/>
              <a:ext cx="457200" cy="1295400"/>
            </a:xfrm>
            <a:prstGeom prst="upDownArrow">
              <a:avLst>
                <a:gd name="adj1" fmla="val 14365"/>
                <a:gd name="adj2" fmla="val 41477"/>
              </a:avLst>
            </a:prstGeom>
            <a:gradFill flip="none" rotWithShape="1">
              <a:gsLst>
                <a:gs pos="86000">
                  <a:schemeClr val="tx1"/>
                </a:gs>
                <a:gs pos="0">
                  <a:srgbClr val="FFFFFF"/>
                </a:gs>
              </a:gsLst>
              <a:path path="circle">
                <a:fillToRect l="50000" t="50000" r="50000" b="50000"/>
              </a:path>
              <a:tileRect/>
            </a:gra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sz="1100">
                <a:solidFill>
                  <a:schemeClr val="tx1"/>
                </a:solidFill>
                <a:ea typeface="ＭＳ Ｐゴシック" pitchFamily="-65" charset="-128"/>
                <a:cs typeface="ＭＳ Ｐゴシック" pitchFamily="-65" charset="-128"/>
              </a:endParaRPr>
            </a:p>
          </p:txBody>
        </p:sp>
        <p:sp>
          <p:nvSpPr>
            <p:cNvPr id="137" name="Right Arrow 136"/>
            <p:cNvSpPr/>
            <p:nvPr/>
          </p:nvSpPr>
          <p:spPr>
            <a:xfrm rot="16200000">
              <a:off x="3070428" y="913712"/>
              <a:ext cx="304872" cy="524263"/>
            </a:xfrm>
            <a:prstGeom prst="rightArrow">
              <a:avLst/>
            </a:prstGeom>
            <a:gradFill flip="none" rotWithShape="1">
              <a:gsLst>
                <a:gs pos="0">
                  <a:srgbClr val="FF0000">
                    <a:alpha val="68000"/>
                  </a:srgbClr>
                </a:gs>
                <a:gs pos="50000">
                  <a:srgbClr val="FFFFFF">
                    <a:alpha val="61000"/>
                  </a:srgbClr>
                </a:gs>
                <a:gs pos="100000">
                  <a:srgbClr val="FF0000"/>
                </a:gs>
              </a:gsLst>
              <a:lin ang="16200000" scaled="0"/>
              <a:tileRect/>
            </a:gradFill>
          </p:spPr>
          <p:style>
            <a:lnRef idx="1">
              <a:schemeClr val="accent1"/>
            </a:lnRef>
            <a:fillRef idx="3">
              <a:schemeClr val="accent1"/>
            </a:fillRef>
            <a:effectRef idx="2">
              <a:schemeClr val="accent1"/>
            </a:effectRef>
            <a:fontRef idx="minor">
              <a:schemeClr val="lt1"/>
            </a:fontRef>
          </p:style>
          <p:txBody>
            <a:bodyPr vert="eaVert" anchor="ctr">
              <a:prstTxWarp prst="textNoShape">
                <a:avLst/>
              </a:prstTxWarp>
            </a:bodyPr>
            <a:lstStyle/>
            <a:p>
              <a:pPr algn="ctr"/>
              <a:r>
                <a:rPr lang="en-US">
                  <a:solidFill>
                    <a:srgbClr val="000000"/>
                  </a:solidFill>
                  <a:ea typeface="Arial" pitchFamily="-65" charset="0"/>
                  <a:cs typeface="Arial" pitchFamily="-65" charset="0"/>
                </a:rPr>
                <a:t>G</a:t>
              </a:r>
            </a:p>
          </p:txBody>
        </p:sp>
        <p:sp>
          <p:nvSpPr>
            <p:cNvPr id="138" name="Right Arrow 137"/>
            <p:cNvSpPr/>
            <p:nvPr/>
          </p:nvSpPr>
          <p:spPr>
            <a:xfrm rot="19324551">
              <a:off x="3470697" y="1115505"/>
              <a:ext cx="305026" cy="522410"/>
            </a:xfrm>
            <a:prstGeom prst="rightArrow">
              <a:avLst/>
            </a:prstGeom>
            <a:gradFill flip="none" rotWithShape="1">
              <a:gsLst>
                <a:gs pos="0">
                  <a:srgbClr val="FF0000">
                    <a:alpha val="68000"/>
                  </a:srgbClr>
                </a:gs>
                <a:gs pos="50000">
                  <a:srgbClr val="FFFFFF">
                    <a:alpha val="61000"/>
                  </a:srgbClr>
                </a:gs>
                <a:gs pos="100000">
                  <a:srgbClr val="FF0000"/>
                </a:gs>
              </a:gsLst>
              <a:lin ang="16200000" scaled="0"/>
              <a:tileRect/>
            </a:gradFill>
          </p:spPr>
          <p:style>
            <a:lnRef idx="1">
              <a:schemeClr val="accent1"/>
            </a:lnRef>
            <a:fillRef idx="3">
              <a:schemeClr val="accent1"/>
            </a:fillRef>
            <a:effectRef idx="2">
              <a:schemeClr val="accent1"/>
            </a:effectRef>
            <a:fontRef idx="minor">
              <a:schemeClr val="lt1"/>
            </a:fontRef>
          </p:style>
          <p:txBody>
            <a:bodyPr vert="eaVert" anchor="ctr">
              <a:prstTxWarp prst="textNoShape">
                <a:avLst/>
              </a:prstTxWarp>
            </a:bodyPr>
            <a:lstStyle/>
            <a:p>
              <a:pPr algn="ctr"/>
              <a:r>
                <a:rPr lang="en-US">
                  <a:solidFill>
                    <a:srgbClr val="000000"/>
                  </a:solidFill>
                  <a:ea typeface="Arial" pitchFamily="-65" charset="0"/>
                  <a:cs typeface="Arial" pitchFamily="-65" charset="0"/>
                </a:rPr>
                <a:t>T</a:t>
              </a:r>
            </a:p>
          </p:txBody>
        </p:sp>
        <p:sp>
          <p:nvSpPr>
            <p:cNvPr id="139" name="Right Arrow 138"/>
            <p:cNvSpPr/>
            <p:nvPr/>
          </p:nvSpPr>
          <p:spPr>
            <a:xfrm rot="12567400">
              <a:off x="2700189" y="1181465"/>
              <a:ext cx="304800" cy="522815"/>
            </a:xfrm>
            <a:prstGeom prst="rightArrow">
              <a:avLst/>
            </a:prstGeom>
            <a:gradFill flip="none" rotWithShape="1">
              <a:gsLst>
                <a:gs pos="0">
                  <a:srgbClr val="FF0000">
                    <a:alpha val="68000"/>
                  </a:srgbClr>
                </a:gs>
                <a:gs pos="50000">
                  <a:srgbClr val="FFFFFF">
                    <a:alpha val="61000"/>
                  </a:srgbClr>
                </a:gs>
                <a:gs pos="100000">
                  <a:srgbClr val="FF0000"/>
                </a:gs>
              </a:gsLst>
              <a:lin ang="16200000" scaled="0"/>
              <a:tileRect/>
            </a:gradFill>
          </p:spPr>
          <p:style>
            <a:lnRef idx="1">
              <a:schemeClr val="accent1"/>
            </a:lnRef>
            <a:fillRef idx="3">
              <a:schemeClr val="accent1"/>
            </a:fillRef>
            <a:effectRef idx="2">
              <a:schemeClr val="accent1"/>
            </a:effectRef>
            <a:fontRef idx="minor">
              <a:schemeClr val="lt1"/>
            </a:fontRef>
          </p:style>
          <p:txBody>
            <a:bodyPr vert="vert" anchor="ctr" anchorCtr="1">
              <a:scene3d>
                <a:camera prst="orthographicFront"/>
                <a:lightRig rig="threePt" dir="t"/>
              </a:scene3d>
              <a:sp3d>
                <a:bevelT w="0"/>
              </a:sp3d>
            </a:bodyPr>
            <a:lstStyle/>
            <a:p>
              <a:pPr algn="ctr">
                <a:defRPr/>
              </a:pPr>
              <a:r>
                <a:rPr lang="en-US" b="1" dirty="0">
                  <a:solidFill>
                    <a:schemeClr val="tx1"/>
                  </a:solidFill>
                </a:rPr>
                <a:t>P</a:t>
              </a:r>
            </a:p>
          </p:txBody>
        </p:sp>
      </p:grpSp>
      <p:grpSp>
        <p:nvGrpSpPr>
          <p:cNvPr id="9" name="Group 55"/>
          <p:cNvGrpSpPr>
            <a:grpSpLocks/>
          </p:cNvGrpSpPr>
          <p:nvPr/>
        </p:nvGrpSpPr>
        <p:grpSpPr bwMode="auto">
          <a:xfrm>
            <a:off x="2700338" y="3962400"/>
            <a:ext cx="1065212" cy="2246313"/>
            <a:chOff x="2699920" y="3962400"/>
            <a:chExt cx="1065191" cy="2246026"/>
          </a:xfrm>
        </p:grpSpPr>
        <p:sp>
          <p:nvSpPr>
            <p:cNvPr id="131" name="Oval 130"/>
            <p:cNvSpPr/>
            <p:nvPr/>
          </p:nvSpPr>
          <p:spPr bwMode="auto">
            <a:xfrm>
              <a:off x="2961440" y="5257800"/>
              <a:ext cx="609600" cy="685800"/>
            </a:xfrm>
            <a:prstGeom prst="ellipse">
              <a:avLst/>
            </a:prstGeom>
            <a:gradFill flip="none" rotWithShape="1">
              <a:gsLst>
                <a:gs pos="100000">
                  <a:schemeClr val="accent1">
                    <a:tint val="100000"/>
                    <a:shade val="100000"/>
                    <a:satMod val="130000"/>
                  </a:schemeClr>
                </a:gs>
                <a:gs pos="0">
                  <a:schemeClr val="accent1">
                    <a:tint val="50000"/>
                    <a:shade val="100000"/>
                    <a:satMod val="350000"/>
                  </a:schemeClr>
                </a:gs>
              </a:gsLst>
              <a:path path="circle">
                <a:fillToRect l="50000" t="50000" r="50000" b="50000"/>
              </a:path>
              <a:tileRect/>
            </a:gradFill>
          </p:spPr>
          <p:style>
            <a:lnRef idx="1">
              <a:schemeClr val="accent1"/>
            </a:lnRef>
            <a:fillRef idx="3">
              <a:schemeClr val="accent1"/>
            </a:fillRef>
            <a:effectRef idx="2">
              <a:schemeClr val="accent1"/>
            </a:effectRef>
            <a:fontRef idx="minor">
              <a:schemeClr val="lt1"/>
            </a:fontRef>
          </p:style>
          <p:txBody>
            <a:bodyPr wrap="none" anchor="ctr">
              <a:prstTxWarp prst="textNoShape">
                <a:avLst/>
              </a:prstTxWarp>
            </a:bodyPr>
            <a:lstStyle/>
            <a:p>
              <a:pPr algn="ctr"/>
              <a:r>
                <a:rPr lang="en-US" sz="1200" b="1">
                  <a:solidFill>
                    <a:srgbClr val="000000"/>
                  </a:solidFill>
                  <a:ea typeface="ＭＳ Ｐゴシック" pitchFamily="-65" charset="-128"/>
                  <a:cs typeface="ＭＳ Ｐゴシック" pitchFamily="-65" charset="-128"/>
                </a:rPr>
                <a:t>Virus</a:t>
              </a:r>
            </a:p>
          </p:txBody>
        </p:sp>
        <p:sp>
          <p:nvSpPr>
            <p:cNvPr id="133" name="Up-Down Arrow 132"/>
            <p:cNvSpPr/>
            <p:nvPr/>
          </p:nvSpPr>
          <p:spPr bwMode="auto">
            <a:xfrm>
              <a:off x="3037640" y="3962400"/>
              <a:ext cx="457200" cy="1295400"/>
            </a:xfrm>
            <a:prstGeom prst="upDownArrow">
              <a:avLst>
                <a:gd name="adj1" fmla="val 14365"/>
                <a:gd name="adj2" fmla="val 41477"/>
              </a:avLst>
            </a:prstGeom>
            <a:gradFill flip="none" rotWithShape="1">
              <a:gsLst>
                <a:gs pos="86000">
                  <a:schemeClr val="tx1"/>
                </a:gs>
                <a:gs pos="0">
                  <a:srgbClr val="FFFFFF"/>
                </a:gs>
              </a:gsLst>
              <a:path path="circle">
                <a:fillToRect l="50000" t="50000" r="50000" b="50000"/>
              </a:path>
              <a:tileRect/>
            </a:gra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sz="1100">
                <a:solidFill>
                  <a:schemeClr val="tx1"/>
                </a:solidFill>
                <a:ea typeface="ＭＳ Ｐゴシック" pitchFamily="-65" charset="-128"/>
                <a:cs typeface="ＭＳ Ｐゴシック" pitchFamily="-65" charset="-128"/>
              </a:endParaRPr>
            </a:p>
          </p:txBody>
        </p:sp>
        <p:sp>
          <p:nvSpPr>
            <p:cNvPr id="140" name="Right Arrow 139"/>
            <p:cNvSpPr/>
            <p:nvPr/>
          </p:nvSpPr>
          <p:spPr>
            <a:xfrm rot="16200000" flipH="1">
              <a:off x="3100769" y="5813954"/>
              <a:ext cx="265079" cy="523865"/>
            </a:xfrm>
            <a:prstGeom prst="rightArrow">
              <a:avLst/>
            </a:prstGeom>
            <a:gradFill flip="none" rotWithShape="1">
              <a:gsLst>
                <a:gs pos="0">
                  <a:srgbClr val="FF0000">
                    <a:alpha val="68000"/>
                  </a:srgbClr>
                </a:gs>
                <a:gs pos="50000">
                  <a:srgbClr val="FFFFFF">
                    <a:alpha val="61000"/>
                  </a:srgbClr>
                </a:gs>
                <a:gs pos="100000">
                  <a:srgbClr val="FF0000"/>
                </a:gs>
              </a:gsLst>
              <a:lin ang="16200000" scaled="0"/>
              <a:tileRect/>
            </a:gradFill>
          </p:spPr>
          <p:style>
            <a:lnRef idx="1">
              <a:schemeClr val="accent1"/>
            </a:lnRef>
            <a:fillRef idx="3">
              <a:schemeClr val="accent1"/>
            </a:fillRef>
            <a:effectRef idx="2">
              <a:schemeClr val="accent1"/>
            </a:effectRef>
            <a:fontRef idx="minor">
              <a:schemeClr val="lt1"/>
            </a:fontRef>
          </p:style>
          <p:txBody>
            <a:bodyPr vert="eaVert" anchor="ctr">
              <a:prstTxWarp prst="textNoShape">
                <a:avLst/>
              </a:prstTxWarp>
            </a:bodyPr>
            <a:lstStyle/>
            <a:p>
              <a:pPr algn="ctr"/>
              <a:r>
                <a:rPr lang="en-US">
                  <a:solidFill>
                    <a:srgbClr val="000000"/>
                  </a:solidFill>
                  <a:ea typeface="Arial" pitchFamily="-65" charset="0"/>
                  <a:cs typeface="Arial" pitchFamily="-65" charset="0"/>
                </a:rPr>
                <a:t>G</a:t>
              </a:r>
            </a:p>
          </p:txBody>
        </p:sp>
        <p:sp>
          <p:nvSpPr>
            <p:cNvPr id="141" name="Right Arrow 140"/>
            <p:cNvSpPr/>
            <p:nvPr/>
          </p:nvSpPr>
          <p:spPr>
            <a:xfrm rot="1982121">
              <a:off x="3460317" y="5608428"/>
              <a:ext cx="304794" cy="522220"/>
            </a:xfrm>
            <a:prstGeom prst="rightArrow">
              <a:avLst/>
            </a:prstGeom>
            <a:gradFill flip="none" rotWithShape="1">
              <a:gsLst>
                <a:gs pos="0">
                  <a:srgbClr val="FF0000">
                    <a:alpha val="68000"/>
                  </a:srgbClr>
                </a:gs>
                <a:gs pos="50000">
                  <a:srgbClr val="FFFFFF">
                    <a:alpha val="61000"/>
                  </a:srgbClr>
                </a:gs>
                <a:gs pos="100000">
                  <a:srgbClr val="FF0000"/>
                </a:gs>
              </a:gsLst>
              <a:lin ang="16200000" scaled="0"/>
              <a:tileRect/>
            </a:gradFill>
          </p:spPr>
          <p:style>
            <a:lnRef idx="1">
              <a:schemeClr val="accent1"/>
            </a:lnRef>
            <a:fillRef idx="3">
              <a:schemeClr val="accent1"/>
            </a:fillRef>
            <a:effectRef idx="2">
              <a:schemeClr val="accent1"/>
            </a:effectRef>
            <a:fontRef idx="minor">
              <a:schemeClr val="lt1"/>
            </a:fontRef>
          </p:style>
          <p:txBody>
            <a:bodyPr vert="eaVert" anchor="ctr">
              <a:prstTxWarp prst="textNoShape">
                <a:avLst/>
              </a:prstTxWarp>
            </a:bodyPr>
            <a:lstStyle/>
            <a:p>
              <a:pPr algn="ctr"/>
              <a:r>
                <a:rPr lang="en-US">
                  <a:solidFill>
                    <a:srgbClr val="000000"/>
                  </a:solidFill>
                  <a:ea typeface="Arial" pitchFamily="-65" charset="0"/>
                  <a:cs typeface="Arial" pitchFamily="-65" charset="0"/>
                </a:rPr>
                <a:t>T</a:t>
              </a:r>
            </a:p>
          </p:txBody>
        </p:sp>
        <p:sp>
          <p:nvSpPr>
            <p:cNvPr id="142" name="Right Arrow 141"/>
            <p:cNvSpPr/>
            <p:nvPr/>
          </p:nvSpPr>
          <p:spPr>
            <a:xfrm rot="9026528">
              <a:off x="2699920" y="5527475"/>
              <a:ext cx="304794" cy="522221"/>
            </a:xfrm>
            <a:prstGeom prst="rightArrow">
              <a:avLst/>
            </a:prstGeom>
            <a:gradFill flip="none" rotWithShape="1">
              <a:gsLst>
                <a:gs pos="0">
                  <a:srgbClr val="FF0000">
                    <a:alpha val="68000"/>
                  </a:srgbClr>
                </a:gs>
                <a:gs pos="50000">
                  <a:srgbClr val="FFFFFF">
                    <a:alpha val="61000"/>
                  </a:srgbClr>
                </a:gs>
                <a:gs pos="100000">
                  <a:srgbClr val="FF0000"/>
                </a:gs>
              </a:gsLst>
              <a:lin ang="16200000" scaled="0"/>
              <a:tileRect/>
            </a:gradFill>
          </p:spPr>
          <p:style>
            <a:lnRef idx="1">
              <a:schemeClr val="accent1"/>
            </a:lnRef>
            <a:fillRef idx="3">
              <a:schemeClr val="accent1"/>
            </a:fillRef>
            <a:effectRef idx="2">
              <a:schemeClr val="accent1"/>
            </a:effectRef>
            <a:fontRef idx="minor">
              <a:schemeClr val="lt1"/>
            </a:fontRef>
          </p:style>
          <p:txBody>
            <a:bodyPr vert="eaVert" anchor="ctr">
              <a:prstTxWarp prst="textNoShape">
                <a:avLst/>
              </a:prstTxWarp>
            </a:bodyPr>
            <a:lstStyle/>
            <a:p>
              <a:pPr algn="ctr"/>
              <a:r>
                <a:rPr lang="en-US">
                  <a:solidFill>
                    <a:srgbClr val="000000"/>
                  </a:solidFill>
                  <a:ea typeface="Arial" pitchFamily="-65" charset="0"/>
                  <a:cs typeface="Arial" pitchFamily="-65" charset="0"/>
                </a:rPr>
                <a:t>P</a:t>
              </a:r>
            </a:p>
          </p:txBody>
        </p:sp>
      </p:grpSp>
      <p:sp>
        <p:nvSpPr>
          <p:cNvPr id="12" name="TextBox 11"/>
          <p:cNvSpPr txBox="1"/>
          <p:nvPr/>
        </p:nvSpPr>
        <p:spPr>
          <a:xfrm>
            <a:off x="9271000" y="5803900"/>
            <a:ext cx="184666" cy="369332"/>
          </a:xfrm>
          <a:prstGeom prst="rect">
            <a:avLst/>
          </a:prstGeom>
          <a:noFill/>
        </p:spPr>
        <p:txBody>
          <a:bodyPr wrap="none" rtlCol="0">
            <a:spAutoFit/>
          </a:bodyPr>
          <a:lstStyle/>
          <a:p>
            <a:endParaRPr lang="en-US" dirty="0"/>
          </a:p>
        </p:txBody>
      </p:sp>
      <p:sp>
        <p:nvSpPr>
          <p:cNvPr id="125" name="Up-Down Arrow 124"/>
          <p:cNvSpPr/>
          <p:nvPr/>
        </p:nvSpPr>
        <p:spPr bwMode="auto">
          <a:xfrm>
            <a:off x="6847640" y="762000"/>
            <a:ext cx="1066800" cy="4343400"/>
          </a:xfrm>
          <a:prstGeom prst="upDownArrow">
            <a:avLst>
              <a:gd name="adj1" fmla="val 51972"/>
              <a:gd name="adj2" fmla="val 32601"/>
            </a:avLst>
          </a:prstGeom>
          <a:gradFill flip="none" rotWithShape="1">
            <a:gsLst>
              <a:gs pos="86000">
                <a:schemeClr val="tx1"/>
              </a:gs>
              <a:gs pos="0">
                <a:srgbClr val="FFFFFF"/>
              </a:gs>
            </a:gsLst>
            <a:path path="circle">
              <a:fillToRect l="50000" t="50000" r="50000" b="50000"/>
            </a:path>
            <a:tileRect/>
          </a:gradFill>
        </p:spPr>
        <p:style>
          <a:lnRef idx="1">
            <a:schemeClr val="accent1"/>
          </a:lnRef>
          <a:fillRef idx="3">
            <a:schemeClr val="accent1"/>
          </a:fillRef>
          <a:effectRef idx="2">
            <a:schemeClr val="accent1"/>
          </a:effectRef>
          <a:fontRef idx="minor">
            <a:schemeClr val="lt1"/>
          </a:fontRef>
        </p:style>
        <p:txBody>
          <a:bodyPr lIns="0" rIns="0" anchor="ctr">
            <a:prstTxWarp prst="textNoShape">
              <a:avLst/>
            </a:prstTxWarp>
          </a:bodyPr>
          <a:lstStyle/>
          <a:p>
            <a:pPr algn="ctr"/>
            <a:endParaRPr lang="en-US" sz="900" dirty="0">
              <a:solidFill>
                <a:schemeClr val="bg1"/>
              </a:solidFill>
              <a:ea typeface="ＭＳ Ｐゴシック" pitchFamily="-65" charset="-128"/>
              <a:cs typeface="ＭＳ Ｐゴシック" pitchFamily="-65" charset="-128"/>
            </a:endParaRPr>
          </a:p>
          <a:p>
            <a:pPr algn="ctr"/>
            <a:endParaRPr lang="en-US" sz="900" dirty="0">
              <a:solidFill>
                <a:schemeClr val="bg1"/>
              </a:solidFill>
              <a:ea typeface="ＭＳ Ｐゴシック" pitchFamily="-65" charset="-128"/>
              <a:cs typeface="ＭＳ Ｐゴシック" pitchFamily="-65" charset="-128"/>
            </a:endParaRPr>
          </a:p>
          <a:p>
            <a:pPr algn="ctr"/>
            <a:endParaRPr lang="en-US" sz="900" dirty="0">
              <a:solidFill>
                <a:schemeClr val="bg1"/>
              </a:solidFill>
              <a:ea typeface="ＭＳ Ｐゴシック" pitchFamily="-65" charset="-128"/>
              <a:cs typeface="ＭＳ Ｐゴシック" pitchFamily="-65" charset="-128"/>
            </a:endParaRPr>
          </a:p>
          <a:p>
            <a:pPr algn="ctr"/>
            <a:r>
              <a:rPr lang="en-US" sz="900" dirty="0">
                <a:solidFill>
                  <a:schemeClr val="bg1"/>
                </a:solidFill>
                <a:ea typeface="ＭＳ Ｐゴシック" pitchFamily="-65" charset="-128"/>
                <a:cs typeface="ＭＳ Ｐゴシック" pitchFamily="-65" charset="-128"/>
              </a:rPr>
              <a:t>mRNAs</a:t>
            </a:r>
          </a:p>
          <a:p>
            <a:pPr algn="ctr"/>
            <a:r>
              <a:rPr lang="en-US" sz="900" dirty="0">
                <a:solidFill>
                  <a:schemeClr val="bg1"/>
                </a:solidFill>
                <a:ea typeface="ＭＳ Ｐゴシック" pitchFamily="-65" charset="-128"/>
                <a:cs typeface="ＭＳ Ｐゴシック" pitchFamily="-65" charset="-128"/>
              </a:rPr>
              <a:t>degrade</a:t>
            </a:r>
          </a:p>
          <a:p>
            <a:pPr algn="ctr"/>
            <a:endParaRPr lang="en-US" sz="900" dirty="0">
              <a:solidFill>
                <a:schemeClr val="bg1"/>
              </a:solidFill>
              <a:ea typeface="ＭＳ Ｐゴシック" pitchFamily="-65" charset="-128"/>
              <a:cs typeface="ＭＳ Ｐゴシック" pitchFamily="-65" charset="-128"/>
            </a:endParaRPr>
          </a:p>
          <a:p>
            <a:pPr algn="ctr"/>
            <a:endParaRPr lang="en-US" sz="900" dirty="0">
              <a:solidFill>
                <a:schemeClr val="bg1"/>
              </a:solidFill>
              <a:ea typeface="ＭＳ Ｐゴシック" pitchFamily="-65" charset="-128"/>
              <a:cs typeface="ＭＳ Ｐゴシック" pitchFamily="-65" charset="-128"/>
            </a:endParaRPr>
          </a:p>
          <a:p>
            <a:pPr algn="ctr"/>
            <a:endParaRPr lang="en-US" sz="900" dirty="0">
              <a:solidFill>
                <a:schemeClr val="bg1"/>
              </a:solidFill>
              <a:ea typeface="ＭＳ Ｐゴシック" pitchFamily="-65" charset="-128"/>
              <a:cs typeface="ＭＳ Ｐゴシック" pitchFamily="-65" charset="-128"/>
            </a:endParaRPr>
          </a:p>
          <a:p>
            <a:pPr algn="ctr"/>
            <a:endParaRPr lang="en-US" sz="900" dirty="0">
              <a:solidFill>
                <a:schemeClr val="bg1"/>
              </a:solidFill>
              <a:ea typeface="ＭＳ Ｐゴシック" pitchFamily="-65" charset="-128"/>
              <a:cs typeface="ＭＳ Ｐゴシック" pitchFamily="-65" charset="-128"/>
            </a:endParaRPr>
          </a:p>
          <a:p>
            <a:pPr algn="ctr"/>
            <a:endParaRPr lang="en-US" sz="900" dirty="0">
              <a:solidFill>
                <a:schemeClr val="bg1"/>
              </a:solidFill>
              <a:ea typeface="ＭＳ Ｐゴシック" pitchFamily="-65" charset="-128"/>
              <a:cs typeface="ＭＳ Ｐゴシック" pitchFamily="-65" charset="-128"/>
            </a:endParaRPr>
          </a:p>
          <a:p>
            <a:pPr algn="ctr"/>
            <a:endParaRPr lang="en-US" sz="900" dirty="0">
              <a:solidFill>
                <a:schemeClr val="bg1"/>
              </a:solidFill>
              <a:ea typeface="ＭＳ Ｐゴシック" pitchFamily="-65" charset="-128"/>
              <a:cs typeface="ＭＳ Ｐゴシック" pitchFamily="-65" charset="-128"/>
            </a:endParaRPr>
          </a:p>
          <a:p>
            <a:pPr algn="ctr"/>
            <a:endParaRPr lang="en-US" sz="900" dirty="0">
              <a:solidFill>
                <a:schemeClr val="bg1"/>
              </a:solidFill>
              <a:ea typeface="ＭＳ Ｐゴシック" pitchFamily="-65" charset="-128"/>
              <a:cs typeface="ＭＳ Ｐゴシック" pitchFamily="-65" charset="-128"/>
            </a:endParaRPr>
          </a:p>
          <a:p>
            <a:pPr algn="ctr"/>
            <a:endParaRPr lang="en-US" sz="900" dirty="0">
              <a:solidFill>
                <a:schemeClr val="bg1"/>
              </a:solidFill>
              <a:ea typeface="ＭＳ Ｐゴシック" pitchFamily="-65" charset="-128"/>
              <a:cs typeface="ＭＳ Ｐゴシック" pitchFamily="-65" charset="-128"/>
            </a:endParaRPr>
          </a:p>
          <a:p>
            <a:pPr algn="ctr"/>
            <a:endParaRPr lang="en-US" sz="900" dirty="0">
              <a:solidFill>
                <a:schemeClr val="bg1"/>
              </a:solidFill>
              <a:ea typeface="ＭＳ Ｐゴシック" pitchFamily="-65" charset="-128"/>
              <a:cs typeface="ＭＳ Ｐゴシック" pitchFamily="-65" charset="-128"/>
            </a:endParaRPr>
          </a:p>
          <a:p>
            <a:pPr algn="ctr"/>
            <a:endParaRPr lang="en-US" sz="900" dirty="0">
              <a:solidFill>
                <a:schemeClr val="bg1"/>
              </a:solidFill>
              <a:ea typeface="ＭＳ Ｐゴシック" pitchFamily="-65" charset="-128"/>
              <a:cs typeface="ＭＳ Ｐゴシック" pitchFamily="-65" charset="-128"/>
            </a:endParaRPr>
          </a:p>
          <a:p>
            <a:pPr algn="ctr"/>
            <a:endParaRPr lang="en-US" sz="900" dirty="0">
              <a:solidFill>
                <a:schemeClr val="bg1"/>
              </a:solidFill>
              <a:ea typeface="ＭＳ Ｐゴシック" pitchFamily="-65" charset="-128"/>
              <a:cs typeface="ＭＳ Ｐゴシック" pitchFamily="-65" charset="-128"/>
            </a:endParaRPr>
          </a:p>
          <a:p>
            <a:pPr algn="ctr"/>
            <a:endParaRPr lang="en-US" sz="900" dirty="0">
              <a:solidFill>
                <a:schemeClr val="bg1"/>
              </a:solidFill>
              <a:ea typeface="ＭＳ Ｐゴシック" pitchFamily="-65" charset="-128"/>
              <a:cs typeface="ＭＳ Ｐゴシック" pitchFamily="-65" charset="-128"/>
            </a:endParaRPr>
          </a:p>
          <a:p>
            <a:pPr algn="ctr"/>
            <a:endParaRPr lang="en-US" sz="900" dirty="0">
              <a:solidFill>
                <a:schemeClr val="bg1"/>
              </a:solidFill>
              <a:ea typeface="ＭＳ Ｐゴシック" pitchFamily="-65" charset="-128"/>
              <a:cs typeface="ＭＳ Ｐゴシック" pitchFamily="-65" charset="-128"/>
            </a:endParaRPr>
          </a:p>
          <a:p>
            <a:pPr algn="ctr"/>
            <a:endParaRPr lang="en-US" sz="900" dirty="0">
              <a:solidFill>
                <a:schemeClr val="bg1"/>
              </a:solidFill>
              <a:ea typeface="ＭＳ Ｐゴシック" pitchFamily="-65" charset="-128"/>
              <a:cs typeface="ＭＳ Ｐゴシック" pitchFamily="-65" charset="-128"/>
            </a:endParaRPr>
          </a:p>
          <a:p>
            <a:pPr algn="ctr"/>
            <a:endParaRPr lang="en-US" sz="900" dirty="0">
              <a:solidFill>
                <a:schemeClr val="bg1"/>
              </a:solidFill>
              <a:ea typeface="ＭＳ Ｐゴシック" pitchFamily="-65" charset="-128"/>
              <a:cs typeface="ＭＳ Ｐゴシック" pitchFamily="-65" charset="-128"/>
            </a:endParaRPr>
          </a:p>
          <a:p>
            <a:pPr algn="ctr"/>
            <a:endParaRPr lang="en-US" sz="900" dirty="0">
              <a:solidFill>
                <a:schemeClr val="bg1"/>
              </a:solidFill>
              <a:ea typeface="ＭＳ Ｐゴシック" pitchFamily="-65" charset="-128"/>
              <a:cs typeface="ＭＳ Ｐゴシック" pitchFamily="-65" charset="-128"/>
            </a:endParaRPr>
          </a:p>
          <a:p>
            <a:pPr algn="ctr"/>
            <a:endParaRPr lang="en-US" sz="900" dirty="0">
              <a:solidFill>
                <a:schemeClr val="bg1"/>
              </a:solidFill>
              <a:ea typeface="ＭＳ Ｐゴシック" pitchFamily="-65" charset="-128"/>
              <a:cs typeface="ＭＳ Ｐゴシック" pitchFamily="-65" charset="-128"/>
            </a:endParaRPr>
          </a:p>
          <a:p>
            <a:pPr algn="ctr"/>
            <a:endParaRPr lang="en-US" sz="900" dirty="0">
              <a:solidFill>
                <a:schemeClr val="bg1"/>
              </a:solidFill>
              <a:ea typeface="ＭＳ Ｐゴシック" pitchFamily="-65" charset="-128"/>
              <a:cs typeface="ＭＳ Ｐゴシック" pitchFamily="-65" charset="-128"/>
            </a:endParaRPr>
          </a:p>
          <a:p>
            <a:pPr algn="ctr"/>
            <a:endParaRPr lang="en-US" sz="900" dirty="0">
              <a:solidFill>
                <a:schemeClr val="bg1"/>
              </a:solidFill>
              <a:ea typeface="ＭＳ Ｐゴシック" pitchFamily="-65" charset="-128"/>
              <a:cs typeface="ＭＳ Ｐゴシック" pitchFamily="-65" charset="-128"/>
            </a:endParaRPr>
          </a:p>
          <a:p>
            <a:pPr algn="ctr"/>
            <a:endParaRPr lang="en-US" sz="900" dirty="0">
              <a:solidFill>
                <a:schemeClr val="bg1"/>
              </a:solidFill>
              <a:ea typeface="ＭＳ Ｐゴシック" pitchFamily="-65" charset="-128"/>
              <a:cs typeface="ＭＳ Ｐゴシック" pitchFamily="-65" charset="-128"/>
            </a:endParaRPr>
          </a:p>
          <a:p>
            <a:pPr algn="ctr"/>
            <a:endParaRPr lang="en-US" sz="900" dirty="0">
              <a:solidFill>
                <a:schemeClr val="bg1"/>
              </a:solidFill>
              <a:ea typeface="ＭＳ Ｐゴシック" pitchFamily="-65" charset="-128"/>
              <a:cs typeface="ＭＳ Ｐゴシック" pitchFamily="-65" charset="-128"/>
            </a:endParaRPr>
          </a:p>
          <a:p>
            <a:pPr algn="ctr"/>
            <a:endParaRPr lang="en-US" sz="900" dirty="0">
              <a:solidFill>
                <a:schemeClr val="bg1"/>
              </a:solidFill>
              <a:ea typeface="ＭＳ Ｐゴシック" pitchFamily="-65" charset="-128"/>
              <a:cs typeface="ＭＳ Ｐゴシック" pitchFamily="-65" charset="-128"/>
            </a:endParaRPr>
          </a:p>
          <a:p>
            <a:pPr algn="ctr"/>
            <a:endParaRPr lang="en-US" sz="900" dirty="0">
              <a:solidFill>
                <a:schemeClr val="bg1"/>
              </a:solidFill>
              <a:ea typeface="ＭＳ Ｐゴシック" pitchFamily="-65" charset="-128"/>
              <a:cs typeface="ＭＳ Ｐゴシック" pitchFamily="-65" charset="-128"/>
            </a:endParaRPr>
          </a:p>
          <a:p>
            <a:pPr algn="ctr"/>
            <a:endParaRPr lang="en-US" sz="900" dirty="0">
              <a:solidFill>
                <a:schemeClr val="bg1"/>
              </a:solidFill>
              <a:ea typeface="ＭＳ Ｐゴシック" pitchFamily="-65" charset="-128"/>
              <a:cs typeface="ＭＳ Ｐゴシック" pitchFamily="-65" charset="-128"/>
            </a:endParaRPr>
          </a:p>
          <a:p>
            <a:pPr algn="ctr"/>
            <a:r>
              <a:rPr lang="en-US" sz="900" dirty="0">
                <a:solidFill>
                  <a:schemeClr val="bg1"/>
                </a:solidFill>
                <a:ea typeface="ＭＳ Ｐゴシック" pitchFamily="-65" charset="-128"/>
                <a:cs typeface="ＭＳ Ｐゴシック" pitchFamily="-65" charset="-128"/>
              </a:rPr>
              <a:t>TFBS</a:t>
            </a:r>
          </a:p>
          <a:p>
            <a:pPr algn="ctr"/>
            <a:endParaRPr lang="en-US" sz="900" dirty="0">
              <a:solidFill>
                <a:schemeClr val="bg1"/>
              </a:solidFill>
              <a:ea typeface="ＭＳ Ｐゴシック" pitchFamily="-65" charset="-128"/>
              <a:cs typeface="ＭＳ Ｐゴシック" pitchFamily="-65" charset="-128"/>
            </a:endParaRPr>
          </a:p>
          <a:p>
            <a:pPr algn="ctr"/>
            <a:endParaRPr lang="en-US" sz="900" dirty="0">
              <a:solidFill>
                <a:schemeClr val="bg1"/>
              </a:solidFill>
              <a:ea typeface="ＭＳ Ｐゴシック" pitchFamily="-65" charset="-128"/>
              <a:cs typeface="ＭＳ Ｐゴシック" pitchFamily="-65" charset="-128"/>
            </a:endParaRPr>
          </a:p>
          <a:p>
            <a:pPr algn="ctr"/>
            <a:endParaRPr lang="en-US" sz="900" dirty="0">
              <a:solidFill>
                <a:schemeClr val="bg1"/>
              </a:solidFill>
              <a:ea typeface="ＭＳ Ｐゴシック" pitchFamily="-65" charset="-128"/>
              <a:cs typeface="ＭＳ Ｐゴシック" pitchFamily="-65" charset="-128"/>
            </a:endParaRPr>
          </a:p>
          <a:p>
            <a:pPr algn="ctr"/>
            <a:endParaRPr lang="en-US" sz="900" dirty="0">
              <a:solidFill>
                <a:schemeClr val="bg1"/>
              </a:solidFill>
              <a:ea typeface="ＭＳ Ｐゴシック" pitchFamily="-65" charset="-128"/>
              <a:cs typeface="ＭＳ Ｐゴシック" pitchFamily="-65" charset="-128"/>
            </a:endParaRPr>
          </a:p>
          <a:p>
            <a:pPr algn="ctr"/>
            <a:endParaRPr lang="en-US" sz="900" dirty="0">
              <a:solidFill>
                <a:schemeClr val="bg1"/>
              </a:solidFill>
              <a:ea typeface="ＭＳ Ｐゴシック" pitchFamily="-65" charset="-128"/>
              <a:cs typeface="ＭＳ Ｐゴシック" pitchFamily="-65" charset="-128"/>
            </a:endParaRPr>
          </a:p>
        </p:txBody>
      </p:sp>
      <p:sp>
        <p:nvSpPr>
          <p:cNvPr id="118" name="Parallelogram 117"/>
          <p:cNvSpPr/>
          <p:nvPr/>
        </p:nvSpPr>
        <p:spPr>
          <a:xfrm>
            <a:off x="4637088" y="3276600"/>
            <a:ext cx="3276600" cy="762000"/>
          </a:xfrm>
          <a:prstGeom prst="parallelogram">
            <a:avLst>
              <a:gd name="adj" fmla="val 49573"/>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marL="342900" indent="-342900">
              <a:buFontTx/>
              <a:buAutoNum type="arabicPeriod"/>
            </a:pPr>
            <a:r>
              <a:rPr lang="en-US" sz="1200" dirty="0">
                <a:solidFill>
                  <a:schemeClr val="bg1"/>
                </a:solidFill>
                <a:latin typeface="Calibri"/>
                <a:ea typeface="Arial" pitchFamily="-65" charset="0"/>
                <a:cs typeface="Calibri"/>
              </a:rPr>
              <a:t>Variants (SNVs, </a:t>
            </a:r>
            <a:r>
              <a:rPr lang="en-US" sz="1200" dirty="0" err="1">
                <a:solidFill>
                  <a:schemeClr val="bg1"/>
                </a:solidFill>
                <a:latin typeface="Calibri"/>
                <a:ea typeface="Arial" pitchFamily="-65" charset="0"/>
                <a:cs typeface="Calibri"/>
              </a:rPr>
              <a:t>indels</a:t>
            </a:r>
            <a:r>
              <a:rPr lang="en-US" sz="1200" dirty="0">
                <a:solidFill>
                  <a:schemeClr val="bg1"/>
                </a:solidFill>
                <a:latin typeface="Calibri"/>
                <a:ea typeface="Arial" pitchFamily="-65" charset="0"/>
                <a:cs typeface="Calibri"/>
              </a:rPr>
              <a:t>)</a:t>
            </a:r>
          </a:p>
          <a:p>
            <a:pPr marL="342900" indent="-342900">
              <a:buFontTx/>
              <a:buAutoNum type="arabicPeriod"/>
            </a:pPr>
            <a:r>
              <a:rPr lang="en-US" sz="1200" dirty="0">
                <a:solidFill>
                  <a:schemeClr val="bg1"/>
                </a:solidFill>
                <a:latin typeface="Calibri"/>
                <a:ea typeface="Arial" pitchFamily="-65" charset="0"/>
                <a:cs typeface="Calibri"/>
              </a:rPr>
              <a:t>Structural variants (CNVs, </a:t>
            </a:r>
            <a:r>
              <a:rPr lang="en-US" sz="1200" dirty="0" err="1">
                <a:solidFill>
                  <a:schemeClr val="bg1"/>
                </a:solidFill>
                <a:latin typeface="Calibri"/>
                <a:ea typeface="Arial" pitchFamily="-65" charset="0"/>
                <a:cs typeface="Calibri"/>
              </a:rPr>
              <a:t>TxC</a:t>
            </a:r>
            <a:r>
              <a:rPr lang="en-US" sz="1200" dirty="0">
                <a:solidFill>
                  <a:schemeClr val="bg1"/>
                </a:solidFill>
                <a:latin typeface="Calibri"/>
                <a:ea typeface="Arial" pitchFamily="-65" charset="0"/>
                <a:cs typeface="Calibri"/>
              </a:rPr>
              <a:t>)</a:t>
            </a:r>
          </a:p>
          <a:p>
            <a:pPr marL="342900" indent="-342900">
              <a:buFontTx/>
              <a:buAutoNum type="arabicPeriod"/>
            </a:pPr>
            <a:r>
              <a:rPr lang="en-US" sz="1200" dirty="0">
                <a:solidFill>
                  <a:schemeClr val="bg1"/>
                </a:solidFill>
                <a:latin typeface="Calibri"/>
                <a:ea typeface="Arial" pitchFamily="-65" charset="0"/>
                <a:cs typeface="Calibri"/>
              </a:rPr>
              <a:t>Ancestry prediction from AIMs</a:t>
            </a:r>
          </a:p>
        </p:txBody>
      </p:sp>
      <p:sp>
        <p:nvSpPr>
          <p:cNvPr id="59" name="ZoneTexte 58"/>
          <p:cNvSpPr txBox="1"/>
          <p:nvPr/>
        </p:nvSpPr>
        <p:spPr>
          <a:xfrm>
            <a:off x="0" y="6488668"/>
            <a:ext cx="4903907" cy="369332"/>
          </a:xfrm>
          <a:prstGeom prst="rect">
            <a:avLst/>
          </a:prstGeom>
          <a:noFill/>
        </p:spPr>
        <p:txBody>
          <a:bodyPr wrap="none" rtlCol="0">
            <a:spAutoFit/>
          </a:bodyPr>
          <a:lstStyle/>
          <a:p>
            <a:r>
              <a:rPr lang="fr-FR" dirty="0" err="1" smtClean="0">
                <a:solidFill>
                  <a:srgbClr val="FFFFFF"/>
                </a:solidFill>
              </a:rPr>
              <a:t>Courtesy</a:t>
            </a:r>
            <a:r>
              <a:rPr lang="fr-FR" dirty="0" smtClean="0">
                <a:solidFill>
                  <a:srgbClr val="FFFFFF"/>
                </a:solidFill>
              </a:rPr>
              <a:t> of Dr Christopher </a:t>
            </a:r>
            <a:r>
              <a:rPr lang="fr-FR" dirty="0" err="1" smtClean="0">
                <a:solidFill>
                  <a:srgbClr val="FFFFFF"/>
                </a:solidFill>
              </a:rPr>
              <a:t>Mason</a:t>
            </a:r>
            <a:r>
              <a:rPr lang="fr-FR" dirty="0" smtClean="0">
                <a:solidFill>
                  <a:srgbClr val="FFFFFF"/>
                </a:solidFill>
              </a:rPr>
              <a:t>, NYC, USA</a:t>
            </a:r>
            <a:endParaRPr lang="fr-FR" dirty="0">
              <a:solidFill>
                <a:srgbClr val="FFFFFF"/>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86119349"/>
      </p:ext>
    </p:extLst>
  </p:cSld>
  <p:clrMapOvr>
    <a:masterClrMapping/>
  </p:clrMapOvr>
  <mc:AlternateContent>
    <mc:Choice xmlns:mp="http://schemas.microsoft.com/office/mac/powerpoint/2008/main" Requires="mp">
      <mc:AlternateContent>
        <mc:Choice Requires="mp">
          <mp:transition spd="slow" advClick="0" advTm="35000">
            <mp:cube dir="d"/>
          </mp:transition>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xmlns:mp="http://schemas.microsoft.com/office/mac/powerpoint/2008/main">
          <p:transition spd="slow" advClick="0" advTm="35000">
            <p:cover dir="d"/>
          </p:transition>
        </mc:Fallback>
      </mc:AlternateContent>
    </mc:Choice>
    <mc:Fallback>
      <mc:AlternateContent>
        <mc:Choice Requires="mp">
          <p:transition spd="slow" advClick="0" advTm="35000">
            <p:cover dir="d"/>
          </p:transition>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xmlns:mp="http://schemas.microsoft.com/office/mac/powerpoint/2008/main">
          <p:transition spd="slow" advClick="0" advTm="35000">
            <p:cover dir="d"/>
          </p:transition>
        </mc:Fallback>
      </mc:AlternateContent>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300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3000"/>
                            </p:stCondLst>
                            <p:childTnLst>
                              <p:par>
                                <p:cTn id="8" presetID="1"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100C4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latin typeface="Calibri"/>
              <a:cs typeface="Calibri"/>
            </a:endParaRPr>
          </a:p>
        </p:txBody>
      </p:sp>
      <p:sp>
        <p:nvSpPr>
          <p:cNvPr id="13" name="Parallelogram 12"/>
          <p:cNvSpPr/>
          <p:nvPr/>
        </p:nvSpPr>
        <p:spPr>
          <a:xfrm>
            <a:off x="65969" y="1890586"/>
            <a:ext cx="9013408" cy="2980292"/>
          </a:xfrm>
          <a:prstGeom prst="parallelogram">
            <a:avLst/>
          </a:prstGeom>
          <a:gradFill>
            <a:gsLst>
              <a:gs pos="0">
                <a:schemeClr val="bg2"/>
              </a:gs>
              <a:gs pos="100000">
                <a:srgbClr val="FFCC66"/>
              </a:gs>
            </a:gsLst>
          </a:gradFill>
          <a:ln>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2" name="Picture 6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024271" y="2279765"/>
            <a:ext cx="2337339" cy="2105571"/>
          </a:xfrm>
          <a:prstGeom prst="rect">
            <a:avLst/>
          </a:prstGeom>
          <a:noFill/>
          <a:ln>
            <a:noFill/>
          </a:ln>
        </p:spPr>
      </p:pic>
      <p:pic>
        <p:nvPicPr>
          <p:cNvPr id="63" name="Picture 62"/>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511944" y="2279765"/>
            <a:ext cx="2337339" cy="2105571"/>
          </a:xfrm>
          <a:prstGeom prst="rect">
            <a:avLst/>
          </a:prstGeom>
          <a:noFill/>
          <a:ln>
            <a:noFill/>
          </a:ln>
        </p:spPr>
      </p:pic>
      <p:pic>
        <p:nvPicPr>
          <p:cNvPr id="64" name="Picture 63"/>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030341" y="2279765"/>
            <a:ext cx="2337339" cy="2105571"/>
          </a:xfrm>
          <a:prstGeom prst="rect">
            <a:avLst/>
          </a:prstGeom>
          <a:noFill/>
          <a:ln>
            <a:noFill/>
          </a:ln>
        </p:spPr>
      </p:pic>
      <p:sp>
        <p:nvSpPr>
          <p:cNvPr id="14" name="TextBox 13"/>
          <p:cNvSpPr txBox="1"/>
          <p:nvPr/>
        </p:nvSpPr>
        <p:spPr>
          <a:xfrm>
            <a:off x="1947846" y="4501546"/>
            <a:ext cx="529111" cy="369332"/>
          </a:xfrm>
          <a:prstGeom prst="rect">
            <a:avLst/>
          </a:prstGeom>
          <a:noFill/>
        </p:spPr>
        <p:txBody>
          <a:bodyPr wrap="none" rtlCol="0">
            <a:spAutoFit/>
          </a:bodyPr>
          <a:lstStyle/>
          <a:p>
            <a:r>
              <a:rPr lang="en-US" dirty="0" smtClean="0"/>
              <a:t>T=0</a:t>
            </a:r>
            <a:endParaRPr lang="en-US" dirty="0"/>
          </a:p>
        </p:txBody>
      </p:sp>
      <p:sp>
        <p:nvSpPr>
          <p:cNvPr id="66" name="TextBox 65"/>
          <p:cNvSpPr txBox="1"/>
          <p:nvPr/>
        </p:nvSpPr>
        <p:spPr>
          <a:xfrm>
            <a:off x="4392799" y="4446788"/>
            <a:ext cx="529111" cy="369332"/>
          </a:xfrm>
          <a:prstGeom prst="rect">
            <a:avLst/>
          </a:prstGeom>
          <a:noFill/>
        </p:spPr>
        <p:txBody>
          <a:bodyPr wrap="none" rtlCol="0">
            <a:spAutoFit/>
          </a:bodyPr>
          <a:lstStyle/>
          <a:p>
            <a:r>
              <a:rPr lang="en-US" dirty="0" smtClean="0"/>
              <a:t>T=1</a:t>
            </a:r>
            <a:endParaRPr lang="en-US" dirty="0"/>
          </a:p>
        </p:txBody>
      </p:sp>
      <p:sp>
        <p:nvSpPr>
          <p:cNvPr id="67" name="TextBox 66"/>
          <p:cNvSpPr txBox="1"/>
          <p:nvPr/>
        </p:nvSpPr>
        <p:spPr>
          <a:xfrm>
            <a:off x="6952167" y="4451620"/>
            <a:ext cx="561121" cy="369332"/>
          </a:xfrm>
          <a:prstGeom prst="rect">
            <a:avLst/>
          </a:prstGeom>
          <a:noFill/>
        </p:spPr>
        <p:txBody>
          <a:bodyPr wrap="none" rtlCol="0">
            <a:spAutoFit/>
          </a:bodyPr>
          <a:lstStyle/>
          <a:p>
            <a:r>
              <a:rPr lang="en-US" dirty="0" smtClean="0"/>
              <a:t>T=N</a:t>
            </a:r>
            <a:endParaRPr lang="en-US" dirty="0"/>
          </a:p>
        </p:txBody>
      </p:sp>
      <p:sp>
        <p:nvSpPr>
          <p:cNvPr id="68" name="Parallelogram 67"/>
          <p:cNvSpPr/>
          <p:nvPr/>
        </p:nvSpPr>
        <p:spPr>
          <a:xfrm>
            <a:off x="91369" y="228995"/>
            <a:ext cx="9013408" cy="1382487"/>
          </a:xfrm>
          <a:prstGeom prst="parallelogram">
            <a:avLst/>
          </a:prstGeom>
          <a:gradFill>
            <a:gsLst>
              <a:gs pos="0">
                <a:schemeClr val="bg2"/>
              </a:gs>
              <a:gs pos="100000">
                <a:srgbClr val="FFCC66"/>
              </a:gs>
            </a:gsLst>
          </a:gradFill>
          <a:ln>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Environment</a:t>
            </a:r>
            <a:endParaRPr lang="en-US" dirty="0"/>
          </a:p>
        </p:txBody>
      </p:sp>
      <p:sp>
        <p:nvSpPr>
          <p:cNvPr id="69" name="Parallelogram 68"/>
          <p:cNvSpPr/>
          <p:nvPr/>
        </p:nvSpPr>
        <p:spPr>
          <a:xfrm>
            <a:off x="91369" y="5272795"/>
            <a:ext cx="9013408" cy="1369076"/>
          </a:xfrm>
          <a:prstGeom prst="parallelogram">
            <a:avLst/>
          </a:prstGeom>
          <a:gradFill>
            <a:gsLst>
              <a:gs pos="0">
                <a:schemeClr val="bg2"/>
              </a:gs>
              <a:gs pos="100000">
                <a:srgbClr val="FFCC66"/>
              </a:gs>
            </a:gsLst>
          </a:gradFill>
          <a:ln>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Environment</a:t>
            </a:r>
            <a:endParaRPr lang="en-US" dirty="0"/>
          </a:p>
        </p:txBody>
      </p:sp>
      <p:sp>
        <p:nvSpPr>
          <p:cNvPr id="15" name="ZoneTexte 14"/>
          <p:cNvSpPr txBox="1"/>
          <p:nvPr/>
        </p:nvSpPr>
        <p:spPr>
          <a:xfrm>
            <a:off x="2754586" y="6488668"/>
            <a:ext cx="6389414" cy="369332"/>
          </a:xfrm>
          <a:prstGeom prst="rect">
            <a:avLst/>
          </a:prstGeom>
          <a:noFill/>
        </p:spPr>
        <p:txBody>
          <a:bodyPr wrap="none" rtlCol="0">
            <a:spAutoFit/>
          </a:bodyPr>
          <a:lstStyle/>
          <a:p>
            <a:r>
              <a:rPr lang="fr-FR" dirty="0" err="1" smtClean="0">
                <a:solidFill>
                  <a:srgbClr val="FFFFFF"/>
                </a:solidFill>
              </a:rPr>
              <a:t>Courtesy</a:t>
            </a:r>
            <a:r>
              <a:rPr lang="fr-FR" dirty="0" smtClean="0">
                <a:solidFill>
                  <a:srgbClr val="FFFFFF"/>
                </a:solidFill>
              </a:rPr>
              <a:t> of Christopher </a:t>
            </a:r>
            <a:r>
              <a:rPr lang="fr-FR" dirty="0" err="1" smtClean="0">
                <a:solidFill>
                  <a:srgbClr val="FFFFFF"/>
                </a:solidFill>
              </a:rPr>
              <a:t>Mason</a:t>
            </a:r>
            <a:r>
              <a:rPr lang="fr-FR" dirty="0" smtClean="0">
                <a:solidFill>
                  <a:srgbClr val="FFFFFF"/>
                </a:solidFill>
              </a:rPr>
              <a:t>, Weill </a:t>
            </a:r>
            <a:r>
              <a:rPr lang="fr-FR" dirty="0" err="1" smtClean="0">
                <a:solidFill>
                  <a:srgbClr val="FFFFFF"/>
                </a:solidFill>
              </a:rPr>
              <a:t>Cornell</a:t>
            </a:r>
            <a:r>
              <a:rPr lang="fr-FR" dirty="0" smtClean="0">
                <a:solidFill>
                  <a:srgbClr val="FFFFFF"/>
                </a:solidFill>
              </a:rPr>
              <a:t> Med </a:t>
            </a:r>
            <a:r>
              <a:rPr lang="fr-FR" dirty="0" err="1" smtClean="0">
                <a:solidFill>
                  <a:srgbClr val="FFFFFF"/>
                </a:solidFill>
              </a:rPr>
              <a:t>Coll</a:t>
            </a:r>
            <a:r>
              <a:rPr lang="fr-FR" dirty="0" smtClean="0">
                <a:solidFill>
                  <a:srgbClr val="FFFFFF"/>
                </a:solidFill>
              </a:rPr>
              <a:t>, NYC </a:t>
            </a:r>
            <a:endParaRPr lang="fr-FR" dirty="0">
              <a:solidFill>
                <a:srgbClr val="FFFFFF"/>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21866938"/>
      </p:ext>
    </p:extLst>
  </p:cSld>
  <p:clrMapOvr>
    <a:masterClrMapping/>
  </p:clrMapOvr>
  <mc:AlternateContent>
    <mc:Choice xmlns:mp="http://schemas.microsoft.com/office/mac/powerpoint/2008/main" Requires="mp">
      <mc:AlternateContent>
        <mc:Choice Requires="mp">
          <mp:transition spd="slow" advClick="0" advTm="30000">
            <mp:cube dir="u"/>
          </mp:transition>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xmlns:mp="http://schemas.microsoft.com/office/mac/powerpoint/2008/main">
          <p:transition spd="slow" advClick="0" advTm="30000">
            <p:cover dir="u"/>
          </p:transition>
        </mc:Fallback>
      </mc:AlternateContent>
    </mc:Choice>
    <mc:Fallback>
      <mc:AlternateContent>
        <mc:Choice Requires="mp">
          <p:transition spd="slow" advClick="0" advTm="30000">
            <p:cover dir="u"/>
          </p:transition>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xmlns:mp="http://schemas.microsoft.com/office/mac/powerpoint/2008/main">
          <p:transition spd="slow" advClick="0" advTm="30000">
            <p:cover dir="u"/>
          </p:transition>
        </mc:Fallback>
      </mc:AlternateContent>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 name="Rectangle 16"/>
          <p:cNvSpPr/>
          <p:nvPr/>
        </p:nvSpPr>
        <p:spPr>
          <a:xfrm>
            <a:off x="0" y="0"/>
            <a:ext cx="9144000" cy="6858000"/>
          </a:xfrm>
          <a:prstGeom prst="rect">
            <a:avLst/>
          </a:prstGeom>
          <a:solidFill>
            <a:srgbClr val="100C4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latin typeface="Calibri"/>
              <a:cs typeface="Calibri"/>
            </a:endParaRPr>
          </a:p>
        </p:txBody>
      </p:sp>
      <p:pic>
        <p:nvPicPr>
          <p:cNvPr id="4" name="Picture 3"/>
          <p:cNvPicPr>
            <a:picLocks noChangeAspect="1"/>
          </p:cNvPicPr>
          <p:nvPr/>
        </p:nvPicPr>
        <p:blipFill>
          <a:blip r:embed="rId3"/>
          <a:stretch>
            <a:fillRect/>
          </a:stretch>
        </p:blipFill>
        <p:spPr>
          <a:xfrm>
            <a:off x="2298700" y="914401"/>
            <a:ext cx="6528274" cy="2075154"/>
          </a:xfrm>
          <a:prstGeom prst="rect">
            <a:avLst/>
          </a:prstGeom>
        </p:spPr>
      </p:pic>
      <p:pic>
        <p:nvPicPr>
          <p:cNvPr id="18" name="Picture 17"/>
          <p:cNvPicPr>
            <a:picLocks noChangeAspect="1"/>
          </p:cNvPicPr>
          <p:nvPr/>
        </p:nvPicPr>
        <p:blipFill>
          <a:blip r:embed="rId4">
            <a:clrChange>
              <a:clrFrom>
                <a:srgbClr val="FFFFFF"/>
              </a:clrFrom>
              <a:clrTo>
                <a:srgbClr val="FFFFFF">
                  <a:alpha val="0"/>
                </a:srgbClr>
              </a:clrTo>
            </a:clrChange>
          </a:blip>
          <a:stretch>
            <a:fillRect/>
          </a:stretch>
        </p:blipFill>
        <p:spPr>
          <a:xfrm>
            <a:off x="787400" y="2950250"/>
            <a:ext cx="8039100" cy="3501350"/>
          </a:xfrm>
          <a:prstGeom prst="rect">
            <a:avLst/>
          </a:prstGeom>
          <a:solidFill>
            <a:schemeClr val="bg1"/>
          </a:solidFill>
        </p:spPr>
      </p:pic>
      <p:pic>
        <p:nvPicPr>
          <p:cNvPr id="15" name="Image 14"/>
          <p:cNvPicPr>
            <a:picLocks noChangeAspect="1"/>
          </p:cNvPicPr>
          <p:nvPr/>
        </p:nvPicPr>
        <p:blipFill>
          <a:blip r:embed="rId5"/>
          <a:stretch>
            <a:fillRect/>
          </a:stretch>
        </p:blipFill>
        <p:spPr>
          <a:xfrm>
            <a:off x="406400" y="292100"/>
            <a:ext cx="2032000" cy="2667000"/>
          </a:xfrm>
          <a:prstGeom prst="rect">
            <a:avLst/>
          </a:prstGeom>
        </p:spPr>
      </p:pic>
      <p:sp>
        <p:nvSpPr>
          <p:cNvPr id="16" name="Titre 1"/>
          <p:cNvSpPr txBox="1">
            <a:spLocks/>
          </p:cNvSpPr>
          <p:nvPr/>
        </p:nvSpPr>
        <p:spPr bwMode="auto">
          <a:xfrm>
            <a:off x="2438400" y="252413"/>
            <a:ext cx="8229600" cy="113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fr-FR" sz="2900" kern="0" dirty="0" smtClean="0">
                <a:solidFill>
                  <a:srgbClr val="FFFFFF"/>
                </a:solidFill>
                <a:latin typeface="+mj-lt"/>
                <a:ea typeface="ＭＳ Ｐゴシック" pitchFamily="-84" charset="-128"/>
                <a:cs typeface="ＭＳ Ｐゴシック" pitchFamily="-84" charset="-128"/>
              </a:rPr>
              <a:t>WANTED </a:t>
            </a:r>
            <a:r>
              <a:rPr kumimoji="0" lang="fr-FR" sz="2900" b="0" i="0" u="none" strike="noStrike" kern="0" cap="none" spc="0" normalizeH="0" baseline="0" noProof="0" dirty="0" smtClean="0">
                <a:ln>
                  <a:noFill/>
                </a:ln>
                <a:solidFill>
                  <a:srgbClr val="FFFFFF"/>
                </a:solidFill>
                <a:effectLst/>
                <a:uLnTx/>
                <a:uFillTx/>
                <a:latin typeface="+mj-lt"/>
                <a:ea typeface="ＭＳ Ｐゴシック" pitchFamily="-84" charset="-128"/>
                <a:cs typeface="ＭＳ Ｐゴシック" pitchFamily="-84" charset="-128"/>
              </a:rPr>
              <a:t>1 </a:t>
            </a:r>
            <a:r>
              <a:rPr kumimoji="0" lang="fr-FR" sz="2900" b="0" i="0" u="none" strike="noStrike" kern="0" cap="none" spc="0" normalizeH="0" baseline="0" noProof="0" dirty="0" err="1" smtClean="0">
                <a:ln>
                  <a:noFill/>
                </a:ln>
                <a:solidFill>
                  <a:srgbClr val="FFFFFF"/>
                </a:solidFill>
                <a:effectLst/>
                <a:uLnTx/>
                <a:uFillTx/>
                <a:latin typeface="+mj-lt"/>
                <a:ea typeface="ＭＳ Ｐゴシック" pitchFamily="-84" charset="-128"/>
                <a:cs typeface="ＭＳ Ｐゴシック" pitchFamily="-84" charset="-128"/>
              </a:rPr>
              <a:t>Yottabyte</a:t>
            </a:r>
            <a:r>
              <a:rPr kumimoji="0" lang="fr-FR" sz="2900" b="0" i="0" u="none" strike="noStrike" kern="0" cap="none" spc="0" normalizeH="0" noProof="0" dirty="0" smtClean="0">
                <a:ln>
                  <a:noFill/>
                </a:ln>
                <a:solidFill>
                  <a:srgbClr val="FFFFFF"/>
                </a:solidFill>
                <a:effectLst/>
                <a:uLnTx/>
                <a:uFillTx/>
                <a:latin typeface="+mj-lt"/>
                <a:ea typeface="ＭＳ Ｐゴシック" pitchFamily="-84" charset="-128"/>
                <a:cs typeface="ＭＳ Ｐゴシック" pitchFamily="-84" charset="-128"/>
              </a:rPr>
              <a:t> = 1 trillion </a:t>
            </a:r>
            <a:r>
              <a:rPr kumimoji="0" lang="fr-FR" sz="2900" b="0" i="0" u="none" strike="noStrike" kern="0" cap="none" spc="0" normalizeH="0" noProof="0" dirty="0" err="1" smtClean="0">
                <a:ln>
                  <a:noFill/>
                </a:ln>
                <a:solidFill>
                  <a:srgbClr val="FFFFFF"/>
                </a:solidFill>
                <a:effectLst/>
                <a:uLnTx/>
                <a:uFillTx/>
                <a:latin typeface="+mj-lt"/>
                <a:ea typeface="ＭＳ Ｐゴシック" pitchFamily="-84" charset="-128"/>
                <a:cs typeface="ＭＳ Ｐゴシック" pitchFamily="-84" charset="-128"/>
              </a:rPr>
              <a:t>Terrabyte</a:t>
            </a:r>
            <a:endParaRPr kumimoji="0" lang="fr-FR" sz="2900" b="0" i="0" u="none" strike="noStrike" kern="0" cap="none" spc="0" normalizeH="0" baseline="0" noProof="0" dirty="0">
              <a:ln>
                <a:noFill/>
              </a:ln>
              <a:solidFill>
                <a:srgbClr val="FFFFFF"/>
              </a:solidFill>
              <a:effectLst/>
              <a:uLnTx/>
              <a:uFillTx/>
              <a:latin typeface="+mj-lt"/>
              <a:ea typeface="ＭＳ Ｐゴシック" pitchFamily="-84" charset="-128"/>
              <a:cs typeface="ＭＳ Ｐゴシック" pitchFamily="-84" charset="-128"/>
            </a:endParaRPr>
          </a:p>
        </p:txBody>
      </p:sp>
      <p:sp>
        <p:nvSpPr>
          <p:cNvPr id="8" name="ZoneTexte 7"/>
          <p:cNvSpPr txBox="1"/>
          <p:nvPr/>
        </p:nvSpPr>
        <p:spPr>
          <a:xfrm>
            <a:off x="2754586" y="6488668"/>
            <a:ext cx="6389414" cy="369332"/>
          </a:xfrm>
          <a:prstGeom prst="rect">
            <a:avLst/>
          </a:prstGeom>
          <a:noFill/>
        </p:spPr>
        <p:txBody>
          <a:bodyPr wrap="none" rtlCol="0">
            <a:spAutoFit/>
          </a:bodyPr>
          <a:lstStyle/>
          <a:p>
            <a:r>
              <a:rPr lang="fr-FR" dirty="0" err="1" smtClean="0">
                <a:solidFill>
                  <a:srgbClr val="FFFFFF"/>
                </a:solidFill>
              </a:rPr>
              <a:t>Courtesy</a:t>
            </a:r>
            <a:r>
              <a:rPr lang="fr-FR" dirty="0" smtClean="0">
                <a:solidFill>
                  <a:srgbClr val="FFFFFF"/>
                </a:solidFill>
              </a:rPr>
              <a:t> of Christopher </a:t>
            </a:r>
            <a:r>
              <a:rPr lang="fr-FR" dirty="0" err="1" smtClean="0">
                <a:solidFill>
                  <a:srgbClr val="FFFFFF"/>
                </a:solidFill>
              </a:rPr>
              <a:t>Mason</a:t>
            </a:r>
            <a:r>
              <a:rPr lang="fr-FR" dirty="0" smtClean="0">
                <a:solidFill>
                  <a:srgbClr val="FFFFFF"/>
                </a:solidFill>
              </a:rPr>
              <a:t>, Weill </a:t>
            </a:r>
            <a:r>
              <a:rPr lang="fr-FR" dirty="0" err="1" smtClean="0">
                <a:solidFill>
                  <a:srgbClr val="FFFFFF"/>
                </a:solidFill>
              </a:rPr>
              <a:t>Cornell</a:t>
            </a:r>
            <a:r>
              <a:rPr lang="fr-FR" dirty="0" smtClean="0">
                <a:solidFill>
                  <a:srgbClr val="FFFFFF"/>
                </a:solidFill>
              </a:rPr>
              <a:t> Med </a:t>
            </a:r>
            <a:r>
              <a:rPr lang="fr-FR" dirty="0" err="1" smtClean="0">
                <a:solidFill>
                  <a:srgbClr val="FFFFFF"/>
                </a:solidFill>
              </a:rPr>
              <a:t>Coll</a:t>
            </a:r>
            <a:r>
              <a:rPr lang="fr-FR" dirty="0" smtClean="0">
                <a:solidFill>
                  <a:srgbClr val="FFFFFF"/>
                </a:solidFill>
              </a:rPr>
              <a:t>, NYC </a:t>
            </a:r>
            <a:endParaRPr lang="fr-FR" dirty="0">
              <a:solidFill>
                <a:srgbClr val="FFFFFF"/>
              </a:solidFill>
            </a:endParaRPr>
          </a:p>
        </p:txBody>
      </p:sp>
      <p:sp>
        <p:nvSpPr>
          <p:cNvPr id="9" name="Rectangle 8"/>
          <p:cNvSpPr/>
          <p:nvPr/>
        </p:nvSpPr>
        <p:spPr>
          <a:xfrm>
            <a:off x="6211564" y="1606034"/>
            <a:ext cx="2739452" cy="584776"/>
          </a:xfrm>
          <a:prstGeom prst="rect">
            <a:avLst/>
          </a:prstGeom>
          <a:effectLst>
            <a:outerShdw blurRad="50800" dist="38100" dir="2700000" algn="tl" rotWithShape="0">
              <a:srgbClr val="000000">
                <a:alpha val="43000"/>
              </a:srgbClr>
            </a:outerShdw>
          </a:effectLst>
        </p:spPr>
        <p:txBody>
          <a:bodyPr wrap="none">
            <a:spAutoFit/>
          </a:bodyPr>
          <a:lstStyle/>
          <a:p>
            <a:pPr lvl="0" eaLnBrk="0" hangingPunct="0">
              <a:defRPr/>
            </a:pPr>
            <a:r>
              <a:rPr lang="fr-FR" sz="3200" kern="0" dirty="0" smtClean="0">
                <a:solidFill>
                  <a:srgbClr val="FF0000"/>
                </a:solidFill>
                <a:ea typeface="ＭＳ Ｐゴシック" pitchFamily="-84" charset="-128"/>
                <a:cs typeface="ＭＳ Ｐゴシック" pitchFamily="-84" charset="-128"/>
              </a:rPr>
              <a:t>US$100trillion</a:t>
            </a:r>
            <a:endParaRPr lang="fr-FR" sz="3200" kern="0" dirty="0">
              <a:solidFill>
                <a:srgbClr val="FF0000"/>
              </a:solidFill>
              <a:ea typeface="ＭＳ Ｐゴシック" pitchFamily="-84" charset="-128"/>
              <a:cs typeface="ＭＳ Ｐゴシック" pitchFamily="-84" charset="-128"/>
            </a:endParaRPr>
          </a:p>
        </p:txBody>
      </p:sp>
      <p:sp>
        <p:nvSpPr>
          <p:cNvPr id="10" name="Triangle isocèle 9"/>
          <p:cNvSpPr/>
          <p:nvPr/>
        </p:nvSpPr>
        <p:spPr>
          <a:xfrm>
            <a:off x="7543800" y="1333500"/>
            <a:ext cx="355600" cy="342900"/>
          </a:xfrm>
          <a:prstGeom prst="triangle">
            <a:avLst/>
          </a:prstGeom>
          <a:gradFill flip="none" rotWithShape="1">
            <a:gsLst>
              <a:gs pos="100000">
                <a:srgbClr val="FF0000"/>
              </a:gs>
              <a:gs pos="0">
                <a:srgbClr val="FFFFFF"/>
              </a:gs>
            </a:gsLst>
            <a:path path="circle">
              <a:fillToRect l="50000" t="50000" r="50000" b="5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ZoneTexte 10"/>
          <p:cNvSpPr txBox="1"/>
          <p:nvPr/>
        </p:nvSpPr>
        <p:spPr>
          <a:xfrm>
            <a:off x="1130300" y="2628900"/>
            <a:ext cx="1362259" cy="307777"/>
          </a:xfrm>
          <a:prstGeom prst="rect">
            <a:avLst/>
          </a:prstGeom>
          <a:noFill/>
        </p:spPr>
        <p:txBody>
          <a:bodyPr wrap="none" rtlCol="0">
            <a:spAutoFit/>
          </a:bodyPr>
          <a:lstStyle/>
          <a:p>
            <a:r>
              <a:rPr lang="fr-FR" sz="1400" b="1" dirty="0" err="1" smtClean="0"/>
              <a:t>October</a:t>
            </a:r>
            <a:r>
              <a:rPr lang="fr-FR" sz="1400" b="1" dirty="0" smtClean="0"/>
              <a:t>, 2013</a:t>
            </a:r>
            <a:endParaRPr lang="fr-FR" sz="1400" b="1"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21866938"/>
      </p:ext>
    </p:extLst>
  </p:cSld>
  <p:clrMapOvr>
    <a:masterClrMapping/>
  </p:clrMapOvr>
  <p:transition spd="slow" advClick="0" advTm="30000">
    <p:checke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Clr clrSpc="rgb">
                                      <p:cBhvr override="childStyle">
                                        <p:cTn id="6" dur="100" fill="hold"/>
                                        <p:tgtEl>
                                          <p:spTgt spid="15"/>
                                        </p:tgtEl>
                                        <p:attrNameLst>
                                          <p:attrName>style.color</p:attrName>
                                        </p:attrNameLst>
                                      </p:cBhvr>
                                      <p:to>
                                        <a:schemeClr val="accent2"/>
                                      </p:to>
                                    </p:animClr>
                                    <p:animClr clrSpc="rgb">
                                      <p:cBhvr>
                                        <p:cTn id="7" dur="100" fill="hold"/>
                                        <p:tgtEl>
                                          <p:spTgt spid="15"/>
                                        </p:tgtEl>
                                        <p:attrNameLst>
                                          <p:attrName>fillcolor</p:attrName>
                                        </p:attrNameLst>
                                      </p:cBhvr>
                                      <p:to>
                                        <a:schemeClr val="accent2"/>
                                      </p:to>
                                    </p:animClr>
                                    <p:set>
                                      <p:cBhvr>
                                        <p:cTn id="8" dur="100" fill="hold"/>
                                        <p:tgtEl>
                                          <p:spTgt spid="15"/>
                                        </p:tgtEl>
                                        <p:attrNameLst>
                                          <p:attrName>fill.type</p:attrName>
                                        </p:attrNameLst>
                                      </p:cBhvr>
                                      <p:to>
                                        <p:strVal val="solid"/>
                                      </p:to>
                                    </p:set>
                                    <p:set>
                                      <p:cBhvr>
                                        <p:cTn id="9" dur="100" fill="hold"/>
                                        <p:tgtEl>
                                          <p:spTgt spid="15"/>
                                        </p:tgtEl>
                                        <p:attrNameLst>
                                          <p:attrName>fill.on</p:attrName>
                                        </p:attrNameLst>
                                      </p:cBhvr>
                                      <p:to>
                                        <p:strVal val="true"/>
                                      </p:to>
                                    </p:set>
                                    <p:animRot by="120000">
                                      <p:cBhvr>
                                        <p:cTn id="10" dur="100" fill="hold">
                                          <p:stCondLst>
                                            <p:cond delay="0"/>
                                          </p:stCondLst>
                                        </p:cTn>
                                        <p:tgtEl>
                                          <p:spTgt spid="15"/>
                                        </p:tgtEl>
                                        <p:attrNameLst>
                                          <p:attrName>r</p:attrName>
                                        </p:attrNameLst>
                                      </p:cBhvr>
                                    </p:animRot>
                                    <p:animRot by="-240000">
                                      <p:cBhvr>
                                        <p:cTn id="11" dur="200" fill="hold">
                                          <p:stCondLst>
                                            <p:cond delay="200"/>
                                          </p:stCondLst>
                                        </p:cTn>
                                        <p:tgtEl>
                                          <p:spTgt spid="15"/>
                                        </p:tgtEl>
                                        <p:attrNameLst>
                                          <p:attrName>r</p:attrName>
                                        </p:attrNameLst>
                                      </p:cBhvr>
                                    </p:animRot>
                                    <p:animRot by="240000">
                                      <p:cBhvr>
                                        <p:cTn id="12" dur="200" fill="hold">
                                          <p:stCondLst>
                                            <p:cond delay="400"/>
                                          </p:stCondLst>
                                        </p:cTn>
                                        <p:tgtEl>
                                          <p:spTgt spid="15"/>
                                        </p:tgtEl>
                                        <p:attrNameLst>
                                          <p:attrName>r</p:attrName>
                                        </p:attrNameLst>
                                      </p:cBhvr>
                                    </p:animRot>
                                    <p:animRot by="-240000">
                                      <p:cBhvr>
                                        <p:cTn id="13" dur="200" fill="hold">
                                          <p:stCondLst>
                                            <p:cond delay="600"/>
                                          </p:stCondLst>
                                        </p:cTn>
                                        <p:tgtEl>
                                          <p:spTgt spid="15"/>
                                        </p:tgtEl>
                                        <p:attrNameLst>
                                          <p:attrName>r</p:attrName>
                                        </p:attrNameLst>
                                      </p:cBhvr>
                                    </p:animRot>
                                    <p:animRot by="120000">
                                      <p:cBhvr>
                                        <p:cTn id="14" dur="200" fill="hold">
                                          <p:stCondLst>
                                            <p:cond delay="800"/>
                                          </p:stCondLst>
                                        </p:cTn>
                                        <p:tgtEl>
                                          <p:spTgt spid="15"/>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dissolve">
                                      <p:cBhvr>
                                        <p:cTn id="19" dur="500"/>
                                        <p:tgtEl>
                                          <p:spTgt spid="18"/>
                                        </p:tgtEl>
                                      </p:cBhvr>
                                    </p:animEffect>
                                  </p:childTnLst>
                                </p:cTn>
                              </p:par>
                              <p:par>
                                <p:cTn id="20" presetID="9"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dissolve">
                                      <p:cBhvr>
                                        <p:cTn id="22" dur="500"/>
                                        <p:tgtEl>
                                          <p:spTgt spid="4"/>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dissolve">
                                      <p:cBhvr>
                                        <p:cTn id="25" dur="500"/>
                                        <p:tgtEl>
                                          <p:spTgt spid="9"/>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dissolve">
                                      <p:cBhvr>
                                        <p:cTn id="28" dur="500"/>
                                        <p:tgtEl>
                                          <p:spTgt spid="10"/>
                                        </p:tgtEl>
                                      </p:cBhvr>
                                    </p:animEffect>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animBg="1"/>
    </p:bld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301625" y="2119312"/>
            <a:ext cx="8540750" cy="4829175"/>
          </a:xfrm>
        </p:spPr>
        <p:txBody>
          <a:bodyPr/>
          <a:lstStyle/>
          <a:p>
            <a:r>
              <a:rPr lang="fr-FR" sz="2200" dirty="0" err="1" smtClean="0"/>
              <a:t>Homme-Plantes</a:t>
            </a:r>
            <a:r>
              <a:rPr lang="fr-FR" sz="2200" dirty="0" smtClean="0"/>
              <a:t>: une relation symbiotique méconnue </a:t>
            </a:r>
            <a:r>
              <a:rPr lang="fr-FR" sz="1600" dirty="0" smtClean="0"/>
              <a:t>(le baobab, arbre des palabres / le chêne, dans nos contrées)</a:t>
            </a:r>
          </a:p>
          <a:p>
            <a:endParaRPr lang="fr-FR" sz="2200" dirty="0" smtClean="0"/>
          </a:p>
          <a:p>
            <a:endParaRPr lang="fr-FR" sz="2200" dirty="0" smtClean="0"/>
          </a:p>
          <a:p>
            <a:pPr>
              <a:buNone/>
            </a:pPr>
            <a:endParaRPr lang="fr-FR" sz="2200" dirty="0" smtClean="0"/>
          </a:p>
          <a:p>
            <a:r>
              <a:rPr lang="fr-FR" sz="2200" dirty="0" smtClean="0"/>
              <a:t>80 % de la population mondiale dépendent de ces plantes médicinales (d’après l’OMS)</a:t>
            </a:r>
          </a:p>
          <a:p>
            <a:endParaRPr lang="fr-FR" sz="2200" dirty="0" smtClean="0"/>
          </a:p>
          <a:p>
            <a:r>
              <a:rPr lang="fr-FR" sz="2200" dirty="0" smtClean="0"/>
              <a:t>Plantes médicinales ont une valeur marchande chiffrée </a:t>
            </a:r>
          </a:p>
          <a:p>
            <a:pPr>
              <a:buNone/>
            </a:pPr>
            <a:r>
              <a:rPr lang="fr-FR" sz="2200" dirty="0" smtClean="0"/>
              <a:t>				</a:t>
            </a:r>
            <a:r>
              <a:rPr lang="fr-FR" sz="2200" u="sng" dirty="0" smtClean="0"/>
              <a:t>&gt;</a:t>
            </a:r>
            <a:r>
              <a:rPr lang="fr-FR" sz="2200" dirty="0" smtClean="0"/>
              <a:t> 60 milliards de dollars</a:t>
            </a:r>
          </a:p>
        </p:txBody>
      </p:sp>
      <p:sp>
        <p:nvSpPr>
          <p:cNvPr id="4" name="Titre 1"/>
          <p:cNvSpPr txBox="1">
            <a:spLocks/>
          </p:cNvSpPr>
          <p:nvPr/>
        </p:nvSpPr>
        <p:spPr bwMode="auto">
          <a:xfrm>
            <a:off x="317500" y="163513"/>
            <a:ext cx="8686800" cy="113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3600" b="0" i="0" u="none" strike="noStrike" kern="0" cap="none" spc="0" normalizeH="0" baseline="0" noProof="0" dirty="0" smtClean="0">
                <a:ln>
                  <a:noFill/>
                </a:ln>
                <a:solidFill>
                  <a:schemeClr val="tx2"/>
                </a:solidFill>
                <a:effectLst/>
                <a:uLnTx/>
                <a:uFillTx/>
                <a:latin typeface="+mj-lt"/>
                <a:ea typeface="ＭＳ Ｐゴシック" pitchFamily="-84" charset="-128"/>
                <a:cs typeface="ＭＳ Ｐゴシック" pitchFamily="-84" charset="-128"/>
              </a:rPr>
              <a:t>Construire une recherche et une santé durable</a:t>
            </a:r>
            <a:br>
              <a:rPr kumimoji="0" lang="fr-FR" sz="3600" b="0" i="0" u="none" strike="noStrike" kern="0" cap="none" spc="0" normalizeH="0" baseline="0" noProof="0" dirty="0" smtClean="0">
                <a:ln>
                  <a:noFill/>
                </a:ln>
                <a:solidFill>
                  <a:schemeClr val="tx2"/>
                </a:solidFill>
                <a:effectLst/>
                <a:uLnTx/>
                <a:uFillTx/>
                <a:latin typeface="+mj-lt"/>
                <a:ea typeface="ＭＳ Ｐゴシック" pitchFamily="-84" charset="-128"/>
                <a:cs typeface="ＭＳ Ｐゴシック" pitchFamily="-84" charset="-128"/>
              </a:rPr>
            </a:br>
            <a:endParaRPr kumimoji="0" lang="fr-FR" sz="3500" b="0" i="0" u="none" strike="noStrike" kern="0" cap="none" spc="0" normalizeH="0" baseline="0" noProof="0" dirty="0">
              <a:ln>
                <a:noFill/>
              </a:ln>
              <a:solidFill>
                <a:schemeClr val="tx2"/>
              </a:solidFill>
              <a:effectLst/>
              <a:uLnTx/>
              <a:uFillTx/>
              <a:latin typeface="+mj-lt"/>
              <a:ea typeface="ＭＳ Ｐゴシック" pitchFamily="-84" charset="-128"/>
              <a:cs typeface="ＭＳ Ｐゴシック" pitchFamily="-84" charset="-128"/>
            </a:endParaRPr>
          </a:p>
        </p:txBody>
      </p:sp>
      <p:pic>
        <p:nvPicPr>
          <p:cNvPr id="5" name="Image 4"/>
          <p:cNvPicPr>
            <a:picLocks noChangeAspect="1"/>
          </p:cNvPicPr>
          <p:nvPr/>
        </p:nvPicPr>
        <p:blipFill>
          <a:blip r:embed="rId2"/>
          <a:stretch>
            <a:fillRect/>
          </a:stretch>
        </p:blipFill>
        <p:spPr>
          <a:xfrm>
            <a:off x="5969000" y="2565400"/>
            <a:ext cx="1225550" cy="1451309"/>
          </a:xfrm>
          <a:prstGeom prst="rect">
            <a:avLst/>
          </a:prstGeom>
        </p:spPr>
      </p:pic>
      <p:pic>
        <p:nvPicPr>
          <p:cNvPr id="8" name="Image 7" descr="Capture d’écran 2015-12-17 à 15.17.12.png"/>
          <p:cNvPicPr>
            <a:picLocks noChangeAspect="1"/>
          </p:cNvPicPr>
          <p:nvPr/>
        </p:nvPicPr>
        <p:blipFill>
          <a:blip r:embed="rId3"/>
          <a:stretch>
            <a:fillRect/>
          </a:stretch>
        </p:blipFill>
        <p:spPr>
          <a:xfrm>
            <a:off x="977900" y="2901700"/>
            <a:ext cx="5003800" cy="1029199"/>
          </a:xfrm>
          <a:prstGeom prst="rect">
            <a:avLst/>
          </a:prstGeom>
        </p:spPr>
      </p:pic>
      <p:pic>
        <p:nvPicPr>
          <p:cNvPr id="9" name="Image 8"/>
          <p:cNvPicPr>
            <a:picLocks noChangeAspect="1"/>
          </p:cNvPicPr>
          <p:nvPr/>
        </p:nvPicPr>
        <p:blipFill>
          <a:blip r:embed="rId4"/>
          <a:srcRect l="15891" t="19907" r="18045" b="61111"/>
          <a:stretch>
            <a:fillRect/>
          </a:stretch>
        </p:blipFill>
        <p:spPr>
          <a:xfrm>
            <a:off x="687968" y="752474"/>
            <a:ext cx="3551664" cy="1444625"/>
          </a:xfrm>
          <a:prstGeom prst="rect">
            <a:avLst/>
          </a:prstGeom>
        </p:spPr>
      </p:pic>
      <p:sp>
        <p:nvSpPr>
          <p:cNvPr id="7" name="ZoneTexte 6"/>
          <p:cNvSpPr txBox="1"/>
          <p:nvPr/>
        </p:nvSpPr>
        <p:spPr>
          <a:xfrm rot="20445027">
            <a:off x="4341794" y="969331"/>
            <a:ext cx="2505814" cy="646331"/>
          </a:xfrm>
          <a:prstGeom prst="rect">
            <a:avLst/>
          </a:prstGeom>
          <a:noFill/>
        </p:spPr>
        <p:txBody>
          <a:bodyPr wrap="none" rtlCol="0">
            <a:spAutoFit/>
          </a:bodyPr>
          <a:lstStyle/>
          <a:p>
            <a:pPr algn="ctr"/>
            <a:r>
              <a:rPr lang="fr-FR" dirty="0" smtClean="0">
                <a:solidFill>
                  <a:schemeClr val="accent6">
                    <a:lumMod val="50000"/>
                  </a:schemeClr>
                </a:solidFill>
              </a:rPr>
              <a:t>17 décembre 2015</a:t>
            </a:r>
          </a:p>
          <a:p>
            <a:pPr algn="ctr"/>
            <a:r>
              <a:rPr lang="fr-FR" dirty="0" smtClean="0">
                <a:solidFill>
                  <a:schemeClr val="accent6">
                    <a:lumMod val="50000"/>
                  </a:schemeClr>
                </a:solidFill>
              </a:rPr>
              <a:t>Hôpital Saint-Louis, Paris</a:t>
            </a:r>
            <a:endParaRPr lang="fr-FR" dirty="0">
              <a:solidFill>
                <a:schemeClr val="accent6">
                  <a:lumMod val="50000"/>
                </a:schemeClr>
              </a:solidFill>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2466" name="Picture 13" descr="D_me_des_Invalides_Tour_Eiffel_2.sized[1].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62467" name="Rectangle 1"/>
          <p:cNvSpPr>
            <a:spLocks noChangeArrowheads="1"/>
          </p:cNvSpPr>
          <p:nvPr/>
        </p:nvSpPr>
        <p:spPr bwMode="auto">
          <a:xfrm>
            <a:off x="2764367" y="157164"/>
            <a:ext cx="3461502" cy="586957"/>
          </a:xfrm>
          <a:prstGeom prst="rect">
            <a:avLst/>
          </a:prstGeom>
          <a:noFill/>
          <a:ln w="9525">
            <a:noFill/>
            <a:round/>
            <a:headEnd/>
            <a:tailEnd/>
          </a:ln>
        </p:spPr>
        <p:txBody>
          <a:bodyPr wrap="none" lIns="90000" tIns="46800" rIns="90000" bIns="46800">
            <a:prstTxWarp prst="textNoShape">
              <a:avLst/>
            </a:prstTxWarp>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3200">
                <a:solidFill>
                  <a:srgbClr val="000000"/>
                </a:solidFill>
                <a:latin typeface="Calibri" pitchFamily="-105" charset="0"/>
              </a:rPr>
              <a:t>Acknowledgements</a:t>
            </a:r>
          </a:p>
        </p:txBody>
      </p:sp>
      <p:sp>
        <p:nvSpPr>
          <p:cNvPr id="62468" name="Text Box 2"/>
          <p:cNvSpPr txBox="1">
            <a:spLocks noChangeArrowheads="1"/>
          </p:cNvSpPr>
          <p:nvPr/>
        </p:nvSpPr>
        <p:spPr bwMode="auto">
          <a:xfrm>
            <a:off x="390878" y="825501"/>
            <a:ext cx="4381500" cy="4479925"/>
          </a:xfrm>
          <a:prstGeom prst="rect">
            <a:avLst/>
          </a:prstGeom>
          <a:noFill/>
          <a:ln w="9525">
            <a:noFill/>
            <a:round/>
            <a:headEnd/>
            <a:tailEnd/>
          </a:ln>
        </p:spPr>
        <p:txBody>
          <a:bodyPr lIns="90000" tIns="45000" rIns="90000" bIns="45000">
            <a:prstTxWarp prst="textNoShape">
              <a:avLst/>
            </a:prstTxWarp>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1800" b="1" i="1" u="sng" dirty="0" smtClean="0">
                <a:solidFill>
                  <a:srgbClr val="000000"/>
                </a:solidFill>
                <a:latin typeface="Calibri" pitchFamily="-105" charset="0"/>
              </a:rPr>
              <a:t>Inserm UMR1163– Institut Imagine, </a:t>
            </a:r>
            <a:r>
              <a:rPr lang="fr-FR" sz="1800" b="1" i="1" u="sng" dirty="0">
                <a:solidFill>
                  <a:srgbClr val="000000"/>
                </a:solidFill>
                <a:latin typeface="Calibri" pitchFamily="-105" charset="0"/>
              </a:rPr>
              <a:t>Paris</a:t>
            </a:r>
            <a:endParaRPr lang="fr-FR" sz="1800" b="1" i="1" u="sng" dirty="0" smtClean="0">
              <a:solidFill>
                <a:srgbClr val="000000"/>
              </a:solidFill>
              <a:latin typeface="Calibri" pitchFamily="-105" charset="0"/>
            </a:endParaRP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b="1" dirty="0" smtClean="0">
                <a:solidFill>
                  <a:srgbClr val="000000"/>
                </a:solidFill>
                <a:latin typeface="Calibri" pitchFamily="-105" charset="0"/>
              </a:rPr>
              <a:t>Muriel Girard</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1800" b="1" dirty="0" err="1" smtClean="0">
                <a:solidFill>
                  <a:srgbClr val="000000"/>
                </a:solidFill>
                <a:latin typeface="Calibri" pitchFamily="-105" charset="0"/>
              </a:rPr>
              <a:t>Anne-Liesse</a:t>
            </a:r>
            <a:r>
              <a:rPr lang="fr-FR" sz="1800" b="1" dirty="0" smtClean="0">
                <a:solidFill>
                  <a:srgbClr val="000000"/>
                </a:solidFill>
                <a:latin typeface="Calibri" pitchFamily="-105" charset="0"/>
              </a:rPr>
              <a:t> Chauvet </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1800" b="1" dirty="0" err="1" smtClean="0">
                <a:solidFill>
                  <a:srgbClr val="000000"/>
                </a:solidFill>
                <a:latin typeface="Calibri" pitchFamily="-105" charset="0"/>
              </a:rPr>
              <a:t>Simonetta</a:t>
            </a:r>
            <a:r>
              <a:rPr lang="fr-FR" sz="1800" b="1" dirty="0" smtClean="0">
                <a:solidFill>
                  <a:srgbClr val="000000"/>
                </a:solidFill>
                <a:latin typeface="Calibri" pitchFamily="-105" charset="0"/>
              </a:rPr>
              <a:t> </a:t>
            </a:r>
            <a:r>
              <a:rPr lang="fr-FR" sz="1800" b="1" dirty="0" err="1">
                <a:solidFill>
                  <a:srgbClr val="000000"/>
                </a:solidFill>
                <a:latin typeface="Calibri" pitchFamily="-105" charset="0"/>
              </a:rPr>
              <a:t>Bandiera</a:t>
            </a:r>
            <a:endParaRPr lang="fr-FR" sz="1800" b="1" dirty="0" smtClean="0">
              <a:solidFill>
                <a:srgbClr val="000000"/>
              </a:solidFill>
              <a:latin typeface="Calibri" pitchFamily="-105" charset="0"/>
            </a:endParaRP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1800" b="1" dirty="0" smtClean="0">
                <a:solidFill>
                  <a:srgbClr val="000000"/>
                </a:solidFill>
                <a:latin typeface="Calibri" pitchFamily="-105" charset="0"/>
              </a:rPr>
              <a:t>Raphaël </a:t>
            </a:r>
            <a:r>
              <a:rPr lang="fr-FR" sz="1800" b="1" dirty="0" err="1">
                <a:solidFill>
                  <a:srgbClr val="000000"/>
                </a:solidFill>
                <a:latin typeface="Calibri" pitchFamily="-105" charset="0"/>
              </a:rPr>
              <a:t>Mategot</a:t>
            </a:r>
            <a:endParaRPr lang="fr-FR" sz="1800" b="1" dirty="0" smtClean="0">
              <a:solidFill>
                <a:srgbClr val="000000"/>
              </a:solidFill>
              <a:latin typeface="Calibri" pitchFamily="-105" charset="0"/>
            </a:endParaRP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b="1" dirty="0" smtClean="0">
                <a:solidFill>
                  <a:srgbClr val="000000"/>
                </a:solidFill>
                <a:latin typeface="Calibri" pitchFamily="-105" charset="0"/>
              </a:rPr>
              <a:t>François </a:t>
            </a:r>
            <a:r>
              <a:rPr lang="fr-FR" b="1" dirty="0" err="1" smtClean="0">
                <a:solidFill>
                  <a:srgbClr val="000000"/>
                </a:solidFill>
                <a:latin typeface="Calibri" pitchFamily="-105" charset="0"/>
              </a:rPr>
              <a:t>Cartault</a:t>
            </a:r>
            <a:endParaRPr lang="fr-FR" b="1" dirty="0" smtClean="0">
              <a:solidFill>
                <a:srgbClr val="000000"/>
              </a:solidFill>
              <a:latin typeface="Calibri" pitchFamily="-105" charset="0"/>
            </a:endParaRP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1800" b="1" dirty="0" smtClean="0">
                <a:solidFill>
                  <a:srgbClr val="000000"/>
                </a:solidFill>
                <a:latin typeface="Calibri" pitchFamily="-105" charset="0"/>
              </a:rPr>
              <a:t>Sylvain </a:t>
            </a:r>
            <a:r>
              <a:rPr lang="fr-FR" sz="1800" b="1" dirty="0" err="1">
                <a:solidFill>
                  <a:srgbClr val="000000"/>
                </a:solidFill>
                <a:latin typeface="Calibri" pitchFamily="-105" charset="0"/>
              </a:rPr>
              <a:t>Hanein</a:t>
            </a:r>
            <a:endParaRPr lang="fr-FR" sz="1800" b="1" dirty="0">
              <a:solidFill>
                <a:srgbClr val="000000"/>
              </a:solidFill>
              <a:latin typeface="Calibri" pitchFamily="-105" charset="0"/>
            </a:endParaRP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1800" b="1" dirty="0">
                <a:solidFill>
                  <a:srgbClr val="000000"/>
                </a:solidFill>
                <a:latin typeface="Calibri" pitchFamily="-105" charset="0"/>
              </a:rPr>
              <a:t>Anne-Sophie </a:t>
            </a:r>
            <a:r>
              <a:rPr lang="fr-FR" sz="1800" b="1" dirty="0" err="1">
                <a:solidFill>
                  <a:srgbClr val="000000"/>
                </a:solidFill>
                <a:latin typeface="Calibri" pitchFamily="-105" charset="0"/>
              </a:rPr>
              <a:t>Jannot</a:t>
            </a:r>
            <a:endParaRPr lang="fr-FR" sz="1800" b="1" dirty="0" smtClean="0">
              <a:solidFill>
                <a:srgbClr val="000000"/>
              </a:solidFill>
              <a:latin typeface="Calibri" pitchFamily="-105" charset="0"/>
            </a:endParaRP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sz="1800" b="1" dirty="0" smtClean="0">
              <a:solidFill>
                <a:srgbClr val="000000"/>
              </a:solidFill>
              <a:latin typeface="Calibri" pitchFamily="-105" charset="0"/>
            </a:endParaRP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1800" b="1" i="1" u="sng" dirty="0" err="1">
                <a:solidFill>
                  <a:srgbClr val="000000"/>
                </a:solidFill>
                <a:latin typeface="Calibri" pitchFamily="-105" charset="0"/>
              </a:rPr>
              <a:t>Paris-Descartes</a:t>
            </a:r>
            <a:r>
              <a:rPr lang="fr-FR" sz="1800" b="1" i="1" u="sng" dirty="0">
                <a:solidFill>
                  <a:srgbClr val="000000"/>
                </a:solidFill>
                <a:latin typeface="Calibri" pitchFamily="-105" charset="0"/>
              </a:rPr>
              <a:t> </a:t>
            </a:r>
            <a:r>
              <a:rPr lang="fr-FR" sz="1800" b="1" i="1" u="sng" dirty="0" err="1">
                <a:solidFill>
                  <a:srgbClr val="000000"/>
                </a:solidFill>
                <a:latin typeface="Calibri" pitchFamily="-105" charset="0"/>
              </a:rPr>
              <a:t>Bioinformatics</a:t>
            </a:r>
            <a:r>
              <a:rPr lang="fr-FR" sz="1800" b="1" i="1" u="sng" dirty="0">
                <a:solidFill>
                  <a:srgbClr val="000000"/>
                </a:solidFill>
                <a:latin typeface="Calibri" pitchFamily="-105" charset="0"/>
              </a:rPr>
              <a:t> Platform, Faculté de Médecine, Site Necker</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1800" b="1" dirty="0">
                <a:solidFill>
                  <a:srgbClr val="000000"/>
                </a:solidFill>
                <a:latin typeface="Calibri" pitchFamily="-105" charset="0"/>
              </a:rPr>
              <a:t>Nicolas Cagnard</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sz="1800" b="1" dirty="0">
              <a:solidFill>
                <a:srgbClr val="000000"/>
              </a:solidFill>
              <a:latin typeface="Calibri" pitchFamily="-105" charset="0"/>
            </a:endParaRP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1800" b="1" i="1" u="sng" dirty="0" err="1">
                <a:solidFill>
                  <a:srgbClr val="000000"/>
                </a:solidFill>
                <a:latin typeface="Calibri" pitchFamily="-105" charset="0"/>
              </a:rPr>
              <a:t>Platforme</a:t>
            </a:r>
            <a:r>
              <a:rPr lang="fr-FR" sz="1800" b="1" i="1" u="sng" dirty="0">
                <a:solidFill>
                  <a:srgbClr val="000000"/>
                </a:solidFill>
                <a:latin typeface="Calibri" pitchFamily="-105" charset="0"/>
              </a:rPr>
              <a:t> d’imagerie cellulaire IFR 94</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1800" b="1" dirty="0">
                <a:solidFill>
                  <a:srgbClr val="000000"/>
                </a:solidFill>
                <a:latin typeface="Calibri" pitchFamily="-105" charset="0"/>
              </a:rPr>
              <a:t>Meriem </a:t>
            </a:r>
            <a:r>
              <a:rPr lang="fr-FR" sz="1800" b="1" dirty="0" err="1">
                <a:solidFill>
                  <a:srgbClr val="000000"/>
                </a:solidFill>
                <a:latin typeface="Calibri" pitchFamily="-105" charset="0"/>
              </a:rPr>
              <a:t>Garfa-Traoré</a:t>
            </a:r>
            <a:endParaRPr lang="fr-FR" sz="1800" b="1" dirty="0">
              <a:solidFill>
                <a:srgbClr val="000000"/>
              </a:solidFill>
              <a:latin typeface="Calibri" pitchFamily="-105" charset="0"/>
            </a:endParaRP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1800" b="1" dirty="0">
                <a:solidFill>
                  <a:srgbClr val="000000"/>
                </a:solidFill>
                <a:latin typeface="Calibri" pitchFamily="-105" charset="0"/>
              </a:rPr>
              <a:t>Nicolas </a:t>
            </a:r>
            <a:r>
              <a:rPr lang="fr-FR" sz="1800" b="1" dirty="0" err="1">
                <a:solidFill>
                  <a:srgbClr val="000000"/>
                </a:solidFill>
                <a:latin typeface="Calibri" pitchFamily="-105" charset="0"/>
              </a:rPr>
              <a:t>Goudin</a:t>
            </a:r>
            <a:endParaRPr lang="fr-FR" sz="1800" b="1" dirty="0">
              <a:solidFill>
                <a:srgbClr val="000000"/>
              </a:solidFill>
              <a:latin typeface="Calibri" pitchFamily="-105" charset="0"/>
            </a:endParaRP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1800" b="1" dirty="0">
                <a:solidFill>
                  <a:srgbClr val="000000"/>
                </a:solidFill>
                <a:latin typeface="Calibri" pitchFamily="-105" charset="0"/>
              </a:rPr>
              <a:t>Raphaëlle </a:t>
            </a:r>
            <a:r>
              <a:rPr lang="fr-FR" sz="1800" b="1" dirty="0" err="1">
                <a:solidFill>
                  <a:srgbClr val="000000"/>
                </a:solidFill>
                <a:latin typeface="Calibri" pitchFamily="-105" charset="0"/>
              </a:rPr>
              <a:t>Desvaux</a:t>
            </a:r>
            <a:endParaRPr lang="fr-FR" sz="1800" b="1" dirty="0">
              <a:solidFill>
                <a:srgbClr val="000000"/>
              </a:solidFill>
              <a:latin typeface="Calibri" pitchFamily="-105" charset="0"/>
            </a:endParaRP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sz="1800" b="1" dirty="0">
              <a:solidFill>
                <a:srgbClr val="000000"/>
              </a:solidFill>
              <a:latin typeface="Calibri" pitchFamily="-105" charset="0"/>
            </a:endParaRP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sz="1800" b="1" dirty="0">
              <a:solidFill>
                <a:srgbClr val="000000"/>
              </a:solidFill>
              <a:latin typeface="Calibri" pitchFamily="-105" charset="0"/>
            </a:endParaRP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sz="1800" b="1" dirty="0">
              <a:solidFill>
                <a:srgbClr val="000000"/>
              </a:solidFill>
              <a:latin typeface="Calibri" pitchFamily="-105" charset="0"/>
            </a:endParaRP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sz="1800" b="1" dirty="0">
              <a:solidFill>
                <a:srgbClr val="000000"/>
              </a:solidFill>
              <a:latin typeface="Calibri" pitchFamily="-105" charset="0"/>
            </a:endParaRPr>
          </a:p>
        </p:txBody>
      </p:sp>
      <p:sp>
        <p:nvSpPr>
          <p:cNvPr id="62469" name="ZoneTexte 5"/>
          <p:cNvSpPr txBox="1">
            <a:spLocks noChangeArrowheads="1"/>
          </p:cNvSpPr>
          <p:nvPr/>
        </p:nvSpPr>
        <p:spPr bwMode="auto">
          <a:xfrm>
            <a:off x="4697589" y="900113"/>
            <a:ext cx="4509911" cy="3694112"/>
          </a:xfrm>
          <a:prstGeom prst="rect">
            <a:avLst/>
          </a:prstGeom>
          <a:noFill/>
          <a:ln w="9525">
            <a:noFill/>
            <a:miter lim="800000"/>
            <a:headEnd/>
            <a:tailEnd/>
          </a:ln>
        </p:spPr>
        <p:txBody>
          <a:bodyPr>
            <a:prstTxWarp prst="textNoShape">
              <a:avLst/>
            </a:prstTxWarp>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1800" b="1" i="1" u="sng">
                <a:solidFill>
                  <a:srgbClr val="000000"/>
                </a:solidFill>
                <a:latin typeface="Calibri" pitchFamily="-105" charset="0"/>
              </a:rPr>
              <a:t>IGBMC, Strasbourg</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1800" b="1" i="1">
                <a:solidFill>
                  <a:srgbClr val="000000"/>
                </a:solidFill>
                <a:latin typeface="Calibri" pitchFamily="-105" charset="0"/>
              </a:rPr>
              <a:t>Eric Westhof</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sz="1800" b="1" i="1">
              <a:solidFill>
                <a:srgbClr val="000000"/>
              </a:solidFill>
              <a:latin typeface="Calibri" pitchFamily="-105" charset="0"/>
            </a:endParaRP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1800" b="1" i="1" u="sng">
                <a:solidFill>
                  <a:srgbClr val="000000"/>
                </a:solidFill>
                <a:latin typeface="Calibri" pitchFamily="-105" charset="0"/>
              </a:rPr>
              <a:t>Mltenyi Biotec, Bergisch Gladbach, Germany</a:t>
            </a:r>
            <a:endParaRPr lang="fr-FR" sz="1800" b="1">
              <a:solidFill>
                <a:srgbClr val="000000"/>
              </a:solidFill>
              <a:latin typeface="Calibri" pitchFamily="-105" charset="0"/>
            </a:endParaRP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1800" b="1">
                <a:solidFill>
                  <a:srgbClr val="000000"/>
                </a:solidFill>
                <a:latin typeface="Calibri" pitchFamily="-105" charset="0"/>
              </a:rPr>
              <a:t>Silvia Rüberg </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sz="1800" b="1">
              <a:solidFill>
                <a:srgbClr val="000000"/>
              </a:solidFill>
              <a:latin typeface="Calibri" pitchFamily="-105" charset="0"/>
            </a:endParaRP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1800" b="1" i="1" u="sng">
                <a:solidFill>
                  <a:srgbClr val="000000"/>
                </a:solidFill>
                <a:latin typeface="Calibri" pitchFamily="-105" charset="0"/>
              </a:rPr>
              <a:t>Platforme Imagerie Cochin, Paris, France</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1800" b="1">
                <a:solidFill>
                  <a:srgbClr val="000000"/>
                </a:solidFill>
                <a:latin typeface="Calibri" pitchFamily="-105" charset="0"/>
              </a:rPr>
              <a:t>Alain Schmitt </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sz="1800" b="1">
              <a:solidFill>
                <a:srgbClr val="000000"/>
              </a:solidFill>
              <a:latin typeface="Calibri" pitchFamily="-105" charset="0"/>
            </a:endParaRP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1800" b="1" i="1" u="sng">
                <a:solidFill>
                  <a:srgbClr val="000000"/>
                </a:solidFill>
                <a:latin typeface="Calibri" pitchFamily="-105" charset="0"/>
              </a:rPr>
              <a:t>CNR-IBBE, Bari, Italy</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1800" b="1">
                <a:solidFill>
                  <a:srgbClr val="000000"/>
                </a:solidFill>
                <a:latin typeface="Calibri" pitchFamily="-105" charset="0"/>
              </a:rPr>
              <a:t>Rosa Anna Vacca</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1800" b="1">
                <a:solidFill>
                  <a:srgbClr val="000000"/>
                </a:solidFill>
                <a:latin typeface="Calibri" pitchFamily="-105" charset="0"/>
              </a:rPr>
              <a:t>Daniela Valenti</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sz="1800" b="1">
              <a:solidFill>
                <a:srgbClr val="000000"/>
              </a:solidFill>
              <a:latin typeface="Calibri" pitchFamily="-105" charset="0"/>
            </a:endParaRPr>
          </a:p>
        </p:txBody>
      </p:sp>
      <p:pic>
        <p:nvPicPr>
          <p:cNvPr id="62470" name="Image 13"/>
          <p:cNvPicPr>
            <a:picLocks noChangeAspect="1"/>
          </p:cNvPicPr>
          <p:nvPr/>
        </p:nvPicPr>
        <p:blipFill>
          <a:blip r:embed="rId4"/>
          <a:srcRect/>
          <a:stretch>
            <a:fillRect/>
          </a:stretch>
        </p:blipFill>
        <p:spPr bwMode="auto">
          <a:xfrm>
            <a:off x="6070600" y="5149851"/>
            <a:ext cx="1945923" cy="500063"/>
          </a:xfrm>
          <a:prstGeom prst="rect">
            <a:avLst/>
          </a:prstGeom>
          <a:noFill/>
          <a:ln w="9525">
            <a:noFill/>
            <a:miter lim="800000"/>
            <a:headEnd/>
            <a:tailEnd/>
          </a:ln>
        </p:spPr>
      </p:pic>
      <p:pic>
        <p:nvPicPr>
          <p:cNvPr id="62471" name="Image 14" descr="fara"/>
          <p:cNvPicPr>
            <a:picLocks noChangeAspect="1"/>
          </p:cNvPicPr>
          <p:nvPr/>
        </p:nvPicPr>
        <p:blipFill>
          <a:blip r:embed="rId5"/>
          <a:srcRect/>
          <a:stretch>
            <a:fillRect/>
          </a:stretch>
        </p:blipFill>
        <p:spPr bwMode="auto">
          <a:xfrm>
            <a:off x="3718279" y="4921251"/>
            <a:ext cx="1707444" cy="900113"/>
          </a:xfrm>
          <a:prstGeom prst="rect">
            <a:avLst/>
          </a:prstGeom>
          <a:noFill/>
          <a:ln w="9525">
            <a:noFill/>
            <a:miter lim="800000"/>
            <a:headEnd/>
            <a:tailEnd/>
          </a:ln>
        </p:spPr>
      </p:pic>
      <p:sp>
        <p:nvSpPr>
          <p:cNvPr id="9" name="Rectangle 8"/>
          <p:cNvSpPr/>
          <p:nvPr/>
        </p:nvSpPr>
        <p:spPr>
          <a:xfrm>
            <a:off x="0" y="0"/>
            <a:ext cx="9144000" cy="6858000"/>
          </a:xfrm>
          <a:prstGeom prst="rect">
            <a:avLst/>
          </a:prstGeom>
          <a:noFill/>
          <a:ln w="104775">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p>
        </p:txBody>
      </p:sp>
      <p:pic>
        <p:nvPicPr>
          <p:cNvPr id="62473" name="Image 12"/>
          <p:cNvPicPr>
            <a:picLocks noChangeAspect="1"/>
          </p:cNvPicPr>
          <p:nvPr/>
        </p:nvPicPr>
        <p:blipFill>
          <a:blip r:embed="rId6"/>
          <a:srcRect l="39632" t="48132"/>
          <a:stretch>
            <a:fillRect/>
          </a:stretch>
        </p:blipFill>
        <p:spPr bwMode="auto">
          <a:xfrm>
            <a:off x="6604000" y="5892800"/>
            <a:ext cx="2111022" cy="749300"/>
          </a:xfrm>
          <a:prstGeom prst="rect">
            <a:avLst/>
          </a:prstGeom>
          <a:noFill/>
          <a:ln w="9525">
            <a:noFill/>
            <a:miter lim="800000"/>
            <a:headEnd/>
            <a:tailEnd/>
          </a:ln>
        </p:spPr>
      </p:pic>
      <p:pic>
        <p:nvPicPr>
          <p:cNvPr id="62474" name="Picture 2"/>
          <p:cNvPicPr>
            <a:picLocks noChangeAspect="1" noChangeArrowheads="1"/>
          </p:cNvPicPr>
          <p:nvPr/>
        </p:nvPicPr>
        <p:blipFill>
          <a:blip r:embed="rId7"/>
          <a:srcRect/>
          <a:stretch>
            <a:fillRect/>
          </a:stretch>
        </p:blipFill>
        <p:spPr bwMode="auto">
          <a:xfrm>
            <a:off x="4572000" y="5962650"/>
            <a:ext cx="1281289" cy="692150"/>
          </a:xfrm>
          <a:prstGeom prst="rect">
            <a:avLst/>
          </a:prstGeom>
          <a:noFill/>
          <a:ln w="9525">
            <a:noFill/>
            <a:round/>
            <a:headEnd/>
            <a:tailEnd/>
          </a:ln>
        </p:spPr>
      </p:pic>
      <p:pic>
        <p:nvPicPr>
          <p:cNvPr id="62475" name="Picture 4"/>
          <p:cNvPicPr>
            <a:picLocks noChangeAspect="1" noChangeArrowheads="1"/>
          </p:cNvPicPr>
          <p:nvPr/>
        </p:nvPicPr>
        <p:blipFill>
          <a:blip r:embed="rId8"/>
          <a:srcRect/>
          <a:stretch>
            <a:fillRect/>
          </a:stretch>
        </p:blipFill>
        <p:spPr bwMode="auto">
          <a:xfrm>
            <a:off x="152400" y="5810250"/>
            <a:ext cx="1481667" cy="382588"/>
          </a:xfrm>
          <a:prstGeom prst="rect">
            <a:avLst/>
          </a:prstGeom>
          <a:noFill/>
          <a:ln w="9525">
            <a:noFill/>
            <a:round/>
            <a:headEnd/>
            <a:tailEnd/>
          </a:ln>
        </p:spPr>
      </p:pic>
      <p:pic>
        <p:nvPicPr>
          <p:cNvPr id="62476" name="Image 6"/>
          <p:cNvPicPr>
            <a:picLocks noChangeAspect="1"/>
          </p:cNvPicPr>
          <p:nvPr/>
        </p:nvPicPr>
        <p:blipFill>
          <a:blip r:embed="rId9"/>
          <a:srcRect/>
          <a:stretch>
            <a:fillRect/>
          </a:stretch>
        </p:blipFill>
        <p:spPr bwMode="auto">
          <a:xfrm>
            <a:off x="833967" y="6216650"/>
            <a:ext cx="1231900" cy="577850"/>
          </a:xfrm>
          <a:prstGeom prst="rect">
            <a:avLst/>
          </a:prstGeom>
          <a:noFill/>
          <a:ln w="9525">
            <a:noFill/>
            <a:miter lim="800000"/>
            <a:headEnd/>
            <a:tailEnd/>
          </a:ln>
        </p:spPr>
      </p:pic>
      <p:pic>
        <p:nvPicPr>
          <p:cNvPr id="62477" name="Image 13"/>
          <p:cNvPicPr>
            <a:picLocks noChangeAspect="1"/>
          </p:cNvPicPr>
          <p:nvPr/>
        </p:nvPicPr>
        <p:blipFill>
          <a:blip r:embed="rId10"/>
          <a:srcRect/>
          <a:stretch>
            <a:fillRect/>
          </a:stretch>
        </p:blipFill>
        <p:spPr bwMode="auto">
          <a:xfrm>
            <a:off x="2586566" y="5578476"/>
            <a:ext cx="959556" cy="949325"/>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p:nvPr/>
        </p:nvSpPr>
        <p:spPr>
          <a:xfrm>
            <a:off x="279400" y="2578270"/>
            <a:ext cx="2933700" cy="646331"/>
          </a:xfrm>
          <a:prstGeom prst="rect">
            <a:avLst/>
          </a:prstGeom>
          <a:solidFill>
            <a:schemeClr val="accent1">
              <a:lumMod val="20000"/>
              <a:lumOff val="80000"/>
            </a:schemeClr>
          </a:solidFill>
        </p:spPr>
        <p:txBody>
          <a:bodyPr wrap="square">
            <a:spAutoFit/>
          </a:bodyPr>
          <a:lstStyle/>
          <a:p>
            <a:pPr algn="ctr"/>
            <a:r>
              <a:rPr lang="fr-FR" i="1" dirty="0" smtClean="0">
                <a:latin typeface="Garamond"/>
                <a:cs typeface="Garamond"/>
                <a:sym typeface="Wingdings"/>
              </a:rPr>
              <a:t>Découvertes empiriques: </a:t>
            </a:r>
          </a:p>
          <a:p>
            <a:pPr algn="ctr"/>
            <a:r>
              <a:rPr lang="fr-FR" i="1" dirty="0" smtClean="0">
                <a:latin typeface="Garamond"/>
                <a:cs typeface="Garamond"/>
                <a:sym typeface="Wingdings"/>
              </a:rPr>
              <a:t>Fraîcheur des agrumes?</a:t>
            </a:r>
          </a:p>
        </p:txBody>
      </p:sp>
      <p:sp>
        <p:nvSpPr>
          <p:cNvPr id="4" name="Rectangle 3"/>
          <p:cNvSpPr/>
          <p:nvPr/>
        </p:nvSpPr>
        <p:spPr>
          <a:xfrm>
            <a:off x="292100" y="3740835"/>
            <a:ext cx="2921000" cy="923330"/>
          </a:xfrm>
          <a:prstGeom prst="rect">
            <a:avLst/>
          </a:prstGeom>
          <a:solidFill>
            <a:srgbClr val="F8BAFF"/>
          </a:solidFill>
        </p:spPr>
        <p:txBody>
          <a:bodyPr wrap="square">
            <a:spAutoFit/>
          </a:bodyPr>
          <a:lstStyle/>
          <a:p>
            <a:pPr algn="ctr"/>
            <a:r>
              <a:rPr lang="fr-FR" i="1" dirty="0" smtClean="0">
                <a:latin typeface="Garamond"/>
                <a:cs typeface="Garamond"/>
                <a:sym typeface="Wingdings"/>
              </a:rPr>
              <a:t>A l’encontre de…</a:t>
            </a:r>
          </a:p>
          <a:p>
            <a:pPr algn="ctr"/>
            <a:r>
              <a:rPr lang="fr-FR" i="1" dirty="0" smtClean="0">
                <a:latin typeface="Garamond"/>
                <a:cs typeface="Garamond"/>
                <a:sym typeface="Wingdings"/>
              </a:rPr>
              <a:t>la compréhension médicale de l’époque</a:t>
            </a:r>
          </a:p>
        </p:txBody>
      </p:sp>
      <p:sp>
        <p:nvSpPr>
          <p:cNvPr id="5" name="Rectangle 4"/>
          <p:cNvSpPr/>
          <p:nvPr/>
        </p:nvSpPr>
        <p:spPr>
          <a:xfrm>
            <a:off x="5930900" y="2439770"/>
            <a:ext cx="2933700" cy="923330"/>
          </a:xfrm>
          <a:prstGeom prst="rect">
            <a:avLst/>
          </a:prstGeom>
          <a:solidFill>
            <a:schemeClr val="accent1">
              <a:lumMod val="20000"/>
              <a:lumOff val="80000"/>
            </a:schemeClr>
          </a:solidFill>
        </p:spPr>
        <p:txBody>
          <a:bodyPr wrap="square">
            <a:spAutoFit/>
          </a:bodyPr>
          <a:lstStyle/>
          <a:p>
            <a:pPr algn="ctr"/>
            <a:r>
              <a:rPr lang="fr-FR" i="1" dirty="0" smtClean="0">
                <a:latin typeface="Garamond"/>
                <a:cs typeface="Garamond"/>
                <a:sym typeface="Wingdings"/>
              </a:rPr>
              <a:t>Découvertes empiriques: </a:t>
            </a:r>
          </a:p>
          <a:p>
            <a:pPr algn="ctr"/>
            <a:r>
              <a:rPr lang="fr-FR" i="1" dirty="0" smtClean="0">
                <a:latin typeface="Garamond"/>
                <a:cs typeface="Garamond"/>
                <a:sym typeface="Wingdings"/>
              </a:rPr>
              <a:t>Éparses </a:t>
            </a:r>
          </a:p>
          <a:p>
            <a:pPr algn="ctr"/>
            <a:r>
              <a:rPr lang="fr-FR" i="1" dirty="0" smtClean="0">
                <a:latin typeface="Garamond"/>
                <a:cs typeface="Garamond"/>
                <a:sym typeface="Wingdings"/>
              </a:rPr>
              <a:t>Sous le sceau du secret</a:t>
            </a:r>
          </a:p>
        </p:txBody>
      </p:sp>
      <p:sp>
        <p:nvSpPr>
          <p:cNvPr id="6" name="Rectangle 5"/>
          <p:cNvSpPr/>
          <p:nvPr/>
        </p:nvSpPr>
        <p:spPr>
          <a:xfrm>
            <a:off x="5930900" y="3740835"/>
            <a:ext cx="2921000" cy="923330"/>
          </a:xfrm>
          <a:prstGeom prst="rect">
            <a:avLst/>
          </a:prstGeom>
          <a:solidFill>
            <a:srgbClr val="F8BAFF"/>
          </a:solidFill>
        </p:spPr>
        <p:txBody>
          <a:bodyPr wrap="square">
            <a:spAutoFit/>
          </a:bodyPr>
          <a:lstStyle/>
          <a:p>
            <a:pPr algn="ctr"/>
            <a:r>
              <a:rPr lang="fr-FR" i="1" dirty="0" smtClean="0">
                <a:latin typeface="Garamond"/>
                <a:cs typeface="Garamond"/>
                <a:sym typeface="Wingdings"/>
              </a:rPr>
              <a:t>A l’encontre de…</a:t>
            </a:r>
          </a:p>
          <a:p>
            <a:pPr algn="ctr"/>
            <a:r>
              <a:rPr lang="fr-FR" i="1" dirty="0" smtClean="0">
                <a:latin typeface="Garamond"/>
                <a:cs typeface="Garamond"/>
                <a:sym typeface="Wingdings"/>
              </a:rPr>
              <a:t>la volonté de comprendre de l’époque (OMS)</a:t>
            </a:r>
          </a:p>
        </p:txBody>
      </p:sp>
      <p:sp>
        <p:nvSpPr>
          <p:cNvPr id="7" name="Rectangle 6"/>
          <p:cNvSpPr/>
          <p:nvPr/>
        </p:nvSpPr>
        <p:spPr>
          <a:xfrm>
            <a:off x="292100" y="5105400"/>
            <a:ext cx="2921000" cy="646331"/>
          </a:xfrm>
          <a:prstGeom prst="rect">
            <a:avLst/>
          </a:prstGeom>
          <a:solidFill>
            <a:srgbClr val="FF8000"/>
          </a:solidFill>
        </p:spPr>
        <p:txBody>
          <a:bodyPr wrap="square">
            <a:spAutoFit/>
          </a:bodyPr>
          <a:lstStyle/>
          <a:p>
            <a:pPr algn="ctr"/>
            <a:r>
              <a:rPr lang="fr-FR" i="1" dirty="0" smtClean="0">
                <a:latin typeface="Garamond"/>
                <a:cs typeface="Garamond"/>
                <a:sym typeface="Wingdings"/>
              </a:rPr>
              <a:t>Importance du mode d’administration (fraîcheur)</a:t>
            </a:r>
          </a:p>
        </p:txBody>
      </p:sp>
      <p:sp>
        <p:nvSpPr>
          <p:cNvPr id="8" name="Rectangle 7"/>
          <p:cNvSpPr/>
          <p:nvPr/>
        </p:nvSpPr>
        <p:spPr>
          <a:xfrm>
            <a:off x="5943600" y="5105400"/>
            <a:ext cx="2921000" cy="646331"/>
          </a:xfrm>
          <a:prstGeom prst="rect">
            <a:avLst/>
          </a:prstGeom>
          <a:solidFill>
            <a:srgbClr val="FF8000"/>
          </a:solidFill>
        </p:spPr>
        <p:txBody>
          <a:bodyPr wrap="square">
            <a:spAutoFit/>
          </a:bodyPr>
          <a:lstStyle/>
          <a:p>
            <a:pPr algn="ctr"/>
            <a:r>
              <a:rPr lang="fr-FR" i="1" dirty="0" smtClean="0">
                <a:latin typeface="Garamond"/>
                <a:cs typeface="Garamond"/>
                <a:sym typeface="Wingdings"/>
              </a:rPr>
              <a:t>Importance du mode d’extraction (sans bouillir)</a:t>
            </a:r>
          </a:p>
        </p:txBody>
      </p:sp>
      <p:sp>
        <p:nvSpPr>
          <p:cNvPr id="9" name="ZoneTexte 8"/>
          <p:cNvSpPr txBox="1"/>
          <p:nvPr/>
        </p:nvSpPr>
        <p:spPr>
          <a:xfrm>
            <a:off x="3416300" y="2819400"/>
            <a:ext cx="2311400" cy="923330"/>
          </a:xfrm>
          <a:prstGeom prst="rect">
            <a:avLst/>
          </a:prstGeom>
          <a:solidFill>
            <a:schemeClr val="tx1"/>
          </a:solidFill>
        </p:spPr>
        <p:txBody>
          <a:bodyPr wrap="square" rtlCol="0">
            <a:spAutoFit/>
          </a:bodyPr>
          <a:lstStyle/>
          <a:p>
            <a:pPr algn="ctr"/>
            <a:r>
              <a:rPr lang="fr-FR" b="1" dirty="0" smtClean="0">
                <a:solidFill>
                  <a:srgbClr val="FFCC66"/>
                </a:solidFill>
              </a:rPr>
              <a:t>QUALITÉ DE L’OBSERVATION</a:t>
            </a:r>
          </a:p>
          <a:p>
            <a:pPr algn="ctr"/>
            <a:r>
              <a:rPr lang="fr-FR" dirty="0" smtClean="0">
                <a:solidFill>
                  <a:schemeClr val="bg1"/>
                </a:solidFill>
              </a:rPr>
              <a:t>(temps, échange)</a:t>
            </a:r>
          </a:p>
        </p:txBody>
      </p:sp>
      <p:sp>
        <p:nvSpPr>
          <p:cNvPr id="10" name="Rectangle 9"/>
          <p:cNvSpPr/>
          <p:nvPr/>
        </p:nvSpPr>
        <p:spPr>
          <a:xfrm>
            <a:off x="355600" y="212636"/>
            <a:ext cx="8496300" cy="1292662"/>
          </a:xfrm>
          <a:prstGeom prst="rect">
            <a:avLst/>
          </a:prstGeom>
        </p:spPr>
        <p:txBody>
          <a:bodyPr wrap="square">
            <a:spAutoFit/>
          </a:bodyPr>
          <a:lstStyle/>
          <a:p>
            <a:r>
              <a:rPr lang="fr-FR" sz="2600" dirty="0" smtClean="0">
                <a:solidFill>
                  <a:schemeClr val="tx2"/>
                </a:solidFill>
                <a:latin typeface="Garamond"/>
                <a:cs typeface="Garamond"/>
              </a:rPr>
              <a:t>« </a:t>
            </a:r>
            <a:r>
              <a:rPr lang="fr-FR" sz="2600" i="1" dirty="0" smtClean="0">
                <a:solidFill>
                  <a:schemeClr val="tx2"/>
                </a:solidFill>
                <a:latin typeface="Garamond"/>
                <a:cs typeface="Garamond"/>
              </a:rPr>
              <a:t>Toute vérité franchit trois étapes. D'abord elle est ridiculisée. Ensuite, elle subit une forte opposition. Puis, elle est considérée comme ayant toujours été une évidence.</a:t>
            </a:r>
            <a:r>
              <a:rPr lang="fr-FR" sz="2600" dirty="0" smtClean="0">
                <a:solidFill>
                  <a:schemeClr val="tx2"/>
                </a:solidFill>
                <a:latin typeface="Garamond"/>
                <a:cs typeface="Garamond"/>
              </a:rPr>
              <a:t> » A. </a:t>
            </a:r>
            <a:r>
              <a:rPr lang="fr-FR" sz="2600" dirty="0" err="1" smtClean="0">
                <a:solidFill>
                  <a:schemeClr val="tx2"/>
                </a:solidFill>
                <a:latin typeface="Garamond"/>
                <a:cs typeface="Garamond"/>
              </a:rPr>
              <a:t>Sch</a:t>
            </a:r>
            <a:r>
              <a:rPr lang="fr-FR" sz="2600" dirty="0" err="1" smtClean="0">
                <a:solidFill>
                  <a:schemeClr val="tx2"/>
                </a:solidFill>
                <a:latin typeface="Garamond"/>
                <a:cs typeface="Garamond"/>
              </a:rPr>
              <a:t>ö</a:t>
            </a:r>
            <a:r>
              <a:rPr lang="fr-FR" sz="2600" dirty="0" err="1" smtClean="0">
                <a:solidFill>
                  <a:schemeClr val="tx2"/>
                </a:solidFill>
                <a:latin typeface="Garamond"/>
                <a:cs typeface="Garamond"/>
              </a:rPr>
              <a:t>penhauer</a:t>
            </a:r>
            <a:endParaRPr lang="fr-FR" sz="2600" dirty="0">
              <a:solidFill>
                <a:schemeClr val="tx2"/>
              </a:solidFill>
              <a:latin typeface="Garamond"/>
              <a:cs typeface="Garamond"/>
            </a:endParaRPr>
          </a:p>
        </p:txBody>
      </p:sp>
      <p:sp>
        <p:nvSpPr>
          <p:cNvPr id="11" name="ZoneTexte 10"/>
          <p:cNvSpPr txBox="1"/>
          <p:nvPr/>
        </p:nvSpPr>
        <p:spPr>
          <a:xfrm>
            <a:off x="3416300" y="3829734"/>
            <a:ext cx="2311400" cy="923330"/>
          </a:xfrm>
          <a:prstGeom prst="rect">
            <a:avLst/>
          </a:prstGeom>
          <a:solidFill>
            <a:schemeClr val="tx1"/>
          </a:solidFill>
        </p:spPr>
        <p:txBody>
          <a:bodyPr wrap="square" rtlCol="0">
            <a:spAutoFit/>
          </a:bodyPr>
          <a:lstStyle/>
          <a:p>
            <a:pPr algn="ctr"/>
            <a:r>
              <a:rPr lang="fr-FR" b="1" dirty="0" smtClean="0">
                <a:solidFill>
                  <a:srgbClr val="FFCC66"/>
                </a:solidFill>
              </a:rPr>
              <a:t>OBSTACLES</a:t>
            </a:r>
          </a:p>
          <a:p>
            <a:pPr algn="ctr"/>
            <a:r>
              <a:rPr lang="fr-FR" dirty="0" smtClean="0">
                <a:solidFill>
                  <a:schemeClr val="bg1"/>
                </a:solidFill>
              </a:rPr>
              <a:t>(transmission, mode du moment) </a:t>
            </a:r>
          </a:p>
        </p:txBody>
      </p:sp>
      <p:sp>
        <p:nvSpPr>
          <p:cNvPr id="12" name="ZoneTexte 11"/>
          <p:cNvSpPr txBox="1"/>
          <p:nvPr/>
        </p:nvSpPr>
        <p:spPr>
          <a:xfrm>
            <a:off x="3416300" y="4833034"/>
            <a:ext cx="2311400" cy="1200329"/>
          </a:xfrm>
          <a:prstGeom prst="rect">
            <a:avLst/>
          </a:prstGeom>
          <a:solidFill>
            <a:schemeClr val="tx1"/>
          </a:solidFill>
        </p:spPr>
        <p:txBody>
          <a:bodyPr wrap="square" rtlCol="0">
            <a:spAutoFit/>
          </a:bodyPr>
          <a:lstStyle/>
          <a:p>
            <a:pPr algn="ctr"/>
            <a:r>
              <a:rPr lang="fr-FR" b="1" dirty="0" smtClean="0">
                <a:solidFill>
                  <a:srgbClr val="FFCC66"/>
                </a:solidFill>
              </a:rPr>
              <a:t>UN DESIGN DURABLE </a:t>
            </a:r>
            <a:r>
              <a:rPr lang="fr-FR" dirty="0" smtClean="0">
                <a:solidFill>
                  <a:schemeClr val="bg1"/>
                </a:solidFill>
              </a:rPr>
              <a:t>(galénique, intérêt économique)</a:t>
            </a:r>
          </a:p>
        </p:txBody>
      </p:sp>
      <p:grpSp>
        <p:nvGrpSpPr>
          <p:cNvPr id="2" name="Grouper 14"/>
          <p:cNvGrpSpPr/>
          <p:nvPr/>
        </p:nvGrpSpPr>
        <p:grpSpPr>
          <a:xfrm>
            <a:off x="863600" y="1784350"/>
            <a:ext cx="7454901" cy="646331"/>
            <a:chOff x="863600" y="1479550"/>
            <a:chExt cx="7454901" cy="646331"/>
          </a:xfrm>
        </p:grpSpPr>
        <p:sp>
          <p:nvSpPr>
            <p:cNvPr id="13" name="ZoneTexte 12"/>
            <p:cNvSpPr txBox="1"/>
            <p:nvPr/>
          </p:nvSpPr>
          <p:spPr>
            <a:xfrm>
              <a:off x="863600" y="1479550"/>
              <a:ext cx="1698151" cy="646331"/>
            </a:xfrm>
            <a:prstGeom prst="rect">
              <a:avLst/>
            </a:prstGeom>
            <a:noFill/>
          </p:spPr>
          <p:txBody>
            <a:bodyPr wrap="none" rtlCol="0">
              <a:spAutoFit/>
            </a:bodyPr>
            <a:lstStyle/>
            <a:p>
              <a:pPr algn="ctr"/>
              <a:r>
                <a:rPr lang="fr-FR" b="1" dirty="0" smtClean="0"/>
                <a:t>Traitement du</a:t>
              </a:r>
            </a:p>
            <a:p>
              <a:pPr algn="ctr"/>
              <a:r>
                <a:rPr lang="fr-FR" b="1" dirty="0" smtClean="0"/>
                <a:t>SCORBUT</a:t>
              </a:r>
              <a:endParaRPr lang="fr-FR" b="1" dirty="0"/>
            </a:p>
          </p:txBody>
        </p:sp>
        <p:sp>
          <p:nvSpPr>
            <p:cNvPr id="14" name="ZoneTexte 13"/>
            <p:cNvSpPr txBox="1"/>
            <p:nvPr/>
          </p:nvSpPr>
          <p:spPr>
            <a:xfrm>
              <a:off x="6527800" y="1479550"/>
              <a:ext cx="1790701" cy="646331"/>
            </a:xfrm>
            <a:prstGeom prst="rect">
              <a:avLst/>
            </a:prstGeom>
            <a:noFill/>
          </p:spPr>
          <p:txBody>
            <a:bodyPr wrap="square" rtlCol="0">
              <a:spAutoFit/>
            </a:bodyPr>
            <a:lstStyle/>
            <a:p>
              <a:pPr algn="ctr"/>
              <a:r>
                <a:rPr lang="fr-FR" b="1" dirty="0" smtClean="0"/>
                <a:t>Traitement du PALUDISME</a:t>
              </a:r>
              <a:endParaRPr lang="fr-FR" b="1" dirty="0"/>
            </a:p>
          </p:txBody>
        </p:sp>
      </p:grpSp>
      <p:sp>
        <p:nvSpPr>
          <p:cNvPr id="16" name="ZoneTexte 15"/>
          <p:cNvSpPr txBox="1"/>
          <p:nvPr/>
        </p:nvSpPr>
        <p:spPr>
          <a:xfrm>
            <a:off x="3876944" y="1854200"/>
            <a:ext cx="1390112" cy="646331"/>
          </a:xfrm>
          <a:prstGeom prst="rect">
            <a:avLst/>
          </a:prstGeom>
          <a:noFill/>
        </p:spPr>
        <p:txBody>
          <a:bodyPr wrap="none" rtlCol="0">
            <a:spAutoFit/>
          </a:bodyPr>
          <a:lstStyle/>
          <a:p>
            <a:pPr algn="ctr"/>
            <a:r>
              <a:rPr lang="fr-FR" b="1" dirty="0" smtClean="0"/>
              <a:t>Soigner (l’)</a:t>
            </a:r>
          </a:p>
          <a:p>
            <a:pPr algn="ctr"/>
            <a:r>
              <a:rPr lang="fr-FR" b="1" dirty="0" smtClean="0"/>
              <a:t>Humain</a:t>
            </a:r>
            <a:endParaRPr lang="fr-FR" b="1" dirty="0"/>
          </a:p>
        </p:txBody>
      </p:sp>
      <p:pic>
        <p:nvPicPr>
          <p:cNvPr id="17" name="Image 16"/>
          <p:cNvPicPr>
            <a:picLocks noChangeAspect="1"/>
          </p:cNvPicPr>
          <p:nvPr/>
        </p:nvPicPr>
        <p:blipFill>
          <a:blip r:embed="rId2"/>
          <a:srcRect l="15891" t="19907" r="18045" b="61111"/>
          <a:stretch>
            <a:fillRect/>
          </a:stretch>
        </p:blipFill>
        <p:spPr>
          <a:xfrm>
            <a:off x="3378200" y="1813555"/>
            <a:ext cx="2361766" cy="929644"/>
          </a:xfrm>
          <a:prstGeom prst="rect">
            <a:avLst/>
          </a:prstGeom>
        </p:spPr>
      </p:pic>
    </p:spTree>
  </p:cSld>
  <p:clrMapOvr>
    <a:masterClrMapping/>
  </p:clrMapOvr>
  <mc:AlternateContent>
    <mc:Choice xmlns:mp="http://schemas.microsoft.com/office/mac/powerpoint/2008/main" Requires="mp">
      <mc:AlternateContent>
        <mc:Choice Requires="mp">
          <mp:transition>
            <mp:cube dir="u"/>
          </mp:transition>
        </mc:Choice>
        <mc:Fallback xmlns:mp="http://schemas.microsoft.com/office/mac/powerpoint/2008/main" xmlns="" xmlns:a="http://schemas.openxmlformats.org/drawingml/2006/main" xmlns:r="http://schemas.openxmlformats.org/officeDocument/2006/relationships" xmlns:mc="http://schemas.openxmlformats.org/markup-compatibility/2006" xmlns:mv="urn:schemas-microsoft-com:mac:vml" xmlns:p="http://schemas.openxmlformats.org/presentationml/2006/main">
          <p:transition>
            <p:cover dir="u"/>
          </p:transition>
        </mc:Fallback>
      </mc:AlternateContent>
    </mc:Choice>
    <mc:Fallback>
      <mc:AlternateContent>
        <mc:Choice Requires="mp">
          <p:transition>
            <p:cover dir="u"/>
          </p:transition>
        </mc:Choice>
        <mc:Fallback xmlns:mp="http://schemas.microsoft.com/office/mac/powerpoint/2008/main" xmlns="" xmlns:a="http://schemas.openxmlformats.org/drawingml/2006/main" xmlns:r="http://schemas.openxmlformats.org/officeDocument/2006/relationships" xmlns:mc="http://schemas.openxmlformats.org/markup-compatibility/2006" xmlns:mv="urn:schemas-microsoft-com:mac:vml" xmlns:p="http://schemas.openxmlformats.org/presentationml/2006/main">
          <p:transition>
            <p:cover dir="u"/>
          </p:transition>
        </mc:Fallback>
      </mc:AlternateContent>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childTnLst>
                                </p:cTn>
                              </p:par>
                              <p:par>
                                <p:cTn id="8" presetID="45" presetClass="entr" presetSubtype="0" fill="hold" grpId="0" nodeType="withEffect">
                                  <p:stCondLst>
                                    <p:cond delay="0"/>
                                  </p:stCondLst>
                                  <p:iterate type="lt">
                                    <p:tmPct val="10000"/>
                                  </p:iterate>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anim calcmode="lin" valueType="num">
                                      <p:cBhvr>
                                        <p:cTn id="11" dur="500" fill="hold"/>
                                        <p:tgtEl>
                                          <p:spTgt spid="9"/>
                                        </p:tgtEl>
                                        <p:attrNameLst>
                                          <p:attrName>ppt_w</p:attrName>
                                        </p:attrNameLst>
                                      </p:cBhvr>
                                      <p:tavLst>
                                        <p:tav tm="0" fmla="#ppt_w*sin(2.5*pi*$)">
                                          <p:val>
                                            <p:fltVal val="0"/>
                                          </p:val>
                                        </p:tav>
                                        <p:tav tm="100000">
                                          <p:val>
                                            <p:fltVal val="1"/>
                                          </p:val>
                                        </p:tav>
                                      </p:tavLst>
                                    </p:anim>
                                    <p:anim calcmode="lin" valueType="num">
                                      <p:cBhvr>
                                        <p:cTn id="12" dur="500" fill="hold"/>
                                        <p:tgtEl>
                                          <p:spTgt spid="9"/>
                                        </p:tgtEl>
                                        <p:attrNameLst>
                                          <p:attrName>ppt_h</p:attrName>
                                        </p:attrNameLst>
                                      </p:cBhvr>
                                      <p:tavLst>
                                        <p:tav tm="0">
                                          <p:val>
                                            <p:strVal val="#ppt_h"/>
                                          </p:val>
                                        </p:tav>
                                        <p:tav tm="100000">
                                          <p:val>
                                            <p:strVal val="#ppt_h"/>
                                          </p:val>
                                        </p:tav>
                                      </p:tavLst>
                                    </p:anim>
                                  </p:childTnLst>
                                </p:cTn>
                              </p:par>
                            </p:childTnLst>
                          </p:cTn>
                        </p:par>
                        <p:par>
                          <p:cTn id="13" fill="hold">
                            <p:stCondLst>
                              <p:cond delay="2300"/>
                            </p:stCondLst>
                            <p:childTnLst>
                              <p:par>
                                <p:cTn id="14" presetID="45" presetClass="entr" presetSubtype="0" fill="hold" grpId="0" nodeType="afterEffect">
                                  <p:stCondLst>
                                    <p:cond delay="0"/>
                                  </p:stCondLst>
                                  <p:iterate type="lt">
                                    <p:tmPct val="10000"/>
                                  </p:iterate>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anim calcmode="lin" valueType="num">
                                      <p:cBhvr>
                                        <p:cTn id="17" dur="500" fill="hold"/>
                                        <p:tgtEl>
                                          <p:spTgt spid="11"/>
                                        </p:tgtEl>
                                        <p:attrNameLst>
                                          <p:attrName>ppt_w</p:attrName>
                                        </p:attrNameLst>
                                      </p:cBhvr>
                                      <p:tavLst>
                                        <p:tav tm="0" fmla="#ppt_w*sin(2.5*pi*$)">
                                          <p:val>
                                            <p:fltVal val="0"/>
                                          </p:val>
                                        </p:tav>
                                        <p:tav tm="100000">
                                          <p:val>
                                            <p:fltVal val="1"/>
                                          </p:val>
                                        </p:tav>
                                      </p:tavLst>
                                    </p:anim>
                                    <p:anim calcmode="lin" valueType="num">
                                      <p:cBhvr>
                                        <p:cTn id="18" dur="500" fill="hold"/>
                                        <p:tgtEl>
                                          <p:spTgt spid="11"/>
                                        </p:tgtEl>
                                        <p:attrNameLst>
                                          <p:attrName>ppt_h</p:attrName>
                                        </p:attrNameLst>
                                      </p:cBhvr>
                                      <p:tavLst>
                                        <p:tav tm="0">
                                          <p:val>
                                            <p:strVal val="#ppt_h"/>
                                          </p:val>
                                        </p:tav>
                                        <p:tav tm="100000">
                                          <p:val>
                                            <p:strVal val="#ppt_h"/>
                                          </p:val>
                                        </p:tav>
                                      </p:tavLst>
                                    </p:anim>
                                  </p:childTnLst>
                                </p:cTn>
                              </p:par>
                            </p:childTnLst>
                          </p:cTn>
                        </p:par>
                        <p:par>
                          <p:cTn id="19" fill="hold">
                            <p:stCondLst>
                              <p:cond delay="4550"/>
                            </p:stCondLst>
                            <p:childTnLst>
                              <p:par>
                                <p:cTn id="20" presetID="45" presetClass="entr" presetSubtype="0" fill="hold" grpId="0" nodeType="afterEffect">
                                  <p:stCondLst>
                                    <p:cond delay="0"/>
                                  </p:stCondLst>
                                  <p:iterate type="lt">
                                    <p:tmPct val="10000"/>
                                  </p:iterate>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ppt_w</p:attrName>
                                        </p:attrNameLst>
                                      </p:cBhvr>
                                      <p:tavLst>
                                        <p:tav tm="0" fmla="#ppt_w*sin(2.5*pi*$)">
                                          <p:val>
                                            <p:fltVal val="0"/>
                                          </p:val>
                                        </p:tav>
                                        <p:tav tm="100000">
                                          <p:val>
                                            <p:fltVal val="1"/>
                                          </p:val>
                                        </p:tav>
                                      </p:tavLst>
                                    </p:anim>
                                    <p:anim calcmode="lin" valueType="num">
                                      <p:cBhvr>
                                        <p:cTn id="24" dur="5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6" grpId="0"/>
    </p:bld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Rectangle 6"/>
          <p:cNvSpPr>
            <a:spLocks noChangeArrowheads="1"/>
          </p:cNvSpPr>
          <p:nvPr/>
        </p:nvSpPr>
        <p:spPr bwMode="auto">
          <a:xfrm>
            <a:off x="601134" y="1241425"/>
            <a:ext cx="8589433" cy="1292662"/>
          </a:xfrm>
          <a:prstGeom prst="rect">
            <a:avLst/>
          </a:prstGeom>
          <a:noFill/>
          <a:ln w="9525">
            <a:noFill/>
            <a:miter lim="800000"/>
            <a:headEnd/>
            <a:tailEnd/>
          </a:ln>
        </p:spPr>
        <p:txBody>
          <a:bodyPr>
            <a:prstTxWarp prst="textNoShape">
              <a:avLst/>
            </a:prstTxWarp>
            <a:spAutoFit/>
          </a:bodyPr>
          <a:lstStyle/>
          <a:p>
            <a:pPr>
              <a:spcAft>
                <a:spcPts val="600"/>
              </a:spcAft>
            </a:pPr>
            <a:r>
              <a:rPr lang="fr-FR" sz="1700" b="1" dirty="0" err="1">
                <a:latin typeface="Trebuchet MS" pitchFamily="4" charset="0"/>
                <a:ea typeface="Trebuchet MS" pitchFamily="4" charset="0"/>
                <a:cs typeface="Trebuchet MS" pitchFamily="4" charset="0"/>
              </a:rPr>
              <a:t>Repetition</a:t>
            </a:r>
            <a:r>
              <a:rPr lang="fr-FR" sz="1700" b="1" dirty="0">
                <a:latin typeface="Trebuchet MS" pitchFamily="4" charset="0"/>
                <a:ea typeface="Trebuchet MS" pitchFamily="4" charset="0"/>
                <a:cs typeface="Trebuchet MS" pitchFamily="4" charset="0"/>
              </a:rPr>
              <a:t> </a:t>
            </a:r>
            <a:r>
              <a:rPr lang="fr-FR" sz="1700" dirty="0" err="1">
                <a:latin typeface="Trebuchet MS" pitchFamily="4" charset="0"/>
                <a:ea typeface="Trebuchet MS" pitchFamily="4" charset="0"/>
                <a:cs typeface="Trebuchet MS" pitchFamily="4" charset="0"/>
              </a:rPr>
              <a:t>refers</a:t>
            </a:r>
            <a:r>
              <a:rPr lang="fr-FR" sz="1700" dirty="0">
                <a:latin typeface="Trebuchet MS" pitchFamily="4" charset="0"/>
                <a:ea typeface="Trebuchet MS" pitchFamily="4" charset="0"/>
                <a:cs typeface="Trebuchet MS" pitchFamily="4" charset="0"/>
              </a:rPr>
              <a:t> to one </a:t>
            </a:r>
            <a:r>
              <a:rPr lang="fr-FR" sz="1700" dirty="0" err="1">
                <a:latin typeface="Trebuchet MS" pitchFamily="4" charset="0"/>
                <a:ea typeface="Trebuchet MS" pitchFamily="4" charset="0"/>
                <a:cs typeface="Trebuchet MS" pitchFamily="4" charset="0"/>
              </a:rPr>
              <a:t>object</a:t>
            </a:r>
            <a:r>
              <a:rPr lang="fr-FR" sz="1700" dirty="0">
                <a:latin typeface="Trebuchet MS" pitchFamily="4" charset="0"/>
                <a:ea typeface="Trebuchet MS" pitchFamily="4" charset="0"/>
                <a:cs typeface="Trebuchet MS" pitchFamily="4" charset="0"/>
              </a:rPr>
              <a:t> or </a:t>
            </a:r>
            <a:r>
              <a:rPr lang="fr-FR" sz="1700" dirty="0" err="1">
                <a:latin typeface="Trebuchet MS" pitchFamily="4" charset="0"/>
                <a:ea typeface="Trebuchet MS" pitchFamily="4" charset="0"/>
                <a:cs typeface="Trebuchet MS" pitchFamily="4" charset="0"/>
              </a:rPr>
              <a:t>shape</a:t>
            </a:r>
            <a:r>
              <a:rPr lang="fr-FR" sz="1700" dirty="0">
                <a:latin typeface="Trebuchet MS" pitchFamily="4" charset="0"/>
                <a:ea typeface="Trebuchet MS" pitchFamily="4" charset="0"/>
                <a:cs typeface="Trebuchet MS" pitchFamily="4" charset="0"/>
              </a:rPr>
              <a:t> </a:t>
            </a:r>
            <a:r>
              <a:rPr lang="fr-FR" sz="1700" dirty="0" err="1">
                <a:latin typeface="Trebuchet MS" pitchFamily="4" charset="0"/>
                <a:ea typeface="Trebuchet MS" pitchFamily="4" charset="0"/>
                <a:cs typeface="Trebuchet MS" pitchFamily="4" charset="0"/>
              </a:rPr>
              <a:t>repeated</a:t>
            </a:r>
            <a:r>
              <a:rPr lang="fr-FR" sz="1700" dirty="0">
                <a:latin typeface="Trebuchet MS" pitchFamily="4" charset="0"/>
                <a:ea typeface="Trebuchet MS" pitchFamily="4" charset="0"/>
                <a:cs typeface="Trebuchet MS" pitchFamily="4" charset="0"/>
              </a:rPr>
              <a:t> (</a:t>
            </a:r>
            <a:r>
              <a:rPr lang="fr-FR" sz="1700" dirty="0" err="1">
                <a:latin typeface="Trebuchet MS" pitchFamily="4" charset="0"/>
                <a:ea typeface="Trebuchet MS" pitchFamily="4" charset="0"/>
                <a:cs typeface="Trebuchet MS" pitchFamily="4" charset="0"/>
              </a:rPr>
              <a:t>disappointing</a:t>
            </a:r>
            <a:r>
              <a:rPr lang="fr-FR" sz="1700" dirty="0">
                <a:latin typeface="Trebuchet MS" pitchFamily="4" charset="0"/>
                <a:ea typeface="Trebuchet MS" pitchFamily="4" charset="0"/>
                <a:cs typeface="Trebuchet MS" pitchFamily="4" charset="0"/>
              </a:rPr>
              <a:t>: </a:t>
            </a:r>
            <a:r>
              <a:rPr lang="fr-FR" sz="1700" dirty="0" err="1">
                <a:latin typeface="Trebuchet MS" pitchFamily="4" charset="0"/>
                <a:ea typeface="Trebuchet MS" pitchFamily="4" charset="0"/>
                <a:cs typeface="Trebuchet MS" pitchFamily="4" charset="0"/>
              </a:rPr>
              <a:t>junk</a:t>
            </a:r>
            <a:r>
              <a:rPr lang="fr-FR" sz="1700" dirty="0">
                <a:latin typeface="Trebuchet MS" pitchFamily="4" charset="0"/>
                <a:ea typeface="Trebuchet MS" pitchFamily="4" charset="0"/>
                <a:cs typeface="Trebuchet MS" pitchFamily="4" charset="0"/>
              </a:rPr>
              <a:t>!).</a:t>
            </a:r>
          </a:p>
          <a:p>
            <a:pPr>
              <a:spcAft>
                <a:spcPts val="600"/>
              </a:spcAft>
            </a:pPr>
            <a:r>
              <a:rPr lang="fr-FR" sz="1700" b="1" dirty="0">
                <a:latin typeface="Trebuchet MS" pitchFamily="4" charset="0"/>
                <a:ea typeface="Trebuchet MS" pitchFamily="4" charset="0"/>
                <a:cs typeface="Trebuchet MS" pitchFamily="4" charset="0"/>
              </a:rPr>
              <a:t>Pattern </a:t>
            </a:r>
            <a:r>
              <a:rPr lang="fr-FR" sz="1700" dirty="0" err="1">
                <a:latin typeface="Trebuchet MS" pitchFamily="4" charset="0"/>
                <a:ea typeface="Trebuchet MS" pitchFamily="4" charset="0"/>
                <a:cs typeface="Trebuchet MS" pitchFamily="4" charset="0"/>
              </a:rPr>
              <a:t>is</a:t>
            </a:r>
            <a:r>
              <a:rPr lang="fr-FR" sz="1700" dirty="0">
                <a:latin typeface="Trebuchet MS" pitchFamily="4" charset="0"/>
                <a:ea typeface="Trebuchet MS" pitchFamily="4" charset="0"/>
                <a:cs typeface="Trebuchet MS" pitchFamily="4" charset="0"/>
              </a:rPr>
              <a:t> a </a:t>
            </a:r>
            <a:r>
              <a:rPr lang="fr-FR" sz="1700" dirty="0" err="1">
                <a:latin typeface="Trebuchet MS" pitchFamily="4" charset="0"/>
                <a:ea typeface="Trebuchet MS" pitchFamily="4" charset="0"/>
                <a:cs typeface="Trebuchet MS" pitchFamily="4" charset="0"/>
              </a:rPr>
              <a:t>combination</a:t>
            </a:r>
            <a:r>
              <a:rPr lang="fr-FR" sz="1700" dirty="0">
                <a:latin typeface="Trebuchet MS" pitchFamily="4" charset="0"/>
                <a:ea typeface="Trebuchet MS" pitchFamily="4" charset="0"/>
                <a:cs typeface="Trebuchet MS" pitchFamily="4" charset="0"/>
              </a:rPr>
              <a:t> of </a:t>
            </a:r>
            <a:r>
              <a:rPr lang="fr-FR" sz="1700" dirty="0" err="1">
                <a:latin typeface="Trebuchet MS" pitchFamily="4" charset="0"/>
                <a:ea typeface="Trebuchet MS" pitchFamily="4" charset="0"/>
                <a:cs typeface="Trebuchet MS" pitchFamily="4" charset="0"/>
              </a:rPr>
              <a:t>elements</a:t>
            </a:r>
            <a:r>
              <a:rPr lang="fr-FR" sz="1700" dirty="0">
                <a:latin typeface="Trebuchet MS" pitchFamily="4" charset="0"/>
                <a:ea typeface="Trebuchet MS" pitchFamily="4" charset="0"/>
                <a:cs typeface="Trebuchet MS" pitchFamily="4" charset="0"/>
              </a:rPr>
              <a:t> or </a:t>
            </a:r>
            <a:r>
              <a:rPr lang="fr-FR" sz="1700" dirty="0" err="1">
                <a:latin typeface="Trebuchet MS" pitchFamily="4" charset="0"/>
                <a:ea typeface="Trebuchet MS" pitchFamily="4" charset="0"/>
                <a:cs typeface="Trebuchet MS" pitchFamily="4" charset="0"/>
              </a:rPr>
              <a:t>shapes</a:t>
            </a:r>
            <a:r>
              <a:rPr lang="fr-FR" sz="1700" dirty="0">
                <a:latin typeface="Trebuchet MS" pitchFamily="4" charset="0"/>
                <a:ea typeface="Trebuchet MS" pitchFamily="4" charset="0"/>
                <a:cs typeface="Trebuchet MS" pitchFamily="4" charset="0"/>
              </a:rPr>
              <a:t> </a:t>
            </a:r>
            <a:r>
              <a:rPr lang="fr-FR" sz="1700" dirty="0" err="1">
                <a:latin typeface="Trebuchet MS" pitchFamily="4" charset="0"/>
                <a:ea typeface="Trebuchet MS" pitchFamily="4" charset="0"/>
                <a:cs typeface="Trebuchet MS" pitchFamily="4" charset="0"/>
              </a:rPr>
              <a:t>repeated</a:t>
            </a:r>
            <a:r>
              <a:rPr lang="fr-FR" sz="1700" dirty="0">
                <a:latin typeface="Trebuchet MS" pitchFamily="4" charset="0"/>
                <a:ea typeface="Trebuchet MS" pitchFamily="4" charset="0"/>
                <a:cs typeface="Trebuchet MS" pitchFamily="4" charset="0"/>
              </a:rPr>
              <a:t> in a </a:t>
            </a:r>
            <a:r>
              <a:rPr lang="fr-FR" sz="1700" dirty="0" err="1">
                <a:latin typeface="Trebuchet MS" pitchFamily="4" charset="0"/>
                <a:ea typeface="Trebuchet MS" pitchFamily="4" charset="0"/>
                <a:cs typeface="Trebuchet MS" pitchFamily="4" charset="0"/>
              </a:rPr>
              <a:t>recurring</a:t>
            </a:r>
            <a:r>
              <a:rPr lang="fr-FR" sz="1700" dirty="0">
                <a:latin typeface="Trebuchet MS" pitchFamily="4" charset="0"/>
                <a:ea typeface="Trebuchet MS" pitchFamily="4" charset="0"/>
                <a:cs typeface="Trebuchet MS" pitchFamily="4" charset="0"/>
              </a:rPr>
              <a:t> and </a:t>
            </a:r>
            <a:r>
              <a:rPr lang="fr-FR" sz="1700" dirty="0" err="1">
                <a:latin typeface="Trebuchet MS" pitchFamily="4" charset="0"/>
                <a:ea typeface="Trebuchet MS" pitchFamily="4" charset="0"/>
                <a:cs typeface="Trebuchet MS" pitchFamily="4" charset="0"/>
              </a:rPr>
              <a:t>regular</a:t>
            </a:r>
            <a:r>
              <a:rPr lang="fr-FR" sz="1700" dirty="0">
                <a:latin typeface="Trebuchet MS" pitchFamily="4" charset="0"/>
                <a:ea typeface="Trebuchet MS" pitchFamily="4" charset="0"/>
                <a:cs typeface="Trebuchet MS" pitchFamily="4" charset="0"/>
              </a:rPr>
              <a:t> arrangement.</a:t>
            </a:r>
          </a:p>
          <a:p>
            <a:pPr>
              <a:spcAft>
                <a:spcPts val="600"/>
              </a:spcAft>
            </a:pPr>
            <a:r>
              <a:rPr lang="fr-FR" sz="1700" b="1" dirty="0" err="1">
                <a:latin typeface="Trebuchet MS" pitchFamily="4" charset="0"/>
                <a:ea typeface="Trebuchet MS" pitchFamily="4" charset="0"/>
                <a:cs typeface="Trebuchet MS" pitchFamily="4" charset="0"/>
              </a:rPr>
              <a:t>Rhythm</a:t>
            </a:r>
            <a:r>
              <a:rPr lang="fr-FR" sz="1700" b="1" dirty="0">
                <a:latin typeface="Trebuchet MS" pitchFamily="4" charset="0"/>
                <a:ea typeface="Trebuchet MS" pitchFamily="4" charset="0"/>
                <a:cs typeface="Trebuchet MS" pitchFamily="4" charset="0"/>
              </a:rPr>
              <a:t> </a:t>
            </a:r>
            <a:r>
              <a:rPr lang="fr-FR" sz="1700" dirty="0" err="1">
                <a:latin typeface="Trebuchet MS" pitchFamily="4" charset="0"/>
                <a:ea typeface="Trebuchet MS" pitchFamily="4" charset="0"/>
                <a:cs typeface="Trebuchet MS" pitchFamily="4" charset="0"/>
              </a:rPr>
              <a:t>is</a:t>
            </a:r>
            <a:r>
              <a:rPr lang="fr-FR" sz="1700" dirty="0">
                <a:latin typeface="Trebuchet MS" pitchFamily="4" charset="0"/>
                <a:ea typeface="Trebuchet MS" pitchFamily="4" charset="0"/>
                <a:cs typeface="Trebuchet MS" pitchFamily="4" charset="0"/>
              </a:rPr>
              <a:t> a </a:t>
            </a:r>
            <a:r>
              <a:rPr lang="fr-FR" sz="1700" dirty="0" err="1">
                <a:latin typeface="Trebuchet MS" pitchFamily="4" charset="0"/>
                <a:ea typeface="Trebuchet MS" pitchFamily="4" charset="0"/>
                <a:cs typeface="Trebuchet MS" pitchFamily="4" charset="0"/>
              </a:rPr>
              <a:t>combination</a:t>
            </a:r>
            <a:r>
              <a:rPr lang="fr-FR" sz="1700" dirty="0">
                <a:latin typeface="Trebuchet MS" pitchFamily="4" charset="0"/>
                <a:ea typeface="Trebuchet MS" pitchFamily="4" charset="0"/>
                <a:cs typeface="Trebuchet MS" pitchFamily="4" charset="0"/>
              </a:rPr>
              <a:t> of </a:t>
            </a:r>
            <a:r>
              <a:rPr lang="fr-FR" sz="1700" dirty="0" err="1">
                <a:latin typeface="Trebuchet MS" pitchFamily="4" charset="0"/>
                <a:ea typeface="Trebuchet MS" pitchFamily="4" charset="0"/>
                <a:cs typeface="Trebuchet MS" pitchFamily="4" charset="0"/>
              </a:rPr>
              <a:t>elements</a:t>
            </a:r>
            <a:r>
              <a:rPr lang="fr-FR" sz="1700" dirty="0">
                <a:latin typeface="Trebuchet MS" pitchFamily="4" charset="0"/>
                <a:ea typeface="Trebuchet MS" pitchFamily="4" charset="0"/>
                <a:cs typeface="Trebuchet MS" pitchFamily="4" charset="0"/>
              </a:rPr>
              <a:t> </a:t>
            </a:r>
            <a:r>
              <a:rPr lang="fr-FR" sz="1700" dirty="0" err="1">
                <a:latin typeface="Trebuchet MS" pitchFamily="4" charset="0"/>
                <a:ea typeface="Trebuchet MS" pitchFamily="4" charset="0"/>
                <a:cs typeface="Trebuchet MS" pitchFamily="4" charset="0"/>
              </a:rPr>
              <a:t>repeated</a:t>
            </a:r>
            <a:r>
              <a:rPr lang="fr-FR" sz="1700" dirty="0">
                <a:latin typeface="Trebuchet MS" pitchFamily="4" charset="0"/>
                <a:ea typeface="Trebuchet MS" pitchFamily="4" charset="0"/>
                <a:cs typeface="Trebuchet MS" pitchFamily="4" charset="0"/>
              </a:rPr>
              <a:t>, but </a:t>
            </a:r>
            <a:r>
              <a:rPr lang="fr-FR" sz="1700" dirty="0" err="1">
                <a:latin typeface="Trebuchet MS" pitchFamily="4" charset="0"/>
                <a:ea typeface="Trebuchet MS" pitchFamily="4" charset="0"/>
                <a:cs typeface="Trebuchet MS" pitchFamily="4" charset="0"/>
              </a:rPr>
              <a:t>with</a:t>
            </a:r>
            <a:r>
              <a:rPr lang="fr-FR" sz="1700" dirty="0">
                <a:latin typeface="Trebuchet MS" pitchFamily="4" charset="0"/>
                <a:ea typeface="Trebuchet MS" pitchFamily="4" charset="0"/>
                <a:cs typeface="Trebuchet MS" pitchFamily="4" charset="0"/>
              </a:rPr>
              <a:t> variations.</a:t>
            </a:r>
          </a:p>
        </p:txBody>
      </p:sp>
      <p:grpSp>
        <p:nvGrpSpPr>
          <p:cNvPr id="2" name="Grouper 9"/>
          <p:cNvGrpSpPr>
            <a:grpSpLocks/>
          </p:cNvGrpSpPr>
          <p:nvPr/>
        </p:nvGrpSpPr>
        <p:grpSpPr bwMode="auto">
          <a:xfrm>
            <a:off x="1185334" y="2239963"/>
            <a:ext cx="6798733" cy="4241800"/>
            <a:chOff x="1155700" y="1450550"/>
            <a:chExt cx="7427240" cy="5101270"/>
          </a:xfrm>
        </p:grpSpPr>
        <p:pic>
          <p:nvPicPr>
            <p:cNvPr id="43014" name="Image 3"/>
            <p:cNvPicPr>
              <a:picLocks noChangeAspect="1"/>
            </p:cNvPicPr>
            <p:nvPr/>
          </p:nvPicPr>
          <p:blipFill>
            <a:blip r:embed="rId2">
              <a:clrChange>
                <a:clrFrom>
                  <a:srgbClr val="FFFFFF"/>
                </a:clrFrom>
                <a:clrTo>
                  <a:srgbClr val="FFFFFF">
                    <a:alpha val="0"/>
                  </a:srgbClr>
                </a:clrTo>
              </a:clrChange>
            </a:blip>
            <a:srcRect/>
            <a:stretch>
              <a:fillRect/>
            </a:stretch>
          </p:blipFill>
          <p:spPr bwMode="auto">
            <a:xfrm>
              <a:off x="1280440" y="1450550"/>
              <a:ext cx="7302500" cy="2603500"/>
            </a:xfrm>
            <a:prstGeom prst="rect">
              <a:avLst/>
            </a:prstGeom>
            <a:noFill/>
            <a:ln w="9525">
              <a:noFill/>
              <a:miter lim="800000"/>
              <a:headEnd/>
              <a:tailEnd/>
            </a:ln>
          </p:spPr>
        </p:pic>
        <p:pic>
          <p:nvPicPr>
            <p:cNvPr id="43015" name="Image 4"/>
            <p:cNvPicPr>
              <a:picLocks noChangeAspect="1"/>
            </p:cNvPicPr>
            <p:nvPr/>
          </p:nvPicPr>
          <p:blipFill>
            <a:blip r:embed="rId3">
              <a:clrChange>
                <a:clrFrom>
                  <a:srgbClr val="FFFFFF"/>
                </a:clrFrom>
                <a:clrTo>
                  <a:srgbClr val="FFFFFF">
                    <a:alpha val="0"/>
                  </a:srgbClr>
                </a:clrTo>
              </a:clrChange>
            </a:blip>
            <a:srcRect/>
            <a:stretch>
              <a:fillRect/>
            </a:stretch>
          </p:blipFill>
          <p:spPr bwMode="auto">
            <a:xfrm>
              <a:off x="1155700" y="3600450"/>
              <a:ext cx="7302500" cy="1257300"/>
            </a:xfrm>
            <a:prstGeom prst="rect">
              <a:avLst/>
            </a:prstGeom>
            <a:noFill/>
            <a:ln w="9525">
              <a:noFill/>
              <a:miter lim="800000"/>
              <a:headEnd/>
              <a:tailEnd/>
            </a:ln>
          </p:spPr>
        </p:pic>
        <p:pic>
          <p:nvPicPr>
            <p:cNvPr id="43016" name="Image 8"/>
            <p:cNvPicPr>
              <a:picLocks noChangeAspect="1"/>
            </p:cNvPicPr>
            <p:nvPr/>
          </p:nvPicPr>
          <p:blipFill>
            <a:blip r:embed="rId4">
              <a:clrChange>
                <a:clrFrom>
                  <a:srgbClr val="FFFFFF"/>
                </a:clrFrom>
                <a:clrTo>
                  <a:srgbClr val="FFFFFF">
                    <a:alpha val="0"/>
                  </a:srgbClr>
                </a:clrTo>
              </a:clrChange>
            </a:blip>
            <a:srcRect/>
            <a:stretch>
              <a:fillRect/>
            </a:stretch>
          </p:blipFill>
          <p:spPr bwMode="auto">
            <a:xfrm>
              <a:off x="1155700" y="4202320"/>
              <a:ext cx="7302500" cy="2349500"/>
            </a:xfrm>
            <a:prstGeom prst="rect">
              <a:avLst/>
            </a:prstGeom>
            <a:noFill/>
            <a:ln w="9525">
              <a:noFill/>
              <a:miter lim="800000"/>
              <a:headEnd/>
              <a:tailEnd/>
            </a:ln>
          </p:spPr>
        </p:pic>
      </p:grpSp>
      <p:sp>
        <p:nvSpPr>
          <p:cNvPr id="43012" name="ZoneTexte 7"/>
          <p:cNvSpPr txBox="1">
            <a:spLocks noChangeArrowheads="1"/>
          </p:cNvSpPr>
          <p:nvPr/>
        </p:nvSpPr>
        <p:spPr bwMode="auto">
          <a:xfrm>
            <a:off x="1659467" y="161926"/>
            <a:ext cx="4956815" cy="369332"/>
          </a:xfrm>
          <a:prstGeom prst="rect">
            <a:avLst/>
          </a:prstGeom>
          <a:noFill/>
          <a:ln w="9525">
            <a:noFill/>
            <a:miter lim="800000"/>
            <a:headEnd/>
            <a:tailEnd/>
          </a:ln>
        </p:spPr>
        <p:txBody>
          <a:bodyPr wrap="none">
            <a:prstTxWarp prst="textNoShape">
              <a:avLst/>
            </a:prstTxWarp>
            <a:spAutoFit/>
          </a:bodyPr>
          <a:lstStyle/>
          <a:p>
            <a:r>
              <a:rPr lang="fr-FR" b="1">
                <a:latin typeface="Bradley Hand Bold" pitchFamily="4" charset="0"/>
                <a:ea typeface="Bradley Hand Bold" pitchFamily="4" charset="0"/>
                <a:cs typeface="Bradley Hand Bold" pitchFamily="4" charset="0"/>
              </a:rPr>
              <a:t>Reaching beyond ignorance: what is repetition?</a:t>
            </a:r>
          </a:p>
        </p:txBody>
      </p:sp>
      <p:cxnSp>
        <p:nvCxnSpPr>
          <p:cNvPr id="9" name="Connecteur droit 8"/>
          <p:cNvCxnSpPr/>
          <p:nvPr/>
        </p:nvCxnSpPr>
        <p:spPr>
          <a:xfrm>
            <a:off x="-8157" y="752620"/>
            <a:ext cx="9152157" cy="1588"/>
          </a:xfrm>
          <a:prstGeom prst="line">
            <a:avLst/>
          </a:prstGeom>
          <a:ln>
            <a:gradFill flip="none" rotWithShape="1">
              <a:gsLst>
                <a:gs pos="0">
                  <a:schemeClr val="tx1">
                    <a:lumMod val="50000"/>
                    <a:lumOff val="50000"/>
                  </a:schemeClr>
                </a:gs>
                <a:gs pos="100000">
                  <a:srgbClr val="FFFFFF"/>
                </a:gs>
                <a:gs pos="50000">
                  <a:schemeClr val="tx2"/>
                </a:gs>
              </a:gsLst>
              <a:path path="shape">
                <a:fillToRect l="50000" t="50000" r="50000" b="50000"/>
              </a:path>
              <a:tileRect/>
            </a:gra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4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7813"/>
            <a:ext cx="8496300" cy="1139825"/>
          </a:xfrm>
        </p:spPr>
        <p:txBody>
          <a:bodyPr/>
          <a:lstStyle/>
          <a:p>
            <a:r>
              <a:rPr lang="fr-FR" sz="3700" dirty="0" smtClean="0"/>
              <a:t>Une connaissance parallèlement à des p</a:t>
            </a:r>
            <a:r>
              <a:rPr lang="fr-FR" sz="3700" dirty="0" smtClean="0"/>
              <a:t>rogrès techniques/technologiques </a:t>
            </a:r>
            <a:endParaRPr lang="fr-FR" sz="3700" dirty="0"/>
          </a:p>
        </p:txBody>
      </p:sp>
      <p:sp>
        <p:nvSpPr>
          <p:cNvPr id="3" name="Espace réservé du contenu 2"/>
          <p:cNvSpPr>
            <a:spLocks noGrp="1"/>
          </p:cNvSpPr>
          <p:nvPr>
            <p:ph idx="1"/>
          </p:nvPr>
        </p:nvSpPr>
        <p:spPr>
          <a:xfrm>
            <a:off x="457200" y="2327275"/>
            <a:ext cx="8229600" cy="4530725"/>
          </a:xfrm>
        </p:spPr>
        <p:txBody>
          <a:bodyPr/>
          <a:lstStyle/>
          <a:p>
            <a:r>
              <a:rPr lang="fr-FR" sz="3100" dirty="0" smtClean="0">
                <a:latin typeface="Avenir Next Condensed Regular"/>
                <a:cs typeface="Avenir Next Condensed Regular"/>
              </a:rPr>
              <a:t>Séquençage du tout génome</a:t>
            </a:r>
            <a:r>
              <a:rPr lang="fr-FR" sz="3100" dirty="0" smtClean="0">
                <a:latin typeface="Avenir Next Condensed Regular"/>
                <a:cs typeface="Avenir Next Condensed Regular"/>
              </a:rPr>
              <a:t> </a:t>
            </a:r>
          </a:p>
          <a:p>
            <a:r>
              <a:rPr lang="fr-FR" sz="3100" dirty="0" smtClean="0">
                <a:latin typeface="Avenir Next Condensed Regular"/>
                <a:cs typeface="Avenir Next Condensed Regular"/>
              </a:rPr>
              <a:t>Tests </a:t>
            </a:r>
            <a:r>
              <a:rPr lang="fr-FR" sz="3100" dirty="0" smtClean="0">
                <a:latin typeface="Avenir Next Condensed Regular"/>
                <a:cs typeface="Avenir Next Condensed Regular"/>
              </a:rPr>
              <a:t>génétiques</a:t>
            </a:r>
          </a:p>
          <a:p>
            <a:r>
              <a:rPr lang="fr-FR" sz="3100" dirty="0" smtClean="0">
                <a:latin typeface="Avenir Next Condensed Regular"/>
                <a:cs typeface="Avenir Next Condensed Regular"/>
              </a:rPr>
              <a:t>Manipulations génétiques</a:t>
            </a:r>
          </a:p>
        </p:txBody>
      </p:sp>
    </p:spTree>
  </p:cSld>
  <p:clrMapOvr>
    <a:masterClrMapping/>
  </p:clrMapOvr>
  <mc:AlternateContent>
    <mc:Choice xmlns:mp="http://schemas.microsoft.com/office/mac/powerpoint/2008/main" Requires="mp">
      <mc:AlternateContent>
        <mc:Choice Requires="mp">
          <mp:transition>
            <mp:cube/>
          </mp:transition>
        </mc:Choice>
        <mc:Fallback xmlns:mp="http://schemas.microsoft.com/office/mac/powerpoint/2008/main" xmlns="" xmlns:a="http://schemas.openxmlformats.org/drawingml/2006/main" xmlns:r="http://schemas.openxmlformats.org/officeDocument/2006/relationships" xmlns:mc="http://schemas.openxmlformats.org/markup-compatibility/2006" xmlns:mv="urn:schemas-microsoft-com:mac:vml" xmlns:p="http://schemas.openxmlformats.org/presentationml/2006/main">
          <p:transition>
            <p:cover/>
          </p:transition>
        </mc:Fallback>
      </mc:AlternateContent>
    </mc:Choice>
    <mc:Fallback>
      <mc:AlternateContent>
        <mc:Choice Requires="mp">
          <p:transition>
            <p:cover/>
          </p:transition>
        </mc:Choice>
        <mc:Fallback xmlns:mp="http://schemas.microsoft.com/office/mac/powerpoint/2008/main" xmlns="" xmlns:a="http://schemas.openxmlformats.org/drawingml/2006/main" xmlns:r="http://schemas.openxmlformats.org/officeDocument/2006/relationships" xmlns:mc="http://schemas.openxmlformats.org/markup-compatibility/2006" xmlns:mv="urn:schemas-microsoft-com:mac:vml" xmlns:p="http://schemas.openxmlformats.org/presentationml/2006/main">
          <p:transition>
            <p:cover/>
          </p:transition>
        </mc:Fallback>
      </mc:AlternateContent>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Titre 1"/>
          <p:cNvSpPr>
            <a:spLocks noGrp="1"/>
          </p:cNvSpPr>
          <p:nvPr>
            <p:ph type="title"/>
          </p:nvPr>
        </p:nvSpPr>
        <p:spPr/>
        <p:txBody>
          <a:bodyPr/>
          <a:lstStyle/>
          <a:p>
            <a:r>
              <a:rPr lang="fr-FR" smtClean="0">
                <a:ea typeface="ＭＳ Ｐゴシック" pitchFamily="4" charset="-128"/>
                <a:cs typeface="ＭＳ Ｐゴシック" pitchFamily="4" charset="-128"/>
              </a:rPr>
              <a:t>What is the best analogy?</a:t>
            </a:r>
          </a:p>
        </p:txBody>
      </p:sp>
      <p:pic>
        <p:nvPicPr>
          <p:cNvPr id="44035" name="Image 3"/>
          <p:cNvPicPr>
            <a:picLocks noChangeAspect="1"/>
          </p:cNvPicPr>
          <p:nvPr/>
        </p:nvPicPr>
        <p:blipFill>
          <a:blip r:embed="rId2"/>
          <a:srcRect/>
          <a:stretch>
            <a:fillRect/>
          </a:stretch>
        </p:blipFill>
        <p:spPr bwMode="auto">
          <a:xfrm>
            <a:off x="327378" y="2197100"/>
            <a:ext cx="8489244" cy="3835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Rectangle 6"/>
          <p:cNvSpPr>
            <a:spLocks noChangeArrowheads="1"/>
          </p:cNvSpPr>
          <p:nvPr/>
        </p:nvSpPr>
        <p:spPr bwMode="auto">
          <a:xfrm>
            <a:off x="359834" y="987426"/>
            <a:ext cx="8589433" cy="1938992"/>
          </a:xfrm>
          <a:prstGeom prst="rect">
            <a:avLst/>
          </a:prstGeom>
          <a:noFill/>
          <a:ln w="9525">
            <a:noFill/>
            <a:miter lim="800000"/>
            <a:headEnd/>
            <a:tailEnd/>
          </a:ln>
        </p:spPr>
        <p:txBody>
          <a:bodyPr>
            <a:prstTxWarp prst="textNoShape">
              <a:avLst/>
            </a:prstTxWarp>
            <a:spAutoFit/>
          </a:bodyPr>
          <a:lstStyle/>
          <a:p>
            <a:pPr>
              <a:defRPr/>
            </a:pPr>
            <a:r>
              <a:rPr lang="fr-FR" sz="1700" b="1" dirty="0">
                <a:latin typeface="Trebuchet MS"/>
                <a:ea typeface="ＭＳ Ｐゴシック" pitchFamily="-102" charset="-128"/>
                <a:cs typeface="Trebuchet MS"/>
              </a:rPr>
              <a:t>In </a:t>
            </a:r>
            <a:r>
              <a:rPr lang="fr-FR" sz="1700" b="1" dirty="0" err="1">
                <a:latin typeface="Trebuchet MS"/>
                <a:ea typeface="ＭＳ Ｐゴシック" pitchFamily="-102" charset="-128"/>
                <a:cs typeface="Trebuchet MS"/>
              </a:rPr>
              <a:t>Mathematics</a:t>
            </a:r>
            <a:r>
              <a:rPr lang="fr-FR" sz="1700" b="1" dirty="0">
                <a:latin typeface="Trebuchet MS"/>
                <a:ea typeface="ＭＳ Ｐゴシック" pitchFamily="-102" charset="-128"/>
                <a:cs typeface="Trebuchet MS"/>
              </a:rPr>
              <a:t>: 	- </a:t>
            </a:r>
            <a:r>
              <a:rPr lang="fr-FR" sz="1700" dirty="0">
                <a:latin typeface="Trebuchet MS"/>
                <a:ea typeface="ＭＳ Ｐゴシック" pitchFamily="-102" charset="-128"/>
                <a:cs typeface="Trebuchet MS"/>
              </a:rPr>
              <a:t>If the </a:t>
            </a:r>
            <a:r>
              <a:rPr lang="fr-FR" sz="1700" dirty="0" err="1">
                <a:latin typeface="Trebuchet MS"/>
                <a:ea typeface="ＭＳ Ｐゴシック" pitchFamily="-102" charset="-128"/>
                <a:cs typeface="Trebuchet MS"/>
              </a:rPr>
              <a:t>order</a:t>
            </a:r>
            <a:r>
              <a:rPr lang="fr-FR" sz="1700" dirty="0">
                <a:latin typeface="Trebuchet MS"/>
                <a:ea typeface="ＭＳ Ｐゴシック" pitchFamily="-102" charset="-128"/>
                <a:cs typeface="Trebuchet MS"/>
              </a:rPr>
              <a:t> </a:t>
            </a:r>
            <a:r>
              <a:rPr lang="fr-FR" sz="1700" dirty="0" err="1">
                <a:latin typeface="Trebuchet MS"/>
                <a:ea typeface="ＭＳ Ｐゴシック" pitchFamily="-102" charset="-128"/>
                <a:cs typeface="Trebuchet MS"/>
              </a:rPr>
              <a:t>does</a:t>
            </a:r>
            <a:r>
              <a:rPr lang="fr-FR" sz="1700" dirty="0">
                <a:latin typeface="Trebuchet MS"/>
                <a:ea typeface="ＭＳ Ｐゴシック" pitchFamily="-102" charset="-128"/>
                <a:cs typeface="Trebuchet MS"/>
              </a:rPr>
              <a:t> not </a:t>
            </a:r>
            <a:r>
              <a:rPr lang="fr-FR" sz="1700" dirty="0" err="1">
                <a:latin typeface="Trebuchet MS"/>
                <a:ea typeface="ＭＳ Ｐゴシック" pitchFamily="-102" charset="-128"/>
                <a:cs typeface="Trebuchet MS"/>
              </a:rPr>
              <a:t>matter</a:t>
            </a:r>
            <a:r>
              <a:rPr lang="fr-FR" sz="1700" dirty="0">
                <a:latin typeface="Trebuchet MS"/>
                <a:ea typeface="ＭＳ Ｐゴシック" pitchFamily="-102" charset="-128"/>
                <a:cs typeface="Trebuchet MS"/>
              </a:rPr>
              <a:t>, </a:t>
            </a:r>
            <a:r>
              <a:rPr lang="fr-FR" sz="1700" dirty="0" err="1">
                <a:latin typeface="Trebuchet MS"/>
                <a:ea typeface="ＭＳ Ｐゴシック" pitchFamily="-102" charset="-128"/>
                <a:cs typeface="Trebuchet MS"/>
              </a:rPr>
              <a:t>it</a:t>
            </a:r>
            <a:r>
              <a:rPr lang="fr-FR" sz="1700" dirty="0">
                <a:latin typeface="Trebuchet MS"/>
                <a:ea typeface="ＭＳ Ｐゴシック" pitchFamily="-102" charset="-128"/>
                <a:cs typeface="Trebuchet MS"/>
              </a:rPr>
              <a:t> </a:t>
            </a:r>
            <a:r>
              <a:rPr lang="fr-FR" sz="1700" dirty="0" err="1">
                <a:latin typeface="Trebuchet MS"/>
                <a:ea typeface="ＭＳ Ｐゴシック" pitchFamily="-102" charset="-128"/>
                <a:cs typeface="Trebuchet MS"/>
              </a:rPr>
              <a:t>is</a:t>
            </a:r>
            <a:r>
              <a:rPr lang="fr-FR" sz="1700" dirty="0">
                <a:latin typeface="Trebuchet MS"/>
                <a:ea typeface="ＭＳ Ｐゴシック" pitchFamily="-102" charset="-128"/>
                <a:cs typeface="Trebuchet MS"/>
              </a:rPr>
              <a:t> a </a:t>
            </a:r>
            <a:r>
              <a:rPr lang="fr-FR" sz="1700" b="1" dirty="0" err="1">
                <a:latin typeface="Trebuchet MS"/>
                <a:ea typeface="ＭＳ Ｐゴシック" pitchFamily="-102" charset="-128"/>
                <a:cs typeface="Trebuchet MS"/>
              </a:rPr>
              <a:t>Combination</a:t>
            </a:r>
            <a:r>
              <a:rPr lang="fr-FR" sz="1700" dirty="0">
                <a:latin typeface="Trebuchet MS"/>
                <a:ea typeface="ＭＳ Ｐゴシック" pitchFamily="-102" charset="-128"/>
                <a:cs typeface="Trebuchet MS"/>
              </a:rPr>
              <a:t>.</a:t>
            </a:r>
          </a:p>
          <a:p>
            <a:pPr>
              <a:defRPr/>
            </a:pPr>
            <a:r>
              <a:rPr lang="fr-FR" sz="1700" dirty="0">
                <a:latin typeface="Trebuchet MS"/>
                <a:ea typeface="ＭＳ Ｐゴシック" pitchFamily="-102" charset="-128"/>
                <a:cs typeface="Trebuchet MS"/>
              </a:rPr>
              <a:t>		- If the </a:t>
            </a:r>
            <a:r>
              <a:rPr lang="fr-FR" sz="1700" dirty="0" err="1">
                <a:latin typeface="Trebuchet MS"/>
                <a:ea typeface="ＭＳ Ｐゴシック" pitchFamily="-102" charset="-128"/>
                <a:cs typeface="Trebuchet MS"/>
              </a:rPr>
              <a:t>order</a:t>
            </a:r>
            <a:r>
              <a:rPr lang="fr-FR" sz="1700" dirty="0">
                <a:latin typeface="Trebuchet MS"/>
                <a:ea typeface="ＭＳ Ｐゴシック" pitchFamily="-102" charset="-128"/>
                <a:cs typeface="Trebuchet MS"/>
              </a:rPr>
              <a:t> </a:t>
            </a:r>
            <a:r>
              <a:rPr lang="fr-FR" sz="1700" dirty="0" err="1">
                <a:latin typeface="Trebuchet MS"/>
                <a:ea typeface="ＭＳ Ｐゴシック" pitchFamily="-102" charset="-128"/>
                <a:cs typeface="Trebuchet MS"/>
              </a:rPr>
              <a:t>does</a:t>
            </a:r>
            <a:r>
              <a:rPr lang="fr-FR" sz="1700" dirty="0">
                <a:latin typeface="Trebuchet MS"/>
                <a:ea typeface="ＭＳ Ｐゴシック" pitchFamily="-102" charset="-128"/>
                <a:cs typeface="Trebuchet MS"/>
              </a:rPr>
              <a:t> </a:t>
            </a:r>
            <a:r>
              <a:rPr lang="fr-FR" sz="1700" dirty="0" err="1">
                <a:latin typeface="Trebuchet MS"/>
                <a:ea typeface="ＭＳ Ｐゴシック" pitchFamily="-102" charset="-128"/>
                <a:cs typeface="Trebuchet MS"/>
              </a:rPr>
              <a:t>matter</a:t>
            </a:r>
            <a:r>
              <a:rPr lang="fr-FR" sz="1700" dirty="0">
                <a:latin typeface="Trebuchet MS"/>
                <a:ea typeface="ＭＳ Ｐゴシック" pitchFamily="-102" charset="-128"/>
                <a:cs typeface="Trebuchet MS"/>
              </a:rPr>
              <a:t>, </a:t>
            </a:r>
            <a:r>
              <a:rPr lang="fr-FR" sz="1700" dirty="0" err="1">
                <a:latin typeface="Trebuchet MS"/>
                <a:ea typeface="ＭＳ Ｐゴシック" pitchFamily="-102" charset="-128"/>
                <a:cs typeface="Trebuchet MS"/>
              </a:rPr>
              <a:t>it</a:t>
            </a:r>
            <a:r>
              <a:rPr lang="fr-FR" sz="1700" dirty="0">
                <a:latin typeface="Trebuchet MS"/>
                <a:ea typeface="ＭＳ Ｐゴシック" pitchFamily="-102" charset="-128"/>
                <a:cs typeface="Trebuchet MS"/>
              </a:rPr>
              <a:t> </a:t>
            </a:r>
            <a:r>
              <a:rPr lang="fr-FR" sz="1700" dirty="0" err="1">
                <a:latin typeface="Trebuchet MS"/>
                <a:ea typeface="ＭＳ Ｐゴシック" pitchFamily="-102" charset="-128"/>
                <a:cs typeface="Trebuchet MS"/>
              </a:rPr>
              <a:t>is</a:t>
            </a:r>
            <a:r>
              <a:rPr lang="fr-FR" sz="1700" dirty="0">
                <a:latin typeface="Trebuchet MS"/>
                <a:ea typeface="ＭＳ Ｐゴシック" pitchFamily="-102" charset="-128"/>
                <a:cs typeface="Trebuchet MS"/>
              </a:rPr>
              <a:t> a </a:t>
            </a:r>
            <a:r>
              <a:rPr lang="fr-FR" sz="1700" b="1" dirty="0">
                <a:latin typeface="Trebuchet MS"/>
                <a:ea typeface="ＭＳ Ｐゴシック" pitchFamily="-102" charset="-128"/>
                <a:cs typeface="Trebuchet MS"/>
              </a:rPr>
              <a:t>Permutation (i.e. </a:t>
            </a:r>
            <a:r>
              <a:rPr lang="fr-FR" sz="1700" b="1" dirty="0" err="1">
                <a:latin typeface="Trebuchet MS"/>
                <a:ea typeface="ＭＳ Ｐゴシック" pitchFamily="-102" charset="-128"/>
                <a:cs typeface="Trebuchet MS"/>
              </a:rPr>
              <a:t>ordered</a:t>
            </a:r>
            <a:r>
              <a:rPr lang="fr-FR" sz="1700" b="1" dirty="0">
                <a:latin typeface="Trebuchet MS"/>
                <a:ea typeface="ＭＳ Ｐゴシック" pitchFamily="-102" charset="-128"/>
                <a:cs typeface="Trebuchet MS"/>
              </a:rPr>
              <a:t> </a:t>
            </a:r>
            <a:r>
              <a:rPr lang="fr-FR" sz="1700" b="1" dirty="0" err="1">
                <a:latin typeface="Trebuchet MS"/>
                <a:ea typeface="ＭＳ Ｐゴシック" pitchFamily="-102" charset="-128"/>
                <a:cs typeface="Trebuchet MS"/>
              </a:rPr>
              <a:t>combination</a:t>
            </a:r>
            <a:r>
              <a:rPr lang="fr-FR" sz="1700" b="1" dirty="0">
                <a:latin typeface="Trebuchet MS"/>
                <a:ea typeface="ＭＳ Ｐゴシック" pitchFamily="-102" charset="-128"/>
                <a:cs typeface="Trebuchet MS"/>
              </a:rPr>
              <a:t>)</a:t>
            </a:r>
            <a:r>
              <a:rPr lang="fr-FR" sz="1700" dirty="0">
                <a:latin typeface="Trebuchet MS"/>
                <a:ea typeface="ＭＳ Ｐゴシック" pitchFamily="-102" charset="-128"/>
                <a:cs typeface="Trebuchet MS"/>
              </a:rPr>
              <a:t>.</a:t>
            </a:r>
          </a:p>
          <a:p>
            <a:pPr>
              <a:defRPr/>
            </a:pPr>
            <a:endParaRPr lang="fr-FR" sz="1700" dirty="0">
              <a:latin typeface="Trebuchet MS"/>
              <a:ea typeface="ＭＳ Ｐゴシック" pitchFamily="-102" charset="-128"/>
              <a:cs typeface="Trebuchet MS"/>
            </a:endParaRPr>
          </a:p>
          <a:p>
            <a:pPr marL="1073150" indent="-1073150">
              <a:defRPr/>
            </a:pPr>
            <a:r>
              <a:rPr lang="fr-FR" sz="1700" b="1" dirty="0">
                <a:latin typeface="Trebuchet MS"/>
                <a:ea typeface="ＭＳ Ｐゴシック" pitchFamily="-102" charset="-128"/>
                <a:cs typeface="Trebuchet MS"/>
              </a:rPr>
              <a:t>In </a:t>
            </a:r>
            <a:r>
              <a:rPr lang="fr-FR" sz="1700" b="1" dirty="0" err="1">
                <a:latin typeface="Trebuchet MS"/>
                <a:ea typeface="ＭＳ Ｐゴシック" pitchFamily="-102" charset="-128"/>
                <a:cs typeface="Trebuchet MS"/>
              </a:rPr>
              <a:t>Poetry</a:t>
            </a:r>
            <a:r>
              <a:rPr lang="fr-FR" sz="1700" dirty="0">
                <a:latin typeface="Trebuchet MS"/>
                <a:ea typeface="ＭＳ Ｐゴシック" pitchFamily="-102" charset="-128"/>
                <a:cs typeface="Trebuchet MS"/>
              </a:rPr>
              <a:t>: </a:t>
            </a:r>
            <a:r>
              <a:rPr lang="fr-FR" sz="1700" dirty="0" err="1">
                <a:latin typeface="Trebuchet MS"/>
                <a:ea typeface="ＭＳ Ｐゴシック" pitchFamily="-102" charset="-128"/>
                <a:cs typeface="Trebuchet MS"/>
              </a:rPr>
              <a:t>Repetition</a:t>
            </a:r>
            <a:r>
              <a:rPr lang="fr-FR" sz="1700" dirty="0">
                <a:latin typeface="Trebuchet MS"/>
                <a:ea typeface="ＭＳ Ｐゴシック" pitchFamily="-102" charset="-128"/>
                <a:cs typeface="Trebuchet MS"/>
              </a:rPr>
              <a:t> </a:t>
            </a:r>
            <a:r>
              <a:rPr lang="fr-FR" sz="1700" dirty="0" err="1">
                <a:latin typeface="Trebuchet MS"/>
                <a:ea typeface="ＭＳ Ｐゴシック" pitchFamily="-102" charset="-128"/>
                <a:cs typeface="Trebuchet MS"/>
              </a:rPr>
              <a:t>is</a:t>
            </a:r>
            <a:r>
              <a:rPr lang="fr-FR" sz="1700" dirty="0">
                <a:latin typeface="Trebuchet MS"/>
                <a:ea typeface="ＭＳ Ｐゴシック" pitchFamily="-102" charset="-128"/>
                <a:cs typeface="Trebuchet MS"/>
              </a:rPr>
              <a:t> a basic </a:t>
            </a:r>
            <a:r>
              <a:rPr lang="fr-FR" sz="1700" dirty="0" err="1">
                <a:latin typeface="Trebuchet MS"/>
                <a:ea typeface="ＭＳ Ｐゴシック" pitchFamily="-102" charset="-128"/>
                <a:cs typeface="Trebuchet MS"/>
              </a:rPr>
              <a:t>unifying</a:t>
            </a:r>
            <a:r>
              <a:rPr lang="fr-FR" sz="1700" dirty="0">
                <a:latin typeface="Trebuchet MS"/>
                <a:ea typeface="ＭＳ Ｐゴシック" pitchFamily="-102" charset="-128"/>
                <a:cs typeface="Trebuchet MS"/>
              </a:rPr>
              <a:t> </a:t>
            </a:r>
            <a:r>
              <a:rPr lang="fr-FR" sz="1700" dirty="0" err="1">
                <a:latin typeface="Trebuchet MS"/>
                <a:ea typeface="ＭＳ Ｐゴシック" pitchFamily="-102" charset="-128"/>
                <a:cs typeface="Trebuchet MS"/>
              </a:rPr>
              <a:t>device</a:t>
            </a:r>
            <a:r>
              <a:rPr lang="fr-FR" sz="1700" dirty="0">
                <a:latin typeface="Trebuchet MS"/>
                <a:ea typeface="ＭＳ Ｐゴシック" pitchFamily="-102" charset="-128"/>
                <a:cs typeface="Trebuchet MS"/>
              </a:rPr>
              <a:t>. </a:t>
            </a:r>
          </a:p>
          <a:p>
            <a:pPr marL="1073150" indent="-1073150">
              <a:defRPr/>
            </a:pPr>
            <a:r>
              <a:rPr lang="fr-FR" sz="1700" dirty="0">
                <a:latin typeface="Trebuchet MS"/>
                <a:ea typeface="ＭＳ Ｐゴシック" pitchFamily="-102" charset="-128"/>
                <a:cs typeface="Trebuchet MS"/>
              </a:rPr>
              <a:t>	</a:t>
            </a:r>
            <a:r>
              <a:rPr lang="fr-FR" sz="1800" dirty="0">
                <a:latin typeface="Helvetica" pitchFamily="-102" charset="0"/>
                <a:ea typeface="ＭＳ Ｐゴシック" pitchFamily="-102" charset="-128"/>
                <a:cs typeface="ＭＳ Ｐゴシック" pitchFamily="-102" charset="-128"/>
              </a:rPr>
              <a:t>It </a:t>
            </a:r>
            <a:r>
              <a:rPr lang="fr-FR" sz="1800" dirty="0" err="1">
                <a:latin typeface="Helvetica" pitchFamily="-102" charset="0"/>
                <a:ea typeface="ＭＳ Ｐゴシック" pitchFamily="-102" charset="-128"/>
                <a:cs typeface="ＭＳ Ｐゴシック" pitchFamily="-102" charset="-128"/>
              </a:rPr>
              <a:t>may</a:t>
            </a:r>
            <a:r>
              <a:rPr lang="fr-FR" sz="1800" dirty="0">
                <a:latin typeface="Helvetica" pitchFamily="-102" charset="0"/>
                <a:ea typeface="ＭＳ Ｐゴシック" pitchFamily="-102" charset="-128"/>
                <a:cs typeface="ＭＳ Ｐゴシック" pitchFamily="-102" charset="-128"/>
              </a:rPr>
              <a:t> </a:t>
            </a:r>
            <a:r>
              <a:rPr lang="fr-FR" sz="1800" dirty="0" err="1">
                <a:latin typeface="Helvetica" pitchFamily="-102" charset="0"/>
                <a:ea typeface="ＭＳ Ｐゴシック" pitchFamily="-102" charset="-128"/>
                <a:cs typeface="ＭＳ Ｐゴシック" pitchFamily="-102" charset="-128"/>
              </a:rPr>
              <a:t>reinforce</a:t>
            </a:r>
            <a:r>
              <a:rPr lang="fr-FR" sz="1800" dirty="0">
                <a:latin typeface="Helvetica" pitchFamily="-102" charset="0"/>
                <a:ea typeface="ＭＳ Ｐゴシック" pitchFamily="-102" charset="-128"/>
                <a:cs typeface="ＭＳ Ｐゴシック" pitchFamily="-102" charset="-128"/>
              </a:rPr>
              <a:t>, </a:t>
            </a:r>
            <a:r>
              <a:rPr lang="fr-FR" sz="1800" dirty="0" err="1">
                <a:latin typeface="Helvetica" pitchFamily="-102" charset="0"/>
                <a:ea typeface="ＭＳ Ｐゴシック" pitchFamily="-102" charset="-128"/>
                <a:cs typeface="ＭＳ Ｐゴシック" pitchFamily="-102" charset="-128"/>
              </a:rPr>
              <a:t>supplement</a:t>
            </a:r>
            <a:r>
              <a:rPr lang="fr-FR" sz="1800" dirty="0">
                <a:latin typeface="Helvetica" pitchFamily="-102" charset="0"/>
                <a:ea typeface="ＭＳ Ｐゴシック" pitchFamily="-102" charset="-128"/>
                <a:cs typeface="ＭＳ Ｐゴシック" pitchFamily="-102" charset="-128"/>
              </a:rPr>
              <a:t>, or </a:t>
            </a:r>
            <a:r>
              <a:rPr lang="fr-FR" sz="1800" dirty="0" err="1">
                <a:latin typeface="Helvetica" pitchFamily="-102" charset="0"/>
                <a:ea typeface="ＭＳ Ｐゴシック" pitchFamily="-102" charset="-128"/>
                <a:cs typeface="ＭＳ Ｐゴシック" pitchFamily="-102" charset="-128"/>
              </a:rPr>
              <a:t>even</a:t>
            </a:r>
            <a:r>
              <a:rPr lang="fr-FR" sz="1800" dirty="0">
                <a:latin typeface="Helvetica" pitchFamily="-102" charset="0"/>
                <a:ea typeface="ＭＳ Ｐゴシック" pitchFamily="-102" charset="-128"/>
                <a:cs typeface="ＭＳ Ｐゴシック" pitchFamily="-102" charset="-128"/>
              </a:rPr>
              <a:t> substitute for </a:t>
            </a:r>
            <a:r>
              <a:rPr lang="fr-FR" sz="1800" dirty="0" err="1">
                <a:latin typeface="Helvetica" pitchFamily="-102" charset="0"/>
                <a:ea typeface="ＭＳ Ｐゴシック" pitchFamily="-102" charset="-128"/>
                <a:cs typeface="ＭＳ Ｐゴシック" pitchFamily="-102" charset="-128"/>
              </a:rPr>
              <a:t>meter</a:t>
            </a:r>
            <a:r>
              <a:rPr lang="fr-FR" sz="1800" dirty="0">
                <a:latin typeface="Helvetica" pitchFamily="-102" charset="0"/>
                <a:ea typeface="ＭＳ Ｐゴシック" pitchFamily="-102" charset="-128"/>
                <a:cs typeface="ＭＳ Ｐゴシック" pitchFamily="-102" charset="-128"/>
              </a:rPr>
              <a:t>. </a:t>
            </a:r>
            <a:endParaRPr lang="fr-FR" sz="1700" dirty="0">
              <a:latin typeface="Trebuchet MS"/>
              <a:ea typeface="ＭＳ Ｐゴシック" pitchFamily="-102" charset="-128"/>
              <a:cs typeface="Trebuchet MS"/>
            </a:endParaRPr>
          </a:p>
          <a:p>
            <a:pPr>
              <a:spcAft>
                <a:spcPts val="600"/>
              </a:spcAft>
              <a:defRPr/>
            </a:pPr>
            <a:endParaRPr lang="fr-FR" sz="1700" dirty="0">
              <a:latin typeface="Trebuchet MS"/>
              <a:ea typeface="ＭＳ Ｐゴシック" pitchFamily="-102" charset="-128"/>
              <a:cs typeface="Trebuchet MS"/>
            </a:endParaRPr>
          </a:p>
        </p:txBody>
      </p:sp>
      <p:sp>
        <p:nvSpPr>
          <p:cNvPr id="38915" name="ZoneTexte 7"/>
          <p:cNvSpPr txBox="1">
            <a:spLocks noChangeArrowheads="1"/>
          </p:cNvSpPr>
          <p:nvPr/>
        </p:nvSpPr>
        <p:spPr bwMode="auto">
          <a:xfrm>
            <a:off x="3103238" y="188913"/>
            <a:ext cx="2937524" cy="369332"/>
          </a:xfrm>
          <a:prstGeom prst="rect">
            <a:avLst/>
          </a:prstGeom>
          <a:noFill/>
          <a:ln w="9525">
            <a:noFill/>
            <a:miter lim="800000"/>
            <a:headEnd/>
            <a:tailEnd/>
          </a:ln>
        </p:spPr>
        <p:txBody>
          <a:bodyPr wrap="none">
            <a:prstTxWarp prst="textNoShape">
              <a:avLst/>
            </a:prstTxWarp>
            <a:spAutoFit/>
          </a:bodyPr>
          <a:lstStyle/>
          <a:p>
            <a:pPr algn="ctr"/>
            <a:r>
              <a:rPr lang="fr-FR" b="1">
                <a:latin typeface="Bradley Hand Bold" pitchFamily="4" charset="0"/>
                <a:ea typeface="Bradley Hand Bold" pitchFamily="4" charset="0"/>
                <a:cs typeface="Bradley Hand Bold" pitchFamily="4" charset="0"/>
              </a:rPr>
              <a:t>TE Repeats as RNA motifs </a:t>
            </a:r>
          </a:p>
        </p:txBody>
      </p:sp>
      <p:cxnSp>
        <p:nvCxnSpPr>
          <p:cNvPr id="9" name="Connecteur droit 8"/>
          <p:cNvCxnSpPr/>
          <p:nvPr/>
        </p:nvCxnSpPr>
        <p:spPr>
          <a:xfrm>
            <a:off x="-8157" y="925795"/>
            <a:ext cx="9152157" cy="1588"/>
          </a:xfrm>
          <a:prstGeom prst="line">
            <a:avLst/>
          </a:prstGeom>
          <a:ln>
            <a:gradFill flip="none" rotWithShape="1">
              <a:gsLst>
                <a:gs pos="0">
                  <a:schemeClr val="tx1">
                    <a:lumMod val="50000"/>
                    <a:lumOff val="50000"/>
                  </a:schemeClr>
                </a:gs>
                <a:gs pos="100000">
                  <a:srgbClr val="FFFFFF"/>
                </a:gs>
                <a:gs pos="50000">
                  <a:schemeClr val="tx2"/>
                </a:gs>
              </a:gsLst>
              <a:path path="shape">
                <a:fillToRect l="50000" t="50000" r="50000" b="50000"/>
              </a:path>
              <a:tileRect/>
            </a:gradFill>
          </a:ln>
        </p:spPr>
        <p:style>
          <a:lnRef idx="2">
            <a:schemeClr val="accent1"/>
          </a:lnRef>
          <a:fillRef idx="0">
            <a:schemeClr val="accent1"/>
          </a:fillRef>
          <a:effectRef idx="1">
            <a:schemeClr val="accent1"/>
          </a:effectRef>
          <a:fontRef idx="minor">
            <a:schemeClr val="tx1"/>
          </a:fontRef>
        </p:style>
      </p:cxnSp>
      <p:cxnSp>
        <p:nvCxnSpPr>
          <p:cNvPr id="39941" name="Connecteur droit avec flèche 19"/>
          <p:cNvCxnSpPr>
            <a:cxnSpLocks noChangeShapeType="1"/>
          </p:cNvCxnSpPr>
          <p:nvPr/>
        </p:nvCxnSpPr>
        <p:spPr bwMode="auto">
          <a:xfrm rot="5400000">
            <a:off x="1032052" y="2605618"/>
            <a:ext cx="1476375" cy="1138766"/>
          </a:xfrm>
          <a:prstGeom prst="straightConnector1">
            <a:avLst/>
          </a:prstGeom>
          <a:noFill/>
          <a:ln w="9525">
            <a:solidFill>
              <a:schemeClr val="tx1"/>
            </a:solidFill>
            <a:round/>
            <a:headEnd/>
            <a:tailEnd type="arrow" w="med" len="med"/>
          </a:ln>
        </p:spPr>
      </p:cxnSp>
      <p:cxnSp>
        <p:nvCxnSpPr>
          <p:cNvPr id="39942" name="Connecteur droit avec flèche 21"/>
          <p:cNvCxnSpPr>
            <a:cxnSpLocks noChangeShapeType="1"/>
          </p:cNvCxnSpPr>
          <p:nvPr/>
        </p:nvCxnSpPr>
        <p:spPr bwMode="auto">
          <a:xfrm rot="16200000" flipH="1">
            <a:off x="3066609" y="3192375"/>
            <a:ext cx="1430338" cy="11289"/>
          </a:xfrm>
          <a:prstGeom prst="straightConnector1">
            <a:avLst/>
          </a:prstGeom>
          <a:noFill/>
          <a:ln w="9525">
            <a:solidFill>
              <a:schemeClr val="tx1"/>
            </a:solidFill>
            <a:round/>
            <a:headEnd/>
            <a:tailEnd type="arrow" w="med" len="med"/>
          </a:ln>
        </p:spPr>
      </p:cxnSp>
      <p:cxnSp>
        <p:nvCxnSpPr>
          <p:cNvPr id="39943" name="Connecteur droit avec flèche 23"/>
          <p:cNvCxnSpPr>
            <a:cxnSpLocks noChangeShapeType="1"/>
          </p:cNvCxnSpPr>
          <p:nvPr/>
        </p:nvCxnSpPr>
        <p:spPr bwMode="auto">
          <a:xfrm rot="16200000" flipH="1">
            <a:off x="5436306" y="2525361"/>
            <a:ext cx="1473200" cy="1302455"/>
          </a:xfrm>
          <a:prstGeom prst="straightConnector1">
            <a:avLst/>
          </a:prstGeom>
          <a:noFill/>
          <a:ln w="9525">
            <a:solidFill>
              <a:schemeClr val="tx1"/>
            </a:solidFill>
            <a:round/>
            <a:headEnd/>
            <a:tailEnd type="arrow" w="med" len="med"/>
          </a:ln>
        </p:spPr>
      </p:cxnSp>
      <p:pic>
        <p:nvPicPr>
          <p:cNvPr id="39944" name="Picture 3"/>
          <p:cNvPicPr>
            <a:picLocks noChangeAspect="1" noChangeArrowheads="1"/>
          </p:cNvPicPr>
          <p:nvPr/>
        </p:nvPicPr>
        <p:blipFill>
          <a:blip r:embed="rId3"/>
          <a:srcRect t="53793" r="77313" b="12225"/>
          <a:stretch>
            <a:fillRect/>
          </a:stretch>
        </p:blipFill>
        <p:spPr bwMode="auto">
          <a:xfrm>
            <a:off x="522112" y="4075113"/>
            <a:ext cx="1319389" cy="1663700"/>
          </a:xfrm>
          <a:prstGeom prst="rect">
            <a:avLst/>
          </a:prstGeom>
          <a:noFill/>
          <a:ln w="9525">
            <a:noFill/>
            <a:round/>
            <a:headEnd/>
            <a:tailEnd/>
          </a:ln>
        </p:spPr>
      </p:pic>
      <p:pic>
        <p:nvPicPr>
          <p:cNvPr id="39945" name="Picture 3"/>
          <p:cNvPicPr>
            <a:picLocks noChangeAspect="1" noChangeArrowheads="1"/>
          </p:cNvPicPr>
          <p:nvPr/>
        </p:nvPicPr>
        <p:blipFill>
          <a:blip r:embed="rId3"/>
          <a:srcRect l="20570" t="53793" r="52368"/>
          <a:stretch>
            <a:fillRect/>
          </a:stretch>
        </p:blipFill>
        <p:spPr bwMode="auto">
          <a:xfrm>
            <a:off x="6399389" y="4017963"/>
            <a:ext cx="1574800" cy="2260600"/>
          </a:xfrm>
          <a:prstGeom prst="rect">
            <a:avLst/>
          </a:prstGeom>
          <a:noFill/>
          <a:ln w="9525">
            <a:noFill/>
            <a:round/>
            <a:headEnd/>
            <a:tailEnd/>
          </a:ln>
        </p:spPr>
      </p:pic>
      <p:pic>
        <p:nvPicPr>
          <p:cNvPr id="39946" name="Picture 3"/>
          <p:cNvPicPr>
            <a:picLocks noChangeAspect="1" noChangeArrowheads="1"/>
          </p:cNvPicPr>
          <p:nvPr/>
        </p:nvPicPr>
        <p:blipFill>
          <a:blip r:embed="rId3"/>
          <a:srcRect l="43665" t="53566" b="7027"/>
          <a:stretch>
            <a:fillRect/>
          </a:stretch>
        </p:blipFill>
        <p:spPr bwMode="auto">
          <a:xfrm>
            <a:off x="2561167" y="4040188"/>
            <a:ext cx="3279422" cy="1928812"/>
          </a:xfrm>
          <a:prstGeom prst="rect">
            <a:avLst/>
          </a:prstGeom>
          <a:noFill/>
          <a:ln w="9525">
            <a:noFill/>
            <a:round/>
            <a:headEnd/>
            <a:tailEnd/>
          </a:ln>
        </p:spPr>
      </p:pic>
      <p:sp>
        <p:nvSpPr>
          <p:cNvPr id="43" name="ZoneTexte 42"/>
          <p:cNvSpPr txBox="1"/>
          <p:nvPr/>
        </p:nvSpPr>
        <p:spPr>
          <a:xfrm>
            <a:off x="872764" y="2559904"/>
            <a:ext cx="6228554" cy="984885"/>
          </a:xfrm>
          <a:prstGeom prst="rect">
            <a:avLst/>
          </a:prstGeom>
          <a:solidFill>
            <a:schemeClr val="bg1">
              <a:alpha val="88000"/>
            </a:schemeClr>
          </a:solidFill>
          <a:effectLst>
            <a:glow rad="101600">
              <a:schemeClr val="bg1">
                <a:lumMod val="75000"/>
                <a:alpha val="75000"/>
              </a:schemeClr>
            </a:glow>
          </a:effectLst>
        </p:spPr>
        <p:txBody>
          <a:bodyPr wrap="none">
            <a:prstTxWarp prst="textNoShape">
              <a:avLst/>
            </a:prstTxWarp>
            <a:spAutoFit/>
          </a:bodyPr>
          <a:lstStyle/>
          <a:p>
            <a:pPr algn="ctr"/>
            <a:r>
              <a:rPr lang="fr-FR" sz="2000">
                <a:latin typeface="Baoli SC Regular" pitchFamily="4" charset="0"/>
                <a:ea typeface="Baoli SC Regular" pitchFamily="4" charset="0"/>
                <a:cs typeface="Baoli SC Regular" pitchFamily="4" charset="0"/>
              </a:rPr>
              <a:t>The Repeat Insertion Domains of LncRNAs hypothesis</a:t>
            </a:r>
          </a:p>
          <a:p>
            <a:pPr algn="ctr"/>
            <a:r>
              <a:rPr lang="fr-FR" sz="2000">
                <a:latin typeface="Baoli SC Regular" pitchFamily="4" charset="0"/>
                <a:ea typeface="Baoli SC Regular" pitchFamily="4" charset="0"/>
                <a:cs typeface="Baoli SC Regular" pitchFamily="4" charset="0"/>
              </a:rPr>
              <a:t> (Johnson&amp;Guigo, 2014)</a:t>
            </a:r>
          </a:p>
          <a:p>
            <a:pPr algn="ctr"/>
            <a:r>
              <a:rPr lang="fr-FR">
                <a:solidFill>
                  <a:srgbClr val="800000"/>
                </a:solidFill>
                <a:latin typeface="Baoli SC Regular" pitchFamily="4" charset="0"/>
                <a:ea typeface="Baoli SC Regular" pitchFamily="4" charset="0"/>
                <a:cs typeface="Baoli SC Regular" pitchFamily="4" charset="0"/>
              </a:rPr>
              <a:t> »</a:t>
            </a:r>
          </a:p>
        </p:txBody>
      </p:sp>
      <p:sp>
        <p:nvSpPr>
          <p:cNvPr id="36876" name="ZoneTexte 43"/>
          <p:cNvSpPr txBox="1">
            <a:spLocks noChangeArrowheads="1"/>
          </p:cNvSpPr>
          <p:nvPr/>
        </p:nvSpPr>
        <p:spPr bwMode="auto">
          <a:xfrm>
            <a:off x="7008989" y="2701925"/>
            <a:ext cx="1460249" cy="877163"/>
          </a:xfrm>
          <a:prstGeom prst="rect">
            <a:avLst/>
          </a:prstGeom>
          <a:noFill/>
          <a:ln w="9525">
            <a:noFill/>
            <a:miter lim="800000"/>
            <a:headEnd/>
            <a:tailEnd/>
          </a:ln>
        </p:spPr>
        <p:txBody>
          <a:bodyPr wrap="none">
            <a:prstTxWarp prst="textNoShape">
              <a:avLst/>
            </a:prstTxWarp>
            <a:spAutoFit/>
          </a:bodyPr>
          <a:lstStyle/>
          <a:p>
            <a:r>
              <a:rPr lang="fr-FR" sz="1700">
                <a:solidFill>
                  <a:srgbClr val="66CCFF"/>
                </a:solidFill>
                <a:latin typeface="Abadi MT Condensed Extra Bold" pitchFamily="4" charset="0"/>
                <a:ea typeface="Abadi MT Condensed Extra Bold" pitchFamily="4" charset="0"/>
                <a:cs typeface="Abadi MT Condensed Extra Bold" pitchFamily="4" charset="0"/>
              </a:rPr>
              <a:t>1. RNA/Protein</a:t>
            </a:r>
          </a:p>
          <a:p>
            <a:r>
              <a:rPr lang="fr-FR" sz="1700">
                <a:solidFill>
                  <a:srgbClr val="FF0000"/>
                </a:solidFill>
                <a:latin typeface="Abadi MT Condensed Extra Bold" pitchFamily="4" charset="0"/>
                <a:ea typeface="Abadi MT Condensed Extra Bold" pitchFamily="4" charset="0"/>
                <a:cs typeface="Abadi MT Condensed Extra Bold" pitchFamily="4" charset="0"/>
              </a:rPr>
              <a:t>2. RNA/RNA</a:t>
            </a:r>
          </a:p>
          <a:p>
            <a:r>
              <a:rPr lang="fr-FR" sz="1700">
                <a:solidFill>
                  <a:srgbClr val="339933"/>
                </a:solidFill>
                <a:latin typeface="Abadi MT Condensed Extra Bold" pitchFamily="4" charset="0"/>
                <a:ea typeface="Abadi MT Condensed Extra Bold" pitchFamily="4" charset="0"/>
                <a:cs typeface="Abadi MT Condensed Extra Bold" pitchFamily="4" charset="0"/>
              </a:rPr>
              <a:t>3. RNA/DNA</a:t>
            </a:r>
          </a:p>
        </p:txBody>
      </p:sp>
      <p:sp>
        <p:nvSpPr>
          <p:cNvPr id="39951" name="Text Box 4"/>
          <p:cNvSpPr txBox="1">
            <a:spLocks noChangeArrowheads="1"/>
          </p:cNvSpPr>
          <p:nvPr/>
        </p:nvSpPr>
        <p:spPr bwMode="auto">
          <a:xfrm>
            <a:off x="725311" y="6134101"/>
            <a:ext cx="3918656" cy="231775"/>
          </a:xfrm>
          <a:prstGeom prst="rect">
            <a:avLst/>
          </a:prstGeom>
          <a:noFill/>
          <a:ln w="9525">
            <a:noFill/>
            <a:round/>
            <a:headEnd/>
            <a:tailEnd/>
          </a:ln>
        </p:spPr>
        <p:txBody>
          <a:bodyPr lIns="0" tIns="0" rIns="0" bIns="0">
            <a:prstTxWarp prst="textNoShape">
              <a:avLst/>
            </a:prstTxWarp>
          </a:bodyPr>
          <a:lstStyle/>
          <a:p>
            <a:pPr>
              <a:tabLst>
                <a:tab pos="655638" algn="l"/>
                <a:tab pos="1312863" algn="l"/>
                <a:tab pos="1968500" algn="l"/>
                <a:tab pos="2625725" algn="l"/>
                <a:tab pos="3282950" algn="l"/>
              </a:tabLst>
            </a:pPr>
            <a:r>
              <a:rPr lang="en-GB" sz="1100" b="1">
                <a:solidFill>
                  <a:srgbClr val="000000"/>
                </a:solidFill>
                <a:latin typeface="Arial" pitchFamily="4" charset="0"/>
                <a:ea typeface="msgothic" charset="0"/>
                <a:cs typeface="msgothic" charset="0"/>
              </a:rPr>
              <a:t>Adapted from Rory Johnson, and Roderic Guigó RNA 2014;20:959-976</a:t>
            </a:r>
          </a:p>
        </p:txBody>
      </p:sp>
      <p:sp>
        <p:nvSpPr>
          <p:cNvPr id="14" name="Rectangle 13"/>
          <p:cNvSpPr/>
          <p:nvPr/>
        </p:nvSpPr>
        <p:spPr>
          <a:xfrm>
            <a:off x="2633894" y="3085096"/>
            <a:ext cx="1982598" cy="369332"/>
          </a:xfrm>
          <a:prstGeom prst="rect">
            <a:avLst/>
          </a:prstGeom>
        </p:spPr>
        <p:txBody>
          <a:bodyPr wrap="none">
            <a:spAutoFit/>
          </a:bodyPr>
          <a:lstStyle/>
          <a:p>
            <a:pPr>
              <a:defRPr/>
            </a:pPr>
            <a:r>
              <a:rPr lang="fr-FR" dirty="0">
                <a:solidFill>
                  <a:srgbClr val="0000FF"/>
                </a:solidFill>
                <a:effectLst>
                  <a:glow rad="38100">
                    <a:srgbClr val="0000FF">
                      <a:alpha val="75000"/>
                    </a:srgbClr>
                  </a:glow>
                </a:effectLst>
                <a:latin typeface="Baoli SC Regular"/>
                <a:ea typeface="ＭＳ Ｐゴシック" pitchFamily="-102" charset="-128"/>
                <a:cs typeface="Baoli SC Regular"/>
              </a:rPr>
              <a:t>PLUG</a:t>
            </a:r>
            <a:r>
              <a:rPr lang="fr-FR" dirty="0">
                <a:solidFill>
                  <a:srgbClr val="800000"/>
                </a:solidFill>
                <a:latin typeface="Baoli SC Regular"/>
                <a:ea typeface="ＭＳ Ｐゴシック" pitchFamily="-102" charset="-128"/>
                <a:cs typeface="Baoli SC Regular"/>
              </a:rPr>
              <a:t>-</a:t>
            </a:r>
            <a:r>
              <a:rPr lang="fr-FR" dirty="0">
                <a:solidFill>
                  <a:schemeClr val="bg1"/>
                </a:solidFill>
                <a:effectLst>
                  <a:glow rad="101600">
                    <a:schemeClr val="tx1">
                      <a:alpha val="75000"/>
                    </a:schemeClr>
                  </a:glow>
                </a:effectLst>
                <a:latin typeface="Baoli SC Regular"/>
                <a:ea typeface="ＭＳ Ｐゴシック" pitchFamily="-102" charset="-128"/>
                <a:cs typeface="Baoli SC Regular"/>
              </a:rPr>
              <a:t>AND</a:t>
            </a:r>
            <a:r>
              <a:rPr lang="fr-FR" dirty="0">
                <a:solidFill>
                  <a:srgbClr val="800000"/>
                </a:solidFill>
                <a:latin typeface="Baoli SC Regular"/>
                <a:ea typeface="ＭＳ Ｐゴシック" pitchFamily="-102" charset="-128"/>
                <a:cs typeface="Baoli SC Regular"/>
              </a:rPr>
              <a:t>-</a:t>
            </a:r>
            <a:r>
              <a:rPr lang="fr-FR" dirty="0">
                <a:solidFill>
                  <a:srgbClr val="FF0000"/>
                </a:solidFill>
                <a:effectLst>
                  <a:glow rad="38100">
                    <a:srgbClr val="FF0000">
                      <a:alpha val="75000"/>
                    </a:srgbClr>
                  </a:glow>
                </a:effectLst>
                <a:latin typeface="Baoli SC Regular"/>
                <a:ea typeface="ＭＳ Ｐゴシック" pitchFamily="-102" charset="-128"/>
                <a:cs typeface="Baoli SC Regular"/>
              </a:rPr>
              <a:t>PLAY</a:t>
            </a:r>
            <a:endParaRPr lang="fr-FR" dirty="0">
              <a:latin typeface="Helvetica" pitchFamily="-102" charset="0"/>
              <a:ea typeface="ＭＳ Ｐゴシック" pitchFamily="-102" charset="-128"/>
              <a:cs typeface="ＭＳ Ｐゴシック" pitchFamily="-102" charset="-128"/>
            </a:endParaRPr>
          </a:p>
        </p:txBody>
      </p:sp>
      <p:grpSp>
        <p:nvGrpSpPr>
          <p:cNvPr id="2" name="Grouper 14"/>
          <p:cNvGrpSpPr>
            <a:grpSpLocks/>
          </p:cNvGrpSpPr>
          <p:nvPr/>
        </p:nvGrpSpPr>
        <p:grpSpPr bwMode="auto">
          <a:xfrm rot="-354886">
            <a:off x="6176127" y="195602"/>
            <a:ext cx="3107917" cy="872789"/>
            <a:chOff x="1767550" y="5986333"/>
            <a:chExt cx="3495947" cy="871667"/>
          </a:xfrm>
        </p:grpSpPr>
        <p:sp>
          <p:nvSpPr>
            <p:cNvPr id="39955" name="ZoneTexte 31"/>
            <p:cNvSpPr txBox="1">
              <a:spLocks noChangeArrowheads="1"/>
            </p:cNvSpPr>
            <p:nvPr/>
          </p:nvSpPr>
          <p:spPr bwMode="auto">
            <a:xfrm rot="764788">
              <a:off x="1767550" y="5986333"/>
              <a:ext cx="3495947" cy="522548"/>
            </a:xfrm>
            <a:prstGeom prst="rect">
              <a:avLst/>
            </a:prstGeom>
            <a:solidFill>
              <a:schemeClr val="accent1">
                <a:alpha val="47842"/>
              </a:schemeClr>
            </a:solidFill>
            <a:ln w="9525">
              <a:noFill/>
              <a:miter lim="800000"/>
              <a:headEnd/>
              <a:tailEnd/>
            </a:ln>
          </p:spPr>
          <p:txBody>
            <a:bodyPr wrap="none">
              <a:prstTxWarp prst="textNoShape">
                <a:avLst/>
              </a:prstTxWarp>
              <a:spAutoFit/>
            </a:bodyPr>
            <a:lstStyle/>
            <a:p>
              <a:r>
                <a:rPr lang="fr-FR" sz="1400" b="1"/>
                <a:t>@Chang’s lab </a:t>
              </a:r>
            </a:p>
            <a:p>
              <a:r>
                <a:rPr lang="fr-FR" sz="1400" b="1"/>
                <a:t>icCLIPed by any chance, Howard?</a:t>
              </a:r>
            </a:p>
          </p:txBody>
        </p:sp>
        <p:pic>
          <p:nvPicPr>
            <p:cNvPr id="39956" name="Image 16"/>
            <p:cNvPicPr>
              <a:picLocks noChangeAspect="1"/>
            </p:cNvPicPr>
            <p:nvPr/>
          </p:nvPicPr>
          <p:blipFill>
            <a:blip r:embed="rId4"/>
            <a:srcRect/>
            <a:stretch>
              <a:fillRect/>
            </a:stretch>
          </p:blipFill>
          <p:spPr bwMode="auto">
            <a:xfrm>
              <a:off x="2063751" y="6243661"/>
              <a:ext cx="755650" cy="614339"/>
            </a:xfrm>
            <a:prstGeom prst="rect">
              <a:avLst/>
            </a:prstGeom>
            <a:noFill/>
            <a:ln w="9525">
              <a:noFill/>
              <a:miter lim="800000"/>
              <a:headEnd/>
              <a:tailEnd/>
            </a:ln>
          </p:spPr>
        </p:pic>
      </p:grpSp>
      <p:sp>
        <p:nvSpPr>
          <p:cNvPr id="18" name="Rectangle 17"/>
          <p:cNvSpPr>
            <a:spLocks noChangeArrowheads="1"/>
          </p:cNvSpPr>
          <p:nvPr/>
        </p:nvSpPr>
        <p:spPr bwMode="auto">
          <a:xfrm>
            <a:off x="1967089" y="231776"/>
            <a:ext cx="5209822" cy="369332"/>
          </a:xfrm>
          <a:prstGeom prst="rect">
            <a:avLst/>
          </a:prstGeom>
          <a:noFill/>
          <a:ln w="9525">
            <a:noFill/>
            <a:miter lim="800000"/>
            <a:headEnd/>
            <a:tailEnd/>
          </a:ln>
        </p:spPr>
        <p:txBody>
          <a:bodyPr>
            <a:prstTxWarp prst="textNoShape">
              <a:avLst/>
            </a:prstTxWarp>
            <a:spAutoFit/>
          </a:bodyPr>
          <a:lstStyle/>
          <a:p>
            <a:pPr algn="ctr"/>
            <a:r>
              <a:rPr lang="fr-FR" b="1">
                <a:latin typeface="Bradley Hand Bold" pitchFamily="4" charset="0"/>
                <a:ea typeface="Bradley Hand Bold" pitchFamily="4" charset="0"/>
                <a:cs typeface="Bradley Hand Bold" pitchFamily="4" charset="0"/>
              </a:rPr>
              <a:t>A combinatory view of « Plug-and-Play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4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par>
                          <p:cTn id="11" fill="hold">
                            <p:stCondLst>
                              <p:cond delay="5000"/>
                            </p:stCondLst>
                            <p:childTnLst>
                              <p:par>
                                <p:cTn id="12" presetID="1" presetClass="exit" presetSubtype="0" fill="hold" nodeType="afterEffect">
                                  <p:stCondLst>
                                    <p:cond delay="7000"/>
                                  </p:stCondLst>
                                  <p:childTnLst>
                                    <p:set>
                                      <p:cBhvr>
                                        <p:cTn id="13" dur="1" fill="hold">
                                          <p:stCondLst>
                                            <p:cond delay="0"/>
                                          </p:stCondLst>
                                        </p:cTn>
                                        <p:tgtEl>
                                          <p:spTgt spid="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xit" presetSubtype="2" accel="50000" decel="50000" fill="hold" grpId="0" nodeType="clickEffect">
                                  <p:stCondLst>
                                    <p:cond delay="0"/>
                                  </p:stCondLst>
                                  <p:childTnLst>
                                    <p:anim calcmode="lin" valueType="num">
                                      <p:cBhvr additive="base">
                                        <p:cTn id="17" dur="500"/>
                                        <p:tgtEl>
                                          <p:spTgt spid="38915"/>
                                        </p:tgtEl>
                                        <p:attrNameLst>
                                          <p:attrName>ppt_x</p:attrName>
                                        </p:attrNameLst>
                                      </p:cBhvr>
                                      <p:tavLst>
                                        <p:tav tm="0">
                                          <p:val>
                                            <p:strVal val="ppt_x"/>
                                          </p:val>
                                        </p:tav>
                                        <p:tav tm="100000">
                                          <p:val>
                                            <p:strVal val="1+ppt_w/2"/>
                                          </p:val>
                                        </p:tav>
                                      </p:tavLst>
                                    </p:anim>
                                    <p:anim calcmode="lin" valueType="num">
                                      <p:cBhvr additive="base">
                                        <p:cTn id="18" dur="500"/>
                                        <p:tgtEl>
                                          <p:spTgt spid="38915"/>
                                        </p:tgtEl>
                                        <p:attrNameLst>
                                          <p:attrName>ppt_y</p:attrName>
                                        </p:attrNameLst>
                                      </p:cBhvr>
                                      <p:tavLst>
                                        <p:tav tm="0">
                                          <p:val>
                                            <p:strVal val="ppt_y"/>
                                          </p:val>
                                        </p:tav>
                                        <p:tav tm="100000">
                                          <p:val>
                                            <p:strVal val="ppt_y"/>
                                          </p:val>
                                        </p:tav>
                                      </p:tavLst>
                                    </p:anim>
                                    <p:set>
                                      <p:cBhvr>
                                        <p:cTn id="19" dur="1" fill="hold">
                                          <p:stCondLst>
                                            <p:cond delay="499"/>
                                          </p:stCondLst>
                                        </p:cTn>
                                        <p:tgtEl>
                                          <p:spTgt spid="38915"/>
                                        </p:tgtEl>
                                        <p:attrNameLst>
                                          <p:attrName>style.visibility</p:attrName>
                                        </p:attrNameLst>
                                      </p:cBhvr>
                                      <p:to>
                                        <p:strVal val="hidden"/>
                                      </p:to>
                                    </p:set>
                                  </p:childTnLst>
                                </p:cTn>
                              </p:par>
                              <p:par>
                                <p:cTn id="20" presetID="2" presetClass="entr" presetSubtype="8" accel="50000" decel="5000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500" fill="hold"/>
                                        <p:tgtEl>
                                          <p:spTgt spid="18"/>
                                        </p:tgtEl>
                                        <p:attrNameLst>
                                          <p:attrName>ppt_x</p:attrName>
                                        </p:attrNameLst>
                                      </p:cBhvr>
                                      <p:tavLst>
                                        <p:tav tm="0">
                                          <p:val>
                                            <p:strVal val="0-#ppt_w/2"/>
                                          </p:val>
                                        </p:tav>
                                        <p:tav tm="100000">
                                          <p:val>
                                            <p:strVal val="#ppt_x"/>
                                          </p:val>
                                        </p:tav>
                                      </p:tavLst>
                                    </p:anim>
                                    <p:anim calcmode="lin" valueType="num">
                                      <p:cBhvr additive="base">
                                        <p:cTn id="23" dur="500" fill="hold"/>
                                        <p:tgtEl>
                                          <p:spTgt spid="18"/>
                                        </p:tgtEl>
                                        <p:attrNameLst>
                                          <p:attrName>ppt_y</p:attrName>
                                        </p:attrNameLst>
                                      </p:cBhvr>
                                      <p:tavLst>
                                        <p:tav tm="0">
                                          <p:val>
                                            <p:strVal val="#ppt_y"/>
                                          </p:val>
                                        </p:tav>
                                        <p:tav tm="100000">
                                          <p:val>
                                            <p:strVal val="#ppt_y"/>
                                          </p:val>
                                        </p:tav>
                                      </p:tavLst>
                                    </p:anim>
                                  </p:childTnLst>
                                </p:cTn>
                              </p:par>
                              <p:par>
                                <p:cTn id="24" presetID="38" presetClass="entr" presetSubtype="0" accel="50000" fill="hold" nodeType="withEffect">
                                  <p:stCondLst>
                                    <p:cond delay="0"/>
                                  </p:stCondLst>
                                  <p:iterate type="lt">
                                    <p:tmPct val="50000"/>
                                  </p:iterate>
                                  <p:childTnLst>
                                    <p:set>
                                      <p:cBhvr>
                                        <p:cTn id="25" dur="1" fill="hold">
                                          <p:stCondLst>
                                            <p:cond delay="0"/>
                                          </p:stCondLst>
                                        </p:cTn>
                                        <p:tgtEl>
                                          <p:spTgt spid="14"/>
                                        </p:tgtEl>
                                        <p:attrNameLst>
                                          <p:attrName>style.visibility</p:attrName>
                                        </p:attrNameLst>
                                      </p:cBhvr>
                                      <p:to>
                                        <p:strVal val="visible"/>
                                      </p:to>
                                    </p:set>
                                    <p:set>
                                      <p:cBhvr>
                                        <p:cTn id="26" dur="228" fill="hold">
                                          <p:stCondLst>
                                            <p:cond delay="0"/>
                                          </p:stCondLst>
                                        </p:cTn>
                                        <p:tgtEl>
                                          <p:spTgt spid="14"/>
                                        </p:tgtEl>
                                        <p:attrNameLst>
                                          <p:attrName>style.rotation</p:attrName>
                                        </p:attrNameLst>
                                      </p:cBhvr>
                                      <p:to>
                                        <p:strVal val="-45.0"/>
                                      </p:to>
                                    </p:set>
                                    <p:anim calcmode="lin" valueType="num">
                                      <p:cBhvr>
                                        <p:cTn id="27" dur="228" fill="hold">
                                          <p:stCondLst>
                                            <p:cond delay="228"/>
                                          </p:stCondLst>
                                        </p:cTn>
                                        <p:tgtEl>
                                          <p:spTgt spid="14"/>
                                        </p:tgtEl>
                                        <p:attrNameLst>
                                          <p:attrName>style.rotation</p:attrName>
                                        </p:attrNameLst>
                                      </p:cBhvr>
                                      <p:tavLst>
                                        <p:tav tm="0">
                                          <p:val>
                                            <p:fltVal val="-45"/>
                                          </p:val>
                                        </p:tav>
                                        <p:tav tm="69900">
                                          <p:val>
                                            <p:fltVal val="45"/>
                                          </p:val>
                                        </p:tav>
                                        <p:tav tm="100000">
                                          <p:val>
                                            <p:fltVal val="0"/>
                                          </p:val>
                                        </p:tav>
                                      </p:tavLst>
                                    </p:anim>
                                    <p:anim calcmode="lin" valueType="num">
                                      <p:cBhvr>
                                        <p:cTn id="28" dur="228" fill="hold">
                                          <p:stCondLst>
                                            <p:cond delay="0"/>
                                          </p:stCondLst>
                                        </p:cTn>
                                        <p:tgtEl>
                                          <p:spTgt spid="14"/>
                                        </p:tgtEl>
                                        <p:attrNameLst>
                                          <p:attrName>ppt_y</p:attrName>
                                        </p:attrNameLst>
                                      </p:cBhvr>
                                      <p:tavLst>
                                        <p:tav tm="0">
                                          <p:val>
                                            <p:strVal val="#ppt_y-1"/>
                                          </p:val>
                                        </p:tav>
                                        <p:tav tm="100000">
                                          <p:val>
                                            <p:strVal val="#ppt_y-(0.354*#ppt_w-0.172*#ppt_h)"/>
                                          </p:val>
                                        </p:tav>
                                      </p:tavLst>
                                    </p:anim>
                                    <p:anim calcmode="lin" valueType="num">
                                      <p:cBhvr>
                                        <p:cTn id="29" dur="78" decel="50000" autoRev="1" fill="hold">
                                          <p:stCondLst>
                                            <p:cond delay="228"/>
                                          </p:stCondLst>
                                        </p:cTn>
                                        <p:tgtEl>
                                          <p:spTgt spid="14"/>
                                        </p:tgtEl>
                                        <p:attrNameLst>
                                          <p:attrName>ppt_y</p:attrName>
                                        </p:attrNameLst>
                                      </p:cBhvr>
                                      <p:tavLst>
                                        <p:tav tm="0">
                                          <p:val>
                                            <p:strVal val="#ppt_y-(0.354*#ppt_w-0.172*#ppt_h)"/>
                                          </p:val>
                                        </p:tav>
                                        <p:tav tm="100000">
                                          <p:val>
                                            <p:strVal val="#ppt_y-(0.354*#ppt_w-0.172*#ppt_h)-#ppt_h/2"/>
                                          </p:val>
                                        </p:tav>
                                      </p:tavLst>
                                    </p:anim>
                                    <p:anim calcmode="lin" valueType="num">
                                      <p:cBhvr>
                                        <p:cTn id="30" dur="68" fill="hold">
                                          <p:stCondLst>
                                            <p:cond delay="432"/>
                                          </p:stCondLst>
                                        </p:cTn>
                                        <p:tgtEl>
                                          <p:spTgt spid="14"/>
                                        </p:tgtEl>
                                        <p:attrNameLst>
                                          <p:attrName>ppt_y</p:attrName>
                                        </p:attrNameLst>
                                      </p:cBhvr>
                                      <p:tavLst>
                                        <p:tav tm="0">
                                          <p:val>
                                            <p:strVal val="#ppt_y-(0.354*#ppt_w-0.172*#ppt_h)"/>
                                          </p:val>
                                        </p:tav>
                                        <p:tav tm="100000">
                                          <p:val>
                                            <p:strVal val="#ppt_y"/>
                                          </p:val>
                                        </p:tav>
                                      </p:tavLst>
                                    </p:anim>
                                  </p:childTnLst>
                                </p:cTn>
                              </p:par>
                              <p:par>
                                <p:cTn id="31" presetID="26" presetClass="entr" presetSubtype="0" fill="hold" grpId="0" nodeType="withEffect">
                                  <p:stCondLst>
                                    <p:cond delay="0"/>
                                  </p:stCondLst>
                                  <p:iterate type="lt">
                                    <p:tmPct val="0"/>
                                  </p:iterate>
                                  <p:childTnLst>
                                    <p:set>
                                      <p:cBhvr>
                                        <p:cTn id="32" dur="1" fill="hold">
                                          <p:stCondLst>
                                            <p:cond delay="0"/>
                                          </p:stCondLst>
                                        </p:cTn>
                                        <p:tgtEl>
                                          <p:spTgt spid="36876"/>
                                        </p:tgtEl>
                                        <p:attrNameLst>
                                          <p:attrName>style.visibility</p:attrName>
                                        </p:attrNameLst>
                                      </p:cBhvr>
                                      <p:to>
                                        <p:strVal val="visible"/>
                                      </p:to>
                                    </p:set>
                                    <p:animEffect transition="in" filter="wipe(down)">
                                      <p:cBhvr>
                                        <p:cTn id="33" dur="580">
                                          <p:stCondLst>
                                            <p:cond delay="0"/>
                                          </p:stCondLst>
                                        </p:cTn>
                                        <p:tgtEl>
                                          <p:spTgt spid="36876"/>
                                        </p:tgtEl>
                                      </p:cBhvr>
                                    </p:animEffect>
                                    <p:anim calcmode="lin" valueType="num">
                                      <p:cBhvr>
                                        <p:cTn id="34" dur="1822" tmFilter="0,0; 0.14,0.36; 0.43,0.73; 0.71,0.91; 1.0,1.0">
                                          <p:stCondLst>
                                            <p:cond delay="0"/>
                                          </p:stCondLst>
                                        </p:cTn>
                                        <p:tgtEl>
                                          <p:spTgt spid="36876"/>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36876"/>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36876"/>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36876"/>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36876"/>
                                        </p:tgtEl>
                                        <p:attrNameLst>
                                          <p:attrName>ppt_y</p:attrName>
                                        </p:attrNameLst>
                                      </p:cBhvr>
                                      <p:tavLst>
                                        <p:tav tm="0" fmla="#ppt_y-sin(pi*$)/81">
                                          <p:val>
                                            <p:fltVal val="0"/>
                                          </p:val>
                                        </p:tav>
                                        <p:tav tm="100000">
                                          <p:val>
                                            <p:fltVal val="1"/>
                                          </p:val>
                                        </p:tav>
                                      </p:tavLst>
                                    </p:anim>
                                    <p:animScale>
                                      <p:cBhvr>
                                        <p:cTn id="39" dur="26">
                                          <p:stCondLst>
                                            <p:cond delay="650"/>
                                          </p:stCondLst>
                                        </p:cTn>
                                        <p:tgtEl>
                                          <p:spTgt spid="36876"/>
                                        </p:tgtEl>
                                      </p:cBhvr>
                                      <p:to x="100000" y="60000"/>
                                    </p:animScale>
                                    <p:animScale>
                                      <p:cBhvr>
                                        <p:cTn id="40" dur="166" decel="50000">
                                          <p:stCondLst>
                                            <p:cond delay="676"/>
                                          </p:stCondLst>
                                        </p:cTn>
                                        <p:tgtEl>
                                          <p:spTgt spid="36876"/>
                                        </p:tgtEl>
                                      </p:cBhvr>
                                      <p:to x="100000" y="100000"/>
                                    </p:animScale>
                                    <p:animScale>
                                      <p:cBhvr>
                                        <p:cTn id="41" dur="26">
                                          <p:stCondLst>
                                            <p:cond delay="1312"/>
                                          </p:stCondLst>
                                        </p:cTn>
                                        <p:tgtEl>
                                          <p:spTgt spid="36876"/>
                                        </p:tgtEl>
                                      </p:cBhvr>
                                      <p:to x="100000" y="80000"/>
                                    </p:animScale>
                                    <p:animScale>
                                      <p:cBhvr>
                                        <p:cTn id="42" dur="166" decel="50000">
                                          <p:stCondLst>
                                            <p:cond delay="1338"/>
                                          </p:stCondLst>
                                        </p:cTn>
                                        <p:tgtEl>
                                          <p:spTgt spid="36876"/>
                                        </p:tgtEl>
                                      </p:cBhvr>
                                      <p:to x="100000" y="100000"/>
                                    </p:animScale>
                                    <p:animScale>
                                      <p:cBhvr>
                                        <p:cTn id="43" dur="26">
                                          <p:stCondLst>
                                            <p:cond delay="1642"/>
                                          </p:stCondLst>
                                        </p:cTn>
                                        <p:tgtEl>
                                          <p:spTgt spid="36876"/>
                                        </p:tgtEl>
                                      </p:cBhvr>
                                      <p:to x="100000" y="90000"/>
                                    </p:animScale>
                                    <p:animScale>
                                      <p:cBhvr>
                                        <p:cTn id="44" dur="166" decel="50000">
                                          <p:stCondLst>
                                            <p:cond delay="1668"/>
                                          </p:stCondLst>
                                        </p:cTn>
                                        <p:tgtEl>
                                          <p:spTgt spid="36876"/>
                                        </p:tgtEl>
                                      </p:cBhvr>
                                      <p:to x="100000" y="100000"/>
                                    </p:animScale>
                                    <p:animScale>
                                      <p:cBhvr>
                                        <p:cTn id="45" dur="26">
                                          <p:stCondLst>
                                            <p:cond delay="1808"/>
                                          </p:stCondLst>
                                        </p:cTn>
                                        <p:tgtEl>
                                          <p:spTgt spid="36876"/>
                                        </p:tgtEl>
                                      </p:cBhvr>
                                      <p:to x="100000" y="95000"/>
                                    </p:animScale>
                                    <p:animScale>
                                      <p:cBhvr>
                                        <p:cTn id="46" dur="166" decel="50000">
                                          <p:stCondLst>
                                            <p:cond delay="1834"/>
                                          </p:stCondLst>
                                        </p:cTn>
                                        <p:tgtEl>
                                          <p:spTgt spid="3687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p:bldP spid="36876" grpId="0"/>
      <p:bldP spid="18" grpId="0"/>
    </p:bld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6082" name="Image 3" descr="multiplication tables.jpg"/>
          <p:cNvPicPr>
            <a:picLocks noChangeAspect="1"/>
          </p:cNvPicPr>
          <p:nvPr/>
        </p:nvPicPr>
        <p:blipFill>
          <a:blip r:embed="rId2"/>
          <a:srcRect/>
          <a:stretch>
            <a:fillRect/>
          </a:stretch>
        </p:blipFill>
        <p:spPr bwMode="auto">
          <a:xfrm>
            <a:off x="1392767" y="874714"/>
            <a:ext cx="6358467" cy="5108575"/>
          </a:xfrm>
          <a:prstGeom prst="rect">
            <a:avLst/>
          </a:prstGeom>
          <a:noFill/>
          <a:ln w="9525">
            <a:noFill/>
            <a:miter lim="800000"/>
            <a:headEnd/>
            <a:tailEnd/>
          </a:ln>
        </p:spPr>
      </p:pic>
      <p:sp>
        <p:nvSpPr>
          <p:cNvPr id="46083" name="ZoneTexte 14"/>
          <p:cNvSpPr txBox="1">
            <a:spLocks noChangeArrowheads="1"/>
          </p:cNvSpPr>
          <p:nvPr/>
        </p:nvSpPr>
        <p:spPr bwMode="auto">
          <a:xfrm>
            <a:off x="3175000" y="152401"/>
            <a:ext cx="2403222" cy="369332"/>
          </a:xfrm>
          <a:prstGeom prst="rect">
            <a:avLst/>
          </a:prstGeom>
          <a:noFill/>
          <a:ln w="9525">
            <a:noFill/>
            <a:miter lim="800000"/>
            <a:headEnd/>
            <a:tailEnd/>
          </a:ln>
        </p:spPr>
        <p:txBody>
          <a:bodyPr wrap="none">
            <a:prstTxWarp prst="textNoShape">
              <a:avLst/>
            </a:prstTxWarp>
            <a:spAutoFit/>
          </a:bodyPr>
          <a:lstStyle/>
          <a:p>
            <a:r>
              <a:rPr lang="fr-FR" b="1">
                <a:latin typeface="Bradley Hand Bold" pitchFamily="4" charset="0"/>
                <a:ea typeface="Bradley Hand Bold" pitchFamily="4" charset="0"/>
                <a:cs typeface="Bradley Hand Bold" pitchFamily="4" charset="0"/>
              </a:rPr>
              <a:t>Repetition is learning</a:t>
            </a:r>
          </a:p>
        </p:txBody>
      </p:sp>
      <p:cxnSp>
        <p:nvCxnSpPr>
          <p:cNvPr id="4" name="Connecteur droit 3"/>
          <p:cNvCxnSpPr/>
          <p:nvPr/>
        </p:nvCxnSpPr>
        <p:spPr>
          <a:xfrm>
            <a:off x="-8157" y="752620"/>
            <a:ext cx="9152157" cy="1588"/>
          </a:xfrm>
          <a:prstGeom prst="line">
            <a:avLst/>
          </a:prstGeom>
          <a:ln>
            <a:gradFill flip="none" rotWithShape="1">
              <a:gsLst>
                <a:gs pos="0">
                  <a:schemeClr val="tx1">
                    <a:lumMod val="50000"/>
                    <a:lumOff val="50000"/>
                  </a:schemeClr>
                </a:gs>
                <a:gs pos="100000">
                  <a:srgbClr val="FFFFFF"/>
                </a:gs>
                <a:gs pos="50000">
                  <a:schemeClr val="tx2"/>
                </a:gs>
              </a:gsLst>
              <a:path path="shape">
                <a:fillToRect l="50000" t="50000" r="50000" b="50000"/>
              </a:path>
              <a:tileRect/>
            </a:gra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0" name="Rectangle 3"/>
          <p:cNvSpPr>
            <a:spLocks noChangeArrowheads="1"/>
          </p:cNvSpPr>
          <p:nvPr/>
        </p:nvSpPr>
        <p:spPr bwMode="auto">
          <a:xfrm>
            <a:off x="1928990" y="3059114"/>
            <a:ext cx="5286022" cy="739775"/>
          </a:xfrm>
          <a:prstGeom prst="rect">
            <a:avLst/>
          </a:prstGeom>
          <a:noFill/>
          <a:ln w="9525">
            <a:noFill/>
            <a:miter lim="800000"/>
            <a:headEnd/>
            <a:tailEnd/>
          </a:ln>
        </p:spPr>
        <p:txBody>
          <a:bodyPr>
            <a:prstTxWarp prst="textNoShape">
              <a:avLst/>
            </a:prstTxWarp>
            <a:spAutoFit/>
          </a:bodyPr>
          <a:lstStyle/>
          <a:p>
            <a:r>
              <a:rPr lang="fr-FR" sz="1400" u="sng"/>
              <a:t>Repetition serves as a </a:t>
            </a:r>
            <a:r>
              <a:rPr lang="fr-FR" sz="1400" b="1" u="sng"/>
              <a:t>handprint of human intent</a:t>
            </a:r>
            <a:r>
              <a:rPr lang="fr-FR" sz="1400" u="sng"/>
              <a:t>. A phrase that might have sounded arbitrary the first time might come to sound purposefully « shaped and communicative » the second.</a:t>
            </a:r>
          </a:p>
        </p:txBody>
      </p:sp>
      <p:sp>
        <p:nvSpPr>
          <p:cNvPr id="48131" name="Rectangle 8"/>
          <p:cNvSpPr>
            <a:spLocks noChangeArrowheads="1"/>
          </p:cNvSpPr>
          <p:nvPr/>
        </p:nvSpPr>
        <p:spPr bwMode="auto">
          <a:xfrm>
            <a:off x="2286000" y="920751"/>
            <a:ext cx="4572000" cy="738664"/>
          </a:xfrm>
          <a:prstGeom prst="rect">
            <a:avLst/>
          </a:prstGeom>
          <a:noFill/>
          <a:ln w="9525">
            <a:noFill/>
            <a:miter lim="800000"/>
            <a:headEnd/>
            <a:tailEnd/>
          </a:ln>
        </p:spPr>
        <p:txBody>
          <a:bodyPr>
            <a:prstTxWarp prst="textNoShape">
              <a:avLst/>
            </a:prstTxWarp>
            <a:spAutoFit/>
          </a:bodyPr>
          <a:lstStyle/>
          <a:p>
            <a:pPr algn="ctr"/>
            <a:r>
              <a:rPr lang="fr-FR" sz="1400" u="sng">
                <a:solidFill>
                  <a:srgbClr val="800000"/>
                </a:solidFill>
              </a:rPr>
              <a:t>Why do we listen to our favourite music over and over again? </a:t>
            </a:r>
            <a:r>
              <a:rPr lang="fr-FR" sz="1400" u="sng"/>
              <a:t>Because repeated sounds work </a:t>
            </a:r>
            <a:r>
              <a:rPr lang="fr-FR" sz="1400" b="1" u="sng"/>
              <a:t>magic </a:t>
            </a:r>
            <a:r>
              <a:rPr lang="fr-FR" sz="1400" u="sng"/>
              <a:t>in our brains</a:t>
            </a:r>
          </a:p>
        </p:txBody>
      </p:sp>
      <p:sp>
        <p:nvSpPr>
          <p:cNvPr id="48132" name="Rectangle 9"/>
          <p:cNvSpPr>
            <a:spLocks noChangeArrowheads="1"/>
          </p:cNvSpPr>
          <p:nvPr/>
        </p:nvSpPr>
        <p:spPr bwMode="auto">
          <a:xfrm>
            <a:off x="1988256" y="1590675"/>
            <a:ext cx="5167489" cy="738664"/>
          </a:xfrm>
          <a:prstGeom prst="rect">
            <a:avLst/>
          </a:prstGeom>
          <a:noFill/>
          <a:ln w="9525">
            <a:noFill/>
            <a:miter lim="800000"/>
            <a:headEnd/>
            <a:tailEnd/>
          </a:ln>
        </p:spPr>
        <p:txBody>
          <a:bodyPr>
            <a:prstTxWarp prst="textNoShape">
              <a:avLst/>
            </a:prstTxWarp>
            <a:spAutoFit/>
          </a:bodyPr>
          <a:lstStyle/>
          <a:p>
            <a:r>
              <a:rPr lang="fr-FR" sz="1400" b="1"/>
              <a:t>Repetition </a:t>
            </a:r>
            <a:r>
              <a:rPr lang="fr-FR" sz="1400"/>
              <a:t>is so powerfully linked with </a:t>
            </a:r>
            <a:r>
              <a:rPr lang="fr-FR" sz="1400" b="1"/>
              <a:t>musicality </a:t>
            </a:r>
            <a:r>
              <a:rPr lang="fr-FR" sz="1400"/>
              <a:t>that its application can dramatically </a:t>
            </a:r>
            <a:r>
              <a:rPr lang="fr-FR" sz="1400" b="1"/>
              <a:t>transform: </a:t>
            </a:r>
            <a:r>
              <a:rPr lang="fr-FR" sz="1400"/>
              <a:t>non-musical materials =&gt; song </a:t>
            </a:r>
          </a:p>
        </p:txBody>
      </p:sp>
      <p:sp>
        <p:nvSpPr>
          <p:cNvPr id="48133" name="Rectangle 10"/>
          <p:cNvSpPr>
            <a:spLocks noChangeArrowheads="1"/>
          </p:cNvSpPr>
          <p:nvPr/>
        </p:nvSpPr>
        <p:spPr bwMode="auto">
          <a:xfrm>
            <a:off x="1969911" y="2301876"/>
            <a:ext cx="5183012" cy="523875"/>
          </a:xfrm>
          <a:prstGeom prst="rect">
            <a:avLst/>
          </a:prstGeom>
          <a:noFill/>
          <a:ln w="9525">
            <a:noFill/>
            <a:miter lim="800000"/>
            <a:headEnd/>
            <a:tailEnd/>
          </a:ln>
        </p:spPr>
        <p:txBody>
          <a:bodyPr>
            <a:prstTxWarp prst="textNoShape">
              <a:avLst/>
            </a:prstTxWarp>
            <a:spAutoFit/>
          </a:bodyPr>
          <a:lstStyle/>
          <a:p>
            <a:r>
              <a:rPr lang="fr-FR" sz="1400" u="sng"/>
              <a:t>This takes place by shifting our </a:t>
            </a:r>
            <a:r>
              <a:rPr lang="fr-FR" sz="1400" b="1" u="sng"/>
              <a:t>perceptual circuitry</a:t>
            </a:r>
            <a:r>
              <a:rPr lang="fr-FR" sz="1400" u="sng"/>
              <a:t> such that the segment of sound is heard as music.</a:t>
            </a:r>
          </a:p>
        </p:txBody>
      </p:sp>
      <p:sp>
        <p:nvSpPr>
          <p:cNvPr id="48134" name="Rectangle 11"/>
          <p:cNvSpPr>
            <a:spLocks noChangeArrowheads="1"/>
          </p:cNvSpPr>
          <p:nvPr/>
        </p:nvSpPr>
        <p:spPr bwMode="auto">
          <a:xfrm>
            <a:off x="184856" y="4275139"/>
            <a:ext cx="4572000" cy="1169551"/>
          </a:xfrm>
          <a:prstGeom prst="rect">
            <a:avLst/>
          </a:prstGeom>
          <a:noFill/>
          <a:ln w="9525">
            <a:noFill/>
            <a:miter lim="800000"/>
            <a:headEnd/>
            <a:tailEnd/>
          </a:ln>
        </p:spPr>
        <p:txBody>
          <a:bodyPr>
            <a:prstTxWarp prst="textNoShape">
              <a:avLst/>
            </a:prstTxWarp>
            <a:spAutoFit/>
          </a:bodyPr>
          <a:lstStyle/>
          <a:p>
            <a:r>
              <a:rPr lang="fr-FR" sz="1400" b="1" u="sng"/>
              <a:t>Yes! No matter the constituent material</a:t>
            </a:r>
            <a:r>
              <a:rPr lang="fr-FR" sz="1400" u="sng"/>
              <a:t>, whether it’s strings of syllables or strings of pitches, it seems that the brute force of repetition can work to musicalise sequences of sounds, triggering a profound shift in the way we hear them.</a:t>
            </a:r>
          </a:p>
        </p:txBody>
      </p:sp>
      <p:sp>
        <p:nvSpPr>
          <p:cNvPr id="48135" name="Rectangle 12"/>
          <p:cNvSpPr>
            <a:spLocks noChangeArrowheads="1"/>
          </p:cNvSpPr>
          <p:nvPr/>
        </p:nvSpPr>
        <p:spPr bwMode="auto">
          <a:xfrm>
            <a:off x="4572000" y="4186238"/>
            <a:ext cx="4572000" cy="1600438"/>
          </a:xfrm>
          <a:prstGeom prst="rect">
            <a:avLst/>
          </a:prstGeom>
          <a:noFill/>
          <a:ln w="9525">
            <a:noFill/>
            <a:miter lim="800000"/>
            <a:headEnd/>
            <a:tailEnd/>
          </a:ln>
        </p:spPr>
        <p:txBody>
          <a:bodyPr>
            <a:prstTxWarp prst="textNoShape">
              <a:avLst/>
            </a:prstTxWarp>
            <a:spAutoFit/>
          </a:bodyPr>
          <a:lstStyle/>
          <a:p>
            <a:r>
              <a:rPr lang="fr-FR" sz="1400" b="1" u="sng"/>
              <a:t>No</a:t>
            </a:r>
            <a:r>
              <a:rPr lang="fr-FR" sz="1400" u="sng"/>
              <a:t>, there seems to be something special about sound. The few studies that have transferred musical devices, such as rhythm, repetition, and periodicity, to non-auditory domains – flashing lights, for example – suggest that the distinctive kinds of mental processing associated with music are harder to elicit when the basic material isn’t sonic.</a:t>
            </a:r>
          </a:p>
        </p:txBody>
      </p:sp>
      <p:sp>
        <p:nvSpPr>
          <p:cNvPr id="48136" name="ZoneTexte 14"/>
          <p:cNvSpPr txBox="1">
            <a:spLocks noChangeArrowheads="1"/>
          </p:cNvSpPr>
          <p:nvPr/>
        </p:nvSpPr>
        <p:spPr bwMode="auto">
          <a:xfrm>
            <a:off x="2226734" y="149226"/>
            <a:ext cx="3942105" cy="369332"/>
          </a:xfrm>
          <a:prstGeom prst="rect">
            <a:avLst/>
          </a:prstGeom>
          <a:noFill/>
          <a:ln w="9525">
            <a:noFill/>
            <a:miter lim="800000"/>
            <a:headEnd/>
            <a:tailEnd/>
          </a:ln>
        </p:spPr>
        <p:txBody>
          <a:bodyPr wrap="none">
            <a:prstTxWarp prst="textNoShape">
              <a:avLst/>
            </a:prstTxWarp>
            <a:spAutoFit/>
          </a:bodyPr>
          <a:lstStyle/>
          <a:p>
            <a:r>
              <a:rPr lang="fr-FR" b="1">
                <a:latin typeface="Bradley Hand Bold" pitchFamily="4" charset="0"/>
                <a:ea typeface="Bradley Hand Bold" pitchFamily="4" charset="0"/>
                <a:cs typeface="Bradley Hand Bold" pitchFamily="4" charset="0"/>
              </a:rPr>
              <a:t>A core principle of music is repetition</a:t>
            </a:r>
          </a:p>
        </p:txBody>
      </p:sp>
      <p:cxnSp>
        <p:nvCxnSpPr>
          <p:cNvPr id="16" name="Connecteur droit 15"/>
          <p:cNvCxnSpPr/>
          <p:nvPr/>
        </p:nvCxnSpPr>
        <p:spPr>
          <a:xfrm>
            <a:off x="-8157" y="752620"/>
            <a:ext cx="9152157" cy="1588"/>
          </a:xfrm>
          <a:prstGeom prst="line">
            <a:avLst/>
          </a:prstGeom>
          <a:ln>
            <a:gradFill flip="none" rotWithShape="1">
              <a:gsLst>
                <a:gs pos="0">
                  <a:schemeClr val="tx1">
                    <a:lumMod val="50000"/>
                    <a:lumOff val="50000"/>
                  </a:schemeClr>
                </a:gs>
                <a:gs pos="100000">
                  <a:srgbClr val="FFFFFF"/>
                </a:gs>
                <a:gs pos="50000">
                  <a:schemeClr val="tx2"/>
                </a:gs>
              </a:gsLst>
              <a:path path="shape">
                <a:fillToRect l="50000" t="50000" r="50000" b="50000"/>
              </a:path>
              <a:tileRect/>
            </a:gradFill>
          </a:ln>
        </p:spPr>
        <p:style>
          <a:lnRef idx="2">
            <a:schemeClr val="accent1"/>
          </a:lnRef>
          <a:fillRef idx="0">
            <a:schemeClr val="accent1"/>
          </a:fillRef>
          <a:effectRef idx="1">
            <a:schemeClr val="accent1"/>
          </a:effectRef>
          <a:fontRef idx="minor">
            <a:schemeClr val="tx1"/>
          </a:fontRef>
        </p:style>
      </p:cxnSp>
      <p:sp>
        <p:nvSpPr>
          <p:cNvPr id="40970" name="Rectangle 16"/>
          <p:cNvSpPr>
            <a:spLocks noChangeArrowheads="1"/>
          </p:cNvSpPr>
          <p:nvPr/>
        </p:nvSpPr>
        <p:spPr bwMode="auto">
          <a:xfrm>
            <a:off x="155223" y="889001"/>
            <a:ext cx="1287532" cy="369332"/>
          </a:xfrm>
          <a:prstGeom prst="rect">
            <a:avLst/>
          </a:prstGeom>
          <a:noFill/>
          <a:ln w="9525">
            <a:noFill/>
            <a:miter lim="800000"/>
            <a:headEnd/>
            <a:tailEnd/>
          </a:ln>
        </p:spPr>
        <p:txBody>
          <a:bodyPr wrap="none">
            <a:prstTxWarp prst="textNoShape">
              <a:avLst/>
            </a:prstTxWarp>
            <a:spAutoFit/>
          </a:bodyPr>
          <a:lstStyle/>
          <a:p>
            <a:r>
              <a:rPr lang="fr-FR">
                <a:solidFill>
                  <a:srgbClr val="FF6FCF"/>
                </a:solidFill>
                <a:latin typeface="Abadi MT Condensed Extra Bold" pitchFamily="4" charset="0"/>
                <a:ea typeface="Abadi MT Condensed Extra Bold" pitchFamily="4" charset="0"/>
                <a:cs typeface="Abadi MT Condensed Extra Bold" pitchFamily="4" charset="0"/>
              </a:rPr>
              <a:t>FAMILIARITY</a:t>
            </a:r>
            <a:endParaRPr lang="fr-FR"/>
          </a:p>
        </p:txBody>
      </p:sp>
      <p:sp>
        <p:nvSpPr>
          <p:cNvPr id="40971" name="Rectangle 17"/>
          <p:cNvSpPr>
            <a:spLocks noChangeArrowheads="1"/>
          </p:cNvSpPr>
          <p:nvPr/>
        </p:nvSpPr>
        <p:spPr bwMode="auto">
          <a:xfrm>
            <a:off x="155223" y="1397001"/>
            <a:ext cx="1492716" cy="369332"/>
          </a:xfrm>
          <a:prstGeom prst="rect">
            <a:avLst/>
          </a:prstGeom>
          <a:noFill/>
          <a:ln w="9525">
            <a:noFill/>
            <a:miter lim="800000"/>
            <a:headEnd/>
            <a:tailEnd/>
          </a:ln>
        </p:spPr>
        <p:txBody>
          <a:bodyPr wrap="none">
            <a:prstTxWarp prst="textNoShape">
              <a:avLst/>
            </a:prstTxWarp>
            <a:spAutoFit/>
          </a:bodyPr>
          <a:lstStyle/>
          <a:p>
            <a:r>
              <a:rPr lang="fr-FR">
                <a:solidFill>
                  <a:srgbClr val="8000FF"/>
                </a:solidFill>
                <a:latin typeface="Abadi MT Condensed Extra Bold" pitchFamily="4" charset="0"/>
                <a:ea typeface="Abadi MT Condensed Extra Bold" pitchFamily="4" charset="0"/>
                <a:cs typeface="Abadi MT Condensed Extra Bold" pitchFamily="4" charset="0"/>
              </a:rPr>
              <a:t>INSTRUCTIVITY</a:t>
            </a:r>
            <a:endParaRPr lang="fr-FR"/>
          </a:p>
        </p:txBody>
      </p:sp>
      <p:sp>
        <p:nvSpPr>
          <p:cNvPr id="40972" name="Rectangle 18"/>
          <p:cNvSpPr>
            <a:spLocks noChangeArrowheads="1"/>
          </p:cNvSpPr>
          <p:nvPr/>
        </p:nvSpPr>
        <p:spPr bwMode="auto">
          <a:xfrm>
            <a:off x="155222" y="1928814"/>
            <a:ext cx="941283" cy="369332"/>
          </a:xfrm>
          <a:prstGeom prst="rect">
            <a:avLst/>
          </a:prstGeom>
          <a:noFill/>
          <a:ln w="9525">
            <a:noFill/>
            <a:miter lim="800000"/>
            <a:headEnd/>
            <a:tailEnd/>
          </a:ln>
        </p:spPr>
        <p:txBody>
          <a:bodyPr wrap="none">
            <a:prstTxWarp prst="textNoShape">
              <a:avLst/>
            </a:prstTxWarp>
            <a:spAutoFit/>
          </a:bodyPr>
          <a:lstStyle/>
          <a:p>
            <a:r>
              <a:rPr lang="fr-FR">
                <a:solidFill>
                  <a:srgbClr val="0000FF"/>
                </a:solidFill>
                <a:latin typeface="Abadi MT Condensed Extra Bold" pitchFamily="4" charset="0"/>
                <a:ea typeface="Abadi MT Condensed Extra Bold" pitchFamily="4" charset="0"/>
                <a:cs typeface="Abadi MT Condensed Extra Bold" pitchFamily="4" charset="0"/>
              </a:rPr>
              <a:t>MEMORY</a:t>
            </a:r>
            <a:endParaRPr lang="fr-FR"/>
          </a:p>
        </p:txBody>
      </p:sp>
      <p:sp>
        <p:nvSpPr>
          <p:cNvPr id="40973" name="Rectangle 19"/>
          <p:cNvSpPr>
            <a:spLocks noChangeArrowheads="1"/>
          </p:cNvSpPr>
          <p:nvPr/>
        </p:nvSpPr>
        <p:spPr bwMode="auto">
          <a:xfrm>
            <a:off x="155222" y="2470151"/>
            <a:ext cx="816975" cy="369332"/>
          </a:xfrm>
          <a:prstGeom prst="rect">
            <a:avLst/>
          </a:prstGeom>
          <a:noFill/>
          <a:ln w="9525">
            <a:noFill/>
            <a:miter lim="800000"/>
            <a:headEnd/>
            <a:tailEnd/>
          </a:ln>
        </p:spPr>
        <p:txBody>
          <a:bodyPr wrap="none">
            <a:prstTxWarp prst="textNoShape">
              <a:avLst/>
            </a:prstTxWarp>
            <a:spAutoFit/>
          </a:bodyPr>
          <a:lstStyle/>
          <a:p>
            <a:r>
              <a:rPr lang="fr-FR">
                <a:solidFill>
                  <a:srgbClr val="004080"/>
                </a:solidFill>
                <a:latin typeface="Abadi MT Condensed Extra Bold" pitchFamily="4" charset="0"/>
                <a:ea typeface="Abadi MT Condensed Extra Bold" pitchFamily="4" charset="0"/>
                <a:cs typeface="Abadi MT Condensed Extra Bold" pitchFamily="4" charset="0"/>
              </a:rPr>
              <a:t>EFFECT</a:t>
            </a:r>
            <a:endParaRPr lang="fr-FR"/>
          </a:p>
        </p:txBody>
      </p:sp>
      <p:sp>
        <p:nvSpPr>
          <p:cNvPr id="40974" name="Rectangle 20"/>
          <p:cNvSpPr>
            <a:spLocks noChangeArrowheads="1"/>
          </p:cNvSpPr>
          <p:nvPr/>
        </p:nvSpPr>
        <p:spPr bwMode="auto">
          <a:xfrm>
            <a:off x="155222" y="2967038"/>
            <a:ext cx="617589" cy="369332"/>
          </a:xfrm>
          <a:prstGeom prst="rect">
            <a:avLst/>
          </a:prstGeom>
          <a:noFill/>
          <a:ln w="9525">
            <a:noFill/>
            <a:miter lim="800000"/>
            <a:headEnd/>
            <a:tailEnd/>
          </a:ln>
        </p:spPr>
        <p:txBody>
          <a:bodyPr wrap="none">
            <a:prstTxWarp prst="textNoShape">
              <a:avLst/>
            </a:prstTxWarp>
            <a:spAutoFit/>
          </a:bodyPr>
          <a:lstStyle/>
          <a:p>
            <a:r>
              <a:rPr lang="fr-FR">
                <a:solidFill>
                  <a:srgbClr val="008080"/>
                </a:solidFill>
                <a:latin typeface="Abadi MT Condensed Extra Bold" pitchFamily="4" charset="0"/>
                <a:ea typeface="Abadi MT Condensed Extra Bold" pitchFamily="4" charset="0"/>
                <a:cs typeface="Abadi MT Condensed Extra Bold" pitchFamily="4" charset="0"/>
              </a:rPr>
              <a:t>CUES</a:t>
            </a:r>
            <a:endParaRPr lang="fr-FR"/>
          </a:p>
        </p:txBody>
      </p:sp>
      <p:sp>
        <p:nvSpPr>
          <p:cNvPr id="17" name="Rectangle 16"/>
          <p:cNvSpPr>
            <a:spLocks noChangeArrowheads="1"/>
          </p:cNvSpPr>
          <p:nvPr/>
        </p:nvSpPr>
        <p:spPr bwMode="auto">
          <a:xfrm>
            <a:off x="158044" y="3444876"/>
            <a:ext cx="862736" cy="369332"/>
          </a:xfrm>
          <a:prstGeom prst="rect">
            <a:avLst/>
          </a:prstGeom>
          <a:noFill/>
          <a:ln w="9525">
            <a:noFill/>
            <a:miter lim="800000"/>
            <a:headEnd/>
            <a:tailEnd/>
          </a:ln>
        </p:spPr>
        <p:txBody>
          <a:bodyPr wrap="none">
            <a:prstTxWarp prst="textNoShape">
              <a:avLst/>
            </a:prstTxWarp>
            <a:spAutoFit/>
          </a:bodyPr>
          <a:lstStyle/>
          <a:p>
            <a:r>
              <a:rPr lang="fr-FR">
                <a:solidFill>
                  <a:srgbClr val="804000"/>
                </a:solidFill>
                <a:latin typeface="Abadi MT Condensed Extra Bold" pitchFamily="4" charset="0"/>
                <a:ea typeface="Abadi MT Condensed Extra Bold" pitchFamily="4" charset="0"/>
                <a:cs typeface="Abadi MT Condensed Extra Bold" pitchFamily="4" charset="0"/>
              </a:rPr>
              <a:t>TRANCE</a:t>
            </a:r>
            <a:endParaRPr lang="fr-FR"/>
          </a:p>
        </p:txBody>
      </p:sp>
      <p:grpSp>
        <p:nvGrpSpPr>
          <p:cNvPr id="2" name="Grouper 9"/>
          <p:cNvGrpSpPr>
            <a:grpSpLocks/>
          </p:cNvGrpSpPr>
          <p:nvPr/>
        </p:nvGrpSpPr>
        <p:grpSpPr bwMode="auto">
          <a:xfrm rot="780192">
            <a:off x="6218767" y="3362325"/>
            <a:ext cx="2714978" cy="482600"/>
            <a:chOff x="1155700" y="1450550"/>
            <a:chExt cx="7427240" cy="5101270"/>
          </a:xfrm>
        </p:grpSpPr>
        <p:pic>
          <p:nvPicPr>
            <p:cNvPr id="48157" name="Image 3"/>
            <p:cNvPicPr>
              <a:picLocks noChangeAspect="1"/>
            </p:cNvPicPr>
            <p:nvPr/>
          </p:nvPicPr>
          <p:blipFill>
            <a:blip r:embed="rId2">
              <a:clrChange>
                <a:clrFrom>
                  <a:srgbClr val="FFFFFF"/>
                </a:clrFrom>
                <a:clrTo>
                  <a:srgbClr val="FFFFFF">
                    <a:alpha val="0"/>
                  </a:srgbClr>
                </a:clrTo>
              </a:clrChange>
            </a:blip>
            <a:srcRect/>
            <a:stretch>
              <a:fillRect/>
            </a:stretch>
          </p:blipFill>
          <p:spPr bwMode="auto">
            <a:xfrm>
              <a:off x="1280440" y="1450550"/>
              <a:ext cx="7302500" cy="2603500"/>
            </a:xfrm>
            <a:prstGeom prst="rect">
              <a:avLst/>
            </a:prstGeom>
            <a:noFill/>
            <a:ln w="9525">
              <a:noFill/>
              <a:miter lim="800000"/>
              <a:headEnd/>
              <a:tailEnd/>
            </a:ln>
          </p:spPr>
        </p:pic>
        <p:pic>
          <p:nvPicPr>
            <p:cNvPr id="48158" name="Image 4"/>
            <p:cNvPicPr>
              <a:picLocks noChangeAspect="1"/>
            </p:cNvPicPr>
            <p:nvPr/>
          </p:nvPicPr>
          <p:blipFill>
            <a:blip r:embed="rId3">
              <a:clrChange>
                <a:clrFrom>
                  <a:srgbClr val="FFFFFF"/>
                </a:clrFrom>
                <a:clrTo>
                  <a:srgbClr val="FFFFFF">
                    <a:alpha val="0"/>
                  </a:srgbClr>
                </a:clrTo>
              </a:clrChange>
            </a:blip>
            <a:srcRect/>
            <a:stretch>
              <a:fillRect/>
            </a:stretch>
          </p:blipFill>
          <p:spPr bwMode="auto">
            <a:xfrm>
              <a:off x="1155700" y="3600450"/>
              <a:ext cx="7302500" cy="1257300"/>
            </a:xfrm>
            <a:prstGeom prst="rect">
              <a:avLst/>
            </a:prstGeom>
            <a:noFill/>
            <a:ln w="9525">
              <a:noFill/>
              <a:miter lim="800000"/>
              <a:headEnd/>
              <a:tailEnd/>
            </a:ln>
          </p:spPr>
        </p:pic>
        <p:pic>
          <p:nvPicPr>
            <p:cNvPr id="48159" name="Image 8"/>
            <p:cNvPicPr>
              <a:picLocks noChangeAspect="1"/>
            </p:cNvPicPr>
            <p:nvPr/>
          </p:nvPicPr>
          <p:blipFill>
            <a:blip r:embed="rId4">
              <a:clrChange>
                <a:clrFrom>
                  <a:srgbClr val="FFFFFF"/>
                </a:clrFrom>
                <a:clrTo>
                  <a:srgbClr val="FFFFFF">
                    <a:alpha val="0"/>
                  </a:srgbClr>
                </a:clrTo>
              </a:clrChange>
            </a:blip>
            <a:srcRect/>
            <a:stretch>
              <a:fillRect/>
            </a:stretch>
          </p:blipFill>
          <p:spPr bwMode="auto">
            <a:xfrm>
              <a:off x="1155700" y="4202320"/>
              <a:ext cx="7302500" cy="2349500"/>
            </a:xfrm>
            <a:prstGeom prst="rect">
              <a:avLst/>
            </a:prstGeom>
            <a:noFill/>
            <a:ln w="9525">
              <a:noFill/>
              <a:miter lim="800000"/>
              <a:headEnd/>
              <a:tailEnd/>
            </a:ln>
          </p:spPr>
        </p:pic>
      </p:grpSp>
      <p:pic>
        <p:nvPicPr>
          <p:cNvPr id="48145" name="Image 27" descr="Capture d’écran 2015-03-02 à 23.48.39.png"/>
          <p:cNvPicPr>
            <a:picLocks noChangeAspect="1"/>
          </p:cNvPicPr>
          <p:nvPr/>
        </p:nvPicPr>
        <p:blipFill>
          <a:blip r:embed="rId5"/>
          <a:srcRect l="3268"/>
          <a:stretch>
            <a:fillRect/>
          </a:stretch>
        </p:blipFill>
        <p:spPr bwMode="auto">
          <a:xfrm>
            <a:off x="4857045" y="5654676"/>
            <a:ext cx="3903133" cy="354013"/>
          </a:xfrm>
          <a:prstGeom prst="rect">
            <a:avLst/>
          </a:prstGeom>
          <a:noFill/>
          <a:ln w="9525">
            <a:noFill/>
            <a:miter lim="800000"/>
            <a:headEnd/>
            <a:tailEnd/>
          </a:ln>
        </p:spPr>
      </p:pic>
      <p:pic>
        <p:nvPicPr>
          <p:cNvPr id="48146" name="Image 29"/>
          <p:cNvPicPr>
            <a:picLocks noChangeAspect="1"/>
          </p:cNvPicPr>
          <p:nvPr/>
        </p:nvPicPr>
        <p:blipFill>
          <a:blip r:embed="rId6"/>
          <a:srcRect/>
          <a:stretch>
            <a:fillRect/>
          </a:stretch>
        </p:blipFill>
        <p:spPr bwMode="auto">
          <a:xfrm rot="5400000">
            <a:off x="418395" y="5139972"/>
            <a:ext cx="1244600" cy="1404056"/>
          </a:xfrm>
          <a:prstGeom prst="rect">
            <a:avLst/>
          </a:prstGeom>
          <a:noFill/>
          <a:ln w="9525">
            <a:noFill/>
            <a:miter lim="800000"/>
            <a:headEnd/>
            <a:tailEnd/>
          </a:ln>
        </p:spPr>
      </p:pic>
      <p:grpSp>
        <p:nvGrpSpPr>
          <p:cNvPr id="3" name="Grouper 28"/>
          <p:cNvGrpSpPr>
            <a:grpSpLocks/>
          </p:cNvGrpSpPr>
          <p:nvPr/>
        </p:nvGrpSpPr>
        <p:grpSpPr bwMode="auto">
          <a:xfrm>
            <a:off x="6093606" y="960439"/>
            <a:ext cx="3210835" cy="1030754"/>
            <a:chOff x="6855306" y="960460"/>
            <a:chExt cx="3612189" cy="1030732"/>
          </a:xfrm>
        </p:grpSpPr>
        <p:sp>
          <p:nvSpPr>
            <p:cNvPr id="22" name="ZoneTexte 21"/>
            <p:cNvSpPr txBox="1"/>
            <p:nvPr/>
          </p:nvSpPr>
          <p:spPr>
            <a:xfrm rot="764788">
              <a:off x="6855306" y="1467983"/>
              <a:ext cx="3612189" cy="523209"/>
            </a:xfrm>
            <a:prstGeom prst="rect">
              <a:avLst/>
            </a:prstGeom>
            <a:solidFill>
              <a:schemeClr val="accent6">
                <a:lumMod val="40000"/>
                <a:lumOff val="60000"/>
                <a:alpha val="48000"/>
              </a:schemeClr>
            </a:solidFill>
          </p:spPr>
          <p:txBody>
            <a:bodyPr wrap="none">
              <a:spAutoFit/>
            </a:bodyPr>
            <a:lstStyle/>
            <a:p>
              <a:pPr>
                <a:defRPr/>
              </a:pPr>
              <a:r>
                <a:rPr lang="fr-FR" sz="1400" b="1" dirty="0">
                  <a:latin typeface="Helvetica" pitchFamily="-102" charset="0"/>
                  <a:ea typeface="ＭＳ Ｐゴシック" pitchFamily="-102" charset="-128"/>
                  <a:cs typeface="ＭＳ Ｐゴシック" pitchFamily="-102" charset="-128"/>
                </a:rPr>
                <a:t>Music </a:t>
              </a:r>
              <a:r>
                <a:rPr lang="fr-FR" sz="1400" b="1" dirty="0" err="1">
                  <a:latin typeface="Helvetica" pitchFamily="-102" charset="0"/>
                  <a:ea typeface="ＭＳ Ｐゴシック" pitchFamily="-102" charset="-128"/>
                  <a:cs typeface="ＭＳ Ｐゴシック" pitchFamily="-102" charset="-128"/>
                </a:rPr>
                <a:t>originates</a:t>
              </a:r>
              <a:r>
                <a:rPr lang="fr-FR" sz="1400" b="1" dirty="0">
                  <a:latin typeface="Helvetica" pitchFamily="-102" charset="0"/>
                  <a:ea typeface="ＭＳ Ｐゴシック" pitchFamily="-102" charset="-128"/>
                  <a:cs typeface="ＭＳ Ｐゴシック" pitchFamily="-102" charset="-128"/>
                </a:rPr>
                <a:t> </a:t>
              </a:r>
              <a:r>
                <a:rPr lang="fr-FR" sz="1400" b="1" dirty="0" err="1">
                  <a:latin typeface="Helvetica" pitchFamily="-102" charset="0"/>
                  <a:ea typeface="ＭＳ Ｐゴシック" pitchFamily="-102" charset="-128"/>
                  <a:cs typeface="ＭＳ Ｐゴシック" pitchFamily="-102" charset="-128"/>
                </a:rPr>
                <a:t>from</a:t>
              </a:r>
              <a:r>
                <a:rPr lang="fr-FR" sz="1400" b="1" dirty="0">
                  <a:latin typeface="Helvetica" pitchFamily="-102" charset="0"/>
                  <a:ea typeface="ＭＳ Ｐゴシック" pitchFamily="-102" charset="-128"/>
                  <a:cs typeface="ＭＳ Ｐゴシック" pitchFamily="-102" charset="-128"/>
                </a:rPr>
                <a:t> « noise »…</a:t>
              </a:r>
            </a:p>
            <a:p>
              <a:pPr>
                <a:defRPr/>
              </a:pPr>
              <a:r>
                <a:rPr lang="fr-FR" sz="1400" b="1" dirty="0">
                  <a:latin typeface="Helvetica" pitchFamily="-102" charset="0"/>
                  <a:ea typeface="ＭＳ Ｐゴシック" pitchFamily="-102" charset="-128"/>
                  <a:cs typeface="ＭＳ Ｐゴシック" pitchFamily="-102" charset="-128"/>
                </a:rPr>
                <a:t>(free adaptation </a:t>
              </a:r>
              <a:r>
                <a:rPr lang="fr-FR" sz="1400" b="1" dirty="0" err="1">
                  <a:latin typeface="Helvetica" pitchFamily="-102" charset="0"/>
                  <a:ea typeface="ＭＳ Ｐゴシック" pitchFamily="-102" charset="-128"/>
                  <a:cs typeface="ＭＳ Ｐゴシック" pitchFamily="-102" charset="-128"/>
                </a:rPr>
                <a:t>from</a:t>
              </a:r>
              <a:r>
                <a:rPr lang="fr-FR" sz="1400" b="1" dirty="0">
                  <a:latin typeface="Helvetica" pitchFamily="-102" charset="0"/>
                  <a:ea typeface="ＭＳ Ｐゴシック" pitchFamily="-102" charset="-128"/>
                  <a:cs typeface="ＭＳ Ｐゴシック" pitchFamily="-102" charset="-128"/>
                </a:rPr>
                <a:t> </a:t>
              </a:r>
              <a:r>
                <a:rPr lang="fr-FR" sz="1400" b="1" dirty="0" err="1">
                  <a:latin typeface="Helvetica" pitchFamily="-102" charset="0"/>
                  <a:ea typeface="ＭＳ Ｐゴシック" pitchFamily="-102" charset="-128"/>
                  <a:cs typeface="ＭＳ Ｐゴシック" pitchFamily="-102" charset="-128"/>
                </a:rPr>
                <a:t>Mattick’s</a:t>
              </a:r>
              <a:r>
                <a:rPr lang="fr-FR" sz="1400" b="1" dirty="0">
                  <a:latin typeface="Helvetica" pitchFamily="-102" charset="0"/>
                  <a:ea typeface="ＭＳ Ｐゴシック" pitchFamily="-102" charset="-128"/>
                  <a:cs typeface="ＭＳ Ｐゴシック" pitchFamily="-102" charset="-128"/>
                </a:rPr>
                <a:t> talk)</a:t>
              </a:r>
            </a:p>
          </p:txBody>
        </p:sp>
        <p:pic>
          <p:nvPicPr>
            <p:cNvPr id="48156" name="Image 25"/>
            <p:cNvPicPr>
              <a:picLocks noChangeAspect="1"/>
            </p:cNvPicPr>
            <p:nvPr/>
          </p:nvPicPr>
          <p:blipFill>
            <a:blip r:embed="rId7"/>
            <a:srcRect/>
            <a:stretch>
              <a:fillRect/>
            </a:stretch>
          </p:blipFill>
          <p:spPr bwMode="auto">
            <a:xfrm>
              <a:off x="8515351" y="960460"/>
              <a:ext cx="755650" cy="614339"/>
            </a:xfrm>
            <a:prstGeom prst="rect">
              <a:avLst/>
            </a:prstGeom>
            <a:noFill/>
            <a:ln w="9525">
              <a:noFill/>
              <a:miter lim="800000"/>
              <a:headEnd/>
              <a:tailEnd/>
            </a:ln>
          </p:spPr>
        </p:pic>
      </p:grpSp>
      <p:grpSp>
        <p:nvGrpSpPr>
          <p:cNvPr id="4" name="Grouper 30"/>
          <p:cNvGrpSpPr>
            <a:grpSpLocks/>
          </p:cNvGrpSpPr>
          <p:nvPr/>
        </p:nvGrpSpPr>
        <p:grpSpPr bwMode="auto">
          <a:xfrm>
            <a:off x="1546138" y="5592298"/>
            <a:ext cx="3157535" cy="872003"/>
            <a:chOff x="1739406" y="5985997"/>
            <a:chExt cx="3552227" cy="872003"/>
          </a:xfrm>
        </p:grpSpPr>
        <p:sp>
          <p:nvSpPr>
            <p:cNvPr id="48153" name="ZoneTexte 31"/>
            <p:cNvSpPr txBox="1">
              <a:spLocks noChangeArrowheads="1"/>
            </p:cNvSpPr>
            <p:nvPr/>
          </p:nvSpPr>
          <p:spPr bwMode="auto">
            <a:xfrm rot="764788">
              <a:off x="1739406" y="5985997"/>
              <a:ext cx="3552227" cy="523220"/>
            </a:xfrm>
            <a:prstGeom prst="rect">
              <a:avLst/>
            </a:prstGeom>
            <a:solidFill>
              <a:srgbClr val="408000">
                <a:alpha val="47842"/>
              </a:srgbClr>
            </a:solidFill>
            <a:ln w="9525">
              <a:noFill/>
              <a:miter lim="800000"/>
              <a:headEnd/>
              <a:tailEnd/>
            </a:ln>
          </p:spPr>
          <p:txBody>
            <a:bodyPr wrap="none">
              <a:prstTxWarp prst="textNoShape">
                <a:avLst/>
              </a:prstTxWarp>
              <a:spAutoFit/>
            </a:bodyPr>
            <a:lstStyle/>
            <a:p>
              <a:r>
                <a:rPr lang="fr-FR" sz="1400" b="1"/>
                <a:t>An arm in your back, on your leg…</a:t>
              </a:r>
            </a:p>
            <a:p>
              <a:r>
                <a:rPr lang="fr-FR" sz="1400" b="1"/>
                <a:t>(free adaptation from Cech’s talk)</a:t>
              </a:r>
            </a:p>
          </p:txBody>
        </p:sp>
        <p:pic>
          <p:nvPicPr>
            <p:cNvPr id="48154" name="Image 26"/>
            <p:cNvPicPr>
              <a:picLocks noChangeAspect="1"/>
            </p:cNvPicPr>
            <p:nvPr/>
          </p:nvPicPr>
          <p:blipFill>
            <a:blip r:embed="rId7"/>
            <a:srcRect/>
            <a:stretch>
              <a:fillRect/>
            </a:stretch>
          </p:blipFill>
          <p:spPr bwMode="auto">
            <a:xfrm>
              <a:off x="2063751" y="6243661"/>
              <a:ext cx="755650" cy="614339"/>
            </a:xfrm>
            <a:prstGeom prst="rect">
              <a:avLst/>
            </a:prstGeom>
            <a:noFill/>
            <a:ln w="9525">
              <a:noFill/>
              <a:miter lim="800000"/>
              <a:headEnd/>
              <a:tailEnd/>
            </a:ln>
          </p:spPr>
        </p:pic>
      </p:grpSp>
      <p:grpSp>
        <p:nvGrpSpPr>
          <p:cNvPr id="5" name="Grouper 29"/>
          <p:cNvGrpSpPr>
            <a:grpSpLocks/>
          </p:cNvGrpSpPr>
          <p:nvPr/>
        </p:nvGrpSpPr>
        <p:grpSpPr bwMode="auto">
          <a:xfrm>
            <a:off x="6090856" y="2242672"/>
            <a:ext cx="3220566" cy="1186328"/>
            <a:chOff x="6852213" y="2242672"/>
            <a:chExt cx="3623137" cy="1186328"/>
          </a:xfrm>
        </p:grpSpPr>
        <p:sp>
          <p:nvSpPr>
            <p:cNvPr id="48151" name="ZoneTexte 22"/>
            <p:cNvSpPr txBox="1">
              <a:spLocks noChangeArrowheads="1"/>
            </p:cNvSpPr>
            <p:nvPr/>
          </p:nvSpPr>
          <p:spPr bwMode="auto">
            <a:xfrm rot="764788">
              <a:off x="6852213" y="2242672"/>
              <a:ext cx="3623137" cy="523220"/>
            </a:xfrm>
            <a:prstGeom prst="rect">
              <a:avLst/>
            </a:prstGeom>
            <a:solidFill>
              <a:srgbClr val="FF6FCF">
                <a:alpha val="47842"/>
              </a:srgbClr>
            </a:solidFill>
            <a:ln w="9525">
              <a:noFill/>
              <a:miter lim="800000"/>
              <a:headEnd/>
              <a:tailEnd/>
            </a:ln>
          </p:spPr>
          <p:txBody>
            <a:bodyPr wrap="none">
              <a:prstTxWarp prst="textNoShape">
                <a:avLst/>
              </a:prstTxWarp>
              <a:spAutoFit/>
            </a:bodyPr>
            <a:lstStyle/>
            <a:p>
              <a:r>
                <a:rPr lang="fr-FR" sz="1400" b="1"/>
                <a:t>Alu RBP: STAU1, SRP14, p68…</a:t>
              </a:r>
            </a:p>
            <a:p>
              <a:r>
                <a:rPr lang="fr-FR" sz="1400" b="1"/>
                <a:t>(free adaptation from Maquat’s talk)</a:t>
              </a:r>
            </a:p>
          </p:txBody>
        </p:sp>
        <p:pic>
          <p:nvPicPr>
            <p:cNvPr id="48152" name="Image 27"/>
            <p:cNvPicPr>
              <a:picLocks noChangeAspect="1"/>
            </p:cNvPicPr>
            <p:nvPr/>
          </p:nvPicPr>
          <p:blipFill>
            <a:blip r:embed="rId7"/>
            <a:srcRect/>
            <a:stretch>
              <a:fillRect/>
            </a:stretch>
          </p:blipFill>
          <p:spPr bwMode="auto">
            <a:xfrm>
              <a:off x="8375651" y="2814661"/>
              <a:ext cx="755650" cy="614339"/>
            </a:xfrm>
            <a:prstGeom prst="rect">
              <a:avLst/>
            </a:prstGeom>
            <a:noFill/>
            <a:ln w="9525">
              <a:noFill/>
              <a:miter lim="800000"/>
              <a:headEnd/>
              <a:tailEnd/>
            </a:ln>
          </p:spPr>
        </p:pic>
      </p:grpSp>
      <p:sp>
        <p:nvSpPr>
          <p:cNvPr id="48150" name="Rectangle 30"/>
          <p:cNvSpPr>
            <a:spLocks noChangeArrowheads="1"/>
          </p:cNvSpPr>
          <p:nvPr/>
        </p:nvSpPr>
        <p:spPr bwMode="auto">
          <a:xfrm>
            <a:off x="1899356" y="3800476"/>
            <a:ext cx="5706533" cy="615553"/>
          </a:xfrm>
          <a:prstGeom prst="rect">
            <a:avLst/>
          </a:prstGeom>
          <a:noFill/>
          <a:ln w="9525">
            <a:noFill/>
            <a:miter lim="800000"/>
            <a:headEnd/>
            <a:tailEnd/>
          </a:ln>
        </p:spPr>
        <p:txBody>
          <a:bodyPr>
            <a:prstTxWarp prst="textNoShape">
              <a:avLst/>
            </a:prstTxWarp>
            <a:spAutoFit/>
          </a:bodyPr>
          <a:lstStyle/>
          <a:p>
            <a:r>
              <a:rPr lang="fr-FR" sz="1700" b="1" u="sng"/>
              <a:t>Can you make anything into music just by repeating it</a:t>
            </a:r>
            <a:r>
              <a:rPr lang="fr-FR" sz="1700" u="sng"/>
              <a:t>? </a:t>
            </a:r>
            <a:endParaRPr lang="fr-FR" sz="17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900" decel="100000" fill="hold"/>
                                        <p:tgtEl>
                                          <p:spTgt spid="5"/>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anim calcmode="lin" valueType="num">
                                      <p:cBhvr>
                                        <p:cTn id="24" dur="1000" fill="hold"/>
                                        <p:tgtEl>
                                          <p:spTgt spid="2"/>
                                        </p:tgtEl>
                                        <p:attrNameLst>
                                          <p:attrName>ppt_x</p:attrName>
                                        </p:attrNameLst>
                                      </p:cBhvr>
                                      <p:tavLst>
                                        <p:tav tm="0">
                                          <p:val>
                                            <p:strVal val="#ppt_x"/>
                                          </p:val>
                                        </p:tav>
                                        <p:tav tm="100000">
                                          <p:val>
                                            <p:strVal val="#ppt_x"/>
                                          </p:val>
                                        </p:tav>
                                      </p:tavLst>
                                    </p:anim>
                                    <p:anim calcmode="lin" valueType="num">
                                      <p:cBhvr>
                                        <p:cTn id="25" dur="900" decel="100000" fill="hold"/>
                                        <p:tgtEl>
                                          <p:spTgt spid="2"/>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900" decel="100000" fill="hold"/>
                                        <p:tgtEl>
                                          <p:spTgt spid="4"/>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5" presetClass="entr" presetSubtype="0" fill="hold" grpId="0" nodeType="clickEffect">
                                  <p:stCondLst>
                                    <p:cond delay="0"/>
                                  </p:stCondLst>
                                  <p:iterate type="lt">
                                    <p:tmPct val="10000"/>
                                  </p:iterate>
                                  <p:childTnLst>
                                    <p:set>
                                      <p:cBhvr>
                                        <p:cTn id="38" dur="1" fill="hold">
                                          <p:stCondLst>
                                            <p:cond delay="0"/>
                                          </p:stCondLst>
                                        </p:cTn>
                                        <p:tgtEl>
                                          <p:spTgt spid="40970"/>
                                        </p:tgtEl>
                                        <p:attrNameLst>
                                          <p:attrName>style.visibility</p:attrName>
                                        </p:attrNameLst>
                                      </p:cBhvr>
                                      <p:to>
                                        <p:strVal val="visible"/>
                                      </p:to>
                                    </p:set>
                                    <p:animEffect transition="in" filter="fade">
                                      <p:cBhvr>
                                        <p:cTn id="39" dur="500"/>
                                        <p:tgtEl>
                                          <p:spTgt spid="40970"/>
                                        </p:tgtEl>
                                      </p:cBhvr>
                                    </p:animEffect>
                                    <p:anim calcmode="lin" valueType="num">
                                      <p:cBhvr>
                                        <p:cTn id="40" dur="500" fill="hold"/>
                                        <p:tgtEl>
                                          <p:spTgt spid="40970"/>
                                        </p:tgtEl>
                                        <p:attrNameLst>
                                          <p:attrName>ppt_w</p:attrName>
                                        </p:attrNameLst>
                                      </p:cBhvr>
                                      <p:tavLst>
                                        <p:tav tm="0" fmla="#ppt_w*sin(2.5*pi*$)">
                                          <p:val>
                                            <p:fltVal val="0"/>
                                          </p:val>
                                        </p:tav>
                                        <p:tav tm="100000">
                                          <p:val>
                                            <p:fltVal val="1"/>
                                          </p:val>
                                        </p:tav>
                                      </p:tavLst>
                                    </p:anim>
                                    <p:anim calcmode="lin" valueType="num">
                                      <p:cBhvr>
                                        <p:cTn id="41" dur="500" fill="hold"/>
                                        <p:tgtEl>
                                          <p:spTgt spid="40970"/>
                                        </p:tgtEl>
                                        <p:attrNameLst>
                                          <p:attrName>ppt_h</p:attrName>
                                        </p:attrNameLst>
                                      </p:cBhvr>
                                      <p:tavLst>
                                        <p:tav tm="0">
                                          <p:val>
                                            <p:strVal val="#ppt_h"/>
                                          </p:val>
                                        </p:tav>
                                        <p:tav tm="100000">
                                          <p:val>
                                            <p:strVal val="#ppt_h"/>
                                          </p:val>
                                        </p:tav>
                                      </p:tavLst>
                                    </p:anim>
                                  </p:childTnLst>
                                </p:cTn>
                              </p:par>
                            </p:childTnLst>
                          </p:cTn>
                        </p:par>
                        <p:par>
                          <p:cTn id="42" fill="hold">
                            <p:stCondLst>
                              <p:cond delay="1000"/>
                            </p:stCondLst>
                            <p:childTnLst>
                              <p:par>
                                <p:cTn id="43" presetID="45" presetClass="entr" presetSubtype="0" fill="hold" grpId="0" nodeType="afterEffect">
                                  <p:stCondLst>
                                    <p:cond delay="0"/>
                                  </p:stCondLst>
                                  <p:iterate type="lt">
                                    <p:tmPct val="10000"/>
                                  </p:iterate>
                                  <p:childTnLst>
                                    <p:set>
                                      <p:cBhvr>
                                        <p:cTn id="44" dur="1" fill="hold">
                                          <p:stCondLst>
                                            <p:cond delay="0"/>
                                          </p:stCondLst>
                                        </p:cTn>
                                        <p:tgtEl>
                                          <p:spTgt spid="40971"/>
                                        </p:tgtEl>
                                        <p:attrNameLst>
                                          <p:attrName>style.visibility</p:attrName>
                                        </p:attrNameLst>
                                      </p:cBhvr>
                                      <p:to>
                                        <p:strVal val="visible"/>
                                      </p:to>
                                    </p:set>
                                    <p:animEffect transition="in" filter="fade">
                                      <p:cBhvr>
                                        <p:cTn id="45" dur="500"/>
                                        <p:tgtEl>
                                          <p:spTgt spid="40971"/>
                                        </p:tgtEl>
                                      </p:cBhvr>
                                    </p:animEffect>
                                    <p:anim calcmode="lin" valueType="num">
                                      <p:cBhvr>
                                        <p:cTn id="46" dur="500" fill="hold"/>
                                        <p:tgtEl>
                                          <p:spTgt spid="40971"/>
                                        </p:tgtEl>
                                        <p:attrNameLst>
                                          <p:attrName>ppt_w</p:attrName>
                                        </p:attrNameLst>
                                      </p:cBhvr>
                                      <p:tavLst>
                                        <p:tav tm="0" fmla="#ppt_w*sin(2.5*pi*$)">
                                          <p:val>
                                            <p:fltVal val="0"/>
                                          </p:val>
                                        </p:tav>
                                        <p:tav tm="100000">
                                          <p:val>
                                            <p:fltVal val="1"/>
                                          </p:val>
                                        </p:tav>
                                      </p:tavLst>
                                    </p:anim>
                                    <p:anim calcmode="lin" valueType="num">
                                      <p:cBhvr>
                                        <p:cTn id="47" dur="500" fill="hold"/>
                                        <p:tgtEl>
                                          <p:spTgt spid="40971"/>
                                        </p:tgtEl>
                                        <p:attrNameLst>
                                          <p:attrName>ppt_h</p:attrName>
                                        </p:attrNameLst>
                                      </p:cBhvr>
                                      <p:tavLst>
                                        <p:tav tm="0">
                                          <p:val>
                                            <p:strVal val="#ppt_h"/>
                                          </p:val>
                                        </p:tav>
                                        <p:tav tm="100000">
                                          <p:val>
                                            <p:strVal val="#ppt_h"/>
                                          </p:val>
                                        </p:tav>
                                      </p:tavLst>
                                    </p:anim>
                                  </p:childTnLst>
                                </p:cTn>
                              </p:par>
                            </p:childTnLst>
                          </p:cTn>
                        </p:par>
                        <p:par>
                          <p:cTn id="48" fill="hold">
                            <p:stCondLst>
                              <p:cond delay="2100"/>
                            </p:stCondLst>
                            <p:childTnLst>
                              <p:par>
                                <p:cTn id="49" presetID="45" presetClass="entr" presetSubtype="0" fill="hold" grpId="0" nodeType="afterEffect">
                                  <p:stCondLst>
                                    <p:cond delay="0"/>
                                  </p:stCondLst>
                                  <p:iterate type="lt">
                                    <p:tmPct val="10000"/>
                                  </p:iterate>
                                  <p:childTnLst>
                                    <p:set>
                                      <p:cBhvr>
                                        <p:cTn id="50" dur="1" fill="hold">
                                          <p:stCondLst>
                                            <p:cond delay="0"/>
                                          </p:stCondLst>
                                        </p:cTn>
                                        <p:tgtEl>
                                          <p:spTgt spid="40972"/>
                                        </p:tgtEl>
                                        <p:attrNameLst>
                                          <p:attrName>style.visibility</p:attrName>
                                        </p:attrNameLst>
                                      </p:cBhvr>
                                      <p:to>
                                        <p:strVal val="visible"/>
                                      </p:to>
                                    </p:set>
                                    <p:animEffect transition="in" filter="fade">
                                      <p:cBhvr>
                                        <p:cTn id="51" dur="500"/>
                                        <p:tgtEl>
                                          <p:spTgt spid="40972"/>
                                        </p:tgtEl>
                                      </p:cBhvr>
                                    </p:animEffect>
                                    <p:anim calcmode="lin" valueType="num">
                                      <p:cBhvr>
                                        <p:cTn id="52" dur="500" fill="hold"/>
                                        <p:tgtEl>
                                          <p:spTgt spid="40972"/>
                                        </p:tgtEl>
                                        <p:attrNameLst>
                                          <p:attrName>ppt_w</p:attrName>
                                        </p:attrNameLst>
                                      </p:cBhvr>
                                      <p:tavLst>
                                        <p:tav tm="0" fmla="#ppt_w*sin(2.5*pi*$)">
                                          <p:val>
                                            <p:fltVal val="0"/>
                                          </p:val>
                                        </p:tav>
                                        <p:tav tm="100000">
                                          <p:val>
                                            <p:fltVal val="1"/>
                                          </p:val>
                                        </p:tav>
                                      </p:tavLst>
                                    </p:anim>
                                    <p:anim calcmode="lin" valueType="num">
                                      <p:cBhvr>
                                        <p:cTn id="53" dur="500" fill="hold"/>
                                        <p:tgtEl>
                                          <p:spTgt spid="40972"/>
                                        </p:tgtEl>
                                        <p:attrNameLst>
                                          <p:attrName>ppt_h</p:attrName>
                                        </p:attrNameLst>
                                      </p:cBhvr>
                                      <p:tavLst>
                                        <p:tav tm="0">
                                          <p:val>
                                            <p:strVal val="#ppt_h"/>
                                          </p:val>
                                        </p:tav>
                                        <p:tav tm="100000">
                                          <p:val>
                                            <p:strVal val="#ppt_h"/>
                                          </p:val>
                                        </p:tav>
                                      </p:tavLst>
                                    </p:anim>
                                  </p:childTnLst>
                                </p:cTn>
                              </p:par>
                            </p:childTnLst>
                          </p:cTn>
                        </p:par>
                        <p:par>
                          <p:cTn id="54" fill="hold">
                            <p:stCondLst>
                              <p:cond delay="2850"/>
                            </p:stCondLst>
                            <p:childTnLst>
                              <p:par>
                                <p:cTn id="55" presetID="45" presetClass="entr" presetSubtype="0" fill="hold" grpId="0" nodeType="afterEffect">
                                  <p:stCondLst>
                                    <p:cond delay="0"/>
                                  </p:stCondLst>
                                  <p:iterate type="lt">
                                    <p:tmPct val="10000"/>
                                  </p:iterate>
                                  <p:childTnLst>
                                    <p:set>
                                      <p:cBhvr>
                                        <p:cTn id="56" dur="1" fill="hold">
                                          <p:stCondLst>
                                            <p:cond delay="0"/>
                                          </p:stCondLst>
                                        </p:cTn>
                                        <p:tgtEl>
                                          <p:spTgt spid="40973"/>
                                        </p:tgtEl>
                                        <p:attrNameLst>
                                          <p:attrName>style.visibility</p:attrName>
                                        </p:attrNameLst>
                                      </p:cBhvr>
                                      <p:to>
                                        <p:strVal val="visible"/>
                                      </p:to>
                                    </p:set>
                                    <p:animEffect transition="in" filter="fade">
                                      <p:cBhvr>
                                        <p:cTn id="57" dur="500"/>
                                        <p:tgtEl>
                                          <p:spTgt spid="40973"/>
                                        </p:tgtEl>
                                      </p:cBhvr>
                                    </p:animEffect>
                                    <p:anim calcmode="lin" valueType="num">
                                      <p:cBhvr>
                                        <p:cTn id="58" dur="500" fill="hold"/>
                                        <p:tgtEl>
                                          <p:spTgt spid="40973"/>
                                        </p:tgtEl>
                                        <p:attrNameLst>
                                          <p:attrName>ppt_w</p:attrName>
                                        </p:attrNameLst>
                                      </p:cBhvr>
                                      <p:tavLst>
                                        <p:tav tm="0" fmla="#ppt_w*sin(2.5*pi*$)">
                                          <p:val>
                                            <p:fltVal val="0"/>
                                          </p:val>
                                        </p:tav>
                                        <p:tav tm="100000">
                                          <p:val>
                                            <p:fltVal val="1"/>
                                          </p:val>
                                        </p:tav>
                                      </p:tavLst>
                                    </p:anim>
                                    <p:anim calcmode="lin" valueType="num">
                                      <p:cBhvr>
                                        <p:cTn id="59" dur="500" fill="hold"/>
                                        <p:tgtEl>
                                          <p:spTgt spid="40973"/>
                                        </p:tgtEl>
                                        <p:attrNameLst>
                                          <p:attrName>ppt_h</p:attrName>
                                        </p:attrNameLst>
                                      </p:cBhvr>
                                      <p:tavLst>
                                        <p:tav tm="0">
                                          <p:val>
                                            <p:strVal val="#ppt_h"/>
                                          </p:val>
                                        </p:tav>
                                        <p:tav tm="100000">
                                          <p:val>
                                            <p:strVal val="#ppt_h"/>
                                          </p:val>
                                        </p:tav>
                                      </p:tavLst>
                                    </p:anim>
                                  </p:childTnLst>
                                </p:cTn>
                              </p:par>
                            </p:childTnLst>
                          </p:cTn>
                        </p:par>
                        <p:par>
                          <p:cTn id="60" fill="hold">
                            <p:stCondLst>
                              <p:cond delay="3600"/>
                            </p:stCondLst>
                            <p:childTnLst>
                              <p:par>
                                <p:cTn id="61" presetID="45" presetClass="entr" presetSubtype="0" fill="hold" grpId="0" nodeType="afterEffect">
                                  <p:stCondLst>
                                    <p:cond delay="0"/>
                                  </p:stCondLst>
                                  <p:iterate type="lt">
                                    <p:tmPct val="10000"/>
                                  </p:iterate>
                                  <p:childTnLst>
                                    <p:set>
                                      <p:cBhvr>
                                        <p:cTn id="62" dur="1" fill="hold">
                                          <p:stCondLst>
                                            <p:cond delay="0"/>
                                          </p:stCondLst>
                                        </p:cTn>
                                        <p:tgtEl>
                                          <p:spTgt spid="40974"/>
                                        </p:tgtEl>
                                        <p:attrNameLst>
                                          <p:attrName>style.visibility</p:attrName>
                                        </p:attrNameLst>
                                      </p:cBhvr>
                                      <p:to>
                                        <p:strVal val="visible"/>
                                      </p:to>
                                    </p:set>
                                    <p:animEffect transition="in" filter="fade">
                                      <p:cBhvr>
                                        <p:cTn id="63" dur="500"/>
                                        <p:tgtEl>
                                          <p:spTgt spid="40974"/>
                                        </p:tgtEl>
                                      </p:cBhvr>
                                    </p:animEffect>
                                    <p:anim calcmode="lin" valueType="num">
                                      <p:cBhvr>
                                        <p:cTn id="64" dur="500" fill="hold"/>
                                        <p:tgtEl>
                                          <p:spTgt spid="40974"/>
                                        </p:tgtEl>
                                        <p:attrNameLst>
                                          <p:attrName>ppt_w</p:attrName>
                                        </p:attrNameLst>
                                      </p:cBhvr>
                                      <p:tavLst>
                                        <p:tav tm="0" fmla="#ppt_w*sin(2.5*pi*$)">
                                          <p:val>
                                            <p:fltVal val="0"/>
                                          </p:val>
                                        </p:tav>
                                        <p:tav tm="100000">
                                          <p:val>
                                            <p:fltVal val="1"/>
                                          </p:val>
                                        </p:tav>
                                      </p:tavLst>
                                    </p:anim>
                                    <p:anim calcmode="lin" valueType="num">
                                      <p:cBhvr>
                                        <p:cTn id="65" dur="500" fill="hold"/>
                                        <p:tgtEl>
                                          <p:spTgt spid="40974"/>
                                        </p:tgtEl>
                                        <p:attrNameLst>
                                          <p:attrName>ppt_h</p:attrName>
                                        </p:attrNameLst>
                                      </p:cBhvr>
                                      <p:tavLst>
                                        <p:tav tm="0">
                                          <p:val>
                                            <p:strVal val="#ppt_h"/>
                                          </p:val>
                                        </p:tav>
                                        <p:tav tm="100000">
                                          <p:val>
                                            <p:strVal val="#ppt_h"/>
                                          </p:val>
                                        </p:tav>
                                      </p:tavLst>
                                    </p:anim>
                                  </p:childTnLst>
                                </p:cTn>
                              </p:par>
                            </p:childTnLst>
                          </p:cTn>
                        </p:par>
                        <p:par>
                          <p:cTn id="66" fill="hold">
                            <p:stCondLst>
                              <p:cond delay="4250"/>
                            </p:stCondLst>
                            <p:childTnLst>
                              <p:par>
                                <p:cTn id="67" presetID="45" presetClass="entr" presetSubtype="0" fill="hold" grpId="0" nodeType="afterEffect">
                                  <p:stCondLst>
                                    <p:cond delay="0"/>
                                  </p:stCondLst>
                                  <p:iterate type="lt">
                                    <p:tmPct val="10000"/>
                                  </p:iterate>
                                  <p:childTnLst>
                                    <p:set>
                                      <p:cBhvr>
                                        <p:cTn id="68" dur="1" fill="hold">
                                          <p:stCondLst>
                                            <p:cond delay="0"/>
                                          </p:stCondLst>
                                        </p:cTn>
                                        <p:tgtEl>
                                          <p:spTgt spid="17"/>
                                        </p:tgtEl>
                                        <p:attrNameLst>
                                          <p:attrName>style.visibility</p:attrName>
                                        </p:attrNameLst>
                                      </p:cBhvr>
                                      <p:to>
                                        <p:strVal val="visible"/>
                                      </p:to>
                                    </p:set>
                                    <p:animEffect transition="in" filter="fade">
                                      <p:cBhvr>
                                        <p:cTn id="69" dur="500"/>
                                        <p:tgtEl>
                                          <p:spTgt spid="17"/>
                                        </p:tgtEl>
                                      </p:cBhvr>
                                    </p:animEffect>
                                    <p:anim calcmode="lin" valueType="num">
                                      <p:cBhvr>
                                        <p:cTn id="70" dur="500" fill="hold"/>
                                        <p:tgtEl>
                                          <p:spTgt spid="17"/>
                                        </p:tgtEl>
                                        <p:attrNameLst>
                                          <p:attrName>ppt_w</p:attrName>
                                        </p:attrNameLst>
                                      </p:cBhvr>
                                      <p:tavLst>
                                        <p:tav tm="0" fmla="#ppt_w*sin(2.5*pi*$)">
                                          <p:val>
                                            <p:fltVal val="0"/>
                                          </p:val>
                                        </p:tav>
                                        <p:tav tm="100000">
                                          <p:val>
                                            <p:fltVal val="1"/>
                                          </p:val>
                                        </p:tav>
                                      </p:tavLst>
                                    </p:anim>
                                    <p:anim calcmode="lin" valueType="num">
                                      <p:cBhvr>
                                        <p:cTn id="71" dur="5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0" grpId="0"/>
      <p:bldP spid="40971" grpId="0"/>
      <p:bldP spid="40972" grpId="0"/>
      <p:bldP spid="40973" grpId="0"/>
      <p:bldP spid="40974" grpId="0"/>
      <p:bldP spid="17" grpId="0"/>
    </p:bld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4" name="Text Box 4"/>
          <p:cNvSpPr txBox="1">
            <a:spLocks noChangeArrowheads="1"/>
          </p:cNvSpPr>
          <p:nvPr/>
        </p:nvSpPr>
        <p:spPr bwMode="auto">
          <a:xfrm>
            <a:off x="358423" y="912814"/>
            <a:ext cx="6548966" cy="3600986"/>
          </a:xfrm>
          <a:prstGeom prst="rect">
            <a:avLst/>
          </a:prstGeom>
          <a:noFill/>
          <a:ln w="9525">
            <a:noFill/>
            <a:miter lim="800000"/>
            <a:headEnd/>
            <a:tailEnd/>
          </a:ln>
        </p:spPr>
        <p:txBody>
          <a:bodyPr>
            <a:prstTxWarp prst="textNoShape">
              <a:avLst/>
            </a:prstTxWarp>
            <a:spAutoFit/>
          </a:bodyPr>
          <a:lstStyle/>
          <a:p>
            <a:pPr>
              <a:buFontTx/>
              <a:buChar char="•"/>
            </a:pPr>
            <a:r>
              <a:rPr lang="fr-FR" sz="1900" dirty="0">
                <a:latin typeface="Avenir Next Condensed Regular"/>
                <a:ea typeface="Times New Roman" pitchFamily="4" charset="0"/>
                <a:cs typeface="Avenir Next Condensed Regular"/>
              </a:rPr>
              <a:t> </a:t>
            </a:r>
            <a:r>
              <a:rPr lang="fr-FR" sz="1900" dirty="0" err="1">
                <a:latin typeface="Avenir Next Condensed Regular"/>
                <a:ea typeface="Times New Roman" pitchFamily="4" charset="0"/>
                <a:cs typeface="Avenir Next Condensed Regular"/>
              </a:rPr>
              <a:t>closed-circular</a:t>
            </a:r>
            <a:endParaRPr lang="fr-FR" sz="1900" dirty="0">
              <a:latin typeface="Avenir Next Condensed Regular"/>
              <a:ea typeface="Times New Roman" pitchFamily="4" charset="0"/>
              <a:cs typeface="Avenir Next Condensed Regular"/>
            </a:endParaRPr>
          </a:p>
          <a:p>
            <a:pPr>
              <a:buFontTx/>
              <a:buChar char="•"/>
            </a:pPr>
            <a:r>
              <a:rPr lang="fr-FR" sz="1900" dirty="0">
                <a:latin typeface="Avenir Next Condensed Regular"/>
                <a:ea typeface="Times New Roman" pitchFamily="4" charset="0"/>
                <a:cs typeface="Avenir Next Condensed Regular"/>
              </a:rPr>
              <a:t> </a:t>
            </a:r>
            <a:r>
              <a:rPr lang="fr-FR" sz="1900" dirty="0" err="1">
                <a:latin typeface="Avenir Next Condensed Regular"/>
                <a:ea typeface="Times New Roman" pitchFamily="4" charset="0"/>
                <a:cs typeface="Avenir Next Condensed Regular"/>
              </a:rPr>
              <a:t>double-stranded</a:t>
            </a:r>
            <a:endParaRPr lang="fr-FR" sz="1900" dirty="0" smtClean="0">
              <a:latin typeface="Avenir Next Condensed Regular"/>
              <a:ea typeface="Times New Roman" pitchFamily="4" charset="0"/>
              <a:cs typeface="Avenir Next Condensed Regular"/>
            </a:endParaRPr>
          </a:p>
          <a:p>
            <a:pPr>
              <a:buFontTx/>
              <a:buChar char="•"/>
            </a:pPr>
            <a:r>
              <a:rPr lang="fr-FR" sz="1900" dirty="0" err="1" smtClean="0">
                <a:latin typeface="Avenir Next Condensed Regular"/>
                <a:ea typeface="Times New Roman" pitchFamily="4" charset="0"/>
                <a:cs typeface="Avenir Next Condensed Regular"/>
              </a:rPr>
              <a:t>ternal</a:t>
            </a:r>
            <a:r>
              <a:rPr lang="fr-FR" sz="1900" dirty="0" smtClean="0">
                <a:latin typeface="Avenir Next Condensed Regular"/>
                <a:ea typeface="Times New Roman" pitchFamily="4" charset="0"/>
                <a:cs typeface="Avenir Next Condensed Regular"/>
              </a:rPr>
              <a:t> </a:t>
            </a:r>
            <a:r>
              <a:rPr lang="fr-FR" sz="1900" dirty="0" err="1">
                <a:latin typeface="Avenir Next Condensed Regular"/>
                <a:ea typeface="Times New Roman" pitchFamily="4" charset="0"/>
                <a:cs typeface="Avenir Next Condensed Regular"/>
              </a:rPr>
              <a:t>inheritance</a:t>
            </a:r>
            <a:endParaRPr lang="fr-FR" sz="1900" dirty="0">
              <a:latin typeface="Avenir Next Condensed Regular"/>
              <a:ea typeface="Times New Roman" pitchFamily="4" charset="0"/>
              <a:cs typeface="Avenir Next Condensed Regular"/>
            </a:endParaRPr>
          </a:p>
          <a:p>
            <a:pPr>
              <a:buFontTx/>
              <a:buChar char="•"/>
            </a:pPr>
            <a:r>
              <a:rPr lang="fr-FR" sz="1900" dirty="0">
                <a:latin typeface="Avenir Next Condensed Regular"/>
                <a:ea typeface="Times New Roman" pitchFamily="4" charset="0"/>
                <a:cs typeface="Avenir Next Condensed Regular"/>
              </a:rPr>
              <a:t> </a:t>
            </a:r>
            <a:r>
              <a:rPr lang="fr-FR" sz="1900" dirty="0" err="1">
                <a:latin typeface="Avenir Next Condensed Regular"/>
                <a:ea typeface="Times New Roman" pitchFamily="4" charset="0"/>
                <a:cs typeface="Avenir Next Condensed Regular"/>
              </a:rPr>
              <a:t>reduced</a:t>
            </a:r>
            <a:r>
              <a:rPr lang="fr-FR" sz="1900" dirty="0">
                <a:latin typeface="Avenir Next Condensed Regular"/>
                <a:ea typeface="Times New Roman" pitchFamily="4" charset="0"/>
                <a:cs typeface="Avenir Next Condensed Regular"/>
              </a:rPr>
              <a:t> model but </a:t>
            </a:r>
            <a:r>
              <a:rPr lang="fr-FR" sz="1900" dirty="0" err="1">
                <a:latin typeface="Avenir Next Condensed Regular"/>
                <a:ea typeface="Times New Roman" pitchFamily="4" charset="0"/>
                <a:cs typeface="Avenir Next Condensed Regular"/>
              </a:rPr>
              <a:t>abundant</a:t>
            </a:r>
            <a:r>
              <a:rPr lang="fr-FR" sz="1900" dirty="0">
                <a:latin typeface="Avenir Next Condensed Regular"/>
                <a:ea typeface="Times New Roman" pitchFamily="4" charset="0"/>
                <a:cs typeface="Avenir Next Condensed Regular"/>
              </a:rPr>
              <a:t> </a:t>
            </a:r>
            <a:r>
              <a:rPr lang="fr-FR" sz="1900" dirty="0" err="1">
                <a:latin typeface="Avenir Next Condensed Regular"/>
                <a:ea typeface="Times New Roman" pitchFamily="4" charset="0"/>
                <a:cs typeface="Avenir Next Condensed Regular"/>
              </a:rPr>
              <a:t>-approx</a:t>
            </a:r>
            <a:r>
              <a:rPr lang="fr-FR" sz="1900" dirty="0">
                <a:latin typeface="Avenir Next Condensed Regular"/>
                <a:ea typeface="Times New Roman" pitchFamily="4" charset="0"/>
                <a:cs typeface="Avenir Next Condensed Regular"/>
              </a:rPr>
              <a:t> 1000 mt DNA/</a:t>
            </a:r>
            <a:r>
              <a:rPr lang="fr-FR" sz="1900" dirty="0" err="1">
                <a:latin typeface="Avenir Next Condensed Regular"/>
                <a:ea typeface="Times New Roman" pitchFamily="4" charset="0"/>
                <a:cs typeface="Avenir Next Condensed Regular"/>
              </a:rPr>
              <a:t>cell</a:t>
            </a:r>
            <a:r>
              <a:rPr lang="fr-FR" sz="1900" dirty="0" err="1" smtClean="0">
                <a:latin typeface="Avenir Next Condensed Regular"/>
                <a:ea typeface="Times New Roman" pitchFamily="4" charset="0"/>
                <a:cs typeface="Avenir Next Condensed Regular"/>
              </a:rPr>
              <a:t>-</a:t>
            </a:r>
            <a:r>
              <a:rPr lang="fr-FR" sz="1900" dirty="0" smtClean="0">
                <a:latin typeface="Avenir Next Condensed Regular"/>
                <a:ea typeface="Times New Roman" pitchFamily="4" charset="0"/>
                <a:cs typeface="Avenir Next Condensed Regular"/>
              </a:rPr>
              <a:t> </a:t>
            </a:r>
            <a:r>
              <a:rPr lang="fr-FR" sz="1900" dirty="0" err="1" smtClean="0">
                <a:latin typeface="Avenir Next Condensed Regular"/>
                <a:ea typeface="Times New Roman" pitchFamily="4" charset="0"/>
                <a:cs typeface="Avenir Next Condensed Regular"/>
              </a:rPr>
              <a:t>heteroplasmy</a:t>
            </a:r>
            <a:r>
              <a:rPr lang="fr-FR" sz="1900" dirty="0" err="1" smtClean="0">
                <a:latin typeface="Avenir Next Condensed Regular"/>
                <a:ea typeface="Times New Roman" pitchFamily="4" charset="0"/>
                <a:cs typeface="Avenir Next Condensed Regular"/>
              </a:rPr>
              <a:t>exceptional</a:t>
            </a:r>
            <a:r>
              <a:rPr lang="fr-FR" sz="1900" dirty="0" smtClean="0">
                <a:latin typeface="Avenir Next Condensed Regular"/>
                <a:ea typeface="Times New Roman" pitchFamily="4" charset="0"/>
                <a:cs typeface="Avenir Next Condensed Regular"/>
              </a:rPr>
              <a:t> </a:t>
            </a:r>
            <a:r>
              <a:rPr lang="fr-FR" sz="1900" dirty="0" err="1" smtClean="0">
                <a:latin typeface="Avenir Next Condensed Regular"/>
                <a:ea typeface="Times New Roman" pitchFamily="4" charset="0"/>
                <a:cs typeface="Avenir Next Condensed Regular"/>
              </a:rPr>
              <a:t>economy</a:t>
            </a:r>
            <a:r>
              <a:rPr lang="fr-FR" sz="1900" dirty="0" smtClean="0">
                <a:latin typeface="Avenir Next Condensed Regular"/>
                <a:ea typeface="Times New Roman" pitchFamily="4" charset="0"/>
                <a:cs typeface="Avenir Next Condensed Regular"/>
              </a:rPr>
              <a:t> of </a:t>
            </a:r>
            <a:r>
              <a:rPr lang="fr-FR" sz="1900" dirty="0" err="1" smtClean="0">
                <a:latin typeface="Avenir Next Condensed Regular"/>
                <a:ea typeface="Times New Roman" pitchFamily="4" charset="0"/>
                <a:cs typeface="Avenir Next Condensed Regular"/>
              </a:rPr>
              <a:t>organization</a:t>
            </a:r>
            <a:endParaRPr lang="fr-FR" sz="1900" dirty="0" smtClean="0">
              <a:latin typeface="Avenir Next Condensed Regular"/>
              <a:ea typeface="Times New Roman" pitchFamily="4" charset="0"/>
              <a:cs typeface="Avenir Next Condensed Regular"/>
            </a:endParaRPr>
          </a:p>
          <a:p>
            <a:pPr>
              <a:buFontTx/>
              <a:buChar char="•"/>
            </a:pPr>
            <a:r>
              <a:rPr lang="fr-FR" sz="1900" dirty="0" smtClean="0">
                <a:latin typeface="Avenir Next Condensed Regular"/>
                <a:ea typeface="Times New Roman" pitchFamily="4" charset="0"/>
                <a:cs typeface="Avenir Next Condensed Regular"/>
              </a:rPr>
              <a:t> </a:t>
            </a:r>
            <a:r>
              <a:rPr lang="fr-FR" sz="1900" dirty="0" err="1" smtClean="0">
                <a:latin typeface="Avenir Next Condensed Regular"/>
                <a:ea typeface="Times New Roman" pitchFamily="4" charset="0"/>
                <a:cs typeface="Avenir Next Condensed Regular"/>
              </a:rPr>
              <a:t>much</a:t>
            </a:r>
            <a:r>
              <a:rPr lang="fr-FR" sz="1900" dirty="0" smtClean="0">
                <a:latin typeface="Avenir Next Condensed Regular"/>
                <a:ea typeface="Times New Roman" pitchFamily="4" charset="0"/>
                <a:cs typeface="Avenir Next Condensed Regular"/>
              </a:rPr>
              <a:t> </a:t>
            </a:r>
            <a:r>
              <a:rPr lang="fr-FR" sz="1900" dirty="0" err="1" smtClean="0">
                <a:latin typeface="Avenir Next Condensed Regular"/>
                <a:ea typeface="Times New Roman" pitchFamily="4" charset="0"/>
                <a:cs typeface="Avenir Next Condensed Regular"/>
              </a:rPr>
              <a:t>smaller</a:t>
            </a:r>
            <a:r>
              <a:rPr lang="fr-FR" sz="1900" dirty="0" smtClean="0">
                <a:latin typeface="Avenir Next Condensed Regular"/>
                <a:ea typeface="Times New Roman" pitchFamily="4" charset="0"/>
                <a:cs typeface="Avenir Next Condensed Regular"/>
              </a:rPr>
              <a:t> (16,500 </a:t>
            </a:r>
            <a:r>
              <a:rPr lang="fr-FR" sz="1900" dirty="0" err="1" smtClean="0">
                <a:latin typeface="Avenir Next Condensed Regular"/>
                <a:ea typeface="Times New Roman" pitchFamily="4" charset="0"/>
                <a:cs typeface="Avenir Next Condensed Regular"/>
              </a:rPr>
              <a:t>bp</a:t>
            </a:r>
            <a:r>
              <a:rPr lang="fr-FR" sz="1900" dirty="0" smtClean="0">
                <a:latin typeface="Avenir Next Condensed Regular"/>
                <a:ea typeface="Times New Roman" pitchFamily="4" charset="0"/>
                <a:cs typeface="Avenir Next Condensed Regular"/>
              </a:rPr>
              <a:t>) </a:t>
            </a:r>
            <a:r>
              <a:rPr lang="fr-FR" sz="1900" dirty="0" err="1" smtClean="0">
                <a:latin typeface="Avenir Next Condensed Regular"/>
                <a:ea typeface="Times New Roman" pitchFamily="4" charset="0"/>
                <a:cs typeface="Avenir Next Condensed Regular"/>
              </a:rPr>
              <a:t>than</a:t>
            </a:r>
            <a:r>
              <a:rPr lang="fr-FR" sz="1900" dirty="0" smtClean="0">
                <a:latin typeface="Avenir Next Condensed Regular"/>
                <a:ea typeface="Times New Roman" pitchFamily="4" charset="0"/>
                <a:cs typeface="Avenir Next Condensed Regular"/>
              </a:rPr>
              <a:t> the </a:t>
            </a:r>
            <a:r>
              <a:rPr lang="fr-FR" sz="1900" dirty="0" err="1" smtClean="0">
                <a:latin typeface="Avenir Next Condensed Regular"/>
                <a:ea typeface="Times New Roman" pitchFamily="4" charset="0"/>
                <a:cs typeface="Avenir Next Condensed Regular"/>
              </a:rPr>
              <a:t>nuclear</a:t>
            </a:r>
            <a:r>
              <a:rPr lang="fr-FR" sz="1900" dirty="0" smtClean="0">
                <a:latin typeface="Avenir Next Condensed Regular"/>
                <a:ea typeface="Times New Roman" pitchFamily="4" charset="0"/>
                <a:cs typeface="Avenir Next Condensed Regular"/>
              </a:rPr>
              <a:t> </a:t>
            </a:r>
            <a:r>
              <a:rPr lang="fr-FR" sz="1900" dirty="0" err="1" smtClean="0">
                <a:latin typeface="Avenir Next Condensed Regular"/>
                <a:ea typeface="Times New Roman" pitchFamily="4" charset="0"/>
                <a:cs typeface="Avenir Next Condensed Regular"/>
              </a:rPr>
              <a:t>genome</a:t>
            </a:r>
            <a:endParaRPr lang="fr-FR" sz="1900" dirty="0" smtClean="0">
              <a:latin typeface="Avenir Next Condensed Regular"/>
              <a:ea typeface="Times New Roman" pitchFamily="4" charset="0"/>
              <a:cs typeface="Avenir Next Condensed Regular"/>
            </a:endParaRPr>
          </a:p>
          <a:p>
            <a:pPr>
              <a:buFontTx/>
              <a:buChar char="•"/>
            </a:pPr>
            <a:r>
              <a:rPr lang="fr-FR" sz="1900" dirty="0" smtClean="0">
                <a:latin typeface="Avenir Next Condensed Regular"/>
                <a:ea typeface="Times New Roman" pitchFamily="4" charset="0"/>
                <a:cs typeface="Avenir Next Condensed Regular"/>
              </a:rPr>
              <a:t> </a:t>
            </a:r>
            <a:r>
              <a:rPr lang="fr-FR" sz="1900" dirty="0" err="1" smtClean="0">
                <a:latin typeface="Avenir Next Condensed Regular"/>
                <a:ea typeface="Times New Roman" pitchFamily="4" charset="0"/>
                <a:cs typeface="Avenir Next Condensed Regular"/>
              </a:rPr>
              <a:t>normally</a:t>
            </a:r>
            <a:r>
              <a:rPr lang="fr-FR" sz="1900" dirty="0" smtClean="0">
                <a:latin typeface="Avenir Next Condensed Regular"/>
                <a:ea typeface="Times New Roman" pitchFamily="4" charset="0"/>
                <a:cs typeface="Avenir Next Condensed Regular"/>
              </a:rPr>
              <a:t> </a:t>
            </a:r>
            <a:r>
              <a:rPr lang="fr-FR" sz="1900" dirty="0" err="1" smtClean="0">
                <a:latin typeface="Avenir Next Condensed Regular"/>
                <a:ea typeface="Times New Roman" pitchFamily="4" charset="0"/>
                <a:cs typeface="Avenir Next Condensed Regular"/>
              </a:rPr>
              <a:t>does</a:t>
            </a:r>
            <a:r>
              <a:rPr lang="fr-FR" sz="1900" dirty="0" smtClean="0">
                <a:latin typeface="Avenir Next Condensed Regular"/>
                <a:ea typeface="Times New Roman" pitchFamily="4" charset="0"/>
                <a:cs typeface="Avenir Next Condensed Regular"/>
              </a:rPr>
              <a:t> not </a:t>
            </a:r>
            <a:r>
              <a:rPr lang="fr-FR" sz="1900" dirty="0" err="1" smtClean="0">
                <a:latin typeface="Avenir Next Condensed Regular"/>
                <a:ea typeface="Times New Roman" pitchFamily="4" charset="0"/>
                <a:cs typeface="Avenir Next Condensed Regular"/>
              </a:rPr>
              <a:t>undergo</a:t>
            </a:r>
            <a:r>
              <a:rPr lang="fr-FR" sz="1900" dirty="0" smtClean="0">
                <a:latin typeface="Avenir Next Condensed Regular"/>
                <a:ea typeface="Times New Roman" pitchFamily="4" charset="0"/>
                <a:cs typeface="Avenir Next Condensed Regular"/>
              </a:rPr>
              <a:t> </a:t>
            </a:r>
            <a:r>
              <a:rPr lang="fr-FR" sz="1900" dirty="0" err="1" smtClean="0">
                <a:latin typeface="Avenir Next Condensed Regular"/>
                <a:ea typeface="Times New Roman" pitchFamily="4" charset="0"/>
                <a:cs typeface="Avenir Next Condensed Regular"/>
              </a:rPr>
              <a:t>recombination</a:t>
            </a:r>
            <a:endParaRPr lang="fr-FR" sz="1900" dirty="0" smtClean="0">
              <a:latin typeface="Avenir Next Condensed Regular"/>
              <a:ea typeface="Times New Roman" pitchFamily="4" charset="0"/>
              <a:cs typeface="Avenir Next Condensed Regular"/>
            </a:endParaRPr>
          </a:p>
          <a:p>
            <a:pPr>
              <a:buFontTx/>
              <a:buChar char="•"/>
            </a:pPr>
            <a:r>
              <a:rPr lang="fr-FR" sz="1900" dirty="0" smtClean="0">
                <a:latin typeface="Avenir Next Condensed Regular"/>
                <a:ea typeface="Times New Roman" pitchFamily="4" charset="0"/>
                <a:cs typeface="Avenir Next Condensed Regular"/>
              </a:rPr>
              <a:t> </a:t>
            </a:r>
            <a:r>
              <a:rPr lang="fr-FR" sz="1900" dirty="0" err="1" smtClean="0">
                <a:latin typeface="Avenir Next Condensed Regular"/>
                <a:ea typeface="Times New Roman" pitchFamily="4" charset="0"/>
                <a:cs typeface="Avenir Next Condensed Regular"/>
              </a:rPr>
              <a:t>relatively</a:t>
            </a:r>
            <a:r>
              <a:rPr lang="fr-FR" sz="1900" dirty="0" smtClean="0">
                <a:latin typeface="Avenir Next Condensed Regular"/>
                <a:ea typeface="Times New Roman" pitchFamily="4" charset="0"/>
                <a:cs typeface="Avenir Next Condensed Regular"/>
              </a:rPr>
              <a:t> </a:t>
            </a:r>
            <a:r>
              <a:rPr lang="fr-FR" sz="1900" dirty="0" err="1" smtClean="0">
                <a:latin typeface="Avenir Next Condensed Regular"/>
                <a:ea typeface="Times New Roman" pitchFamily="4" charset="0"/>
                <a:cs typeface="Avenir Next Condensed Regular"/>
              </a:rPr>
              <a:t>rapid</a:t>
            </a:r>
            <a:r>
              <a:rPr lang="fr-FR" sz="1900" dirty="0" smtClean="0">
                <a:latin typeface="Avenir Next Condensed Regular"/>
                <a:ea typeface="Times New Roman" pitchFamily="4" charset="0"/>
                <a:cs typeface="Avenir Next Condensed Regular"/>
              </a:rPr>
              <a:t> </a:t>
            </a:r>
            <a:r>
              <a:rPr lang="fr-FR" sz="1900" dirty="0" err="1" smtClean="0">
                <a:latin typeface="Avenir Next Condensed Regular"/>
                <a:ea typeface="Times New Roman" pitchFamily="4" charset="0"/>
                <a:cs typeface="Avenir Next Condensed Regular"/>
              </a:rPr>
              <a:t>sequence</a:t>
            </a:r>
            <a:r>
              <a:rPr lang="fr-FR" sz="1900" dirty="0" smtClean="0">
                <a:latin typeface="Avenir Next Condensed Regular"/>
                <a:ea typeface="Times New Roman" pitchFamily="4" charset="0"/>
                <a:cs typeface="Avenir Next Condensed Regular"/>
              </a:rPr>
              <a:t> </a:t>
            </a:r>
            <a:r>
              <a:rPr lang="fr-FR" sz="1900" dirty="0" err="1" smtClean="0">
                <a:latin typeface="Avenir Next Condensed Regular"/>
                <a:ea typeface="Times New Roman" pitchFamily="4" charset="0"/>
                <a:cs typeface="Avenir Next Condensed Regular"/>
              </a:rPr>
              <a:t>evolution</a:t>
            </a:r>
            <a:endParaRPr lang="fr-FR" sz="1900" dirty="0" smtClean="0">
              <a:latin typeface="Avenir Next Condensed Regular"/>
              <a:ea typeface="Times New Roman" pitchFamily="4" charset="0"/>
              <a:cs typeface="Avenir Next Condensed Regular"/>
            </a:endParaRPr>
          </a:p>
          <a:p>
            <a:pPr>
              <a:buFontTx/>
              <a:buChar char="•"/>
            </a:pPr>
            <a:r>
              <a:rPr lang="fr-FR" sz="1900" dirty="0" smtClean="0">
                <a:latin typeface="Avenir Next Condensed Regular"/>
                <a:ea typeface="Times New Roman" pitchFamily="4" charset="0"/>
                <a:cs typeface="Avenir Next Condensed Regular"/>
              </a:rPr>
              <a:t> </a:t>
            </a:r>
            <a:r>
              <a:rPr lang="fr-FR" sz="1900" dirty="0" err="1" smtClean="0">
                <a:latin typeface="Avenir Next Condensed Regular"/>
                <a:ea typeface="Times New Roman" pitchFamily="4" charset="0"/>
                <a:cs typeface="Avenir Next Condensed Regular"/>
              </a:rPr>
              <a:t>inter-relates</a:t>
            </a:r>
            <a:r>
              <a:rPr lang="fr-FR" sz="1900" dirty="0" smtClean="0">
                <a:latin typeface="Avenir Next Condensed Regular"/>
                <a:ea typeface="Times New Roman" pitchFamily="4" charset="0"/>
                <a:cs typeface="Avenir Next Condensed Regular"/>
              </a:rPr>
              <a:t> </a:t>
            </a:r>
            <a:r>
              <a:rPr lang="fr-FR" sz="1900" dirty="0" err="1" smtClean="0">
                <a:latin typeface="Avenir Next Condensed Regular"/>
                <a:ea typeface="Times New Roman" pitchFamily="4" charset="0"/>
                <a:cs typeface="Avenir Next Condensed Regular"/>
              </a:rPr>
              <a:t>with</a:t>
            </a:r>
            <a:r>
              <a:rPr lang="fr-FR" sz="1900" dirty="0" smtClean="0">
                <a:latin typeface="Avenir Next Condensed Regular"/>
                <a:ea typeface="Times New Roman" pitchFamily="4" charset="0"/>
                <a:cs typeface="Avenir Next Condensed Regular"/>
              </a:rPr>
              <a:t> </a:t>
            </a:r>
            <a:r>
              <a:rPr lang="fr-FR" sz="1900" dirty="0" err="1" smtClean="0">
                <a:latin typeface="Avenir Next Condensed Regular"/>
                <a:ea typeface="Times New Roman" pitchFamily="4" charset="0"/>
                <a:cs typeface="Avenir Next Condensed Regular"/>
              </a:rPr>
              <a:t>other</a:t>
            </a:r>
            <a:r>
              <a:rPr lang="fr-FR" sz="1900" dirty="0" smtClean="0">
                <a:latin typeface="Avenir Next Condensed Regular"/>
                <a:ea typeface="Times New Roman" pitchFamily="4" charset="0"/>
                <a:cs typeface="Avenir Next Condensed Regular"/>
              </a:rPr>
              <a:t> </a:t>
            </a:r>
            <a:r>
              <a:rPr lang="fr-FR" sz="1900" dirty="0" err="1" smtClean="0">
                <a:latin typeface="Avenir Next Condensed Regular"/>
                <a:ea typeface="Times New Roman" pitchFamily="4" charset="0"/>
                <a:cs typeface="Avenir Next Condensed Regular"/>
              </a:rPr>
              <a:t>genome</a:t>
            </a:r>
            <a:endParaRPr lang="fr-FR" sz="1900" dirty="0" smtClean="0">
              <a:latin typeface="Avenir Next Condensed Regular"/>
              <a:ea typeface="Times New Roman" pitchFamily="4" charset="0"/>
              <a:cs typeface="Avenir Next Condensed Regular"/>
            </a:endParaRPr>
          </a:p>
          <a:p>
            <a:endParaRPr lang="fr-FR" sz="1900" dirty="0" smtClean="0">
              <a:latin typeface="Avenir Next Condensed Regular"/>
              <a:ea typeface="Times New Roman" pitchFamily="4" charset="0"/>
              <a:cs typeface="Avenir Next Condensed Regular"/>
            </a:endParaRPr>
          </a:p>
          <a:p>
            <a:pPr>
              <a:buFontTx/>
              <a:buChar char="•"/>
            </a:pPr>
            <a:r>
              <a:rPr lang="fr-FR" sz="1900" dirty="0" smtClean="0">
                <a:latin typeface="Avenir Next Condensed Regular"/>
                <a:ea typeface="Times New Roman" pitchFamily="4" charset="0"/>
                <a:cs typeface="Avenir Next Condensed Regular"/>
              </a:rPr>
              <a:t> </a:t>
            </a:r>
            <a:r>
              <a:rPr lang="fr-FR" sz="1900" dirty="0" err="1" smtClean="0">
                <a:latin typeface="Avenir Next Condensed Regular"/>
                <a:ea typeface="Times New Roman" pitchFamily="4" charset="0"/>
                <a:cs typeface="Avenir Next Condensed Regular"/>
              </a:rPr>
              <a:t>haploid</a:t>
            </a:r>
            <a:r>
              <a:rPr lang="fr-FR" sz="1900" dirty="0" smtClean="0">
                <a:latin typeface="Avenir Next Condensed Regular"/>
                <a:ea typeface="Times New Roman" pitchFamily="4" charset="0"/>
                <a:cs typeface="Avenir Next Condensed Regular"/>
              </a:rPr>
              <a:t> </a:t>
            </a:r>
            <a:r>
              <a:rPr lang="fr-FR" sz="1900" dirty="0" err="1" smtClean="0">
                <a:latin typeface="Avenir Next Condensed Regular"/>
                <a:ea typeface="Times New Roman" pitchFamily="4" charset="0"/>
                <a:cs typeface="Avenir Next Condensed Regular"/>
              </a:rPr>
              <a:t>genome</a:t>
            </a:r>
            <a:endParaRPr lang="fr-FR" sz="1900" dirty="0" smtClean="0">
              <a:latin typeface="Avenir Next Condensed Regular"/>
              <a:ea typeface="Times New Roman" pitchFamily="4" charset="0"/>
              <a:cs typeface="Avenir Next Condensed Regular"/>
            </a:endParaRPr>
          </a:p>
          <a:p>
            <a:pPr>
              <a:buFontTx/>
              <a:buChar char="•"/>
            </a:pPr>
            <a:r>
              <a:rPr lang="fr-FR" sz="1900" dirty="0" smtClean="0">
                <a:latin typeface="Avenir Next Condensed Regular"/>
                <a:ea typeface="Times New Roman" pitchFamily="4" charset="0"/>
                <a:cs typeface="Avenir Next Condensed Regular"/>
              </a:rPr>
              <a:t> ma</a:t>
            </a:r>
            <a:endParaRPr lang="fr-FR" sz="1900" dirty="0" smtClean="0">
              <a:solidFill>
                <a:srgbClr val="000000"/>
              </a:solidFill>
              <a:latin typeface="Avenir Next Condensed Regular"/>
              <a:ea typeface="Times New Roman" pitchFamily="4" charset="0"/>
              <a:cs typeface="Avenir Next Condensed Regular"/>
            </a:endParaRPr>
          </a:p>
        </p:txBody>
      </p:sp>
      <p:sp>
        <p:nvSpPr>
          <p:cNvPr id="51205" name="Rectangle 8"/>
          <p:cNvSpPr>
            <a:spLocks noChangeArrowheads="1"/>
          </p:cNvSpPr>
          <p:nvPr/>
        </p:nvSpPr>
        <p:spPr bwMode="auto">
          <a:xfrm>
            <a:off x="465938" y="366713"/>
            <a:ext cx="5440725" cy="369332"/>
          </a:xfrm>
          <a:prstGeom prst="rect">
            <a:avLst/>
          </a:prstGeom>
          <a:noFill/>
          <a:ln w="9525">
            <a:noFill/>
            <a:miter lim="800000"/>
            <a:headEnd/>
            <a:tailEnd/>
          </a:ln>
        </p:spPr>
        <p:txBody>
          <a:bodyPr wrap="none">
            <a:prstTxWarp prst="textNoShape">
              <a:avLst/>
            </a:prstTxWarp>
            <a:spAutoFit/>
          </a:bodyPr>
          <a:lstStyle/>
          <a:p>
            <a:pPr algn="ctr"/>
            <a:r>
              <a:rPr lang="fr-FR" b="1" dirty="0" smtClean="0">
                <a:solidFill>
                  <a:schemeClr val="accent2"/>
                </a:solidFill>
                <a:latin typeface="Trebuchet MS" pitchFamily="4" charset="0"/>
                <a:ea typeface="Trebuchet MS" pitchFamily="4" charset="0"/>
                <a:cs typeface="Trebuchet MS" pitchFamily="4" charset="0"/>
              </a:rPr>
              <a:t>L’intér</a:t>
            </a:r>
            <a:r>
              <a:rPr lang="fr-FR" b="1" dirty="0" smtClean="0">
                <a:solidFill>
                  <a:schemeClr val="accent2"/>
                </a:solidFill>
                <a:latin typeface="Trebuchet MS" pitchFamily="4" charset="0"/>
                <a:ea typeface="Trebuchet MS" pitchFamily="4" charset="0"/>
                <a:cs typeface="Trebuchet MS" pitchFamily="4" charset="0"/>
              </a:rPr>
              <a:t>êt d’un génome modèle: la mitochondri</a:t>
            </a:r>
            <a:r>
              <a:rPr lang="fr-FR" b="1" dirty="0" smtClean="0">
                <a:solidFill>
                  <a:schemeClr val="accent2"/>
                </a:solidFill>
                <a:latin typeface="Trebuchet MS" pitchFamily="4" charset="0"/>
                <a:ea typeface="Trebuchet MS" pitchFamily="4" charset="0"/>
                <a:cs typeface="Trebuchet MS" pitchFamily="4" charset="0"/>
              </a:rPr>
              <a:t>e?</a:t>
            </a:r>
            <a:endParaRPr lang="fr-FR" b="1" dirty="0">
              <a:solidFill>
                <a:schemeClr val="accent2"/>
              </a:solidFill>
              <a:latin typeface="Trebuchet MS" pitchFamily="4" charset="0"/>
              <a:ea typeface="Trebuchet MS" pitchFamily="4" charset="0"/>
              <a:cs typeface="Trebuchet MS" pitchFamily="4" charset="0"/>
            </a:endParaRPr>
          </a:p>
        </p:txBody>
      </p:sp>
      <p:sp>
        <p:nvSpPr>
          <p:cNvPr id="51206" name="Accolade ouvrante 10"/>
          <p:cNvSpPr>
            <a:spLocks/>
          </p:cNvSpPr>
          <p:nvPr/>
        </p:nvSpPr>
        <p:spPr bwMode="auto">
          <a:xfrm>
            <a:off x="179211" y="1003300"/>
            <a:ext cx="304800" cy="2159000"/>
          </a:xfrm>
          <a:prstGeom prst="leftBrace">
            <a:avLst>
              <a:gd name="adj1" fmla="val 8337"/>
              <a:gd name="adj2" fmla="val 50000"/>
            </a:avLst>
          </a:prstGeom>
          <a:noFill/>
          <a:ln w="9525">
            <a:solidFill>
              <a:schemeClr val="tx1"/>
            </a:solidFill>
            <a:round/>
            <a:headEnd/>
            <a:tailEnd/>
          </a:ln>
        </p:spPr>
        <p:txBody>
          <a:bodyPr>
            <a:prstTxWarp prst="textNoShape">
              <a:avLst/>
            </a:prstTxWarp>
          </a:bodyPr>
          <a:lstStyle/>
          <a:p>
            <a:pPr algn="ctr" eaLnBrk="0" hangingPunct="0"/>
            <a:endParaRPr lang="fr-FR"/>
          </a:p>
        </p:txBody>
      </p:sp>
      <p:pic>
        <p:nvPicPr>
          <p:cNvPr id="51207" name="Image 11"/>
          <p:cNvPicPr>
            <a:picLocks noChangeAspect="1"/>
          </p:cNvPicPr>
          <p:nvPr/>
        </p:nvPicPr>
        <p:blipFill>
          <a:blip r:embed="rId2">
            <a:clrChange>
              <a:clrFrom>
                <a:srgbClr val="FFFFFF"/>
              </a:clrFrom>
              <a:clrTo>
                <a:srgbClr val="FFFFFF">
                  <a:alpha val="0"/>
                </a:srgbClr>
              </a:clrTo>
            </a:clrChange>
          </a:blip>
          <a:srcRect t="4036" r="2701" b="8969"/>
          <a:stretch>
            <a:fillRect/>
          </a:stretch>
        </p:blipFill>
        <p:spPr bwMode="auto">
          <a:xfrm>
            <a:off x="3254022" y="4470400"/>
            <a:ext cx="2635956" cy="2387600"/>
          </a:xfrm>
          <a:prstGeom prst="rect">
            <a:avLst/>
          </a:prstGeom>
          <a:noFill/>
          <a:ln w="9525">
            <a:noFill/>
            <a:miter lim="800000"/>
            <a:headEnd/>
            <a:tailEnd/>
          </a:ln>
        </p:spPr>
      </p:pic>
      <p:pic>
        <p:nvPicPr>
          <p:cNvPr id="14" name="Image 13"/>
          <p:cNvPicPr>
            <a:picLocks noChangeAspect="1"/>
          </p:cNvPicPr>
          <p:nvPr/>
        </p:nvPicPr>
        <p:blipFill>
          <a:blip r:embed="rId3">
            <a:clrChange>
              <a:clrFrom>
                <a:srgbClr val="FFFFFF"/>
              </a:clrFrom>
              <a:clrTo>
                <a:srgbClr val="FFFFFF">
                  <a:alpha val="0"/>
                </a:srgbClr>
              </a:clrTo>
            </a:clrChange>
          </a:blip>
          <a:stretch>
            <a:fillRect/>
          </a:stretch>
        </p:blipFill>
        <p:spPr>
          <a:xfrm>
            <a:off x="4114800" y="1130300"/>
            <a:ext cx="5551713" cy="2603499"/>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 name="Image 13" descr="Capture d’écran 2013-10-22 à 22.08.54.png"/>
          <p:cNvPicPr>
            <a:picLocks noChangeAspect="1"/>
          </p:cNvPicPr>
          <p:nvPr/>
        </p:nvPicPr>
        <p:blipFill>
          <a:blip r:embed="rId2">
            <a:alphaModFix amt="88000"/>
          </a:blip>
          <a:srcRect l="34722" t="45361" r="60417" b="33404"/>
          <a:stretch>
            <a:fillRect/>
          </a:stretch>
        </p:blipFill>
        <p:spPr>
          <a:xfrm rot="5400000">
            <a:off x="6692899" y="5461003"/>
            <a:ext cx="444503" cy="1308101"/>
          </a:xfrm>
          <a:prstGeom prst="rect">
            <a:avLst/>
          </a:prstGeom>
        </p:spPr>
      </p:pic>
      <p:pic>
        <p:nvPicPr>
          <p:cNvPr id="5" name="Image 4" descr="Capture d’écran 2013-10-22 à 22.09.12.png"/>
          <p:cNvPicPr>
            <a:picLocks noChangeAspect="1"/>
          </p:cNvPicPr>
          <p:nvPr/>
        </p:nvPicPr>
        <p:blipFill>
          <a:blip r:embed="rId3">
            <a:alphaModFix amt="75000"/>
          </a:blip>
          <a:srcRect l="35000" r="59583"/>
          <a:stretch>
            <a:fillRect/>
          </a:stretch>
        </p:blipFill>
        <p:spPr>
          <a:xfrm rot="16200000">
            <a:off x="2974413" y="3527987"/>
            <a:ext cx="495300" cy="6164726"/>
          </a:xfrm>
          <a:prstGeom prst="rect">
            <a:avLst/>
          </a:prstGeom>
        </p:spPr>
      </p:pic>
      <p:pic>
        <p:nvPicPr>
          <p:cNvPr id="6" name="Image 5" descr="Capture d’écran 2013-10-22 à 22.09.12.png"/>
          <p:cNvPicPr>
            <a:picLocks noChangeAspect="1"/>
          </p:cNvPicPr>
          <p:nvPr/>
        </p:nvPicPr>
        <p:blipFill>
          <a:blip r:embed="rId3">
            <a:alphaModFix amt="75000"/>
          </a:blip>
          <a:srcRect l="68333" r="26111" b="55974"/>
          <a:stretch>
            <a:fillRect/>
          </a:stretch>
        </p:blipFill>
        <p:spPr>
          <a:xfrm rot="16200000">
            <a:off x="7418669" y="5246968"/>
            <a:ext cx="508000" cy="2714063"/>
          </a:xfrm>
          <a:prstGeom prst="rect">
            <a:avLst/>
          </a:prstGeom>
        </p:spPr>
      </p:pic>
      <p:pic>
        <p:nvPicPr>
          <p:cNvPr id="7" name="Image 6" descr="Capture d’écran 2013-10-22 à 22.08.54.png"/>
          <p:cNvPicPr>
            <a:picLocks noChangeAspect="1"/>
          </p:cNvPicPr>
          <p:nvPr/>
        </p:nvPicPr>
        <p:blipFill>
          <a:blip r:embed="rId2">
            <a:alphaModFix amt="75000"/>
          </a:blip>
          <a:srcRect r="93889"/>
          <a:stretch>
            <a:fillRect/>
          </a:stretch>
        </p:blipFill>
        <p:spPr>
          <a:xfrm>
            <a:off x="8585200" y="183762"/>
            <a:ext cx="558800" cy="6160275"/>
          </a:xfrm>
          <a:prstGeom prst="rect">
            <a:avLst/>
          </a:prstGeom>
        </p:spPr>
      </p:pic>
      <p:pic>
        <p:nvPicPr>
          <p:cNvPr id="8" name="Image 7" descr="Capture d’écran 2013-10-22 à 22.08.54.png"/>
          <p:cNvPicPr>
            <a:picLocks noChangeAspect="1"/>
          </p:cNvPicPr>
          <p:nvPr/>
        </p:nvPicPr>
        <p:blipFill>
          <a:blip r:embed="rId2">
            <a:alphaModFix amt="88000"/>
          </a:blip>
          <a:srcRect l="34444" r="60139" b="45155"/>
          <a:stretch>
            <a:fillRect/>
          </a:stretch>
        </p:blipFill>
        <p:spPr>
          <a:xfrm rot="5400000">
            <a:off x="1441644" y="-1441646"/>
            <a:ext cx="495299" cy="3378589"/>
          </a:xfrm>
          <a:prstGeom prst="rect">
            <a:avLst/>
          </a:prstGeom>
        </p:spPr>
      </p:pic>
      <p:pic>
        <p:nvPicPr>
          <p:cNvPr id="9" name="Image 8" descr="Capture d’écran 2013-10-22 à 22.08.54.png"/>
          <p:cNvPicPr>
            <a:picLocks noChangeAspect="1"/>
          </p:cNvPicPr>
          <p:nvPr/>
        </p:nvPicPr>
        <p:blipFill>
          <a:blip r:embed="rId2">
            <a:alphaModFix amt="88000"/>
          </a:blip>
          <a:srcRect l="67361" r="27361"/>
          <a:stretch>
            <a:fillRect/>
          </a:stretch>
        </p:blipFill>
        <p:spPr>
          <a:xfrm rot="5400000">
            <a:off x="5963037" y="-2838836"/>
            <a:ext cx="482600" cy="6160275"/>
          </a:xfrm>
          <a:prstGeom prst="rect">
            <a:avLst/>
          </a:prstGeom>
        </p:spPr>
      </p:pic>
      <p:pic>
        <p:nvPicPr>
          <p:cNvPr id="4" name="Image 3" descr="Capture d’écran 2013-10-22 à 22.09.12.png"/>
          <p:cNvPicPr>
            <a:picLocks noChangeAspect="1"/>
          </p:cNvPicPr>
          <p:nvPr/>
        </p:nvPicPr>
        <p:blipFill>
          <a:blip r:embed="rId3">
            <a:alphaModFix amt="75000"/>
          </a:blip>
          <a:srcRect r="93889"/>
          <a:stretch>
            <a:fillRect/>
          </a:stretch>
        </p:blipFill>
        <p:spPr>
          <a:xfrm>
            <a:off x="0" y="-63500"/>
            <a:ext cx="558800" cy="6164726"/>
          </a:xfrm>
          <a:prstGeom prst="rect">
            <a:avLst/>
          </a:prstGeom>
        </p:spPr>
      </p:pic>
      <p:pic>
        <p:nvPicPr>
          <p:cNvPr id="10" name="Image 9" descr="Capture d’écran 2013-10-22 à 22.08.54.png"/>
          <p:cNvPicPr>
            <a:picLocks noChangeAspect="1"/>
          </p:cNvPicPr>
          <p:nvPr/>
        </p:nvPicPr>
        <p:blipFill>
          <a:blip r:embed="rId2">
            <a:alphaModFix amt="75000"/>
          </a:blip>
          <a:srcRect l="34305" t="63915" r="60556" b="3305"/>
          <a:stretch>
            <a:fillRect/>
          </a:stretch>
        </p:blipFill>
        <p:spPr>
          <a:xfrm rot="5400000">
            <a:off x="7353300" y="-266697"/>
            <a:ext cx="469900" cy="2019299"/>
          </a:xfrm>
          <a:prstGeom prst="rect">
            <a:avLst/>
          </a:prstGeom>
        </p:spPr>
      </p:pic>
      <p:pic>
        <p:nvPicPr>
          <p:cNvPr id="11" name="Image 10" descr="Capture d’écran 2013-10-22 à 22.08.33.png"/>
          <p:cNvPicPr>
            <a:picLocks noChangeAspect="1"/>
          </p:cNvPicPr>
          <p:nvPr/>
        </p:nvPicPr>
        <p:blipFill>
          <a:blip r:embed="rId4">
            <a:alphaModFix amt="75000"/>
          </a:blip>
          <a:srcRect r="93750"/>
          <a:stretch>
            <a:fillRect/>
          </a:stretch>
        </p:blipFill>
        <p:spPr>
          <a:xfrm>
            <a:off x="0" y="494202"/>
            <a:ext cx="571500" cy="5869596"/>
          </a:xfrm>
          <a:prstGeom prst="rect">
            <a:avLst/>
          </a:prstGeom>
        </p:spPr>
      </p:pic>
      <p:pic>
        <p:nvPicPr>
          <p:cNvPr id="12" name="Image 11" descr="Capture d’écran 2013-10-22 à 22.08.33.png"/>
          <p:cNvPicPr>
            <a:picLocks noChangeAspect="1"/>
          </p:cNvPicPr>
          <p:nvPr/>
        </p:nvPicPr>
        <p:blipFill>
          <a:blip r:embed="rId4">
            <a:alphaModFix amt="75000"/>
          </a:blip>
          <a:srcRect l="34444" r="60000"/>
          <a:stretch>
            <a:fillRect/>
          </a:stretch>
        </p:blipFill>
        <p:spPr>
          <a:xfrm rot="16200000">
            <a:off x="3289300" y="-2185498"/>
            <a:ext cx="508000" cy="5869596"/>
          </a:xfrm>
          <a:prstGeom prst="rect">
            <a:avLst/>
          </a:prstGeom>
        </p:spPr>
      </p:pic>
      <p:pic>
        <p:nvPicPr>
          <p:cNvPr id="13" name="Image 12" descr="Capture d’écran 2013-10-22 à 22.08.33.png"/>
          <p:cNvPicPr>
            <a:picLocks noChangeAspect="1"/>
          </p:cNvPicPr>
          <p:nvPr/>
        </p:nvPicPr>
        <p:blipFill>
          <a:blip r:embed="rId4">
            <a:alphaModFix amt="88000"/>
          </a:blip>
          <a:srcRect l="67500" r="27083"/>
          <a:stretch>
            <a:fillRect/>
          </a:stretch>
        </p:blipFill>
        <p:spPr>
          <a:xfrm rot="5400000">
            <a:off x="3276600" y="3173902"/>
            <a:ext cx="495300" cy="5869596"/>
          </a:xfrm>
          <a:prstGeom prst="rect">
            <a:avLst/>
          </a:prstGeom>
        </p:spPr>
      </p:pic>
      <p:pic>
        <p:nvPicPr>
          <p:cNvPr id="15" name="Image 14" descr="Capture d’écran 2013-10-22 à 22.09.12.png"/>
          <p:cNvPicPr>
            <a:picLocks noChangeAspect="1"/>
          </p:cNvPicPr>
          <p:nvPr/>
        </p:nvPicPr>
        <p:blipFill>
          <a:blip r:embed="rId3">
            <a:alphaModFix amt="88000"/>
          </a:blip>
          <a:srcRect l="68194" t="45674" r="25555" b="34755"/>
          <a:stretch>
            <a:fillRect/>
          </a:stretch>
        </p:blipFill>
        <p:spPr>
          <a:xfrm rot="16200000">
            <a:off x="7924803" y="5499099"/>
            <a:ext cx="571499" cy="1206504"/>
          </a:xfrm>
          <a:prstGeom prst="rect">
            <a:avLst/>
          </a:prstGeom>
        </p:spPr>
      </p:pic>
      <p:pic>
        <p:nvPicPr>
          <p:cNvPr id="18" name="Image 17"/>
          <p:cNvPicPr>
            <a:picLocks noChangeAspect="1"/>
          </p:cNvPicPr>
          <p:nvPr/>
        </p:nvPicPr>
        <p:blipFill>
          <a:blip r:embed="rId5"/>
          <a:srcRect l="4375" t="7500" r="7500" b="4375"/>
          <a:stretch>
            <a:fillRect/>
          </a:stretch>
        </p:blipFill>
        <p:spPr>
          <a:xfrm>
            <a:off x="584200" y="1016000"/>
            <a:ext cx="8039100" cy="4826000"/>
          </a:xfrm>
          <a:prstGeom prst="rect">
            <a:avLst/>
          </a:prstGeom>
        </p:spPr>
      </p:pic>
      <p:sp>
        <p:nvSpPr>
          <p:cNvPr id="3" name="Espace réservé du contenu 2"/>
          <p:cNvSpPr>
            <a:spLocks noGrp="1"/>
          </p:cNvSpPr>
          <p:nvPr>
            <p:ph idx="1"/>
          </p:nvPr>
        </p:nvSpPr>
        <p:spPr>
          <a:xfrm>
            <a:off x="1117600" y="2238375"/>
            <a:ext cx="7099300" cy="3159125"/>
          </a:xfrm>
          <a:solidFill>
            <a:srgbClr val="FFCC00"/>
          </a:solidFill>
        </p:spPr>
        <p:txBody>
          <a:bodyPr/>
          <a:lstStyle/>
          <a:p>
            <a:r>
              <a:rPr lang="fr-FR" sz="2400" b="1" dirty="0" smtClean="0"/>
              <a:t>60 </a:t>
            </a:r>
            <a:r>
              <a:rPr lang="fr-FR" sz="2400" dirty="0" err="1" smtClean="0"/>
              <a:t>genomes</a:t>
            </a:r>
            <a:r>
              <a:rPr lang="fr-FR" sz="2400" dirty="0" smtClean="0"/>
              <a:t> séquencés.</a:t>
            </a:r>
          </a:p>
          <a:p>
            <a:endParaRPr lang="fr-FR" sz="800" dirty="0" smtClean="0"/>
          </a:p>
          <a:p>
            <a:r>
              <a:rPr lang="fr-FR" sz="2400" dirty="0" smtClean="0"/>
              <a:t>Le vôtre </a:t>
            </a:r>
            <a:r>
              <a:rPr lang="en-AU" sz="2400" dirty="0" smtClean="0"/>
              <a:t>~</a:t>
            </a:r>
            <a:r>
              <a:rPr lang="fr-FR" sz="2400" dirty="0" smtClean="0"/>
              <a:t>3Mb (3 300 000 000 </a:t>
            </a:r>
            <a:r>
              <a:rPr lang="fr-FR" sz="2400" dirty="0" err="1" smtClean="0"/>
              <a:t>pb</a:t>
            </a:r>
            <a:r>
              <a:rPr lang="fr-FR" sz="2400" dirty="0" smtClean="0"/>
              <a:t>) pour:</a:t>
            </a:r>
          </a:p>
          <a:p>
            <a:endParaRPr lang="fr-FR" sz="800" dirty="0" smtClean="0"/>
          </a:p>
          <a:p>
            <a:r>
              <a:rPr lang="fr-FR" sz="2400" dirty="0" smtClean="0"/>
              <a:t>Avec une immense </a:t>
            </a:r>
            <a:r>
              <a:rPr lang="fr-FR" sz="2400" b="1" dirty="0" smtClean="0"/>
              <a:t>variation interindividuelle </a:t>
            </a:r>
            <a:r>
              <a:rPr lang="fr-FR" sz="2400" dirty="0" smtClean="0"/>
              <a:t>: toutes les 1000 bases versus le génome de référence.</a:t>
            </a:r>
          </a:p>
          <a:p>
            <a:endParaRPr lang="fr-FR" sz="800" dirty="0" smtClean="0"/>
          </a:p>
          <a:p>
            <a:r>
              <a:rPr lang="fr-FR" sz="2400" dirty="0" smtClean="0"/>
              <a:t>Effort considérable pour assigner une </a:t>
            </a:r>
            <a:r>
              <a:rPr lang="fr-FR" sz="2400" b="1" dirty="0" smtClean="0"/>
              <a:t>fonction</a:t>
            </a:r>
            <a:r>
              <a:rPr lang="fr-FR" sz="2400" dirty="0" smtClean="0"/>
              <a:t>.</a:t>
            </a:r>
          </a:p>
        </p:txBody>
      </p:sp>
      <p:sp>
        <p:nvSpPr>
          <p:cNvPr id="2" name="Titre 1"/>
          <p:cNvSpPr>
            <a:spLocks noGrp="1"/>
          </p:cNvSpPr>
          <p:nvPr>
            <p:ph type="title"/>
          </p:nvPr>
        </p:nvSpPr>
        <p:spPr>
          <a:xfrm>
            <a:off x="1301750" y="1485900"/>
            <a:ext cx="6769100" cy="749300"/>
          </a:xfrm>
          <a:solidFill>
            <a:srgbClr val="FFCC00"/>
          </a:solidFill>
        </p:spPr>
        <p:txBody>
          <a:bodyPr/>
          <a:lstStyle/>
          <a:p>
            <a:r>
              <a:rPr lang="fr-FR" dirty="0" smtClean="0"/>
              <a:t>Le livre vivant des génome(s)</a:t>
            </a:r>
            <a:endParaRPr lang="fr-FR" dirty="0"/>
          </a:p>
        </p:txBody>
      </p:sp>
      <p:sp>
        <p:nvSpPr>
          <p:cNvPr id="23" name="Rectangle à coins arrondis 22"/>
          <p:cNvSpPr/>
          <p:nvPr/>
        </p:nvSpPr>
        <p:spPr>
          <a:xfrm rot="954651">
            <a:off x="6750085" y="2947068"/>
            <a:ext cx="690806" cy="38100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19" name="Grouper 18"/>
          <p:cNvGrpSpPr/>
          <p:nvPr/>
        </p:nvGrpSpPr>
        <p:grpSpPr>
          <a:xfrm rot="19739624">
            <a:off x="6526000" y="2171887"/>
            <a:ext cx="1342117" cy="1335843"/>
            <a:chOff x="379200" y="2616385"/>
            <a:chExt cx="1342117" cy="1335843"/>
          </a:xfrm>
        </p:grpSpPr>
        <p:pic>
          <p:nvPicPr>
            <p:cNvPr id="16" name="Image 15"/>
            <p:cNvPicPr>
              <a:picLocks noChangeAspect="1"/>
            </p:cNvPicPr>
            <p:nvPr/>
          </p:nvPicPr>
          <p:blipFill>
            <a:blip r:embed="rId6">
              <a:clrChange>
                <a:clrFrom>
                  <a:srgbClr val="FFFFFF"/>
                </a:clrFrom>
                <a:clrTo>
                  <a:srgbClr val="FFFFFF">
                    <a:alpha val="0"/>
                  </a:srgbClr>
                </a:clrTo>
              </a:clrChange>
            </a:blip>
            <a:stretch>
              <a:fillRect/>
            </a:stretch>
          </p:blipFill>
          <p:spPr>
            <a:xfrm rot="1251070">
              <a:off x="379200" y="2616385"/>
              <a:ext cx="1342117" cy="1335843"/>
            </a:xfrm>
            <a:prstGeom prst="rect">
              <a:avLst/>
            </a:prstGeom>
          </p:spPr>
        </p:pic>
        <p:sp>
          <p:nvSpPr>
            <p:cNvPr id="17" name="ZoneTexte 16"/>
            <p:cNvSpPr txBox="1"/>
            <p:nvPr/>
          </p:nvSpPr>
          <p:spPr>
            <a:xfrm rot="2734983">
              <a:off x="406399" y="3276601"/>
              <a:ext cx="890689" cy="369332"/>
            </a:xfrm>
            <a:prstGeom prst="rect">
              <a:avLst/>
            </a:prstGeom>
            <a:noFill/>
          </p:spPr>
          <p:txBody>
            <a:bodyPr wrap="none" rtlCol="0">
              <a:spAutoFit/>
            </a:bodyPr>
            <a:lstStyle/>
            <a:p>
              <a:r>
                <a:rPr lang="fr-FR" b="1" dirty="0" smtClean="0"/>
                <a:t>1,000</a:t>
              </a:r>
              <a:r>
                <a:rPr lang="fr-FR" b="1" dirty="0" smtClean="0"/>
                <a:t>$</a:t>
              </a:r>
              <a:endParaRPr lang="fr-FR" b="1" dirty="0"/>
            </a:p>
          </p:txBody>
        </p:sp>
      </p:grpSp>
    </p:spTree>
  </p:cSld>
  <p:clrMapOvr>
    <a:masterClrMapping/>
  </p:clrMapOvr>
  <mc:AlternateContent>
    <mc:Choice xmlns:mp="http://schemas.microsoft.com/office/mac/powerpoint/2008/main" Requires="mp">
      <mc:AlternateContent>
        <mc:Choice Requires="mp">
          <mp:transition>
            <mp:flip dir="d"/>
          </mp:transition>
        </mc:Choice>
        <mc:Fallback xmlns:mp="http://schemas.microsoft.com/office/mac/powerpoint/2008/main" xmlns="" xmlns:a="http://schemas.openxmlformats.org/drawingml/2006/main" xmlns:r="http://schemas.openxmlformats.org/officeDocument/2006/relationships" xmlns:mc="http://schemas.openxmlformats.org/markup-compatibility/2006" xmlns:mv="urn:schemas-microsoft-com:mac:vml" xmlns:p="http://schemas.openxmlformats.org/presentationml/2006/main">
          <p:transition>
            <p:newsflash/>
          </p:transition>
        </mc:Fallback>
      </mc:AlternateContent>
    </mc:Choice>
    <mc:Fallback>
      <mc:AlternateContent>
        <mc:Choice Requires="mp">
          <p:transition>
            <p:newsflash/>
          </p:transition>
        </mc:Choice>
        <mc:Fallback xmlns:mp="http://schemas.microsoft.com/office/mac/powerpoint/2008/main" xmlns="" xmlns:a="http://schemas.openxmlformats.org/drawingml/2006/main" xmlns:r="http://schemas.openxmlformats.org/officeDocument/2006/relationships" xmlns:mc="http://schemas.openxmlformats.org/markup-compatibility/2006" xmlns:mv="urn:schemas-microsoft-com:mac:vml" xmlns:p="http://schemas.openxmlformats.org/presentationml/2006/main">
          <p:transition>
            <p:newsflash/>
          </p:transition>
        </mc:Fallback>
      </mc:AlternateContent>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 name="Titre 1"/>
          <p:cNvSpPr txBox="1">
            <a:spLocks/>
          </p:cNvSpPr>
          <p:nvPr/>
        </p:nvSpPr>
        <p:spPr bwMode="auto">
          <a:xfrm>
            <a:off x="457200" y="277813"/>
            <a:ext cx="8686800" cy="113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3700" b="0" i="0" u="none" strike="noStrike" kern="0" cap="none" spc="0" normalizeH="0" baseline="0" noProof="0" dirty="0" smtClean="0">
                <a:ln>
                  <a:noFill/>
                </a:ln>
                <a:solidFill>
                  <a:schemeClr val="tx2"/>
                </a:solidFill>
                <a:effectLst/>
                <a:uLnTx/>
                <a:uFillTx/>
                <a:latin typeface="+mj-lt"/>
                <a:ea typeface="ＭＳ Ｐゴシック" pitchFamily="-84" charset="-128"/>
                <a:cs typeface="ＭＳ Ｐゴシック" pitchFamily="-84" charset="-128"/>
              </a:rPr>
              <a:t>Le génome </a:t>
            </a:r>
            <a:r>
              <a:rPr lang="fr-FR" sz="3700" kern="0" dirty="0" smtClean="0">
                <a:solidFill>
                  <a:schemeClr val="tx2"/>
                </a:solidFill>
                <a:latin typeface="+mj-lt"/>
                <a:ea typeface="ＭＳ Ｐゴシック" pitchFamily="-84" charset="-128"/>
                <a:cs typeface="ＭＳ Ｐゴシック" pitchFamily="-84" charset="-128"/>
              </a:rPr>
              <a:t>h</a:t>
            </a:r>
            <a:r>
              <a:rPr kumimoji="0" lang="fr-FR" sz="3700" b="0" i="0" u="none" strike="noStrike" kern="0" cap="none" spc="0" normalizeH="0" baseline="0" noProof="0" dirty="0" err="1" smtClean="0">
                <a:ln>
                  <a:noFill/>
                </a:ln>
                <a:solidFill>
                  <a:schemeClr val="tx2"/>
                </a:solidFill>
                <a:effectLst/>
                <a:uLnTx/>
                <a:uFillTx/>
                <a:latin typeface="+mj-lt"/>
                <a:ea typeface="ＭＳ Ｐゴシック" pitchFamily="-84" charset="-128"/>
                <a:cs typeface="ＭＳ Ｐゴシック" pitchFamily="-84" charset="-128"/>
              </a:rPr>
              <a:t>umain</a:t>
            </a:r>
            <a:r>
              <a:rPr lang="fr-FR" sz="3700" kern="0" dirty="0" smtClean="0">
                <a:solidFill>
                  <a:schemeClr val="tx2"/>
                </a:solidFill>
                <a:latin typeface="+mj-lt"/>
                <a:ea typeface="ＭＳ Ｐゴシック" pitchFamily="-84" charset="-128"/>
                <a:cs typeface="ＭＳ Ｐゴシック" pitchFamily="-84" charset="-128"/>
              </a:rPr>
              <a:t>: une pochette-surprise</a:t>
            </a:r>
            <a:endParaRPr kumimoji="0" lang="fr-FR" sz="3700" b="0" i="0" u="none" strike="noStrike" kern="0" cap="none" spc="0" normalizeH="0" baseline="0" noProof="0" dirty="0">
              <a:ln>
                <a:noFill/>
              </a:ln>
              <a:solidFill>
                <a:schemeClr val="tx2"/>
              </a:solidFill>
              <a:effectLst/>
              <a:uLnTx/>
              <a:uFillTx/>
              <a:latin typeface="+mj-lt"/>
              <a:ea typeface="ＭＳ Ｐゴシック" pitchFamily="-84" charset="-128"/>
              <a:cs typeface="ＭＳ Ｐゴシック" pitchFamily="-84" charset="-128"/>
            </a:endParaRPr>
          </a:p>
        </p:txBody>
      </p:sp>
      <p:pic>
        <p:nvPicPr>
          <p:cNvPr id="78" name="Picture 4"/>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0" y="725487"/>
            <a:ext cx="9144000" cy="5141913"/>
          </a:xfrm>
          <a:prstGeom prst="rect">
            <a:avLst/>
          </a:prstGeom>
          <a:noFill/>
          <a:ln w="9525">
            <a:noFill/>
            <a:miter lim="800000"/>
            <a:headEnd/>
            <a:tailEnd/>
          </a:ln>
        </p:spPr>
      </p:pic>
      <p:sp>
        <p:nvSpPr>
          <p:cNvPr id="59" name="Rectangle 58"/>
          <p:cNvSpPr/>
          <p:nvPr/>
        </p:nvSpPr>
        <p:spPr>
          <a:xfrm>
            <a:off x="2565400" y="3302000"/>
            <a:ext cx="4076700" cy="533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79" name="Group 5"/>
          <p:cNvGrpSpPr>
            <a:grpSpLocks/>
          </p:cNvGrpSpPr>
          <p:nvPr/>
        </p:nvGrpSpPr>
        <p:grpSpPr bwMode="auto">
          <a:xfrm>
            <a:off x="0" y="3276600"/>
            <a:ext cx="8382000" cy="3429000"/>
            <a:chOff x="96" y="2064"/>
            <a:chExt cx="5184" cy="2160"/>
          </a:xfrm>
        </p:grpSpPr>
        <p:sp>
          <p:nvSpPr>
            <p:cNvPr id="80" name="Rectangle 79"/>
            <p:cNvSpPr>
              <a:spLocks noChangeArrowheads="1"/>
            </p:cNvSpPr>
            <p:nvPr/>
          </p:nvSpPr>
          <p:spPr bwMode="auto">
            <a:xfrm>
              <a:off x="96" y="2064"/>
              <a:ext cx="1440" cy="2112"/>
            </a:xfrm>
            <a:prstGeom prst="rect">
              <a:avLst/>
            </a:prstGeom>
            <a:solidFill>
              <a:schemeClr val="bg1"/>
            </a:solidFill>
            <a:ln w="9525">
              <a:solidFill>
                <a:schemeClr val="bg1"/>
              </a:solidFill>
              <a:miter lim="800000"/>
              <a:headEnd/>
              <a:tailEnd/>
            </a:ln>
          </p:spPr>
          <p:txBody>
            <a:bodyPr wrap="none" anchor="ctr">
              <a:prstTxWarp prst="textNoShape">
                <a:avLst/>
              </a:prstTxWarp>
            </a:bodyPr>
            <a:lstStyle/>
            <a:p>
              <a:endParaRPr lang="fr-FR"/>
            </a:p>
          </p:txBody>
        </p:sp>
        <p:sp>
          <p:nvSpPr>
            <p:cNvPr id="81" name="Rectangle 80"/>
            <p:cNvSpPr>
              <a:spLocks noChangeArrowheads="1"/>
            </p:cNvSpPr>
            <p:nvPr/>
          </p:nvSpPr>
          <p:spPr bwMode="auto">
            <a:xfrm>
              <a:off x="1440" y="2400"/>
              <a:ext cx="1680" cy="1824"/>
            </a:xfrm>
            <a:prstGeom prst="rect">
              <a:avLst/>
            </a:prstGeom>
            <a:solidFill>
              <a:schemeClr val="bg1"/>
            </a:solidFill>
            <a:ln w="9525">
              <a:solidFill>
                <a:schemeClr val="bg1"/>
              </a:solidFill>
              <a:miter lim="800000"/>
              <a:headEnd/>
              <a:tailEnd/>
            </a:ln>
          </p:spPr>
          <p:txBody>
            <a:bodyPr wrap="none" anchor="ctr">
              <a:prstTxWarp prst="textNoShape">
                <a:avLst/>
              </a:prstTxWarp>
            </a:bodyPr>
            <a:lstStyle/>
            <a:p>
              <a:pPr algn="ctr"/>
              <a:endParaRPr lang="fr-FR" b="0"/>
            </a:p>
          </p:txBody>
        </p:sp>
        <p:sp>
          <p:nvSpPr>
            <p:cNvPr id="82" name="Rectangle 81"/>
            <p:cNvSpPr>
              <a:spLocks noChangeArrowheads="1"/>
            </p:cNvSpPr>
            <p:nvPr/>
          </p:nvSpPr>
          <p:spPr bwMode="auto">
            <a:xfrm>
              <a:off x="3120" y="2448"/>
              <a:ext cx="1296" cy="1728"/>
            </a:xfrm>
            <a:prstGeom prst="rect">
              <a:avLst/>
            </a:prstGeom>
            <a:solidFill>
              <a:schemeClr val="bg1"/>
            </a:solidFill>
            <a:ln w="9525">
              <a:solidFill>
                <a:schemeClr val="bg1"/>
              </a:solidFill>
              <a:miter lim="800000"/>
              <a:headEnd/>
              <a:tailEnd/>
            </a:ln>
          </p:spPr>
          <p:txBody>
            <a:bodyPr wrap="none" anchor="ctr">
              <a:prstTxWarp prst="textNoShape">
                <a:avLst/>
              </a:prstTxWarp>
            </a:bodyPr>
            <a:lstStyle/>
            <a:p>
              <a:pPr algn="ctr"/>
              <a:endParaRPr lang="fr-FR" b="0"/>
            </a:p>
          </p:txBody>
        </p:sp>
        <p:sp>
          <p:nvSpPr>
            <p:cNvPr id="83" name="Rectangle 82"/>
            <p:cNvSpPr>
              <a:spLocks noChangeArrowheads="1"/>
            </p:cNvSpPr>
            <p:nvPr/>
          </p:nvSpPr>
          <p:spPr bwMode="auto">
            <a:xfrm>
              <a:off x="3696" y="3456"/>
              <a:ext cx="1584" cy="672"/>
            </a:xfrm>
            <a:prstGeom prst="rect">
              <a:avLst/>
            </a:prstGeom>
            <a:solidFill>
              <a:schemeClr val="bg1"/>
            </a:solidFill>
            <a:ln w="9525">
              <a:solidFill>
                <a:schemeClr val="bg1"/>
              </a:solidFill>
              <a:miter lim="800000"/>
              <a:headEnd/>
              <a:tailEnd/>
            </a:ln>
          </p:spPr>
          <p:txBody>
            <a:bodyPr wrap="none" anchor="ctr">
              <a:prstTxWarp prst="textNoShape">
                <a:avLst/>
              </a:prstTxWarp>
            </a:bodyPr>
            <a:lstStyle/>
            <a:p>
              <a:pPr algn="ctr"/>
              <a:endParaRPr lang="fr-FR" b="0"/>
            </a:p>
          </p:txBody>
        </p:sp>
        <p:sp>
          <p:nvSpPr>
            <p:cNvPr id="84" name="Rectangle 83"/>
            <p:cNvSpPr>
              <a:spLocks noChangeArrowheads="1"/>
            </p:cNvSpPr>
            <p:nvPr/>
          </p:nvSpPr>
          <p:spPr bwMode="auto">
            <a:xfrm>
              <a:off x="3072" y="2880"/>
              <a:ext cx="1584" cy="672"/>
            </a:xfrm>
            <a:prstGeom prst="rect">
              <a:avLst/>
            </a:prstGeom>
            <a:solidFill>
              <a:schemeClr val="bg1"/>
            </a:solidFill>
            <a:ln w="9525">
              <a:solidFill>
                <a:schemeClr val="bg1"/>
              </a:solidFill>
              <a:miter lim="800000"/>
              <a:headEnd/>
              <a:tailEnd/>
            </a:ln>
          </p:spPr>
          <p:txBody>
            <a:bodyPr wrap="none" anchor="ctr">
              <a:prstTxWarp prst="textNoShape">
                <a:avLst/>
              </a:prstTxWarp>
            </a:bodyPr>
            <a:lstStyle/>
            <a:p>
              <a:pPr algn="ctr"/>
              <a:endParaRPr lang="fr-FR" b="0"/>
            </a:p>
          </p:txBody>
        </p:sp>
        <p:sp>
          <p:nvSpPr>
            <p:cNvPr id="85" name="Rectangle 84"/>
            <p:cNvSpPr>
              <a:spLocks noChangeArrowheads="1"/>
            </p:cNvSpPr>
            <p:nvPr/>
          </p:nvSpPr>
          <p:spPr bwMode="auto">
            <a:xfrm>
              <a:off x="2976" y="2640"/>
              <a:ext cx="1584" cy="672"/>
            </a:xfrm>
            <a:prstGeom prst="rect">
              <a:avLst/>
            </a:prstGeom>
            <a:solidFill>
              <a:schemeClr val="bg1"/>
            </a:solidFill>
            <a:ln w="9525">
              <a:solidFill>
                <a:schemeClr val="bg1"/>
              </a:solidFill>
              <a:miter lim="800000"/>
              <a:headEnd/>
              <a:tailEnd/>
            </a:ln>
          </p:spPr>
          <p:txBody>
            <a:bodyPr wrap="none" anchor="ctr">
              <a:prstTxWarp prst="textNoShape">
                <a:avLst/>
              </a:prstTxWarp>
            </a:bodyPr>
            <a:lstStyle/>
            <a:p>
              <a:pPr algn="ctr"/>
              <a:endParaRPr lang="fr-FR" b="0"/>
            </a:p>
          </p:txBody>
        </p:sp>
        <p:sp>
          <p:nvSpPr>
            <p:cNvPr id="86" name="Rectangle 85"/>
            <p:cNvSpPr>
              <a:spLocks noChangeArrowheads="1"/>
            </p:cNvSpPr>
            <p:nvPr/>
          </p:nvSpPr>
          <p:spPr bwMode="auto">
            <a:xfrm>
              <a:off x="3120" y="2880"/>
              <a:ext cx="1584" cy="672"/>
            </a:xfrm>
            <a:prstGeom prst="rect">
              <a:avLst/>
            </a:prstGeom>
            <a:solidFill>
              <a:schemeClr val="bg1"/>
            </a:solidFill>
            <a:ln w="9525">
              <a:solidFill>
                <a:schemeClr val="bg1"/>
              </a:solidFill>
              <a:miter lim="800000"/>
              <a:headEnd/>
              <a:tailEnd/>
            </a:ln>
          </p:spPr>
          <p:txBody>
            <a:bodyPr wrap="none" anchor="ctr">
              <a:prstTxWarp prst="textNoShape">
                <a:avLst/>
              </a:prstTxWarp>
            </a:bodyPr>
            <a:lstStyle/>
            <a:p>
              <a:pPr algn="ctr"/>
              <a:endParaRPr lang="fr-FR" b="0"/>
            </a:p>
          </p:txBody>
        </p:sp>
        <p:sp>
          <p:nvSpPr>
            <p:cNvPr id="87" name="Oval 13"/>
            <p:cNvSpPr>
              <a:spLocks noChangeArrowheads="1"/>
            </p:cNvSpPr>
            <p:nvPr/>
          </p:nvSpPr>
          <p:spPr bwMode="auto">
            <a:xfrm>
              <a:off x="3960" y="2192"/>
              <a:ext cx="950" cy="1592"/>
            </a:xfrm>
            <a:prstGeom prst="ellipse">
              <a:avLst/>
            </a:prstGeom>
            <a:solidFill>
              <a:schemeClr val="bg1"/>
            </a:solidFill>
            <a:ln w="9525">
              <a:solidFill>
                <a:schemeClr val="bg1"/>
              </a:solidFill>
              <a:round/>
              <a:headEnd/>
              <a:tailEnd/>
            </a:ln>
          </p:spPr>
          <p:txBody>
            <a:bodyPr wrap="none" anchor="ctr">
              <a:prstTxWarp prst="textNoShape">
                <a:avLst/>
              </a:prstTxWarp>
            </a:bodyPr>
            <a:lstStyle/>
            <a:p>
              <a:endParaRPr lang="fr-FR"/>
            </a:p>
          </p:txBody>
        </p:sp>
      </p:grpSp>
      <p:pic>
        <p:nvPicPr>
          <p:cNvPr id="90" name="Picture 17"/>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3702844" y="2929489"/>
            <a:ext cx="3702844" cy="1468908"/>
          </a:xfrm>
          <a:prstGeom prst="rect">
            <a:avLst/>
          </a:prstGeom>
          <a:noFill/>
          <a:ln w="9525">
            <a:noFill/>
            <a:miter lim="800000"/>
            <a:headEnd/>
            <a:tailEnd/>
          </a:ln>
        </p:spPr>
      </p:pic>
      <p:sp>
        <p:nvSpPr>
          <p:cNvPr id="99" name="Text Box 26"/>
          <p:cNvSpPr txBox="1">
            <a:spLocks noChangeArrowheads="1"/>
          </p:cNvSpPr>
          <p:nvPr/>
        </p:nvSpPr>
        <p:spPr bwMode="auto">
          <a:xfrm>
            <a:off x="2479675" y="2978150"/>
            <a:ext cx="304800" cy="274638"/>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da-DK" sz="1200" b="1">
                <a:latin typeface="Arial Unicode MS"/>
                <a:cs typeface="Arial Unicode MS"/>
              </a:rPr>
              <a:t>9</a:t>
            </a:r>
            <a:endParaRPr lang="da-DK" sz="2400" b="1">
              <a:latin typeface="Arial Unicode MS"/>
              <a:cs typeface="Arial Unicode MS"/>
            </a:endParaRPr>
          </a:p>
        </p:txBody>
      </p:sp>
      <p:sp>
        <p:nvSpPr>
          <p:cNvPr id="100" name="Text Box 27"/>
          <p:cNvSpPr txBox="1">
            <a:spLocks noChangeArrowheads="1"/>
          </p:cNvSpPr>
          <p:nvPr/>
        </p:nvSpPr>
        <p:spPr bwMode="auto">
          <a:xfrm>
            <a:off x="6769100" y="2781300"/>
            <a:ext cx="304800" cy="274638"/>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da-DK" sz="1200" b="1">
                <a:latin typeface="Arial Unicode MS"/>
                <a:cs typeface="Arial Unicode MS"/>
              </a:rPr>
              <a:t>X</a:t>
            </a:r>
            <a:endParaRPr lang="da-DK" sz="2400" b="1">
              <a:latin typeface="Arial Unicode MS"/>
              <a:cs typeface="Arial Unicode MS"/>
            </a:endParaRPr>
          </a:p>
        </p:txBody>
      </p:sp>
      <p:sp>
        <p:nvSpPr>
          <p:cNvPr id="101" name="Text Box 28"/>
          <p:cNvSpPr txBox="1">
            <a:spLocks noChangeArrowheads="1"/>
          </p:cNvSpPr>
          <p:nvPr/>
        </p:nvSpPr>
        <p:spPr bwMode="auto">
          <a:xfrm>
            <a:off x="7105650" y="3090863"/>
            <a:ext cx="304800" cy="274637"/>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da-DK" sz="1200" b="1">
                <a:latin typeface="Arial Unicode MS"/>
                <a:cs typeface="Arial Unicode MS"/>
              </a:rPr>
              <a:t>Y</a:t>
            </a:r>
            <a:endParaRPr lang="da-DK" sz="2400" b="1">
              <a:latin typeface="Arial Unicode MS"/>
              <a:cs typeface="Arial Unicode MS"/>
            </a:endParaRPr>
          </a:p>
        </p:txBody>
      </p:sp>
      <p:sp>
        <p:nvSpPr>
          <p:cNvPr id="102" name="Text Box 29"/>
          <p:cNvSpPr txBox="1">
            <a:spLocks noChangeArrowheads="1"/>
          </p:cNvSpPr>
          <p:nvPr/>
        </p:nvSpPr>
        <p:spPr bwMode="auto">
          <a:xfrm>
            <a:off x="4271963" y="3038475"/>
            <a:ext cx="371475" cy="274638"/>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da-DK" sz="1200" b="1">
                <a:latin typeface="Arial Unicode MS"/>
                <a:cs typeface="Arial Unicode MS"/>
              </a:rPr>
              <a:t>15</a:t>
            </a:r>
            <a:endParaRPr lang="da-DK" sz="2400" b="1">
              <a:latin typeface="Arial Unicode MS"/>
              <a:cs typeface="Arial Unicode MS"/>
            </a:endParaRPr>
          </a:p>
        </p:txBody>
      </p:sp>
      <p:sp>
        <p:nvSpPr>
          <p:cNvPr id="103" name="Text Box 30"/>
          <p:cNvSpPr txBox="1">
            <a:spLocks noChangeArrowheads="1"/>
          </p:cNvSpPr>
          <p:nvPr/>
        </p:nvSpPr>
        <p:spPr bwMode="auto">
          <a:xfrm>
            <a:off x="3960813" y="3059113"/>
            <a:ext cx="392112" cy="274637"/>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da-DK" sz="1200" b="1">
                <a:latin typeface="Arial Unicode MS"/>
                <a:cs typeface="Arial Unicode MS"/>
              </a:rPr>
              <a:t>14</a:t>
            </a:r>
            <a:endParaRPr lang="da-DK" sz="2400" b="1">
              <a:latin typeface="Arial Unicode MS"/>
              <a:cs typeface="Arial Unicode MS"/>
            </a:endParaRPr>
          </a:p>
        </p:txBody>
      </p:sp>
      <p:sp>
        <p:nvSpPr>
          <p:cNvPr id="104" name="Text Box 31"/>
          <p:cNvSpPr txBox="1">
            <a:spLocks noChangeArrowheads="1"/>
          </p:cNvSpPr>
          <p:nvPr/>
        </p:nvSpPr>
        <p:spPr bwMode="auto">
          <a:xfrm>
            <a:off x="3671888" y="3035300"/>
            <a:ext cx="360362" cy="274638"/>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da-DK" sz="1200" b="1">
                <a:latin typeface="Arial Unicode MS"/>
                <a:cs typeface="Arial Unicode MS"/>
              </a:rPr>
              <a:t>13</a:t>
            </a:r>
            <a:endParaRPr lang="da-DK" sz="2400" b="1">
              <a:latin typeface="Arial Unicode MS"/>
              <a:cs typeface="Arial Unicode MS"/>
            </a:endParaRPr>
          </a:p>
        </p:txBody>
      </p:sp>
      <p:sp>
        <p:nvSpPr>
          <p:cNvPr id="105" name="Text Box 32"/>
          <p:cNvSpPr txBox="1">
            <a:spLocks noChangeArrowheads="1"/>
          </p:cNvSpPr>
          <p:nvPr/>
        </p:nvSpPr>
        <p:spPr bwMode="auto">
          <a:xfrm>
            <a:off x="3354388" y="3017838"/>
            <a:ext cx="390525" cy="274637"/>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da-DK" sz="1200" b="1">
                <a:latin typeface="Arial Unicode MS"/>
                <a:cs typeface="Arial Unicode MS"/>
              </a:rPr>
              <a:t>12</a:t>
            </a:r>
            <a:endParaRPr lang="da-DK" sz="2400" b="1">
              <a:latin typeface="Arial Unicode MS"/>
              <a:cs typeface="Arial Unicode MS"/>
            </a:endParaRPr>
          </a:p>
        </p:txBody>
      </p:sp>
      <p:sp>
        <p:nvSpPr>
          <p:cNvPr id="106" name="Text Box 33"/>
          <p:cNvSpPr txBox="1">
            <a:spLocks noChangeArrowheads="1"/>
          </p:cNvSpPr>
          <p:nvPr/>
        </p:nvSpPr>
        <p:spPr bwMode="auto">
          <a:xfrm>
            <a:off x="2736850" y="2986088"/>
            <a:ext cx="400050" cy="274637"/>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da-DK" sz="1200" b="1">
                <a:latin typeface="Arial Unicode MS"/>
                <a:cs typeface="Arial Unicode MS"/>
              </a:rPr>
              <a:t>10</a:t>
            </a:r>
            <a:endParaRPr lang="da-DK" sz="2400" b="1">
              <a:latin typeface="Arial Unicode MS"/>
              <a:cs typeface="Arial Unicode MS"/>
            </a:endParaRPr>
          </a:p>
        </p:txBody>
      </p:sp>
      <p:sp>
        <p:nvSpPr>
          <p:cNvPr id="107" name="Text Box 34"/>
          <p:cNvSpPr txBox="1">
            <a:spLocks noChangeArrowheads="1"/>
          </p:cNvSpPr>
          <p:nvPr/>
        </p:nvSpPr>
        <p:spPr bwMode="auto">
          <a:xfrm>
            <a:off x="3068638" y="2894013"/>
            <a:ext cx="379412" cy="274637"/>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da-DK" sz="1200" b="1">
                <a:latin typeface="Arial Unicode MS"/>
                <a:cs typeface="Arial Unicode MS"/>
              </a:rPr>
              <a:t>11</a:t>
            </a:r>
            <a:endParaRPr lang="da-DK" sz="2400" b="1">
              <a:latin typeface="Arial Unicode MS"/>
              <a:cs typeface="Arial Unicode MS"/>
            </a:endParaRPr>
          </a:p>
        </p:txBody>
      </p:sp>
      <p:sp>
        <p:nvSpPr>
          <p:cNvPr id="108" name="Text Box 35"/>
          <p:cNvSpPr txBox="1">
            <a:spLocks noChangeArrowheads="1"/>
          </p:cNvSpPr>
          <p:nvPr/>
        </p:nvSpPr>
        <p:spPr bwMode="auto">
          <a:xfrm>
            <a:off x="6145213" y="3054350"/>
            <a:ext cx="393700" cy="274638"/>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da-DK" sz="1200" b="1">
                <a:latin typeface="Arial Unicode MS"/>
                <a:cs typeface="Arial Unicode MS"/>
              </a:rPr>
              <a:t>21</a:t>
            </a:r>
            <a:endParaRPr lang="da-DK" sz="2400" b="1">
              <a:latin typeface="Arial Unicode MS"/>
              <a:cs typeface="Arial Unicode MS"/>
            </a:endParaRPr>
          </a:p>
        </p:txBody>
      </p:sp>
      <p:sp>
        <p:nvSpPr>
          <p:cNvPr id="109" name="Text Box 36"/>
          <p:cNvSpPr txBox="1">
            <a:spLocks noChangeArrowheads="1"/>
          </p:cNvSpPr>
          <p:nvPr/>
        </p:nvSpPr>
        <p:spPr bwMode="auto">
          <a:xfrm>
            <a:off x="5832475" y="2962275"/>
            <a:ext cx="431800" cy="274638"/>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da-DK" sz="1200" b="1">
                <a:latin typeface="Arial Unicode MS"/>
                <a:cs typeface="Arial Unicode MS"/>
              </a:rPr>
              <a:t>20</a:t>
            </a:r>
            <a:endParaRPr lang="da-DK" sz="2400" b="1">
              <a:latin typeface="Arial Unicode MS"/>
              <a:cs typeface="Arial Unicode MS"/>
            </a:endParaRPr>
          </a:p>
        </p:txBody>
      </p:sp>
      <p:sp>
        <p:nvSpPr>
          <p:cNvPr id="110" name="Text Box 37"/>
          <p:cNvSpPr txBox="1">
            <a:spLocks noChangeArrowheads="1"/>
          </p:cNvSpPr>
          <p:nvPr/>
        </p:nvSpPr>
        <p:spPr bwMode="auto">
          <a:xfrm>
            <a:off x="5537200" y="2938463"/>
            <a:ext cx="363538" cy="274637"/>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da-DK" sz="1200" b="1">
                <a:latin typeface="Arial Unicode MS"/>
                <a:cs typeface="Arial Unicode MS"/>
              </a:rPr>
              <a:t>19</a:t>
            </a:r>
            <a:endParaRPr lang="da-DK" sz="2400" b="1">
              <a:latin typeface="Arial Unicode MS"/>
              <a:cs typeface="Arial Unicode MS"/>
            </a:endParaRPr>
          </a:p>
        </p:txBody>
      </p:sp>
      <p:sp>
        <p:nvSpPr>
          <p:cNvPr id="111" name="Text Box 38"/>
          <p:cNvSpPr txBox="1">
            <a:spLocks noChangeArrowheads="1"/>
          </p:cNvSpPr>
          <p:nvPr/>
        </p:nvSpPr>
        <p:spPr bwMode="auto">
          <a:xfrm>
            <a:off x="5232400" y="3011488"/>
            <a:ext cx="360363" cy="274637"/>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da-DK" sz="1200" b="1">
                <a:latin typeface="Arial Unicode MS"/>
                <a:cs typeface="Arial Unicode MS"/>
              </a:rPr>
              <a:t>18</a:t>
            </a:r>
            <a:endParaRPr lang="da-DK" sz="2400" b="1">
              <a:latin typeface="Arial Unicode MS"/>
              <a:cs typeface="Arial Unicode MS"/>
            </a:endParaRPr>
          </a:p>
        </p:txBody>
      </p:sp>
      <p:sp>
        <p:nvSpPr>
          <p:cNvPr id="112" name="Text Box 39"/>
          <p:cNvSpPr txBox="1">
            <a:spLocks noChangeArrowheads="1"/>
          </p:cNvSpPr>
          <p:nvPr/>
        </p:nvSpPr>
        <p:spPr bwMode="auto">
          <a:xfrm>
            <a:off x="4897438" y="2990850"/>
            <a:ext cx="401637" cy="274638"/>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da-DK" sz="1200" b="1">
                <a:latin typeface="Arial Unicode MS"/>
                <a:cs typeface="Arial Unicode MS"/>
              </a:rPr>
              <a:t>17</a:t>
            </a:r>
            <a:endParaRPr lang="da-DK" sz="2400" b="1">
              <a:latin typeface="Arial Unicode MS"/>
              <a:cs typeface="Arial Unicode MS"/>
            </a:endParaRPr>
          </a:p>
        </p:txBody>
      </p:sp>
      <p:sp>
        <p:nvSpPr>
          <p:cNvPr id="113" name="Text Box 40"/>
          <p:cNvSpPr txBox="1">
            <a:spLocks noChangeArrowheads="1"/>
          </p:cNvSpPr>
          <p:nvPr/>
        </p:nvSpPr>
        <p:spPr bwMode="auto">
          <a:xfrm>
            <a:off x="4600575" y="2867025"/>
            <a:ext cx="350838" cy="276999"/>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da-DK" sz="1200" b="1">
                <a:latin typeface="Arial Unicode MS"/>
                <a:cs typeface="Arial Unicode MS"/>
              </a:rPr>
              <a:t>16</a:t>
            </a:r>
            <a:endParaRPr lang="da-DK" sz="2400" b="1">
              <a:latin typeface="Arial Unicode MS"/>
              <a:cs typeface="Arial Unicode MS"/>
            </a:endParaRPr>
          </a:p>
        </p:txBody>
      </p:sp>
      <p:sp>
        <p:nvSpPr>
          <p:cNvPr id="114" name="Text Box 41"/>
          <p:cNvSpPr txBox="1">
            <a:spLocks noChangeArrowheads="1"/>
          </p:cNvSpPr>
          <p:nvPr/>
        </p:nvSpPr>
        <p:spPr bwMode="auto">
          <a:xfrm>
            <a:off x="6464300" y="3035300"/>
            <a:ext cx="373063" cy="274638"/>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da-DK" sz="1200" b="1">
                <a:latin typeface="Arial Unicode MS"/>
                <a:cs typeface="Arial Unicode MS"/>
              </a:rPr>
              <a:t>22</a:t>
            </a:r>
            <a:endParaRPr lang="da-DK" sz="2400" b="1">
              <a:latin typeface="Arial Unicode MS"/>
              <a:cs typeface="Arial Unicode MS"/>
            </a:endParaRPr>
          </a:p>
        </p:txBody>
      </p:sp>
      <p:sp>
        <p:nvSpPr>
          <p:cNvPr id="115" name="Oval 13"/>
          <p:cNvSpPr>
            <a:spLocks noChangeArrowheads="1"/>
          </p:cNvSpPr>
          <p:nvPr/>
        </p:nvSpPr>
        <p:spPr bwMode="auto">
          <a:xfrm>
            <a:off x="7442200" y="5194300"/>
            <a:ext cx="1536700" cy="571500"/>
          </a:xfrm>
          <a:prstGeom prst="ellipse">
            <a:avLst/>
          </a:prstGeom>
          <a:solidFill>
            <a:schemeClr val="bg1"/>
          </a:solidFill>
          <a:ln w="9525">
            <a:solidFill>
              <a:schemeClr val="bg1"/>
            </a:solidFill>
            <a:round/>
            <a:headEnd/>
            <a:tailEnd/>
          </a:ln>
        </p:spPr>
        <p:txBody>
          <a:bodyPr wrap="none" anchor="ctr">
            <a:prstTxWarp prst="textNoShape">
              <a:avLst/>
            </a:prstTxWarp>
          </a:bodyPr>
          <a:lstStyle/>
          <a:p>
            <a:endParaRPr lang="fr-FR"/>
          </a:p>
        </p:txBody>
      </p:sp>
      <p:sp>
        <p:nvSpPr>
          <p:cNvPr id="116" name="Text Box 14"/>
          <p:cNvSpPr txBox="1">
            <a:spLocks noChangeArrowheads="1"/>
          </p:cNvSpPr>
          <p:nvPr/>
        </p:nvSpPr>
        <p:spPr bwMode="auto">
          <a:xfrm>
            <a:off x="5618389" y="6385274"/>
            <a:ext cx="3172663" cy="276999"/>
          </a:xfrm>
          <a:prstGeom prst="rect">
            <a:avLst/>
          </a:prstGeom>
          <a:noFill/>
          <a:ln w="9525">
            <a:noFill/>
            <a:miter lim="800000"/>
            <a:headEnd/>
            <a:tailEnd/>
          </a:ln>
        </p:spPr>
        <p:txBody>
          <a:bodyPr wrap="none">
            <a:prstTxWarp prst="textNoShape">
              <a:avLst/>
            </a:prstTxWarp>
            <a:spAutoFit/>
          </a:bodyPr>
          <a:lstStyle/>
          <a:p>
            <a:r>
              <a:rPr lang="en-US" sz="1200" dirty="0" smtClean="0">
                <a:latin typeface="Calibri"/>
                <a:cs typeface="Calibri"/>
              </a:rPr>
              <a:t>Adapted f</a:t>
            </a:r>
            <a:r>
              <a:rPr lang="en-US" sz="1200" b="0" dirty="0" smtClean="0">
                <a:latin typeface="Calibri"/>
                <a:cs typeface="Calibri"/>
              </a:rPr>
              <a:t>rom Hein</a:t>
            </a:r>
            <a:r>
              <a:rPr lang="en-US" sz="1200" b="0" dirty="0">
                <a:latin typeface="Calibri"/>
                <a:cs typeface="Calibri"/>
              </a:rPr>
              <a:t>,</a:t>
            </a:r>
            <a:r>
              <a:rPr lang="en-US" sz="1200" b="0" dirty="0" smtClean="0">
                <a:latin typeface="Calibri"/>
                <a:cs typeface="Calibri"/>
              </a:rPr>
              <a:t> The </a:t>
            </a:r>
            <a:r>
              <a:rPr lang="en-US" sz="1200" b="0" dirty="0">
                <a:latin typeface="Calibri"/>
                <a:cs typeface="Calibri"/>
              </a:rPr>
              <a:t>Washington </a:t>
            </a:r>
            <a:r>
              <a:rPr lang="en-US" sz="1200" b="0" dirty="0" smtClean="0">
                <a:latin typeface="Calibri"/>
                <a:cs typeface="Calibri"/>
              </a:rPr>
              <a:t>Post,</a:t>
            </a:r>
            <a:r>
              <a:rPr lang="en-US" sz="1200" dirty="0" smtClean="0">
                <a:latin typeface="Calibri"/>
                <a:cs typeface="Calibri"/>
              </a:rPr>
              <a:t> 2004</a:t>
            </a:r>
            <a:endParaRPr lang="en-US" sz="1200" b="0" dirty="0">
              <a:latin typeface="Calibri"/>
              <a:cs typeface="Calibri"/>
            </a:endParaRPr>
          </a:p>
        </p:txBody>
      </p:sp>
      <p:sp>
        <p:nvSpPr>
          <p:cNvPr id="59394" name="Rectangle 3"/>
          <p:cNvSpPr>
            <a:spLocks noChangeArrowheads="1"/>
          </p:cNvSpPr>
          <p:nvPr/>
        </p:nvSpPr>
        <p:spPr bwMode="auto">
          <a:xfrm>
            <a:off x="773113" y="5180013"/>
            <a:ext cx="7489825" cy="504825"/>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pPr algn="ctr"/>
            <a:r>
              <a:rPr lang="hu-HU" sz="2400">
                <a:solidFill>
                  <a:schemeClr val="bg1"/>
                </a:solidFill>
                <a:latin typeface="Comic Sans MS" pitchFamily="-1" charset="0"/>
              </a:rPr>
              <a:t>Total genome</a:t>
            </a:r>
          </a:p>
        </p:txBody>
      </p:sp>
      <p:sp>
        <p:nvSpPr>
          <p:cNvPr id="235524" name="Rectangle 4"/>
          <p:cNvSpPr>
            <a:spLocks noChangeArrowheads="1"/>
          </p:cNvSpPr>
          <p:nvPr/>
        </p:nvSpPr>
        <p:spPr bwMode="auto">
          <a:xfrm>
            <a:off x="779463" y="5184775"/>
            <a:ext cx="3600450" cy="504825"/>
          </a:xfrm>
          <a:prstGeom prst="rect">
            <a:avLst/>
          </a:prstGeom>
          <a:solidFill>
            <a:srgbClr val="33CCCC"/>
          </a:solidFill>
          <a:ln w="9525">
            <a:solidFill>
              <a:schemeClr val="tx1"/>
            </a:solidFill>
            <a:miter lim="800000"/>
            <a:headEnd/>
            <a:tailEnd/>
          </a:ln>
        </p:spPr>
        <p:txBody>
          <a:bodyPr wrap="none" anchor="ctr">
            <a:prstTxWarp prst="textNoShape">
              <a:avLst/>
            </a:prstTxWarp>
          </a:bodyPr>
          <a:lstStyle/>
          <a:p>
            <a:pPr algn="ctr"/>
            <a:r>
              <a:rPr lang="hu-HU" sz="2000" dirty="0">
                <a:solidFill>
                  <a:schemeClr val="bg1"/>
                </a:solidFill>
                <a:latin typeface="Comic Sans MS" pitchFamily="-1" charset="0"/>
              </a:rPr>
              <a:t>45% Transposable elements</a:t>
            </a:r>
          </a:p>
        </p:txBody>
      </p:sp>
      <p:sp>
        <p:nvSpPr>
          <p:cNvPr id="235525" name="Rectangle 5"/>
          <p:cNvSpPr>
            <a:spLocks noChangeArrowheads="1"/>
          </p:cNvSpPr>
          <p:nvPr/>
        </p:nvSpPr>
        <p:spPr bwMode="auto">
          <a:xfrm>
            <a:off x="6350000" y="5180013"/>
            <a:ext cx="1863725" cy="503237"/>
          </a:xfrm>
          <a:prstGeom prst="rect">
            <a:avLst/>
          </a:prstGeom>
          <a:solidFill>
            <a:srgbClr val="DFF91D"/>
          </a:solidFill>
          <a:ln w="9525">
            <a:solidFill>
              <a:schemeClr val="tx1"/>
            </a:solidFill>
            <a:miter lim="800000"/>
            <a:headEnd/>
            <a:tailEnd/>
          </a:ln>
        </p:spPr>
        <p:txBody>
          <a:bodyPr wrap="none" anchor="ctr">
            <a:prstTxWarp prst="textNoShape">
              <a:avLst/>
            </a:prstTxWarp>
          </a:bodyPr>
          <a:lstStyle/>
          <a:p>
            <a:pPr algn="ctr"/>
            <a:r>
              <a:rPr lang="hu-HU" sz="1400" b="1" dirty="0">
                <a:solidFill>
                  <a:schemeClr val="bg1"/>
                </a:solidFill>
                <a:latin typeface="Comic Sans MS" pitchFamily="-1" charset="0"/>
              </a:rPr>
              <a:t>25% introns + UTR</a:t>
            </a:r>
          </a:p>
        </p:txBody>
      </p:sp>
      <p:sp>
        <p:nvSpPr>
          <p:cNvPr id="235526" name="Rectangle 6"/>
          <p:cNvSpPr>
            <a:spLocks noChangeArrowheads="1"/>
          </p:cNvSpPr>
          <p:nvPr/>
        </p:nvSpPr>
        <p:spPr bwMode="auto">
          <a:xfrm>
            <a:off x="4983163" y="5184775"/>
            <a:ext cx="1368425" cy="503238"/>
          </a:xfrm>
          <a:prstGeom prst="rect">
            <a:avLst/>
          </a:prstGeom>
          <a:solidFill>
            <a:srgbClr val="FF9900"/>
          </a:solidFill>
          <a:ln w="9525">
            <a:solidFill>
              <a:schemeClr val="tx1"/>
            </a:solidFill>
            <a:miter lim="800000"/>
            <a:headEnd/>
            <a:tailEnd/>
          </a:ln>
        </p:spPr>
        <p:txBody>
          <a:bodyPr wrap="none" anchor="ctr">
            <a:prstTxWarp prst="textNoShape">
              <a:avLst/>
            </a:prstTxWarp>
          </a:bodyPr>
          <a:lstStyle/>
          <a:p>
            <a:pPr algn="ctr"/>
            <a:r>
              <a:rPr lang="hu-HU" sz="1200" b="1" dirty="0" smtClean="0">
                <a:solidFill>
                  <a:schemeClr val="bg1"/>
                </a:solidFill>
                <a:latin typeface="Comic Sans MS" pitchFamily="-1" charset="0"/>
              </a:rPr>
              <a:t>20,5% </a:t>
            </a:r>
            <a:r>
              <a:rPr lang="hu-HU" sz="1200" b="1" dirty="0">
                <a:solidFill>
                  <a:schemeClr val="bg1"/>
                </a:solidFill>
                <a:latin typeface="Comic Sans MS" pitchFamily="-1" charset="0"/>
              </a:rPr>
              <a:t>other inter</a:t>
            </a:r>
          </a:p>
          <a:p>
            <a:pPr algn="ctr"/>
            <a:r>
              <a:rPr lang="hu-HU" sz="1200" b="1" dirty="0">
                <a:solidFill>
                  <a:schemeClr val="bg1"/>
                </a:solidFill>
                <a:latin typeface="Comic Sans MS" pitchFamily="-1" charset="0"/>
              </a:rPr>
              <a:t>genic sequences</a:t>
            </a:r>
          </a:p>
        </p:txBody>
      </p:sp>
      <p:sp>
        <p:nvSpPr>
          <p:cNvPr id="235527" name="Rectangle 7"/>
          <p:cNvSpPr>
            <a:spLocks noChangeArrowheads="1"/>
          </p:cNvSpPr>
          <p:nvPr/>
        </p:nvSpPr>
        <p:spPr bwMode="auto">
          <a:xfrm>
            <a:off x="4383088" y="5186363"/>
            <a:ext cx="431800" cy="503237"/>
          </a:xfrm>
          <a:prstGeom prst="rect">
            <a:avLst/>
          </a:prstGeom>
          <a:solidFill>
            <a:srgbClr val="CC99FF"/>
          </a:solidFill>
          <a:ln w="9525">
            <a:solidFill>
              <a:schemeClr val="tx1"/>
            </a:solidFill>
            <a:miter lim="800000"/>
            <a:headEnd/>
            <a:tailEnd/>
          </a:ln>
        </p:spPr>
        <p:txBody>
          <a:bodyPr wrap="none" anchor="ctr">
            <a:prstTxWarp prst="textNoShape">
              <a:avLst/>
            </a:prstTxWarp>
          </a:bodyPr>
          <a:lstStyle/>
          <a:p>
            <a:pPr algn="ctr"/>
            <a:r>
              <a:rPr lang="hu-HU" sz="2000" b="1" dirty="0">
                <a:solidFill>
                  <a:schemeClr val="bg1"/>
                </a:solidFill>
                <a:latin typeface="Comic Sans MS" pitchFamily="-1" charset="0"/>
              </a:rPr>
              <a:t>5%</a:t>
            </a:r>
          </a:p>
        </p:txBody>
      </p:sp>
      <p:sp>
        <p:nvSpPr>
          <p:cNvPr id="235528" name="Rectangle 8"/>
          <p:cNvSpPr>
            <a:spLocks noChangeArrowheads="1"/>
          </p:cNvSpPr>
          <p:nvPr/>
        </p:nvSpPr>
        <p:spPr bwMode="auto">
          <a:xfrm>
            <a:off x="4821238" y="5186363"/>
            <a:ext cx="144462" cy="503237"/>
          </a:xfrm>
          <a:prstGeom prst="rect">
            <a:avLst/>
          </a:prstGeom>
          <a:solidFill>
            <a:srgbClr val="1818FE"/>
          </a:solidFill>
          <a:ln w="9525">
            <a:solidFill>
              <a:schemeClr val="tx1"/>
            </a:solidFill>
            <a:miter lim="800000"/>
            <a:headEnd/>
            <a:tailEnd/>
          </a:ln>
        </p:spPr>
        <p:txBody>
          <a:bodyPr wrap="none" anchor="ctr">
            <a:prstTxWarp prst="textNoShape">
              <a:avLst/>
            </a:prstTxWarp>
          </a:bodyPr>
          <a:lstStyle/>
          <a:p>
            <a:pPr algn="ctr"/>
            <a:endParaRPr lang="fr-FR" sz="1200" b="1">
              <a:solidFill>
                <a:schemeClr val="bg1"/>
              </a:solidFill>
              <a:latin typeface="Comic Sans MS" pitchFamily="-1" charset="0"/>
            </a:endParaRPr>
          </a:p>
        </p:txBody>
      </p:sp>
      <p:sp>
        <p:nvSpPr>
          <p:cNvPr id="235529" name="Rectangle 9"/>
          <p:cNvSpPr>
            <a:spLocks noChangeArrowheads="1"/>
          </p:cNvSpPr>
          <p:nvPr/>
        </p:nvSpPr>
        <p:spPr bwMode="auto">
          <a:xfrm>
            <a:off x="8189913" y="5186363"/>
            <a:ext cx="71437" cy="503237"/>
          </a:xfrm>
          <a:prstGeom prst="rect">
            <a:avLst/>
          </a:prstGeom>
          <a:solidFill>
            <a:srgbClr val="F42254"/>
          </a:solidFill>
          <a:ln w="9525">
            <a:solidFill>
              <a:schemeClr val="tx1"/>
            </a:solidFill>
            <a:miter lim="800000"/>
            <a:headEnd/>
            <a:tailEnd/>
          </a:ln>
        </p:spPr>
        <p:txBody>
          <a:bodyPr wrap="none" anchor="ctr">
            <a:prstTxWarp prst="textNoShape">
              <a:avLst/>
            </a:prstTxWarp>
          </a:bodyPr>
          <a:lstStyle/>
          <a:p>
            <a:pPr algn="ctr"/>
            <a:endParaRPr lang="fr-FR" sz="1200" b="1">
              <a:solidFill>
                <a:schemeClr val="bg1"/>
              </a:solidFill>
              <a:latin typeface="Comic Sans MS" pitchFamily="-1" charset="0"/>
            </a:endParaRPr>
          </a:p>
        </p:txBody>
      </p:sp>
      <p:sp>
        <p:nvSpPr>
          <p:cNvPr id="235530" name="Text Box 10"/>
          <p:cNvSpPr txBox="1">
            <a:spLocks noChangeArrowheads="1"/>
          </p:cNvSpPr>
          <p:nvPr/>
        </p:nvSpPr>
        <p:spPr bwMode="auto">
          <a:xfrm>
            <a:off x="3824288" y="4198938"/>
            <a:ext cx="2051050" cy="487362"/>
          </a:xfrm>
          <a:prstGeom prst="rect">
            <a:avLst/>
          </a:prstGeom>
          <a:noFill/>
          <a:ln w="9525">
            <a:noFill/>
            <a:miter lim="800000"/>
            <a:headEnd/>
            <a:tailEnd/>
          </a:ln>
        </p:spPr>
        <p:txBody>
          <a:bodyPr wrap="none">
            <a:prstTxWarp prst="textNoShape">
              <a:avLst/>
            </a:prstTxWarp>
            <a:spAutoFit/>
          </a:bodyPr>
          <a:lstStyle/>
          <a:p>
            <a:r>
              <a:rPr lang="hu-HU" sz="1400" b="1" dirty="0">
                <a:latin typeface="Comic Sans MS" pitchFamily="-1" charset="0"/>
              </a:rPr>
              <a:t>Simple repeats </a:t>
            </a:r>
          </a:p>
          <a:p>
            <a:r>
              <a:rPr lang="hu-HU" sz="1200" b="1" dirty="0">
                <a:latin typeface="Comic Sans MS" pitchFamily="-1" charset="0"/>
              </a:rPr>
              <a:t>(microsatelites; VNTR-s)</a:t>
            </a:r>
          </a:p>
        </p:txBody>
      </p:sp>
      <p:sp>
        <p:nvSpPr>
          <p:cNvPr id="235531" name="Text Box 11"/>
          <p:cNvSpPr txBox="1">
            <a:spLocks noChangeArrowheads="1"/>
          </p:cNvSpPr>
          <p:nvPr/>
        </p:nvSpPr>
        <p:spPr bwMode="auto">
          <a:xfrm>
            <a:off x="5830888" y="4349750"/>
            <a:ext cx="2312987" cy="304800"/>
          </a:xfrm>
          <a:prstGeom prst="rect">
            <a:avLst/>
          </a:prstGeom>
          <a:noFill/>
          <a:ln w="9525">
            <a:noFill/>
            <a:miter lim="800000"/>
            <a:headEnd/>
            <a:tailEnd/>
          </a:ln>
        </p:spPr>
        <p:txBody>
          <a:bodyPr wrap="none">
            <a:prstTxWarp prst="textNoShape">
              <a:avLst/>
            </a:prstTxWarp>
            <a:spAutoFit/>
          </a:bodyPr>
          <a:lstStyle/>
          <a:p>
            <a:r>
              <a:rPr lang="hu-HU" sz="1400" b="1" dirty="0">
                <a:solidFill>
                  <a:srgbClr val="F42254"/>
                </a:solidFill>
                <a:latin typeface="Comic Sans MS" pitchFamily="-1" charset="0"/>
              </a:rPr>
              <a:t>Protein coding sequences</a:t>
            </a:r>
          </a:p>
        </p:txBody>
      </p:sp>
      <p:sp>
        <p:nvSpPr>
          <p:cNvPr id="235532" name="Text Box 12"/>
          <p:cNvSpPr txBox="1">
            <a:spLocks noChangeArrowheads="1"/>
          </p:cNvSpPr>
          <p:nvPr/>
        </p:nvSpPr>
        <p:spPr bwMode="auto">
          <a:xfrm>
            <a:off x="2933700" y="4624388"/>
            <a:ext cx="1677988" cy="304800"/>
          </a:xfrm>
          <a:prstGeom prst="rect">
            <a:avLst/>
          </a:prstGeom>
          <a:noFill/>
          <a:ln w="9525">
            <a:noFill/>
            <a:miter lim="800000"/>
            <a:headEnd/>
            <a:tailEnd/>
          </a:ln>
        </p:spPr>
        <p:txBody>
          <a:bodyPr wrap="none">
            <a:prstTxWarp prst="textNoShape">
              <a:avLst/>
            </a:prstTxWarp>
            <a:spAutoFit/>
          </a:bodyPr>
          <a:lstStyle/>
          <a:p>
            <a:r>
              <a:rPr lang="hu-HU" sz="1400" b="1">
                <a:latin typeface="Comic Sans MS" pitchFamily="-1" charset="0"/>
              </a:rPr>
              <a:t>large duplications</a:t>
            </a:r>
          </a:p>
        </p:txBody>
      </p:sp>
      <p:sp>
        <p:nvSpPr>
          <p:cNvPr id="235533" name="Line 13"/>
          <p:cNvSpPr>
            <a:spLocks noChangeShapeType="1"/>
          </p:cNvSpPr>
          <p:nvPr/>
        </p:nvSpPr>
        <p:spPr bwMode="auto">
          <a:xfrm flipH="1">
            <a:off x="4886325" y="4610100"/>
            <a:ext cx="73025" cy="576263"/>
          </a:xfrm>
          <a:prstGeom prst="line">
            <a:avLst/>
          </a:prstGeom>
          <a:noFill/>
          <a:ln w="9525">
            <a:solidFill>
              <a:schemeClr val="tx1"/>
            </a:solidFill>
            <a:round/>
            <a:headEnd/>
            <a:tailEnd type="triangle" w="med" len="med"/>
          </a:ln>
        </p:spPr>
        <p:txBody>
          <a:bodyPr>
            <a:prstTxWarp prst="textNoShape">
              <a:avLst/>
            </a:prstTxWarp>
          </a:bodyPr>
          <a:lstStyle/>
          <a:p>
            <a:endParaRPr lang="fr-FR"/>
          </a:p>
        </p:txBody>
      </p:sp>
      <p:sp>
        <p:nvSpPr>
          <p:cNvPr id="235534" name="Rectangle 14"/>
          <p:cNvSpPr>
            <a:spLocks noChangeArrowheads="1"/>
          </p:cNvSpPr>
          <p:nvPr/>
        </p:nvSpPr>
        <p:spPr bwMode="auto">
          <a:xfrm>
            <a:off x="4835525" y="4725988"/>
            <a:ext cx="474663" cy="336550"/>
          </a:xfrm>
          <a:prstGeom prst="rect">
            <a:avLst/>
          </a:prstGeom>
          <a:noFill/>
          <a:ln w="9525">
            <a:noFill/>
            <a:miter lim="800000"/>
            <a:headEnd/>
            <a:tailEnd/>
          </a:ln>
        </p:spPr>
        <p:txBody>
          <a:bodyPr wrap="none">
            <a:prstTxWarp prst="textNoShape">
              <a:avLst/>
            </a:prstTxWarp>
            <a:spAutoFit/>
          </a:bodyPr>
          <a:lstStyle/>
          <a:p>
            <a:r>
              <a:rPr lang="hu-HU" sz="1600" b="1" dirty="0">
                <a:latin typeface="Comic Sans MS" pitchFamily="-1" charset="0"/>
              </a:rPr>
              <a:t>3%</a:t>
            </a:r>
          </a:p>
        </p:txBody>
      </p:sp>
      <p:sp>
        <p:nvSpPr>
          <p:cNvPr id="235535" name="Line 15"/>
          <p:cNvSpPr>
            <a:spLocks noChangeShapeType="1"/>
          </p:cNvSpPr>
          <p:nvPr/>
        </p:nvSpPr>
        <p:spPr bwMode="auto">
          <a:xfrm>
            <a:off x="4144963" y="4884738"/>
            <a:ext cx="431800" cy="287337"/>
          </a:xfrm>
          <a:prstGeom prst="line">
            <a:avLst/>
          </a:prstGeom>
          <a:noFill/>
          <a:ln w="9525">
            <a:solidFill>
              <a:schemeClr val="tx1"/>
            </a:solidFill>
            <a:round/>
            <a:headEnd/>
            <a:tailEnd type="triangle" w="med" len="med"/>
          </a:ln>
        </p:spPr>
        <p:txBody>
          <a:bodyPr>
            <a:prstTxWarp prst="textNoShape">
              <a:avLst/>
            </a:prstTxWarp>
          </a:bodyPr>
          <a:lstStyle/>
          <a:p>
            <a:endParaRPr lang="fr-FR"/>
          </a:p>
        </p:txBody>
      </p:sp>
      <p:sp>
        <p:nvSpPr>
          <p:cNvPr id="235536" name="Line 16"/>
          <p:cNvSpPr>
            <a:spLocks noChangeShapeType="1"/>
          </p:cNvSpPr>
          <p:nvPr/>
        </p:nvSpPr>
        <p:spPr bwMode="auto">
          <a:xfrm>
            <a:off x="7943850" y="4603750"/>
            <a:ext cx="246063" cy="536575"/>
          </a:xfrm>
          <a:prstGeom prst="line">
            <a:avLst/>
          </a:prstGeom>
          <a:noFill/>
          <a:ln w="9525">
            <a:solidFill>
              <a:srgbClr val="FF0000"/>
            </a:solidFill>
            <a:round/>
            <a:headEnd/>
            <a:tailEnd type="triangle" w="med" len="med"/>
          </a:ln>
        </p:spPr>
        <p:txBody>
          <a:bodyPr>
            <a:prstTxWarp prst="textNoShape">
              <a:avLst/>
            </a:prstTxWarp>
          </a:bodyPr>
          <a:lstStyle/>
          <a:p>
            <a:endParaRPr lang="fr-FR"/>
          </a:p>
        </p:txBody>
      </p:sp>
      <p:sp>
        <p:nvSpPr>
          <p:cNvPr id="235537" name="Rectangle 17"/>
          <p:cNvSpPr>
            <a:spLocks noChangeArrowheads="1"/>
          </p:cNvSpPr>
          <p:nvPr/>
        </p:nvSpPr>
        <p:spPr bwMode="auto">
          <a:xfrm>
            <a:off x="7337425" y="4657725"/>
            <a:ext cx="692417" cy="338554"/>
          </a:xfrm>
          <a:prstGeom prst="rect">
            <a:avLst/>
          </a:prstGeom>
          <a:noFill/>
          <a:ln w="9525">
            <a:noFill/>
            <a:miter lim="800000"/>
            <a:headEnd/>
            <a:tailEnd/>
          </a:ln>
        </p:spPr>
        <p:txBody>
          <a:bodyPr wrap="none">
            <a:prstTxWarp prst="textNoShape">
              <a:avLst/>
            </a:prstTxWarp>
            <a:spAutoFit/>
          </a:bodyPr>
          <a:lstStyle/>
          <a:p>
            <a:r>
              <a:rPr lang="hu-HU" sz="1600" b="1" dirty="0" smtClean="0">
                <a:solidFill>
                  <a:srgbClr val="F42254"/>
                </a:solidFill>
                <a:latin typeface="Comic Sans MS" pitchFamily="-1" charset="0"/>
              </a:rPr>
              <a:t>1,5%</a:t>
            </a:r>
            <a:endParaRPr lang="hu-HU" sz="1600" b="1" dirty="0">
              <a:solidFill>
                <a:srgbClr val="F42254"/>
              </a:solidFill>
              <a:latin typeface="Comic Sans MS" pitchFamily="-1" charset="0"/>
            </a:endParaRPr>
          </a:p>
        </p:txBody>
      </p:sp>
      <p:sp>
        <p:nvSpPr>
          <p:cNvPr id="235547" name="AutoShape 27"/>
          <p:cNvSpPr>
            <a:spLocks/>
          </p:cNvSpPr>
          <p:nvPr/>
        </p:nvSpPr>
        <p:spPr bwMode="auto">
          <a:xfrm rot="5400000">
            <a:off x="2628106" y="3901283"/>
            <a:ext cx="431800" cy="4192586"/>
          </a:xfrm>
          <a:prstGeom prst="rightBrace">
            <a:avLst>
              <a:gd name="adj1" fmla="val 79228"/>
              <a:gd name="adj2" fmla="val 50000"/>
            </a:avLst>
          </a:prstGeom>
          <a:noFill/>
          <a:ln w="28575">
            <a:solidFill>
              <a:schemeClr val="tx1"/>
            </a:solidFill>
            <a:round/>
            <a:headEnd/>
            <a:tailEnd/>
          </a:ln>
        </p:spPr>
        <p:txBody>
          <a:bodyPr wrap="none" anchor="ctr">
            <a:prstTxWarp prst="textNoShape">
              <a:avLst/>
            </a:prstTxWarp>
          </a:bodyPr>
          <a:lstStyle/>
          <a:p>
            <a:endParaRPr lang="fr-FR"/>
          </a:p>
        </p:txBody>
      </p:sp>
      <p:sp>
        <p:nvSpPr>
          <p:cNvPr id="235548" name="Text Box 28"/>
          <p:cNvSpPr txBox="1">
            <a:spLocks noChangeArrowheads="1"/>
          </p:cNvSpPr>
          <p:nvPr/>
        </p:nvSpPr>
        <p:spPr bwMode="auto">
          <a:xfrm>
            <a:off x="1730375" y="6161088"/>
            <a:ext cx="2379663" cy="304800"/>
          </a:xfrm>
          <a:prstGeom prst="rect">
            <a:avLst/>
          </a:prstGeom>
          <a:noFill/>
          <a:ln w="9525">
            <a:noFill/>
            <a:miter lim="800000"/>
            <a:headEnd/>
            <a:tailEnd/>
          </a:ln>
        </p:spPr>
        <p:txBody>
          <a:bodyPr wrap="none">
            <a:prstTxWarp prst="textNoShape">
              <a:avLst/>
            </a:prstTxWarp>
            <a:spAutoFit/>
          </a:bodyPr>
          <a:lstStyle/>
          <a:p>
            <a:r>
              <a:rPr lang="hu-HU" sz="1400" b="1" dirty="0">
                <a:latin typeface="Comic Sans MS" pitchFamily="-1" charset="0"/>
              </a:rPr>
              <a:t>53% repetitive sequences</a:t>
            </a:r>
          </a:p>
        </p:txBody>
      </p:sp>
      <p:sp>
        <p:nvSpPr>
          <p:cNvPr id="58" name="Trapèze 57"/>
          <p:cNvSpPr/>
          <p:nvPr/>
        </p:nvSpPr>
        <p:spPr>
          <a:xfrm>
            <a:off x="0" y="2641600"/>
            <a:ext cx="2146300" cy="685800"/>
          </a:xfrm>
          <a:prstGeom prst="trapezoid">
            <a:avLst>
              <a:gd name="adj" fmla="val 9444"/>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b="1">
              <a:latin typeface="Arial Unicode MS"/>
              <a:cs typeface="Arial Unicode MS"/>
            </a:endParaRPr>
          </a:p>
        </p:txBody>
      </p:sp>
      <p:pic>
        <p:nvPicPr>
          <p:cNvPr id="89" name="Picture 16"/>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0" y="2574925"/>
            <a:ext cx="3702844" cy="2390775"/>
          </a:xfrm>
          <a:prstGeom prst="rect">
            <a:avLst/>
          </a:prstGeom>
          <a:noFill/>
          <a:ln w="9525">
            <a:noFill/>
            <a:miter lim="800000"/>
            <a:headEnd/>
            <a:tailEnd/>
          </a:ln>
        </p:spPr>
      </p:pic>
      <p:sp>
        <p:nvSpPr>
          <p:cNvPr id="91" name="Text Box 18"/>
          <p:cNvSpPr txBox="1">
            <a:spLocks noChangeArrowheads="1"/>
          </p:cNvSpPr>
          <p:nvPr/>
        </p:nvSpPr>
        <p:spPr bwMode="auto">
          <a:xfrm>
            <a:off x="0" y="2314575"/>
            <a:ext cx="304800" cy="274638"/>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da-DK" sz="1200" b="1" dirty="0">
                <a:latin typeface="Arial Unicode MS"/>
                <a:cs typeface="Arial Unicode MS"/>
              </a:rPr>
              <a:t>1</a:t>
            </a:r>
            <a:endParaRPr lang="da-DK" sz="2400" b="1" dirty="0">
              <a:latin typeface="Arial Unicode MS"/>
              <a:cs typeface="Arial Unicode MS"/>
            </a:endParaRPr>
          </a:p>
        </p:txBody>
      </p:sp>
      <p:sp>
        <p:nvSpPr>
          <p:cNvPr id="92" name="Text Box 19"/>
          <p:cNvSpPr txBox="1">
            <a:spLocks noChangeArrowheads="1"/>
          </p:cNvSpPr>
          <p:nvPr/>
        </p:nvSpPr>
        <p:spPr bwMode="auto">
          <a:xfrm>
            <a:off x="304800" y="2552700"/>
            <a:ext cx="304800" cy="274638"/>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da-DK" sz="1200" b="1">
                <a:latin typeface="Arial Unicode MS"/>
                <a:cs typeface="Arial Unicode MS"/>
              </a:rPr>
              <a:t>2</a:t>
            </a:r>
            <a:endParaRPr lang="da-DK" sz="2400" b="1">
              <a:latin typeface="Arial Unicode MS"/>
              <a:cs typeface="Arial Unicode MS"/>
            </a:endParaRPr>
          </a:p>
        </p:txBody>
      </p:sp>
      <p:sp>
        <p:nvSpPr>
          <p:cNvPr id="93" name="Text Box 20"/>
          <p:cNvSpPr txBox="1">
            <a:spLocks noChangeArrowheads="1"/>
          </p:cNvSpPr>
          <p:nvPr/>
        </p:nvSpPr>
        <p:spPr bwMode="auto">
          <a:xfrm>
            <a:off x="654050" y="2552700"/>
            <a:ext cx="304800" cy="274638"/>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da-DK" sz="1200" b="1">
                <a:latin typeface="Arial Unicode MS"/>
                <a:cs typeface="Arial Unicode MS"/>
              </a:rPr>
              <a:t>3</a:t>
            </a:r>
            <a:endParaRPr lang="da-DK" sz="2400" b="1">
              <a:latin typeface="Arial Unicode MS"/>
              <a:cs typeface="Arial Unicode MS"/>
            </a:endParaRPr>
          </a:p>
        </p:txBody>
      </p:sp>
      <p:sp>
        <p:nvSpPr>
          <p:cNvPr id="94" name="Text Box 21"/>
          <p:cNvSpPr txBox="1">
            <a:spLocks noChangeArrowheads="1"/>
          </p:cNvSpPr>
          <p:nvPr/>
        </p:nvSpPr>
        <p:spPr bwMode="auto">
          <a:xfrm>
            <a:off x="936625" y="2906713"/>
            <a:ext cx="304800" cy="274637"/>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da-DK" sz="1200" b="1">
                <a:latin typeface="Arial Unicode MS"/>
                <a:cs typeface="Arial Unicode MS"/>
              </a:rPr>
              <a:t>4</a:t>
            </a:r>
            <a:endParaRPr lang="da-DK" sz="2400" b="1">
              <a:latin typeface="Arial Unicode MS"/>
              <a:cs typeface="Arial Unicode MS"/>
            </a:endParaRPr>
          </a:p>
        </p:txBody>
      </p:sp>
      <p:sp>
        <p:nvSpPr>
          <p:cNvPr id="95" name="Text Box 22"/>
          <p:cNvSpPr txBox="1">
            <a:spLocks noChangeArrowheads="1"/>
          </p:cNvSpPr>
          <p:nvPr/>
        </p:nvSpPr>
        <p:spPr bwMode="auto">
          <a:xfrm>
            <a:off x="1247775" y="2978150"/>
            <a:ext cx="304800" cy="274638"/>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da-DK" sz="1200" b="1">
                <a:latin typeface="Arial Unicode MS"/>
                <a:cs typeface="Arial Unicode MS"/>
              </a:rPr>
              <a:t>5</a:t>
            </a:r>
            <a:endParaRPr lang="da-DK" sz="2400" b="1">
              <a:latin typeface="Arial Unicode MS"/>
              <a:cs typeface="Arial Unicode MS"/>
            </a:endParaRPr>
          </a:p>
        </p:txBody>
      </p:sp>
      <p:sp>
        <p:nvSpPr>
          <p:cNvPr id="96" name="Text Box 23"/>
          <p:cNvSpPr txBox="1">
            <a:spLocks noChangeArrowheads="1"/>
          </p:cNvSpPr>
          <p:nvPr/>
        </p:nvSpPr>
        <p:spPr bwMode="auto">
          <a:xfrm>
            <a:off x="1568450" y="2825750"/>
            <a:ext cx="304800" cy="274638"/>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da-DK" sz="1200" b="1">
                <a:latin typeface="Arial Unicode MS"/>
                <a:cs typeface="Arial Unicode MS"/>
              </a:rPr>
              <a:t>6</a:t>
            </a:r>
            <a:endParaRPr lang="da-DK" sz="2400" b="1">
              <a:latin typeface="Arial Unicode MS"/>
              <a:cs typeface="Arial Unicode MS"/>
            </a:endParaRPr>
          </a:p>
        </p:txBody>
      </p:sp>
      <p:sp>
        <p:nvSpPr>
          <p:cNvPr id="97" name="Text Box 24"/>
          <p:cNvSpPr txBox="1">
            <a:spLocks noChangeArrowheads="1"/>
          </p:cNvSpPr>
          <p:nvPr/>
        </p:nvSpPr>
        <p:spPr bwMode="auto">
          <a:xfrm>
            <a:off x="1863725" y="2870200"/>
            <a:ext cx="304800" cy="274638"/>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da-DK" sz="1200" b="1">
                <a:latin typeface="Arial Unicode MS"/>
                <a:cs typeface="Arial Unicode MS"/>
              </a:rPr>
              <a:t>7</a:t>
            </a:r>
            <a:endParaRPr lang="da-DK" sz="2400" b="1">
              <a:latin typeface="Arial Unicode MS"/>
              <a:cs typeface="Arial Unicode MS"/>
            </a:endParaRPr>
          </a:p>
        </p:txBody>
      </p:sp>
      <p:sp>
        <p:nvSpPr>
          <p:cNvPr id="98" name="Text Box 25"/>
          <p:cNvSpPr txBox="1">
            <a:spLocks noChangeArrowheads="1"/>
          </p:cNvSpPr>
          <p:nvPr/>
        </p:nvSpPr>
        <p:spPr bwMode="auto">
          <a:xfrm>
            <a:off x="2160588" y="2970213"/>
            <a:ext cx="304800" cy="274637"/>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da-DK" sz="1200" b="1">
                <a:latin typeface="Arial Unicode MS"/>
                <a:cs typeface="Arial Unicode MS"/>
              </a:rPr>
              <a:t>8</a:t>
            </a:r>
            <a:endParaRPr lang="da-DK" sz="2400" b="1">
              <a:latin typeface="Arial Unicode MS"/>
              <a:cs typeface="Arial Unicode MS"/>
            </a:endParaRPr>
          </a:p>
        </p:txBody>
      </p:sp>
      <p:sp>
        <p:nvSpPr>
          <p:cNvPr id="60" name="ZoneTexte 59"/>
          <p:cNvSpPr txBox="1"/>
          <p:nvPr/>
        </p:nvSpPr>
        <p:spPr>
          <a:xfrm>
            <a:off x="2425700" y="254000"/>
            <a:ext cx="673100" cy="630942"/>
          </a:xfrm>
          <a:prstGeom prst="rect">
            <a:avLst/>
          </a:prstGeom>
          <a:noFill/>
        </p:spPr>
        <p:txBody>
          <a:bodyPr wrap="square" rtlCol="0">
            <a:spAutoFit/>
          </a:bodyPr>
          <a:lstStyle/>
          <a:p>
            <a:pPr>
              <a:buFont typeface="Wingdings" charset="2"/>
              <a:buChar char="ü"/>
            </a:pPr>
            <a:r>
              <a:rPr lang="fr-FR" sz="3500" dirty="0" smtClean="0">
                <a:solidFill>
                  <a:srgbClr val="FF0000"/>
                </a:solidFill>
              </a:rPr>
              <a:t> </a:t>
            </a:r>
            <a:endParaRPr lang="fr-FR" sz="3500" dirty="0">
              <a:solidFill>
                <a:srgbClr val="FF0000"/>
              </a:solidFill>
            </a:endParaRPr>
          </a:p>
        </p:txBody>
      </p:sp>
      <p:sp>
        <p:nvSpPr>
          <p:cNvPr id="61" name="ZoneTexte 60"/>
          <p:cNvSpPr txBox="1"/>
          <p:nvPr/>
        </p:nvSpPr>
        <p:spPr>
          <a:xfrm rot="21265873">
            <a:off x="1641595" y="-180437"/>
            <a:ext cx="1851789" cy="769441"/>
          </a:xfrm>
          <a:prstGeom prst="rect">
            <a:avLst/>
          </a:prstGeom>
          <a:noFill/>
        </p:spPr>
        <p:txBody>
          <a:bodyPr wrap="none" rtlCol="0">
            <a:spAutoFit/>
          </a:bodyPr>
          <a:lstStyle/>
          <a:p>
            <a:r>
              <a:rPr lang="fr-FR" sz="4400" dirty="0" smtClean="0">
                <a:solidFill>
                  <a:srgbClr val="FF0000"/>
                </a:solidFill>
                <a:latin typeface="Mistral"/>
                <a:cs typeface="Mistral"/>
              </a:rPr>
              <a:t>nucléaire</a:t>
            </a:r>
            <a:endParaRPr lang="fr-FR" sz="4400" dirty="0">
              <a:solidFill>
                <a:srgbClr val="FF0000"/>
              </a:solidFill>
              <a:latin typeface="Mistral"/>
              <a:cs typeface="Mistral"/>
            </a:endParaRPr>
          </a:p>
        </p:txBody>
      </p:sp>
      <p:sp>
        <p:nvSpPr>
          <p:cNvPr id="62" name="Rectangle 61"/>
          <p:cNvSpPr/>
          <p:nvPr/>
        </p:nvSpPr>
        <p:spPr>
          <a:xfrm>
            <a:off x="8305800" y="6096000"/>
            <a:ext cx="520700" cy="2667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3" name="Text Box 6"/>
          <p:cNvSpPr txBox="1">
            <a:spLocks noChangeArrowheads="1"/>
          </p:cNvSpPr>
          <p:nvPr/>
        </p:nvSpPr>
        <p:spPr bwMode="auto">
          <a:xfrm>
            <a:off x="5403381" y="6581001"/>
            <a:ext cx="3435857" cy="276999"/>
          </a:xfrm>
          <a:prstGeom prst="rect">
            <a:avLst/>
          </a:prstGeom>
          <a:noFill/>
          <a:ln w="9525">
            <a:noFill/>
            <a:miter lim="800000"/>
            <a:headEnd/>
            <a:tailEnd/>
          </a:ln>
        </p:spPr>
        <p:txBody>
          <a:bodyPr wrap="none">
            <a:prstTxWarp prst="textNoShape">
              <a:avLst/>
            </a:prstTxWarp>
            <a:spAutoFit/>
          </a:bodyPr>
          <a:lstStyle/>
          <a:p>
            <a:r>
              <a:rPr lang="en-US" sz="1200" dirty="0" smtClean="0">
                <a:latin typeface="Calibri" pitchFamily="-112" charset="0"/>
              </a:rPr>
              <a:t>&amp; from Gregory</a:t>
            </a:r>
            <a:r>
              <a:rPr lang="en-US" sz="1200" dirty="0">
                <a:latin typeface="Calibri" pitchFamily="-112" charset="0"/>
              </a:rPr>
              <a:t>, </a:t>
            </a:r>
            <a:r>
              <a:rPr lang="en-US" sz="1200" dirty="0" smtClean="0">
                <a:latin typeface="Calibri" pitchFamily="-112" charset="0"/>
              </a:rPr>
              <a:t>T.R. </a:t>
            </a:r>
            <a:r>
              <a:rPr lang="en-US" sz="1200" i="1" dirty="0" smtClean="0">
                <a:latin typeface="Calibri" pitchFamily="-112" charset="0"/>
              </a:rPr>
              <a:t>Nature </a:t>
            </a:r>
            <a:r>
              <a:rPr lang="en-US" sz="1200" i="1" dirty="0">
                <a:latin typeface="Calibri" pitchFamily="-112" charset="0"/>
              </a:rPr>
              <a:t>Reviews Genetics</a:t>
            </a:r>
            <a:r>
              <a:rPr lang="en-US" sz="1200" dirty="0" smtClean="0">
                <a:latin typeface="Calibri" pitchFamily="-112" charset="0"/>
              </a:rPr>
              <a:t> 2005</a:t>
            </a:r>
            <a:endParaRPr lang="en-US" sz="1200" dirty="0">
              <a:latin typeface="Calibri" pitchFamily="-112"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35524"/>
                                        </p:tgtEl>
                                        <p:attrNameLst>
                                          <p:attrName>style.visibility</p:attrName>
                                        </p:attrNameLst>
                                      </p:cBhvr>
                                      <p:to>
                                        <p:strVal val="visible"/>
                                      </p:to>
                                    </p:set>
                                    <p:anim calcmode="lin" valueType="num">
                                      <p:cBhvr>
                                        <p:cTn id="7" dur="1000" fill="hold"/>
                                        <p:tgtEl>
                                          <p:spTgt spid="235524"/>
                                        </p:tgtEl>
                                        <p:attrNameLst>
                                          <p:attrName>ppt_x</p:attrName>
                                        </p:attrNameLst>
                                      </p:cBhvr>
                                      <p:tavLst>
                                        <p:tav tm="0">
                                          <p:val>
                                            <p:strVal val="#ppt_x-.2"/>
                                          </p:val>
                                        </p:tav>
                                        <p:tav tm="100000">
                                          <p:val>
                                            <p:strVal val="#ppt_x"/>
                                          </p:val>
                                        </p:tav>
                                      </p:tavLst>
                                    </p:anim>
                                    <p:anim calcmode="lin" valueType="num">
                                      <p:cBhvr>
                                        <p:cTn id="8" dur="1000" fill="hold"/>
                                        <p:tgtEl>
                                          <p:spTgt spid="235524"/>
                                        </p:tgtEl>
                                        <p:attrNameLst>
                                          <p:attrName>ppt_y</p:attrName>
                                        </p:attrNameLst>
                                      </p:cBhvr>
                                      <p:tavLst>
                                        <p:tav tm="0">
                                          <p:val>
                                            <p:strVal val="#ppt_y"/>
                                          </p:val>
                                        </p:tav>
                                        <p:tav tm="100000">
                                          <p:val>
                                            <p:strVal val="#ppt_y"/>
                                          </p:val>
                                        </p:tav>
                                      </p:tavLst>
                                    </p:anim>
                                    <p:animEffect transition="in" filter="wipe(right)" prLst="gradientSize: 0.1">
                                      <p:cBhvr>
                                        <p:cTn id="9" dur="1000"/>
                                        <p:tgtEl>
                                          <p:spTgt spid="235524"/>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235527"/>
                                        </p:tgtEl>
                                        <p:attrNameLst>
                                          <p:attrName>style.visibility</p:attrName>
                                        </p:attrNameLst>
                                      </p:cBhvr>
                                      <p:to>
                                        <p:strVal val="visible"/>
                                      </p:to>
                                    </p:set>
                                    <p:anim calcmode="lin" valueType="num">
                                      <p:cBhvr>
                                        <p:cTn id="12" dur="1000" fill="hold"/>
                                        <p:tgtEl>
                                          <p:spTgt spid="235527"/>
                                        </p:tgtEl>
                                        <p:attrNameLst>
                                          <p:attrName>ppt_x</p:attrName>
                                        </p:attrNameLst>
                                      </p:cBhvr>
                                      <p:tavLst>
                                        <p:tav tm="0">
                                          <p:val>
                                            <p:strVal val="#ppt_x-.2"/>
                                          </p:val>
                                        </p:tav>
                                        <p:tav tm="100000">
                                          <p:val>
                                            <p:strVal val="#ppt_x"/>
                                          </p:val>
                                        </p:tav>
                                      </p:tavLst>
                                    </p:anim>
                                    <p:anim calcmode="lin" valueType="num">
                                      <p:cBhvr>
                                        <p:cTn id="13" dur="1000" fill="hold"/>
                                        <p:tgtEl>
                                          <p:spTgt spid="235527"/>
                                        </p:tgtEl>
                                        <p:attrNameLst>
                                          <p:attrName>ppt_y</p:attrName>
                                        </p:attrNameLst>
                                      </p:cBhvr>
                                      <p:tavLst>
                                        <p:tav tm="0">
                                          <p:val>
                                            <p:strVal val="#ppt_y"/>
                                          </p:val>
                                        </p:tav>
                                        <p:tav tm="100000">
                                          <p:val>
                                            <p:strVal val="#ppt_y"/>
                                          </p:val>
                                        </p:tav>
                                      </p:tavLst>
                                    </p:anim>
                                    <p:animEffect transition="in" filter="wipe(right)" prLst="gradientSize: 0.1">
                                      <p:cBhvr>
                                        <p:cTn id="14" dur="1000"/>
                                        <p:tgtEl>
                                          <p:spTgt spid="235527"/>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235532"/>
                                        </p:tgtEl>
                                        <p:attrNameLst>
                                          <p:attrName>style.visibility</p:attrName>
                                        </p:attrNameLst>
                                      </p:cBhvr>
                                      <p:to>
                                        <p:strVal val="visible"/>
                                      </p:to>
                                    </p:set>
                                    <p:anim calcmode="lin" valueType="num">
                                      <p:cBhvr>
                                        <p:cTn id="17" dur="1000" fill="hold"/>
                                        <p:tgtEl>
                                          <p:spTgt spid="235532"/>
                                        </p:tgtEl>
                                        <p:attrNameLst>
                                          <p:attrName>ppt_x</p:attrName>
                                        </p:attrNameLst>
                                      </p:cBhvr>
                                      <p:tavLst>
                                        <p:tav tm="0">
                                          <p:val>
                                            <p:strVal val="#ppt_x-.2"/>
                                          </p:val>
                                        </p:tav>
                                        <p:tav tm="100000">
                                          <p:val>
                                            <p:strVal val="#ppt_x"/>
                                          </p:val>
                                        </p:tav>
                                      </p:tavLst>
                                    </p:anim>
                                    <p:anim calcmode="lin" valueType="num">
                                      <p:cBhvr>
                                        <p:cTn id="18" dur="1000" fill="hold"/>
                                        <p:tgtEl>
                                          <p:spTgt spid="235532"/>
                                        </p:tgtEl>
                                        <p:attrNameLst>
                                          <p:attrName>ppt_y</p:attrName>
                                        </p:attrNameLst>
                                      </p:cBhvr>
                                      <p:tavLst>
                                        <p:tav tm="0">
                                          <p:val>
                                            <p:strVal val="#ppt_y"/>
                                          </p:val>
                                        </p:tav>
                                        <p:tav tm="100000">
                                          <p:val>
                                            <p:strVal val="#ppt_y"/>
                                          </p:val>
                                        </p:tav>
                                      </p:tavLst>
                                    </p:anim>
                                    <p:animEffect transition="in" filter="wipe(right)" prLst="gradientSize: 0.1">
                                      <p:cBhvr>
                                        <p:cTn id="19" dur="1000"/>
                                        <p:tgtEl>
                                          <p:spTgt spid="235532"/>
                                        </p:tgtEl>
                                      </p:cBhvr>
                                    </p:animEffect>
                                  </p:childTnLst>
                                </p:cTn>
                              </p:par>
                              <p:par>
                                <p:cTn id="20" presetID="17" presetClass="entr" presetSubtype="8" fill="hold" grpId="0" nodeType="withEffect">
                                  <p:stCondLst>
                                    <p:cond delay="0"/>
                                  </p:stCondLst>
                                  <p:childTnLst>
                                    <p:set>
                                      <p:cBhvr>
                                        <p:cTn id="21" dur="1" fill="hold">
                                          <p:stCondLst>
                                            <p:cond delay="0"/>
                                          </p:stCondLst>
                                        </p:cTn>
                                        <p:tgtEl>
                                          <p:spTgt spid="235535"/>
                                        </p:tgtEl>
                                        <p:attrNameLst>
                                          <p:attrName>style.visibility</p:attrName>
                                        </p:attrNameLst>
                                      </p:cBhvr>
                                      <p:to>
                                        <p:strVal val="visible"/>
                                      </p:to>
                                    </p:set>
                                    <p:anim calcmode="lin" valueType="num">
                                      <p:cBhvr>
                                        <p:cTn id="22" dur="500" fill="hold"/>
                                        <p:tgtEl>
                                          <p:spTgt spid="235535"/>
                                        </p:tgtEl>
                                        <p:attrNameLst>
                                          <p:attrName>ppt_x</p:attrName>
                                        </p:attrNameLst>
                                      </p:cBhvr>
                                      <p:tavLst>
                                        <p:tav tm="0">
                                          <p:val>
                                            <p:strVal val="#ppt_x-#ppt_w/2"/>
                                          </p:val>
                                        </p:tav>
                                        <p:tav tm="100000">
                                          <p:val>
                                            <p:strVal val="#ppt_x"/>
                                          </p:val>
                                        </p:tav>
                                      </p:tavLst>
                                    </p:anim>
                                    <p:anim calcmode="lin" valueType="num">
                                      <p:cBhvr>
                                        <p:cTn id="23" dur="500" fill="hold"/>
                                        <p:tgtEl>
                                          <p:spTgt spid="235535"/>
                                        </p:tgtEl>
                                        <p:attrNameLst>
                                          <p:attrName>ppt_y</p:attrName>
                                        </p:attrNameLst>
                                      </p:cBhvr>
                                      <p:tavLst>
                                        <p:tav tm="0">
                                          <p:val>
                                            <p:strVal val="#ppt_y"/>
                                          </p:val>
                                        </p:tav>
                                        <p:tav tm="100000">
                                          <p:val>
                                            <p:strVal val="#ppt_y"/>
                                          </p:val>
                                        </p:tav>
                                      </p:tavLst>
                                    </p:anim>
                                    <p:anim calcmode="lin" valueType="num">
                                      <p:cBhvr>
                                        <p:cTn id="24" dur="500" fill="hold"/>
                                        <p:tgtEl>
                                          <p:spTgt spid="235535"/>
                                        </p:tgtEl>
                                        <p:attrNameLst>
                                          <p:attrName>ppt_w</p:attrName>
                                        </p:attrNameLst>
                                      </p:cBhvr>
                                      <p:tavLst>
                                        <p:tav tm="0">
                                          <p:val>
                                            <p:fltVal val="0"/>
                                          </p:val>
                                        </p:tav>
                                        <p:tav tm="100000">
                                          <p:val>
                                            <p:strVal val="#ppt_w"/>
                                          </p:val>
                                        </p:tav>
                                      </p:tavLst>
                                    </p:anim>
                                    <p:anim calcmode="lin" valueType="num">
                                      <p:cBhvr>
                                        <p:cTn id="25" dur="500" fill="hold"/>
                                        <p:tgtEl>
                                          <p:spTgt spid="235535"/>
                                        </p:tgtEl>
                                        <p:attrNameLst>
                                          <p:attrName>ppt_h</p:attrName>
                                        </p:attrNameLst>
                                      </p:cBhvr>
                                      <p:tavLst>
                                        <p:tav tm="0">
                                          <p:val>
                                            <p:strVal val="#ppt_h"/>
                                          </p:val>
                                        </p:tav>
                                        <p:tav tm="100000">
                                          <p:val>
                                            <p:strVal val="#ppt_h"/>
                                          </p:val>
                                        </p:tav>
                                      </p:tavLst>
                                    </p:anim>
                                  </p:childTnLst>
                                </p:cTn>
                              </p:par>
                              <p:par>
                                <p:cTn id="26" presetID="29" presetClass="entr" presetSubtype="0" fill="hold" grpId="0" nodeType="withEffect">
                                  <p:stCondLst>
                                    <p:cond delay="0"/>
                                  </p:stCondLst>
                                  <p:childTnLst>
                                    <p:set>
                                      <p:cBhvr>
                                        <p:cTn id="27" dur="1" fill="hold">
                                          <p:stCondLst>
                                            <p:cond delay="0"/>
                                          </p:stCondLst>
                                        </p:cTn>
                                        <p:tgtEl>
                                          <p:spTgt spid="235528"/>
                                        </p:tgtEl>
                                        <p:attrNameLst>
                                          <p:attrName>style.visibility</p:attrName>
                                        </p:attrNameLst>
                                      </p:cBhvr>
                                      <p:to>
                                        <p:strVal val="visible"/>
                                      </p:to>
                                    </p:set>
                                    <p:anim calcmode="lin" valueType="num">
                                      <p:cBhvr>
                                        <p:cTn id="28" dur="1000" fill="hold"/>
                                        <p:tgtEl>
                                          <p:spTgt spid="235528"/>
                                        </p:tgtEl>
                                        <p:attrNameLst>
                                          <p:attrName>ppt_x</p:attrName>
                                        </p:attrNameLst>
                                      </p:cBhvr>
                                      <p:tavLst>
                                        <p:tav tm="0">
                                          <p:val>
                                            <p:strVal val="#ppt_x-.2"/>
                                          </p:val>
                                        </p:tav>
                                        <p:tav tm="100000">
                                          <p:val>
                                            <p:strVal val="#ppt_x"/>
                                          </p:val>
                                        </p:tav>
                                      </p:tavLst>
                                    </p:anim>
                                    <p:anim calcmode="lin" valueType="num">
                                      <p:cBhvr>
                                        <p:cTn id="29" dur="1000" fill="hold"/>
                                        <p:tgtEl>
                                          <p:spTgt spid="235528"/>
                                        </p:tgtEl>
                                        <p:attrNameLst>
                                          <p:attrName>ppt_y</p:attrName>
                                        </p:attrNameLst>
                                      </p:cBhvr>
                                      <p:tavLst>
                                        <p:tav tm="0">
                                          <p:val>
                                            <p:strVal val="#ppt_y"/>
                                          </p:val>
                                        </p:tav>
                                        <p:tav tm="100000">
                                          <p:val>
                                            <p:strVal val="#ppt_y"/>
                                          </p:val>
                                        </p:tav>
                                      </p:tavLst>
                                    </p:anim>
                                    <p:animEffect transition="in" filter="wipe(right)" prLst="gradientSize: 0.1">
                                      <p:cBhvr>
                                        <p:cTn id="30" dur="1000"/>
                                        <p:tgtEl>
                                          <p:spTgt spid="235528"/>
                                        </p:tgtEl>
                                      </p:cBhvr>
                                    </p:animEffect>
                                  </p:childTnLst>
                                </p:cTn>
                              </p:par>
                              <p:par>
                                <p:cTn id="31" presetID="29" presetClass="entr" presetSubtype="0" fill="hold" grpId="0" nodeType="withEffect">
                                  <p:stCondLst>
                                    <p:cond delay="0"/>
                                  </p:stCondLst>
                                  <p:childTnLst>
                                    <p:set>
                                      <p:cBhvr>
                                        <p:cTn id="32" dur="1" fill="hold">
                                          <p:stCondLst>
                                            <p:cond delay="0"/>
                                          </p:stCondLst>
                                        </p:cTn>
                                        <p:tgtEl>
                                          <p:spTgt spid="235534"/>
                                        </p:tgtEl>
                                        <p:attrNameLst>
                                          <p:attrName>style.visibility</p:attrName>
                                        </p:attrNameLst>
                                      </p:cBhvr>
                                      <p:to>
                                        <p:strVal val="visible"/>
                                      </p:to>
                                    </p:set>
                                    <p:anim calcmode="lin" valueType="num">
                                      <p:cBhvr>
                                        <p:cTn id="33" dur="1000" fill="hold"/>
                                        <p:tgtEl>
                                          <p:spTgt spid="235534"/>
                                        </p:tgtEl>
                                        <p:attrNameLst>
                                          <p:attrName>ppt_x</p:attrName>
                                        </p:attrNameLst>
                                      </p:cBhvr>
                                      <p:tavLst>
                                        <p:tav tm="0">
                                          <p:val>
                                            <p:strVal val="#ppt_x-.2"/>
                                          </p:val>
                                        </p:tav>
                                        <p:tav tm="100000">
                                          <p:val>
                                            <p:strVal val="#ppt_x"/>
                                          </p:val>
                                        </p:tav>
                                      </p:tavLst>
                                    </p:anim>
                                    <p:anim calcmode="lin" valueType="num">
                                      <p:cBhvr>
                                        <p:cTn id="34" dur="1000" fill="hold"/>
                                        <p:tgtEl>
                                          <p:spTgt spid="235534"/>
                                        </p:tgtEl>
                                        <p:attrNameLst>
                                          <p:attrName>ppt_y</p:attrName>
                                        </p:attrNameLst>
                                      </p:cBhvr>
                                      <p:tavLst>
                                        <p:tav tm="0">
                                          <p:val>
                                            <p:strVal val="#ppt_y"/>
                                          </p:val>
                                        </p:tav>
                                        <p:tav tm="100000">
                                          <p:val>
                                            <p:strVal val="#ppt_y"/>
                                          </p:val>
                                        </p:tav>
                                      </p:tavLst>
                                    </p:anim>
                                    <p:animEffect transition="in" filter="wipe(right)" prLst="gradientSize: 0.1">
                                      <p:cBhvr>
                                        <p:cTn id="35" dur="1000"/>
                                        <p:tgtEl>
                                          <p:spTgt spid="235534"/>
                                        </p:tgtEl>
                                      </p:cBhvr>
                                    </p:animEffect>
                                  </p:childTnLst>
                                </p:cTn>
                              </p:par>
                              <p:par>
                                <p:cTn id="36" presetID="29" presetClass="entr" presetSubtype="0" fill="hold" grpId="0" nodeType="withEffect">
                                  <p:stCondLst>
                                    <p:cond delay="0"/>
                                  </p:stCondLst>
                                  <p:childTnLst>
                                    <p:set>
                                      <p:cBhvr>
                                        <p:cTn id="37" dur="1" fill="hold">
                                          <p:stCondLst>
                                            <p:cond delay="0"/>
                                          </p:stCondLst>
                                        </p:cTn>
                                        <p:tgtEl>
                                          <p:spTgt spid="235530"/>
                                        </p:tgtEl>
                                        <p:attrNameLst>
                                          <p:attrName>style.visibility</p:attrName>
                                        </p:attrNameLst>
                                      </p:cBhvr>
                                      <p:to>
                                        <p:strVal val="visible"/>
                                      </p:to>
                                    </p:set>
                                    <p:anim calcmode="lin" valueType="num">
                                      <p:cBhvr>
                                        <p:cTn id="38" dur="1000" fill="hold"/>
                                        <p:tgtEl>
                                          <p:spTgt spid="235530"/>
                                        </p:tgtEl>
                                        <p:attrNameLst>
                                          <p:attrName>ppt_x</p:attrName>
                                        </p:attrNameLst>
                                      </p:cBhvr>
                                      <p:tavLst>
                                        <p:tav tm="0">
                                          <p:val>
                                            <p:strVal val="#ppt_x-.2"/>
                                          </p:val>
                                        </p:tav>
                                        <p:tav tm="100000">
                                          <p:val>
                                            <p:strVal val="#ppt_x"/>
                                          </p:val>
                                        </p:tav>
                                      </p:tavLst>
                                    </p:anim>
                                    <p:anim calcmode="lin" valueType="num">
                                      <p:cBhvr>
                                        <p:cTn id="39" dur="1000" fill="hold"/>
                                        <p:tgtEl>
                                          <p:spTgt spid="235530"/>
                                        </p:tgtEl>
                                        <p:attrNameLst>
                                          <p:attrName>ppt_y</p:attrName>
                                        </p:attrNameLst>
                                      </p:cBhvr>
                                      <p:tavLst>
                                        <p:tav tm="0">
                                          <p:val>
                                            <p:strVal val="#ppt_y"/>
                                          </p:val>
                                        </p:tav>
                                        <p:tav tm="100000">
                                          <p:val>
                                            <p:strVal val="#ppt_y"/>
                                          </p:val>
                                        </p:tav>
                                      </p:tavLst>
                                    </p:anim>
                                    <p:animEffect transition="in" filter="wipe(right)" prLst="gradientSize: 0.1">
                                      <p:cBhvr>
                                        <p:cTn id="40" dur="1000"/>
                                        <p:tgtEl>
                                          <p:spTgt spid="235530"/>
                                        </p:tgtEl>
                                      </p:cBhvr>
                                    </p:animEffect>
                                  </p:childTnLst>
                                </p:cTn>
                              </p:par>
                              <p:par>
                                <p:cTn id="41" presetID="17" presetClass="entr" presetSubtype="4" fill="hold" grpId="0" nodeType="withEffect">
                                  <p:stCondLst>
                                    <p:cond delay="0"/>
                                  </p:stCondLst>
                                  <p:childTnLst>
                                    <p:set>
                                      <p:cBhvr>
                                        <p:cTn id="42" dur="1" fill="hold">
                                          <p:stCondLst>
                                            <p:cond delay="0"/>
                                          </p:stCondLst>
                                        </p:cTn>
                                        <p:tgtEl>
                                          <p:spTgt spid="235533"/>
                                        </p:tgtEl>
                                        <p:attrNameLst>
                                          <p:attrName>style.visibility</p:attrName>
                                        </p:attrNameLst>
                                      </p:cBhvr>
                                      <p:to>
                                        <p:strVal val="visible"/>
                                      </p:to>
                                    </p:set>
                                    <p:anim calcmode="lin" valueType="num">
                                      <p:cBhvr>
                                        <p:cTn id="43" dur="500" fill="hold"/>
                                        <p:tgtEl>
                                          <p:spTgt spid="235533"/>
                                        </p:tgtEl>
                                        <p:attrNameLst>
                                          <p:attrName>ppt_x</p:attrName>
                                        </p:attrNameLst>
                                      </p:cBhvr>
                                      <p:tavLst>
                                        <p:tav tm="0">
                                          <p:val>
                                            <p:strVal val="#ppt_x"/>
                                          </p:val>
                                        </p:tav>
                                        <p:tav tm="100000">
                                          <p:val>
                                            <p:strVal val="#ppt_x"/>
                                          </p:val>
                                        </p:tav>
                                      </p:tavLst>
                                    </p:anim>
                                    <p:anim calcmode="lin" valueType="num">
                                      <p:cBhvr>
                                        <p:cTn id="44" dur="500" fill="hold"/>
                                        <p:tgtEl>
                                          <p:spTgt spid="235533"/>
                                        </p:tgtEl>
                                        <p:attrNameLst>
                                          <p:attrName>ppt_y</p:attrName>
                                        </p:attrNameLst>
                                      </p:cBhvr>
                                      <p:tavLst>
                                        <p:tav tm="0">
                                          <p:val>
                                            <p:strVal val="#ppt_y+#ppt_h/2"/>
                                          </p:val>
                                        </p:tav>
                                        <p:tav tm="100000">
                                          <p:val>
                                            <p:strVal val="#ppt_y"/>
                                          </p:val>
                                        </p:tav>
                                      </p:tavLst>
                                    </p:anim>
                                    <p:anim calcmode="lin" valueType="num">
                                      <p:cBhvr>
                                        <p:cTn id="45" dur="500" fill="hold"/>
                                        <p:tgtEl>
                                          <p:spTgt spid="235533"/>
                                        </p:tgtEl>
                                        <p:attrNameLst>
                                          <p:attrName>ppt_w</p:attrName>
                                        </p:attrNameLst>
                                      </p:cBhvr>
                                      <p:tavLst>
                                        <p:tav tm="0">
                                          <p:val>
                                            <p:strVal val="#ppt_w"/>
                                          </p:val>
                                        </p:tav>
                                        <p:tav tm="100000">
                                          <p:val>
                                            <p:strVal val="#ppt_w"/>
                                          </p:val>
                                        </p:tav>
                                      </p:tavLst>
                                    </p:anim>
                                    <p:anim calcmode="lin" valueType="num">
                                      <p:cBhvr>
                                        <p:cTn id="46" dur="500" fill="hold"/>
                                        <p:tgtEl>
                                          <p:spTgt spid="235533"/>
                                        </p:tgtEl>
                                        <p:attrNameLst>
                                          <p:attrName>ppt_h</p:attrName>
                                        </p:attrNameLst>
                                      </p:cBhvr>
                                      <p:tavLst>
                                        <p:tav tm="0">
                                          <p:val>
                                            <p:fltVal val="0"/>
                                          </p:val>
                                        </p:tav>
                                        <p:tav tm="100000">
                                          <p:val>
                                            <p:strVal val="#ppt_h"/>
                                          </p:val>
                                        </p:tav>
                                      </p:tavLst>
                                    </p:anim>
                                  </p:childTnLst>
                                </p:cTn>
                              </p:par>
                            </p:childTnLst>
                          </p:cTn>
                        </p:par>
                        <p:par>
                          <p:cTn id="47" fill="hold">
                            <p:stCondLst>
                              <p:cond delay="1000"/>
                            </p:stCondLst>
                            <p:childTnLst>
                              <p:par>
                                <p:cTn id="48" presetID="10" presetClass="entr" presetSubtype="0" fill="hold" grpId="0" nodeType="afterEffect">
                                  <p:stCondLst>
                                    <p:cond delay="0"/>
                                  </p:stCondLst>
                                  <p:childTnLst>
                                    <p:set>
                                      <p:cBhvr>
                                        <p:cTn id="49" dur="1" fill="hold">
                                          <p:stCondLst>
                                            <p:cond delay="0"/>
                                          </p:stCondLst>
                                        </p:cTn>
                                        <p:tgtEl>
                                          <p:spTgt spid="235548"/>
                                        </p:tgtEl>
                                        <p:attrNameLst>
                                          <p:attrName>style.visibility</p:attrName>
                                        </p:attrNameLst>
                                      </p:cBhvr>
                                      <p:to>
                                        <p:strVal val="visible"/>
                                      </p:to>
                                    </p:set>
                                    <p:animEffect transition="in" filter="fade">
                                      <p:cBhvr>
                                        <p:cTn id="50" dur="2000"/>
                                        <p:tgtEl>
                                          <p:spTgt spid="235548"/>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35547"/>
                                        </p:tgtEl>
                                        <p:attrNameLst>
                                          <p:attrName>style.visibility</p:attrName>
                                        </p:attrNameLst>
                                      </p:cBhvr>
                                      <p:to>
                                        <p:strVal val="visible"/>
                                      </p:to>
                                    </p:set>
                                    <p:animEffect transition="in" filter="fade">
                                      <p:cBhvr>
                                        <p:cTn id="53" dur="2000"/>
                                        <p:tgtEl>
                                          <p:spTgt spid="235547"/>
                                        </p:tgtEl>
                                      </p:cBhvr>
                                    </p:animEffect>
                                  </p:childTnLst>
                                </p:cTn>
                              </p:par>
                            </p:childTnLst>
                          </p:cTn>
                        </p:par>
                      </p:childTnLst>
                    </p:cTn>
                  </p:par>
                  <p:par>
                    <p:cTn id="54" fill="hold">
                      <p:stCondLst>
                        <p:cond delay="indefinite"/>
                      </p:stCondLst>
                      <p:childTnLst>
                        <p:par>
                          <p:cTn id="55" fill="hold">
                            <p:stCondLst>
                              <p:cond delay="0"/>
                            </p:stCondLst>
                            <p:childTnLst>
                              <p:par>
                                <p:cTn id="56" presetID="29" presetClass="entr" presetSubtype="0" fill="hold" grpId="0" nodeType="clickEffect">
                                  <p:stCondLst>
                                    <p:cond delay="0"/>
                                  </p:stCondLst>
                                  <p:childTnLst>
                                    <p:set>
                                      <p:cBhvr>
                                        <p:cTn id="57" dur="1" fill="hold">
                                          <p:stCondLst>
                                            <p:cond delay="0"/>
                                          </p:stCondLst>
                                        </p:cTn>
                                        <p:tgtEl>
                                          <p:spTgt spid="235526"/>
                                        </p:tgtEl>
                                        <p:attrNameLst>
                                          <p:attrName>style.visibility</p:attrName>
                                        </p:attrNameLst>
                                      </p:cBhvr>
                                      <p:to>
                                        <p:strVal val="visible"/>
                                      </p:to>
                                    </p:set>
                                    <p:anim calcmode="lin" valueType="num">
                                      <p:cBhvr>
                                        <p:cTn id="58" dur="1000" fill="hold"/>
                                        <p:tgtEl>
                                          <p:spTgt spid="235526"/>
                                        </p:tgtEl>
                                        <p:attrNameLst>
                                          <p:attrName>ppt_x</p:attrName>
                                        </p:attrNameLst>
                                      </p:cBhvr>
                                      <p:tavLst>
                                        <p:tav tm="0">
                                          <p:val>
                                            <p:strVal val="#ppt_x-.2"/>
                                          </p:val>
                                        </p:tav>
                                        <p:tav tm="100000">
                                          <p:val>
                                            <p:strVal val="#ppt_x"/>
                                          </p:val>
                                        </p:tav>
                                      </p:tavLst>
                                    </p:anim>
                                    <p:anim calcmode="lin" valueType="num">
                                      <p:cBhvr>
                                        <p:cTn id="59" dur="1000" fill="hold"/>
                                        <p:tgtEl>
                                          <p:spTgt spid="235526"/>
                                        </p:tgtEl>
                                        <p:attrNameLst>
                                          <p:attrName>ppt_y</p:attrName>
                                        </p:attrNameLst>
                                      </p:cBhvr>
                                      <p:tavLst>
                                        <p:tav tm="0">
                                          <p:val>
                                            <p:strVal val="#ppt_y"/>
                                          </p:val>
                                        </p:tav>
                                        <p:tav tm="100000">
                                          <p:val>
                                            <p:strVal val="#ppt_y"/>
                                          </p:val>
                                        </p:tav>
                                      </p:tavLst>
                                    </p:anim>
                                    <p:animEffect transition="in" filter="wipe(right)" prLst="gradientSize: 0.1">
                                      <p:cBhvr>
                                        <p:cTn id="60" dur="1000"/>
                                        <p:tgtEl>
                                          <p:spTgt spid="235526"/>
                                        </p:tgtEl>
                                      </p:cBhvr>
                                    </p:animEffect>
                                  </p:childTnLst>
                                </p:cTn>
                              </p:par>
                              <p:par>
                                <p:cTn id="61" presetID="29" presetClass="entr" presetSubtype="0" fill="hold" grpId="0" nodeType="withEffect">
                                  <p:stCondLst>
                                    <p:cond delay="0"/>
                                  </p:stCondLst>
                                  <p:childTnLst>
                                    <p:set>
                                      <p:cBhvr>
                                        <p:cTn id="62" dur="1" fill="hold">
                                          <p:stCondLst>
                                            <p:cond delay="0"/>
                                          </p:stCondLst>
                                        </p:cTn>
                                        <p:tgtEl>
                                          <p:spTgt spid="235525"/>
                                        </p:tgtEl>
                                        <p:attrNameLst>
                                          <p:attrName>style.visibility</p:attrName>
                                        </p:attrNameLst>
                                      </p:cBhvr>
                                      <p:to>
                                        <p:strVal val="visible"/>
                                      </p:to>
                                    </p:set>
                                    <p:anim calcmode="lin" valueType="num">
                                      <p:cBhvr>
                                        <p:cTn id="63" dur="1000" fill="hold"/>
                                        <p:tgtEl>
                                          <p:spTgt spid="235525"/>
                                        </p:tgtEl>
                                        <p:attrNameLst>
                                          <p:attrName>ppt_x</p:attrName>
                                        </p:attrNameLst>
                                      </p:cBhvr>
                                      <p:tavLst>
                                        <p:tav tm="0">
                                          <p:val>
                                            <p:strVal val="#ppt_x-.2"/>
                                          </p:val>
                                        </p:tav>
                                        <p:tav tm="100000">
                                          <p:val>
                                            <p:strVal val="#ppt_x"/>
                                          </p:val>
                                        </p:tav>
                                      </p:tavLst>
                                    </p:anim>
                                    <p:anim calcmode="lin" valueType="num">
                                      <p:cBhvr>
                                        <p:cTn id="64" dur="1000" fill="hold"/>
                                        <p:tgtEl>
                                          <p:spTgt spid="235525"/>
                                        </p:tgtEl>
                                        <p:attrNameLst>
                                          <p:attrName>ppt_y</p:attrName>
                                        </p:attrNameLst>
                                      </p:cBhvr>
                                      <p:tavLst>
                                        <p:tav tm="0">
                                          <p:val>
                                            <p:strVal val="#ppt_y"/>
                                          </p:val>
                                        </p:tav>
                                        <p:tav tm="100000">
                                          <p:val>
                                            <p:strVal val="#ppt_y"/>
                                          </p:val>
                                        </p:tav>
                                      </p:tavLst>
                                    </p:anim>
                                    <p:animEffect transition="in" filter="wipe(right)" prLst="gradientSize: 0.1">
                                      <p:cBhvr>
                                        <p:cTn id="65" dur="1000"/>
                                        <p:tgtEl>
                                          <p:spTgt spid="235525"/>
                                        </p:tgtEl>
                                      </p:cBhvr>
                                    </p:animEffect>
                                  </p:childTnLst>
                                </p:cTn>
                              </p:par>
                              <p:par>
                                <p:cTn id="66" presetID="29" presetClass="entr" presetSubtype="0" fill="hold" grpId="0" nodeType="withEffect">
                                  <p:stCondLst>
                                    <p:cond delay="0"/>
                                  </p:stCondLst>
                                  <p:childTnLst>
                                    <p:set>
                                      <p:cBhvr>
                                        <p:cTn id="67" dur="1" fill="hold">
                                          <p:stCondLst>
                                            <p:cond delay="0"/>
                                          </p:stCondLst>
                                        </p:cTn>
                                        <p:tgtEl>
                                          <p:spTgt spid="235529"/>
                                        </p:tgtEl>
                                        <p:attrNameLst>
                                          <p:attrName>style.visibility</p:attrName>
                                        </p:attrNameLst>
                                      </p:cBhvr>
                                      <p:to>
                                        <p:strVal val="visible"/>
                                      </p:to>
                                    </p:set>
                                    <p:anim calcmode="lin" valueType="num">
                                      <p:cBhvr>
                                        <p:cTn id="68" dur="1000" fill="hold"/>
                                        <p:tgtEl>
                                          <p:spTgt spid="235529"/>
                                        </p:tgtEl>
                                        <p:attrNameLst>
                                          <p:attrName>ppt_x</p:attrName>
                                        </p:attrNameLst>
                                      </p:cBhvr>
                                      <p:tavLst>
                                        <p:tav tm="0">
                                          <p:val>
                                            <p:strVal val="#ppt_x-.2"/>
                                          </p:val>
                                        </p:tav>
                                        <p:tav tm="100000">
                                          <p:val>
                                            <p:strVal val="#ppt_x"/>
                                          </p:val>
                                        </p:tav>
                                      </p:tavLst>
                                    </p:anim>
                                    <p:anim calcmode="lin" valueType="num">
                                      <p:cBhvr>
                                        <p:cTn id="69" dur="1000" fill="hold"/>
                                        <p:tgtEl>
                                          <p:spTgt spid="235529"/>
                                        </p:tgtEl>
                                        <p:attrNameLst>
                                          <p:attrName>ppt_y</p:attrName>
                                        </p:attrNameLst>
                                      </p:cBhvr>
                                      <p:tavLst>
                                        <p:tav tm="0">
                                          <p:val>
                                            <p:strVal val="#ppt_y"/>
                                          </p:val>
                                        </p:tav>
                                        <p:tav tm="100000">
                                          <p:val>
                                            <p:strVal val="#ppt_y"/>
                                          </p:val>
                                        </p:tav>
                                      </p:tavLst>
                                    </p:anim>
                                    <p:animEffect transition="in" filter="wipe(right)" prLst="gradientSize: 0.1">
                                      <p:cBhvr>
                                        <p:cTn id="70" dur="1000"/>
                                        <p:tgtEl>
                                          <p:spTgt spid="235529"/>
                                        </p:tgtEl>
                                      </p:cBhvr>
                                    </p:animEffect>
                                  </p:childTnLst>
                                </p:cTn>
                              </p:par>
                            </p:childTnLst>
                          </p:cTn>
                        </p:par>
                        <p:par>
                          <p:cTn id="71" fill="hold">
                            <p:stCondLst>
                              <p:cond delay="1000"/>
                            </p:stCondLst>
                            <p:childTnLst>
                              <p:par>
                                <p:cTn id="72" presetID="29" presetClass="entr" presetSubtype="0" fill="hold" grpId="0" nodeType="afterEffect">
                                  <p:stCondLst>
                                    <p:cond delay="0"/>
                                  </p:stCondLst>
                                  <p:childTnLst>
                                    <p:set>
                                      <p:cBhvr>
                                        <p:cTn id="73" dur="1" fill="hold">
                                          <p:stCondLst>
                                            <p:cond delay="0"/>
                                          </p:stCondLst>
                                        </p:cTn>
                                        <p:tgtEl>
                                          <p:spTgt spid="235531"/>
                                        </p:tgtEl>
                                        <p:attrNameLst>
                                          <p:attrName>style.visibility</p:attrName>
                                        </p:attrNameLst>
                                      </p:cBhvr>
                                      <p:to>
                                        <p:strVal val="visible"/>
                                      </p:to>
                                    </p:set>
                                    <p:anim calcmode="lin" valueType="num">
                                      <p:cBhvr>
                                        <p:cTn id="74" dur="1000" fill="hold"/>
                                        <p:tgtEl>
                                          <p:spTgt spid="235531"/>
                                        </p:tgtEl>
                                        <p:attrNameLst>
                                          <p:attrName>ppt_x</p:attrName>
                                        </p:attrNameLst>
                                      </p:cBhvr>
                                      <p:tavLst>
                                        <p:tav tm="0">
                                          <p:val>
                                            <p:strVal val="#ppt_x-.2"/>
                                          </p:val>
                                        </p:tav>
                                        <p:tav tm="100000">
                                          <p:val>
                                            <p:strVal val="#ppt_x"/>
                                          </p:val>
                                        </p:tav>
                                      </p:tavLst>
                                    </p:anim>
                                    <p:anim calcmode="lin" valueType="num">
                                      <p:cBhvr>
                                        <p:cTn id="75" dur="1000" fill="hold"/>
                                        <p:tgtEl>
                                          <p:spTgt spid="235531"/>
                                        </p:tgtEl>
                                        <p:attrNameLst>
                                          <p:attrName>ppt_y</p:attrName>
                                        </p:attrNameLst>
                                      </p:cBhvr>
                                      <p:tavLst>
                                        <p:tav tm="0">
                                          <p:val>
                                            <p:strVal val="#ppt_y"/>
                                          </p:val>
                                        </p:tav>
                                        <p:tav tm="100000">
                                          <p:val>
                                            <p:strVal val="#ppt_y"/>
                                          </p:val>
                                        </p:tav>
                                      </p:tavLst>
                                    </p:anim>
                                    <p:animEffect transition="in" filter="wipe(right)" prLst="gradientSize: 0.1">
                                      <p:cBhvr>
                                        <p:cTn id="76" dur="1000"/>
                                        <p:tgtEl>
                                          <p:spTgt spid="235531"/>
                                        </p:tgtEl>
                                      </p:cBhvr>
                                    </p:animEffect>
                                  </p:childTnLst>
                                </p:cTn>
                              </p:par>
                              <p:par>
                                <p:cTn id="77" presetID="29" presetClass="entr" presetSubtype="0" fill="hold" grpId="0" nodeType="withEffect">
                                  <p:stCondLst>
                                    <p:cond delay="0"/>
                                  </p:stCondLst>
                                  <p:childTnLst>
                                    <p:set>
                                      <p:cBhvr>
                                        <p:cTn id="78" dur="1" fill="hold">
                                          <p:stCondLst>
                                            <p:cond delay="0"/>
                                          </p:stCondLst>
                                        </p:cTn>
                                        <p:tgtEl>
                                          <p:spTgt spid="235537"/>
                                        </p:tgtEl>
                                        <p:attrNameLst>
                                          <p:attrName>style.visibility</p:attrName>
                                        </p:attrNameLst>
                                      </p:cBhvr>
                                      <p:to>
                                        <p:strVal val="visible"/>
                                      </p:to>
                                    </p:set>
                                    <p:anim calcmode="lin" valueType="num">
                                      <p:cBhvr>
                                        <p:cTn id="79" dur="1000" fill="hold"/>
                                        <p:tgtEl>
                                          <p:spTgt spid="235537"/>
                                        </p:tgtEl>
                                        <p:attrNameLst>
                                          <p:attrName>ppt_x</p:attrName>
                                        </p:attrNameLst>
                                      </p:cBhvr>
                                      <p:tavLst>
                                        <p:tav tm="0">
                                          <p:val>
                                            <p:strVal val="#ppt_x-.2"/>
                                          </p:val>
                                        </p:tav>
                                        <p:tav tm="100000">
                                          <p:val>
                                            <p:strVal val="#ppt_x"/>
                                          </p:val>
                                        </p:tav>
                                      </p:tavLst>
                                    </p:anim>
                                    <p:anim calcmode="lin" valueType="num">
                                      <p:cBhvr>
                                        <p:cTn id="80" dur="1000" fill="hold"/>
                                        <p:tgtEl>
                                          <p:spTgt spid="235537"/>
                                        </p:tgtEl>
                                        <p:attrNameLst>
                                          <p:attrName>ppt_y</p:attrName>
                                        </p:attrNameLst>
                                      </p:cBhvr>
                                      <p:tavLst>
                                        <p:tav tm="0">
                                          <p:val>
                                            <p:strVal val="#ppt_y"/>
                                          </p:val>
                                        </p:tav>
                                        <p:tav tm="100000">
                                          <p:val>
                                            <p:strVal val="#ppt_y"/>
                                          </p:val>
                                        </p:tav>
                                      </p:tavLst>
                                    </p:anim>
                                    <p:animEffect transition="in" filter="wipe(right)" prLst="gradientSize: 0.1">
                                      <p:cBhvr>
                                        <p:cTn id="81" dur="1000"/>
                                        <p:tgtEl>
                                          <p:spTgt spid="235537"/>
                                        </p:tgtEl>
                                      </p:cBhvr>
                                    </p:animEffect>
                                  </p:childTnLst>
                                </p:cTn>
                              </p:par>
                              <p:par>
                                <p:cTn id="82" presetID="17" presetClass="entr" presetSubtype="1" fill="hold" grpId="0" nodeType="withEffect">
                                  <p:stCondLst>
                                    <p:cond delay="0"/>
                                  </p:stCondLst>
                                  <p:childTnLst>
                                    <p:set>
                                      <p:cBhvr>
                                        <p:cTn id="83" dur="1" fill="hold">
                                          <p:stCondLst>
                                            <p:cond delay="0"/>
                                          </p:stCondLst>
                                        </p:cTn>
                                        <p:tgtEl>
                                          <p:spTgt spid="235536"/>
                                        </p:tgtEl>
                                        <p:attrNameLst>
                                          <p:attrName>style.visibility</p:attrName>
                                        </p:attrNameLst>
                                      </p:cBhvr>
                                      <p:to>
                                        <p:strVal val="visible"/>
                                      </p:to>
                                    </p:set>
                                    <p:anim calcmode="lin" valueType="num">
                                      <p:cBhvr>
                                        <p:cTn id="84" dur="500" fill="hold"/>
                                        <p:tgtEl>
                                          <p:spTgt spid="235536"/>
                                        </p:tgtEl>
                                        <p:attrNameLst>
                                          <p:attrName>ppt_x</p:attrName>
                                        </p:attrNameLst>
                                      </p:cBhvr>
                                      <p:tavLst>
                                        <p:tav tm="0">
                                          <p:val>
                                            <p:strVal val="#ppt_x"/>
                                          </p:val>
                                        </p:tav>
                                        <p:tav tm="100000">
                                          <p:val>
                                            <p:strVal val="#ppt_x"/>
                                          </p:val>
                                        </p:tav>
                                      </p:tavLst>
                                    </p:anim>
                                    <p:anim calcmode="lin" valueType="num">
                                      <p:cBhvr>
                                        <p:cTn id="85" dur="500" fill="hold"/>
                                        <p:tgtEl>
                                          <p:spTgt spid="235536"/>
                                        </p:tgtEl>
                                        <p:attrNameLst>
                                          <p:attrName>ppt_y</p:attrName>
                                        </p:attrNameLst>
                                      </p:cBhvr>
                                      <p:tavLst>
                                        <p:tav tm="0">
                                          <p:val>
                                            <p:strVal val="#ppt_y-#ppt_h/2"/>
                                          </p:val>
                                        </p:tav>
                                        <p:tav tm="100000">
                                          <p:val>
                                            <p:strVal val="#ppt_y"/>
                                          </p:val>
                                        </p:tav>
                                      </p:tavLst>
                                    </p:anim>
                                    <p:anim calcmode="lin" valueType="num">
                                      <p:cBhvr>
                                        <p:cTn id="86" dur="500" fill="hold"/>
                                        <p:tgtEl>
                                          <p:spTgt spid="235536"/>
                                        </p:tgtEl>
                                        <p:attrNameLst>
                                          <p:attrName>ppt_w</p:attrName>
                                        </p:attrNameLst>
                                      </p:cBhvr>
                                      <p:tavLst>
                                        <p:tav tm="0">
                                          <p:val>
                                            <p:strVal val="#ppt_w"/>
                                          </p:val>
                                        </p:tav>
                                        <p:tav tm="100000">
                                          <p:val>
                                            <p:strVal val="#ppt_w"/>
                                          </p:val>
                                        </p:tav>
                                      </p:tavLst>
                                    </p:anim>
                                    <p:anim calcmode="lin" valueType="num">
                                      <p:cBhvr>
                                        <p:cTn id="87" dur="500" fill="hold"/>
                                        <p:tgtEl>
                                          <p:spTgt spid="23553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24" grpId="0" animBg="1"/>
      <p:bldP spid="235525" grpId="0" animBg="1"/>
      <p:bldP spid="235526" grpId="0" animBg="1"/>
      <p:bldP spid="235527" grpId="0" animBg="1"/>
      <p:bldP spid="235528" grpId="0" animBg="1"/>
      <p:bldP spid="235529" grpId="0" animBg="1"/>
      <p:bldP spid="235530" grpId="0"/>
      <p:bldP spid="235531" grpId="0"/>
      <p:bldP spid="235532" grpId="0"/>
      <p:bldP spid="235533" grpId="0" animBg="1"/>
      <p:bldP spid="235534" grpId="0"/>
      <p:bldP spid="235535" grpId="0" animBg="1"/>
      <p:bldP spid="235536" grpId="0" animBg="1"/>
      <p:bldP spid="235537" grpId="0"/>
      <p:bldP spid="235547" grpId="0" animBg="1"/>
      <p:bldP spid="235548" grpId="0"/>
    </p:bldLst>
  </p:timing>
</p:sld>
</file>

<file path=ppt/tags/tag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59,3"/>
</p:tagLst>
</file>

<file path=ppt/theme/theme1.xml><?xml version="1.0" encoding="utf-8"?>
<a:theme xmlns:a="http://schemas.openxmlformats.org/drawingml/2006/main" name="Bordure">
  <a:themeElements>
    <a:clrScheme name="Bordur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Bordure">
      <a:majorFont>
        <a:latin typeface="Garamond"/>
        <a:ea typeface=""/>
        <a:cs typeface=""/>
      </a:majorFont>
      <a:minorFont>
        <a:latin typeface="Arial"/>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ordur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Bordur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Bordur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Bordur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Bordur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Bordur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Bordur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Bordur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Bordur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Edge</Template>
  <TotalTime>26275</TotalTime>
  <Words>4843</Words>
  <Application>Microsoft Macintosh PowerPoint</Application>
  <PresentationFormat>Présentation à l'écran (4:3)</PresentationFormat>
  <Paragraphs>948</Paragraphs>
  <Slides>74</Slides>
  <Notes>27</Notes>
  <HiddenSlides>0</HiddenSlides>
  <MMClips>0</MMClips>
  <ScaleCrop>false</ScaleCrop>
  <HeadingPairs>
    <vt:vector size="6" baseType="variant">
      <vt:variant>
        <vt:lpstr>Modèle de conception</vt:lpstr>
      </vt:variant>
      <vt:variant>
        <vt:i4>1</vt:i4>
      </vt:variant>
      <vt:variant>
        <vt:lpstr>Serveurs OLE incorporés</vt:lpstr>
      </vt:variant>
      <vt:variant>
        <vt:i4>1</vt:i4>
      </vt:variant>
      <vt:variant>
        <vt:lpstr>Titres des diapositives</vt:lpstr>
      </vt:variant>
      <vt:variant>
        <vt:i4>74</vt:i4>
      </vt:variant>
    </vt:vector>
  </HeadingPairs>
  <TitlesOfParts>
    <vt:vector size="76" baseType="lpstr">
      <vt:lpstr>Bordure</vt:lpstr>
      <vt:lpstr>CorelDRAW</vt:lpstr>
      <vt:lpstr>Révolutions et évolutions en Génétique au 21ème siècle </vt:lpstr>
      <vt:lpstr>What is life?</vt:lpstr>
      <vt:lpstr>Qui sommes-nous ?</vt:lpstr>
      <vt:lpstr>Genetics: a Young Science in Evolution</vt:lpstr>
      <vt:lpstr>Societal Perception on Genetics</vt:lpstr>
      <vt:lpstr>Diapositive 6</vt:lpstr>
      <vt:lpstr>Une connaissance parallèlement à des progrès techniques/technologiques </vt:lpstr>
      <vt:lpstr>Le livre vivant des génome(s)</vt:lpstr>
      <vt:lpstr>Diapositive 9</vt:lpstr>
      <vt:lpstr>L’essor des tests génétiques d’ADN nucléaire </vt:lpstr>
      <vt:lpstr>Manipulations génétiques: fines et  facilitées</vt:lpstr>
      <vt:lpstr>Progrès techniques/technologiques</vt:lpstr>
      <vt:lpstr>Du réel au virtuel</vt:lpstr>
      <vt:lpstr>Et pourtant, selon notre connaissance</vt:lpstr>
      <vt:lpstr>Diapositive 15</vt:lpstr>
      <vt:lpstr>Quel bénéfice patient par rapport aux promesses de Watson?  </vt:lpstr>
      <vt:lpstr>Diapositive 17</vt:lpstr>
      <vt:lpstr>Diapositive 18</vt:lpstr>
      <vt:lpstr>Une clé dans la poubelle: le non-codant</vt:lpstr>
      <vt:lpstr>Le non-codant: clé innovante de l’évolution</vt:lpstr>
      <vt:lpstr>Les limites de notre compréhension: l’ADN copié en ARN…</vt:lpstr>
      <vt:lpstr>RNA-DNA sequence differences (RDDs)</vt:lpstr>
      <vt:lpstr>Diapositive 23</vt:lpstr>
      <vt:lpstr>Diapositive 24</vt:lpstr>
      <vt:lpstr>Open to debate - What is a gene?</vt:lpstr>
      <vt:lpstr>Diapositive 26</vt:lpstr>
      <vt:lpstr>Diapositive 27</vt:lpstr>
      <vt:lpstr>La difficulté de délimiter un gène</vt:lpstr>
      <vt:lpstr>L’apport des ESTs</vt:lpstr>
      <vt:lpstr>Annotation fonctionnelle en ébullition 2013 ENCODE stats</vt:lpstr>
      <vt:lpstr>L’arbre florissant des ARN</vt:lpstr>
      <vt:lpstr>Diapositive 32</vt:lpstr>
      <vt:lpstr>Diapositive 33</vt:lpstr>
      <vt:lpstr>Diapositive 34</vt:lpstr>
      <vt:lpstr>Diapositive 35</vt:lpstr>
      <vt:lpstr>Diapositive 36</vt:lpstr>
      <vt:lpstr>DES LONGS</vt:lpstr>
      <vt:lpstr>lincRNAs (long intergenic non coding RNAs)</vt:lpstr>
      <vt:lpstr>Diapositive 39</vt:lpstr>
      <vt:lpstr>When it comes to RNA, assume nothing</vt:lpstr>
      <vt:lpstr>Diapositive 41</vt:lpstr>
      <vt:lpstr>L’ARN: une nouvelle dimension au NGS</vt:lpstr>
      <vt:lpstr>Diapositive 43</vt:lpstr>
      <vt:lpstr>Une autre réalité pour les GWAS</vt:lpstr>
      <vt:lpstr>Diapositive 45</vt:lpstr>
      <vt:lpstr>Maladies rares: source de variation fonctionnelle</vt:lpstr>
      <vt:lpstr>Established in human the importance of dosage of microRNAs</vt:lpstr>
      <vt:lpstr>Established in human The Importance of the Nucleotidic composition of Retrotransposons</vt:lpstr>
      <vt:lpstr>Sans oublier notre autre génome</vt:lpstr>
      <vt:lpstr>NON-CODING -the innovative key for evolution-</vt:lpstr>
      <vt:lpstr>Diapositive 51</vt:lpstr>
      <vt:lpstr>Diapositive 52</vt:lpstr>
      <vt:lpstr> </vt:lpstr>
      <vt:lpstr>Mitochondrion: emitter of small AND long ncRNAs </vt:lpstr>
      <vt:lpstr>Mitochondrial regulation via microRNA</vt:lpstr>
      <vt:lpstr>Mitochondria, P-bodies and RNAi</vt:lpstr>
      <vt:lpstr>Diapositive 57</vt:lpstr>
      <vt:lpstr>Mitochondrial regulation via lncRNA</vt:lpstr>
      <vt:lpstr>Diapositive 59</vt:lpstr>
      <vt:lpstr>En résumé:</vt:lpstr>
      <vt:lpstr>En résumé</vt:lpstr>
      <vt:lpstr>Diapositive 62</vt:lpstr>
      <vt:lpstr>Diapositive 63</vt:lpstr>
      <vt:lpstr>Diapositive 64</vt:lpstr>
      <vt:lpstr>Diapositive 65</vt:lpstr>
      <vt:lpstr>Diapositive 66</vt:lpstr>
      <vt:lpstr>Diapositive 67</vt:lpstr>
      <vt:lpstr>Diapositive 68</vt:lpstr>
      <vt:lpstr>Diapositive 69</vt:lpstr>
      <vt:lpstr>What is the best analogy?</vt:lpstr>
      <vt:lpstr>Diapositive 71</vt:lpstr>
      <vt:lpstr>Diapositive 72</vt:lpstr>
      <vt:lpstr>Diapositive 73</vt:lpstr>
      <vt:lpstr>Diapositive 74</vt:lpstr>
    </vt:vector>
  </TitlesOfParts>
  <Company>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CLASSIFICATION DES DIABETES</dc:title>
  <dc:creator>Sophie</dc:creator>
  <cp:lastModifiedBy>Alexandra Henrion Caude</cp:lastModifiedBy>
  <cp:revision>171</cp:revision>
  <cp:lastPrinted>2013-10-26T16:36:15Z</cp:lastPrinted>
  <dcterms:created xsi:type="dcterms:W3CDTF">2016-02-08T08:19:14Z</dcterms:created>
  <dcterms:modified xsi:type="dcterms:W3CDTF">2016-02-08T11:01:41Z</dcterms:modified>
</cp:coreProperties>
</file>