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5"/>
  </p:notesMasterIdLst>
  <p:sldIdLst>
    <p:sldId id="357" r:id="rId2"/>
    <p:sldId id="442" r:id="rId3"/>
    <p:sldId id="445" r:id="rId4"/>
    <p:sldId id="444" r:id="rId5"/>
    <p:sldId id="367" r:id="rId6"/>
    <p:sldId id="368" r:id="rId7"/>
    <p:sldId id="371" r:id="rId8"/>
    <p:sldId id="415" r:id="rId9"/>
    <p:sldId id="396" r:id="rId10"/>
    <p:sldId id="418" r:id="rId11"/>
    <p:sldId id="397" r:id="rId12"/>
    <p:sldId id="374" r:id="rId13"/>
    <p:sldId id="420" r:id="rId14"/>
    <p:sldId id="448" r:id="rId15"/>
    <p:sldId id="424" r:id="rId16"/>
    <p:sldId id="373" r:id="rId17"/>
    <p:sldId id="376" r:id="rId18"/>
    <p:sldId id="421" r:id="rId19"/>
    <p:sldId id="423" r:id="rId20"/>
    <p:sldId id="422" r:id="rId21"/>
    <p:sldId id="379" r:id="rId22"/>
    <p:sldId id="382" r:id="rId23"/>
    <p:sldId id="370" r:id="rId24"/>
    <p:sldId id="425" r:id="rId25"/>
    <p:sldId id="366" r:id="rId26"/>
    <p:sldId id="383" r:id="rId27"/>
    <p:sldId id="449" r:id="rId28"/>
    <p:sldId id="372" r:id="rId29"/>
    <p:sldId id="378" r:id="rId30"/>
    <p:sldId id="377" r:id="rId31"/>
    <p:sldId id="416" r:id="rId32"/>
    <p:sldId id="385" r:id="rId33"/>
    <p:sldId id="401" r:id="rId34"/>
    <p:sldId id="387" r:id="rId35"/>
    <p:sldId id="386" r:id="rId36"/>
    <p:sldId id="392" r:id="rId37"/>
    <p:sldId id="447" r:id="rId38"/>
    <p:sldId id="450" r:id="rId39"/>
    <p:sldId id="388" r:id="rId40"/>
    <p:sldId id="408" r:id="rId41"/>
    <p:sldId id="406" r:id="rId42"/>
    <p:sldId id="433" r:id="rId43"/>
    <p:sldId id="451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23923" autoAdjust="0"/>
    <p:restoredTop sz="94660"/>
  </p:normalViewPr>
  <p:slideViewPr>
    <p:cSldViewPr snapToObjects="1">
      <p:cViewPr>
        <p:scale>
          <a:sx n="66" d="100"/>
          <a:sy n="66" d="100"/>
        </p:scale>
        <p:origin x="-122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55420-647D-4543-A01F-6E730DAE7650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D792B-02B5-294D-80B0-69B8B4D173B9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792B-02B5-294D-80B0-69B8B4D173B9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F474C1-08E4-0547-8214-7B79B7854EFC}" type="slidenum">
              <a:rPr lang="en-US" smtClean="0">
                <a:latin typeface="Times" charset="0"/>
              </a:rPr>
              <a:pPr/>
              <a:t>6</a:t>
            </a:fld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10753-D462-684B-B52E-7B8F717D726F}" type="slidenum">
              <a:rPr lang="en-GB"/>
              <a:pPr/>
              <a:t>9</a:t>
            </a:fld>
            <a:endParaRPr lang="en-GB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B69A3-5AA9-824B-A8A6-DD319B9DAE86}" type="slidenum">
              <a:rPr lang="ar-sa"/>
              <a:pPr/>
              <a:t>15</a:t>
            </a:fld>
            <a:endParaRPr lang="ar-sa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Times" charset="0"/>
                <a:ea typeface="ＭＳ Ｐゴシック" charset="-128"/>
                <a:cs typeface="ＭＳ Ｐゴシック" charset="-128"/>
              </a:rPr>
              <a:t>La ferme de Pouilly Le fort</a:t>
            </a: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0CB74-24BA-7542-B045-78DAE61370AF}" type="slidenum">
              <a:rPr lang="en-US" smtClean="0">
                <a:latin typeface="Times" charset="0"/>
              </a:rPr>
              <a:pPr/>
              <a:t>16</a:t>
            </a:fld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792B-02B5-294D-80B0-69B8B4D173B9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3579D-6B1F-5F43-AC0D-F5BE6A7F8348}" type="slidenum">
              <a:rPr lang="en-GB"/>
              <a:pPr/>
              <a:t>29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845C9C-5E4C-4048-B741-854794927E46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Le monde comme un village global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2F14E-C249-A544-BC06-B149A00BAA81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9CBE1-EC98-3140-A506-EECDE5A22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0015-1B34-D144-9E0E-91CE50BD8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05991-5226-E94B-BFB5-4478B4946C72}" type="datetimeFigureOut">
              <a:rPr lang="fr-FR" smtClean="0"/>
              <a:pPr/>
              <a:t>14/03/16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3B9-298E-8845-B48C-C3BF6666D97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 La Vaccination et des Vaccins</a:t>
            </a:r>
            <a:br>
              <a:rPr lang="fr-FR" dirty="0" smtClean="0"/>
            </a:br>
            <a:r>
              <a:rPr lang="fr-FR" dirty="0" smtClean="0"/>
              <a:t>Actualité et Histoire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371600" y="2247900"/>
            <a:ext cx="6096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Anne Marie Moulin</a:t>
            </a:r>
          </a:p>
          <a:p>
            <a:endParaRPr lang="fr-FR" sz="3200" dirty="0" smtClean="0"/>
          </a:p>
          <a:p>
            <a:r>
              <a:rPr lang="fr-FR" sz="3200" dirty="0" smtClean="0"/>
              <a:t>CNRS-SPHERE UMR 7219/Paris VII</a:t>
            </a:r>
          </a:p>
          <a:p>
            <a:endParaRPr lang="fr-FR" sz="3200" dirty="0" smtClean="0"/>
          </a:p>
          <a:p>
            <a:endParaRPr lang="fr-FR" sz="3200" dirty="0" smtClean="0"/>
          </a:p>
          <a:p>
            <a:endParaRPr lang="fr-FR" sz="3200" dirty="0" smtClean="0"/>
          </a:p>
          <a:p>
            <a:endParaRPr lang="fr-FR" sz="3200" dirty="0" smtClean="0"/>
          </a:p>
          <a:p>
            <a:r>
              <a:rPr lang="fr-FR" sz="3200" dirty="0" smtClean="0"/>
              <a:t>17 mars 2016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Les vaccins sont-ils encore un outil privilégié des politiques de santé? </a:t>
            </a:r>
          </a:p>
          <a:p>
            <a:r>
              <a:rPr lang="fr-FR" dirty="0" smtClean="0"/>
              <a:t>Le « pari vaccinal » en question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Vaccins pastoriens à l’étranger :</a:t>
            </a:r>
            <a:br>
              <a:rPr lang="fr-FR" sz="3200" dirty="0" smtClean="0"/>
            </a:br>
            <a:r>
              <a:rPr lang="fr-FR" sz="2222" dirty="0" smtClean="0"/>
              <a:t> le vaccin anticholérique de Waldemar </a:t>
            </a:r>
            <a:r>
              <a:rPr lang="fr-FR" sz="2222" dirty="0" err="1" smtClean="0"/>
              <a:t>Hafkkine</a:t>
            </a:r>
            <a:r>
              <a:rPr lang="fr-FR" sz="2222" dirty="0" smtClean="0"/>
              <a:t> est introduit en Inde en 1893 </a:t>
            </a:r>
            <a:endParaRPr lang="fr-FR" sz="2222" dirty="0"/>
          </a:p>
        </p:txBody>
      </p:sp>
      <p:pic>
        <p:nvPicPr>
          <p:cNvPr id="4" name="Espace réservé du contenu 3" descr="vaccin cholera 1894 Haffkine calcuttaa63cedd0881f88a178341cf508a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935" r="-22935"/>
          <a:stretch>
            <a:fillRect/>
          </a:stretch>
        </p:blipFill>
        <p:spPr>
          <a:xfrm>
            <a:off x="-914400" y="1143000"/>
            <a:ext cx="10474704" cy="57606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4515" name="Rectangle 3" descr="DSC_14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9721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0654" y="6355377"/>
            <a:ext cx="758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Photo Elisabeth </a:t>
            </a:r>
            <a:r>
              <a:rPr lang="fr-FR" dirty="0" err="1" smtClean="0"/>
              <a:t>Antheaume</a:t>
            </a:r>
            <a:r>
              <a:rPr lang="fr-FR" dirty="0" smtClean="0"/>
              <a:t> (IRD), peinture murale de rue, Johannesburg, 2001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8600" y="6047601"/>
            <a:ext cx="77495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Pasteur, le savant français le plus connu, des Etats-Unis à l’Afrique du Sud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Le Réseau International des Instituts Pasteur en 2014</a:t>
            </a:r>
            <a:br>
              <a:rPr lang="fr-FR" sz="3200" dirty="0" smtClean="0"/>
            </a:br>
            <a:r>
              <a:rPr lang="fr-FR" sz="3200" dirty="0" smtClean="0"/>
              <a:t>incarne une continuité historique</a:t>
            </a:r>
            <a:endParaRPr lang="fr-FR" sz="3200" dirty="0"/>
          </a:p>
        </p:txBody>
      </p:sp>
      <p:pic>
        <p:nvPicPr>
          <p:cNvPr id="4" name="Espace réservé du contenu 3" descr="network_ma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141" r="-11141"/>
          <a:stretch>
            <a:fillRect/>
          </a:stretch>
        </p:blipFill>
        <p:spPr>
          <a:xfrm>
            <a:off x="457200" y="19050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legs de l’Histoire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endParaRPr lang="fr-FR" dirty="0" smtClean="0"/>
          </a:p>
          <a:p>
            <a:r>
              <a:rPr lang="fr-FR" dirty="0" smtClean="0"/>
              <a:t>Intervention de l’Etat et des états dans l’histoire vaccinale </a:t>
            </a:r>
          </a:p>
          <a:p>
            <a:r>
              <a:rPr lang="fr-FR" dirty="0" smtClean="0"/>
              <a:t>Le vaccin a un statut particulier de « remède à part », volontiers gratuit (contrepartie de l’obligation)</a:t>
            </a:r>
          </a:p>
          <a:p>
            <a:r>
              <a:rPr lang="fr-FR" dirty="0" smtClean="0"/>
              <a:t>L’Etat évolue comme un </a:t>
            </a:r>
            <a:r>
              <a:rPr lang="fr-FR" dirty="0" err="1" smtClean="0"/>
              <a:t>Etat-Providence</a:t>
            </a:r>
            <a:r>
              <a:rPr lang="fr-FR" dirty="0" smtClean="0"/>
              <a:t>, garant de la Santé publique ( comme le rappelle la loi 2001 en France)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ea typeface="ＭＳ Ｐゴシック" charset="-128"/>
                <a:cs typeface="ＭＳ Ｐゴシック" charset="-128"/>
              </a:rPr>
              <a:t>Le roi d’Espagne envoie la croisière de la Vaccine, avec</a:t>
            </a:r>
            <a:br>
              <a:rPr lang="fr-FR" sz="2800" dirty="0" smtClean="0">
                <a:ea typeface="ＭＳ Ｐゴシック" charset="-128"/>
                <a:cs typeface="ＭＳ Ｐゴシック" charset="-128"/>
              </a:rPr>
            </a:br>
            <a:r>
              <a:rPr lang="fr-FR" sz="2800" dirty="0" smtClean="0">
                <a:ea typeface="ＭＳ Ｐゴシック" charset="-128"/>
                <a:cs typeface="ＭＳ Ｐゴシック" charset="-128"/>
              </a:rPr>
              <a:t>(l’expédition </a:t>
            </a:r>
            <a:r>
              <a:rPr lang="fr-FR" sz="2800" dirty="0" err="1" smtClean="0">
                <a:ea typeface="ＭＳ Ｐゴシック" charset="-128"/>
                <a:cs typeface="ＭＳ Ｐゴシック" charset="-128"/>
              </a:rPr>
              <a:t>Balmis</a:t>
            </a:r>
            <a:r>
              <a:rPr lang="fr-FR" sz="2800" dirty="0" smtClean="0">
                <a:ea typeface="ＭＳ Ｐゴシック" charset="-128"/>
                <a:cs typeface="ＭＳ Ｐゴシック" charset="-128"/>
              </a:rPr>
              <a:t>) vacciner dans le Nouveau Monde (1804)</a:t>
            </a:r>
          </a:p>
        </p:txBody>
      </p:sp>
      <p:pic>
        <p:nvPicPr>
          <p:cNvPr id="25603" name="Espace réservé du contenu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419" r="-24419"/>
          <a:stretch>
            <a:fillRect/>
          </a:stretch>
        </p:blipFill>
        <p:spPr>
          <a:xfrm>
            <a:off x="-838200" y="1600200"/>
            <a:ext cx="5181600" cy="2849563"/>
          </a:xfrm>
        </p:spPr>
      </p:pic>
      <p:pic>
        <p:nvPicPr>
          <p:cNvPr id="25604" name="Image 4" descr="000102_5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953000"/>
            <a:ext cx="2133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age 5" descr="Real_Expedici%C3%B3n_Filantr%C3%B3pica_de_la_Vacuna_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874963"/>
            <a:ext cx="5638800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_0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990600"/>
            <a:ext cx="8113713" cy="52609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14350" y="6372255"/>
            <a:ext cx="609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Consultations, vaccinations gratuites, à </a:t>
            </a:r>
            <a:r>
              <a:rPr lang="fr-FR" sz="2000" dirty="0" err="1" smtClean="0"/>
              <a:t>Saïgon</a:t>
            </a:r>
            <a:r>
              <a:rPr lang="fr-FR" sz="2000" dirty="0" smtClean="0"/>
              <a:t>, vers 1930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184666"/>
            <a:ext cx="93572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Les vaccins comme instrument d’une politique de l’Etat</a:t>
            </a:r>
            <a:endParaRPr lang="fr-FR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so54091"/>
          <p:cNvPicPr>
            <a:picLocks noChangeAspect="1" noChangeArrowheads="1"/>
          </p:cNvPicPr>
          <p:nvPr/>
        </p:nvPicPr>
        <p:blipFill>
          <a:blip r:embed="rId3">
            <a:lum bright="6000" contrast="36000"/>
          </a:blip>
          <a:srcRect r="9262" b="3195"/>
          <a:stretch>
            <a:fillRect/>
          </a:stretch>
        </p:blipFill>
        <p:spPr bwMode="auto">
          <a:xfrm>
            <a:off x="1" y="-26988"/>
            <a:ext cx="7126010" cy="534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04800" y="5634335"/>
            <a:ext cx="6821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 départ, distinction entre vaccins humains, comme « bien public » et </a:t>
            </a:r>
          </a:p>
          <a:p>
            <a:r>
              <a:rPr lang="fr-FR" dirty="0" smtClean="0"/>
              <a:t>les vaccins vétérinaires commerciaux</a:t>
            </a:r>
          </a:p>
          <a:p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306763" y="990600"/>
            <a:ext cx="1837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Pouilly-le-Fort</a:t>
            </a:r>
            <a:endParaRPr lang="fr-FR" dirty="0" smtClean="0"/>
          </a:p>
          <a:p>
            <a:r>
              <a:rPr lang="fr-FR" dirty="0" smtClean="0"/>
              <a:t> et le vaccin </a:t>
            </a:r>
          </a:p>
          <a:p>
            <a:r>
              <a:rPr lang="fr-FR" dirty="0" smtClean="0"/>
              <a:t>contre le charbon</a:t>
            </a:r>
          </a:p>
          <a:p>
            <a:r>
              <a:rPr lang="fr-FR" dirty="0" smtClean="0"/>
              <a:t>(1881)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" y="5791200"/>
            <a:ext cx="9144000" cy="1143000"/>
          </a:xfrm>
        </p:spPr>
        <p:txBody>
          <a:bodyPr anchor="b">
            <a:normAutofit fontScale="90000"/>
          </a:bodyPr>
          <a:lstStyle/>
          <a:p>
            <a:pPr algn="just"/>
            <a:r>
              <a:rPr lang="fr-FR" sz="2667" dirty="0" smtClean="0"/>
              <a:t/>
            </a:r>
            <a:br>
              <a:rPr lang="fr-FR" sz="2667" dirty="0" smtClean="0"/>
            </a:br>
            <a:r>
              <a:rPr lang="fr-FR" sz="2667" dirty="0" smtClean="0"/>
              <a:t>Notion de service public liée aux vaccinations</a:t>
            </a:r>
            <a:br>
              <a:rPr lang="fr-FR" sz="2667" dirty="0" smtClean="0"/>
            </a:br>
            <a:r>
              <a:rPr lang="fr-FR" sz="2667" dirty="0" smtClean="0"/>
              <a:t>Jacques Monod, devenu directeur de l’IP en 1970 </a:t>
            </a:r>
            <a:br>
              <a:rPr lang="fr-FR" sz="2667" dirty="0" smtClean="0"/>
            </a:br>
            <a:r>
              <a:rPr lang="fr-FR" sz="2667" dirty="0" smtClean="0"/>
              <a:t>évoque en 1973 avec Simone Veil la « dette contractée par l’Etat » envers l’institut Pasteur pour services rendus en matière de vaccins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, </a:t>
            </a:r>
            <a:endParaRPr lang="fr-FR" dirty="0"/>
          </a:p>
        </p:txBody>
      </p:sp>
      <p:pic>
        <p:nvPicPr>
          <p:cNvPr id="3" name="Image 2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4216400" cy="39437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25515" y="1600200"/>
            <a:ext cx="421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trois prix Nobel en biologie moléculaire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Recherche scientifique et production industrielle de sérums et vaccins se disjoignent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62000" y="3048000"/>
            <a:ext cx="8260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Jacques Monod a créé l’Institut Pasteur Production (IPP) en 1972</a:t>
            </a:r>
          </a:p>
          <a:p>
            <a:r>
              <a:rPr lang="fr-FR" sz="2400" dirty="0" smtClean="0"/>
              <a:t>C</a:t>
            </a:r>
            <a:r>
              <a:rPr lang="fr-FR" sz="2400" dirty="0" err="1" smtClean="0"/>
              <a:t>réation</a:t>
            </a:r>
            <a:r>
              <a:rPr lang="fr-FR" sz="2400" dirty="0" smtClean="0"/>
              <a:t> de Pasteur Mérieux Vaccins en 1984-5</a:t>
            </a:r>
          </a:p>
          <a:p>
            <a:endParaRPr lang="fr-FR" sz="2400" dirty="0" smtClean="0"/>
          </a:p>
          <a:p>
            <a:r>
              <a:rPr lang="fr-FR" sz="2400" dirty="0" smtClean="0"/>
              <a:t>La production de vaccins passe en majorité </a:t>
            </a:r>
          </a:p>
          <a:p>
            <a:r>
              <a:rPr lang="fr-FR" sz="2400" dirty="0" smtClean="0"/>
              <a:t>à l’industrie pharmaceutique ; réduction du nombre de firmes </a:t>
            </a:r>
          </a:p>
          <a:p>
            <a:r>
              <a:rPr lang="fr-FR" sz="2400" dirty="0" smtClean="0"/>
              <a:t>à l’échelle internationale  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L’Institut Pasteur de Tunis est resté producteur</a:t>
            </a:r>
            <a:br>
              <a:rPr lang="fr-FR" sz="2400" dirty="0" smtClean="0"/>
            </a:br>
            <a:r>
              <a:rPr lang="fr-FR" sz="2400" dirty="0" smtClean="0"/>
              <a:t> de BCG jusqu’à ’il y a une dizaine d’années. </a:t>
            </a:r>
            <a:endParaRPr lang="fr-FR" sz="2400" dirty="0"/>
          </a:p>
        </p:txBody>
      </p:sp>
      <p:pic>
        <p:nvPicPr>
          <p:cNvPr id="4" name="Espace réservé du contenu 3" descr="iptun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64" r="-11464"/>
          <a:stretch>
            <a:fillRect/>
          </a:stretch>
        </p:blipFill>
        <p:spPr>
          <a:xfrm>
            <a:off x="-1066907" y="762000"/>
            <a:ext cx="11277707" cy="6202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fr-FR" dirty="0" smtClean="0"/>
              <a:t>I Une actualité indiscutable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6406" y="1143000"/>
            <a:ext cx="90075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/>
              <a:t> </a:t>
            </a:r>
            <a:r>
              <a:rPr lang="fr-FR" sz="2800" dirty="0" smtClean="0"/>
              <a:t>Maintien des objectifs d’élimination et de contrôle</a:t>
            </a:r>
          </a:p>
          <a:p>
            <a:r>
              <a:rPr lang="fr-FR" sz="2800" dirty="0" smtClean="0"/>
              <a:t>des maladies infectieuses</a:t>
            </a:r>
          </a:p>
          <a:p>
            <a:pPr>
              <a:buFontTx/>
              <a:buChar char="-"/>
            </a:pPr>
            <a:r>
              <a:rPr lang="fr-FR" sz="2800" dirty="0" smtClean="0"/>
              <a:t> Phénomènes « d’émergence » et de « réémergence » </a:t>
            </a:r>
          </a:p>
          <a:p>
            <a:r>
              <a:rPr lang="fr-FR" sz="2800" dirty="0" smtClean="0"/>
              <a:t>des maladies infectieuses</a:t>
            </a:r>
          </a:p>
          <a:p>
            <a:pPr>
              <a:buFontTx/>
              <a:buChar char="-"/>
            </a:pPr>
            <a:r>
              <a:rPr lang="fr-FR" sz="2800" dirty="0" smtClean="0"/>
              <a:t> Multiplication des nouveaux vaccins</a:t>
            </a:r>
          </a:p>
          <a:p>
            <a:pPr>
              <a:buFontTx/>
              <a:buChar char="-"/>
            </a:pPr>
            <a:r>
              <a:rPr lang="fr-FR" sz="2800" dirty="0" smtClean="0"/>
              <a:t> Evolution et complexité du calendrier vaccinal </a:t>
            </a:r>
          </a:p>
          <a:p>
            <a:r>
              <a:rPr lang="fr-FR" sz="2800" dirty="0" smtClean="0"/>
              <a:t>q</a:t>
            </a:r>
            <a:r>
              <a:rPr lang="fr-FR" sz="2800" dirty="0" err="1" smtClean="0"/>
              <a:t>ui</a:t>
            </a:r>
            <a:r>
              <a:rPr lang="fr-FR" sz="2800" dirty="0" smtClean="0"/>
              <a:t> rythme la vie entière</a:t>
            </a:r>
          </a:p>
          <a:p>
            <a:pPr>
              <a:buFontTx/>
              <a:buChar char="-"/>
            </a:pPr>
            <a:r>
              <a:rPr lang="fr-FR" sz="2800" dirty="0" smtClean="0"/>
              <a:t> Réticences, « </a:t>
            </a:r>
            <a:r>
              <a:rPr lang="fr-FR" sz="2800" i="1" dirty="0" err="1" smtClean="0"/>
              <a:t>hesitancy</a:t>
            </a:r>
            <a:r>
              <a:rPr lang="fr-FR" sz="2800" dirty="0" smtClean="0"/>
              <a:t> » de la population; </a:t>
            </a:r>
          </a:p>
          <a:p>
            <a:pPr>
              <a:buFontTx/>
              <a:buChar char="-"/>
            </a:pPr>
            <a:r>
              <a:rPr lang="fr-FR" sz="2800" dirty="0" smtClean="0"/>
              <a:t> Controverses sur l’obligation des vaccins et leurs effets</a:t>
            </a:r>
          </a:p>
          <a:p>
            <a:pPr>
              <a:buFontTx/>
              <a:buChar char="-"/>
            </a:pPr>
            <a:r>
              <a:rPr lang="fr-FR" sz="2800" dirty="0" smtClean="0"/>
              <a:t> indésirables</a:t>
            </a:r>
          </a:p>
          <a:p>
            <a:pPr>
              <a:buFontTx/>
              <a:buChar char="-"/>
            </a:pPr>
            <a:r>
              <a:rPr lang="fr-FR" sz="2800" dirty="0" smtClean="0"/>
              <a:t> Affirmations de l’autonomie du malade et  droits des citoyens à disposer de leur corps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L’institut Pasteur de Dakar a continué </a:t>
            </a:r>
            <a:br>
              <a:rPr lang="fr-FR" sz="2800" dirty="0" smtClean="0"/>
            </a:br>
            <a:r>
              <a:rPr lang="fr-FR" sz="2800" dirty="0" smtClean="0"/>
              <a:t>à produire le vaccin antiamaril</a:t>
            </a:r>
            <a:endParaRPr lang="fr-FR" sz="2800" dirty="0"/>
          </a:p>
        </p:txBody>
      </p:sp>
      <p:pic>
        <p:nvPicPr>
          <p:cNvPr id="4" name="Espace réservé du contenu 3" descr="images-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76" r="-15776"/>
          <a:stretch>
            <a:fillRect/>
          </a:stretch>
        </p:blipFill>
        <p:spPr>
          <a:xfrm>
            <a:off x="457200" y="19050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fr-FR" sz="3200" smtClean="0"/>
              <a:t>A la recherche d’un vaccin pas comme les autres</a:t>
            </a:r>
          </a:p>
        </p:txBody>
      </p:sp>
      <p:pic>
        <p:nvPicPr>
          <p:cNvPr id="19459" name="Espace réservé du contenu 3" descr="maupasi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823" r="-13823"/>
          <a:stretch>
            <a:fillRect/>
          </a:stretch>
        </p:blipFill>
        <p:spPr>
          <a:xfrm>
            <a:off x="533400" y="609600"/>
            <a:ext cx="9220200" cy="5070475"/>
          </a:xfrm>
        </p:spPr>
      </p:pic>
      <p:sp>
        <p:nvSpPr>
          <p:cNvPr id="19460" name="ZoneTexte 4"/>
          <p:cNvSpPr txBox="1">
            <a:spLocks noChangeArrowheads="1"/>
          </p:cNvSpPr>
          <p:nvPr/>
        </p:nvSpPr>
        <p:spPr bwMode="auto">
          <a:xfrm>
            <a:off x="57150" y="5934670"/>
            <a:ext cx="83484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Philippe Maupas a été élève à l’institut Pasteur de Paris au début des années 1970.</a:t>
            </a:r>
          </a:p>
          <a:p>
            <a:r>
              <a:rPr lang="fr-FR" dirty="0" smtClean="0"/>
              <a:t> Dans les années 1975-1978, son </a:t>
            </a:r>
            <a:r>
              <a:rPr lang="fr-FR" dirty="0"/>
              <a:t>groupe voudra</a:t>
            </a:r>
            <a:r>
              <a:rPr lang="fr-FR" dirty="0" smtClean="0"/>
              <a:t> un </a:t>
            </a:r>
            <a:r>
              <a:rPr lang="fr-FR" dirty="0"/>
              <a:t>vaccin</a:t>
            </a:r>
            <a:r>
              <a:rPr lang="fr-FR" dirty="0" smtClean="0"/>
              <a:t> « avec </a:t>
            </a:r>
            <a:r>
              <a:rPr lang="fr-FR" dirty="0"/>
              <a:t>la gueule de Pasteur </a:t>
            </a:r>
            <a:r>
              <a:rPr lang="fr-FR" dirty="0" smtClean="0"/>
              <a:t>» </a:t>
            </a:r>
          </a:p>
          <a:p>
            <a:r>
              <a:rPr lang="fr-FR" dirty="0" smtClean="0"/>
              <a:t>(Alain Goudeau).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742950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Le projet </a:t>
            </a:r>
            <a:r>
              <a:rPr lang="fr-FR" sz="2400" dirty="0" smtClean="0"/>
              <a:t>PREVENTION HÉPATITE HEPATOME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 smtClean="0"/>
          </a:p>
        </p:txBody>
      </p:sp>
      <p:pic>
        <p:nvPicPr>
          <p:cNvPr id="29699" name="Espace réservé du contenu 3" descr="AFFICHE SÉNÉGAL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72755" r="-72755"/>
          <a:stretch>
            <a:fillRect/>
          </a:stretch>
        </p:blipFill>
        <p:spPr>
          <a:xfrm>
            <a:off x="-2971800" y="971550"/>
            <a:ext cx="10702925" cy="5886450"/>
          </a:xfrm>
        </p:spPr>
      </p:pic>
      <p:sp>
        <p:nvSpPr>
          <p:cNvPr id="4" name="ZoneTexte 3"/>
          <p:cNvSpPr txBox="1"/>
          <p:nvPr/>
        </p:nvSpPr>
        <p:spPr>
          <a:xfrm>
            <a:off x="4572000" y="1905000"/>
            <a:ext cx="48561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Premier vaccin contre un cancer</a:t>
            </a:r>
          </a:p>
          <a:p>
            <a:r>
              <a:rPr lang="fr-FR" sz="2800" dirty="0" smtClean="0"/>
              <a:t> favorisé par un virus : </a:t>
            </a:r>
          </a:p>
          <a:p>
            <a:r>
              <a:rPr lang="fr-FR" sz="2800" dirty="0" smtClean="0"/>
              <a:t>le vaccin plasmatique</a:t>
            </a:r>
          </a:p>
          <a:p>
            <a:r>
              <a:rPr lang="fr-FR" sz="2800" dirty="0" smtClean="0"/>
              <a:t>contre le virus de l’hépatite B</a:t>
            </a:r>
          </a:p>
          <a:p>
            <a:r>
              <a:rPr lang="fr-FR" sz="2800" dirty="0" smtClean="0"/>
              <a:t> : essais au Sénégal en 1979-80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onumentPasteur.jpg                                            000570DDMoulin                         BB9E96E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4256088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ZoneTexte 2"/>
          <p:cNvSpPr txBox="1">
            <a:spLocks noChangeArrowheads="1"/>
          </p:cNvSpPr>
          <p:nvPr/>
        </p:nvSpPr>
        <p:spPr bwMode="auto">
          <a:xfrm>
            <a:off x="4953000" y="914400"/>
            <a:ext cx="38474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 smtClean="0"/>
              <a:t>Pasteur et les vaccins</a:t>
            </a:r>
          </a:p>
          <a:p>
            <a:r>
              <a:rPr lang="fr-FR" sz="2800" dirty="0" smtClean="0"/>
              <a:t>Ou la Victoire sur la Mort</a:t>
            </a:r>
            <a:endParaRPr lang="fr-FR" sz="2800" dirty="0"/>
          </a:p>
        </p:txBody>
      </p:sp>
      <p:pic>
        <p:nvPicPr>
          <p:cNvPr id="54276" name="Picture 3" descr="MonumentPasteur2.jpg                                           000570DDMoulin                         BB9E96E3: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429000"/>
            <a:ext cx="4953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256088" y="2743200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Monument dû à Falguière, </a:t>
            </a:r>
          </a:p>
          <a:p>
            <a:r>
              <a:rPr lang="fr-FR" dirty="0" smtClean="0"/>
              <a:t>place de Breteuil, Paris 1904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vaccination de l’International au Global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5400"/>
            <a:ext cx="10363200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L’éradication de la variole a été annoncée en 1979</a:t>
            </a:r>
            <a:endParaRPr lang="fr-FR" dirty="0"/>
          </a:p>
        </p:txBody>
      </p:sp>
      <p:pic>
        <p:nvPicPr>
          <p:cNvPr id="4" name="Picture 4" descr=" vac 2.jpg                                                      00024ABAMacintosh HD                   BAA529E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438400"/>
            <a:ext cx="6311025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lide5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6837" y="21336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ZoneTexte 2"/>
          <p:cNvSpPr txBox="1">
            <a:spLocks noChangeArrowheads="1"/>
          </p:cNvSpPr>
          <p:nvPr/>
        </p:nvSpPr>
        <p:spPr bwMode="auto">
          <a:xfrm>
            <a:off x="96837" y="323165"/>
            <a:ext cx="96107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dirty="0"/>
              <a:t>La  campagne  « universelle » d’éradication de la variole </a:t>
            </a:r>
            <a:r>
              <a:rPr lang="fr-FR" sz="2800" dirty="0" smtClean="0"/>
              <a:t>s’est étendue aux </a:t>
            </a:r>
            <a:r>
              <a:rPr lang="fr-FR" sz="2800" dirty="0"/>
              <a:t>coins les plus reculés,</a:t>
            </a:r>
            <a:r>
              <a:rPr lang="fr-FR" sz="2800" dirty="0" smtClean="0"/>
              <a:t> transcendant </a:t>
            </a:r>
            <a:r>
              <a:rPr lang="fr-FR" sz="2800" dirty="0"/>
              <a:t>les différences culturelles </a:t>
            </a:r>
          </a:p>
        </p:txBody>
      </p:sp>
      <p:pic>
        <p:nvPicPr>
          <p:cNvPr id="26628" name="Picture 1" descr="Slide5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749800" y="2307103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ZoneTexte 4"/>
          <p:cNvSpPr txBox="1">
            <a:spLocks noChangeArrowheads="1"/>
          </p:cNvSpPr>
          <p:nvPr/>
        </p:nvSpPr>
        <p:spPr bwMode="auto">
          <a:xfrm>
            <a:off x="96837" y="5867400"/>
            <a:ext cx="5618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dirty="0"/>
              <a:t>En Afghanistan, dans les années </a:t>
            </a:r>
            <a:r>
              <a:rPr lang="fr-FR" sz="2000" dirty="0" smtClean="0"/>
              <a:t>1970,  la</a:t>
            </a:r>
          </a:p>
          <a:p>
            <a:r>
              <a:rPr lang="fr-FR" sz="2000" dirty="0" smtClean="0"/>
              <a:t>la campagne d’éradication de la variole bat son plein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1026" descr="DSC_04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3074348" cy="37338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0484" name="ZoneTexte 3"/>
          <p:cNvSpPr txBox="1">
            <a:spLocks noChangeArrowheads="1"/>
          </p:cNvSpPr>
          <p:nvPr/>
        </p:nvSpPr>
        <p:spPr bwMode="auto">
          <a:xfrm>
            <a:off x="0" y="4687669"/>
            <a:ext cx="24736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Cicatrice de variolisation</a:t>
            </a:r>
          </a:p>
          <a:p>
            <a:r>
              <a:rPr lang="fr-FR" dirty="0" smtClean="0"/>
              <a:t>Maghreb, 1904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42096" y="134034"/>
            <a:ext cx="43019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Variolisation et Vaccination</a:t>
            </a:r>
          </a:p>
          <a:p>
            <a:r>
              <a:rPr lang="fr-FR" sz="2800" dirty="0" smtClean="0"/>
              <a:t>Un choix qui a duré jusqu’au </a:t>
            </a:r>
          </a:p>
          <a:p>
            <a:r>
              <a:rPr lang="fr-FR" sz="2800" dirty="0" smtClean="0"/>
              <a:t>cœur du 20ème siècle</a:t>
            </a:r>
            <a:endParaRPr lang="fr-FR" sz="2800" dirty="0"/>
          </a:p>
        </p:txBody>
      </p:sp>
      <p:pic>
        <p:nvPicPr>
          <p:cNvPr id="6" name="Espace réservé du contenu 7" descr="inoculation variol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0918" r="-80918"/>
          <a:stretch>
            <a:fillRect/>
          </a:stretch>
        </p:blipFill>
        <p:spPr>
          <a:xfrm>
            <a:off x="2473604" y="1851818"/>
            <a:ext cx="8229600" cy="4525963"/>
          </a:xfrm>
        </p:spPr>
      </p:pic>
      <p:sp>
        <p:nvSpPr>
          <p:cNvPr id="7" name="ZoneTexte 6"/>
          <p:cNvSpPr txBox="1"/>
          <p:nvPr/>
        </p:nvSpPr>
        <p:spPr>
          <a:xfrm>
            <a:off x="1447800" y="5715000"/>
            <a:ext cx="282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</a:t>
            </a:r>
            <a:r>
              <a:rPr lang="fr-FR" dirty="0" err="1" smtClean="0"/>
              <a:t>ariolisation</a:t>
            </a:r>
            <a:r>
              <a:rPr lang="fr-FR" dirty="0" smtClean="0"/>
              <a:t>, Palestine 1921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vaccins sont destinés aux enfants</a:t>
            </a:r>
            <a:endParaRPr lang="fr-FR" dirty="0"/>
          </a:p>
        </p:txBody>
      </p:sp>
      <p:pic>
        <p:nvPicPr>
          <p:cNvPr id="4" name="Espace réservé du contenu 3" descr="vaccin polio 195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596" r="-21596"/>
          <a:stretch>
            <a:fillRect/>
          </a:stretch>
        </p:blipFill>
        <p:spPr>
          <a:xfrm>
            <a:off x="457200" y="1143000"/>
            <a:ext cx="822960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0" y="5943600"/>
            <a:ext cx="8920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Premiers essais de masse de vaccin contre la polio New York</a:t>
            </a:r>
          </a:p>
          <a:p>
            <a:r>
              <a:rPr lang="fr-FR" sz="2800" dirty="0" smtClean="0"/>
              <a:t>en 1954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VImage" descr="http://cache2.artprintimages.com/p/LRG/52/5271/PRPZG00Z/peinture/norman-rockwell-before-the-shot-or-at-the-doctor-s-march-15-19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qVImage" descr="http://cache2.artprintimages.com/p/LRG/52/5271/PRPZG00Z/peinture/norman-rockwell-before-the-shot-or-at-the-doctor-s-march-15-19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650" y="584776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5400586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Photographie de l’américain Norman Rockwell, </a:t>
            </a:r>
          </a:p>
          <a:p>
            <a:r>
              <a:rPr lang="fr-FR" sz="2400" dirty="0" smtClean="0"/>
              <a:t> trois ans après l’essai clinique aux Etats-Unis du vaccin de </a:t>
            </a:r>
            <a:r>
              <a:rPr lang="fr-FR" sz="2400" dirty="0" err="1" smtClean="0"/>
              <a:t>Salk</a:t>
            </a:r>
            <a:endParaRPr lang="fr-FR" sz="2400" dirty="0" smtClean="0"/>
          </a:p>
          <a:p>
            <a:r>
              <a:rPr lang="fr-FR" sz="2400" dirty="0" smtClean="0"/>
              <a:t>Photographie destinée à rassurer les parents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990600" y="0"/>
            <a:ext cx="38112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Before</a:t>
            </a:r>
            <a:r>
              <a:rPr lang="fr-FR" sz="3200" dirty="0" smtClean="0"/>
              <a:t> the </a:t>
            </a:r>
            <a:r>
              <a:rPr lang="fr-FR" sz="3200" dirty="0" err="1" smtClean="0"/>
              <a:t>Shot</a:t>
            </a:r>
            <a:r>
              <a:rPr lang="fr-FR" sz="3200" dirty="0" smtClean="0"/>
              <a:t>, 1958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SC_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3934"/>
            <a:ext cx="7391400" cy="5196351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533400" y="43934"/>
            <a:ext cx="632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programme du PEV </a:t>
            </a:r>
            <a:r>
              <a:rPr lang="fr-FR" smtClean="0"/>
              <a:t>de l’UNICEF,  </a:t>
            </a:r>
            <a:r>
              <a:rPr lang="fr-FR" dirty="0" smtClean="0"/>
              <a:t>vu par un artiste local à Dakar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560653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Alma Ata (1978) : les Vaccins outil idéal pour le Tiers-Monde,</a:t>
            </a:r>
          </a:p>
          <a:p>
            <a:r>
              <a:rPr lang="fr-FR" sz="2800" dirty="0" smtClean="0"/>
              <a:t> instrument universel d’une politique de santé globale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La nouvelle loi de santé publique programmée en 2017 devra tenir compte :</a:t>
            </a:r>
            <a:br>
              <a:rPr lang="fr-FR" sz="3600" dirty="0" smtClean="0"/>
            </a:br>
            <a:r>
              <a:rPr lang="fr-FR" sz="3600" dirty="0" smtClean="0"/>
              <a:t>- de l’état des données scientifiques existantes</a:t>
            </a:r>
            <a:br>
              <a:rPr lang="fr-FR" sz="3600" dirty="0" smtClean="0"/>
            </a:br>
            <a:r>
              <a:rPr lang="fr-FR" sz="3600" dirty="0" smtClean="0"/>
              <a:t>- des souhaits et des représentations des citoyens</a:t>
            </a:r>
            <a:br>
              <a:rPr lang="fr-FR" sz="3600" dirty="0" smtClean="0"/>
            </a:br>
            <a:r>
              <a:rPr lang="fr-FR" sz="3600" dirty="0" smtClean="0"/>
              <a:t>- du passé qui inspire leur imaginaire et qui est spécifique d’une culture donnée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Untitled-19.jpg                                                0000001D PhotosAMM                      00000000: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0"/>
            <a:ext cx="7162800" cy="4928814"/>
          </a:xfrm>
        </p:spPr>
      </p:pic>
      <p:sp>
        <p:nvSpPr>
          <p:cNvPr id="3" name="ZoneTexte 2"/>
          <p:cNvSpPr txBox="1"/>
          <p:nvPr/>
        </p:nvSpPr>
        <p:spPr>
          <a:xfrm>
            <a:off x="457200" y="528834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UNICEF et PEV représentés comme mettant </a:t>
            </a:r>
          </a:p>
          <a:p>
            <a:r>
              <a:rPr lang="fr-FR" sz="3200" dirty="0" smtClean="0"/>
              <a:t>les vaccins au service de la paix</a:t>
            </a:r>
          </a:p>
          <a:p>
            <a:r>
              <a:rPr lang="fr-FR" sz="3200" dirty="0" smtClean="0"/>
              <a:t>Affiche vers 1990 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dirty="0" smtClean="0">
                <a:ea typeface="ＭＳ Ｐゴシック" charset="-128"/>
                <a:cs typeface="ＭＳ Ｐゴシック" charset="-128"/>
              </a:rPr>
              <a:t>Vaccin buccal contre </a:t>
            </a:r>
            <a:r>
              <a:rPr lang="fr-FR" sz="3600" dirty="0">
                <a:ea typeface="ＭＳ Ｐゴシック" charset="-128"/>
                <a:cs typeface="ＭＳ Ｐゴシック" charset="-128"/>
              </a:rPr>
              <a:t>la </a:t>
            </a:r>
            <a:r>
              <a:rPr lang="fr-FR" sz="3600" dirty="0" smtClean="0">
                <a:ea typeface="ＭＳ Ｐゴシック" charset="-128"/>
                <a:cs typeface="ＭＳ Ｐゴシック" charset="-128"/>
              </a:rPr>
              <a:t>polio au Nigéria</a:t>
            </a:r>
            <a:endParaRPr lang="fr-FR" sz="36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1923" name="Picture 5" descr="Untitled-9.jpg                                                 00061B88Moulin                         BB9E96E3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6200" y="1143000"/>
            <a:ext cx="6450013" cy="4114800"/>
          </a:xfrm>
        </p:spPr>
      </p:pic>
      <p:sp>
        <p:nvSpPr>
          <p:cNvPr id="4" name="ZoneTexte 3"/>
          <p:cNvSpPr txBox="1"/>
          <p:nvPr/>
        </p:nvSpPr>
        <p:spPr>
          <a:xfrm>
            <a:off x="304800" y="5678269"/>
            <a:ext cx="9062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Pose des problèmes </a:t>
            </a:r>
            <a:r>
              <a:rPr lang="fr-FR" sz="2800" smtClean="0"/>
              <a:t>scientifiques nouveaux </a:t>
            </a:r>
            <a:r>
              <a:rPr lang="fr-FR" sz="2800" dirty="0" smtClean="0"/>
              <a:t>: vaccin atténué,</a:t>
            </a:r>
          </a:p>
          <a:p>
            <a:r>
              <a:rPr lang="fr-FR" sz="2800" dirty="0" smtClean="0"/>
              <a:t> circulation de souches, recombinaisons possibles </a:t>
            </a:r>
            <a:r>
              <a:rPr lang="fr-FR" sz="2800" dirty="0" err="1" smtClean="0"/>
              <a:t>etc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0" y="228600"/>
            <a:ext cx="4038600" cy="1143000"/>
          </a:xfrm>
        </p:spPr>
        <p:txBody>
          <a:bodyPr>
            <a:noAutofit/>
          </a:bodyPr>
          <a:lstStyle/>
          <a:p>
            <a:r>
              <a:rPr lang="fr-FR" sz="3200" dirty="0" smtClean="0">
                <a:ea typeface="ＭＳ Ｐゴシック" charset="-128"/>
                <a:cs typeface="ＭＳ Ｐゴシック" charset="-128"/>
              </a:rPr>
              <a:t>La communication</a:t>
            </a:r>
            <a:br>
              <a:rPr lang="fr-FR" sz="3200" dirty="0" smtClean="0">
                <a:ea typeface="ＭＳ Ｐゴシック" charset="-128"/>
                <a:cs typeface="ＭＳ Ｐゴシック" charset="-128"/>
              </a:rPr>
            </a:br>
            <a:r>
              <a:rPr lang="fr-FR" sz="3200" dirty="0" smtClean="0">
                <a:ea typeface="ＭＳ Ｐゴシック" charset="-128"/>
                <a:cs typeface="ＭＳ Ｐゴシック" charset="-128"/>
              </a:rPr>
              <a:t> en matière de vaccins doit changer</a:t>
            </a:r>
          </a:p>
        </p:txBody>
      </p:sp>
      <p:sp>
        <p:nvSpPr>
          <p:cNvPr id="32771" name="ZoneTexte 2"/>
          <p:cNvSpPr txBox="1">
            <a:spLocks noChangeArrowheads="1"/>
          </p:cNvSpPr>
          <p:nvPr/>
        </p:nvSpPr>
        <p:spPr bwMode="auto">
          <a:xfrm>
            <a:off x="0" y="5341001"/>
            <a:ext cx="4191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dirty="0" smtClean="0"/>
              <a:t>Type de message adressé à la génération</a:t>
            </a:r>
          </a:p>
          <a:p>
            <a:r>
              <a:rPr lang="fr-FR" sz="2800" dirty="0" smtClean="0"/>
              <a:t>des années 1960</a:t>
            </a:r>
            <a:endParaRPr lang="fr-FR" sz="2800" dirty="0"/>
          </a:p>
        </p:txBody>
      </p:sp>
      <p:pic>
        <p:nvPicPr>
          <p:cNvPr id="32772" name="Picture 2" descr="DSC_0015"/>
          <p:cNvPicPr>
            <a:picLocks noChangeAspect="1" noChangeArrowheads="1"/>
          </p:cNvPicPr>
          <p:nvPr/>
        </p:nvPicPr>
        <p:blipFill>
          <a:blip r:embed="rId2"/>
          <a:srcRect l="2760" t="6805" r="8646" b="9143"/>
          <a:stretch>
            <a:fillRect/>
          </a:stretch>
        </p:blipFill>
        <p:spPr bwMode="auto">
          <a:xfrm>
            <a:off x="4432300" y="0"/>
            <a:ext cx="4711700" cy="6725996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609600"/>
            <a:ext cx="3581400" cy="1143000"/>
          </a:xfrm>
        </p:spPr>
        <p:txBody>
          <a:bodyPr/>
          <a:lstStyle/>
          <a:p>
            <a:r>
              <a:rPr lang="fr-FR" sz="2800" dirty="0"/>
              <a:t>Chamalières</a:t>
            </a:r>
            <a:r>
              <a:rPr lang="fr-FR" sz="2800" dirty="0" smtClean="0"/>
              <a:t> 2007</a:t>
            </a:r>
            <a:endParaRPr lang="fr-FR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fr-FR" sz="280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362200"/>
            <a:ext cx="3810000" cy="4114800"/>
          </a:xfrm>
        </p:spPr>
        <p:txBody>
          <a:bodyPr/>
          <a:lstStyle/>
          <a:p>
            <a:r>
              <a:rPr lang="fr-FR" sz="2800" dirty="0"/>
              <a:t>A propos du vaccin</a:t>
            </a:r>
            <a:r>
              <a:rPr lang="fr-FR" sz="2800" dirty="0" smtClean="0"/>
              <a:t> </a:t>
            </a:r>
            <a:r>
              <a:rPr lang="fr-FR" sz="2800" dirty="0" err="1" smtClean="0"/>
              <a:t>Genhevac</a:t>
            </a:r>
            <a:endParaRPr lang="fr-FR" sz="2800" dirty="0" smtClean="0"/>
          </a:p>
          <a:p>
            <a:r>
              <a:rPr lang="fr-FR" sz="2800" dirty="0" smtClean="0"/>
              <a:t>C</a:t>
            </a:r>
            <a:r>
              <a:rPr lang="fr-FR" sz="2800" dirty="0" err="1" smtClean="0"/>
              <a:t>ondamnation</a:t>
            </a:r>
            <a:r>
              <a:rPr lang="fr-FR" sz="2800" dirty="0" smtClean="0"/>
              <a:t> du tribunal de Nanterre</a:t>
            </a:r>
            <a:endParaRPr lang="fr-FR" sz="2800" dirty="0"/>
          </a:p>
        </p:txBody>
      </p:sp>
      <p:pic>
        <p:nvPicPr>
          <p:cNvPr id="103429" name="Picture 6" descr="Pasteurfachiste.jpg                                            000570DDMoulin                         BB9E96E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3227388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fr-FR" sz="2800" dirty="0" smtClean="0">
                <a:ea typeface="ＭＳ Ｐゴシック" charset="-128"/>
                <a:cs typeface="ＭＳ Ｐゴシック" charset="-128"/>
              </a:rPr>
            </a:br>
            <a:r>
              <a:rPr lang="fr-FR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fr-FR" sz="2800" dirty="0" smtClean="0">
                <a:ea typeface="ＭＳ Ｐゴシック" charset="-128"/>
                <a:cs typeface="ＭＳ Ｐゴシック" charset="-128"/>
              </a:rPr>
            </a:br>
            <a:r>
              <a:rPr lang="fr-FR" sz="3556" dirty="0" smtClean="0">
                <a:ea typeface="ＭＳ Ｐゴシック" charset="-128"/>
                <a:cs typeface="ＭＳ Ｐゴシック" charset="-128"/>
              </a:rPr>
              <a:t>Le BCG a longtemps concentré en France</a:t>
            </a:r>
            <a:br>
              <a:rPr lang="fr-FR" sz="3556" dirty="0" smtClean="0">
                <a:ea typeface="ＭＳ Ｐゴシック" charset="-128"/>
                <a:cs typeface="ＭＳ Ｐゴシック" charset="-128"/>
              </a:rPr>
            </a:br>
            <a:r>
              <a:rPr lang="fr-FR" sz="3556" dirty="0" smtClean="0">
                <a:ea typeface="ＭＳ Ｐゴシック" charset="-128"/>
                <a:cs typeface="ＭＳ Ｐゴシック" charset="-128"/>
              </a:rPr>
              <a:t> l’activité des ligues </a:t>
            </a:r>
            <a:r>
              <a:rPr lang="fr-FR" sz="3556" dirty="0" err="1" smtClean="0">
                <a:ea typeface="ＭＳ Ｐゴシック" charset="-128"/>
                <a:cs typeface="ＭＳ Ｐゴシック" charset="-128"/>
              </a:rPr>
              <a:t>antivaccinales</a:t>
            </a:r>
            <a:r>
              <a:rPr lang="fr-FR" sz="3556" dirty="0" smtClean="0">
                <a:ea typeface="ＭＳ Ｐゴシック" charset="-128"/>
                <a:cs typeface="ＭＳ Ｐゴシック" charset="-128"/>
              </a:rPr>
              <a:t>  </a:t>
            </a:r>
            <a:br>
              <a:rPr lang="fr-FR" sz="3556" dirty="0" smtClean="0">
                <a:ea typeface="ＭＳ Ｐゴシック" charset="-128"/>
                <a:cs typeface="ＭＳ Ｐゴシック" charset="-128"/>
              </a:rPr>
            </a:br>
            <a:r>
              <a:rPr lang="fr-FR" sz="3556" dirty="0" smtClean="0">
                <a:ea typeface="ＭＳ Ｐゴシック" charset="-128"/>
                <a:cs typeface="ＭＳ Ｐゴシック" charset="-128"/>
              </a:rPr>
              <a:t>Souvenir du procès de Lübeck (1929)?</a:t>
            </a:r>
          </a:p>
        </p:txBody>
      </p:sp>
      <p:pic>
        <p:nvPicPr>
          <p:cNvPr id="41987" name="Espace réservé du contenu 3" descr="proce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77" r="-9077"/>
          <a:stretch>
            <a:fillRect/>
          </a:stretch>
        </p:blipFill>
        <p:spPr>
          <a:xfrm>
            <a:off x="3200400" y="3336925"/>
            <a:ext cx="6400800" cy="3521075"/>
          </a:xfrm>
        </p:spPr>
      </p:pic>
      <p:pic>
        <p:nvPicPr>
          <p:cNvPr id="41988" name="Image 5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362200"/>
            <a:ext cx="17780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Image 7" descr="images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0"/>
            <a:ext cx="1901825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19400" cy="1143000"/>
          </a:xfrm>
        </p:spPr>
        <p:txBody>
          <a:bodyPr/>
          <a:lstStyle/>
          <a:p>
            <a:pPr eaLnBrk="1" hangingPunct="1"/>
            <a:r>
              <a:rPr lang="fr-FR" sz="2800" smtClean="0">
                <a:ea typeface="ＭＳ Ｐゴシック" charset="-128"/>
                <a:cs typeface="ＭＳ Ｐゴシック" charset="-128"/>
              </a:rPr>
              <a:t/>
            </a:r>
            <a:br>
              <a:rPr lang="fr-FR" sz="2800" smtClean="0">
                <a:ea typeface="ＭＳ Ｐゴシック" charset="-128"/>
                <a:cs typeface="ＭＳ Ｐゴシック" charset="-128"/>
              </a:rPr>
            </a:br>
            <a:endParaRPr lang="fr-FR" sz="280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43012" name="Picture 4" descr="DSC_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" y="2113240"/>
            <a:ext cx="4656138" cy="3048000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</p:spPr>
      </p:pic>
      <p:sp>
        <p:nvSpPr>
          <p:cNvPr id="43013" name="ZoneTexte 4"/>
          <p:cNvSpPr txBox="1">
            <a:spLocks noChangeArrowheads="1"/>
          </p:cNvSpPr>
          <p:nvPr/>
        </p:nvSpPr>
        <p:spPr bwMode="auto">
          <a:xfrm>
            <a:off x="0" y="5821363"/>
            <a:ext cx="45815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 smtClean="0"/>
              <a:t>Anciens </a:t>
            </a:r>
            <a:r>
              <a:rPr lang="fr-FR" sz="2800" dirty="0"/>
              <a:t>sites</a:t>
            </a:r>
            <a:r>
              <a:rPr lang="fr-FR" sz="2800" dirty="0" smtClean="0"/>
              <a:t> de la vaccination</a:t>
            </a:r>
          </a:p>
          <a:p>
            <a:r>
              <a:rPr lang="fr-FR" sz="2800" dirty="0"/>
              <a:t>1</a:t>
            </a:r>
            <a:r>
              <a:rPr lang="fr-FR" sz="2800" dirty="0" smtClean="0"/>
              <a:t> L’Ecole</a:t>
            </a:r>
            <a:endParaRPr lang="fr-FR" sz="2800" dirty="0"/>
          </a:p>
        </p:txBody>
      </p:sp>
      <p:pic>
        <p:nvPicPr>
          <p:cNvPr id="43014" name="Picture 3" descr="DSC_0029"/>
          <p:cNvPicPr>
            <a:picLocks noChangeAspect="1" noChangeArrowheads="1"/>
          </p:cNvPicPr>
          <p:nvPr/>
        </p:nvPicPr>
        <p:blipFill>
          <a:blip r:embed="rId4"/>
          <a:srcRect l="4433" t="6302" r="2875"/>
          <a:stretch>
            <a:fillRect/>
          </a:stretch>
        </p:blipFill>
        <p:spPr bwMode="auto">
          <a:xfrm>
            <a:off x="4724400" y="3887788"/>
            <a:ext cx="4419600" cy="2970212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</p:spPr>
      </p:pic>
      <p:sp>
        <p:nvSpPr>
          <p:cNvPr id="43015" name="ZoneTexte 7"/>
          <p:cNvSpPr txBox="1">
            <a:spLocks noChangeArrowheads="1"/>
          </p:cNvSpPr>
          <p:nvPr/>
        </p:nvSpPr>
        <p:spPr bwMode="auto">
          <a:xfrm>
            <a:off x="6705600" y="3114020"/>
            <a:ext cx="1577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/>
              <a:t>2</a:t>
            </a:r>
            <a:r>
              <a:rPr lang="fr-FR" sz="2800" dirty="0" smtClean="0"/>
              <a:t> L’armée</a:t>
            </a:r>
            <a:endParaRPr lang="fr-FR" sz="2800" dirty="0"/>
          </a:p>
        </p:txBody>
      </p:sp>
      <p:sp>
        <p:nvSpPr>
          <p:cNvPr id="43016" name="ZoneTexte 7"/>
          <p:cNvSpPr txBox="1">
            <a:spLocks noChangeArrowheads="1"/>
          </p:cNvSpPr>
          <p:nvPr/>
        </p:nvSpPr>
        <p:spPr bwMode="auto">
          <a:xfrm>
            <a:off x="0" y="0"/>
            <a:ext cx="863687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600" dirty="0" smtClean="0"/>
              <a:t>La société a changé : </a:t>
            </a:r>
            <a:r>
              <a:rPr lang="fr-FR" sz="3600" dirty="0" err="1" smtClean="0"/>
              <a:t>émergence</a:t>
            </a:r>
            <a:r>
              <a:rPr lang="fr-FR" sz="3600" dirty="0" smtClean="0"/>
              <a:t> de l’individu </a:t>
            </a:r>
          </a:p>
          <a:p>
            <a:r>
              <a:rPr lang="fr-FR" sz="3600" dirty="0" smtClean="0"/>
              <a:t>autonome, affaiblissement du sens </a:t>
            </a:r>
          </a:p>
          <a:p>
            <a:r>
              <a:rPr lang="fr-FR" sz="3600" dirty="0" smtClean="0"/>
              <a:t>de la protection communautaire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dirty="0" smtClean="0">
                <a:ea typeface="ＭＳ Ｐゴシック" charset="-128"/>
                <a:cs typeface="ＭＳ Ｐゴシック" charset="-128"/>
              </a:rPr>
              <a:t>Le vaccin contre l’HPV illustre la difficulté à comprendre les nouveaux vaccins, les corps d’enfants sont désormais des corps « </a:t>
            </a:r>
            <a:r>
              <a:rPr lang="fr-FR" sz="3600" dirty="0" err="1" smtClean="0">
                <a:ea typeface="ＭＳ Ｐゴシック" charset="-128"/>
                <a:cs typeface="ＭＳ Ｐゴシック" charset="-128"/>
              </a:rPr>
              <a:t>genrés</a:t>
            </a:r>
            <a:r>
              <a:rPr lang="fr-FR" sz="3600" dirty="0" smtClean="0">
                <a:ea typeface="ＭＳ Ｐゴシック" charset="-128"/>
                <a:cs typeface="ＭＳ Ｐゴシック" charset="-128"/>
              </a:rPr>
              <a:t> »</a:t>
            </a:r>
          </a:p>
        </p:txBody>
      </p:sp>
      <p:pic>
        <p:nvPicPr>
          <p:cNvPr id="48131" name="Image 2" descr="one moreimag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83820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Ce n’est pas seulement la société, mais la science parle différemment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57200" y="1828800"/>
            <a:ext cx="84657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Importance en biologie, de la « singularité de l’individu »</a:t>
            </a:r>
          </a:p>
          <a:p>
            <a:r>
              <a:rPr lang="fr-FR" sz="2800" dirty="0" smtClean="0"/>
              <a:t> The </a:t>
            </a:r>
            <a:r>
              <a:rPr lang="fr-FR" sz="2800" dirty="0" err="1" smtClean="0"/>
              <a:t>Uniqueness</a:t>
            </a:r>
            <a:r>
              <a:rPr lang="fr-FR" sz="2800" dirty="0" smtClean="0"/>
              <a:t> of the </a:t>
            </a:r>
            <a:r>
              <a:rPr lang="fr-FR" sz="2800" dirty="0" err="1" smtClean="0"/>
              <a:t>Individual</a:t>
            </a:r>
            <a:endParaRPr lang="fr-FR" sz="2800" dirty="0" smtClean="0"/>
          </a:p>
          <a:p>
            <a:r>
              <a:rPr lang="fr-FR" sz="2800" dirty="0" smtClean="0"/>
              <a:t> (Peter Medawar)</a:t>
            </a:r>
          </a:p>
          <a:p>
            <a:endParaRPr lang="fr-FR" sz="2800" dirty="0" smtClean="0"/>
          </a:p>
          <a:p>
            <a:r>
              <a:rPr lang="fr-FR" sz="2800" dirty="0" smtClean="0"/>
              <a:t>Variabilité d’origine génétique de la réponse immunitaire</a:t>
            </a:r>
          </a:p>
          <a:p>
            <a:r>
              <a:rPr lang="fr-FR" sz="2800" dirty="0" smtClean="0"/>
              <a:t>Fréquence des maladies allergiques et des réponses </a:t>
            </a:r>
          </a:p>
          <a:p>
            <a:r>
              <a:rPr lang="fr-FR" sz="2800" dirty="0" smtClean="0"/>
              <a:t>a</a:t>
            </a:r>
            <a:r>
              <a:rPr lang="fr-FR" sz="2800" dirty="0" err="1" smtClean="0"/>
              <a:t>utoimmunes</a:t>
            </a:r>
            <a:endParaRPr lang="fr-FR" sz="2800" dirty="0" smtClean="0"/>
          </a:p>
          <a:p>
            <a:r>
              <a:rPr lang="fr-FR" sz="2800" dirty="0" smtClean="0"/>
              <a:t>Complexité de la réponse immunitaire </a:t>
            </a:r>
          </a:p>
          <a:p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3" descr="DSC_6661"/>
          <p:cNvSpPr>
            <a:spLocks noGrp="1" noChangeAspect="1" noChangeArrowheads="1"/>
          </p:cNvSpPr>
          <p:nvPr isPhoto="1"/>
        </p:nvSpPr>
        <p:spPr bwMode="auto">
          <a:xfrm rot="-5400000">
            <a:off x="-1097756" y="1097756"/>
            <a:ext cx="6858000" cy="46624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916" name="ZoneTexte 3"/>
          <p:cNvSpPr txBox="1">
            <a:spLocks noChangeArrowheads="1"/>
          </p:cNvSpPr>
          <p:nvPr/>
        </p:nvSpPr>
        <p:spPr bwMode="auto">
          <a:xfrm>
            <a:off x="4891088" y="1600200"/>
            <a:ext cx="4252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3200" dirty="0" smtClean="0"/>
              <a:t>Vision du système immunitaire vers 1900:</a:t>
            </a:r>
          </a:p>
          <a:p>
            <a:r>
              <a:rPr lang="fr-FR" sz="3200" dirty="0" smtClean="0"/>
              <a:t>Une forteresse armée 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>
            <a:noAutofit/>
          </a:bodyPr>
          <a:lstStyle/>
          <a:p>
            <a:r>
              <a:rPr lang="fr-FR" sz="3600" dirty="0" smtClean="0">
                <a:ea typeface="ＭＳ Ｐゴシック" charset="-128"/>
                <a:cs typeface="ＭＳ Ｐゴシック" charset="-128"/>
              </a:rPr>
              <a:t>Vision contemporaine du système immunitaire</a:t>
            </a:r>
          </a:p>
        </p:txBody>
      </p:sp>
      <p:pic>
        <p:nvPicPr>
          <p:cNvPr id="39939" name="Image 2" descr="Bobby bakera6e7113c22fdc4513e404f69d9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449388"/>
            <a:ext cx="39624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ZoneTexte 3"/>
          <p:cNvSpPr txBox="1">
            <a:spLocks noChangeArrowheads="1"/>
          </p:cNvSpPr>
          <p:nvPr/>
        </p:nvSpPr>
        <p:spPr bwMode="auto">
          <a:xfrm>
            <a:off x="6253465" y="5105400"/>
            <a:ext cx="29534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/>
              <a:t>Bobby </a:t>
            </a:r>
            <a:r>
              <a:rPr lang="fr-FR" sz="2800" dirty="0" err="1"/>
              <a:t>Beard</a:t>
            </a:r>
            <a:r>
              <a:rPr lang="fr-FR" sz="2800" dirty="0"/>
              <a:t> </a:t>
            </a:r>
            <a:r>
              <a:rPr lang="fr-FR" sz="2800" dirty="0" err="1" smtClean="0"/>
              <a:t>Diary</a:t>
            </a:r>
            <a:r>
              <a:rPr lang="fr-FR" sz="2800" dirty="0" smtClean="0"/>
              <a:t>,</a:t>
            </a:r>
          </a:p>
          <a:p>
            <a:r>
              <a:rPr lang="fr-FR" sz="2800" dirty="0" smtClean="0"/>
              <a:t>New York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II Une actualité brûlante</a:t>
            </a:r>
            <a:endParaRPr lang="fr-FR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838201"/>
            <a:ext cx="10033516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- Rapport de Sandrine </a:t>
            </a:r>
            <a:r>
              <a:rPr lang="fr-FR" sz="3200" dirty="0" err="1" smtClean="0"/>
              <a:t>Hurel</a:t>
            </a:r>
            <a:endParaRPr lang="fr-FR" sz="3200" dirty="0" smtClean="0"/>
          </a:p>
          <a:p>
            <a:pPr>
              <a:buFontTx/>
              <a:buChar char="-"/>
            </a:pPr>
            <a:r>
              <a:rPr lang="fr-FR" sz="3200" dirty="0" smtClean="0"/>
              <a:t> Conférence de presse de </a:t>
            </a:r>
            <a:r>
              <a:rPr lang="fr-FR" sz="3200" dirty="0" err="1" smtClean="0"/>
              <a:t>Marisol</a:t>
            </a:r>
            <a:r>
              <a:rPr lang="fr-FR" sz="3200" dirty="0" smtClean="0"/>
              <a:t> Touraine en janvier 2016</a:t>
            </a:r>
          </a:p>
          <a:p>
            <a:pPr>
              <a:buFontTx/>
              <a:buChar char="-"/>
            </a:pPr>
            <a:r>
              <a:rPr lang="fr-FR" sz="3200" dirty="0" smtClean="0"/>
              <a:t> Annonce de quatre axes : </a:t>
            </a:r>
          </a:p>
          <a:p>
            <a:r>
              <a:rPr lang="fr-FR" sz="3200" dirty="0" smtClean="0"/>
              <a:t>	- Informer,</a:t>
            </a:r>
          </a:p>
          <a:p>
            <a:pPr lvl="1">
              <a:buFontTx/>
              <a:buChar char="-"/>
            </a:pPr>
            <a:r>
              <a:rPr lang="fr-FR" sz="3200" dirty="0" smtClean="0"/>
              <a:t> Coordonner</a:t>
            </a:r>
          </a:p>
          <a:p>
            <a:pPr lvl="1">
              <a:buFontTx/>
              <a:buChar char="-"/>
            </a:pPr>
            <a:r>
              <a:rPr lang="fr-FR" sz="3200" dirty="0" smtClean="0"/>
              <a:t> S</a:t>
            </a:r>
            <a:r>
              <a:rPr lang="fr-FR" sz="3200" dirty="0" err="1" smtClean="0"/>
              <a:t>écuriser</a:t>
            </a:r>
            <a:endParaRPr lang="fr-FR" sz="3200" dirty="0" smtClean="0"/>
          </a:p>
          <a:p>
            <a:pPr lvl="1">
              <a:buFontTx/>
              <a:buChar char="-"/>
            </a:pPr>
            <a:r>
              <a:rPr lang="fr-FR" sz="3200" dirty="0" smtClean="0"/>
              <a:t> </a:t>
            </a:r>
            <a:r>
              <a:rPr lang="fr-FR" sz="3200" b="1" dirty="0" smtClean="0"/>
              <a:t>Débattre </a:t>
            </a:r>
          </a:p>
          <a:p>
            <a:pPr lvl="3">
              <a:buFontTx/>
              <a:buChar char="-"/>
            </a:pPr>
            <a:r>
              <a:rPr lang="fr-FR" sz="3200" dirty="0" smtClean="0"/>
              <a:t> consultation sur site,</a:t>
            </a:r>
          </a:p>
          <a:p>
            <a:pPr lvl="3">
              <a:buFontTx/>
              <a:buChar char="-"/>
            </a:pPr>
            <a:r>
              <a:rPr lang="fr-FR" sz="3200" dirty="0" smtClean="0"/>
              <a:t> jury de citoyens</a:t>
            </a:r>
          </a:p>
          <a:p>
            <a:pPr lvl="3">
              <a:buFontTx/>
              <a:buChar char="-"/>
            </a:pPr>
            <a:r>
              <a:rPr lang="fr-FR" sz="3200" dirty="0" smtClean="0"/>
              <a:t> Conférence de Consensus ?</a:t>
            </a:r>
          </a:p>
          <a:p>
            <a:pPr lvl="3">
              <a:buFontTx/>
              <a:buChar char="-"/>
            </a:pPr>
            <a:endParaRPr lang="fr-FR" sz="3200" dirty="0" smtClean="0"/>
          </a:p>
          <a:p>
            <a:pPr lvl="3"/>
            <a:r>
              <a:rPr lang="fr-FR" sz="2800" dirty="0" smtClean="0"/>
              <a:t>Préludant à une LOI DE SANTÉ PUBLIQUE en 2017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DSC_0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5029200" cy="382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029200" y="2667000"/>
            <a:ext cx="4114800" cy="3994150"/>
            <a:chOff x="864" y="95"/>
            <a:chExt cx="4128" cy="4101"/>
          </a:xfrm>
        </p:grpSpPr>
        <p:pic>
          <p:nvPicPr>
            <p:cNvPr id="4" name="Picture 2" descr="DSC_0034"/>
            <p:cNvPicPr>
              <a:picLocks noChangeAspect="1" noChangeArrowheads="1"/>
            </p:cNvPicPr>
            <p:nvPr/>
          </p:nvPicPr>
          <p:blipFill>
            <a:blip r:embed="rId3"/>
            <a:srcRect l="3629" r="22891"/>
            <a:stretch>
              <a:fillRect/>
            </a:stretch>
          </p:blipFill>
          <p:spPr bwMode="auto">
            <a:xfrm rot="5400000">
              <a:off x="1112" y="87"/>
              <a:ext cx="3697" cy="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DSC_0034"/>
            <p:cNvPicPr>
              <a:picLocks noChangeAspect="1" noChangeArrowheads="1"/>
            </p:cNvPicPr>
            <p:nvPr/>
          </p:nvPicPr>
          <p:blipFill>
            <a:blip r:embed="rId3"/>
            <a:srcRect l="90361" r="2409"/>
            <a:stretch>
              <a:fillRect/>
            </a:stretch>
          </p:blipFill>
          <p:spPr bwMode="auto">
            <a:xfrm rot="5400000">
              <a:off x="2726" y="1930"/>
              <a:ext cx="404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ZoneTexte 5"/>
          <p:cNvSpPr txBox="1"/>
          <p:nvPr/>
        </p:nvSpPr>
        <p:spPr>
          <a:xfrm>
            <a:off x="5715000" y="1219200"/>
            <a:ext cx="187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Statistiques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81000" y="609600"/>
            <a:ext cx="244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Anciens vaccins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sz="3600" smtClean="0">
                <a:ea typeface="ＭＳ Ｐゴシック" charset="-128"/>
                <a:cs typeface="ＭＳ Ｐゴシック" charset="-128"/>
              </a:rPr>
              <a:t>La campagne antipolio a arrêté la maladie aux Etats-Unis en in 1954-56</a:t>
            </a:r>
          </a:p>
        </p:txBody>
      </p:sp>
      <p:pic>
        <p:nvPicPr>
          <p:cNvPr id="34819" name="Espace réservé du contenu 3" descr="images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49" r="-9949"/>
          <a:stretch>
            <a:fillRect/>
          </a:stretch>
        </p:blipFill>
        <p:spPr>
          <a:xfrm>
            <a:off x="685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Espoirs et Inquiétudes : les nouveaux vaccins : VIH, Ebola…?</a:t>
            </a:r>
            <a:endParaRPr lang="fr-FR" dirty="0"/>
          </a:p>
        </p:txBody>
      </p:sp>
      <p:pic>
        <p:nvPicPr>
          <p:cNvPr id="4" name="Espace réservé du contenu 3" descr="Ebola-GUINEE en-Afrique-de-louest- afro-moderne.mondoblog.org 2014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0158" b="-40158"/>
          <a:stretch>
            <a:fillRect/>
          </a:stretch>
        </p:blipFill>
        <p:spPr>
          <a:xfrm>
            <a:off x="457200" y="164623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débat public prévu dans notre démocratie en 2016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vaccinologie</a:t>
            </a:r>
            <a:r>
              <a:rPr lang="fr-FR" dirty="0" smtClean="0"/>
              <a:t> est à considérer dans toutes ses dimensions</a:t>
            </a:r>
          </a:p>
          <a:p>
            <a:r>
              <a:rPr lang="fr-FR" dirty="0" smtClean="0"/>
              <a:t>Le débat doit permettre d’examiner avec lucidité le projet historique des vaccinations, afin de répondre à toutes les questions</a:t>
            </a:r>
          </a:p>
          <a:p>
            <a:r>
              <a:rPr lang="fr-FR" dirty="0" smtClean="0"/>
              <a:t>V</a:t>
            </a:r>
            <a:r>
              <a:rPr lang="fr-FR" dirty="0" err="1" smtClean="0"/>
              <a:t>éritable</a:t>
            </a:r>
            <a:r>
              <a:rPr lang="fr-FR" dirty="0" smtClean="0"/>
              <a:t> enjeu pour notre démocratie et la conduite de la santé publique nationale et internationale à l’avenir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556" dirty="0" smtClean="0">
                <a:ea typeface="ＭＳ Ｐゴシック" charset="-128"/>
                <a:cs typeface="ＭＳ Ｐゴシック" charset="-128"/>
              </a:rPr>
              <a:t>HUNE HISTOIRE INCONTOURNABLE</a:t>
            </a:r>
            <a:br>
              <a:rPr lang="fr-FR" sz="3556" dirty="0" smtClean="0">
                <a:ea typeface="ＭＳ Ｐゴシック" charset="-128"/>
                <a:cs typeface="ＭＳ Ｐゴシック" charset="-128"/>
              </a:rPr>
            </a:br>
            <a:r>
              <a:rPr lang="fr-FR" sz="3556" dirty="0" smtClean="0">
                <a:ea typeface="ＭＳ Ｐゴシック" charset="-128"/>
                <a:cs typeface="ＭＳ Ｐゴシック" charset="-128"/>
              </a:rPr>
              <a:t>En France une « histoire écoutée aux portes de la légende »</a:t>
            </a:r>
            <a:br>
              <a:rPr lang="fr-FR" sz="3556" dirty="0" smtClean="0">
                <a:ea typeface="ＭＳ Ｐゴシック" charset="-128"/>
                <a:cs typeface="ＭＳ Ｐゴシック" charset="-128"/>
              </a:rPr>
            </a:br>
            <a:r>
              <a:rPr lang="fr-FR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fr-FR" sz="2800" dirty="0" smtClean="0">
                <a:ea typeface="ＭＳ Ｐゴシック" charset="-128"/>
                <a:cs typeface="ＭＳ Ｐゴシック" charset="-128"/>
              </a:rPr>
            </a:br>
            <a:endParaRPr lang="fr-FR" sz="280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7" name="Picture 5" descr="Untitled-14.jpg                                                00034886Moulin                         BB9E96E3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1524000"/>
            <a:ext cx="6175375" cy="4572000"/>
          </a:xfrm>
        </p:spPr>
      </p:pic>
      <p:sp>
        <p:nvSpPr>
          <p:cNvPr id="5" name="ZoneTexte 4"/>
          <p:cNvSpPr txBox="1"/>
          <p:nvPr/>
        </p:nvSpPr>
        <p:spPr>
          <a:xfrm>
            <a:off x="1905000" y="60960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ea typeface="ＭＳ Ｐゴシック" charset="-128"/>
                <a:cs typeface="ＭＳ Ｐゴシック" charset="-128"/>
              </a:rPr>
              <a:t>Vaccination contre la rage de Joseph </a:t>
            </a:r>
            <a:r>
              <a:rPr lang="fr-FR" dirty="0" err="1" smtClean="0">
                <a:ea typeface="ＭＳ Ｐゴシック" charset="-128"/>
                <a:cs typeface="ＭＳ Ｐゴシック" charset="-128"/>
              </a:rPr>
              <a:t>Meister</a:t>
            </a:r>
            <a:r>
              <a:rPr lang="fr-FR" dirty="0" smtClean="0">
                <a:ea typeface="ＭＳ Ｐゴシック" charset="-128"/>
                <a:cs typeface="ＭＳ Ｐゴシック" charset="-128"/>
              </a:rPr>
              <a:t> à Paris en 1885,</a:t>
            </a:r>
          </a:p>
          <a:p>
            <a:r>
              <a:rPr lang="fr-FR" dirty="0" smtClean="0">
                <a:ea typeface="ＭＳ Ｐゴシック" charset="-128"/>
                <a:cs typeface="ＭＳ Ｐゴシック" charset="-128"/>
              </a:rPr>
              <a:t> Image d’Epinal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096000"/>
            <a:ext cx="9144000" cy="762000"/>
          </a:xfrm>
        </p:spPr>
        <p:txBody>
          <a:bodyPr anchor="b">
            <a:normAutofit fontScale="92500" lnSpcReduction="10000"/>
          </a:bodyPr>
          <a:lstStyle/>
          <a:p>
            <a:pPr marL="0" indent="0" algn="r" eaLnBrk="1" hangingPunct="1">
              <a:buFontTx/>
              <a:buNone/>
            </a:pPr>
            <a:r>
              <a:rPr lang="fr-FR" sz="2400" dirty="0" smtClean="0">
                <a:ea typeface="ＭＳ Ｐゴシック" charset="-128"/>
                <a:cs typeface="ＭＳ Ｐゴシック" charset="-128"/>
              </a:rPr>
              <a:t>Un évènement de dimension internationale: </a:t>
            </a:r>
          </a:p>
          <a:p>
            <a:pPr marL="0" indent="0" algn="r" eaLnBrk="1" hangingPunct="1">
              <a:buFontTx/>
              <a:buNone/>
            </a:pPr>
            <a:r>
              <a:rPr lang="fr-FR" sz="2400" dirty="0" smtClean="0">
                <a:ea typeface="ＭＳ Ｐゴシック" charset="-128"/>
                <a:cs typeface="ＭＳ Ｐゴシック" charset="-128"/>
              </a:rPr>
              <a:t>Citoyens du monde devant le laboratoire de Pasteur (vers 1885)</a:t>
            </a:r>
          </a:p>
        </p:txBody>
      </p:sp>
      <p:pic>
        <p:nvPicPr>
          <p:cNvPr id="48131" name="Image 3" descr="photo de l'assiet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8" y="152400"/>
            <a:ext cx="5588000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itre 5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1371600"/>
          </a:xfrm>
        </p:spPr>
        <p:txBody>
          <a:bodyPr>
            <a:normAutofit fontScale="90000"/>
          </a:bodyPr>
          <a:lstStyle/>
          <a:p>
            <a:r>
              <a:rPr lang="fr-FR" smtClean="0">
                <a:ea typeface="ＭＳ Ｐゴシック" charset="-128"/>
                <a:cs typeface="ＭＳ Ｐゴシック" charset="-128"/>
              </a:rPr>
              <a:t/>
            </a:r>
            <a:br>
              <a:rPr lang="fr-FR" smtClean="0">
                <a:ea typeface="ＭＳ Ｐゴシック" charset="-128"/>
                <a:cs typeface="ＭＳ Ｐゴシック" charset="-128"/>
              </a:rPr>
            </a:br>
            <a:endParaRPr lang="fr-FR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953000"/>
            <a:ext cx="4953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fr-FR" sz="2100" dirty="0" smtClean="0">
                <a:latin typeface="Calibri"/>
                <a:ea typeface="ＭＳ Ｐゴシック" charset="-128"/>
                <a:cs typeface="Calibri"/>
              </a:rPr>
              <a:t>C’est Pasteur qui a inventé le mot de vaccin, en 1881, mais le terme renvoie à l’inoculation de la « vaccine » </a:t>
            </a:r>
            <a:br>
              <a:rPr lang="fr-FR" sz="2100" dirty="0" smtClean="0">
                <a:latin typeface="Calibri"/>
                <a:ea typeface="ＭＳ Ｐゴシック" charset="-128"/>
                <a:cs typeface="Calibri"/>
              </a:rPr>
            </a:br>
            <a:r>
              <a:rPr lang="fr-FR" sz="2100" dirty="0" smtClean="0">
                <a:latin typeface="Calibri"/>
                <a:ea typeface="ＭＳ Ｐゴシック" charset="-128"/>
                <a:cs typeface="Calibri"/>
              </a:rPr>
              <a:t>par Edward Jenner en 1798</a:t>
            </a:r>
          </a:p>
        </p:txBody>
      </p:sp>
      <p:pic>
        <p:nvPicPr>
          <p:cNvPr id="30723" name="Picture 5" descr="vaccination.jpg                                                000570DDMoulin                         BB9E96E3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934200" cy="4267200"/>
          </a:xfrm>
        </p:spPr>
      </p:pic>
      <p:pic>
        <p:nvPicPr>
          <p:cNvPr id="30724" name="Picture 4" descr="DSC_0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6975" y="4343400"/>
            <a:ext cx="4137025" cy="2514600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L’inoculation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de la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variole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renvoie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à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des techniques plus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lointaines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insérées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dans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différentes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cultures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d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5622925" y="3932238"/>
            <a:ext cx="3140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5468938" y="4162425"/>
            <a:ext cx="3217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5940425" y="2735263"/>
            <a:ext cx="228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5326063" y="23574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Picture 4" descr="UN5DBA~1.JPG                                                   0000A2E1&#10;Disque dur                     BB6910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316066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0" y="6054893"/>
            <a:ext cx="4343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Prises nasales de poudre de variole en Chine</a:t>
            </a:r>
          </a:p>
          <a:p>
            <a:r>
              <a:rPr lang="fr-FR" dirty="0" smtClean="0"/>
              <a:t>au 17</a:t>
            </a:r>
            <a:r>
              <a:rPr lang="fr-FR" baseline="30000" dirty="0" smtClean="0"/>
              <a:t>e</a:t>
            </a:r>
            <a:r>
              <a:rPr lang="fr-FR" dirty="0" smtClean="0"/>
              <a:t> siècle ( Avant ?)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343031" y="6239559"/>
            <a:ext cx="463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Lady Mary </a:t>
            </a:r>
            <a:r>
              <a:rPr lang="fr-FR" dirty="0" err="1" smtClean="0"/>
              <a:t>Montagu</a:t>
            </a:r>
            <a:r>
              <a:rPr lang="fr-FR" dirty="0" smtClean="0"/>
              <a:t> à Ic</a:t>
            </a:r>
            <a:r>
              <a:rPr lang="fr-FR" dirty="0" err="1" smtClean="0"/>
              <a:t>onstantinople</a:t>
            </a:r>
            <a:r>
              <a:rPr lang="fr-FR" dirty="0" smtClean="0"/>
              <a:t> en 1715.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/>
          </p:nvPr>
        </p:nvSpPr>
        <p:spPr>
          <a:xfrm>
            <a:off x="3770266" y="990600"/>
            <a:ext cx="5297534" cy="3352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En Chine, dans l’empire ottoman , et… ailleurs </a:t>
            </a:r>
            <a:endParaRPr lang="fr-FR" sz="2800" dirty="0"/>
          </a:p>
        </p:txBody>
      </p:sp>
      <p:pic>
        <p:nvPicPr>
          <p:cNvPr id="13" name="Espace réservé du contenu 2" descr="Lady_Mary_Wortley_Montagu_with_her_son,_Edward_Wortley_Montagu,_and_attendants_by_Jean_Baptiste_Vanmour--621x414.jpg"/>
          <p:cNvPicPr>
            <a:picLocks noChangeAspect="1"/>
          </p:cNvPicPr>
          <p:nvPr/>
        </p:nvPicPr>
        <p:blipFill>
          <a:blip r:embed="rId3"/>
          <a:srcRect t="-2940" b="-2940"/>
          <a:stretch>
            <a:fillRect/>
          </a:stretch>
        </p:blipFill>
        <p:spPr bwMode="auto">
          <a:xfrm>
            <a:off x="3657600" y="2222500"/>
            <a:ext cx="54864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Vaccin, un terme à la signification extensible</a:t>
            </a:r>
            <a:endParaRPr lang="fr-FR" sz="32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dirty="0" smtClean="0"/>
              <a:t>« Le Vaccin du Croup »</a:t>
            </a:r>
            <a:endParaRPr lang="fr-FR" sz="2400" dirty="0"/>
          </a:p>
        </p:txBody>
      </p:sp>
      <p:pic>
        <p:nvPicPr>
          <p:cNvPr id="38916" name="Picture 4" descr="DSC_0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15719"/>
            <a:ext cx="5867400" cy="4426781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6400800"/>
            <a:ext cx="91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 s’agit en fait de la sérothérapie de la diphtérie, Hôpital Necker. Tableau d’André Brouillet, 1895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1357</Words>
  <Application>Microsoft Macintosh PowerPoint</Application>
  <PresentationFormat>Présentation à l'écran (4:3)</PresentationFormat>
  <Paragraphs>172</Paragraphs>
  <Slides>43</Slides>
  <Notes>9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 De La Vaccination et des Vaccins Actualité et Histoire  </vt:lpstr>
      <vt:lpstr>I Une actualité indiscutable</vt:lpstr>
      <vt:lpstr>La nouvelle loi de santé publique programmée en 2017 devra tenir compte : - de l’état des données scientifiques existantes - des souhaits et des représentations des citoyens - du passé qui inspire leur imaginaire et qui est spécifique d’une culture donnée</vt:lpstr>
      <vt:lpstr>II Une actualité brûlante</vt:lpstr>
      <vt:lpstr>HUNE HISTOIRE INCONTOURNABLE En France une « histoire écoutée aux portes de la légende »  </vt:lpstr>
      <vt:lpstr> </vt:lpstr>
      <vt:lpstr>C’est Pasteur qui a inventé le mot de vaccin, en 1881, mais le terme renvoie à l’inoculation de la « vaccine »  par Edward Jenner en 1798</vt:lpstr>
      <vt:lpstr>L’inoculation de la variole renvoie à des techniques plus lointaines, insérées dans différentes cultures d</vt:lpstr>
      <vt:lpstr>Vaccin, un terme à la signification extensible</vt:lpstr>
      <vt:lpstr>Vaccins pastoriens à l’étranger :  le vaccin anticholérique de Waldemar Hafkkine est introduit en Inde en 1893 </vt:lpstr>
      <vt:lpstr>Diapositive 11</vt:lpstr>
      <vt:lpstr>Le Réseau International des Instituts Pasteur en 2014 incarne une continuité historique</vt:lpstr>
      <vt:lpstr>Les legs de l’Histoire</vt:lpstr>
      <vt:lpstr>Le roi d’Espagne envoie la croisière de la Vaccine, avec (l’expédition Balmis) vacciner dans le Nouveau Monde (1804)</vt:lpstr>
      <vt:lpstr>Diapositive 15</vt:lpstr>
      <vt:lpstr>Diapositive 16</vt:lpstr>
      <vt:lpstr> Notion de service public liée aux vaccinations Jacques Monod, devenu directeur de l’IP en 1970  évoque en 1973 avec Simone Veil la « dette contractée par l’Etat » envers l’institut Pasteur pour services rendus en matière de vaccins  , </vt:lpstr>
      <vt:lpstr>Recherche scientifique et production industrielle de sérums et vaccins se disjoignent</vt:lpstr>
      <vt:lpstr>L’Institut Pasteur de Tunis est resté producteur  de BCG jusqu’à ’il y a une dizaine d’années. </vt:lpstr>
      <vt:lpstr>L’institut Pasteur de Dakar a continué  à produire le vaccin antiamaril</vt:lpstr>
      <vt:lpstr>A la recherche d’un vaccin pas comme les autres</vt:lpstr>
      <vt:lpstr> Le projet PREVENTION HÉPATITE HEPATOME </vt:lpstr>
      <vt:lpstr>Diapositive 23</vt:lpstr>
      <vt:lpstr>La vaccination de l’International au Global</vt:lpstr>
      <vt:lpstr>Diapositive 25</vt:lpstr>
      <vt:lpstr>Diapositive 26</vt:lpstr>
      <vt:lpstr>Les vaccins sont destinés aux enfants</vt:lpstr>
      <vt:lpstr>Diapositive 28</vt:lpstr>
      <vt:lpstr>Diapositive 29</vt:lpstr>
      <vt:lpstr>Diapositive 30</vt:lpstr>
      <vt:lpstr>Vaccin buccal contre la polio au Nigéria</vt:lpstr>
      <vt:lpstr>La communication  en matière de vaccins doit changer</vt:lpstr>
      <vt:lpstr>Chamalières 2007</vt:lpstr>
      <vt:lpstr>  Le BCG a longtemps concentré en France  l’activité des ligues antivaccinales   Souvenir du procès de Lübeck (1929)?</vt:lpstr>
      <vt:lpstr> </vt:lpstr>
      <vt:lpstr>Le vaccin contre l’HPV illustre la difficulté à comprendre les nouveaux vaccins, les corps d’enfants sont désormais des corps « genrés »</vt:lpstr>
      <vt:lpstr>Ce n’est pas seulement la société, mais la science parle différemment</vt:lpstr>
      <vt:lpstr>Diapositive 38</vt:lpstr>
      <vt:lpstr>Vision contemporaine du système immunitaire</vt:lpstr>
      <vt:lpstr>Diapositive 40</vt:lpstr>
      <vt:lpstr>La campagne antipolio a arrêté la maladie aux Etats-Unis en in 1954-56</vt:lpstr>
      <vt:lpstr>Espoirs et Inquiétudes : les nouveaux vaccins : VIH, Ebola…?</vt:lpstr>
      <vt:lpstr>Le débat public prévu dans notre démocratie en 2016</vt:lpstr>
    </vt:vector>
  </TitlesOfParts>
  <Company>cnrs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anne marie moulin</dc:creator>
  <cp:lastModifiedBy>anne marie moulin</cp:lastModifiedBy>
  <cp:revision>56</cp:revision>
  <dcterms:created xsi:type="dcterms:W3CDTF">2016-03-14T17:05:22Z</dcterms:created>
  <dcterms:modified xsi:type="dcterms:W3CDTF">2016-03-14T17:05:48Z</dcterms:modified>
</cp:coreProperties>
</file>