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04"/>
  </p:notesMasterIdLst>
  <p:sldIdLst>
    <p:sldId id="256" r:id="rId2"/>
    <p:sldId id="349" r:id="rId3"/>
    <p:sldId id="322" r:id="rId4"/>
    <p:sldId id="323" r:id="rId5"/>
    <p:sldId id="389" r:id="rId6"/>
    <p:sldId id="257" r:id="rId7"/>
    <p:sldId id="275" r:id="rId8"/>
    <p:sldId id="364" r:id="rId9"/>
    <p:sldId id="336" r:id="rId10"/>
    <p:sldId id="264" r:id="rId11"/>
    <p:sldId id="265" r:id="rId12"/>
    <p:sldId id="266" r:id="rId13"/>
    <p:sldId id="341" r:id="rId14"/>
    <p:sldId id="384" r:id="rId15"/>
    <p:sldId id="269" r:id="rId16"/>
    <p:sldId id="270" r:id="rId17"/>
    <p:sldId id="282" r:id="rId18"/>
    <p:sldId id="303" r:id="rId19"/>
    <p:sldId id="284" r:id="rId20"/>
    <p:sldId id="285" r:id="rId21"/>
    <p:sldId id="306" r:id="rId22"/>
    <p:sldId id="335" r:id="rId23"/>
    <p:sldId id="380" r:id="rId24"/>
    <p:sldId id="300" r:id="rId25"/>
    <p:sldId id="325" r:id="rId26"/>
    <p:sldId id="342" r:id="rId27"/>
    <p:sldId id="305" r:id="rId28"/>
    <p:sldId id="345" r:id="rId29"/>
    <p:sldId id="346" r:id="rId30"/>
    <p:sldId id="304" r:id="rId31"/>
    <p:sldId id="287" r:id="rId32"/>
    <p:sldId id="286" r:id="rId33"/>
    <p:sldId id="288" r:id="rId34"/>
    <p:sldId id="391" r:id="rId35"/>
    <p:sldId id="324" r:id="rId36"/>
    <p:sldId id="321" r:id="rId37"/>
    <p:sldId id="374" r:id="rId38"/>
    <p:sldId id="375" r:id="rId39"/>
    <p:sldId id="271" r:id="rId40"/>
    <p:sldId id="276" r:id="rId41"/>
    <p:sldId id="278" r:id="rId42"/>
    <p:sldId id="279" r:id="rId43"/>
    <p:sldId id="376" r:id="rId44"/>
    <p:sldId id="367" r:id="rId45"/>
    <p:sldId id="368" r:id="rId46"/>
    <p:sldId id="319" r:id="rId47"/>
    <p:sldId id="369" r:id="rId48"/>
    <p:sldId id="307" r:id="rId49"/>
    <p:sldId id="365" r:id="rId50"/>
    <p:sldId id="363" r:id="rId51"/>
    <p:sldId id="329" r:id="rId52"/>
    <p:sldId id="337" r:id="rId53"/>
    <p:sldId id="338" r:id="rId54"/>
    <p:sldId id="314" r:id="rId55"/>
    <p:sldId id="370" r:id="rId56"/>
    <p:sldId id="362" r:id="rId57"/>
    <p:sldId id="295" r:id="rId58"/>
    <p:sldId id="298" r:id="rId59"/>
    <p:sldId id="297" r:id="rId60"/>
    <p:sldId id="377" r:id="rId61"/>
    <p:sldId id="292" r:id="rId62"/>
    <p:sldId id="299" r:id="rId63"/>
    <p:sldId id="334" r:id="rId64"/>
    <p:sldId id="339" r:id="rId65"/>
    <p:sldId id="355" r:id="rId66"/>
    <p:sldId id="309" r:id="rId67"/>
    <p:sldId id="371" r:id="rId68"/>
    <p:sldId id="310" r:id="rId69"/>
    <p:sldId id="280" r:id="rId70"/>
    <p:sldId id="381" r:id="rId71"/>
    <p:sldId id="311" r:id="rId72"/>
    <p:sldId id="312" r:id="rId73"/>
    <p:sldId id="315" r:id="rId74"/>
    <p:sldId id="385" r:id="rId75"/>
    <p:sldId id="372" r:id="rId76"/>
    <p:sldId id="313" r:id="rId77"/>
    <p:sldId id="330" r:id="rId78"/>
    <p:sldId id="351" r:id="rId79"/>
    <p:sldId id="359" r:id="rId80"/>
    <p:sldId id="360" r:id="rId81"/>
    <p:sldId id="379" r:id="rId82"/>
    <p:sldId id="332" r:id="rId83"/>
    <p:sldId id="333" r:id="rId84"/>
    <p:sldId id="331" r:id="rId85"/>
    <p:sldId id="387" r:id="rId86"/>
    <p:sldId id="378" r:id="rId87"/>
    <p:sldId id="289" r:id="rId88"/>
    <p:sldId id="354" r:id="rId89"/>
    <p:sldId id="352" r:id="rId90"/>
    <p:sldId id="327" r:id="rId91"/>
    <p:sldId id="291" r:id="rId92"/>
    <p:sldId id="296" r:id="rId93"/>
    <p:sldId id="294" r:id="rId94"/>
    <p:sldId id="317" r:id="rId95"/>
    <p:sldId id="356" r:id="rId96"/>
    <p:sldId id="382" r:id="rId97"/>
    <p:sldId id="386" r:id="rId98"/>
    <p:sldId id="361" r:id="rId99"/>
    <p:sldId id="388" r:id="rId100"/>
    <p:sldId id="316" r:id="rId101"/>
    <p:sldId id="383" r:id="rId102"/>
    <p:sldId id="390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7C80"/>
    <a:srgbClr val="4FEB35"/>
    <a:srgbClr val="FCAB08"/>
    <a:srgbClr val="FF9933"/>
    <a:srgbClr val="B61AA0"/>
    <a:srgbClr val="990000"/>
    <a:srgbClr val="16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-30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908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400" b="1" i="0" u="none" strike="noStrike" kern="1200" baseline="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err="1" smtClean="0"/>
              <a:t>Plasmide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</a:p>
          <a:p>
            <a:pPr>
              <a:defRPr sz="4400" b="1" i="0" u="none" strike="noStrike" kern="1200" baseline="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smtClean="0"/>
              <a:t>Construction</a:t>
            </a:r>
          </a:p>
          <a:p>
            <a:pPr>
              <a:defRPr sz="4400" b="1" i="0" u="none" strike="noStrike" kern="1200" baseline="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smtClean="0"/>
              <a:t>“</a:t>
            </a:r>
            <a:r>
              <a:rPr lang="en-US" dirty="0" err="1" smtClean="0"/>
              <a:t>ouvert</a:t>
            </a:r>
            <a:r>
              <a:rPr lang="en-US" dirty="0" smtClean="0"/>
              <a:t>”</a:t>
            </a:r>
            <a:endParaRPr lang="en-US" dirty="0"/>
          </a:p>
        </c:rich>
      </c:tx>
      <c:layout>
        <c:manualLayout>
          <c:xMode val="edge"/>
          <c:yMode val="edge"/>
          <c:x val="0.66851230964774799"/>
          <c:y val="1.1718828335937315E-2"/>
        </c:manualLayout>
      </c:layout>
      <c:overlay val="0"/>
      <c:spPr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527734959791804"/>
          <c:y val="0.38388095945628137"/>
          <c:w val="0.2787236381257196"/>
          <c:h val="0.49233262658175925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Plasmide</c:v>
                </c:pt>
              </c:strCache>
            </c:strRef>
          </c:tx>
          <c:dPt>
            <c:idx val="0"/>
            <c:bubble3D val="0"/>
            <c:explosion val="36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explosion val="32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bubble3D val="0"/>
            <c:explosion val="29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explosion val="27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cat>
            <c:numRef>
              <c:f>Feuil1!$A$2:$A$6</c:f>
              <c:numCache>
                <c:formatCode>General</c:formatCode>
                <c:ptCount val="5"/>
              </c:numCache>
            </c:numRef>
          </c:cat>
          <c:val>
            <c:numRef>
              <c:f>Feuil1!$B$2:$B$6</c:f>
              <c:numCache>
                <c:formatCode>General</c:formatCode>
                <c:ptCount val="5"/>
                <c:pt idx="0">
                  <c:v>2</c:v>
                </c:pt>
                <c:pt idx="1">
                  <c:v>15</c:v>
                </c:pt>
                <c:pt idx="2">
                  <c:v>2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331776"/>
        <c:axId val="110333312"/>
      </c:lineChart>
      <c:catAx>
        <c:axId val="110331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0333312"/>
        <c:crosses val="autoZero"/>
        <c:auto val="1"/>
        <c:lblAlgn val="ctr"/>
        <c:lblOffset val="100"/>
        <c:noMultiLvlLbl val="0"/>
      </c:catAx>
      <c:valAx>
        <c:axId val="11033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331776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09069237147594"/>
          <c:y val="9.1910748440245091E-2"/>
          <c:w val="0.40758436981757878"/>
          <c:h val="0.8278777964797486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Feuil1!$A$2:$A$5</c:f>
              <c:strCache>
                <c:ptCount val="4"/>
                <c:pt idx="0">
                  <c:v>USA</c:v>
                </c:pt>
                <c:pt idx="1">
                  <c:v>F, All, UK</c:v>
                </c:pt>
                <c:pt idx="2">
                  <c:v>Reste de l'Europe</c:v>
                </c:pt>
                <c:pt idx="3">
                  <c:v>Reste  du Monde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2.7</c:v>
                </c:pt>
                <c:pt idx="1">
                  <c:v>0.84</c:v>
                </c:pt>
                <c:pt idx="2">
                  <c:v>1.2</c:v>
                </c:pt>
                <c:pt idx="3">
                  <c:v>1.26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81146351575458"/>
          <c:y val="0.39057041713114571"/>
          <c:w val="0.22629052653399667"/>
          <c:h val="0.38997672604630157"/>
        </c:manualLayout>
      </c:layout>
      <c:overlay val="0"/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Plasmide construit</a:t>
            </a:r>
            <a:endParaRPr lang="fr-FR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890507181141173"/>
          <c:y val="0.23575742997739774"/>
          <c:w val="0.47364860318540813"/>
          <c:h val="0.66183407456107091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cat>
            <c:numRef>
              <c:f>Feuil1!$A$2:$A$6</c:f>
              <c:numCache>
                <c:formatCode>General</c:formatCode>
                <c:ptCount val="5"/>
              </c:numCache>
            </c:numRef>
          </c:cat>
          <c:val>
            <c:numRef>
              <c:f>Feuil1!$B$2:$B$6</c:f>
              <c:numCache>
                <c:formatCode>General</c:formatCode>
                <c:ptCount val="5"/>
                <c:pt idx="0">
                  <c:v>2</c:v>
                </c:pt>
                <c:pt idx="1">
                  <c:v>15</c:v>
                </c:pt>
                <c:pt idx="2">
                  <c:v>2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85182554978136"/>
          <c:y val="0"/>
          <c:w val="0.84314817445021861"/>
          <c:h val="0.7555173579461423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cat>
            <c:numRef>
              <c:f>Feuil1!$A$2:$A$6</c:f>
              <c:numCache>
                <c:formatCode>General</c:formatCode>
                <c:ptCount val="5"/>
              </c:numCache>
            </c:numRef>
          </c:cat>
          <c:val>
            <c:numRef>
              <c:f>Feuil1!$B$2:$B$6</c:f>
              <c:numCache>
                <c:formatCode>General</c:formatCode>
                <c:ptCount val="5"/>
                <c:pt idx="0">
                  <c:v>2</c:v>
                </c:pt>
                <c:pt idx="1">
                  <c:v>15</c:v>
                </c:pt>
                <c:pt idx="2">
                  <c:v>2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743941872561508E-2"/>
          <c:w val="0.84314817445021861"/>
          <c:h val="0.7555173579461423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cat>
            <c:numRef>
              <c:f>Feuil1!$A$2:$A$6</c:f>
              <c:numCache>
                <c:formatCode>General</c:formatCode>
                <c:ptCount val="5"/>
              </c:numCache>
            </c:numRef>
          </c:cat>
          <c:val>
            <c:numRef>
              <c:f>Feuil1!$B$2:$B$6</c:f>
              <c:numCache>
                <c:formatCode>General</c:formatCode>
                <c:ptCount val="5"/>
                <c:pt idx="0">
                  <c:v>2</c:v>
                </c:pt>
                <c:pt idx="1">
                  <c:v>15</c:v>
                </c:pt>
                <c:pt idx="2">
                  <c:v>2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84140320188801"/>
          <c:y val="4.2520944132586343E-2"/>
          <c:w val="0.39323934027328183"/>
          <c:h val="0.92477945864007804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 par espèces</c:v>
                </c:pt>
              </c:strCache>
            </c:strRef>
          </c:tx>
          <c:explosion val="31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Feuil1!$A$2:$A$5</c:f>
              <c:strCache>
                <c:ptCount val="4"/>
                <c:pt idx="0">
                  <c:v>Rente</c:v>
                </c:pt>
                <c:pt idx="1">
                  <c:v>Aviaires</c:v>
                </c:pt>
                <c:pt idx="2">
                  <c:v>Equins</c:v>
                </c:pt>
                <c:pt idx="3">
                  <c:v>CN-CT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41</c:v>
                </c:pt>
                <c:pt idx="1">
                  <c:v>312</c:v>
                </c:pt>
                <c:pt idx="2">
                  <c:v>0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09069237147594"/>
          <c:y val="9.1910748440245091E-2"/>
          <c:w val="0.40758436981757878"/>
          <c:h val="0.8278777964797486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Feuil1!$A$2:$A$5</c:f>
              <c:strCache>
                <c:ptCount val="4"/>
                <c:pt idx="0">
                  <c:v>Animaux de Rente</c:v>
                </c:pt>
                <c:pt idx="1">
                  <c:v>Chiens, Chats</c:v>
                </c:pt>
                <c:pt idx="2">
                  <c:v>Aviaire</c:v>
                </c:pt>
                <c:pt idx="3">
                  <c:v>Equins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11.3</c:v>
                </c:pt>
                <c:pt idx="1">
                  <c:v>9.1</c:v>
                </c:pt>
                <c:pt idx="2">
                  <c:v>2.6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81146351575458"/>
          <c:y val="0.39057041713114571"/>
          <c:w val="0.22629052653399667"/>
          <c:h val="0.38997672604630157"/>
        </c:manualLayout>
      </c:layout>
      <c:overlay val="0"/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46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EXEMPLE DES CARNIVORES</a:t>
            </a:r>
            <a:endParaRPr lang="fr-FR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5312441824387214"/>
          <c:y val="4.137102490687719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TAUX ÉLEVÉ</c:v>
                </c:pt>
              </c:strCache>
            </c:strRef>
          </c:tx>
          <c:spPr>
            <a:ln w="889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NAISSANCE</c:v>
                </c:pt>
                <c:pt idx="1">
                  <c:v>1 MOIS</c:v>
                </c:pt>
                <c:pt idx="2">
                  <c:v>2 MOIS</c:v>
                </c:pt>
                <c:pt idx="3">
                  <c:v>4 MOIS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</c:v>
                </c:pt>
                <c:pt idx="1">
                  <c:v>4.5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TAUX MOYEN</c:v>
                </c:pt>
              </c:strCache>
            </c:strRef>
          </c:tx>
          <c:spPr>
            <a:ln w="889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NAISSANCE</c:v>
                </c:pt>
                <c:pt idx="1">
                  <c:v>1 MOIS</c:v>
                </c:pt>
                <c:pt idx="2">
                  <c:v>2 MOIS</c:v>
                </c:pt>
                <c:pt idx="3">
                  <c:v>4 MOIS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TAUX BAS</c:v>
                </c:pt>
              </c:strCache>
            </c:strRef>
          </c:tx>
          <c:spPr>
            <a:ln w="889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NAISSANCE</c:v>
                </c:pt>
                <c:pt idx="1">
                  <c:v>1 MOIS</c:v>
                </c:pt>
                <c:pt idx="2">
                  <c:v>2 MOIS</c:v>
                </c:pt>
                <c:pt idx="3">
                  <c:v>4 MOIS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1.5</c:v>
                </c:pt>
                <c:pt idx="1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SEUIL 1</c:v>
                </c:pt>
              </c:strCache>
            </c:strRef>
          </c:tx>
          <c:spPr>
            <a:ln w="1016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NAISSANCE</c:v>
                </c:pt>
                <c:pt idx="1">
                  <c:v>1 MOIS</c:v>
                </c:pt>
                <c:pt idx="2">
                  <c:v>2 MOIS</c:v>
                </c:pt>
                <c:pt idx="3">
                  <c:v>4 MOIS</c:v>
                </c:pt>
              </c:strCache>
            </c:strRef>
          </c:cat>
          <c:val>
            <c:numRef>
              <c:f>Feuil1!$E$2:$E$5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SEUIL 2</c:v>
                </c:pt>
              </c:strCache>
            </c:strRef>
          </c:tx>
          <c:spPr>
            <a:ln w="92075" cap="rnd" cmpd="dbl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NAISSANCE</c:v>
                </c:pt>
                <c:pt idx="1">
                  <c:v>1 MOIS</c:v>
                </c:pt>
                <c:pt idx="2">
                  <c:v>2 MOIS</c:v>
                </c:pt>
                <c:pt idx="3">
                  <c:v>4 MOIS</c:v>
                </c:pt>
              </c:strCache>
            </c:strRef>
          </c:cat>
          <c:val>
            <c:numRef>
              <c:f>Feuil1!$F$2:$F$5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428160"/>
        <c:axId val="110544768"/>
      </c:lineChart>
      <c:catAx>
        <c:axId val="11042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0544768"/>
        <c:crosses val="autoZero"/>
        <c:auto val="1"/>
        <c:lblAlgn val="ctr"/>
        <c:lblOffset val="100"/>
        <c:noMultiLvlLbl val="0"/>
      </c:catAx>
      <c:valAx>
        <c:axId val="11054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042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800" dirty="0"/>
              <a:t>Exemple du </a:t>
            </a:r>
            <a:r>
              <a:rPr lang="fr-FR" sz="2800" dirty="0" smtClean="0"/>
              <a:t>vaccin </a:t>
            </a:r>
            <a:r>
              <a:rPr lang="fr-FR" sz="2800" dirty="0" err="1" smtClean="0"/>
              <a:t>Gumboro</a:t>
            </a:r>
            <a:r>
              <a:rPr lang="fr-FR" sz="2800" dirty="0" smtClean="0"/>
              <a:t> (Poulet) sérologie 1 à 3</a:t>
            </a:r>
            <a:r>
              <a:rPr lang="fr-FR" sz="2800" baseline="0" dirty="0" smtClean="0"/>
              <a:t> j</a:t>
            </a:r>
            <a:endParaRPr lang="fr-FR" sz="28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TAUX ÉLEVÉ</c:v>
                </c:pt>
              </c:strCache>
            </c:strRef>
          </c:tx>
          <c:spPr>
            <a:ln w="104775" cap="rnd" cmpd="sng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30175" cap="rnd">
                <a:solidFill>
                  <a:schemeClr val="accent2">
                    <a:lumMod val="75000"/>
                    <a:alpha val="5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Feuil1!$A$2:$A$5</c:f>
              <c:strCache>
                <c:ptCount val="4"/>
                <c:pt idx="0">
                  <c:v>ÉCLOSION</c:v>
                </c:pt>
                <c:pt idx="1">
                  <c:v>1 SEMAINE</c:v>
                </c:pt>
                <c:pt idx="2">
                  <c:v>2 SEMAINES</c:v>
                </c:pt>
                <c:pt idx="3">
                  <c:v>4 SEMAINES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</c:v>
                </c:pt>
                <c:pt idx="3">
                  <c:v>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TAUX BAS</c:v>
                </c:pt>
              </c:strCache>
            </c:strRef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17475" cap="rnd"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Feuil1!$A$2:$A$5</c:f>
              <c:strCache>
                <c:ptCount val="4"/>
                <c:pt idx="0">
                  <c:v>ÉCLOSION</c:v>
                </c:pt>
                <c:pt idx="1">
                  <c:v>1 SEMAINE</c:v>
                </c:pt>
                <c:pt idx="2">
                  <c:v>2 SEMAINES</c:v>
                </c:pt>
                <c:pt idx="3">
                  <c:v>4 SEMAINES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3</c:v>
                </c:pt>
                <c:pt idx="2">
                  <c:v>0.5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SEUIL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92075" cap="rnd">
                <a:solidFill>
                  <a:schemeClr val="accent6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Feuil1!$A$2:$A$5</c:f>
              <c:strCache>
                <c:ptCount val="4"/>
                <c:pt idx="0">
                  <c:v>ÉCLOSION</c:v>
                </c:pt>
                <c:pt idx="1">
                  <c:v>1 SEMAINE</c:v>
                </c:pt>
                <c:pt idx="2">
                  <c:v>2 SEMAINES</c:v>
                </c:pt>
                <c:pt idx="3">
                  <c:v>4 SEMAINES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3">
                  <c:v>2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480000"/>
        <c:axId val="110625536"/>
      </c:lineChart>
      <c:catAx>
        <c:axId val="1104800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smtClean="0"/>
                  <a:t>ÂGE</a:t>
                </a:r>
                <a:endParaRPr lang="fr-FR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0625536"/>
        <c:crosses val="autoZero"/>
        <c:auto val="1"/>
        <c:lblAlgn val="ctr"/>
        <c:lblOffset val="100"/>
        <c:noMultiLvlLbl val="0"/>
      </c:catAx>
      <c:valAx>
        <c:axId val="11062553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smtClean="0"/>
                  <a:t>Taux des anticorps</a:t>
                </a:r>
                <a:endParaRPr lang="fr-FR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0480000"/>
        <c:crosses val="autoZero"/>
        <c:crossBetween val="between"/>
      </c:valAx>
      <c:spPr>
        <a:solidFill>
          <a:schemeClr val="accent4">
            <a:lumMod val="50000"/>
          </a:schemeClr>
        </a:solidFill>
        <a:ln w="82550">
          <a:solidFill>
            <a:schemeClr val="accent5">
              <a:lumMod val="60000"/>
              <a:lumOff val="40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IP</c:v>
                </c:pt>
              </c:strCache>
            </c:strRef>
          </c:tx>
          <c:invertIfNegative val="0"/>
          <c:cat>
            <c:strRef>
              <c:f>Feuil1!$A$2</c:f>
              <c:strCache>
                <c:ptCount val="1"/>
                <c:pt idx="0">
                  <c:v>Survie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Balnéation</c:v>
                </c:pt>
              </c:strCache>
            </c:strRef>
          </c:tx>
          <c:invertIfNegative val="0"/>
          <c:cat>
            <c:strRef>
              <c:f>Feuil1!$A$2</c:f>
              <c:strCache>
                <c:ptCount val="1"/>
                <c:pt idx="0">
                  <c:v>Survie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Aliment</c:v>
                </c:pt>
              </c:strCache>
            </c:strRef>
          </c:tx>
          <c:invertIfNegative val="0"/>
          <c:cat>
            <c:strRef>
              <c:f>Feuil1!$A$2</c:f>
              <c:strCache>
                <c:ptCount val="1"/>
                <c:pt idx="0">
                  <c:v>Survie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771584"/>
        <c:axId val="110793856"/>
      </c:barChart>
      <c:catAx>
        <c:axId val="110771584"/>
        <c:scaling>
          <c:orientation val="minMax"/>
        </c:scaling>
        <c:delete val="0"/>
        <c:axPos val="l"/>
        <c:majorTickMark val="out"/>
        <c:minorTickMark val="none"/>
        <c:tickLblPos val="nextTo"/>
        <c:crossAx val="110793856"/>
        <c:crosses val="autoZero"/>
        <c:auto val="1"/>
        <c:lblAlgn val="ctr"/>
        <c:lblOffset val="100"/>
        <c:noMultiLvlLbl val="0"/>
      </c:catAx>
      <c:valAx>
        <c:axId val="1107938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0771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972239185241295"/>
          <c:y val="0.38279927649632706"/>
          <c:w val="0.13575218088016167"/>
          <c:h val="0.23440122534568136"/>
        </c:manualLayout>
      </c:layout>
      <c:overlay val="0"/>
      <c:txPr>
        <a:bodyPr/>
        <a:lstStyle/>
        <a:p>
          <a:pPr>
            <a:defRPr b="1"/>
          </a:pPr>
          <a:endParaRPr lang="fr-FR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C1097-C387-47BB-834F-91322E1E4675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6FEAFC-C47F-4119-8BB4-B9A31D46C80A}">
      <dgm:prSet phldrT="[Texte]"/>
      <dgm:spPr/>
      <dgm:t>
        <a:bodyPr/>
        <a:lstStyle/>
        <a:p>
          <a:r>
            <a:rPr lang="fr-FR" b="1" dirty="0" smtClean="0">
              <a:solidFill>
                <a:schemeClr val="accent3">
                  <a:lumMod val="50000"/>
                </a:schemeClr>
              </a:solidFill>
            </a:rPr>
            <a:t>INNOCUITÉ</a:t>
          </a:r>
          <a:endParaRPr lang="fr-FR" b="1" dirty="0">
            <a:solidFill>
              <a:schemeClr val="accent3">
                <a:lumMod val="50000"/>
              </a:schemeClr>
            </a:solidFill>
          </a:endParaRPr>
        </a:p>
      </dgm:t>
    </dgm:pt>
    <dgm:pt modelId="{FCD8D3EB-6473-4E80-8469-75077547E9F2}" type="parTrans" cxnId="{E117938A-3A16-4E26-9136-1743AC674228}">
      <dgm:prSet/>
      <dgm:spPr/>
      <dgm:t>
        <a:bodyPr/>
        <a:lstStyle/>
        <a:p>
          <a:endParaRPr lang="fr-FR"/>
        </a:p>
      </dgm:t>
    </dgm:pt>
    <dgm:pt modelId="{47122BD5-7E8A-45E4-AB12-FDBC8B53A5C2}" type="sibTrans" cxnId="{E117938A-3A16-4E26-9136-1743AC674228}">
      <dgm:prSet/>
      <dgm:spPr/>
      <dgm:t>
        <a:bodyPr/>
        <a:lstStyle/>
        <a:p>
          <a:endParaRPr lang="fr-FR"/>
        </a:p>
      </dgm:t>
    </dgm:pt>
    <dgm:pt modelId="{233C06E6-10E0-46D7-80DC-3D46C6ECB455}">
      <dgm:prSet phldrT="[Texte]"/>
      <dgm:spPr/>
      <dgm:t>
        <a:bodyPr/>
        <a:lstStyle/>
        <a:p>
          <a:r>
            <a:rPr lang="fr-FR" b="1" dirty="0" smtClean="0">
              <a:solidFill>
                <a:srgbClr val="FF0000"/>
              </a:solidFill>
            </a:rPr>
            <a:t>EFFICACITÉ</a:t>
          </a:r>
          <a:endParaRPr lang="fr-FR" b="1" dirty="0">
            <a:solidFill>
              <a:srgbClr val="FF0000"/>
            </a:solidFill>
          </a:endParaRPr>
        </a:p>
      </dgm:t>
    </dgm:pt>
    <dgm:pt modelId="{F08CE7AE-E0ED-4F49-B533-1984ED4D53D5}" type="parTrans" cxnId="{CC40E3FE-21B7-432B-AECB-E56B2FB3216C}">
      <dgm:prSet/>
      <dgm:spPr/>
      <dgm:t>
        <a:bodyPr/>
        <a:lstStyle/>
        <a:p>
          <a:endParaRPr lang="fr-FR"/>
        </a:p>
      </dgm:t>
    </dgm:pt>
    <dgm:pt modelId="{1CF061F2-7E58-4807-B323-F2B82D81911A}" type="sibTrans" cxnId="{CC40E3FE-21B7-432B-AECB-E56B2FB3216C}">
      <dgm:prSet/>
      <dgm:spPr/>
      <dgm:t>
        <a:bodyPr/>
        <a:lstStyle/>
        <a:p>
          <a:endParaRPr lang="fr-FR"/>
        </a:p>
      </dgm:t>
    </dgm:pt>
    <dgm:pt modelId="{41AE221A-A20C-4062-AE4D-C0D2ACBACFE9}">
      <dgm:prSet phldrT="[Texte]"/>
      <dgm:spPr/>
      <dgm:t>
        <a:bodyPr/>
        <a:lstStyle/>
        <a:p>
          <a:r>
            <a:rPr lang="fr-FR" dirty="0" smtClean="0"/>
            <a:t>Essais lors de la mise au point</a:t>
          </a:r>
          <a:endParaRPr lang="fr-FR" dirty="0"/>
        </a:p>
      </dgm:t>
    </dgm:pt>
    <dgm:pt modelId="{EEEB4F70-070C-41E0-9903-DECB98DDC3FB}" type="parTrans" cxnId="{1551A64A-18EE-4C79-AFD0-A1B99B8B1AC1}">
      <dgm:prSet/>
      <dgm:spPr/>
      <dgm:t>
        <a:bodyPr/>
        <a:lstStyle/>
        <a:p>
          <a:endParaRPr lang="fr-FR"/>
        </a:p>
      </dgm:t>
    </dgm:pt>
    <dgm:pt modelId="{FA0AE936-6140-4684-A57D-964D2A1B9D0B}" type="sibTrans" cxnId="{1551A64A-18EE-4C79-AFD0-A1B99B8B1AC1}">
      <dgm:prSet/>
      <dgm:spPr/>
      <dgm:t>
        <a:bodyPr/>
        <a:lstStyle/>
        <a:p>
          <a:endParaRPr lang="fr-FR"/>
        </a:p>
      </dgm:t>
    </dgm:pt>
    <dgm:pt modelId="{FB0E1726-101F-48C4-9839-42FD1F716C43}">
      <dgm:prSet phldrT="[Texte]"/>
      <dgm:spPr/>
      <dgm:t>
        <a:bodyPr/>
        <a:lstStyle/>
        <a:p>
          <a:r>
            <a:rPr lang="fr-FR" dirty="0" smtClean="0"/>
            <a:t>Essais lors de la mise au point</a:t>
          </a:r>
          <a:endParaRPr lang="fr-FR" dirty="0"/>
        </a:p>
      </dgm:t>
    </dgm:pt>
    <dgm:pt modelId="{630373C0-F80B-4D39-BE7E-EEDC5781EC11}" type="parTrans" cxnId="{53D175CF-C21C-43CD-8DC3-E2734AEA1429}">
      <dgm:prSet/>
      <dgm:spPr/>
      <dgm:t>
        <a:bodyPr/>
        <a:lstStyle/>
        <a:p>
          <a:endParaRPr lang="fr-FR"/>
        </a:p>
      </dgm:t>
    </dgm:pt>
    <dgm:pt modelId="{4BA8DD06-2064-4E1D-B258-EF4C7EB0484E}" type="sibTrans" cxnId="{53D175CF-C21C-43CD-8DC3-E2734AEA1429}">
      <dgm:prSet/>
      <dgm:spPr/>
      <dgm:t>
        <a:bodyPr/>
        <a:lstStyle/>
        <a:p>
          <a:endParaRPr lang="fr-FR"/>
        </a:p>
      </dgm:t>
    </dgm:pt>
    <dgm:pt modelId="{6B46075D-FD7E-45A9-9382-3140600F3E66}">
      <dgm:prSet phldrT="[Texte]"/>
      <dgm:spPr/>
      <dgm:t>
        <a:bodyPr/>
        <a:lstStyle/>
        <a:p>
          <a:endParaRPr lang="fr-FR" dirty="0"/>
        </a:p>
      </dgm:t>
    </dgm:pt>
    <dgm:pt modelId="{5B2C6D95-8AB6-4D58-8E79-1342953F3C61}" type="parTrans" cxnId="{855FC10B-1CA5-4C32-8790-C94CDDE35F7C}">
      <dgm:prSet/>
      <dgm:spPr/>
      <dgm:t>
        <a:bodyPr/>
        <a:lstStyle/>
        <a:p>
          <a:endParaRPr lang="fr-FR"/>
        </a:p>
      </dgm:t>
    </dgm:pt>
    <dgm:pt modelId="{088D2A1A-76FE-4A81-B1A2-36CAECE3F6D9}" type="sibTrans" cxnId="{855FC10B-1CA5-4C32-8790-C94CDDE35F7C}">
      <dgm:prSet/>
      <dgm:spPr/>
      <dgm:t>
        <a:bodyPr/>
        <a:lstStyle/>
        <a:p>
          <a:endParaRPr lang="fr-FR"/>
        </a:p>
      </dgm:t>
    </dgm:pt>
    <dgm:pt modelId="{45649E19-6ED4-41C8-AF4D-438811742A02}" type="pres">
      <dgm:prSet presAssocID="{C81C1097-C387-47BB-834F-91322E1E467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3FFD265-3126-43B3-B741-E10D364EE644}" type="pres">
      <dgm:prSet presAssocID="{C81C1097-C387-47BB-834F-91322E1E4675}" presName="dummyMaxCanvas" presStyleCnt="0"/>
      <dgm:spPr/>
    </dgm:pt>
    <dgm:pt modelId="{A6ED330D-64C5-44A5-BADE-0CE00169572E}" type="pres">
      <dgm:prSet presAssocID="{C81C1097-C387-47BB-834F-91322E1E4675}" presName="parentComposite" presStyleCnt="0"/>
      <dgm:spPr/>
    </dgm:pt>
    <dgm:pt modelId="{745BDB25-7E04-4E35-9D48-4848C8A55628}" type="pres">
      <dgm:prSet presAssocID="{C81C1097-C387-47BB-834F-91322E1E4675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F0D2AB73-DF14-47DB-9D7D-F17809E60F60}" type="pres">
      <dgm:prSet presAssocID="{C81C1097-C387-47BB-834F-91322E1E4675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C6CD7B4D-64D8-4E87-B1C2-6A15CC10CEAC}" type="pres">
      <dgm:prSet presAssocID="{C81C1097-C387-47BB-834F-91322E1E4675}" presName="childrenComposite" presStyleCnt="0"/>
      <dgm:spPr/>
    </dgm:pt>
    <dgm:pt modelId="{5D38C9C0-1FF8-426E-B724-0A59B96A1199}" type="pres">
      <dgm:prSet presAssocID="{C81C1097-C387-47BB-834F-91322E1E4675}" presName="dummyMaxCanvas_ChildArea" presStyleCnt="0"/>
      <dgm:spPr/>
    </dgm:pt>
    <dgm:pt modelId="{3A9DFBB2-16FE-43A0-B5A8-DE8B57E9248A}" type="pres">
      <dgm:prSet presAssocID="{C81C1097-C387-47BB-834F-91322E1E4675}" presName="fulcrum" presStyleLbl="alignAccFollowNode1" presStyleIdx="2" presStyleCnt="4"/>
      <dgm:spPr/>
    </dgm:pt>
    <dgm:pt modelId="{BAFE60C6-5478-49B7-8B2B-6B2C60C7F2DE}" type="pres">
      <dgm:prSet presAssocID="{C81C1097-C387-47BB-834F-91322E1E4675}" presName="balance_11" presStyleLbl="alignAccFollowNode1" presStyleIdx="3" presStyleCnt="4">
        <dgm:presLayoutVars>
          <dgm:bulletEnabled val="1"/>
        </dgm:presLayoutVars>
      </dgm:prSet>
      <dgm:spPr/>
    </dgm:pt>
    <dgm:pt modelId="{096D5887-367B-436D-8447-9A3B5F7609B3}" type="pres">
      <dgm:prSet presAssocID="{C81C1097-C387-47BB-834F-91322E1E4675}" presName="left_11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D0DE8A-2A5E-4151-8BF8-AAE63D0A1F59}" type="pres">
      <dgm:prSet presAssocID="{C81C1097-C387-47BB-834F-91322E1E4675}" presName="right_11_1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421C1FF-159E-496D-B185-1BFE7072CD49}" type="presOf" srcId="{41AE221A-A20C-4062-AE4D-C0D2ACBACFE9}" destId="{B7D0DE8A-2A5E-4151-8BF8-AAE63D0A1F59}" srcOrd="0" destOrd="0" presId="urn:microsoft.com/office/officeart/2005/8/layout/balance1"/>
    <dgm:cxn modelId="{1551A64A-18EE-4C79-AFD0-A1B99B8B1AC1}" srcId="{233C06E6-10E0-46D7-80DC-3D46C6ECB455}" destId="{41AE221A-A20C-4062-AE4D-C0D2ACBACFE9}" srcOrd="0" destOrd="0" parTransId="{EEEB4F70-070C-41E0-9903-DECB98DDC3FB}" sibTransId="{FA0AE936-6140-4684-A57D-964D2A1B9D0B}"/>
    <dgm:cxn modelId="{ABCEB003-9C61-4D1A-9819-61AB3AAAF1C1}" type="presOf" srcId="{C81C1097-C387-47BB-834F-91322E1E4675}" destId="{45649E19-6ED4-41C8-AF4D-438811742A02}" srcOrd="0" destOrd="0" presId="urn:microsoft.com/office/officeart/2005/8/layout/balance1"/>
    <dgm:cxn modelId="{067A4107-4DF5-430D-AE15-552B3B1A84A1}" type="presOf" srcId="{233C06E6-10E0-46D7-80DC-3D46C6ECB455}" destId="{F0D2AB73-DF14-47DB-9D7D-F17809E60F60}" srcOrd="0" destOrd="0" presId="urn:microsoft.com/office/officeart/2005/8/layout/balance1"/>
    <dgm:cxn modelId="{53D175CF-C21C-43CD-8DC3-E2734AEA1429}" srcId="{286FEAFC-C47F-4119-8BB4-B9A31D46C80A}" destId="{FB0E1726-101F-48C4-9839-42FD1F716C43}" srcOrd="0" destOrd="0" parTransId="{630373C0-F80B-4D39-BE7E-EEDC5781EC11}" sibTransId="{4BA8DD06-2064-4E1D-B258-EF4C7EB0484E}"/>
    <dgm:cxn modelId="{E117938A-3A16-4E26-9136-1743AC674228}" srcId="{C81C1097-C387-47BB-834F-91322E1E4675}" destId="{286FEAFC-C47F-4119-8BB4-B9A31D46C80A}" srcOrd="0" destOrd="0" parTransId="{FCD8D3EB-6473-4E80-8469-75077547E9F2}" sibTransId="{47122BD5-7E8A-45E4-AB12-FDBC8B53A5C2}"/>
    <dgm:cxn modelId="{CC40E3FE-21B7-432B-AECB-E56B2FB3216C}" srcId="{C81C1097-C387-47BB-834F-91322E1E4675}" destId="{233C06E6-10E0-46D7-80DC-3D46C6ECB455}" srcOrd="1" destOrd="0" parTransId="{F08CE7AE-E0ED-4F49-B533-1984ED4D53D5}" sibTransId="{1CF061F2-7E58-4807-B323-F2B82D81911A}"/>
    <dgm:cxn modelId="{855FC10B-1CA5-4C32-8790-C94CDDE35F7C}" srcId="{C81C1097-C387-47BB-834F-91322E1E4675}" destId="{6B46075D-FD7E-45A9-9382-3140600F3E66}" srcOrd="2" destOrd="0" parTransId="{5B2C6D95-8AB6-4D58-8E79-1342953F3C61}" sibTransId="{088D2A1A-76FE-4A81-B1A2-36CAECE3F6D9}"/>
    <dgm:cxn modelId="{A1AFED33-520D-4DDD-850B-3FF9FEFA792B}" type="presOf" srcId="{286FEAFC-C47F-4119-8BB4-B9A31D46C80A}" destId="{745BDB25-7E04-4E35-9D48-4848C8A55628}" srcOrd="0" destOrd="0" presId="urn:microsoft.com/office/officeart/2005/8/layout/balance1"/>
    <dgm:cxn modelId="{A503A693-6823-403C-9C8D-E9AE17FDFCB7}" type="presOf" srcId="{FB0E1726-101F-48C4-9839-42FD1F716C43}" destId="{096D5887-367B-436D-8447-9A3B5F7609B3}" srcOrd="0" destOrd="0" presId="urn:microsoft.com/office/officeart/2005/8/layout/balance1"/>
    <dgm:cxn modelId="{9C4A9111-6C9F-4A6D-A3BB-D7D4BA92EF45}" type="presParOf" srcId="{45649E19-6ED4-41C8-AF4D-438811742A02}" destId="{B3FFD265-3126-43B3-B741-E10D364EE644}" srcOrd="0" destOrd="0" presId="urn:microsoft.com/office/officeart/2005/8/layout/balance1"/>
    <dgm:cxn modelId="{24594E2E-4A23-4822-8B99-8455C7FCAF7A}" type="presParOf" srcId="{45649E19-6ED4-41C8-AF4D-438811742A02}" destId="{A6ED330D-64C5-44A5-BADE-0CE00169572E}" srcOrd="1" destOrd="0" presId="urn:microsoft.com/office/officeart/2005/8/layout/balance1"/>
    <dgm:cxn modelId="{357C586F-B1FC-46EE-A3FE-5BEFB22D7C36}" type="presParOf" srcId="{A6ED330D-64C5-44A5-BADE-0CE00169572E}" destId="{745BDB25-7E04-4E35-9D48-4848C8A55628}" srcOrd="0" destOrd="0" presId="urn:microsoft.com/office/officeart/2005/8/layout/balance1"/>
    <dgm:cxn modelId="{BF8CC4B2-761B-45B0-A7D2-8F5E0646588B}" type="presParOf" srcId="{A6ED330D-64C5-44A5-BADE-0CE00169572E}" destId="{F0D2AB73-DF14-47DB-9D7D-F17809E60F60}" srcOrd="1" destOrd="0" presId="urn:microsoft.com/office/officeart/2005/8/layout/balance1"/>
    <dgm:cxn modelId="{EFF93B17-6DD6-4971-8960-1DB5C9BA8945}" type="presParOf" srcId="{45649E19-6ED4-41C8-AF4D-438811742A02}" destId="{C6CD7B4D-64D8-4E87-B1C2-6A15CC10CEAC}" srcOrd="2" destOrd="0" presId="urn:microsoft.com/office/officeart/2005/8/layout/balance1"/>
    <dgm:cxn modelId="{1B003A09-EC08-4375-BB52-06922E99EC15}" type="presParOf" srcId="{C6CD7B4D-64D8-4E87-B1C2-6A15CC10CEAC}" destId="{5D38C9C0-1FF8-426E-B724-0A59B96A1199}" srcOrd="0" destOrd="0" presId="urn:microsoft.com/office/officeart/2005/8/layout/balance1"/>
    <dgm:cxn modelId="{7B57649F-4483-4B8D-937E-D10401B3A6B7}" type="presParOf" srcId="{C6CD7B4D-64D8-4E87-B1C2-6A15CC10CEAC}" destId="{3A9DFBB2-16FE-43A0-B5A8-DE8B57E9248A}" srcOrd="1" destOrd="0" presId="urn:microsoft.com/office/officeart/2005/8/layout/balance1"/>
    <dgm:cxn modelId="{8680C9AA-6036-467E-9496-1C9FCE1BD2D1}" type="presParOf" srcId="{C6CD7B4D-64D8-4E87-B1C2-6A15CC10CEAC}" destId="{BAFE60C6-5478-49B7-8B2B-6B2C60C7F2DE}" srcOrd="2" destOrd="0" presId="urn:microsoft.com/office/officeart/2005/8/layout/balance1"/>
    <dgm:cxn modelId="{35C15A5E-503E-44D9-A23B-6BCEFC52EF47}" type="presParOf" srcId="{C6CD7B4D-64D8-4E87-B1C2-6A15CC10CEAC}" destId="{096D5887-367B-436D-8447-9A3B5F7609B3}" srcOrd="3" destOrd="0" presId="urn:microsoft.com/office/officeart/2005/8/layout/balance1"/>
    <dgm:cxn modelId="{BB673290-2234-4CDF-B605-A9016F4C21C2}" type="presParOf" srcId="{C6CD7B4D-64D8-4E87-B1C2-6A15CC10CEAC}" destId="{B7D0DE8A-2A5E-4151-8BF8-AAE63D0A1F59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1C1097-C387-47BB-834F-91322E1E4675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6FEAFC-C47F-4119-8BB4-B9A31D46C80A}">
      <dgm:prSet phldrT="[Texte]"/>
      <dgm:spPr/>
      <dgm:t>
        <a:bodyPr/>
        <a:lstStyle/>
        <a:p>
          <a:r>
            <a:rPr lang="fr-FR" b="1" dirty="0" smtClean="0">
              <a:solidFill>
                <a:schemeClr val="accent3">
                  <a:lumMod val="50000"/>
                </a:schemeClr>
              </a:solidFill>
            </a:rPr>
            <a:t>INNOCUITÉ</a:t>
          </a:r>
          <a:endParaRPr lang="fr-FR" b="1" dirty="0">
            <a:solidFill>
              <a:schemeClr val="accent3">
                <a:lumMod val="50000"/>
              </a:schemeClr>
            </a:solidFill>
          </a:endParaRPr>
        </a:p>
      </dgm:t>
    </dgm:pt>
    <dgm:pt modelId="{FCD8D3EB-6473-4E80-8469-75077547E9F2}" type="parTrans" cxnId="{E117938A-3A16-4E26-9136-1743AC674228}">
      <dgm:prSet/>
      <dgm:spPr/>
      <dgm:t>
        <a:bodyPr/>
        <a:lstStyle/>
        <a:p>
          <a:endParaRPr lang="fr-FR"/>
        </a:p>
      </dgm:t>
    </dgm:pt>
    <dgm:pt modelId="{47122BD5-7E8A-45E4-AB12-FDBC8B53A5C2}" type="sibTrans" cxnId="{E117938A-3A16-4E26-9136-1743AC674228}">
      <dgm:prSet/>
      <dgm:spPr/>
      <dgm:t>
        <a:bodyPr/>
        <a:lstStyle/>
        <a:p>
          <a:endParaRPr lang="fr-FR"/>
        </a:p>
      </dgm:t>
    </dgm:pt>
    <dgm:pt modelId="{233C06E6-10E0-46D7-80DC-3D46C6ECB455}">
      <dgm:prSet phldrT="[Texte]"/>
      <dgm:spPr/>
      <dgm:t>
        <a:bodyPr/>
        <a:lstStyle/>
        <a:p>
          <a:r>
            <a:rPr lang="fr-FR" b="1" dirty="0" smtClean="0">
              <a:solidFill>
                <a:srgbClr val="FF0000"/>
              </a:solidFill>
            </a:rPr>
            <a:t>EFFICACITÉ</a:t>
          </a:r>
          <a:endParaRPr lang="fr-FR" b="1" dirty="0">
            <a:solidFill>
              <a:srgbClr val="FF0000"/>
            </a:solidFill>
          </a:endParaRPr>
        </a:p>
      </dgm:t>
    </dgm:pt>
    <dgm:pt modelId="{F08CE7AE-E0ED-4F49-B533-1984ED4D53D5}" type="parTrans" cxnId="{CC40E3FE-21B7-432B-AECB-E56B2FB3216C}">
      <dgm:prSet/>
      <dgm:spPr/>
      <dgm:t>
        <a:bodyPr/>
        <a:lstStyle/>
        <a:p>
          <a:endParaRPr lang="fr-FR"/>
        </a:p>
      </dgm:t>
    </dgm:pt>
    <dgm:pt modelId="{1CF061F2-7E58-4807-B323-F2B82D81911A}" type="sibTrans" cxnId="{CC40E3FE-21B7-432B-AECB-E56B2FB3216C}">
      <dgm:prSet/>
      <dgm:spPr/>
      <dgm:t>
        <a:bodyPr/>
        <a:lstStyle/>
        <a:p>
          <a:endParaRPr lang="fr-FR"/>
        </a:p>
      </dgm:t>
    </dgm:pt>
    <dgm:pt modelId="{41AE221A-A20C-4062-AE4D-C0D2ACBACFE9}">
      <dgm:prSet phldrT="[Texte]"/>
      <dgm:spPr/>
      <dgm:t>
        <a:bodyPr/>
        <a:lstStyle/>
        <a:p>
          <a:r>
            <a:rPr lang="fr-FR" dirty="0" smtClean="0"/>
            <a:t>Essais lors de la mise au point</a:t>
          </a:r>
          <a:endParaRPr lang="fr-FR" dirty="0"/>
        </a:p>
      </dgm:t>
    </dgm:pt>
    <dgm:pt modelId="{EEEB4F70-070C-41E0-9903-DECB98DDC3FB}" type="parTrans" cxnId="{1551A64A-18EE-4C79-AFD0-A1B99B8B1AC1}">
      <dgm:prSet/>
      <dgm:spPr/>
      <dgm:t>
        <a:bodyPr/>
        <a:lstStyle/>
        <a:p>
          <a:endParaRPr lang="fr-FR"/>
        </a:p>
      </dgm:t>
    </dgm:pt>
    <dgm:pt modelId="{FA0AE936-6140-4684-A57D-964D2A1B9D0B}" type="sibTrans" cxnId="{1551A64A-18EE-4C79-AFD0-A1B99B8B1AC1}">
      <dgm:prSet/>
      <dgm:spPr/>
      <dgm:t>
        <a:bodyPr/>
        <a:lstStyle/>
        <a:p>
          <a:endParaRPr lang="fr-FR"/>
        </a:p>
      </dgm:t>
    </dgm:pt>
    <dgm:pt modelId="{FB0E1726-101F-48C4-9839-42FD1F716C43}">
      <dgm:prSet phldrT="[Texte]"/>
      <dgm:spPr/>
      <dgm:t>
        <a:bodyPr/>
        <a:lstStyle/>
        <a:p>
          <a:r>
            <a:rPr lang="fr-FR" dirty="0" smtClean="0"/>
            <a:t>Essais lors de la mise au point</a:t>
          </a:r>
          <a:endParaRPr lang="fr-FR" dirty="0"/>
        </a:p>
      </dgm:t>
    </dgm:pt>
    <dgm:pt modelId="{630373C0-F80B-4D39-BE7E-EEDC5781EC11}" type="parTrans" cxnId="{53D175CF-C21C-43CD-8DC3-E2734AEA1429}">
      <dgm:prSet/>
      <dgm:spPr/>
      <dgm:t>
        <a:bodyPr/>
        <a:lstStyle/>
        <a:p>
          <a:endParaRPr lang="fr-FR"/>
        </a:p>
      </dgm:t>
    </dgm:pt>
    <dgm:pt modelId="{4BA8DD06-2064-4E1D-B258-EF4C7EB0484E}" type="sibTrans" cxnId="{53D175CF-C21C-43CD-8DC3-E2734AEA1429}">
      <dgm:prSet/>
      <dgm:spPr/>
      <dgm:t>
        <a:bodyPr/>
        <a:lstStyle/>
        <a:p>
          <a:endParaRPr lang="fr-FR"/>
        </a:p>
      </dgm:t>
    </dgm:pt>
    <dgm:pt modelId="{6B46075D-FD7E-45A9-9382-3140600F3E66}">
      <dgm:prSet phldrT="[Texte]"/>
      <dgm:spPr/>
      <dgm:t>
        <a:bodyPr/>
        <a:lstStyle/>
        <a:p>
          <a:endParaRPr lang="fr-FR" dirty="0"/>
        </a:p>
      </dgm:t>
    </dgm:pt>
    <dgm:pt modelId="{5B2C6D95-8AB6-4D58-8E79-1342953F3C61}" type="parTrans" cxnId="{855FC10B-1CA5-4C32-8790-C94CDDE35F7C}">
      <dgm:prSet/>
      <dgm:spPr/>
      <dgm:t>
        <a:bodyPr/>
        <a:lstStyle/>
        <a:p>
          <a:endParaRPr lang="fr-FR"/>
        </a:p>
      </dgm:t>
    </dgm:pt>
    <dgm:pt modelId="{088D2A1A-76FE-4A81-B1A2-36CAECE3F6D9}" type="sibTrans" cxnId="{855FC10B-1CA5-4C32-8790-C94CDDE35F7C}">
      <dgm:prSet/>
      <dgm:spPr/>
      <dgm:t>
        <a:bodyPr/>
        <a:lstStyle/>
        <a:p>
          <a:endParaRPr lang="fr-FR"/>
        </a:p>
      </dgm:t>
    </dgm:pt>
    <dgm:pt modelId="{45649E19-6ED4-41C8-AF4D-438811742A02}" type="pres">
      <dgm:prSet presAssocID="{C81C1097-C387-47BB-834F-91322E1E467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3FFD265-3126-43B3-B741-E10D364EE644}" type="pres">
      <dgm:prSet presAssocID="{C81C1097-C387-47BB-834F-91322E1E4675}" presName="dummyMaxCanvas" presStyleCnt="0"/>
      <dgm:spPr/>
    </dgm:pt>
    <dgm:pt modelId="{A6ED330D-64C5-44A5-BADE-0CE00169572E}" type="pres">
      <dgm:prSet presAssocID="{C81C1097-C387-47BB-834F-91322E1E4675}" presName="parentComposite" presStyleCnt="0"/>
      <dgm:spPr/>
    </dgm:pt>
    <dgm:pt modelId="{745BDB25-7E04-4E35-9D48-4848C8A55628}" type="pres">
      <dgm:prSet presAssocID="{C81C1097-C387-47BB-834F-91322E1E4675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F0D2AB73-DF14-47DB-9D7D-F17809E60F60}" type="pres">
      <dgm:prSet presAssocID="{C81C1097-C387-47BB-834F-91322E1E4675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C6CD7B4D-64D8-4E87-B1C2-6A15CC10CEAC}" type="pres">
      <dgm:prSet presAssocID="{C81C1097-C387-47BB-834F-91322E1E4675}" presName="childrenComposite" presStyleCnt="0"/>
      <dgm:spPr/>
    </dgm:pt>
    <dgm:pt modelId="{5D38C9C0-1FF8-426E-B724-0A59B96A1199}" type="pres">
      <dgm:prSet presAssocID="{C81C1097-C387-47BB-834F-91322E1E4675}" presName="dummyMaxCanvas_ChildArea" presStyleCnt="0"/>
      <dgm:spPr/>
    </dgm:pt>
    <dgm:pt modelId="{3A9DFBB2-16FE-43A0-B5A8-DE8B57E9248A}" type="pres">
      <dgm:prSet presAssocID="{C81C1097-C387-47BB-834F-91322E1E4675}" presName="fulcrum" presStyleLbl="alignAccFollowNode1" presStyleIdx="2" presStyleCnt="4"/>
      <dgm:spPr/>
    </dgm:pt>
    <dgm:pt modelId="{BAFE60C6-5478-49B7-8B2B-6B2C60C7F2DE}" type="pres">
      <dgm:prSet presAssocID="{C81C1097-C387-47BB-834F-91322E1E4675}" presName="balance_11" presStyleLbl="alignAccFollowNode1" presStyleIdx="3" presStyleCnt="4" custAng="550423" custLinFactNeighborX="1857" custLinFactNeighborY="9634">
        <dgm:presLayoutVars>
          <dgm:bulletEnabled val="1"/>
        </dgm:presLayoutVars>
      </dgm:prSet>
      <dgm:spPr/>
    </dgm:pt>
    <dgm:pt modelId="{096D5887-367B-436D-8447-9A3B5F7609B3}" type="pres">
      <dgm:prSet presAssocID="{C81C1097-C387-47BB-834F-91322E1E4675}" presName="left_11_1" presStyleLbl="node1" presStyleIdx="0" presStyleCnt="2" custScaleX="95009" custScaleY="84588" custLinFactNeighborX="2653" custLinFactNeighborY="-53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D0DE8A-2A5E-4151-8BF8-AAE63D0A1F59}" type="pres">
      <dgm:prSet presAssocID="{C81C1097-C387-47BB-834F-91322E1E4675}" presName="right_11_1" presStyleLbl="node1" presStyleIdx="1" presStyleCnt="2" custScaleX="97035" custScaleY="10861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95F052C-C7EB-40BA-A079-EB9F3AA92ED8}" type="presOf" srcId="{C81C1097-C387-47BB-834F-91322E1E4675}" destId="{45649E19-6ED4-41C8-AF4D-438811742A02}" srcOrd="0" destOrd="0" presId="urn:microsoft.com/office/officeart/2005/8/layout/balance1"/>
    <dgm:cxn modelId="{CC40E3FE-21B7-432B-AECB-E56B2FB3216C}" srcId="{C81C1097-C387-47BB-834F-91322E1E4675}" destId="{233C06E6-10E0-46D7-80DC-3D46C6ECB455}" srcOrd="1" destOrd="0" parTransId="{F08CE7AE-E0ED-4F49-B533-1984ED4D53D5}" sibTransId="{1CF061F2-7E58-4807-B323-F2B82D81911A}"/>
    <dgm:cxn modelId="{53D175CF-C21C-43CD-8DC3-E2734AEA1429}" srcId="{286FEAFC-C47F-4119-8BB4-B9A31D46C80A}" destId="{FB0E1726-101F-48C4-9839-42FD1F716C43}" srcOrd="0" destOrd="0" parTransId="{630373C0-F80B-4D39-BE7E-EEDC5781EC11}" sibTransId="{4BA8DD06-2064-4E1D-B258-EF4C7EB0484E}"/>
    <dgm:cxn modelId="{855FC10B-1CA5-4C32-8790-C94CDDE35F7C}" srcId="{C81C1097-C387-47BB-834F-91322E1E4675}" destId="{6B46075D-FD7E-45A9-9382-3140600F3E66}" srcOrd="2" destOrd="0" parTransId="{5B2C6D95-8AB6-4D58-8E79-1342953F3C61}" sibTransId="{088D2A1A-76FE-4A81-B1A2-36CAECE3F6D9}"/>
    <dgm:cxn modelId="{1551A64A-18EE-4C79-AFD0-A1B99B8B1AC1}" srcId="{233C06E6-10E0-46D7-80DC-3D46C6ECB455}" destId="{41AE221A-A20C-4062-AE4D-C0D2ACBACFE9}" srcOrd="0" destOrd="0" parTransId="{EEEB4F70-070C-41E0-9903-DECB98DDC3FB}" sibTransId="{FA0AE936-6140-4684-A57D-964D2A1B9D0B}"/>
    <dgm:cxn modelId="{E117938A-3A16-4E26-9136-1743AC674228}" srcId="{C81C1097-C387-47BB-834F-91322E1E4675}" destId="{286FEAFC-C47F-4119-8BB4-B9A31D46C80A}" srcOrd="0" destOrd="0" parTransId="{FCD8D3EB-6473-4E80-8469-75077547E9F2}" sibTransId="{47122BD5-7E8A-45E4-AB12-FDBC8B53A5C2}"/>
    <dgm:cxn modelId="{A6ACDCA2-A14F-4353-AD2B-A8AA08CDADB3}" type="presOf" srcId="{233C06E6-10E0-46D7-80DC-3D46C6ECB455}" destId="{F0D2AB73-DF14-47DB-9D7D-F17809E60F60}" srcOrd="0" destOrd="0" presId="urn:microsoft.com/office/officeart/2005/8/layout/balance1"/>
    <dgm:cxn modelId="{784CB48F-84B6-48DB-9289-075D87C881CD}" type="presOf" srcId="{41AE221A-A20C-4062-AE4D-C0D2ACBACFE9}" destId="{B7D0DE8A-2A5E-4151-8BF8-AAE63D0A1F59}" srcOrd="0" destOrd="0" presId="urn:microsoft.com/office/officeart/2005/8/layout/balance1"/>
    <dgm:cxn modelId="{ED9D2C36-9E00-4D2A-A1CE-C668FD74A53D}" type="presOf" srcId="{286FEAFC-C47F-4119-8BB4-B9A31D46C80A}" destId="{745BDB25-7E04-4E35-9D48-4848C8A55628}" srcOrd="0" destOrd="0" presId="urn:microsoft.com/office/officeart/2005/8/layout/balance1"/>
    <dgm:cxn modelId="{80191CC2-1981-4069-A2CE-BD673BA2BF11}" type="presOf" srcId="{FB0E1726-101F-48C4-9839-42FD1F716C43}" destId="{096D5887-367B-436D-8447-9A3B5F7609B3}" srcOrd="0" destOrd="0" presId="urn:microsoft.com/office/officeart/2005/8/layout/balance1"/>
    <dgm:cxn modelId="{3015CEE5-431C-4F28-AD7B-30E5E8849012}" type="presParOf" srcId="{45649E19-6ED4-41C8-AF4D-438811742A02}" destId="{B3FFD265-3126-43B3-B741-E10D364EE644}" srcOrd="0" destOrd="0" presId="urn:microsoft.com/office/officeart/2005/8/layout/balance1"/>
    <dgm:cxn modelId="{2FE8265C-C89B-455F-B8A2-BB41E4D90B16}" type="presParOf" srcId="{45649E19-6ED4-41C8-AF4D-438811742A02}" destId="{A6ED330D-64C5-44A5-BADE-0CE00169572E}" srcOrd="1" destOrd="0" presId="urn:microsoft.com/office/officeart/2005/8/layout/balance1"/>
    <dgm:cxn modelId="{BDFBE43F-5026-430D-B0DD-F0220C4B8D30}" type="presParOf" srcId="{A6ED330D-64C5-44A5-BADE-0CE00169572E}" destId="{745BDB25-7E04-4E35-9D48-4848C8A55628}" srcOrd="0" destOrd="0" presId="urn:microsoft.com/office/officeart/2005/8/layout/balance1"/>
    <dgm:cxn modelId="{2ADCEF94-65B9-4860-BD66-CFC917F91F86}" type="presParOf" srcId="{A6ED330D-64C5-44A5-BADE-0CE00169572E}" destId="{F0D2AB73-DF14-47DB-9D7D-F17809E60F60}" srcOrd="1" destOrd="0" presId="urn:microsoft.com/office/officeart/2005/8/layout/balance1"/>
    <dgm:cxn modelId="{174541D2-5A84-4B97-9BAC-35A33EF077D9}" type="presParOf" srcId="{45649E19-6ED4-41C8-AF4D-438811742A02}" destId="{C6CD7B4D-64D8-4E87-B1C2-6A15CC10CEAC}" srcOrd="2" destOrd="0" presId="urn:microsoft.com/office/officeart/2005/8/layout/balance1"/>
    <dgm:cxn modelId="{71E7426D-82FD-4A02-A99A-8F131F35BE67}" type="presParOf" srcId="{C6CD7B4D-64D8-4E87-B1C2-6A15CC10CEAC}" destId="{5D38C9C0-1FF8-426E-B724-0A59B96A1199}" srcOrd="0" destOrd="0" presId="urn:microsoft.com/office/officeart/2005/8/layout/balance1"/>
    <dgm:cxn modelId="{970691F9-7EAF-4F80-9798-29FCF3FBE310}" type="presParOf" srcId="{C6CD7B4D-64D8-4E87-B1C2-6A15CC10CEAC}" destId="{3A9DFBB2-16FE-43A0-B5A8-DE8B57E9248A}" srcOrd="1" destOrd="0" presId="urn:microsoft.com/office/officeart/2005/8/layout/balance1"/>
    <dgm:cxn modelId="{3BBF4B01-B9FF-4449-984C-7A899D9A9B6D}" type="presParOf" srcId="{C6CD7B4D-64D8-4E87-B1C2-6A15CC10CEAC}" destId="{BAFE60C6-5478-49B7-8B2B-6B2C60C7F2DE}" srcOrd="2" destOrd="0" presId="urn:microsoft.com/office/officeart/2005/8/layout/balance1"/>
    <dgm:cxn modelId="{EE5004E7-938B-42FA-A156-0601497E7AAD}" type="presParOf" srcId="{C6CD7B4D-64D8-4E87-B1C2-6A15CC10CEAC}" destId="{096D5887-367B-436D-8447-9A3B5F7609B3}" srcOrd="3" destOrd="0" presId="urn:microsoft.com/office/officeart/2005/8/layout/balance1"/>
    <dgm:cxn modelId="{68DA8470-6CE4-491F-95D1-050A2BFBD8B3}" type="presParOf" srcId="{C6CD7B4D-64D8-4E87-B1C2-6A15CC10CEAC}" destId="{B7D0DE8A-2A5E-4151-8BF8-AAE63D0A1F59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1C1097-C387-47BB-834F-91322E1E4675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6FEAFC-C47F-4119-8BB4-B9A31D46C80A}">
      <dgm:prSet phldrT="[Texte]"/>
      <dgm:spPr/>
      <dgm:t>
        <a:bodyPr/>
        <a:lstStyle/>
        <a:p>
          <a:r>
            <a:rPr lang="fr-FR" b="1" dirty="0" smtClean="0">
              <a:solidFill>
                <a:schemeClr val="accent3">
                  <a:lumMod val="50000"/>
                </a:schemeClr>
              </a:solidFill>
            </a:rPr>
            <a:t>INNOCUITÉ</a:t>
          </a:r>
          <a:endParaRPr lang="fr-FR" b="1" dirty="0">
            <a:solidFill>
              <a:schemeClr val="accent3">
                <a:lumMod val="50000"/>
              </a:schemeClr>
            </a:solidFill>
          </a:endParaRPr>
        </a:p>
      </dgm:t>
    </dgm:pt>
    <dgm:pt modelId="{FCD8D3EB-6473-4E80-8469-75077547E9F2}" type="parTrans" cxnId="{E117938A-3A16-4E26-9136-1743AC674228}">
      <dgm:prSet/>
      <dgm:spPr/>
      <dgm:t>
        <a:bodyPr/>
        <a:lstStyle/>
        <a:p>
          <a:endParaRPr lang="fr-FR"/>
        </a:p>
      </dgm:t>
    </dgm:pt>
    <dgm:pt modelId="{47122BD5-7E8A-45E4-AB12-FDBC8B53A5C2}" type="sibTrans" cxnId="{E117938A-3A16-4E26-9136-1743AC674228}">
      <dgm:prSet/>
      <dgm:spPr/>
      <dgm:t>
        <a:bodyPr/>
        <a:lstStyle/>
        <a:p>
          <a:endParaRPr lang="fr-FR"/>
        </a:p>
      </dgm:t>
    </dgm:pt>
    <dgm:pt modelId="{233C06E6-10E0-46D7-80DC-3D46C6ECB455}">
      <dgm:prSet phldrT="[Texte]"/>
      <dgm:spPr/>
      <dgm:t>
        <a:bodyPr/>
        <a:lstStyle/>
        <a:p>
          <a:r>
            <a:rPr lang="fr-FR" b="1" dirty="0" smtClean="0">
              <a:solidFill>
                <a:srgbClr val="FF0000"/>
              </a:solidFill>
            </a:rPr>
            <a:t>EFFICACITÉ</a:t>
          </a:r>
          <a:endParaRPr lang="fr-FR" b="1" dirty="0">
            <a:solidFill>
              <a:srgbClr val="FF0000"/>
            </a:solidFill>
          </a:endParaRPr>
        </a:p>
      </dgm:t>
    </dgm:pt>
    <dgm:pt modelId="{F08CE7AE-E0ED-4F49-B533-1984ED4D53D5}" type="parTrans" cxnId="{CC40E3FE-21B7-432B-AECB-E56B2FB3216C}">
      <dgm:prSet/>
      <dgm:spPr/>
      <dgm:t>
        <a:bodyPr/>
        <a:lstStyle/>
        <a:p>
          <a:endParaRPr lang="fr-FR"/>
        </a:p>
      </dgm:t>
    </dgm:pt>
    <dgm:pt modelId="{1CF061F2-7E58-4807-B323-F2B82D81911A}" type="sibTrans" cxnId="{CC40E3FE-21B7-432B-AECB-E56B2FB3216C}">
      <dgm:prSet/>
      <dgm:spPr/>
      <dgm:t>
        <a:bodyPr/>
        <a:lstStyle/>
        <a:p>
          <a:endParaRPr lang="fr-FR"/>
        </a:p>
      </dgm:t>
    </dgm:pt>
    <dgm:pt modelId="{41AE221A-A20C-4062-AE4D-C0D2ACBACFE9}">
      <dgm:prSet phldrT="[Texte]"/>
      <dgm:spPr/>
      <dgm:t>
        <a:bodyPr/>
        <a:lstStyle/>
        <a:p>
          <a:r>
            <a:rPr lang="fr-FR" b="1" dirty="0" smtClean="0"/>
            <a:t>Pharmaco-</a:t>
          </a:r>
        </a:p>
        <a:p>
          <a:r>
            <a:rPr lang="fr-FR" b="1" dirty="0" smtClean="0"/>
            <a:t>vigilance</a:t>
          </a:r>
          <a:endParaRPr lang="fr-FR" dirty="0"/>
        </a:p>
      </dgm:t>
    </dgm:pt>
    <dgm:pt modelId="{EEEB4F70-070C-41E0-9903-DECB98DDC3FB}" type="parTrans" cxnId="{1551A64A-18EE-4C79-AFD0-A1B99B8B1AC1}">
      <dgm:prSet/>
      <dgm:spPr/>
      <dgm:t>
        <a:bodyPr/>
        <a:lstStyle/>
        <a:p>
          <a:endParaRPr lang="fr-FR"/>
        </a:p>
      </dgm:t>
    </dgm:pt>
    <dgm:pt modelId="{FA0AE936-6140-4684-A57D-964D2A1B9D0B}" type="sibTrans" cxnId="{1551A64A-18EE-4C79-AFD0-A1B99B8B1AC1}">
      <dgm:prSet/>
      <dgm:spPr/>
      <dgm:t>
        <a:bodyPr/>
        <a:lstStyle/>
        <a:p>
          <a:endParaRPr lang="fr-FR"/>
        </a:p>
      </dgm:t>
    </dgm:pt>
    <dgm:pt modelId="{FB0E1726-101F-48C4-9839-42FD1F716C43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400" b="1" dirty="0" smtClean="0"/>
            <a:t>Pharmaco-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400" b="1" dirty="0" smtClean="0"/>
            <a:t>vigilance</a:t>
          </a:r>
        </a:p>
      </dgm:t>
    </dgm:pt>
    <dgm:pt modelId="{630373C0-F80B-4D39-BE7E-EEDC5781EC11}" type="parTrans" cxnId="{53D175CF-C21C-43CD-8DC3-E2734AEA1429}">
      <dgm:prSet/>
      <dgm:spPr/>
      <dgm:t>
        <a:bodyPr/>
        <a:lstStyle/>
        <a:p>
          <a:endParaRPr lang="fr-FR"/>
        </a:p>
      </dgm:t>
    </dgm:pt>
    <dgm:pt modelId="{4BA8DD06-2064-4E1D-B258-EF4C7EB0484E}" type="sibTrans" cxnId="{53D175CF-C21C-43CD-8DC3-E2734AEA1429}">
      <dgm:prSet/>
      <dgm:spPr/>
      <dgm:t>
        <a:bodyPr/>
        <a:lstStyle/>
        <a:p>
          <a:endParaRPr lang="fr-FR"/>
        </a:p>
      </dgm:t>
    </dgm:pt>
    <dgm:pt modelId="{6B46075D-FD7E-45A9-9382-3140600F3E66}">
      <dgm:prSet phldrT="[Texte]"/>
      <dgm:spPr/>
      <dgm:t>
        <a:bodyPr/>
        <a:lstStyle/>
        <a:p>
          <a:endParaRPr lang="fr-FR" dirty="0"/>
        </a:p>
      </dgm:t>
    </dgm:pt>
    <dgm:pt modelId="{5B2C6D95-8AB6-4D58-8E79-1342953F3C61}" type="parTrans" cxnId="{855FC10B-1CA5-4C32-8790-C94CDDE35F7C}">
      <dgm:prSet/>
      <dgm:spPr/>
      <dgm:t>
        <a:bodyPr/>
        <a:lstStyle/>
        <a:p>
          <a:endParaRPr lang="fr-FR"/>
        </a:p>
      </dgm:t>
    </dgm:pt>
    <dgm:pt modelId="{088D2A1A-76FE-4A81-B1A2-36CAECE3F6D9}" type="sibTrans" cxnId="{855FC10B-1CA5-4C32-8790-C94CDDE35F7C}">
      <dgm:prSet/>
      <dgm:spPr/>
      <dgm:t>
        <a:bodyPr/>
        <a:lstStyle/>
        <a:p>
          <a:endParaRPr lang="fr-FR"/>
        </a:p>
      </dgm:t>
    </dgm:pt>
    <dgm:pt modelId="{45649E19-6ED4-41C8-AF4D-438811742A02}" type="pres">
      <dgm:prSet presAssocID="{C81C1097-C387-47BB-834F-91322E1E467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3FFD265-3126-43B3-B741-E10D364EE644}" type="pres">
      <dgm:prSet presAssocID="{C81C1097-C387-47BB-834F-91322E1E4675}" presName="dummyMaxCanvas" presStyleCnt="0"/>
      <dgm:spPr/>
    </dgm:pt>
    <dgm:pt modelId="{A6ED330D-64C5-44A5-BADE-0CE00169572E}" type="pres">
      <dgm:prSet presAssocID="{C81C1097-C387-47BB-834F-91322E1E4675}" presName="parentComposite" presStyleCnt="0"/>
      <dgm:spPr/>
    </dgm:pt>
    <dgm:pt modelId="{745BDB25-7E04-4E35-9D48-4848C8A55628}" type="pres">
      <dgm:prSet presAssocID="{C81C1097-C387-47BB-834F-91322E1E4675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F0D2AB73-DF14-47DB-9D7D-F17809E60F60}" type="pres">
      <dgm:prSet presAssocID="{C81C1097-C387-47BB-834F-91322E1E4675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C6CD7B4D-64D8-4E87-B1C2-6A15CC10CEAC}" type="pres">
      <dgm:prSet presAssocID="{C81C1097-C387-47BB-834F-91322E1E4675}" presName="childrenComposite" presStyleCnt="0"/>
      <dgm:spPr/>
    </dgm:pt>
    <dgm:pt modelId="{5D38C9C0-1FF8-426E-B724-0A59B96A1199}" type="pres">
      <dgm:prSet presAssocID="{C81C1097-C387-47BB-834F-91322E1E4675}" presName="dummyMaxCanvas_ChildArea" presStyleCnt="0"/>
      <dgm:spPr/>
    </dgm:pt>
    <dgm:pt modelId="{3A9DFBB2-16FE-43A0-B5A8-DE8B57E9248A}" type="pres">
      <dgm:prSet presAssocID="{C81C1097-C387-47BB-834F-91322E1E4675}" presName="fulcrum" presStyleLbl="alignAccFollowNode1" presStyleIdx="2" presStyleCnt="4"/>
      <dgm:spPr/>
    </dgm:pt>
    <dgm:pt modelId="{BAFE60C6-5478-49B7-8B2B-6B2C60C7F2DE}" type="pres">
      <dgm:prSet presAssocID="{C81C1097-C387-47BB-834F-91322E1E4675}" presName="balance_11" presStyleLbl="alignAccFollowNode1" presStyleIdx="3" presStyleCnt="4">
        <dgm:presLayoutVars>
          <dgm:bulletEnabled val="1"/>
        </dgm:presLayoutVars>
      </dgm:prSet>
      <dgm:spPr/>
    </dgm:pt>
    <dgm:pt modelId="{096D5887-367B-436D-8447-9A3B5F7609B3}" type="pres">
      <dgm:prSet presAssocID="{C81C1097-C387-47BB-834F-91322E1E4675}" presName="left_11_1" presStyleLbl="node1" presStyleIdx="0" presStyleCnt="2" custScaleX="116803" custScaleY="1035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D0DE8A-2A5E-4151-8BF8-AAE63D0A1F59}" type="pres">
      <dgm:prSet presAssocID="{C81C1097-C387-47BB-834F-91322E1E4675}" presName="right_11_1" presStyleLbl="node1" presStyleIdx="1" presStyleCnt="2" custScaleX="114471" custScaleY="1055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B0523CC-ABF0-4290-BD2E-DB1F9003D9DD}" type="presOf" srcId="{233C06E6-10E0-46D7-80DC-3D46C6ECB455}" destId="{F0D2AB73-DF14-47DB-9D7D-F17809E60F60}" srcOrd="0" destOrd="0" presId="urn:microsoft.com/office/officeart/2005/8/layout/balance1"/>
    <dgm:cxn modelId="{1551A64A-18EE-4C79-AFD0-A1B99B8B1AC1}" srcId="{233C06E6-10E0-46D7-80DC-3D46C6ECB455}" destId="{41AE221A-A20C-4062-AE4D-C0D2ACBACFE9}" srcOrd="0" destOrd="0" parTransId="{EEEB4F70-070C-41E0-9903-DECB98DDC3FB}" sibTransId="{FA0AE936-6140-4684-A57D-964D2A1B9D0B}"/>
    <dgm:cxn modelId="{53D175CF-C21C-43CD-8DC3-E2734AEA1429}" srcId="{286FEAFC-C47F-4119-8BB4-B9A31D46C80A}" destId="{FB0E1726-101F-48C4-9839-42FD1F716C43}" srcOrd="0" destOrd="0" parTransId="{630373C0-F80B-4D39-BE7E-EEDC5781EC11}" sibTransId="{4BA8DD06-2064-4E1D-B258-EF4C7EB0484E}"/>
    <dgm:cxn modelId="{922B3A69-4D20-478B-88DF-BF7F4F8509F8}" type="presOf" srcId="{C81C1097-C387-47BB-834F-91322E1E4675}" destId="{45649E19-6ED4-41C8-AF4D-438811742A02}" srcOrd="0" destOrd="0" presId="urn:microsoft.com/office/officeart/2005/8/layout/balance1"/>
    <dgm:cxn modelId="{E117938A-3A16-4E26-9136-1743AC674228}" srcId="{C81C1097-C387-47BB-834F-91322E1E4675}" destId="{286FEAFC-C47F-4119-8BB4-B9A31D46C80A}" srcOrd="0" destOrd="0" parTransId="{FCD8D3EB-6473-4E80-8469-75077547E9F2}" sibTransId="{47122BD5-7E8A-45E4-AB12-FDBC8B53A5C2}"/>
    <dgm:cxn modelId="{EABA2E4C-CF0B-4304-8EF7-21307DE78EBE}" type="presOf" srcId="{41AE221A-A20C-4062-AE4D-C0D2ACBACFE9}" destId="{B7D0DE8A-2A5E-4151-8BF8-AAE63D0A1F59}" srcOrd="0" destOrd="0" presId="urn:microsoft.com/office/officeart/2005/8/layout/balance1"/>
    <dgm:cxn modelId="{CC40E3FE-21B7-432B-AECB-E56B2FB3216C}" srcId="{C81C1097-C387-47BB-834F-91322E1E4675}" destId="{233C06E6-10E0-46D7-80DC-3D46C6ECB455}" srcOrd="1" destOrd="0" parTransId="{F08CE7AE-E0ED-4F49-B533-1984ED4D53D5}" sibTransId="{1CF061F2-7E58-4807-B323-F2B82D81911A}"/>
    <dgm:cxn modelId="{2EC8B1E9-9A1D-4242-B347-B4CA5CFC534E}" type="presOf" srcId="{286FEAFC-C47F-4119-8BB4-B9A31D46C80A}" destId="{745BDB25-7E04-4E35-9D48-4848C8A55628}" srcOrd="0" destOrd="0" presId="urn:microsoft.com/office/officeart/2005/8/layout/balance1"/>
    <dgm:cxn modelId="{855FC10B-1CA5-4C32-8790-C94CDDE35F7C}" srcId="{C81C1097-C387-47BB-834F-91322E1E4675}" destId="{6B46075D-FD7E-45A9-9382-3140600F3E66}" srcOrd="2" destOrd="0" parTransId="{5B2C6D95-8AB6-4D58-8E79-1342953F3C61}" sibTransId="{088D2A1A-76FE-4A81-B1A2-36CAECE3F6D9}"/>
    <dgm:cxn modelId="{66654958-CA75-41B2-A11F-CBCC2665003D}" type="presOf" srcId="{FB0E1726-101F-48C4-9839-42FD1F716C43}" destId="{096D5887-367B-436D-8447-9A3B5F7609B3}" srcOrd="0" destOrd="0" presId="urn:microsoft.com/office/officeart/2005/8/layout/balance1"/>
    <dgm:cxn modelId="{06E77EBF-5C96-4D66-9BB7-65CBFCC05C7B}" type="presParOf" srcId="{45649E19-6ED4-41C8-AF4D-438811742A02}" destId="{B3FFD265-3126-43B3-B741-E10D364EE644}" srcOrd="0" destOrd="0" presId="urn:microsoft.com/office/officeart/2005/8/layout/balance1"/>
    <dgm:cxn modelId="{4EED078E-E90C-4A1B-9B8F-235067400B86}" type="presParOf" srcId="{45649E19-6ED4-41C8-AF4D-438811742A02}" destId="{A6ED330D-64C5-44A5-BADE-0CE00169572E}" srcOrd="1" destOrd="0" presId="urn:microsoft.com/office/officeart/2005/8/layout/balance1"/>
    <dgm:cxn modelId="{2E571CBC-CEDA-49F4-B5BD-8026A05F8AC5}" type="presParOf" srcId="{A6ED330D-64C5-44A5-BADE-0CE00169572E}" destId="{745BDB25-7E04-4E35-9D48-4848C8A55628}" srcOrd="0" destOrd="0" presId="urn:microsoft.com/office/officeart/2005/8/layout/balance1"/>
    <dgm:cxn modelId="{ECAE788A-57E4-4922-B367-D47A2002125B}" type="presParOf" srcId="{A6ED330D-64C5-44A5-BADE-0CE00169572E}" destId="{F0D2AB73-DF14-47DB-9D7D-F17809E60F60}" srcOrd="1" destOrd="0" presId="urn:microsoft.com/office/officeart/2005/8/layout/balance1"/>
    <dgm:cxn modelId="{256AD9A8-B7B5-4A1C-93D6-8EC11424B5A8}" type="presParOf" srcId="{45649E19-6ED4-41C8-AF4D-438811742A02}" destId="{C6CD7B4D-64D8-4E87-B1C2-6A15CC10CEAC}" srcOrd="2" destOrd="0" presId="urn:microsoft.com/office/officeart/2005/8/layout/balance1"/>
    <dgm:cxn modelId="{0240C19D-9337-4209-AEAC-E18C0800FAD8}" type="presParOf" srcId="{C6CD7B4D-64D8-4E87-B1C2-6A15CC10CEAC}" destId="{5D38C9C0-1FF8-426E-B724-0A59B96A1199}" srcOrd="0" destOrd="0" presId="urn:microsoft.com/office/officeart/2005/8/layout/balance1"/>
    <dgm:cxn modelId="{9F06DD0F-E739-46B2-9BE4-04238B3BA48D}" type="presParOf" srcId="{C6CD7B4D-64D8-4E87-B1C2-6A15CC10CEAC}" destId="{3A9DFBB2-16FE-43A0-B5A8-DE8B57E9248A}" srcOrd="1" destOrd="0" presId="urn:microsoft.com/office/officeart/2005/8/layout/balance1"/>
    <dgm:cxn modelId="{093069B4-0859-4AC4-B339-97FAD38F99E5}" type="presParOf" srcId="{C6CD7B4D-64D8-4E87-B1C2-6A15CC10CEAC}" destId="{BAFE60C6-5478-49B7-8B2B-6B2C60C7F2DE}" srcOrd="2" destOrd="0" presId="urn:microsoft.com/office/officeart/2005/8/layout/balance1"/>
    <dgm:cxn modelId="{4CFA8A67-7ACA-49A8-AA35-328F38BFF998}" type="presParOf" srcId="{C6CD7B4D-64D8-4E87-B1C2-6A15CC10CEAC}" destId="{096D5887-367B-436D-8447-9A3B5F7609B3}" srcOrd="3" destOrd="0" presId="urn:microsoft.com/office/officeart/2005/8/layout/balance1"/>
    <dgm:cxn modelId="{35520B08-B0A9-4EA2-A40C-1596934BA12E}" type="presParOf" srcId="{C6CD7B4D-64D8-4E87-B1C2-6A15CC10CEAC}" destId="{B7D0DE8A-2A5E-4151-8BF8-AAE63D0A1F59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0.13714</cdr:x>
      <cdr:y>0.25763</cdr:y>
    </cdr:from>
    <cdr:to>
      <cdr:x>0.3075</cdr:x>
      <cdr:y>0.44382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328718" y="1413163"/>
          <a:ext cx="1650670" cy="1021277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2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Gènes d’intérêt </a:t>
          </a:r>
          <a:r>
            <a:rPr lang="fr-FR" sz="1100" dirty="0" smtClean="0"/>
            <a:t>d’intérêt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0.27564</cdr:x>
      <cdr:y>0.03644</cdr:y>
    </cdr:from>
    <cdr:to>
      <cdr:x>0.4887</cdr:x>
      <cdr:y>0.12557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670630" y="199900"/>
          <a:ext cx="2064327" cy="488867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2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Promoteur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0.0207</cdr:x>
      <cdr:y>0.70795</cdr:y>
    </cdr:from>
    <cdr:to>
      <cdr:x>0.23376</cdr:x>
      <cdr:y>0.79707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200563" y="3883231"/>
          <a:ext cx="2064327" cy="488867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Intégration</a:t>
          </a:r>
          <a:endParaRPr lang="fr-FR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F4B20-7E1E-49FF-89BB-35C8ABFF6690}" type="datetimeFigureOut">
              <a:rPr lang="fr-FR" smtClean="0"/>
              <a:t>24/03/2017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E94EB-85D2-456E-9947-F8EE11C647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40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A923DA-771B-4F12-A707-83A5A656F2AF}" type="slidenum">
              <a:rPr lang="fr-FR" altLang="fr-FR"/>
              <a:pPr eaLnBrk="1" hangingPunct="1"/>
              <a:t>92</a:t>
            </a:fld>
            <a:endParaRPr lang="fr-FR" altLang="fr-FR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5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49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639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8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92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0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3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5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0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6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7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1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9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2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0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78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7479" y="1030362"/>
            <a:ext cx="9144000" cy="1641490"/>
          </a:xfrm>
        </p:spPr>
        <p:txBody>
          <a:bodyPr>
            <a:noAutofit/>
          </a:bodyPr>
          <a:lstStyle/>
          <a:p>
            <a:pPr algn="ctr"/>
            <a:r>
              <a:rPr lang="fr-FR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VACCINS </a:t>
            </a:r>
            <a:br>
              <a:rPr lang="fr-FR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 USAGE  VÉTÉRINAIRE</a:t>
            </a:r>
            <a:endParaRPr lang="fr-FR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17059" y="3744687"/>
            <a:ext cx="10933112" cy="2307769"/>
          </a:xfrm>
        </p:spPr>
        <p:txBody>
          <a:bodyPr>
            <a:noAutofit/>
          </a:bodyPr>
          <a:lstStyle/>
          <a:p>
            <a:pPr algn="ctr"/>
            <a:r>
              <a:rPr lang="fr-FR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Évolution de Pasteur</a:t>
            </a:r>
            <a:r>
              <a:rPr lang="fr-FR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nos jours</a:t>
            </a:r>
            <a:r>
              <a:rPr lang="fr-FR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sz="48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Caractéristiques</a:t>
            </a:r>
            <a:r>
              <a:rPr lang="fr-FR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Particularités Perspectives</a:t>
            </a:r>
            <a:endParaRPr lang="fr-FR" sz="4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110" y="365125"/>
            <a:ext cx="1058869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i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5110" y="1816215"/>
            <a:ext cx="10976946" cy="2688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5200" b="1" u="sng" dirty="0" smtClean="0">
                <a:solidFill>
                  <a:schemeClr val="accent2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❇</a:t>
            </a:r>
            <a:r>
              <a:rPr lang="fr-FR" sz="4400" b="1" u="sng" dirty="0" smtClean="0">
                <a:solidFill>
                  <a:schemeClr val="accent2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DES TEMPS HÉROÏQUES</a:t>
            </a:r>
            <a:endParaRPr lang="fr-FR" u="sng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FR" sz="3600" b="1" dirty="0" smtClean="0">
                <a:solidFill>
                  <a:srgbClr val="FFC000"/>
                </a:solidFill>
              </a:rPr>
              <a:t>ESSAIS DE PROTECTION PAR </a:t>
            </a:r>
            <a:r>
              <a:rPr lang="fr-FR" sz="3600" b="1" dirty="0" smtClean="0">
                <a:solidFill>
                  <a:schemeClr val="accent6"/>
                </a:solidFill>
              </a:rPr>
              <a:t>INOCULATION</a:t>
            </a:r>
          </a:p>
          <a:p>
            <a:pPr marL="0" indent="0">
              <a:buNone/>
            </a:pPr>
            <a:r>
              <a:rPr lang="fr-FR" sz="3600" b="1" dirty="0" smtClean="0"/>
              <a:t>	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VARIOLISATION (H)</a:t>
            </a:r>
          </a:p>
          <a:p>
            <a:pPr marL="0" indent="0">
              <a:buNone/>
            </a:pP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* ANIMAL :  CLAVELÉE, PESTE BOVINE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35494" y="274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997339" y="4630061"/>
            <a:ext cx="10588690" cy="203132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PÉRIPNEUMONIE BOVINE, parfois encore pratiquée (fragments de poumon infectieux insérés sous la peau du chanfrein)</a:t>
            </a:r>
          </a:p>
          <a:p>
            <a:endParaRPr lang="fr-FR" dirty="0"/>
          </a:p>
        </p:txBody>
      </p:sp>
      <p:sp>
        <p:nvSpPr>
          <p:cNvPr id="5" name="Explosion 1 4"/>
          <p:cNvSpPr/>
          <p:nvPr/>
        </p:nvSpPr>
        <p:spPr>
          <a:xfrm>
            <a:off x="855023" y="2078182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xplosion 1 5"/>
          <p:cNvSpPr/>
          <p:nvPr/>
        </p:nvSpPr>
        <p:spPr>
          <a:xfrm>
            <a:off x="997339" y="2315688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9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895" y="852013"/>
            <a:ext cx="10415649" cy="691779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ENJEUX DE SANTÉ PUBLIQUE</a:t>
            </a:r>
            <a:endParaRPr lang="fr-FR" sz="40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Sécurité Générale des Populations</a:t>
            </a: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Stratégie vaccinale ou autres options</a:t>
            </a:r>
          </a:p>
          <a:p>
            <a:pPr lvl="2"/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Maladies émergentes : Influenza aviaire</a:t>
            </a:r>
          </a:p>
          <a:p>
            <a:pPr lvl="2"/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Bioterrorisme : FA et réserve stratégique de vaccins</a:t>
            </a:r>
          </a:p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Sécurité des Consommateurs</a:t>
            </a: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Qualité sanitaire des produits</a:t>
            </a:r>
          </a:p>
          <a:p>
            <a:pPr lvl="2"/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versus Antibiotiques</a:t>
            </a:r>
          </a:p>
          <a:p>
            <a:pPr lvl="2"/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Lutte contre les agents zoonotiques</a:t>
            </a:r>
          </a:p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Sécurité de l’utilisateur et de l’usager</a:t>
            </a:r>
            <a:endParaRPr lang="fr-FR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L’AVENIR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fr-F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long terme : Il reste inconnu</a:t>
            </a:r>
          </a:p>
          <a:p>
            <a:r>
              <a: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moyen terme et à court terme : Des pistes probables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Développement des vaccins issus des technologies génomiques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Développement de nouveaux adjuvants immunologiques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Amélioration de l’articulation identification des infections/mise place des vaccinations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Repérage des gènes associés à la résistance anti-infectieuse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Transfert de ces gènes??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5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L’AVENIR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0391" y="2584162"/>
            <a:ext cx="9811236" cy="1852757"/>
          </a:xfrm>
          <a:solidFill>
            <a:srgbClr val="002060"/>
          </a:solidFill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moyen terme et à court terme : Des pistes probables</a:t>
            </a:r>
          </a:p>
          <a:p>
            <a:pPr marL="971550" lvl="1" indent="-514350">
              <a:buFont typeface="+mj-lt"/>
              <a:buAutoNum type="arabicPeriod" startAt="6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Développement des 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vaccins (génomiques) </a:t>
            </a:r>
            <a:r>
              <a:rPr 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anticancer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 startAt="6"/>
            </a:pPr>
            <a:r>
              <a:rPr lang="fr-FR" sz="2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Poursuite de l’essor des vaccins destinés aux poissons</a:t>
            </a:r>
            <a:endParaRPr lang="fr-FR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110" y="365125"/>
            <a:ext cx="1058869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i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400" b="1" u="sng" dirty="0" smtClean="0">
                <a:solidFill>
                  <a:schemeClr val="accent2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❇ LE TEMPS  DE L’EMPIRISME</a:t>
            </a:r>
            <a:endParaRPr lang="fr-FR" u="sng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sz="3600" b="1" dirty="0" smtClean="0"/>
              <a:t>FIN DU XVIII° SIECLE  -  1880</a:t>
            </a:r>
          </a:p>
          <a:p>
            <a:pPr marL="0" indent="0">
              <a:buNone/>
            </a:pPr>
            <a:endParaRPr lang="fr-FR" sz="3600" b="1" dirty="0"/>
          </a:p>
          <a:p>
            <a:pPr marL="0" indent="0">
              <a:buNone/>
            </a:pPr>
            <a:r>
              <a:rPr lang="fr-FR" sz="3600" b="1" dirty="0" smtClean="0">
                <a:solidFill>
                  <a:srgbClr val="FF7C80"/>
                </a:solidFill>
              </a:rPr>
              <a:t>JENNER</a:t>
            </a:r>
            <a:r>
              <a:rPr lang="fr-FR" sz="3600" b="1" dirty="0" smtClean="0"/>
              <a:t> : REMPLACEMENT DE LA VARIOLISATION PAR  LA VACCINATION (</a:t>
            </a:r>
            <a:r>
              <a:rPr lang="fr-FR" sz="3600" b="1" dirty="0" smtClean="0">
                <a:solidFill>
                  <a:srgbClr val="FFC000"/>
                </a:solidFill>
              </a:rPr>
              <a:t>INOCULATION DE </a:t>
            </a:r>
            <a:r>
              <a:rPr lang="fr-FR" sz="3600" b="1" i="1" dirty="0" err="1" smtClean="0">
                <a:solidFill>
                  <a:srgbClr val="FFC000"/>
                </a:solidFill>
              </a:rPr>
              <a:t>Variola</a:t>
            </a:r>
            <a:r>
              <a:rPr lang="fr-FR" sz="3600" b="1" i="1" dirty="0" smtClean="0">
                <a:solidFill>
                  <a:srgbClr val="FFC000"/>
                </a:solidFill>
              </a:rPr>
              <a:t> vaccina</a:t>
            </a:r>
            <a:r>
              <a:rPr lang="fr-FR" sz="3600" b="1" dirty="0"/>
              <a:t>)</a:t>
            </a:r>
            <a:endParaRPr lang="fr-FR" sz="3600" b="1" dirty="0" smtClean="0"/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CHEZ L’ANIMAL </a:t>
            </a:r>
            <a:r>
              <a:rPr lang="fr-FR" sz="3600" b="1" dirty="0" smtClean="0"/>
              <a:t>:  LES ESSAIS D’APPLICATION DU PRINCIPE  JENNERIEN RESTENT  </a:t>
            </a:r>
            <a:r>
              <a:rPr lang="fr-FR" sz="3600" b="1" dirty="0" smtClean="0">
                <a:solidFill>
                  <a:srgbClr val="FFFF00"/>
                </a:solidFill>
              </a:rPr>
              <a:t>INFRUCTUEUX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35494" y="274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2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110" y="365125"/>
            <a:ext cx="1058869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i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4429" y="2081657"/>
            <a:ext cx="11130052" cy="407530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vaccination Jennérienne reste un                            </a:t>
            </a:r>
            <a:r>
              <a:rPr lang="fr-F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succès isolé </a:t>
            </a:r>
            <a:r>
              <a:rPr lang="fr-FR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deux raisons majeures </a:t>
            </a:r>
            <a:endParaRPr lang="fr-FR" sz="36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fr-FR" sz="3600" b="1" dirty="0" smtClean="0">
                <a:solidFill>
                  <a:srgbClr val="7030A0"/>
                </a:solidFill>
              </a:rPr>
              <a:t>ABSENCE de la connaissance des </a:t>
            </a:r>
            <a:r>
              <a:rPr lang="fr-FR" sz="3600" b="1" dirty="0" smtClean="0">
                <a:solidFill>
                  <a:srgbClr val="FF0000"/>
                </a:solidFill>
              </a:rPr>
              <a:t>causes</a:t>
            </a:r>
          </a:p>
          <a:p>
            <a:pPr marL="0" indent="0" algn="ctr">
              <a:buNone/>
            </a:pPr>
            <a:r>
              <a:rPr lang="fr-FR" sz="3600" b="1" dirty="0" smtClean="0">
                <a:solidFill>
                  <a:srgbClr val="7030A0"/>
                </a:solidFill>
              </a:rPr>
              <a:t>des maladies infectieuses</a:t>
            </a:r>
          </a:p>
          <a:p>
            <a:pPr marL="0" indent="0" algn="ctr">
              <a:buNone/>
            </a:pPr>
            <a:r>
              <a:rPr lang="fr-FR" sz="3600" b="1" dirty="0" smtClean="0">
                <a:solidFill>
                  <a:srgbClr val="FF0000"/>
                </a:solidFill>
              </a:rPr>
              <a:t>ABSENCE d’une théorie générale </a:t>
            </a:r>
            <a:r>
              <a:rPr lang="fr-FR" sz="3600" b="1" dirty="0" smtClean="0">
                <a:solidFill>
                  <a:srgbClr val="0070C0"/>
                </a:solidFill>
              </a:rPr>
              <a:t>nécessaire à la mise au point de nouvelles « vaccinations »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35494" y="274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110" y="365125"/>
            <a:ext cx="1058869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i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4429" y="2081657"/>
            <a:ext cx="11130052" cy="407530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Jenner persiste à chercher des situations similaires à la vaccine, ancêtre des vaccins </a:t>
            </a:r>
            <a:r>
              <a:rPr lang="fr-F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hétérologues</a:t>
            </a:r>
            <a:r>
              <a:rPr lang="fr-FR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fr-FR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Hors, deux siècles après, et de nombreux travaux, ils restent rares : </a:t>
            </a:r>
          </a:p>
          <a:p>
            <a:pPr marL="0" indent="0" algn="ctr">
              <a:buNone/>
            </a:pPr>
            <a:r>
              <a:rPr lang="fr-FR" sz="4400" b="1" dirty="0" smtClean="0">
                <a:solidFill>
                  <a:srgbClr val="B61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Fibrome de </a:t>
            </a:r>
            <a:r>
              <a:rPr lang="fr-FR" sz="4400" b="1" dirty="0" err="1" smtClean="0">
                <a:solidFill>
                  <a:srgbClr val="B61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Shope</a:t>
            </a:r>
            <a:r>
              <a:rPr lang="fr-FR" sz="4400" b="1" dirty="0" smtClean="0">
                <a:solidFill>
                  <a:srgbClr val="B61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Myxomatose chez le lapin</a:t>
            </a:r>
          </a:p>
          <a:p>
            <a:pPr marL="0" indent="0" algn="ctr">
              <a:buNone/>
            </a:pPr>
            <a:r>
              <a:rPr lang="fr-FR" sz="4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HVT et maladie de Marek chez le poulet</a:t>
            </a:r>
            <a:endParaRPr lang="fr-FR" sz="36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35494" y="274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110" y="365125"/>
            <a:ext cx="1058869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i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2525" y="1591294"/>
            <a:ext cx="10466870" cy="45856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❇ </a:t>
            </a:r>
            <a:r>
              <a:rPr lang="fr-FR" sz="48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TEMPS DE LA SCIENCE</a:t>
            </a:r>
            <a:endParaRPr lang="fr-FR" sz="4800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400" b="1" i="1" dirty="0" smtClean="0">
                <a:latin typeface="Constantia" panose="02030602050306030303" pitchFamily="18" charset="0"/>
              </a:rPr>
              <a:t>La période</a:t>
            </a:r>
            <a:r>
              <a:rPr lang="fr-FR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PASTEUR :</a:t>
            </a:r>
            <a:r>
              <a:rPr lang="fr-FR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charbon à la rage</a:t>
            </a:r>
            <a:endParaRPr lang="fr-FR" sz="4000" b="1" i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aussi les vétérinaires Toussaint, </a:t>
            </a:r>
            <a:r>
              <a:rPr lang="fr-FR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Galtier</a:t>
            </a:r>
            <a:r>
              <a:rPr lang="fr-F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Chauveau…</a:t>
            </a:r>
          </a:p>
          <a:p>
            <a:pPr marL="0" indent="0">
              <a:buNone/>
            </a:pPr>
            <a:r>
              <a:rPr lang="fr-FR" sz="4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Conjonction d’une véritable révolution </a:t>
            </a:r>
            <a:r>
              <a:rPr lang="fr-FR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fr-FR" sz="43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43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théorie microbienne </a:t>
            </a:r>
            <a:r>
              <a:rPr lang="fr-FR" sz="43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s’impose et Pasteur y contribue fortement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35494" y="274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110" y="365125"/>
            <a:ext cx="1058869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i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2525" y="1591294"/>
            <a:ext cx="10466870" cy="45856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❇ </a:t>
            </a:r>
            <a:r>
              <a:rPr lang="fr-FR" sz="48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TEMPS DE LA SCIENCE</a:t>
            </a:r>
            <a:endParaRPr lang="fr-FR" sz="4800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400" b="1" i="1" dirty="0" smtClean="0">
                <a:latin typeface="Constantia" panose="02030602050306030303" pitchFamily="18" charset="0"/>
              </a:rPr>
              <a:t>La période</a:t>
            </a:r>
            <a:r>
              <a:rPr lang="fr-FR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PASTEUR</a:t>
            </a:r>
            <a:endParaRPr lang="fr-FR" sz="4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D’autres sciences et techniques progressent :</a:t>
            </a:r>
            <a:endParaRPr lang="fr-FR" sz="4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300" b="1" dirty="0" smtClean="0">
                <a:solidFill>
                  <a:srgbClr val="FCAB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Amélioration du Microscope</a:t>
            </a:r>
          </a:p>
          <a:p>
            <a:r>
              <a:rPr lang="fr-FR" sz="4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Bactériologie balbutiante, mais naissante</a:t>
            </a:r>
            <a:endParaRPr lang="fr-FR" sz="4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300" b="1" dirty="0" smtClean="0">
                <a:solidFill>
                  <a:srgbClr val="B61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Synthèse de Colorants artificiels…</a:t>
            </a:r>
            <a:endParaRPr lang="fr-FR" sz="4300" b="1" dirty="0">
              <a:solidFill>
                <a:srgbClr val="B61A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35494" y="274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2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110" y="365126"/>
            <a:ext cx="9910807" cy="1024288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i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9544" y="1389414"/>
            <a:ext cx="10613900" cy="53161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4400" b="1" u="sng" dirty="0" smtClean="0">
                <a:solidFill>
                  <a:schemeClr val="accent2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</a:t>
            </a:r>
            <a:r>
              <a:rPr lang="fr-FR" sz="58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❇ LE TEMPS DE LA SCIENCE</a:t>
            </a:r>
            <a:endParaRPr lang="fr-FR" sz="5800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400" b="1" i="1" dirty="0">
                <a:latin typeface="Constantia" panose="02030602050306030303" pitchFamily="18" charset="0"/>
              </a:rPr>
              <a:t>	</a:t>
            </a:r>
            <a:r>
              <a:rPr lang="fr-FR" sz="57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PASTEUR A L’ADN</a:t>
            </a:r>
          </a:p>
          <a:p>
            <a:pPr marL="0" indent="0">
              <a:buNone/>
            </a:pPr>
            <a:r>
              <a:rPr lang="fr-FR" sz="5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vaccins bactériens se multiplient</a:t>
            </a:r>
          </a:p>
          <a:p>
            <a:pPr marL="0" indent="0">
              <a:buNone/>
            </a:pPr>
            <a:r>
              <a:rPr lang="fr-FR" sz="47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Découverte </a:t>
            </a:r>
            <a:r>
              <a:rPr lang="fr-FR" sz="47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47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</a:p>
          <a:p>
            <a:pPr marL="0" indent="0">
              <a:buNone/>
            </a:pPr>
            <a:r>
              <a:rPr lang="fr-FR" sz="5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au point des cultures cellulaires</a:t>
            </a:r>
            <a:endParaRPr lang="fr-FR" sz="5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Essor </a:t>
            </a:r>
            <a:r>
              <a:rPr lang="fr-F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fr-FR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Immunologie</a:t>
            </a: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de la </a:t>
            </a:r>
            <a:r>
              <a:rPr lang="fr-FR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génomique</a:t>
            </a: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du </a:t>
            </a:r>
            <a:r>
              <a:rPr lang="fr-FR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génie génétique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35494" y="274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1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Quelques Dates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6686" y="1927224"/>
            <a:ext cx="10657114" cy="4357461"/>
          </a:xfrm>
          <a:solidFill>
            <a:srgbClr val="002060"/>
          </a:solidFill>
          <a:ln w="76200"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1884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Vaccins inactivés</a:t>
            </a: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1897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Découverte de l’</a:t>
            </a:r>
            <a:r>
              <a:rPr lang="fr-FR" sz="4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Aphtovirus</a:t>
            </a:r>
            <a:endParaRPr lang="fr-FR" sz="4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1902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Autovaccins – Vaccinothérapie</a:t>
            </a: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BCG</a:t>
            </a: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1923-5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40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Anatoxines Diphtérique/Tétanique</a:t>
            </a: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1925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40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Adjuvants de l’immunité</a:t>
            </a:r>
          </a:p>
        </p:txBody>
      </p:sp>
    </p:spTree>
    <p:extLst>
      <p:ext uri="{BB962C8B-B14F-4D97-AF65-F5344CB8AC3E}">
        <p14:creationId xmlns:p14="http://schemas.microsoft.com/office/powerpoint/2010/main" val="6939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3214" y="495754"/>
            <a:ext cx="5420099" cy="810531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1933 : OVOCULTURE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70" y="2362623"/>
            <a:ext cx="5306284" cy="344242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74" y="1995055"/>
            <a:ext cx="5451212" cy="4177564"/>
          </a:xfrm>
        </p:spPr>
      </p:pic>
      <p:sp>
        <p:nvSpPr>
          <p:cNvPr id="3" name="ZoneTexte 2"/>
          <p:cNvSpPr txBox="1"/>
          <p:nvPr/>
        </p:nvSpPr>
        <p:spPr>
          <a:xfrm>
            <a:off x="6699670" y="5805051"/>
            <a:ext cx="281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Olympus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18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90953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1951 </a:t>
            </a:r>
            <a:r>
              <a:rPr lang="fr-FR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Vaccin aphteux produit industriellement sur épithélium lingual en survie (FRENKEL</a:t>
            </a:r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00" y="1681163"/>
            <a:ext cx="4054103" cy="4846411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35" y="1690688"/>
            <a:ext cx="6028565" cy="4521425"/>
          </a:xfrm>
        </p:spPr>
      </p:pic>
      <p:sp>
        <p:nvSpPr>
          <p:cNvPr id="6" name="ZoneTexte 5"/>
          <p:cNvSpPr txBox="1"/>
          <p:nvPr/>
        </p:nvSpPr>
        <p:spPr>
          <a:xfrm>
            <a:off x="7447935" y="6212113"/>
            <a:ext cx="247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IFFA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77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2757" y="1019793"/>
            <a:ext cx="103033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Jean-Marc PERSON, Docteur-Vétérinaire</a:t>
            </a:r>
          </a:p>
          <a:p>
            <a:pPr algn="ctr"/>
            <a:r>
              <a:rPr lang="fr-FR" sz="4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Ancien Professeur des Écoles Nationales Vétérinaires d’Alfort et de Nantes</a:t>
            </a:r>
          </a:p>
          <a:p>
            <a:pPr algn="ctr"/>
            <a:r>
              <a:rPr lang="fr-FR" sz="4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Membre du Groupe d’experts 15V </a:t>
            </a:r>
            <a:endParaRPr lang="fr-FR" sz="40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4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Sérums et Vaccins vétérinaires)</a:t>
            </a:r>
          </a:p>
          <a:p>
            <a:pPr algn="ctr"/>
            <a:r>
              <a:rPr lang="fr-FR" sz="4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Commission Européenne de Pharmacopée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7897" y="5208216"/>
            <a:ext cx="56653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latin typeface="Baskerville Old Face" panose="02020602080505020303" pitchFamily="18" charset="0"/>
              </a:rPr>
              <a:t>Visioconférence, Institut Pasteur, </a:t>
            </a:r>
            <a:endParaRPr lang="fr-FR" sz="3200" b="1" dirty="0" smtClean="0">
              <a:latin typeface="Baskerville Old Face" panose="02020602080505020303" pitchFamily="18" charset="0"/>
            </a:endParaRPr>
          </a:p>
          <a:p>
            <a:pPr algn="ctr"/>
            <a:r>
              <a:rPr lang="fr-FR" sz="3200" b="1" dirty="0" smtClean="0">
                <a:latin typeface="Baskerville Old Face" panose="02020602080505020303" pitchFamily="18" charset="0"/>
              </a:rPr>
              <a:t>30 </a:t>
            </a:r>
            <a:r>
              <a:rPr lang="fr-FR" sz="3200" b="1" dirty="0">
                <a:latin typeface="Baskerville Old Face" panose="02020602080505020303" pitchFamily="18" charset="0"/>
              </a:rPr>
              <a:t>mars 2017</a:t>
            </a:r>
          </a:p>
        </p:txBody>
      </p:sp>
    </p:spTree>
    <p:extLst>
      <p:ext uri="{BB962C8B-B14F-4D97-AF65-F5344CB8AC3E}">
        <p14:creationId xmlns:p14="http://schemas.microsoft.com/office/powerpoint/2010/main" val="397670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Quelques Dates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6686" y="1825624"/>
            <a:ext cx="11074400" cy="4371976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Premier vaccin parasitaire (</a:t>
            </a:r>
            <a:r>
              <a:rPr lang="fr-FR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Dictyocaulose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fr-FR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Premier vaccin capable de prévenir un cancer d’origine virale (Leucose féline)</a:t>
            </a:r>
          </a:p>
          <a:p>
            <a:endParaRPr lang="fr-FR" sz="40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ISCOM</a:t>
            </a:r>
          </a:p>
        </p:txBody>
      </p:sp>
    </p:spTree>
    <p:extLst>
      <p:ext uri="{BB962C8B-B14F-4D97-AF65-F5344CB8AC3E}">
        <p14:creationId xmlns:p14="http://schemas.microsoft.com/office/powerpoint/2010/main" val="21243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6643" y="321492"/>
            <a:ext cx="4037610" cy="230832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 ISCOM</a:t>
            </a:r>
          </a:p>
          <a:p>
            <a:r>
              <a:rPr lang="fr-FR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3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mmuno</a:t>
            </a:r>
            <a:endParaRPr lang="fr-FR" sz="36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3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timulating</a:t>
            </a:r>
            <a:endParaRPr lang="fr-FR" sz="36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lang="fr-FR" sz="3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plexes</a:t>
            </a:r>
            <a:endParaRPr lang="fr-FR" sz="3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e 65"/>
          <p:cNvGrpSpPr/>
          <p:nvPr/>
        </p:nvGrpSpPr>
        <p:grpSpPr>
          <a:xfrm>
            <a:off x="6634602" y="1301477"/>
            <a:ext cx="3829568" cy="3882059"/>
            <a:chOff x="4938537" y="1532143"/>
            <a:chExt cx="3829568" cy="3882059"/>
          </a:xfrm>
        </p:grpSpPr>
        <p:grpSp>
          <p:nvGrpSpPr>
            <p:cNvPr id="15" name="Groupe 14"/>
            <p:cNvGrpSpPr/>
            <p:nvPr/>
          </p:nvGrpSpPr>
          <p:grpSpPr>
            <a:xfrm>
              <a:off x="6262255" y="2813462"/>
              <a:ext cx="1047007" cy="1312225"/>
              <a:chOff x="6262255" y="2813462"/>
              <a:chExt cx="1047007" cy="1312225"/>
            </a:xfrm>
          </p:grpSpPr>
          <p:sp>
            <p:nvSpPr>
              <p:cNvPr id="2" name="Ellipse 1"/>
              <p:cNvSpPr/>
              <p:nvPr/>
            </p:nvSpPr>
            <p:spPr>
              <a:xfrm>
                <a:off x="6567055" y="3325091"/>
                <a:ext cx="285007" cy="39188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Ellipse 4"/>
              <p:cNvSpPr/>
              <p:nvPr/>
            </p:nvSpPr>
            <p:spPr>
              <a:xfrm>
                <a:off x="6702630" y="3733801"/>
                <a:ext cx="285007" cy="39188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Ellipse 5"/>
              <p:cNvSpPr/>
              <p:nvPr/>
            </p:nvSpPr>
            <p:spPr>
              <a:xfrm>
                <a:off x="7024255" y="3509159"/>
                <a:ext cx="285007" cy="39188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6289103" y="3597234"/>
                <a:ext cx="285007" cy="39188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6262255" y="3129148"/>
                <a:ext cx="285007" cy="39188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6852062" y="3129148"/>
                <a:ext cx="285007" cy="39188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6588827" y="2813462"/>
                <a:ext cx="285007" cy="39188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6588827" y="1532143"/>
              <a:ext cx="453239" cy="1221448"/>
              <a:chOff x="6595342" y="1638795"/>
              <a:chExt cx="453239" cy="1221448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 rot="1527313">
              <a:off x="7109138" y="1742266"/>
              <a:ext cx="453239" cy="1221448"/>
              <a:chOff x="6595342" y="1638795"/>
              <a:chExt cx="453239" cy="1221448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 rot="2511498">
              <a:off x="7536761" y="2005221"/>
              <a:ext cx="453239" cy="1221448"/>
              <a:chOff x="6595342" y="1638795"/>
              <a:chExt cx="453239" cy="1221448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7" name="Groupe 26"/>
            <p:cNvGrpSpPr/>
            <p:nvPr/>
          </p:nvGrpSpPr>
          <p:grpSpPr>
            <a:xfrm rot="3534086">
              <a:off x="7844997" y="2372781"/>
              <a:ext cx="453239" cy="1221448"/>
              <a:chOff x="6595342" y="1638795"/>
              <a:chExt cx="453239" cy="1221448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 28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 rot="6596327">
              <a:off x="7820223" y="3399097"/>
              <a:ext cx="453239" cy="1221448"/>
              <a:chOff x="6595342" y="1638795"/>
              <a:chExt cx="453239" cy="1221448"/>
            </a:xfrm>
          </p:grpSpPr>
          <p:sp>
            <p:nvSpPr>
              <p:cNvPr id="31" name="Ellipse 30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 31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 rot="4905005">
              <a:off x="7930761" y="2846868"/>
              <a:ext cx="453239" cy="1221448"/>
              <a:chOff x="6595342" y="1638795"/>
              <a:chExt cx="453239" cy="1221448"/>
            </a:xfrm>
          </p:grpSpPr>
          <p:sp>
            <p:nvSpPr>
              <p:cNvPr id="34" name="Ellipse 33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Forme libre 34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" name="Groupe 35"/>
            <p:cNvGrpSpPr/>
            <p:nvPr/>
          </p:nvGrpSpPr>
          <p:grpSpPr>
            <a:xfrm rot="7917517">
              <a:off x="7572645" y="3790003"/>
              <a:ext cx="453239" cy="1221448"/>
              <a:chOff x="6595342" y="1638795"/>
              <a:chExt cx="453239" cy="1221448"/>
            </a:xfrm>
          </p:grpSpPr>
          <p:sp>
            <p:nvSpPr>
              <p:cNvPr id="37" name="Ellipse 36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Forme libre 37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9" name="Groupe 38"/>
            <p:cNvGrpSpPr/>
            <p:nvPr/>
          </p:nvGrpSpPr>
          <p:grpSpPr>
            <a:xfrm rot="9474332">
              <a:off x="7120848" y="4088931"/>
              <a:ext cx="453239" cy="1221448"/>
              <a:chOff x="6595342" y="1638795"/>
              <a:chExt cx="453239" cy="1221448"/>
            </a:xfrm>
          </p:grpSpPr>
          <p:sp>
            <p:nvSpPr>
              <p:cNvPr id="40" name="Ellipse 39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Forme libre 40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 rot="11747217">
              <a:off x="6139870" y="4121556"/>
              <a:ext cx="453239" cy="1221448"/>
              <a:chOff x="6595342" y="1638795"/>
              <a:chExt cx="453239" cy="1221448"/>
            </a:xfrm>
          </p:grpSpPr>
          <p:sp>
            <p:nvSpPr>
              <p:cNvPr id="43" name="Ellipse 42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Forme libre 43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5" name="Groupe 44"/>
            <p:cNvGrpSpPr/>
            <p:nvPr/>
          </p:nvGrpSpPr>
          <p:grpSpPr>
            <a:xfrm rot="13002990">
              <a:off x="5674136" y="3868742"/>
              <a:ext cx="453239" cy="1221448"/>
              <a:chOff x="6595342" y="1638795"/>
              <a:chExt cx="453239" cy="1221448"/>
            </a:xfrm>
          </p:grpSpPr>
          <p:sp>
            <p:nvSpPr>
              <p:cNvPr id="46" name="Ellipse 45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 rot="15062185">
              <a:off x="5402623" y="3390831"/>
              <a:ext cx="453239" cy="1221448"/>
              <a:chOff x="6595342" y="1638795"/>
              <a:chExt cx="453239" cy="1221448"/>
            </a:xfrm>
          </p:grpSpPr>
          <p:sp>
            <p:nvSpPr>
              <p:cNvPr id="49" name="Ellipse 48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 49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1" name="Groupe 50"/>
            <p:cNvGrpSpPr/>
            <p:nvPr/>
          </p:nvGrpSpPr>
          <p:grpSpPr>
            <a:xfrm rot="16200000">
              <a:off x="5322641" y="2896457"/>
              <a:ext cx="453239" cy="1221448"/>
              <a:chOff x="6595342" y="1638795"/>
              <a:chExt cx="453239" cy="1221448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Forme libre 52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 rot="17829637">
              <a:off x="5429056" y="2391447"/>
              <a:ext cx="453239" cy="1221448"/>
              <a:chOff x="6595342" y="1638795"/>
              <a:chExt cx="453239" cy="1221448"/>
            </a:xfrm>
          </p:grpSpPr>
          <p:sp>
            <p:nvSpPr>
              <p:cNvPr id="55" name="Ellipse 54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Forme libre 55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7" name="Groupe 56"/>
            <p:cNvGrpSpPr/>
            <p:nvPr/>
          </p:nvGrpSpPr>
          <p:grpSpPr>
            <a:xfrm rot="18955659">
              <a:off x="5698392" y="1998213"/>
              <a:ext cx="453239" cy="1221448"/>
              <a:chOff x="6595342" y="1638795"/>
              <a:chExt cx="453239" cy="1221448"/>
            </a:xfrm>
          </p:grpSpPr>
          <p:sp>
            <p:nvSpPr>
              <p:cNvPr id="58" name="Ellipse 57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Forme libre 58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0" name="Groupe 59"/>
            <p:cNvGrpSpPr/>
            <p:nvPr/>
          </p:nvGrpSpPr>
          <p:grpSpPr>
            <a:xfrm rot="19915734">
              <a:off x="6054527" y="1619270"/>
              <a:ext cx="453239" cy="1221448"/>
              <a:chOff x="6595342" y="1638795"/>
              <a:chExt cx="453239" cy="1221448"/>
            </a:xfrm>
          </p:grpSpPr>
          <p:sp>
            <p:nvSpPr>
              <p:cNvPr id="61" name="Ellipse 60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Forme libre 61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3" name="Groupe 62"/>
            <p:cNvGrpSpPr/>
            <p:nvPr/>
          </p:nvGrpSpPr>
          <p:grpSpPr>
            <a:xfrm rot="10800000">
              <a:off x="6567055" y="4192754"/>
              <a:ext cx="453239" cy="1221448"/>
              <a:chOff x="6595342" y="1638795"/>
              <a:chExt cx="453239" cy="1221448"/>
            </a:xfrm>
          </p:grpSpPr>
          <p:sp>
            <p:nvSpPr>
              <p:cNvPr id="64" name="Ellipse 63"/>
              <p:cNvSpPr/>
              <p:nvPr/>
            </p:nvSpPr>
            <p:spPr>
              <a:xfrm>
                <a:off x="6595342" y="1638795"/>
                <a:ext cx="453239" cy="3800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Forme libre 64"/>
              <p:cNvSpPr/>
              <p:nvPr/>
            </p:nvSpPr>
            <p:spPr>
              <a:xfrm>
                <a:off x="6802276" y="2018805"/>
                <a:ext cx="26036" cy="841438"/>
              </a:xfrm>
              <a:custGeom>
                <a:avLst/>
                <a:gdLst>
                  <a:gd name="connsiteX0" fmla="*/ 14160 w 26036"/>
                  <a:gd name="connsiteY0" fmla="*/ 0 h 841438"/>
                  <a:gd name="connsiteX1" fmla="*/ 2285 w 26036"/>
                  <a:gd name="connsiteY1" fmla="*/ 771896 h 841438"/>
                  <a:gd name="connsiteX2" fmla="*/ 2285 w 26036"/>
                  <a:gd name="connsiteY2" fmla="*/ 807522 h 841438"/>
                  <a:gd name="connsiteX3" fmla="*/ 26036 w 26036"/>
                  <a:gd name="connsiteY3" fmla="*/ 795647 h 8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6" h="841438">
                    <a:moveTo>
                      <a:pt x="14160" y="0"/>
                    </a:moveTo>
                    <a:cubicBezTo>
                      <a:pt x="9212" y="318654"/>
                      <a:pt x="4264" y="637309"/>
                      <a:pt x="2285" y="771896"/>
                    </a:cubicBezTo>
                    <a:cubicBezTo>
                      <a:pt x="306" y="906483"/>
                      <a:pt x="-1673" y="803564"/>
                      <a:pt x="2285" y="807522"/>
                    </a:cubicBezTo>
                    <a:cubicBezTo>
                      <a:pt x="6243" y="811480"/>
                      <a:pt x="16139" y="803563"/>
                      <a:pt x="26036" y="795647"/>
                    </a:cubicBezTo>
                  </a:path>
                </a:pathLst>
              </a:custGeom>
              <a:noFill/>
              <a:ln w="1143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" name="ZoneTexte 3"/>
          <p:cNvSpPr txBox="1"/>
          <p:nvPr/>
        </p:nvSpPr>
        <p:spPr>
          <a:xfrm>
            <a:off x="6532724" y="5699448"/>
            <a:ext cx="308540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ANTIGÈNES  </a:t>
            </a:r>
            <a:endParaRPr lang="fr-FR" sz="3600" b="1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6660117" y="224064"/>
            <a:ext cx="508332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Cholestérol</a:t>
            </a:r>
            <a:r>
              <a:rPr lang="fr-FR" sz="28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Phospholipides + </a:t>
            </a:r>
            <a:r>
              <a:rPr lang="fr-FR" sz="2800" b="1" dirty="0" err="1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QuilA</a:t>
            </a:r>
            <a:r>
              <a:rPr lang="fr-FR" sz="28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2800" b="1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98" y="2659935"/>
            <a:ext cx="3789894" cy="37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Quelques Dates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6686" y="1825624"/>
            <a:ext cx="11074400" cy="4371976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 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Première AMM pour un Vaccin vétérinaire 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(Leucose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féline)</a:t>
            </a:r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produit par génie génétique (Méthode de l’ADN</a:t>
            </a:r>
            <a:r>
              <a:rPr lang="fr-FR" sz="4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1985-95 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Premier Vaccin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vétérinaire souche recombinante (Vaccine exprimant la glycoprotéine rabique) utilisé pour la prévention de la rage du renard par voie orale)</a:t>
            </a:r>
            <a:endParaRPr lang="fr-FR" sz="40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aphique 27"/>
          <p:cNvGraphicFramePr/>
          <p:nvPr>
            <p:extLst>
              <p:ext uri="{D42A27DB-BD31-4B8C-83A1-F6EECF244321}">
                <p14:modId xmlns:p14="http://schemas.microsoft.com/office/powerpoint/2010/main" val="978003497"/>
              </p:ext>
            </p:extLst>
          </p:nvPr>
        </p:nvGraphicFramePr>
        <p:xfrm>
          <a:off x="877866" y="1059231"/>
          <a:ext cx="9688945" cy="5485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4718892" y="109248"/>
            <a:ext cx="4998484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Méthode de </a:t>
            </a:r>
            <a:r>
              <a:rPr lang="fr-FR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l’ADN</a:t>
            </a:r>
            <a:r>
              <a:rPr lang="fr-FR" sz="4400" b="1" baseline="30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fr-FR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aphique 27"/>
          <p:cNvGraphicFramePr/>
          <p:nvPr>
            <p:extLst>
              <p:ext uri="{D42A27DB-BD31-4B8C-83A1-F6EECF244321}">
                <p14:modId xmlns:p14="http://schemas.microsoft.com/office/powerpoint/2010/main" val="452393100"/>
              </p:ext>
            </p:extLst>
          </p:nvPr>
        </p:nvGraphicFramePr>
        <p:xfrm>
          <a:off x="2031999" y="719666"/>
          <a:ext cx="8144388" cy="5828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32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296891" y="1064052"/>
            <a:ext cx="5320145" cy="3087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8" name="Graphique 27"/>
          <p:cNvGraphicFramePr/>
          <p:nvPr>
            <p:extLst>
              <p:ext uri="{D42A27DB-BD31-4B8C-83A1-F6EECF244321}">
                <p14:modId xmlns:p14="http://schemas.microsoft.com/office/powerpoint/2010/main" val="3634174200"/>
              </p:ext>
            </p:extLst>
          </p:nvPr>
        </p:nvGraphicFramePr>
        <p:xfrm>
          <a:off x="9345880" y="2322835"/>
          <a:ext cx="1484415" cy="166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Hexagone 2"/>
          <p:cNvSpPr/>
          <p:nvPr/>
        </p:nvSpPr>
        <p:spPr>
          <a:xfrm>
            <a:off x="1543793" y="1182804"/>
            <a:ext cx="2850078" cy="228006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123859011"/>
              </p:ext>
            </p:extLst>
          </p:nvPr>
        </p:nvGraphicFramePr>
        <p:xfrm>
          <a:off x="2278083" y="1439333"/>
          <a:ext cx="1781299" cy="198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lèche vers le bas 3"/>
          <p:cNvSpPr/>
          <p:nvPr/>
        </p:nvSpPr>
        <p:spPr>
          <a:xfrm>
            <a:off x="9102436" y="3420093"/>
            <a:ext cx="486888" cy="1591294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074724" y="5087367"/>
            <a:ext cx="4542312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SYNTHÈSE de l’Ag  IMMUNISANT et EXCRÉTION</a:t>
            </a:r>
            <a:endParaRPr lang="fr-FR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6665026" y="1839852"/>
            <a:ext cx="1341912" cy="1176481"/>
          </a:xfrm>
          <a:custGeom>
            <a:avLst/>
            <a:gdLst>
              <a:gd name="connsiteX0" fmla="*/ 783771 w 1341912"/>
              <a:gd name="connsiteY0" fmla="*/ 190829 h 1176481"/>
              <a:gd name="connsiteX1" fmla="*/ 688769 w 1341912"/>
              <a:gd name="connsiteY1" fmla="*/ 202704 h 1176481"/>
              <a:gd name="connsiteX2" fmla="*/ 617517 w 1341912"/>
              <a:gd name="connsiteY2" fmla="*/ 250206 h 1176481"/>
              <a:gd name="connsiteX3" fmla="*/ 558140 w 1341912"/>
              <a:gd name="connsiteY3" fmla="*/ 309582 h 1176481"/>
              <a:gd name="connsiteX4" fmla="*/ 534389 w 1341912"/>
              <a:gd name="connsiteY4" fmla="*/ 345208 h 1176481"/>
              <a:gd name="connsiteX5" fmla="*/ 522514 w 1341912"/>
              <a:gd name="connsiteY5" fmla="*/ 380834 h 1176481"/>
              <a:gd name="connsiteX6" fmla="*/ 534389 w 1341912"/>
              <a:gd name="connsiteY6" fmla="*/ 452086 h 1176481"/>
              <a:gd name="connsiteX7" fmla="*/ 593766 w 1341912"/>
              <a:gd name="connsiteY7" fmla="*/ 523338 h 1176481"/>
              <a:gd name="connsiteX8" fmla="*/ 665018 w 1341912"/>
              <a:gd name="connsiteY8" fmla="*/ 547089 h 1176481"/>
              <a:gd name="connsiteX9" fmla="*/ 938151 w 1341912"/>
              <a:gd name="connsiteY9" fmla="*/ 570840 h 1176481"/>
              <a:gd name="connsiteX10" fmla="*/ 1068779 w 1341912"/>
              <a:gd name="connsiteY10" fmla="*/ 582715 h 1176481"/>
              <a:gd name="connsiteX11" fmla="*/ 1163782 w 1341912"/>
              <a:gd name="connsiteY11" fmla="*/ 665842 h 1176481"/>
              <a:gd name="connsiteX12" fmla="*/ 1175657 w 1341912"/>
              <a:gd name="connsiteY12" fmla="*/ 701468 h 1176481"/>
              <a:gd name="connsiteX13" fmla="*/ 1187532 w 1341912"/>
              <a:gd name="connsiteY13" fmla="*/ 843972 h 1176481"/>
              <a:gd name="connsiteX14" fmla="*/ 1068779 w 1341912"/>
              <a:gd name="connsiteY14" fmla="*/ 915224 h 1176481"/>
              <a:gd name="connsiteX15" fmla="*/ 997527 w 1341912"/>
              <a:gd name="connsiteY15" fmla="*/ 938975 h 1176481"/>
              <a:gd name="connsiteX16" fmla="*/ 961901 w 1341912"/>
              <a:gd name="connsiteY16" fmla="*/ 950850 h 1176481"/>
              <a:gd name="connsiteX17" fmla="*/ 617517 w 1341912"/>
              <a:gd name="connsiteY17" fmla="*/ 938975 h 1176481"/>
              <a:gd name="connsiteX18" fmla="*/ 558140 w 1341912"/>
              <a:gd name="connsiteY18" fmla="*/ 915224 h 1176481"/>
              <a:gd name="connsiteX19" fmla="*/ 522514 w 1341912"/>
              <a:gd name="connsiteY19" fmla="*/ 903349 h 1176481"/>
              <a:gd name="connsiteX20" fmla="*/ 439387 w 1341912"/>
              <a:gd name="connsiteY20" fmla="*/ 843972 h 1176481"/>
              <a:gd name="connsiteX21" fmla="*/ 320634 w 1341912"/>
              <a:gd name="connsiteY21" fmla="*/ 808346 h 1176481"/>
              <a:gd name="connsiteX22" fmla="*/ 285008 w 1341912"/>
              <a:gd name="connsiteY22" fmla="*/ 784595 h 1176481"/>
              <a:gd name="connsiteX23" fmla="*/ 249382 w 1341912"/>
              <a:gd name="connsiteY23" fmla="*/ 772720 h 1176481"/>
              <a:gd name="connsiteX24" fmla="*/ 225631 w 1341912"/>
              <a:gd name="connsiteY24" fmla="*/ 737094 h 1176481"/>
              <a:gd name="connsiteX25" fmla="*/ 225631 w 1341912"/>
              <a:gd name="connsiteY25" fmla="*/ 594590 h 1176481"/>
              <a:gd name="connsiteX26" fmla="*/ 237506 w 1341912"/>
              <a:gd name="connsiteY26" fmla="*/ 558964 h 1176481"/>
              <a:gd name="connsiteX27" fmla="*/ 344384 w 1341912"/>
              <a:gd name="connsiteY27" fmla="*/ 499588 h 1176481"/>
              <a:gd name="connsiteX28" fmla="*/ 427512 w 1341912"/>
              <a:gd name="connsiteY28" fmla="*/ 511463 h 1176481"/>
              <a:gd name="connsiteX29" fmla="*/ 510639 w 1341912"/>
              <a:gd name="connsiteY29" fmla="*/ 535214 h 1176481"/>
              <a:gd name="connsiteX30" fmla="*/ 593766 w 1341912"/>
              <a:gd name="connsiteY30" fmla="*/ 558964 h 1176481"/>
              <a:gd name="connsiteX31" fmla="*/ 712519 w 1341912"/>
              <a:gd name="connsiteY31" fmla="*/ 677717 h 1176481"/>
              <a:gd name="connsiteX32" fmla="*/ 736270 w 1341912"/>
              <a:gd name="connsiteY32" fmla="*/ 748969 h 1176481"/>
              <a:gd name="connsiteX33" fmla="*/ 724395 w 1341912"/>
              <a:gd name="connsiteY33" fmla="*/ 855847 h 1176481"/>
              <a:gd name="connsiteX34" fmla="*/ 700644 w 1341912"/>
              <a:gd name="connsiteY34" fmla="*/ 891473 h 1176481"/>
              <a:gd name="connsiteX35" fmla="*/ 629392 w 1341912"/>
              <a:gd name="connsiteY35" fmla="*/ 938975 h 1176481"/>
              <a:gd name="connsiteX36" fmla="*/ 498764 w 1341912"/>
              <a:gd name="connsiteY36" fmla="*/ 974601 h 1176481"/>
              <a:gd name="connsiteX37" fmla="*/ 403761 w 1341912"/>
              <a:gd name="connsiteY37" fmla="*/ 938975 h 1176481"/>
              <a:gd name="connsiteX38" fmla="*/ 332509 w 1341912"/>
              <a:gd name="connsiteY38" fmla="*/ 915224 h 1176481"/>
              <a:gd name="connsiteX39" fmla="*/ 296883 w 1341912"/>
              <a:gd name="connsiteY39" fmla="*/ 903349 h 1176481"/>
              <a:gd name="connsiteX40" fmla="*/ 261257 w 1341912"/>
              <a:gd name="connsiteY40" fmla="*/ 879598 h 1176481"/>
              <a:gd name="connsiteX41" fmla="*/ 213756 w 1341912"/>
              <a:gd name="connsiteY41" fmla="*/ 867723 h 1176481"/>
              <a:gd name="connsiteX42" fmla="*/ 190005 w 1341912"/>
              <a:gd name="connsiteY42" fmla="*/ 832097 h 1176481"/>
              <a:gd name="connsiteX43" fmla="*/ 118753 w 1341912"/>
              <a:gd name="connsiteY43" fmla="*/ 737094 h 1176481"/>
              <a:gd name="connsiteX44" fmla="*/ 71252 w 1341912"/>
              <a:gd name="connsiteY44" fmla="*/ 665842 h 1176481"/>
              <a:gd name="connsiteX45" fmla="*/ 11875 w 1341912"/>
              <a:gd name="connsiteY45" fmla="*/ 594590 h 1176481"/>
              <a:gd name="connsiteX46" fmla="*/ 0 w 1341912"/>
              <a:gd name="connsiteY46" fmla="*/ 558964 h 1176481"/>
              <a:gd name="connsiteX47" fmla="*/ 11875 w 1341912"/>
              <a:gd name="connsiteY47" fmla="*/ 487712 h 1176481"/>
              <a:gd name="connsiteX48" fmla="*/ 71252 w 1341912"/>
              <a:gd name="connsiteY48" fmla="*/ 416460 h 1176481"/>
              <a:gd name="connsiteX49" fmla="*/ 106878 w 1341912"/>
              <a:gd name="connsiteY49" fmla="*/ 392710 h 1176481"/>
              <a:gd name="connsiteX50" fmla="*/ 190005 w 1341912"/>
              <a:gd name="connsiteY50" fmla="*/ 357084 h 1176481"/>
              <a:gd name="connsiteX51" fmla="*/ 308758 w 1341912"/>
              <a:gd name="connsiteY51" fmla="*/ 321458 h 1176481"/>
              <a:gd name="connsiteX52" fmla="*/ 391886 w 1341912"/>
              <a:gd name="connsiteY52" fmla="*/ 285832 h 1176481"/>
              <a:gd name="connsiteX53" fmla="*/ 653143 w 1341912"/>
              <a:gd name="connsiteY53" fmla="*/ 321458 h 1176481"/>
              <a:gd name="connsiteX54" fmla="*/ 724395 w 1341912"/>
              <a:gd name="connsiteY54" fmla="*/ 345208 h 1176481"/>
              <a:gd name="connsiteX55" fmla="*/ 760021 w 1341912"/>
              <a:gd name="connsiteY55" fmla="*/ 357084 h 1176481"/>
              <a:gd name="connsiteX56" fmla="*/ 831273 w 1341912"/>
              <a:gd name="connsiteY56" fmla="*/ 404585 h 1176481"/>
              <a:gd name="connsiteX57" fmla="*/ 902525 w 1341912"/>
              <a:gd name="connsiteY57" fmla="*/ 452086 h 1176481"/>
              <a:gd name="connsiteX58" fmla="*/ 938151 w 1341912"/>
              <a:gd name="connsiteY58" fmla="*/ 463962 h 1176481"/>
              <a:gd name="connsiteX59" fmla="*/ 1021278 w 1341912"/>
              <a:gd name="connsiteY59" fmla="*/ 511463 h 1176481"/>
              <a:gd name="connsiteX60" fmla="*/ 1056904 w 1341912"/>
              <a:gd name="connsiteY60" fmla="*/ 523338 h 1176481"/>
              <a:gd name="connsiteX61" fmla="*/ 1080654 w 1341912"/>
              <a:gd name="connsiteY61" fmla="*/ 558964 h 1176481"/>
              <a:gd name="connsiteX62" fmla="*/ 1140031 w 1341912"/>
              <a:gd name="connsiteY62" fmla="*/ 618341 h 1176481"/>
              <a:gd name="connsiteX63" fmla="*/ 1151906 w 1341912"/>
              <a:gd name="connsiteY63" fmla="*/ 653967 h 1176481"/>
              <a:gd name="connsiteX64" fmla="*/ 1104405 w 1341912"/>
              <a:gd name="connsiteY64" fmla="*/ 784595 h 1176481"/>
              <a:gd name="connsiteX65" fmla="*/ 1068779 w 1341912"/>
              <a:gd name="connsiteY65" fmla="*/ 855847 h 1176481"/>
              <a:gd name="connsiteX66" fmla="*/ 1033153 w 1341912"/>
              <a:gd name="connsiteY66" fmla="*/ 891473 h 1176481"/>
              <a:gd name="connsiteX67" fmla="*/ 950026 w 1341912"/>
              <a:gd name="connsiteY67" fmla="*/ 986476 h 1176481"/>
              <a:gd name="connsiteX68" fmla="*/ 914400 w 1341912"/>
              <a:gd name="connsiteY68" fmla="*/ 998351 h 1176481"/>
              <a:gd name="connsiteX69" fmla="*/ 807522 w 1341912"/>
              <a:gd name="connsiteY69" fmla="*/ 1045853 h 1176481"/>
              <a:gd name="connsiteX70" fmla="*/ 771896 w 1341912"/>
              <a:gd name="connsiteY70" fmla="*/ 1057728 h 1176481"/>
              <a:gd name="connsiteX71" fmla="*/ 617517 w 1341912"/>
              <a:gd name="connsiteY71" fmla="*/ 1045853 h 1176481"/>
              <a:gd name="connsiteX72" fmla="*/ 522514 w 1341912"/>
              <a:gd name="connsiteY72" fmla="*/ 1022102 h 1176481"/>
              <a:gd name="connsiteX73" fmla="*/ 415636 w 1341912"/>
              <a:gd name="connsiteY73" fmla="*/ 998351 h 1176481"/>
              <a:gd name="connsiteX74" fmla="*/ 356260 w 1341912"/>
              <a:gd name="connsiteY74" fmla="*/ 974601 h 1176481"/>
              <a:gd name="connsiteX75" fmla="*/ 308758 w 1341912"/>
              <a:gd name="connsiteY75" fmla="*/ 962725 h 1176481"/>
              <a:gd name="connsiteX76" fmla="*/ 273132 w 1341912"/>
              <a:gd name="connsiteY76" fmla="*/ 950850 h 1176481"/>
              <a:gd name="connsiteX77" fmla="*/ 237506 w 1341912"/>
              <a:gd name="connsiteY77" fmla="*/ 927099 h 1176481"/>
              <a:gd name="connsiteX78" fmla="*/ 166254 w 1341912"/>
              <a:gd name="connsiteY78" fmla="*/ 903349 h 1176481"/>
              <a:gd name="connsiteX79" fmla="*/ 142504 w 1341912"/>
              <a:gd name="connsiteY79" fmla="*/ 867723 h 1176481"/>
              <a:gd name="connsiteX80" fmla="*/ 83127 w 1341912"/>
              <a:gd name="connsiteY80" fmla="*/ 808346 h 1176481"/>
              <a:gd name="connsiteX81" fmla="*/ 47501 w 1341912"/>
              <a:gd name="connsiteY81" fmla="*/ 701468 h 1176481"/>
              <a:gd name="connsiteX82" fmla="*/ 35626 w 1341912"/>
              <a:gd name="connsiteY82" fmla="*/ 665842 h 1176481"/>
              <a:gd name="connsiteX83" fmla="*/ 35626 w 1341912"/>
              <a:gd name="connsiteY83" fmla="*/ 392710 h 1176481"/>
              <a:gd name="connsiteX84" fmla="*/ 59376 w 1341912"/>
              <a:gd name="connsiteY84" fmla="*/ 321458 h 1176481"/>
              <a:gd name="connsiteX85" fmla="*/ 83127 w 1341912"/>
              <a:gd name="connsiteY85" fmla="*/ 285832 h 1176481"/>
              <a:gd name="connsiteX86" fmla="*/ 118753 w 1341912"/>
              <a:gd name="connsiteY86" fmla="*/ 214580 h 1176481"/>
              <a:gd name="connsiteX87" fmla="*/ 130628 w 1341912"/>
              <a:gd name="connsiteY87" fmla="*/ 178954 h 1176481"/>
              <a:gd name="connsiteX88" fmla="*/ 237506 w 1341912"/>
              <a:gd name="connsiteY88" fmla="*/ 95827 h 1176481"/>
              <a:gd name="connsiteX89" fmla="*/ 344384 w 1341912"/>
              <a:gd name="connsiteY89" fmla="*/ 36450 h 1176481"/>
              <a:gd name="connsiteX90" fmla="*/ 427512 w 1341912"/>
              <a:gd name="connsiteY90" fmla="*/ 24575 h 1176481"/>
              <a:gd name="connsiteX91" fmla="*/ 546265 w 1341912"/>
              <a:gd name="connsiteY91" fmla="*/ 824 h 1176481"/>
              <a:gd name="connsiteX92" fmla="*/ 771896 w 1341912"/>
              <a:gd name="connsiteY92" fmla="*/ 12699 h 1176481"/>
              <a:gd name="connsiteX93" fmla="*/ 819397 w 1341912"/>
              <a:gd name="connsiteY93" fmla="*/ 83951 h 1176481"/>
              <a:gd name="connsiteX94" fmla="*/ 783771 w 1341912"/>
              <a:gd name="connsiteY94" fmla="*/ 262081 h 1176481"/>
              <a:gd name="connsiteX95" fmla="*/ 736270 w 1341912"/>
              <a:gd name="connsiteY95" fmla="*/ 333333 h 1176481"/>
              <a:gd name="connsiteX96" fmla="*/ 665018 w 1341912"/>
              <a:gd name="connsiteY96" fmla="*/ 452086 h 1176481"/>
              <a:gd name="connsiteX97" fmla="*/ 629392 w 1341912"/>
              <a:gd name="connsiteY97" fmla="*/ 487712 h 1176481"/>
              <a:gd name="connsiteX98" fmla="*/ 570015 w 1341912"/>
              <a:gd name="connsiteY98" fmla="*/ 547089 h 1176481"/>
              <a:gd name="connsiteX99" fmla="*/ 475013 w 1341912"/>
              <a:gd name="connsiteY99" fmla="*/ 570840 h 1176481"/>
              <a:gd name="connsiteX100" fmla="*/ 332509 w 1341912"/>
              <a:gd name="connsiteY100" fmla="*/ 558964 h 1176481"/>
              <a:gd name="connsiteX101" fmla="*/ 261257 w 1341912"/>
              <a:gd name="connsiteY101" fmla="*/ 487712 h 1176481"/>
              <a:gd name="connsiteX102" fmla="*/ 249382 w 1341912"/>
              <a:gd name="connsiteY102" fmla="*/ 404585 h 1176481"/>
              <a:gd name="connsiteX103" fmla="*/ 237506 w 1341912"/>
              <a:gd name="connsiteY103" fmla="*/ 368959 h 1176481"/>
              <a:gd name="connsiteX104" fmla="*/ 225631 w 1341912"/>
              <a:gd name="connsiteY104" fmla="*/ 309582 h 1176481"/>
              <a:gd name="connsiteX105" fmla="*/ 237506 w 1341912"/>
              <a:gd name="connsiteY105" fmla="*/ 238330 h 1176481"/>
              <a:gd name="connsiteX106" fmla="*/ 249382 w 1341912"/>
              <a:gd name="connsiteY106" fmla="*/ 202704 h 1176481"/>
              <a:gd name="connsiteX107" fmla="*/ 320634 w 1341912"/>
              <a:gd name="connsiteY107" fmla="*/ 155203 h 1176481"/>
              <a:gd name="connsiteX108" fmla="*/ 368135 w 1341912"/>
              <a:gd name="connsiteY108" fmla="*/ 119577 h 1176481"/>
              <a:gd name="connsiteX109" fmla="*/ 439387 w 1341912"/>
              <a:gd name="connsiteY109" fmla="*/ 95827 h 1176481"/>
              <a:gd name="connsiteX110" fmla="*/ 486888 w 1341912"/>
              <a:gd name="connsiteY110" fmla="*/ 107702 h 1176481"/>
              <a:gd name="connsiteX111" fmla="*/ 534389 w 1341912"/>
              <a:gd name="connsiteY111" fmla="*/ 178954 h 1176481"/>
              <a:gd name="connsiteX112" fmla="*/ 581891 w 1341912"/>
              <a:gd name="connsiteY112" fmla="*/ 262081 h 1176481"/>
              <a:gd name="connsiteX113" fmla="*/ 605641 w 1341912"/>
              <a:gd name="connsiteY113" fmla="*/ 392710 h 1176481"/>
              <a:gd name="connsiteX114" fmla="*/ 593766 w 1341912"/>
              <a:gd name="connsiteY114" fmla="*/ 487712 h 1176481"/>
              <a:gd name="connsiteX115" fmla="*/ 522514 w 1341912"/>
              <a:gd name="connsiteY115" fmla="*/ 558964 h 1176481"/>
              <a:gd name="connsiteX116" fmla="*/ 451262 w 1341912"/>
              <a:gd name="connsiteY116" fmla="*/ 618341 h 1176481"/>
              <a:gd name="connsiteX117" fmla="*/ 391886 w 1341912"/>
              <a:gd name="connsiteY117" fmla="*/ 737094 h 1176481"/>
              <a:gd name="connsiteX118" fmla="*/ 439387 w 1341912"/>
              <a:gd name="connsiteY118" fmla="*/ 927099 h 1176481"/>
              <a:gd name="connsiteX119" fmla="*/ 475013 w 1341912"/>
              <a:gd name="connsiteY119" fmla="*/ 938975 h 1176481"/>
              <a:gd name="connsiteX120" fmla="*/ 593766 w 1341912"/>
              <a:gd name="connsiteY120" fmla="*/ 915224 h 1176481"/>
              <a:gd name="connsiteX121" fmla="*/ 676893 w 1341912"/>
              <a:gd name="connsiteY121" fmla="*/ 891473 h 1176481"/>
              <a:gd name="connsiteX122" fmla="*/ 760021 w 1341912"/>
              <a:gd name="connsiteY122" fmla="*/ 867723 h 1176481"/>
              <a:gd name="connsiteX123" fmla="*/ 878774 w 1341912"/>
              <a:gd name="connsiteY123" fmla="*/ 808346 h 1176481"/>
              <a:gd name="connsiteX124" fmla="*/ 914400 w 1341912"/>
              <a:gd name="connsiteY124" fmla="*/ 784595 h 1176481"/>
              <a:gd name="connsiteX125" fmla="*/ 938151 w 1341912"/>
              <a:gd name="connsiteY125" fmla="*/ 713343 h 1176481"/>
              <a:gd name="connsiteX126" fmla="*/ 961901 w 1341912"/>
              <a:gd name="connsiteY126" fmla="*/ 606466 h 1176481"/>
              <a:gd name="connsiteX127" fmla="*/ 973776 w 1341912"/>
              <a:gd name="connsiteY127" fmla="*/ 475837 h 1176481"/>
              <a:gd name="connsiteX128" fmla="*/ 1056904 w 1341912"/>
              <a:gd name="connsiteY128" fmla="*/ 380834 h 1176481"/>
              <a:gd name="connsiteX129" fmla="*/ 1104405 w 1341912"/>
              <a:gd name="connsiteY129" fmla="*/ 357084 h 1176481"/>
              <a:gd name="connsiteX130" fmla="*/ 1140031 w 1341912"/>
              <a:gd name="connsiteY130" fmla="*/ 333333 h 1176481"/>
              <a:gd name="connsiteX131" fmla="*/ 1246909 w 1341912"/>
              <a:gd name="connsiteY131" fmla="*/ 345208 h 1176481"/>
              <a:gd name="connsiteX132" fmla="*/ 1294410 w 1341912"/>
              <a:gd name="connsiteY132" fmla="*/ 392710 h 1176481"/>
              <a:gd name="connsiteX133" fmla="*/ 1341912 w 1341912"/>
              <a:gd name="connsiteY133" fmla="*/ 475837 h 1176481"/>
              <a:gd name="connsiteX134" fmla="*/ 1330036 w 1341912"/>
              <a:gd name="connsiteY134" fmla="*/ 618341 h 1176481"/>
              <a:gd name="connsiteX135" fmla="*/ 1318161 w 1341912"/>
              <a:gd name="connsiteY135" fmla="*/ 653967 h 1176481"/>
              <a:gd name="connsiteX136" fmla="*/ 1282535 w 1341912"/>
              <a:gd name="connsiteY136" fmla="*/ 665842 h 1176481"/>
              <a:gd name="connsiteX137" fmla="*/ 1104405 w 1341912"/>
              <a:gd name="connsiteY137" fmla="*/ 642091 h 1176481"/>
              <a:gd name="connsiteX138" fmla="*/ 1021278 w 1341912"/>
              <a:gd name="connsiteY138" fmla="*/ 606466 h 1176481"/>
              <a:gd name="connsiteX139" fmla="*/ 985652 w 1341912"/>
              <a:gd name="connsiteY139" fmla="*/ 570840 h 1176481"/>
              <a:gd name="connsiteX140" fmla="*/ 938151 w 1341912"/>
              <a:gd name="connsiteY140" fmla="*/ 487712 h 1176481"/>
              <a:gd name="connsiteX141" fmla="*/ 926275 w 1341912"/>
              <a:gd name="connsiteY141" fmla="*/ 452086 h 1176481"/>
              <a:gd name="connsiteX142" fmla="*/ 902525 w 1341912"/>
              <a:gd name="connsiteY142" fmla="*/ 392710 h 1176481"/>
              <a:gd name="connsiteX143" fmla="*/ 926275 w 1341912"/>
              <a:gd name="connsiteY143" fmla="*/ 273956 h 1176481"/>
              <a:gd name="connsiteX144" fmla="*/ 961901 w 1341912"/>
              <a:gd name="connsiteY144" fmla="*/ 238330 h 1176481"/>
              <a:gd name="connsiteX145" fmla="*/ 997527 w 1341912"/>
              <a:gd name="connsiteY145" fmla="*/ 250206 h 1176481"/>
              <a:gd name="connsiteX146" fmla="*/ 1068779 w 1341912"/>
              <a:gd name="connsiteY146" fmla="*/ 309582 h 1176481"/>
              <a:gd name="connsiteX147" fmla="*/ 1092530 w 1341912"/>
              <a:gd name="connsiteY147" fmla="*/ 345208 h 1176481"/>
              <a:gd name="connsiteX148" fmla="*/ 1080654 w 1341912"/>
              <a:gd name="connsiteY148" fmla="*/ 416460 h 1176481"/>
              <a:gd name="connsiteX149" fmla="*/ 1045028 w 1341912"/>
              <a:gd name="connsiteY149" fmla="*/ 428336 h 1176481"/>
              <a:gd name="connsiteX150" fmla="*/ 926275 w 1341912"/>
              <a:gd name="connsiteY150" fmla="*/ 416460 h 1176481"/>
              <a:gd name="connsiteX151" fmla="*/ 890649 w 1341912"/>
              <a:gd name="connsiteY151" fmla="*/ 380834 h 1176481"/>
              <a:gd name="connsiteX152" fmla="*/ 843148 w 1341912"/>
              <a:gd name="connsiteY152" fmla="*/ 309582 h 1176481"/>
              <a:gd name="connsiteX153" fmla="*/ 831273 w 1341912"/>
              <a:gd name="connsiteY153" fmla="*/ 273956 h 1176481"/>
              <a:gd name="connsiteX154" fmla="*/ 843148 w 1341912"/>
              <a:gd name="connsiteY154" fmla="*/ 190829 h 1176481"/>
              <a:gd name="connsiteX155" fmla="*/ 950026 w 1341912"/>
              <a:gd name="connsiteY155" fmla="*/ 155203 h 1176481"/>
              <a:gd name="connsiteX156" fmla="*/ 1056904 w 1341912"/>
              <a:gd name="connsiteY156" fmla="*/ 167079 h 1176481"/>
              <a:gd name="connsiteX157" fmla="*/ 1092530 w 1341912"/>
              <a:gd name="connsiteY157" fmla="*/ 190829 h 1176481"/>
              <a:gd name="connsiteX158" fmla="*/ 1140031 w 1341912"/>
              <a:gd name="connsiteY158" fmla="*/ 214580 h 1176481"/>
              <a:gd name="connsiteX159" fmla="*/ 1175657 w 1341912"/>
              <a:gd name="connsiteY159" fmla="*/ 250206 h 1176481"/>
              <a:gd name="connsiteX160" fmla="*/ 1211283 w 1341912"/>
              <a:gd name="connsiteY160" fmla="*/ 273956 h 1176481"/>
              <a:gd name="connsiteX161" fmla="*/ 1270660 w 1341912"/>
              <a:gd name="connsiteY161" fmla="*/ 368959 h 1176481"/>
              <a:gd name="connsiteX162" fmla="*/ 1282535 w 1341912"/>
              <a:gd name="connsiteY162" fmla="*/ 428336 h 1176481"/>
              <a:gd name="connsiteX163" fmla="*/ 1306286 w 1341912"/>
              <a:gd name="connsiteY163" fmla="*/ 499588 h 1176481"/>
              <a:gd name="connsiteX164" fmla="*/ 1294410 w 1341912"/>
              <a:gd name="connsiteY164" fmla="*/ 713343 h 1176481"/>
              <a:gd name="connsiteX165" fmla="*/ 1235034 w 1341912"/>
              <a:gd name="connsiteY165" fmla="*/ 808346 h 1176481"/>
              <a:gd name="connsiteX166" fmla="*/ 1175657 w 1341912"/>
              <a:gd name="connsiteY166" fmla="*/ 879598 h 1176481"/>
              <a:gd name="connsiteX167" fmla="*/ 1116280 w 1341912"/>
              <a:gd name="connsiteY167" fmla="*/ 938975 h 1176481"/>
              <a:gd name="connsiteX168" fmla="*/ 1021278 w 1341912"/>
              <a:gd name="connsiteY168" fmla="*/ 1045853 h 1176481"/>
              <a:gd name="connsiteX169" fmla="*/ 985652 w 1341912"/>
              <a:gd name="connsiteY169" fmla="*/ 1069603 h 1176481"/>
              <a:gd name="connsiteX170" fmla="*/ 878774 w 1341912"/>
              <a:gd name="connsiteY170" fmla="*/ 1140855 h 1176481"/>
              <a:gd name="connsiteX171" fmla="*/ 807522 w 1341912"/>
              <a:gd name="connsiteY171" fmla="*/ 1164606 h 1176481"/>
              <a:gd name="connsiteX172" fmla="*/ 771896 w 1341912"/>
              <a:gd name="connsiteY172" fmla="*/ 1176481 h 1176481"/>
              <a:gd name="connsiteX173" fmla="*/ 617517 w 1341912"/>
              <a:gd name="connsiteY173" fmla="*/ 1152730 h 1176481"/>
              <a:gd name="connsiteX174" fmla="*/ 522514 w 1341912"/>
              <a:gd name="connsiteY174" fmla="*/ 1093354 h 1176481"/>
              <a:gd name="connsiteX175" fmla="*/ 486888 w 1341912"/>
              <a:gd name="connsiteY175" fmla="*/ 1057728 h 1176481"/>
              <a:gd name="connsiteX176" fmla="*/ 451262 w 1341912"/>
              <a:gd name="connsiteY176" fmla="*/ 1033977 h 1176481"/>
              <a:gd name="connsiteX177" fmla="*/ 380010 w 1341912"/>
              <a:gd name="connsiteY177" fmla="*/ 974601 h 1176481"/>
              <a:gd name="connsiteX178" fmla="*/ 320634 w 1341912"/>
              <a:gd name="connsiteY178" fmla="*/ 903349 h 1176481"/>
              <a:gd name="connsiteX179" fmla="*/ 296883 w 1341912"/>
              <a:gd name="connsiteY179" fmla="*/ 867723 h 1176481"/>
              <a:gd name="connsiteX180" fmla="*/ 201880 w 1341912"/>
              <a:gd name="connsiteY180" fmla="*/ 760845 h 1176481"/>
              <a:gd name="connsiteX181" fmla="*/ 201880 w 1341912"/>
              <a:gd name="connsiteY181" fmla="*/ 558964 h 1176481"/>
              <a:gd name="connsiteX182" fmla="*/ 225631 w 1341912"/>
              <a:gd name="connsiteY182" fmla="*/ 511463 h 1176481"/>
              <a:gd name="connsiteX183" fmla="*/ 296883 w 1341912"/>
              <a:gd name="connsiteY183" fmla="*/ 475837 h 1176481"/>
              <a:gd name="connsiteX184" fmla="*/ 320634 w 1341912"/>
              <a:gd name="connsiteY184" fmla="*/ 463962 h 117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341912" h="1176481">
                <a:moveTo>
                  <a:pt x="783771" y="190829"/>
                </a:moveTo>
                <a:cubicBezTo>
                  <a:pt x="752104" y="194787"/>
                  <a:pt x="718823" y="191970"/>
                  <a:pt x="688769" y="202704"/>
                </a:cubicBezTo>
                <a:cubicBezTo>
                  <a:pt x="661887" y="212305"/>
                  <a:pt x="617517" y="250206"/>
                  <a:pt x="617517" y="250206"/>
                </a:cubicBezTo>
                <a:cubicBezTo>
                  <a:pt x="554181" y="345209"/>
                  <a:pt x="637310" y="230414"/>
                  <a:pt x="558140" y="309582"/>
                </a:cubicBezTo>
                <a:cubicBezTo>
                  <a:pt x="548048" y="319674"/>
                  <a:pt x="542306" y="333333"/>
                  <a:pt x="534389" y="345208"/>
                </a:cubicBezTo>
                <a:cubicBezTo>
                  <a:pt x="530431" y="357083"/>
                  <a:pt x="522514" y="368316"/>
                  <a:pt x="522514" y="380834"/>
                </a:cubicBezTo>
                <a:cubicBezTo>
                  <a:pt x="522514" y="404912"/>
                  <a:pt x="526775" y="429243"/>
                  <a:pt x="534389" y="452086"/>
                </a:cubicBezTo>
                <a:cubicBezTo>
                  <a:pt x="540100" y="469220"/>
                  <a:pt x="580237" y="515822"/>
                  <a:pt x="593766" y="523338"/>
                </a:cubicBezTo>
                <a:cubicBezTo>
                  <a:pt x="615651" y="535496"/>
                  <a:pt x="640730" y="541017"/>
                  <a:pt x="665018" y="547089"/>
                </a:cubicBezTo>
                <a:cubicBezTo>
                  <a:pt x="789598" y="578233"/>
                  <a:pt x="677701" y="553476"/>
                  <a:pt x="938151" y="570840"/>
                </a:cubicBezTo>
                <a:cubicBezTo>
                  <a:pt x="981776" y="573748"/>
                  <a:pt x="1025236" y="578757"/>
                  <a:pt x="1068779" y="582715"/>
                </a:cubicBezTo>
                <a:cubicBezTo>
                  <a:pt x="1151906" y="638133"/>
                  <a:pt x="1124197" y="606465"/>
                  <a:pt x="1163782" y="665842"/>
                </a:cubicBezTo>
                <a:cubicBezTo>
                  <a:pt x="1167740" y="677717"/>
                  <a:pt x="1170059" y="690272"/>
                  <a:pt x="1175657" y="701468"/>
                </a:cubicBezTo>
                <a:cubicBezTo>
                  <a:pt x="1203717" y="757587"/>
                  <a:pt x="1240101" y="746345"/>
                  <a:pt x="1187532" y="843972"/>
                </a:cubicBezTo>
                <a:cubicBezTo>
                  <a:pt x="1179879" y="858184"/>
                  <a:pt x="1093234" y="905442"/>
                  <a:pt x="1068779" y="915224"/>
                </a:cubicBezTo>
                <a:cubicBezTo>
                  <a:pt x="1045534" y="924522"/>
                  <a:pt x="1021278" y="931058"/>
                  <a:pt x="997527" y="938975"/>
                </a:cubicBezTo>
                <a:lnTo>
                  <a:pt x="961901" y="950850"/>
                </a:lnTo>
                <a:cubicBezTo>
                  <a:pt x="847106" y="946892"/>
                  <a:pt x="731935" y="949071"/>
                  <a:pt x="617517" y="938975"/>
                </a:cubicBezTo>
                <a:cubicBezTo>
                  <a:pt x="596282" y="937101"/>
                  <a:pt x="578100" y="922709"/>
                  <a:pt x="558140" y="915224"/>
                </a:cubicBezTo>
                <a:cubicBezTo>
                  <a:pt x="546419" y="910829"/>
                  <a:pt x="534389" y="907307"/>
                  <a:pt x="522514" y="903349"/>
                </a:cubicBezTo>
                <a:cubicBezTo>
                  <a:pt x="516135" y="898564"/>
                  <a:pt x="453594" y="850286"/>
                  <a:pt x="439387" y="843972"/>
                </a:cubicBezTo>
                <a:cubicBezTo>
                  <a:pt x="402212" y="827450"/>
                  <a:pt x="360114" y="818216"/>
                  <a:pt x="320634" y="808346"/>
                </a:cubicBezTo>
                <a:cubicBezTo>
                  <a:pt x="308759" y="800429"/>
                  <a:pt x="297774" y="790978"/>
                  <a:pt x="285008" y="784595"/>
                </a:cubicBezTo>
                <a:cubicBezTo>
                  <a:pt x="273812" y="778997"/>
                  <a:pt x="259157" y="780540"/>
                  <a:pt x="249382" y="772720"/>
                </a:cubicBezTo>
                <a:cubicBezTo>
                  <a:pt x="238237" y="763804"/>
                  <a:pt x="233548" y="748969"/>
                  <a:pt x="225631" y="737094"/>
                </a:cubicBezTo>
                <a:cubicBezTo>
                  <a:pt x="203964" y="672092"/>
                  <a:pt x="207955" y="700651"/>
                  <a:pt x="225631" y="594590"/>
                </a:cubicBezTo>
                <a:cubicBezTo>
                  <a:pt x="227689" y="582243"/>
                  <a:pt x="228655" y="567815"/>
                  <a:pt x="237506" y="558964"/>
                </a:cubicBezTo>
                <a:cubicBezTo>
                  <a:pt x="278340" y="518130"/>
                  <a:pt x="299585" y="514521"/>
                  <a:pt x="344384" y="499588"/>
                </a:cubicBezTo>
                <a:cubicBezTo>
                  <a:pt x="372093" y="503546"/>
                  <a:pt x="399973" y="506456"/>
                  <a:pt x="427512" y="511463"/>
                </a:cubicBezTo>
                <a:cubicBezTo>
                  <a:pt x="478567" y="520745"/>
                  <a:pt x="466118" y="522494"/>
                  <a:pt x="510639" y="535214"/>
                </a:cubicBezTo>
                <a:cubicBezTo>
                  <a:pt x="615044" y="565045"/>
                  <a:pt x="508327" y="530485"/>
                  <a:pt x="593766" y="558964"/>
                </a:cubicBezTo>
                <a:cubicBezTo>
                  <a:pt x="648052" y="595155"/>
                  <a:pt x="689899" y="609859"/>
                  <a:pt x="712519" y="677717"/>
                </a:cubicBezTo>
                <a:lnTo>
                  <a:pt x="736270" y="748969"/>
                </a:lnTo>
                <a:cubicBezTo>
                  <a:pt x="732312" y="784595"/>
                  <a:pt x="733089" y="821072"/>
                  <a:pt x="724395" y="855847"/>
                </a:cubicBezTo>
                <a:cubicBezTo>
                  <a:pt x="720933" y="869693"/>
                  <a:pt x="711385" y="882075"/>
                  <a:pt x="700644" y="891473"/>
                </a:cubicBezTo>
                <a:cubicBezTo>
                  <a:pt x="679162" y="910270"/>
                  <a:pt x="656472" y="929949"/>
                  <a:pt x="629392" y="938975"/>
                </a:cubicBezTo>
                <a:cubicBezTo>
                  <a:pt x="538992" y="969108"/>
                  <a:pt x="582689" y="957815"/>
                  <a:pt x="498764" y="974601"/>
                </a:cubicBezTo>
                <a:cubicBezTo>
                  <a:pt x="357998" y="946446"/>
                  <a:pt x="503836" y="983452"/>
                  <a:pt x="403761" y="938975"/>
                </a:cubicBezTo>
                <a:cubicBezTo>
                  <a:pt x="380883" y="928807"/>
                  <a:pt x="356260" y="923141"/>
                  <a:pt x="332509" y="915224"/>
                </a:cubicBezTo>
                <a:lnTo>
                  <a:pt x="296883" y="903349"/>
                </a:lnTo>
                <a:cubicBezTo>
                  <a:pt x="285008" y="895432"/>
                  <a:pt x="274375" y="885220"/>
                  <a:pt x="261257" y="879598"/>
                </a:cubicBezTo>
                <a:cubicBezTo>
                  <a:pt x="246256" y="873169"/>
                  <a:pt x="227336" y="876776"/>
                  <a:pt x="213756" y="867723"/>
                </a:cubicBezTo>
                <a:cubicBezTo>
                  <a:pt x="201881" y="859806"/>
                  <a:pt x="198400" y="843640"/>
                  <a:pt x="190005" y="832097"/>
                </a:cubicBezTo>
                <a:cubicBezTo>
                  <a:pt x="166722" y="800084"/>
                  <a:pt x="140710" y="770030"/>
                  <a:pt x="118753" y="737094"/>
                </a:cubicBezTo>
                <a:cubicBezTo>
                  <a:pt x="102919" y="713343"/>
                  <a:pt x="91436" y="686026"/>
                  <a:pt x="71252" y="665842"/>
                </a:cubicBezTo>
                <a:cubicBezTo>
                  <a:pt x="25534" y="620124"/>
                  <a:pt x="44942" y="644190"/>
                  <a:pt x="11875" y="594590"/>
                </a:cubicBezTo>
                <a:cubicBezTo>
                  <a:pt x="7917" y="582715"/>
                  <a:pt x="0" y="571482"/>
                  <a:pt x="0" y="558964"/>
                </a:cubicBezTo>
                <a:cubicBezTo>
                  <a:pt x="0" y="534886"/>
                  <a:pt x="4261" y="510555"/>
                  <a:pt x="11875" y="487712"/>
                </a:cubicBezTo>
                <a:cubicBezTo>
                  <a:pt x="19060" y="466156"/>
                  <a:pt x="55988" y="429179"/>
                  <a:pt x="71252" y="416460"/>
                </a:cubicBezTo>
                <a:cubicBezTo>
                  <a:pt x="82216" y="407323"/>
                  <a:pt x="94486" y="399791"/>
                  <a:pt x="106878" y="392710"/>
                </a:cubicBezTo>
                <a:cubicBezTo>
                  <a:pt x="138551" y="374611"/>
                  <a:pt x="156694" y="366602"/>
                  <a:pt x="190005" y="357084"/>
                </a:cubicBezTo>
                <a:cubicBezTo>
                  <a:pt x="229773" y="345722"/>
                  <a:pt x="271141" y="340267"/>
                  <a:pt x="308758" y="321458"/>
                </a:cubicBezTo>
                <a:cubicBezTo>
                  <a:pt x="367456" y="292109"/>
                  <a:pt x="339465" y="303305"/>
                  <a:pt x="391886" y="285832"/>
                </a:cubicBezTo>
                <a:cubicBezTo>
                  <a:pt x="510068" y="294273"/>
                  <a:pt x="551613" y="287615"/>
                  <a:pt x="653143" y="321458"/>
                </a:cubicBezTo>
                <a:lnTo>
                  <a:pt x="724395" y="345208"/>
                </a:lnTo>
                <a:lnTo>
                  <a:pt x="760021" y="357084"/>
                </a:lnTo>
                <a:cubicBezTo>
                  <a:pt x="839085" y="436148"/>
                  <a:pt x="753935" y="361620"/>
                  <a:pt x="831273" y="404585"/>
                </a:cubicBezTo>
                <a:cubicBezTo>
                  <a:pt x="856226" y="418447"/>
                  <a:pt x="875445" y="443059"/>
                  <a:pt x="902525" y="452086"/>
                </a:cubicBezTo>
                <a:cubicBezTo>
                  <a:pt x="914400" y="456045"/>
                  <a:pt x="926645" y="459031"/>
                  <a:pt x="938151" y="463962"/>
                </a:cubicBezTo>
                <a:cubicBezTo>
                  <a:pt x="1083905" y="526428"/>
                  <a:pt x="902000" y="451824"/>
                  <a:pt x="1021278" y="511463"/>
                </a:cubicBezTo>
                <a:cubicBezTo>
                  <a:pt x="1032474" y="517061"/>
                  <a:pt x="1045029" y="519380"/>
                  <a:pt x="1056904" y="523338"/>
                </a:cubicBezTo>
                <a:cubicBezTo>
                  <a:pt x="1064821" y="535213"/>
                  <a:pt x="1070562" y="548872"/>
                  <a:pt x="1080654" y="558964"/>
                </a:cubicBezTo>
                <a:cubicBezTo>
                  <a:pt x="1159826" y="638137"/>
                  <a:pt x="1076692" y="523334"/>
                  <a:pt x="1140031" y="618341"/>
                </a:cubicBezTo>
                <a:cubicBezTo>
                  <a:pt x="1143989" y="630216"/>
                  <a:pt x="1151906" y="641449"/>
                  <a:pt x="1151906" y="653967"/>
                </a:cubicBezTo>
                <a:cubicBezTo>
                  <a:pt x="1151906" y="709431"/>
                  <a:pt x="1126584" y="734693"/>
                  <a:pt x="1104405" y="784595"/>
                </a:cubicBezTo>
                <a:cubicBezTo>
                  <a:pt x="1084001" y="830504"/>
                  <a:pt x="1104052" y="813520"/>
                  <a:pt x="1068779" y="855847"/>
                </a:cubicBezTo>
                <a:cubicBezTo>
                  <a:pt x="1058028" y="868749"/>
                  <a:pt x="1043464" y="878216"/>
                  <a:pt x="1033153" y="891473"/>
                </a:cubicBezTo>
                <a:cubicBezTo>
                  <a:pt x="987812" y="949769"/>
                  <a:pt x="1004364" y="959307"/>
                  <a:pt x="950026" y="986476"/>
                </a:cubicBezTo>
                <a:cubicBezTo>
                  <a:pt x="938830" y="992074"/>
                  <a:pt x="926275" y="994393"/>
                  <a:pt x="914400" y="998351"/>
                </a:cubicBezTo>
                <a:cubicBezTo>
                  <a:pt x="857944" y="1035989"/>
                  <a:pt x="892313" y="1017589"/>
                  <a:pt x="807522" y="1045853"/>
                </a:cubicBezTo>
                <a:lnTo>
                  <a:pt x="771896" y="1057728"/>
                </a:lnTo>
                <a:cubicBezTo>
                  <a:pt x="720436" y="1053770"/>
                  <a:pt x="668610" y="1053152"/>
                  <a:pt x="617517" y="1045853"/>
                </a:cubicBezTo>
                <a:cubicBezTo>
                  <a:pt x="585203" y="1041237"/>
                  <a:pt x="554522" y="1028504"/>
                  <a:pt x="522514" y="1022102"/>
                </a:cubicBezTo>
                <a:cubicBezTo>
                  <a:pt x="498975" y="1017394"/>
                  <a:pt x="440799" y="1006739"/>
                  <a:pt x="415636" y="998351"/>
                </a:cubicBezTo>
                <a:cubicBezTo>
                  <a:pt x="395413" y="991610"/>
                  <a:pt x="376483" y="981342"/>
                  <a:pt x="356260" y="974601"/>
                </a:cubicBezTo>
                <a:cubicBezTo>
                  <a:pt x="340776" y="969440"/>
                  <a:pt x="324451" y="967209"/>
                  <a:pt x="308758" y="962725"/>
                </a:cubicBezTo>
                <a:cubicBezTo>
                  <a:pt x="296722" y="959286"/>
                  <a:pt x="285007" y="954808"/>
                  <a:pt x="273132" y="950850"/>
                </a:cubicBezTo>
                <a:cubicBezTo>
                  <a:pt x="261257" y="942933"/>
                  <a:pt x="250548" y="932896"/>
                  <a:pt x="237506" y="927099"/>
                </a:cubicBezTo>
                <a:cubicBezTo>
                  <a:pt x="214628" y="916931"/>
                  <a:pt x="166254" y="903349"/>
                  <a:pt x="166254" y="903349"/>
                </a:cubicBezTo>
                <a:cubicBezTo>
                  <a:pt x="158337" y="891474"/>
                  <a:pt x="152596" y="877815"/>
                  <a:pt x="142504" y="867723"/>
                </a:cubicBezTo>
                <a:cubicBezTo>
                  <a:pt x="63332" y="788550"/>
                  <a:pt x="146466" y="903353"/>
                  <a:pt x="83127" y="808346"/>
                </a:cubicBezTo>
                <a:lnTo>
                  <a:pt x="47501" y="701468"/>
                </a:lnTo>
                <a:lnTo>
                  <a:pt x="35626" y="665842"/>
                </a:lnTo>
                <a:cubicBezTo>
                  <a:pt x="23311" y="542693"/>
                  <a:pt x="14608" y="525829"/>
                  <a:pt x="35626" y="392710"/>
                </a:cubicBezTo>
                <a:cubicBezTo>
                  <a:pt x="39530" y="367981"/>
                  <a:pt x="45489" y="342289"/>
                  <a:pt x="59376" y="321458"/>
                </a:cubicBezTo>
                <a:lnTo>
                  <a:pt x="83127" y="285832"/>
                </a:lnTo>
                <a:cubicBezTo>
                  <a:pt x="112975" y="196285"/>
                  <a:pt x="72712" y="306663"/>
                  <a:pt x="118753" y="214580"/>
                </a:cubicBezTo>
                <a:cubicBezTo>
                  <a:pt x="124351" y="203384"/>
                  <a:pt x="122943" y="188835"/>
                  <a:pt x="130628" y="178954"/>
                </a:cubicBezTo>
                <a:cubicBezTo>
                  <a:pt x="186700" y="106861"/>
                  <a:pt x="178971" y="115338"/>
                  <a:pt x="237506" y="95827"/>
                </a:cubicBezTo>
                <a:cubicBezTo>
                  <a:pt x="271035" y="73474"/>
                  <a:pt x="305375" y="48453"/>
                  <a:pt x="344384" y="36450"/>
                </a:cubicBezTo>
                <a:cubicBezTo>
                  <a:pt x="371137" y="28218"/>
                  <a:pt x="399947" y="29439"/>
                  <a:pt x="427512" y="24575"/>
                </a:cubicBezTo>
                <a:cubicBezTo>
                  <a:pt x="467266" y="17560"/>
                  <a:pt x="506681" y="8741"/>
                  <a:pt x="546265" y="824"/>
                </a:cubicBezTo>
                <a:cubicBezTo>
                  <a:pt x="621475" y="4782"/>
                  <a:pt x="699845" y="-9230"/>
                  <a:pt x="771896" y="12699"/>
                </a:cubicBezTo>
                <a:cubicBezTo>
                  <a:pt x="799204" y="21010"/>
                  <a:pt x="819397" y="83951"/>
                  <a:pt x="819397" y="83951"/>
                </a:cubicBezTo>
                <a:cubicBezTo>
                  <a:pt x="814804" y="125290"/>
                  <a:pt x="811841" y="219976"/>
                  <a:pt x="783771" y="262081"/>
                </a:cubicBezTo>
                <a:cubicBezTo>
                  <a:pt x="767937" y="285832"/>
                  <a:pt x="749036" y="307802"/>
                  <a:pt x="736270" y="333333"/>
                </a:cubicBezTo>
                <a:cubicBezTo>
                  <a:pt x="717529" y="370815"/>
                  <a:pt x="693676" y="423428"/>
                  <a:pt x="665018" y="452086"/>
                </a:cubicBezTo>
                <a:cubicBezTo>
                  <a:pt x="653143" y="463961"/>
                  <a:pt x="640143" y="474810"/>
                  <a:pt x="629392" y="487712"/>
                </a:cubicBezTo>
                <a:cubicBezTo>
                  <a:pt x="603576" y="518691"/>
                  <a:pt x="611664" y="531944"/>
                  <a:pt x="570015" y="547089"/>
                </a:cubicBezTo>
                <a:cubicBezTo>
                  <a:pt x="539338" y="558244"/>
                  <a:pt x="475013" y="570840"/>
                  <a:pt x="475013" y="570840"/>
                </a:cubicBezTo>
                <a:cubicBezTo>
                  <a:pt x="427512" y="566881"/>
                  <a:pt x="376934" y="576240"/>
                  <a:pt x="332509" y="558964"/>
                </a:cubicBezTo>
                <a:cubicBezTo>
                  <a:pt x="301204" y="546790"/>
                  <a:pt x="261257" y="487712"/>
                  <a:pt x="261257" y="487712"/>
                </a:cubicBezTo>
                <a:cubicBezTo>
                  <a:pt x="257299" y="460003"/>
                  <a:pt x="254871" y="432032"/>
                  <a:pt x="249382" y="404585"/>
                </a:cubicBezTo>
                <a:cubicBezTo>
                  <a:pt x="246927" y="392310"/>
                  <a:pt x="240542" y="381103"/>
                  <a:pt x="237506" y="368959"/>
                </a:cubicBezTo>
                <a:cubicBezTo>
                  <a:pt x="232611" y="349377"/>
                  <a:pt x="229589" y="329374"/>
                  <a:pt x="225631" y="309582"/>
                </a:cubicBezTo>
                <a:cubicBezTo>
                  <a:pt x="229589" y="285831"/>
                  <a:pt x="232283" y="261835"/>
                  <a:pt x="237506" y="238330"/>
                </a:cubicBezTo>
                <a:cubicBezTo>
                  <a:pt x="240222" y="226110"/>
                  <a:pt x="240531" y="211555"/>
                  <a:pt x="249382" y="202704"/>
                </a:cubicBezTo>
                <a:cubicBezTo>
                  <a:pt x="269566" y="182520"/>
                  <a:pt x="297798" y="172330"/>
                  <a:pt x="320634" y="155203"/>
                </a:cubicBezTo>
                <a:cubicBezTo>
                  <a:pt x="336468" y="143328"/>
                  <a:pt x="350432" y="128428"/>
                  <a:pt x="368135" y="119577"/>
                </a:cubicBezTo>
                <a:cubicBezTo>
                  <a:pt x="390527" y="108381"/>
                  <a:pt x="439387" y="95827"/>
                  <a:pt x="439387" y="95827"/>
                </a:cubicBezTo>
                <a:cubicBezTo>
                  <a:pt x="455221" y="99785"/>
                  <a:pt x="474605" y="96955"/>
                  <a:pt x="486888" y="107702"/>
                </a:cubicBezTo>
                <a:cubicBezTo>
                  <a:pt x="508370" y="126499"/>
                  <a:pt x="518555" y="155203"/>
                  <a:pt x="534389" y="178954"/>
                </a:cubicBezTo>
                <a:cubicBezTo>
                  <a:pt x="567961" y="229312"/>
                  <a:pt x="551755" y="201811"/>
                  <a:pt x="581891" y="262081"/>
                </a:cubicBezTo>
                <a:cubicBezTo>
                  <a:pt x="592285" y="303656"/>
                  <a:pt x="605641" y="350158"/>
                  <a:pt x="605641" y="392710"/>
                </a:cubicBezTo>
                <a:cubicBezTo>
                  <a:pt x="605641" y="424624"/>
                  <a:pt x="608038" y="459167"/>
                  <a:pt x="593766" y="487712"/>
                </a:cubicBezTo>
                <a:cubicBezTo>
                  <a:pt x="578745" y="517754"/>
                  <a:pt x="546265" y="535213"/>
                  <a:pt x="522514" y="558964"/>
                </a:cubicBezTo>
                <a:cubicBezTo>
                  <a:pt x="476796" y="604682"/>
                  <a:pt x="500862" y="585274"/>
                  <a:pt x="451262" y="618341"/>
                </a:cubicBezTo>
                <a:cubicBezTo>
                  <a:pt x="394708" y="703173"/>
                  <a:pt x="410684" y="661901"/>
                  <a:pt x="391886" y="737094"/>
                </a:cubicBezTo>
                <a:cubicBezTo>
                  <a:pt x="399059" y="830346"/>
                  <a:pt x="369215" y="880317"/>
                  <a:pt x="439387" y="927099"/>
                </a:cubicBezTo>
                <a:cubicBezTo>
                  <a:pt x="449802" y="934043"/>
                  <a:pt x="463138" y="935016"/>
                  <a:pt x="475013" y="938975"/>
                </a:cubicBezTo>
                <a:cubicBezTo>
                  <a:pt x="514597" y="931058"/>
                  <a:pt x="554603" y="925015"/>
                  <a:pt x="593766" y="915224"/>
                </a:cubicBezTo>
                <a:cubicBezTo>
                  <a:pt x="742275" y="878097"/>
                  <a:pt x="557627" y="925549"/>
                  <a:pt x="676893" y="891473"/>
                </a:cubicBezTo>
                <a:cubicBezTo>
                  <a:pt x="781299" y="861642"/>
                  <a:pt x="674582" y="896202"/>
                  <a:pt x="760021" y="867723"/>
                </a:cubicBezTo>
                <a:cubicBezTo>
                  <a:pt x="840259" y="814230"/>
                  <a:pt x="741280" y="877093"/>
                  <a:pt x="878774" y="808346"/>
                </a:cubicBezTo>
                <a:cubicBezTo>
                  <a:pt x="891540" y="801963"/>
                  <a:pt x="902525" y="792512"/>
                  <a:pt x="914400" y="784595"/>
                </a:cubicBezTo>
                <a:cubicBezTo>
                  <a:pt x="922317" y="760844"/>
                  <a:pt x="932079" y="737631"/>
                  <a:pt x="938151" y="713343"/>
                </a:cubicBezTo>
                <a:cubicBezTo>
                  <a:pt x="954921" y="646261"/>
                  <a:pt x="946825" y="681846"/>
                  <a:pt x="961901" y="606466"/>
                </a:cubicBezTo>
                <a:cubicBezTo>
                  <a:pt x="965859" y="562923"/>
                  <a:pt x="961439" y="517783"/>
                  <a:pt x="973776" y="475837"/>
                </a:cubicBezTo>
                <a:cubicBezTo>
                  <a:pt x="987970" y="427578"/>
                  <a:pt x="1018140" y="402985"/>
                  <a:pt x="1056904" y="380834"/>
                </a:cubicBezTo>
                <a:cubicBezTo>
                  <a:pt x="1072274" y="372051"/>
                  <a:pt x="1089035" y="365867"/>
                  <a:pt x="1104405" y="357084"/>
                </a:cubicBezTo>
                <a:cubicBezTo>
                  <a:pt x="1116797" y="350003"/>
                  <a:pt x="1128156" y="341250"/>
                  <a:pt x="1140031" y="333333"/>
                </a:cubicBezTo>
                <a:cubicBezTo>
                  <a:pt x="1175657" y="337291"/>
                  <a:pt x="1213453" y="332340"/>
                  <a:pt x="1246909" y="345208"/>
                </a:cubicBezTo>
                <a:cubicBezTo>
                  <a:pt x="1267809" y="353246"/>
                  <a:pt x="1279837" y="375708"/>
                  <a:pt x="1294410" y="392710"/>
                </a:cubicBezTo>
                <a:cubicBezTo>
                  <a:pt x="1314553" y="416210"/>
                  <a:pt x="1328433" y="448880"/>
                  <a:pt x="1341912" y="475837"/>
                </a:cubicBezTo>
                <a:cubicBezTo>
                  <a:pt x="1337953" y="523338"/>
                  <a:pt x="1336336" y="571093"/>
                  <a:pt x="1330036" y="618341"/>
                </a:cubicBezTo>
                <a:cubicBezTo>
                  <a:pt x="1328382" y="630749"/>
                  <a:pt x="1327012" y="645116"/>
                  <a:pt x="1318161" y="653967"/>
                </a:cubicBezTo>
                <a:cubicBezTo>
                  <a:pt x="1309310" y="662818"/>
                  <a:pt x="1294410" y="661884"/>
                  <a:pt x="1282535" y="665842"/>
                </a:cubicBezTo>
                <a:cubicBezTo>
                  <a:pt x="1223158" y="657925"/>
                  <a:pt x="1162818" y="655366"/>
                  <a:pt x="1104405" y="642091"/>
                </a:cubicBezTo>
                <a:cubicBezTo>
                  <a:pt x="1075008" y="635410"/>
                  <a:pt x="1047128" y="621976"/>
                  <a:pt x="1021278" y="606466"/>
                </a:cubicBezTo>
                <a:cubicBezTo>
                  <a:pt x="1006877" y="597825"/>
                  <a:pt x="996403" y="583742"/>
                  <a:pt x="985652" y="570840"/>
                </a:cubicBezTo>
                <a:cubicBezTo>
                  <a:pt x="968111" y="549790"/>
                  <a:pt x="948402" y="511630"/>
                  <a:pt x="938151" y="487712"/>
                </a:cubicBezTo>
                <a:cubicBezTo>
                  <a:pt x="933220" y="476206"/>
                  <a:pt x="930670" y="463807"/>
                  <a:pt x="926275" y="452086"/>
                </a:cubicBezTo>
                <a:cubicBezTo>
                  <a:pt x="918790" y="432127"/>
                  <a:pt x="910442" y="412502"/>
                  <a:pt x="902525" y="392710"/>
                </a:cubicBezTo>
                <a:cubicBezTo>
                  <a:pt x="903530" y="385672"/>
                  <a:pt x="911201" y="296567"/>
                  <a:pt x="926275" y="273956"/>
                </a:cubicBezTo>
                <a:cubicBezTo>
                  <a:pt x="935591" y="259982"/>
                  <a:pt x="950026" y="250205"/>
                  <a:pt x="961901" y="238330"/>
                </a:cubicBezTo>
                <a:cubicBezTo>
                  <a:pt x="973776" y="242289"/>
                  <a:pt x="986331" y="244608"/>
                  <a:pt x="997527" y="250206"/>
                </a:cubicBezTo>
                <a:cubicBezTo>
                  <a:pt x="1024218" y="263552"/>
                  <a:pt x="1050018" y="287069"/>
                  <a:pt x="1068779" y="309582"/>
                </a:cubicBezTo>
                <a:cubicBezTo>
                  <a:pt x="1077916" y="320546"/>
                  <a:pt x="1084613" y="333333"/>
                  <a:pt x="1092530" y="345208"/>
                </a:cubicBezTo>
                <a:cubicBezTo>
                  <a:pt x="1088571" y="368959"/>
                  <a:pt x="1092600" y="395554"/>
                  <a:pt x="1080654" y="416460"/>
                </a:cubicBezTo>
                <a:cubicBezTo>
                  <a:pt x="1074443" y="427328"/>
                  <a:pt x="1057546" y="428336"/>
                  <a:pt x="1045028" y="428336"/>
                </a:cubicBezTo>
                <a:cubicBezTo>
                  <a:pt x="1005246" y="428336"/>
                  <a:pt x="965859" y="420419"/>
                  <a:pt x="926275" y="416460"/>
                </a:cubicBezTo>
                <a:cubicBezTo>
                  <a:pt x="914400" y="404585"/>
                  <a:pt x="900960" y="394091"/>
                  <a:pt x="890649" y="380834"/>
                </a:cubicBezTo>
                <a:cubicBezTo>
                  <a:pt x="873124" y="358302"/>
                  <a:pt x="843148" y="309582"/>
                  <a:pt x="843148" y="309582"/>
                </a:cubicBezTo>
                <a:cubicBezTo>
                  <a:pt x="839190" y="297707"/>
                  <a:pt x="831273" y="286474"/>
                  <a:pt x="831273" y="273956"/>
                </a:cubicBezTo>
                <a:cubicBezTo>
                  <a:pt x="831273" y="245966"/>
                  <a:pt x="831780" y="216407"/>
                  <a:pt x="843148" y="190829"/>
                </a:cubicBezTo>
                <a:cubicBezTo>
                  <a:pt x="856506" y="160774"/>
                  <a:pt x="936064" y="157530"/>
                  <a:pt x="950026" y="155203"/>
                </a:cubicBezTo>
                <a:cubicBezTo>
                  <a:pt x="985652" y="159162"/>
                  <a:pt x="1022129" y="158385"/>
                  <a:pt x="1056904" y="167079"/>
                </a:cubicBezTo>
                <a:cubicBezTo>
                  <a:pt x="1070750" y="170541"/>
                  <a:pt x="1080138" y="183748"/>
                  <a:pt x="1092530" y="190829"/>
                </a:cubicBezTo>
                <a:cubicBezTo>
                  <a:pt x="1107900" y="199612"/>
                  <a:pt x="1125626" y="204290"/>
                  <a:pt x="1140031" y="214580"/>
                </a:cubicBezTo>
                <a:cubicBezTo>
                  <a:pt x="1153697" y="224342"/>
                  <a:pt x="1162755" y="239455"/>
                  <a:pt x="1175657" y="250206"/>
                </a:cubicBezTo>
                <a:cubicBezTo>
                  <a:pt x="1186621" y="259343"/>
                  <a:pt x="1199408" y="266039"/>
                  <a:pt x="1211283" y="273956"/>
                </a:cubicBezTo>
                <a:cubicBezTo>
                  <a:pt x="1225697" y="295576"/>
                  <a:pt x="1263498" y="351053"/>
                  <a:pt x="1270660" y="368959"/>
                </a:cubicBezTo>
                <a:cubicBezTo>
                  <a:pt x="1278156" y="387700"/>
                  <a:pt x="1277224" y="408863"/>
                  <a:pt x="1282535" y="428336"/>
                </a:cubicBezTo>
                <a:cubicBezTo>
                  <a:pt x="1289122" y="452489"/>
                  <a:pt x="1306286" y="499588"/>
                  <a:pt x="1306286" y="499588"/>
                </a:cubicBezTo>
                <a:cubicBezTo>
                  <a:pt x="1302327" y="570840"/>
                  <a:pt x="1310456" y="643809"/>
                  <a:pt x="1294410" y="713343"/>
                </a:cubicBezTo>
                <a:cubicBezTo>
                  <a:pt x="1286013" y="749731"/>
                  <a:pt x="1255083" y="776840"/>
                  <a:pt x="1235034" y="808346"/>
                </a:cubicBezTo>
                <a:cubicBezTo>
                  <a:pt x="1187409" y="883185"/>
                  <a:pt x="1238505" y="804181"/>
                  <a:pt x="1175657" y="879598"/>
                </a:cubicBezTo>
                <a:cubicBezTo>
                  <a:pt x="1126176" y="938975"/>
                  <a:pt x="1181594" y="895432"/>
                  <a:pt x="1116280" y="938975"/>
                </a:cubicBezTo>
                <a:cubicBezTo>
                  <a:pt x="1087724" y="981810"/>
                  <a:pt x="1070085" y="1013316"/>
                  <a:pt x="1021278" y="1045853"/>
                </a:cubicBezTo>
                <a:cubicBezTo>
                  <a:pt x="1009403" y="1053770"/>
                  <a:pt x="996616" y="1060466"/>
                  <a:pt x="985652" y="1069603"/>
                </a:cubicBezTo>
                <a:cubicBezTo>
                  <a:pt x="920399" y="1123980"/>
                  <a:pt x="982203" y="1097759"/>
                  <a:pt x="878774" y="1140855"/>
                </a:cubicBezTo>
                <a:cubicBezTo>
                  <a:pt x="855664" y="1150484"/>
                  <a:pt x="831273" y="1156689"/>
                  <a:pt x="807522" y="1164606"/>
                </a:cubicBezTo>
                <a:lnTo>
                  <a:pt x="771896" y="1176481"/>
                </a:lnTo>
                <a:cubicBezTo>
                  <a:pt x="754196" y="1174514"/>
                  <a:pt x="651802" y="1167968"/>
                  <a:pt x="617517" y="1152730"/>
                </a:cubicBezTo>
                <a:cubicBezTo>
                  <a:pt x="612554" y="1150524"/>
                  <a:pt x="536131" y="1104702"/>
                  <a:pt x="522514" y="1093354"/>
                </a:cubicBezTo>
                <a:cubicBezTo>
                  <a:pt x="509612" y="1082603"/>
                  <a:pt x="499790" y="1068479"/>
                  <a:pt x="486888" y="1057728"/>
                </a:cubicBezTo>
                <a:cubicBezTo>
                  <a:pt x="475924" y="1048591"/>
                  <a:pt x="462226" y="1043114"/>
                  <a:pt x="451262" y="1033977"/>
                </a:cubicBezTo>
                <a:cubicBezTo>
                  <a:pt x="359834" y="957786"/>
                  <a:pt x="468456" y="1033563"/>
                  <a:pt x="380010" y="974601"/>
                </a:cubicBezTo>
                <a:cubicBezTo>
                  <a:pt x="321048" y="886155"/>
                  <a:pt x="396825" y="994777"/>
                  <a:pt x="320634" y="903349"/>
                </a:cubicBezTo>
                <a:cubicBezTo>
                  <a:pt x="311497" y="892385"/>
                  <a:pt x="306365" y="878390"/>
                  <a:pt x="296883" y="867723"/>
                </a:cubicBezTo>
                <a:cubicBezTo>
                  <a:pt x="188424" y="745707"/>
                  <a:pt x="255784" y="841701"/>
                  <a:pt x="201880" y="760845"/>
                </a:cubicBezTo>
                <a:cubicBezTo>
                  <a:pt x="174993" y="680181"/>
                  <a:pt x="177764" y="703658"/>
                  <a:pt x="201880" y="558964"/>
                </a:cubicBezTo>
                <a:cubicBezTo>
                  <a:pt x="204790" y="541502"/>
                  <a:pt x="214298" y="525063"/>
                  <a:pt x="225631" y="511463"/>
                </a:cubicBezTo>
                <a:cubicBezTo>
                  <a:pt x="245650" y="487440"/>
                  <a:pt x="270539" y="486374"/>
                  <a:pt x="296883" y="475837"/>
                </a:cubicBezTo>
                <a:cubicBezTo>
                  <a:pt x="305101" y="472550"/>
                  <a:pt x="312717" y="467920"/>
                  <a:pt x="320634" y="463962"/>
                </a:cubicBezTo>
              </a:path>
            </a:pathLst>
          </a:cu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2937180" y="2831494"/>
            <a:ext cx="486888" cy="1591294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9468" y="4622250"/>
            <a:ext cx="4542312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 cellulaire et expression de l’Ag  IMMUNISANT</a:t>
            </a:r>
            <a:endParaRPr lang="fr-FR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63938" y="241232"/>
            <a:ext cx="475309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VECTEUR BACTÉRIEN</a:t>
            </a:r>
            <a:endParaRPr lang="fr-FR" sz="3200" b="1" baseline="30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09468" y="398567"/>
            <a:ext cx="454231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VECTEUR VIRAL</a:t>
            </a:r>
            <a:endParaRPr lang="fr-FR" sz="3200" b="1" baseline="30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Quelques Dates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6686" y="1825624"/>
            <a:ext cx="11074400" cy="4371976"/>
          </a:xfrm>
        </p:spPr>
        <p:txBody>
          <a:bodyPr>
            <a:noAutofit/>
          </a:bodyPr>
          <a:lstStyle/>
          <a:p>
            <a:endParaRPr lang="fr-FR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DIVA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une avancée dans l’association prophylaxie  vaccinale et prophylaxie sanitaire.</a:t>
            </a:r>
          </a:p>
          <a:p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délétés</a:t>
            </a:r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un même objectif.</a:t>
            </a:r>
          </a:p>
        </p:txBody>
      </p:sp>
    </p:spTree>
    <p:extLst>
      <p:ext uri="{BB962C8B-B14F-4D97-AF65-F5344CB8AC3E}">
        <p14:creationId xmlns:p14="http://schemas.microsoft.com/office/powerpoint/2010/main" val="21362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74" y="279400"/>
            <a:ext cx="6350000" cy="62992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0640" y="1365663"/>
            <a:ext cx="4037610" cy="452431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</a:p>
          <a:p>
            <a:r>
              <a:rPr lang="fr-FR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sz="4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ACCIN DIVA</a:t>
            </a:r>
          </a:p>
          <a:p>
            <a:r>
              <a:rPr lang="fr-FR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4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ifferentiating</a:t>
            </a:r>
            <a:endParaRPr lang="fr-FR" sz="48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4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nfected</a:t>
            </a:r>
            <a:r>
              <a:rPr lang="fr-FR" sz="4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endParaRPr lang="fr-FR" sz="48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sz="4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accinated</a:t>
            </a:r>
            <a:endParaRPr lang="fr-FR" sz="48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4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nimals</a:t>
            </a:r>
            <a:endParaRPr lang="fr-FR" sz="4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1860596" y="1625282"/>
            <a:ext cx="4879607" cy="4718251"/>
            <a:chOff x="2808465" y="1949748"/>
            <a:chExt cx="4879607" cy="4718251"/>
          </a:xfrm>
        </p:grpSpPr>
        <p:sp>
          <p:nvSpPr>
            <p:cNvPr id="2" name="Hexagone 1"/>
            <p:cNvSpPr/>
            <p:nvPr/>
          </p:nvSpPr>
          <p:spPr>
            <a:xfrm rot="18631289">
              <a:off x="4453567" y="3547656"/>
              <a:ext cx="1662546" cy="1428400"/>
            </a:xfrm>
            <a:prstGeom prst="hexagon">
              <a:avLst>
                <a:gd name="adj" fmla="val 37468"/>
                <a:gd name="vf" fmla="val 1154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Bouée 4"/>
            <p:cNvSpPr/>
            <p:nvPr/>
          </p:nvSpPr>
          <p:spPr>
            <a:xfrm>
              <a:off x="3621974" y="2826313"/>
              <a:ext cx="3178660" cy="2956969"/>
            </a:xfrm>
            <a:custGeom>
              <a:avLst/>
              <a:gdLst>
                <a:gd name="connsiteX0" fmla="*/ 0 w 3816000"/>
                <a:gd name="connsiteY0" fmla="*/ 1242000 h 2484000"/>
                <a:gd name="connsiteX1" fmla="*/ 1908000 w 3816000"/>
                <a:gd name="connsiteY1" fmla="*/ 0 h 2484000"/>
                <a:gd name="connsiteX2" fmla="*/ 3816000 w 3816000"/>
                <a:gd name="connsiteY2" fmla="*/ 1242000 h 2484000"/>
                <a:gd name="connsiteX3" fmla="*/ 1908000 w 3816000"/>
                <a:gd name="connsiteY3" fmla="*/ 2484000 h 2484000"/>
                <a:gd name="connsiteX4" fmla="*/ 0 w 3816000"/>
                <a:gd name="connsiteY4" fmla="*/ 1242000 h 2484000"/>
                <a:gd name="connsiteX5" fmla="*/ 621000 w 3816000"/>
                <a:gd name="connsiteY5" fmla="*/ 1242000 h 2484000"/>
                <a:gd name="connsiteX6" fmla="*/ 1908000 w 3816000"/>
                <a:gd name="connsiteY6" fmla="*/ 1863000 h 2484000"/>
                <a:gd name="connsiteX7" fmla="*/ 3195000 w 3816000"/>
                <a:gd name="connsiteY7" fmla="*/ 1242000 h 2484000"/>
                <a:gd name="connsiteX8" fmla="*/ 1908000 w 3816000"/>
                <a:gd name="connsiteY8" fmla="*/ 621000 h 2484000"/>
                <a:gd name="connsiteX9" fmla="*/ 621000 w 3816000"/>
                <a:gd name="connsiteY9" fmla="*/ 1242000 h 2484000"/>
                <a:gd name="connsiteX0" fmla="*/ 0 w 3816000"/>
                <a:gd name="connsiteY0" fmla="*/ 1242000 h 2484000"/>
                <a:gd name="connsiteX1" fmla="*/ 1908000 w 3816000"/>
                <a:gd name="connsiteY1" fmla="*/ 0 h 2484000"/>
                <a:gd name="connsiteX2" fmla="*/ 3816000 w 3816000"/>
                <a:gd name="connsiteY2" fmla="*/ 1242000 h 2484000"/>
                <a:gd name="connsiteX3" fmla="*/ 1908000 w 3816000"/>
                <a:gd name="connsiteY3" fmla="*/ 2484000 h 2484000"/>
                <a:gd name="connsiteX4" fmla="*/ 0 w 3816000"/>
                <a:gd name="connsiteY4" fmla="*/ 1242000 h 2484000"/>
                <a:gd name="connsiteX5" fmla="*/ 621000 w 3816000"/>
                <a:gd name="connsiteY5" fmla="*/ 1242000 h 2484000"/>
                <a:gd name="connsiteX6" fmla="*/ 1908000 w 3816000"/>
                <a:gd name="connsiteY6" fmla="*/ 1863000 h 2484000"/>
                <a:gd name="connsiteX7" fmla="*/ 3195000 w 3816000"/>
                <a:gd name="connsiteY7" fmla="*/ 1242000 h 2484000"/>
                <a:gd name="connsiteX8" fmla="*/ 1824873 w 3816000"/>
                <a:gd name="connsiteY8" fmla="*/ 276616 h 2484000"/>
                <a:gd name="connsiteX9" fmla="*/ 621000 w 3816000"/>
                <a:gd name="connsiteY9" fmla="*/ 1242000 h 2484000"/>
                <a:gd name="connsiteX0" fmla="*/ 0 w 3816000"/>
                <a:gd name="connsiteY0" fmla="*/ 1242000 h 2484000"/>
                <a:gd name="connsiteX1" fmla="*/ 1908000 w 3816000"/>
                <a:gd name="connsiteY1" fmla="*/ 0 h 2484000"/>
                <a:gd name="connsiteX2" fmla="*/ 3816000 w 3816000"/>
                <a:gd name="connsiteY2" fmla="*/ 1242000 h 2484000"/>
                <a:gd name="connsiteX3" fmla="*/ 1908000 w 3816000"/>
                <a:gd name="connsiteY3" fmla="*/ 2484000 h 2484000"/>
                <a:gd name="connsiteX4" fmla="*/ 0 w 3816000"/>
                <a:gd name="connsiteY4" fmla="*/ 1242000 h 2484000"/>
                <a:gd name="connsiteX5" fmla="*/ 621000 w 3816000"/>
                <a:gd name="connsiteY5" fmla="*/ 1242000 h 2484000"/>
                <a:gd name="connsiteX6" fmla="*/ 1967377 w 3816000"/>
                <a:gd name="connsiteY6" fmla="*/ 2278636 h 2484000"/>
                <a:gd name="connsiteX7" fmla="*/ 3195000 w 3816000"/>
                <a:gd name="connsiteY7" fmla="*/ 1242000 h 2484000"/>
                <a:gd name="connsiteX8" fmla="*/ 1824873 w 3816000"/>
                <a:gd name="connsiteY8" fmla="*/ 276616 h 2484000"/>
                <a:gd name="connsiteX9" fmla="*/ 621000 w 3816000"/>
                <a:gd name="connsiteY9" fmla="*/ 1242000 h 2484000"/>
                <a:gd name="connsiteX0" fmla="*/ 0 w 3816000"/>
                <a:gd name="connsiteY0" fmla="*/ 1242000 h 2484000"/>
                <a:gd name="connsiteX1" fmla="*/ 1908000 w 3816000"/>
                <a:gd name="connsiteY1" fmla="*/ 0 h 2484000"/>
                <a:gd name="connsiteX2" fmla="*/ 3816000 w 3816000"/>
                <a:gd name="connsiteY2" fmla="*/ 1242000 h 2484000"/>
                <a:gd name="connsiteX3" fmla="*/ 1908000 w 3816000"/>
                <a:gd name="connsiteY3" fmla="*/ 2484000 h 2484000"/>
                <a:gd name="connsiteX4" fmla="*/ 0 w 3816000"/>
                <a:gd name="connsiteY4" fmla="*/ 1242000 h 2484000"/>
                <a:gd name="connsiteX5" fmla="*/ 395369 w 3816000"/>
                <a:gd name="connsiteY5" fmla="*/ 1301377 h 2484000"/>
                <a:gd name="connsiteX6" fmla="*/ 1967377 w 3816000"/>
                <a:gd name="connsiteY6" fmla="*/ 2278636 h 2484000"/>
                <a:gd name="connsiteX7" fmla="*/ 3195000 w 3816000"/>
                <a:gd name="connsiteY7" fmla="*/ 1242000 h 2484000"/>
                <a:gd name="connsiteX8" fmla="*/ 1824873 w 3816000"/>
                <a:gd name="connsiteY8" fmla="*/ 276616 h 2484000"/>
                <a:gd name="connsiteX9" fmla="*/ 395369 w 3816000"/>
                <a:gd name="connsiteY9" fmla="*/ 1301377 h 2484000"/>
                <a:gd name="connsiteX0" fmla="*/ 0 w 3816000"/>
                <a:gd name="connsiteY0" fmla="*/ 1242000 h 2484000"/>
                <a:gd name="connsiteX1" fmla="*/ 1908000 w 3816000"/>
                <a:gd name="connsiteY1" fmla="*/ 0 h 2484000"/>
                <a:gd name="connsiteX2" fmla="*/ 3816000 w 3816000"/>
                <a:gd name="connsiteY2" fmla="*/ 1242000 h 2484000"/>
                <a:gd name="connsiteX3" fmla="*/ 1908000 w 3816000"/>
                <a:gd name="connsiteY3" fmla="*/ 2484000 h 2484000"/>
                <a:gd name="connsiteX4" fmla="*/ 0 w 3816000"/>
                <a:gd name="connsiteY4" fmla="*/ 1242000 h 2484000"/>
                <a:gd name="connsiteX5" fmla="*/ 395369 w 3816000"/>
                <a:gd name="connsiteY5" fmla="*/ 1301377 h 2484000"/>
                <a:gd name="connsiteX6" fmla="*/ 1967377 w 3816000"/>
                <a:gd name="connsiteY6" fmla="*/ 2278636 h 2484000"/>
                <a:gd name="connsiteX7" fmla="*/ 3195000 w 3816000"/>
                <a:gd name="connsiteY7" fmla="*/ 1242000 h 2484000"/>
                <a:gd name="connsiteX8" fmla="*/ 1824873 w 3816000"/>
                <a:gd name="connsiteY8" fmla="*/ 157863 h 2484000"/>
                <a:gd name="connsiteX9" fmla="*/ 395369 w 3816000"/>
                <a:gd name="connsiteY9" fmla="*/ 1301377 h 2484000"/>
                <a:gd name="connsiteX0" fmla="*/ 0 w 3816000"/>
                <a:gd name="connsiteY0" fmla="*/ 1384504 h 2626504"/>
                <a:gd name="connsiteX1" fmla="*/ 1908000 w 3816000"/>
                <a:gd name="connsiteY1" fmla="*/ 0 h 2626504"/>
                <a:gd name="connsiteX2" fmla="*/ 3816000 w 3816000"/>
                <a:gd name="connsiteY2" fmla="*/ 1384504 h 2626504"/>
                <a:gd name="connsiteX3" fmla="*/ 1908000 w 3816000"/>
                <a:gd name="connsiteY3" fmla="*/ 2626504 h 2626504"/>
                <a:gd name="connsiteX4" fmla="*/ 0 w 3816000"/>
                <a:gd name="connsiteY4" fmla="*/ 1384504 h 2626504"/>
                <a:gd name="connsiteX5" fmla="*/ 395369 w 3816000"/>
                <a:gd name="connsiteY5" fmla="*/ 1443881 h 2626504"/>
                <a:gd name="connsiteX6" fmla="*/ 1967377 w 3816000"/>
                <a:gd name="connsiteY6" fmla="*/ 2421140 h 2626504"/>
                <a:gd name="connsiteX7" fmla="*/ 3195000 w 3816000"/>
                <a:gd name="connsiteY7" fmla="*/ 1384504 h 2626504"/>
                <a:gd name="connsiteX8" fmla="*/ 1824873 w 3816000"/>
                <a:gd name="connsiteY8" fmla="*/ 300367 h 2626504"/>
                <a:gd name="connsiteX9" fmla="*/ 395369 w 3816000"/>
                <a:gd name="connsiteY9" fmla="*/ 1443881 h 2626504"/>
                <a:gd name="connsiteX0" fmla="*/ 0 w 3483491"/>
                <a:gd name="connsiteY0" fmla="*/ 1384552 h 2626612"/>
                <a:gd name="connsiteX1" fmla="*/ 1908000 w 3483491"/>
                <a:gd name="connsiteY1" fmla="*/ 48 h 2626612"/>
                <a:gd name="connsiteX2" fmla="*/ 3483491 w 3483491"/>
                <a:gd name="connsiteY2" fmla="*/ 1432053 h 2626612"/>
                <a:gd name="connsiteX3" fmla="*/ 1908000 w 3483491"/>
                <a:gd name="connsiteY3" fmla="*/ 2626552 h 2626612"/>
                <a:gd name="connsiteX4" fmla="*/ 0 w 3483491"/>
                <a:gd name="connsiteY4" fmla="*/ 1384552 h 2626612"/>
                <a:gd name="connsiteX5" fmla="*/ 395369 w 3483491"/>
                <a:gd name="connsiteY5" fmla="*/ 1443929 h 2626612"/>
                <a:gd name="connsiteX6" fmla="*/ 1967377 w 3483491"/>
                <a:gd name="connsiteY6" fmla="*/ 2421188 h 2626612"/>
                <a:gd name="connsiteX7" fmla="*/ 3195000 w 3483491"/>
                <a:gd name="connsiteY7" fmla="*/ 1384552 h 2626612"/>
                <a:gd name="connsiteX8" fmla="*/ 1824873 w 3483491"/>
                <a:gd name="connsiteY8" fmla="*/ 300415 h 2626612"/>
                <a:gd name="connsiteX9" fmla="*/ 395369 w 3483491"/>
                <a:gd name="connsiteY9" fmla="*/ 1443929 h 2626612"/>
                <a:gd name="connsiteX0" fmla="*/ 0 w 3329112"/>
                <a:gd name="connsiteY0" fmla="*/ 1408268 h 2626532"/>
                <a:gd name="connsiteX1" fmla="*/ 1753621 w 3329112"/>
                <a:gd name="connsiteY1" fmla="*/ 13 h 2626532"/>
                <a:gd name="connsiteX2" fmla="*/ 3329112 w 3329112"/>
                <a:gd name="connsiteY2" fmla="*/ 1432018 h 2626532"/>
                <a:gd name="connsiteX3" fmla="*/ 1753621 w 3329112"/>
                <a:gd name="connsiteY3" fmla="*/ 2626517 h 2626532"/>
                <a:gd name="connsiteX4" fmla="*/ 0 w 3329112"/>
                <a:gd name="connsiteY4" fmla="*/ 1408268 h 2626532"/>
                <a:gd name="connsiteX5" fmla="*/ 240990 w 3329112"/>
                <a:gd name="connsiteY5" fmla="*/ 1443894 h 2626532"/>
                <a:gd name="connsiteX6" fmla="*/ 1812998 w 3329112"/>
                <a:gd name="connsiteY6" fmla="*/ 2421153 h 2626532"/>
                <a:gd name="connsiteX7" fmla="*/ 3040621 w 3329112"/>
                <a:gd name="connsiteY7" fmla="*/ 1384517 h 2626532"/>
                <a:gd name="connsiteX8" fmla="*/ 1670494 w 3329112"/>
                <a:gd name="connsiteY8" fmla="*/ 300380 h 2626532"/>
                <a:gd name="connsiteX9" fmla="*/ 240990 w 3329112"/>
                <a:gd name="connsiteY9" fmla="*/ 1443894 h 2626532"/>
                <a:gd name="connsiteX0" fmla="*/ 0 w 3329112"/>
                <a:gd name="connsiteY0" fmla="*/ 1408268 h 2626532"/>
                <a:gd name="connsiteX1" fmla="*/ 1753621 w 3329112"/>
                <a:gd name="connsiteY1" fmla="*/ 13 h 2626532"/>
                <a:gd name="connsiteX2" fmla="*/ 3329112 w 3329112"/>
                <a:gd name="connsiteY2" fmla="*/ 1432018 h 2626532"/>
                <a:gd name="connsiteX3" fmla="*/ 1753621 w 3329112"/>
                <a:gd name="connsiteY3" fmla="*/ 2626517 h 2626532"/>
                <a:gd name="connsiteX4" fmla="*/ 0 w 3329112"/>
                <a:gd name="connsiteY4" fmla="*/ 1408268 h 2626532"/>
                <a:gd name="connsiteX5" fmla="*/ 240990 w 3329112"/>
                <a:gd name="connsiteY5" fmla="*/ 1443894 h 2626532"/>
                <a:gd name="connsiteX6" fmla="*/ 1812998 w 3329112"/>
                <a:gd name="connsiteY6" fmla="*/ 2421153 h 2626532"/>
                <a:gd name="connsiteX7" fmla="*/ 3040621 w 3329112"/>
                <a:gd name="connsiteY7" fmla="*/ 1384517 h 2626532"/>
                <a:gd name="connsiteX8" fmla="*/ 1741746 w 3329112"/>
                <a:gd name="connsiteY8" fmla="*/ 241004 h 2626532"/>
                <a:gd name="connsiteX9" fmla="*/ 240990 w 3329112"/>
                <a:gd name="connsiteY9" fmla="*/ 1443894 h 26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9112" h="2626532">
                  <a:moveTo>
                    <a:pt x="0" y="1408268"/>
                  </a:moveTo>
                  <a:cubicBezTo>
                    <a:pt x="0" y="970517"/>
                    <a:pt x="1198769" y="-3945"/>
                    <a:pt x="1753621" y="13"/>
                  </a:cubicBezTo>
                  <a:cubicBezTo>
                    <a:pt x="2308473" y="3971"/>
                    <a:pt x="3329112" y="994267"/>
                    <a:pt x="3329112" y="1432018"/>
                  </a:cubicBezTo>
                  <a:cubicBezTo>
                    <a:pt x="3329112" y="1869769"/>
                    <a:pt x="2308473" y="2630475"/>
                    <a:pt x="1753621" y="2626517"/>
                  </a:cubicBezTo>
                  <a:cubicBezTo>
                    <a:pt x="1198769" y="2622559"/>
                    <a:pt x="0" y="1846019"/>
                    <a:pt x="0" y="1408268"/>
                  </a:cubicBezTo>
                  <a:close/>
                  <a:moveTo>
                    <a:pt x="240990" y="1443894"/>
                  </a:moveTo>
                  <a:cubicBezTo>
                    <a:pt x="252865" y="1807252"/>
                    <a:pt x="1346393" y="2431049"/>
                    <a:pt x="1812998" y="2421153"/>
                  </a:cubicBezTo>
                  <a:cubicBezTo>
                    <a:pt x="2279603" y="2411257"/>
                    <a:pt x="3040621" y="1727486"/>
                    <a:pt x="3040621" y="1384517"/>
                  </a:cubicBezTo>
                  <a:cubicBezTo>
                    <a:pt x="3040621" y="1041548"/>
                    <a:pt x="2208351" y="231108"/>
                    <a:pt x="1741746" y="241004"/>
                  </a:cubicBezTo>
                  <a:cubicBezTo>
                    <a:pt x="1275141" y="250900"/>
                    <a:pt x="229115" y="1080536"/>
                    <a:pt x="240990" y="1443894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6" name="Groupe 5"/>
            <p:cNvGrpSpPr/>
            <p:nvPr/>
          </p:nvGrpSpPr>
          <p:grpSpPr>
            <a:xfrm rot="8305976">
              <a:off x="6302272" y="5153977"/>
              <a:ext cx="467926" cy="914414"/>
              <a:chOff x="2909455" y="2826313"/>
              <a:chExt cx="467926" cy="914414"/>
            </a:xfrm>
          </p:grpSpPr>
          <p:sp>
            <p:nvSpPr>
              <p:cNvPr id="4" name="Cylindre 3"/>
              <p:cNvSpPr/>
              <p:nvPr/>
            </p:nvSpPr>
            <p:spPr>
              <a:xfrm>
                <a:off x="2909455" y="2826313"/>
                <a:ext cx="467926" cy="486903"/>
              </a:xfrm>
              <a:prstGeom prst="ca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" name="Connecteur droit 4"/>
              <p:cNvCxnSpPr/>
              <p:nvPr/>
            </p:nvCxnSpPr>
            <p:spPr>
              <a:xfrm>
                <a:off x="3122826" y="3325091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6"/>
            <p:cNvGrpSpPr/>
            <p:nvPr/>
          </p:nvGrpSpPr>
          <p:grpSpPr>
            <a:xfrm rot="13655435">
              <a:off x="3725927" y="5188112"/>
              <a:ext cx="467926" cy="914414"/>
              <a:chOff x="2909455" y="2826313"/>
              <a:chExt cx="467926" cy="914414"/>
            </a:xfrm>
          </p:grpSpPr>
          <p:sp>
            <p:nvSpPr>
              <p:cNvPr id="8" name="Cylindre 7"/>
              <p:cNvSpPr/>
              <p:nvPr/>
            </p:nvSpPr>
            <p:spPr>
              <a:xfrm>
                <a:off x="2909455" y="2826313"/>
                <a:ext cx="467926" cy="486903"/>
              </a:xfrm>
              <a:prstGeom prst="ca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" name="Connecteur droit 8"/>
              <p:cNvCxnSpPr/>
              <p:nvPr/>
            </p:nvCxnSpPr>
            <p:spPr>
              <a:xfrm>
                <a:off x="3122826" y="3325091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 9"/>
            <p:cNvGrpSpPr/>
            <p:nvPr/>
          </p:nvGrpSpPr>
          <p:grpSpPr>
            <a:xfrm rot="18922564">
              <a:off x="3570870" y="2897438"/>
              <a:ext cx="467926" cy="914414"/>
              <a:chOff x="2909455" y="2826313"/>
              <a:chExt cx="467926" cy="914414"/>
            </a:xfrm>
          </p:grpSpPr>
          <p:sp>
            <p:nvSpPr>
              <p:cNvPr id="11" name="Cylindre 10"/>
              <p:cNvSpPr/>
              <p:nvPr/>
            </p:nvSpPr>
            <p:spPr>
              <a:xfrm>
                <a:off x="2909455" y="2826313"/>
                <a:ext cx="467926" cy="486903"/>
              </a:xfrm>
              <a:prstGeom prst="ca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3122826" y="3325091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/>
            <p:cNvGrpSpPr/>
            <p:nvPr/>
          </p:nvGrpSpPr>
          <p:grpSpPr>
            <a:xfrm rot="3120371">
              <a:off x="6720443" y="3164986"/>
              <a:ext cx="467926" cy="914414"/>
              <a:chOff x="2909455" y="2826313"/>
              <a:chExt cx="467926" cy="914414"/>
            </a:xfrm>
          </p:grpSpPr>
          <p:sp>
            <p:nvSpPr>
              <p:cNvPr id="14" name="Cylindre 13"/>
              <p:cNvSpPr/>
              <p:nvPr/>
            </p:nvSpPr>
            <p:spPr>
              <a:xfrm>
                <a:off x="2909455" y="2826313"/>
                <a:ext cx="467926" cy="486903"/>
              </a:xfrm>
              <a:prstGeom prst="ca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>
                <a:off x="3122826" y="3325091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e 15"/>
            <p:cNvGrpSpPr/>
            <p:nvPr/>
          </p:nvGrpSpPr>
          <p:grpSpPr>
            <a:xfrm rot="21089853">
              <a:off x="4913743" y="1949748"/>
              <a:ext cx="467926" cy="914414"/>
              <a:chOff x="2909455" y="2826313"/>
              <a:chExt cx="467926" cy="914414"/>
            </a:xfrm>
          </p:grpSpPr>
          <p:sp>
            <p:nvSpPr>
              <p:cNvPr id="17" name="Cylindre 16"/>
              <p:cNvSpPr/>
              <p:nvPr/>
            </p:nvSpPr>
            <p:spPr>
              <a:xfrm>
                <a:off x="2909455" y="2826313"/>
                <a:ext cx="467926" cy="486903"/>
              </a:xfrm>
              <a:prstGeom prst="ca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3122826" y="3325091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e 27"/>
            <p:cNvGrpSpPr/>
            <p:nvPr/>
          </p:nvGrpSpPr>
          <p:grpSpPr>
            <a:xfrm rot="17377009">
              <a:off x="3115589" y="3444943"/>
              <a:ext cx="467926" cy="914414"/>
              <a:chOff x="6735099" y="540285"/>
              <a:chExt cx="467926" cy="914414"/>
            </a:xfrm>
          </p:grpSpPr>
          <p:sp>
            <p:nvSpPr>
              <p:cNvPr id="20" name="Cylindre 19"/>
              <p:cNvSpPr/>
              <p:nvPr/>
            </p:nvSpPr>
            <p:spPr>
              <a:xfrm>
                <a:off x="6735099" y="540285"/>
                <a:ext cx="467926" cy="486903"/>
              </a:xfrm>
              <a:prstGeom prst="ca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6948470" y="1039063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e 26"/>
            <p:cNvGrpSpPr/>
            <p:nvPr/>
          </p:nvGrpSpPr>
          <p:grpSpPr>
            <a:xfrm rot="12921421">
              <a:off x="4369683" y="5515883"/>
              <a:ext cx="467926" cy="914414"/>
              <a:chOff x="8126364" y="623576"/>
              <a:chExt cx="467926" cy="914414"/>
            </a:xfrm>
          </p:grpSpPr>
          <p:sp>
            <p:nvSpPr>
              <p:cNvPr id="22" name="Cylindre 21"/>
              <p:cNvSpPr/>
              <p:nvPr/>
            </p:nvSpPr>
            <p:spPr>
              <a:xfrm>
                <a:off x="8126364" y="623576"/>
                <a:ext cx="467926" cy="486903"/>
              </a:xfrm>
              <a:prstGeom prst="ca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3" name="Connecteur droit 22"/>
              <p:cNvCxnSpPr/>
              <p:nvPr/>
            </p:nvCxnSpPr>
            <p:spPr>
              <a:xfrm>
                <a:off x="8339735" y="1122354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/>
            <p:cNvGrpSpPr/>
            <p:nvPr/>
          </p:nvGrpSpPr>
          <p:grpSpPr>
            <a:xfrm rot="13998170">
              <a:off x="3288740" y="4676149"/>
              <a:ext cx="467926" cy="914414"/>
              <a:chOff x="9517629" y="706867"/>
              <a:chExt cx="467926" cy="914414"/>
            </a:xfrm>
          </p:grpSpPr>
          <p:sp>
            <p:nvSpPr>
              <p:cNvPr id="24" name="Cylindre 23"/>
              <p:cNvSpPr/>
              <p:nvPr/>
            </p:nvSpPr>
            <p:spPr>
              <a:xfrm>
                <a:off x="9517629" y="706867"/>
                <a:ext cx="467926" cy="486903"/>
              </a:xfrm>
              <a:prstGeom prst="can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5" name="Connecteur droit 24"/>
              <p:cNvCxnSpPr/>
              <p:nvPr/>
            </p:nvCxnSpPr>
            <p:spPr>
              <a:xfrm>
                <a:off x="9731000" y="1205645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/>
            <p:cNvGrpSpPr/>
            <p:nvPr/>
          </p:nvGrpSpPr>
          <p:grpSpPr>
            <a:xfrm rot="11069004">
              <a:off x="5015853" y="5753585"/>
              <a:ext cx="467926" cy="914414"/>
              <a:chOff x="6735099" y="540285"/>
              <a:chExt cx="467926" cy="914414"/>
            </a:xfrm>
          </p:grpSpPr>
          <p:sp>
            <p:nvSpPr>
              <p:cNvPr id="30" name="Cylindre 29"/>
              <p:cNvSpPr/>
              <p:nvPr/>
            </p:nvSpPr>
            <p:spPr>
              <a:xfrm>
                <a:off x="6735099" y="540285"/>
                <a:ext cx="467926" cy="486903"/>
              </a:xfrm>
              <a:prstGeom prst="ca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1" name="Connecteur droit 30"/>
              <p:cNvCxnSpPr/>
              <p:nvPr/>
            </p:nvCxnSpPr>
            <p:spPr>
              <a:xfrm>
                <a:off x="6948470" y="1039063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e 31"/>
            <p:cNvGrpSpPr/>
            <p:nvPr/>
          </p:nvGrpSpPr>
          <p:grpSpPr>
            <a:xfrm rot="2556718">
              <a:off x="6347451" y="2730092"/>
              <a:ext cx="467926" cy="914414"/>
              <a:chOff x="6735099" y="540285"/>
              <a:chExt cx="467926" cy="914414"/>
            </a:xfrm>
          </p:grpSpPr>
          <p:sp>
            <p:nvSpPr>
              <p:cNvPr id="33" name="Cylindre 32"/>
              <p:cNvSpPr/>
              <p:nvPr/>
            </p:nvSpPr>
            <p:spPr>
              <a:xfrm>
                <a:off x="6735099" y="540285"/>
                <a:ext cx="467926" cy="486903"/>
              </a:xfrm>
              <a:prstGeom prst="ca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6948470" y="1039063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/>
            <p:cNvGrpSpPr/>
            <p:nvPr/>
          </p:nvGrpSpPr>
          <p:grpSpPr>
            <a:xfrm rot="19454644">
              <a:off x="4377472" y="2158468"/>
              <a:ext cx="467926" cy="914414"/>
              <a:chOff x="6735099" y="540285"/>
              <a:chExt cx="467926" cy="914414"/>
            </a:xfrm>
          </p:grpSpPr>
          <p:sp>
            <p:nvSpPr>
              <p:cNvPr id="36" name="Cylindre 35"/>
              <p:cNvSpPr/>
              <p:nvPr/>
            </p:nvSpPr>
            <p:spPr>
              <a:xfrm>
                <a:off x="6735099" y="540285"/>
                <a:ext cx="467926" cy="486903"/>
              </a:xfrm>
              <a:prstGeom prst="ca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7" name="Connecteur droit 36"/>
              <p:cNvCxnSpPr/>
              <p:nvPr/>
            </p:nvCxnSpPr>
            <p:spPr>
              <a:xfrm>
                <a:off x="6948470" y="1039063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e 37"/>
            <p:cNvGrpSpPr/>
            <p:nvPr/>
          </p:nvGrpSpPr>
          <p:grpSpPr>
            <a:xfrm rot="4985710">
              <a:off x="6996902" y="3884854"/>
              <a:ext cx="467926" cy="914414"/>
              <a:chOff x="8126364" y="623576"/>
              <a:chExt cx="467926" cy="914414"/>
            </a:xfrm>
          </p:grpSpPr>
          <p:sp>
            <p:nvSpPr>
              <p:cNvPr id="39" name="Cylindre 38"/>
              <p:cNvSpPr/>
              <p:nvPr/>
            </p:nvSpPr>
            <p:spPr>
              <a:xfrm>
                <a:off x="8126364" y="623576"/>
                <a:ext cx="467926" cy="486903"/>
              </a:xfrm>
              <a:prstGeom prst="ca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0" name="Connecteur droit 39"/>
              <p:cNvCxnSpPr/>
              <p:nvPr/>
            </p:nvCxnSpPr>
            <p:spPr>
              <a:xfrm>
                <a:off x="8339735" y="1122354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e 40"/>
            <p:cNvGrpSpPr/>
            <p:nvPr/>
          </p:nvGrpSpPr>
          <p:grpSpPr>
            <a:xfrm rot="2020868">
              <a:off x="5949596" y="2315570"/>
              <a:ext cx="467926" cy="914414"/>
              <a:chOff x="8126364" y="623576"/>
              <a:chExt cx="467926" cy="914414"/>
            </a:xfrm>
          </p:grpSpPr>
          <p:sp>
            <p:nvSpPr>
              <p:cNvPr id="42" name="Cylindre 41"/>
              <p:cNvSpPr/>
              <p:nvPr/>
            </p:nvSpPr>
            <p:spPr>
              <a:xfrm>
                <a:off x="8126364" y="623576"/>
                <a:ext cx="467926" cy="486903"/>
              </a:xfrm>
              <a:prstGeom prst="ca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3" name="Connecteur droit 42"/>
              <p:cNvCxnSpPr/>
              <p:nvPr/>
            </p:nvCxnSpPr>
            <p:spPr>
              <a:xfrm>
                <a:off x="8339735" y="1122354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e 43"/>
            <p:cNvGrpSpPr/>
            <p:nvPr/>
          </p:nvGrpSpPr>
          <p:grpSpPr>
            <a:xfrm rot="19250992">
              <a:off x="3923707" y="2481886"/>
              <a:ext cx="467926" cy="914414"/>
              <a:chOff x="8126364" y="623576"/>
              <a:chExt cx="467926" cy="914414"/>
            </a:xfrm>
          </p:grpSpPr>
          <p:sp>
            <p:nvSpPr>
              <p:cNvPr id="45" name="Cylindre 44"/>
              <p:cNvSpPr/>
              <p:nvPr/>
            </p:nvSpPr>
            <p:spPr>
              <a:xfrm>
                <a:off x="8126364" y="623576"/>
                <a:ext cx="467926" cy="486903"/>
              </a:xfrm>
              <a:prstGeom prst="ca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6" name="Connecteur droit 45"/>
              <p:cNvCxnSpPr/>
              <p:nvPr/>
            </p:nvCxnSpPr>
            <p:spPr>
              <a:xfrm>
                <a:off x="8339735" y="1122354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46"/>
            <p:cNvGrpSpPr/>
            <p:nvPr/>
          </p:nvGrpSpPr>
          <p:grpSpPr>
            <a:xfrm rot="8906972">
              <a:off x="5763207" y="5564750"/>
              <a:ext cx="467926" cy="914414"/>
              <a:chOff x="9517629" y="706867"/>
              <a:chExt cx="467926" cy="914414"/>
            </a:xfrm>
          </p:grpSpPr>
          <p:sp>
            <p:nvSpPr>
              <p:cNvPr id="48" name="Cylindre 47"/>
              <p:cNvSpPr/>
              <p:nvPr/>
            </p:nvSpPr>
            <p:spPr>
              <a:xfrm>
                <a:off x="9517629" y="706867"/>
                <a:ext cx="467926" cy="486903"/>
              </a:xfrm>
              <a:prstGeom prst="can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9" name="Connecteur droit 48"/>
              <p:cNvCxnSpPr/>
              <p:nvPr/>
            </p:nvCxnSpPr>
            <p:spPr>
              <a:xfrm>
                <a:off x="9731000" y="1205645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/>
            <p:cNvGrpSpPr/>
            <p:nvPr/>
          </p:nvGrpSpPr>
          <p:grpSpPr>
            <a:xfrm rot="7089479">
              <a:off x="6749479" y="4613004"/>
              <a:ext cx="467926" cy="914414"/>
              <a:chOff x="9517629" y="706867"/>
              <a:chExt cx="467926" cy="914414"/>
            </a:xfrm>
          </p:grpSpPr>
          <p:sp>
            <p:nvSpPr>
              <p:cNvPr id="51" name="Cylindre 50"/>
              <p:cNvSpPr/>
              <p:nvPr/>
            </p:nvSpPr>
            <p:spPr>
              <a:xfrm>
                <a:off x="9517629" y="706867"/>
                <a:ext cx="467926" cy="486903"/>
              </a:xfrm>
              <a:prstGeom prst="can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2" name="Connecteur droit 51"/>
              <p:cNvCxnSpPr/>
              <p:nvPr/>
            </p:nvCxnSpPr>
            <p:spPr>
              <a:xfrm>
                <a:off x="9731000" y="1205645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/>
            <p:cNvGrpSpPr/>
            <p:nvPr/>
          </p:nvGrpSpPr>
          <p:grpSpPr>
            <a:xfrm rot="1375535">
              <a:off x="5521660" y="2022467"/>
              <a:ext cx="467926" cy="914414"/>
              <a:chOff x="9517629" y="706867"/>
              <a:chExt cx="467926" cy="914414"/>
            </a:xfrm>
          </p:grpSpPr>
          <p:sp>
            <p:nvSpPr>
              <p:cNvPr id="54" name="Cylindre 53"/>
              <p:cNvSpPr/>
              <p:nvPr/>
            </p:nvSpPr>
            <p:spPr>
              <a:xfrm>
                <a:off x="9517629" y="706867"/>
                <a:ext cx="467926" cy="486903"/>
              </a:xfrm>
              <a:prstGeom prst="can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54"/>
              <p:cNvCxnSpPr/>
              <p:nvPr/>
            </p:nvCxnSpPr>
            <p:spPr>
              <a:xfrm>
                <a:off x="9731000" y="1205645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e 55"/>
            <p:cNvGrpSpPr/>
            <p:nvPr/>
          </p:nvGrpSpPr>
          <p:grpSpPr>
            <a:xfrm rot="14875110">
              <a:off x="3031709" y="4134980"/>
              <a:ext cx="467926" cy="914414"/>
              <a:chOff x="8126364" y="623576"/>
              <a:chExt cx="467926" cy="914414"/>
            </a:xfrm>
          </p:grpSpPr>
          <p:sp>
            <p:nvSpPr>
              <p:cNvPr id="57" name="Cylindre 56"/>
              <p:cNvSpPr/>
              <p:nvPr/>
            </p:nvSpPr>
            <p:spPr>
              <a:xfrm>
                <a:off x="8126364" y="623576"/>
                <a:ext cx="467926" cy="486903"/>
              </a:xfrm>
              <a:prstGeom prst="ca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/>
              <p:cNvCxnSpPr/>
              <p:nvPr/>
            </p:nvCxnSpPr>
            <p:spPr>
              <a:xfrm>
                <a:off x="8339735" y="1122354"/>
                <a:ext cx="11875" cy="41563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ZoneTexte 59"/>
          <p:cNvSpPr txBox="1"/>
          <p:nvPr/>
        </p:nvSpPr>
        <p:spPr>
          <a:xfrm>
            <a:off x="486696" y="659541"/>
            <a:ext cx="3813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Capside + ADN</a:t>
            </a:r>
            <a:endParaRPr lang="fr-FR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210813" y="5850452"/>
            <a:ext cx="3813704" cy="71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Enveloppe</a:t>
            </a:r>
            <a:endParaRPr lang="fr-FR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451987" y="964341"/>
            <a:ext cx="3813704" cy="71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Glycoprotéines</a:t>
            </a:r>
            <a:endParaRPr lang="fr-FR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Connecteur droit avec flèche 63"/>
          <p:cNvCxnSpPr>
            <a:endCxn id="42" idx="0"/>
          </p:cNvCxnSpPr>
          <p:nvPr/>
        </p:nvCxnSpPr>
        <p:spPr>
          <a:xfrm flipH="1">
            <a:off x="5424368" y="1642978"/>
            <a:ext cx="1124710" cy="522220"/>
          </a:xfrm>
          <a:prstGeom prst="straightConnector1">
            <a:avLst/>
          </a:prstGeom>
          <a:ln w="825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endCxn id="33" idx="1"/>
          </p:cNvCxnSpPr>
          <p:nvPr/>
        </p:nvCxnSpPr>
        <p:spPr>
          <a:xfrm flipH="1">
            <a:off x="5943088" y="1795378"/>
            <a:ext cx="758390" cy="730971"/>
          </a:xfrm>
          <a:prstGeom prst="straightConnector1">
            <a:avLst/>
          </a:prstGeom>
          <a:ln w="825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endCxn id="14" idx="1"/>
          </p:cNvCxnSpPr>
          <p:nvPr/>
        </p:nvCxnSpPr>
        <p:spPr>
          <a:xfrm flipH="1">
            <a:off x="6366852" y="1926263"/>
            <a:ext cx="440027" cy="1090018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H="1">
            <a:off x="4872377" y="1576952"/>
            <a:ext cx="1302616" cy="217737"/>
          </a:xfrm>
          <a:prstGeom prst="straightConnector1">
            <a:avLst/>
          </a:prstGeom>
          <a:ln w="825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1705842" y="1321582"/>
            <a:ext cx="2808119" cy="2087900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1909029" y="4659669"/>
            <a:ext cx="1175718" cy="1555213"/>
          </a:xfrm>
          <a:prstGeom prst="straightConnector1">
            <a:avLst/>
          </a:prstGeom>
          <a:ln w="825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Imag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898" y="1980506"/>
            <a:ext cx="3878159" cy="4398717"/>
          </a:xfrm>
          <a:prstGeom prst="rect">
            <a:avLst/>
          </a:prstGeom>
        </p:spPr>
      </p:pic>
      <p:sp>
        <p:nvSpPr>
          <p:cNvPr id="69" name="ZoneTexte 68"/>
          <p:cNvSpPr txBox="1"/>
          <p:nvPr/>
        </p:nvSpPr>
        <p:spPr>
          <a:xfrm>
            <a:off x="5619440" y="126123"/>
            <a:ext cx="657255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Herpèsvirus</a:t>
            </a:r>
            <a:r>
              <a:rPr lang="fr-FR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Schéma et ME</a:t>
            </a:r>
            <a:endParaRPr lang="fr-FR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e 1"/>
          <p:cNvSpPr/>
          <p:nvPr/>
        </p:nvSpPr>
        <p:spPr>
          <a:xfrm rot="18631289">
            <a:off x="4123977" y="2763981"/>
            <a:ext cx="1662546" cy="1428400"/>
          </a:xfrm>
          <a:prstGeom prst="hexagon">
            <a:avLst>
              <a:gd name="adj" fmla="val 37468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Bouée 4"/>
          <p:cNvSpPr/>
          <p:nvPr/>
        </p:nvSpPr>
        <p:spPr>
          <a:xfrm>
            <a:off x="3292384" y="2042638"/>
            <a:ext cx="3178660" cy="2956969"/>
          </a:xfrm>
          <a:custGeom>
            <a:avLst/>
            <a:gdLst>
              <a:gd name="connsiteX0" fmla="*/ 0 w 3816000"/>
              <a:gd name="connsiteY0" fmla="*/ 1242000 h 2484000"/>
              <a:gd name="connsiteX1" fmla="*/ 1908000 w 3816000"/>
              <a:gd name="connsiteY1" fmla="*/ 0 h 2484000"/>
              <a:gd name="connsiteX2" fmla="*/ 3816000 w 3816000"/>
              <a:gd name="connsiteY2" fmla="*/ 1242000 h 2484000"/>
              <a:gd name="connsiteX3" fmla="*/ 1908000 w 3816000"/>
              <a:gd name="connsiteY3" fmla="*/ 2484000 h 2484000"/>
              <a:gd name="connsiteX4" fmla="*/ 0 w 3816000"/>
              <a:gd name="connsiteY4" fmla="*/ 1242000 h 2484000"/>
              <a:gd name="connsiteX5" fmla="*/ 621000 w 3816000"/>
              <a:gd name="connsiteY5" fmla="*/ 1242000 h 2484000"/>
              <a:gd name="connsiteX6" fmla="*/ 1908000 w 3816000"/>
              <a:gd name="connsiteY6" fmla="*/ 1863000 h 2484000"/>
              <a:gd name="connsiteX7" fmla="*/ 3195000 w 3816000"/>
              <a:gd name="connsiteY7" fmla="*/ 1242000 h 2484000"/>
              <a:gd name="connsiteX8" fmla="*/ 1908000 w 3816000"/>
              <a:gd name="connsiteY8" fmla="*/ 621000 h 2484000"/>
              <a:gd name="connsiteX9" fmla="*/ 621000 w 3816000"/>
              <a:gd name="connsiteY9" fmla="*/ 1242000 h 2484000"/>
              <a:gd name="connsiteX0" fmla="*/ 0 w 3816000"/>
              <a:gd name="connsiteY0" fmla="*/ 1242000 h 2484000"/>
              <a:gd name="connsiteX1" fmla="*/ 1908000 w 3816000"/>
              <a:gd name="connsiteY1" fmla="*/ 0 h 2484000"/>
              <a:gd name="connsiteX2" fmla="*/ 3816000 w 3816000"/>
              <a:gd name="connsiteY2" fmla="*/ 1242000 h 2484000"/>
              <a:gd name="connsiteX3" fmla="*/ 1908000 w 3816000"/>
              <a:gd name="connsiteY3" fmla="*/ 2484000 h 2484000"/>
              <a:gd name="connsiteX4" fmla="*/ 0 w 3816000"/>
              <a:gd name="connsiteY4" fmla="*/ 1242000 h 2484000"/>
              <a:gd name="connsiteX5" fmla="*/ 621000 w 3816000"/>
              <a:gd name="connsiteY5" fmla="*/ 1242000 h 2484000"/>
              <a:gd name="connsiteX6" fmla="*/ 1908000 w 3816000"/>
              <a:gd name="connsiteY6" fmla="*/ 1863000 h 2484000"/>
              <a:gd name="connsiteX7" fmla="*/ 3195000 w 3816000"/>
              <a:gd name="connsiteY7" fmla="*/ 1242000 h 2484000"/>
              <a:gd name="connsiteX8" fmla="*/ 1824873 w 3816000"/>
              <a:gd name="connsiteY8" fmla="*/ 276616 h 2484000"/>
              <a:gd name="connsiteX9" fmla="*/ 621000 w 3816000"/>
              <a:gd name="connsiteY9" fmla="*/ 1242000 h 2484000"/>
              <a:gd name="connsiteX0" fmla="*/ 0 w 3816000"/>
              <a:gd name="connsiteY0" fmla="*/ 1242000 h 2484000"/>
              <a:gd name="connsiteX1" fmla="*/ 1908000 w 3816000"/>
              <a:gd name="connsiteY1" fmla="*/ 0 h 2484000"/>
              <a:gd name="connsiteX2" fmla="*/ 3816000 w 3816000"/>
              <a:gd name="connsiteY2" fmla="*/ 1242000 h 2484000"/>
              <a:gd name="connsiteX3" fmla="*/ 1908000 w 3816000"/>
              <a:gd name="connsiteY3" fmla="*/ 2484000 h 2484000"/>
              <a:gd name="connsiteX4" fmla="*/ 0 w 3816000"/>
              <a:gd name="connsiteY4" fmla="*/ 1242000 h 2484000"/>
              <a:gd name="connsiteX5" fmla="*/ 621000 w 3816000"/>
              <a:gd name="connsiteY5" fmla="*/ 1242000 h 2484000"/>
              <a:gd name="connsiteX6" fmla="*/ 1967377 w 3816000"/>
              <a:gd name="connsiteY6" fmla="*/ 2278636 h 2484000"/>
              <a:gd name="connsiteX7" fmla="*/ 3195000 w 3816000"/>
              <a:gd name="connsiteY7" fmla="*/ 1242000 h 2484000"/>
              <a:gd name="connsiteX8" fmla="*/ 1824873 w 3816000"/>
              <a:gd name="connsiteY8" fmla="*/ 276616 h 2484000"/>
              <a:gd name="connsiteX9" fmla="*/ 621000 w 3816000"/>
              <a:gd name="connsiteY9" fmla="*/ 1242000 h 2484000"/>
              <a:gd name="connsiteX0" fmla="*/ 0 w 3816000"/>
              <a:gd name="connsiteY0" fmla="*/ 1242000 h 2484000"/>
              <a:gd name="connsiteX1" fmla="*/ 1908000 w 3816000"/>
              <a:gd name="connsiteY1" fmla="*/ 0 h 2484000"/>
              <a:gd name="connsiteX2" fmla="*/ 3816000 w 3816000"/>
              <a:gd name="connsiteY2" fmla="*/ 1242000 h 2484000"/>
              <a:gd name="connsiteX3" fmla="*/ 1908000 w 3816000"/>
              <a:gd name="connsiteY3" fmla="*/ 2484000 h 2484000"/>
              <a:gd name="connsiteX4" fmla="*/ 0 w 3816000"/>
              <a:gd name="connsiteY4" fmla="*/ 1242000 h 2484000"/>
              <a:gd name="connsiteX5" fmla="*/ 395369 w 3816000"/>
              <a:gd name="connsiteY5" fmla="*/ 1301377 h 2484000"/>
              <a:gd name="connsiteX6" fmla="*/ 1967377 w 3816000"/>
              <a:gd name="connsiteY6" fmla="*/ 2278636 h 2484000"/>
              <a:gd name="connsiteX7" fmla="*/ 3195000 w 3816000"/>
              <a:gd name="connsiteY7" fmla="*/ 1242000 h 2484000"/>
              <a:gd name="connsiteX8" fmla="*/ 1824873 w 3816000"/>
              <a:gd name="connsiteY8" fmla="*/ 276616 h 2484000"/>
              <a:gd name="connsiteX9" fmla="*/ 395369 w 3816000"/>
              <a:gd name="connsiteY9" fmla="*/ 1301377 h 2484000"/>
              <a:gd name="connsiteX0" fmla="*/ 0 w 3816000"/>
              <a:gd name="connsiteY0" fmla="*/ 1242000 h 2484000"/>
              <a:gd name="connsiteX1" fmla="*/ 1908000 w 3816000"/>
              <a:gd name="connsiteY1" fmla="*/ 0 h 2484000"/>
              <a:gd name="connsiteX2" fmla="*/ 3816000 w 3816000"/>
              <a:gd name="connsiteY2" fmla="*/ 1242000 h 2484000"/>
              <a:gd name="connsiteX3" fmla="*/ 1908000 w 3816000"/>
              <a:gd name="connsiteY3" fmla="*/ 2484000 h 2484000"/>
              <a:gd name="connsiteX4" fmla="*/ 0 w 3816000"/>
              <a:gd name="connsiteY4" fmla="*/ 1242000 h 2484000"/>
              <a:gd name="connsiteX5" fmla="*/ 395369 w 3816000"/>
              <a:gd name="connsiteY5" fmla="*/ 1301377 h 2484000"/>
              <a:gd name="connsiteX6" fmla="*/ 1967377 w 3816000"/>
              <a:gd name="connsiteY6" fmla="*/ 2278636 h 2484000"/>
              <a:gd name="connsiteX7" fmla="*/ 3195000 w 3816000"/>
              <a:gd name="connsiteY7" fmla="*/ 1242000 h 2484000"/>
              <a:gd name="connsiteX8" fmla="*/ 1824873 w 3816000"/>
              <a:gd name="connsiteY8" fmla="*/ 157863 h 2484000"/>
              <a:gd name="connsiteX9" fmla="*/ 395369 w 3816000"/>
              <a:gd name="connsiteY9" fmla="*/ 1301377 h 2484000"/>
              <a:gd name="connsiteX0" fmla="*/ 0 w 3816000"/>
              <a:gd name="connsiteY0" fmla="*/ 1384504 h 2626504"/>
              <a:gd name="connsiteX1" fmla="*/ 1908000 w 3816000"/>
              <a:gd name="connsiteY1" fmla="*/ 0 h 2626504"/>
              <a:gd name="connsiteX2" fmla="*/ 3816000 w 3816000"/>
              <a:gd name="connsiteY2" fmla="*/ 1384504 h 2626504"/>
              <a:gd name="connsiteX3" fmla="*/ 1908000 w 3816000"/>
              <a:gd name="connsiteY3" fmla="*/ 2626504 h 2626504"/>
              <a:gd name="connsiteX4" fmla="*/ 0 w 3816000"/>
              <a:gd name="connsiteY4" fmla="*/ 1384504 h 2626504"/>
              <a:gd name="connsiteX5" fmla="*/ 395369 w 3816000"/>
              <a:gd name="connsiteY5" fmla="*/ 1443881 h 2626504"/>
              <a:gd name="connsiteX6" fmla="*/ 1967377 w 3816000"/>
              <a:gd name="connsiteY6" fmla="*/ 2421140 h 2626504"/>
              <a:gd name="connsiteX7" fmla="*/ 3195000 w 3816000"/>
              <a:gd name="connsiteY7" fmla="*/ 1384504 h 2626504"/>
              <a:gd name="connsiteX8" fmla="*/ 1824873 w 3816000"/>
              <a:gd name="connsiteY8" fmla="*/ 300367 h 2626504"/>
              <a:gd name="connsiteX9" fmla="*/ 395369 w 3816000"/>
              <a:gd name="connsiteY9" fmla="*/ 1443881 h 2626504"/>
              <a:gd name="connsiteX0" fmla="*/ 0 w 3483491"/>
              <a:gd name="connsiteY0" fmla="*/ 1384552 h 2626612"/>
              <a:gd name="connsiteX1" fmla="*/ 1908000 w 3483491"/>
              <a:gd name="connsiteY1" fmla="*/ 48 h 2626612"/>
              <a:gd name="connsiteX2" fmla="*/ 3483491 w 3483491"/>
              <a:gd name="connsiteY2" fmla="*/ 1432053 h 2626612"/>
              <a:gd name="connsiteX3" fmla="*/ 1908000 w 3483491"/>
              <a:gd name="connsiteY3" fmla="*/ 2626552 h 2626612"/>
              <a:gd name="connsiteX4" fmla="*/ 0 w 3483491"/>
              <a:gd name="connsiteY4" fmla="*/ 1384552 h 2626612"/>
              <a:gd name="connsiteX5" fmla="*/ 395369 w 3483491"/>
              <a:gd name="connsiteY5" fmla="*/ 1443929 h 2626612"/>
              <a:gd name="connsiteX6" fmla="*/ 1967377 w 3483491"/>
              <a:gd name="connsiteY6" fmla="*/ 2421188 h 2626612"/>
              <a:gd name="connsiteX7" fmla="*/ 3195000 w 3483491"/>
              <a:gd name="connsiteY7" fmla="*/ 1384552 h 2626612"/>
              <a:gd name="connsiteX8" fmla="*/ 1824873 w 3483491"/>
              <a:gd name="connsiteY8" fmla="*/ 300415 h 2626612"/>
              <a:gd name="connsiteX9" fmla="*/ 395369 w 3483491"/>
              <a:gd name="connsiteY9" fmla="*/ 1443929 h 2626612"/>
              <a:gd name="connsiteX0" fmla="*/ 0 w 3329112"/>
              <a:gd name="connsiteY0" fmla="*/ 1408268 h 2626532"/>
              <a:gd name="connsiteX1" fmla="*/ 1753621 w 3329112"/>
              <a:gd name="connsiteY1" fmla="*/ 13 h 2626532"/>
              <a:gd name="connsiteX2" fmla="*/ 3329112 w 3329112"/>
              <a:gd name="connsiteY2" fmla="*/ 1432018 h 2626532"/>
              <a:gd name="connsiteX3" fmla="*/ 1753621 w 3329112"/>
              <a:gd name="connsiteY3" fmla="*/ 2626517 h 2626532"/>
              <a:gd name="connsiteX4" fmla="*/ 0 w 3329112"/>
              <a:gd name="connsiteY4" fmla="*/ 1408268 h 2626532"/>
              <a:gd name="connsiteX5" fmla="*/ 240990 w 3329112"/>
              <a:gd name="connsiteY5" fmla="*/ 1443894 h 2626532"/>
              <a:gd name="connsiteX6" fmla="*/ 1812998 w 3329112"/>
              <a:gd name="connsiteY6" fmla="*/ 2421153 h 2626532"/>
              <a:gd name="connsiteX7" fmla="*/ 3040621 w 3329112"/>
              <a:gd name="connsiteY7" fmla="*/ 1384517 h 2626532"/>
              <a:gd name="connsiteX8" fmla="*/ 1670494 w 3329112"/>
              <a:gd name="connsiteY8" fmla="*/ 300380 h 2626532"/>
              <a:gd name="connsiteX9" fmla="*/ 240990 w 3329112"/>
              <a:gd name="connsiteY9" fmla="*/ 1443894 h 2626532"/>
              <a:gd name="connsiteX0" fmla="*/ 0 w 3329112"/>
              <a:gd name="connsiteY0" fmla="*/ 1408268 h 2626532"/>
              <a:gd name="connsiteX1" fmla="*/ 1753621 w 3329112"/>
              <a:gd name="connsiteY1" fmla="*/ 13 h 2626532"/>
              <a:gd name="connsiteX2" fmla="*/ 3329112 w 3329112"/>
              <a:gd name="connsiteY2" fmla="*/ 1432018 h 2626532"/>
              <a:gd name="connsiteX3" fmla="*/ 1753621 w 3329112"/>
              <a:gd name="connsiteY3" fmla="*/ 2626517 h 2626532"/>
              <a:gd name="connsiteX4" fmla="*/ 0 w 3329112"/>
              <a:gd name="connsiteY4" fmla="*/ 1408268 h 2626532"/>
              <a:gd name="connsiteX5" fmla="*/ 240990 w 3329112"/>
              <a:gd name="connsiteY5" fmla="*/ 1443894 h 2626532"/>
              <a:gd name="connsiteX6" fmla="*/ 1812998 w 3329112"/>
              <a:gd name="connsiteY6" fmla="*/ 2421153 h 2626532"/>
              <a:gd name="connsiteX7" fmla="*/ 3040621 w 3329112"/>
              <a:gd name="connsiteY7" fmla="*/ 1384517 h 2626532"/>
              <a:gd name="connsiteX8" fmla="*/ 1741746 w 3329112"/>
              <a:gd name="connsiteY8" fmla="*/ 241004 h 2626532"/>
              <a:gd name="connsiteX9" fmla="*/ 240990 w 3329112"/>
              <a:gd name="connsiteY9" fmla="*/ 1443894 h 262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9112" h="2626532">
                <a:moveTo>
                  <a:pt x="0" y="1408268"/>
                </a:moveTo>
                <a:cubicBezTo>
                  <a:pt x="0" y="970517"/>
                  <a:pt x="1198769" y="-3945"/>
                  <a:pt x="1753621" y="13"/>
                </a:cubicBezTo>
                <a:cubicBezTo>
                  <a:pt x="2308473" y="3971"/>
                  <a:pt x="3329112" y="994267"/>
                  <a:pt x="3329112" y="1432018"/>
                </a:cubicBezTo>
                <a:cubicBezTo>
                  <a:pt x="3329112" y="1869769"/>
                  <a:pt x="2308473" y="2630475"/>
                  <a:pt x="1753621" y="2626517"/>
                </a:cubicBezTo>
                <a:cubicBezTo>
                  <a:pt x="1198769" y="2622559"/>
                  <a:pt x="0" y="1846019"/>
                  <a:pt x="0" y="1408268"/>
                </a:cubicBezTo>
                <a:close/>
                <a:moveTo>
                  <a:pt x="240990" y="1443894"/>
                </a:moveTo>
                <a:cubicBezTo>
                  <a:pt x="252865" y="1807252"/>
                  <a:pt x="1346393" y="2431049"/>
                  <a:pt x="1812998" y="2421153"/>
                </a:cubicBezTo>
                <a:cubicBezTo>
                  <a:pt x="2279603" y="2411257"/>
                  <a:pt x="3040621" y="1727486"/>
                  <a:pt x="3040621" y="1384517"/>
                </a:cubicBezTo>
                <a:cubicBezTo>
                  <a:pt x="3040621" y="1041548"/>
                  <a:pt x="2208351" y="231108"/>
                  <a:pt x="1741746" y="241004"/>
                </a:cubicBezTo>
                <a:cubicBezTo>
                  <a:pt x="1275141" y="250900"/>
                  <a:pt x="229115" y="1080536"/>
                  <a:pt x="240990" y="1443894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 rot="8305976">
            <a:off x="5972680" y="4370300"/>
            <a:ext cx="467926" cy="914414"/>
            <a:chOff x="2909455" y="2826313"/>
            <a:chExt cx="467926" cy="914414"/>
          </a:xfrm>
        </p:grpSpPr>
        <p:sp>
          <p:nvSpPr>
            <p:cNvPr id="4" name="Cylindre 3"/>
            <p:cNvSpPr/>
            <p:nvPr/>
          </p:nvSpPr>
          <p:spPr>
            <a:xfrm>
              <a:off x="2909455" y="2826313"/>
              <a:ext cx="467926" cy="486903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3122826" y="3325091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/>
          <p:nvPr/>
        </p:nvGrpSpPr>
        <p:grpSpPr>
          <a:xfrm rot="13655435">
            <a:off x="3396337" y="4404437"/>
            <a:ext cx="467926" cy="914414"/>
            <a:chOff x="2909455" y="2826313"/>
            <a:chExt cx="467926" cy="914414"/>
          </a:xfrm>
        </p:grpSpPr>
        <p:sp>
          <p:nvSpPr>
            <p:cNvPr id="8" name="Cylindre 7"/>
            <p:cNvSpPr/>
            <p:nvPr/>
          </p:nvSpPr>
          <p:spPr>
            <a:xfrm>
              <a:off x="2909455" y="2826313"/>
              <a:ext cx="467926" cy="486903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3122826" y="3325091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 rot="18922564">
            <a:off x="3241280" y="2113763"/>
            <a:ext cx="467926" cy="914414"/>
            <a:chOff x="2909455" y="2826313"/>
            <a:chExt cx="467926" cy="914414"/>
          </a:xfrm>
        </p:grpSpPr>
        <p:sp>
          <p:nvSpPr>
            <p:cNvPr id="11" name="Cylindre 10"/>
            <p:cNvSpPr/>
            <p:nvPr/>
          </p:nvSpPr>
          <p:spPr>
            <a:xfrm>
              <a:off x="2909455" y="2826313"/>
              <a:ext cx="467926" cy="486903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3122826" y="3325091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 rot="3120371">
            <a:off x="6390853" y="2381311"/>
            <a:ext cx="467926" cy="914414"/>
            <a:chOff x="2909455" y="2826313"/>
            <a:chExt cx="467926" cy="914414"/>
          </a:xfrm>
        </p:grpSpPr>
        <p:sp>
          <p:nvSpPr>
            <p:cNvPr id="14" name="Cylindre 13"/>
            <p:cNvSpPr/>
            <p:nvPr/>
          </p:nvSpPr>
          <p:spPr>
            <a:xfrm>
              <a:off x="2909455" y="2826313"/>
              <a:ext cx="467926" cy="486903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3122826" y="3325091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 rot="21089853">
            <a:off x="4584153" y="1166073"/>
            <a:ext cx="467926" cy="914414"/>
            <a:chOff x="2909455" y="2826313"/>
            <a:chExt cx="467926" cy="914414"/>
          </a:xfrm>
        </p:grpSpPr>
        <p:sp>
          <p:nvSpPr>
            <p:cNvPr id="17" name="Cylindre 16"/>
            <p:cNvSpPr/>
            <p:nvPr/>
          </p:nvSpPr>
          <p:spPr>
            <a:xfrm>
              <a:off x="2909455" y="2826313"/>
              <a:ext cx="467926" cy="486903"/>
            </a:xfrm>
            <a:prstGeom prst="ca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3122826" y="3325091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 rot="17377009">
            <a:off x="2785999" y="2661268"/>
            <a:ext cx="467926" cy="914414"/>
            <a:chOff x="6735099" y="540285"/>
            <a:chExt cx="467926" cy="914414"/>
          </a:xfrm>
        </p:grpSpPr>
        <p:sp>
          <p:nvSpPr>
            <p:cNvPr id="20" name="Cylindre 19"/>
            <p:cNvSpPr/>
            <p:nvPr/>
          </p:nvSpPr>
          <p:spPr>
            <a:xfrm>
              <a:off x="6735099" y="540285"/>
              <a:ext cx="467926" cy="486903"/>
            </a:xfrm>
            <a:prstGeom prst="ca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6948470" y="1039063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 rot="12921421">
            <a:off x="4040093" y="4732208"/>
            <a:ext cx="467926" cy="914414"/>
            <a:chOff x="8126364" y="623576"/>
            <a:chExt cx="467926" cy="914414"/>
          </a:xfrm>
        </p:grpSpPr>
        <p:sp>
          <p:nvSpPr>
            <p:cNvPr id="22" name="Cylindre 21"/>
            <p:cNvSpPr/>
            <p:nvPr/>
          </p:nvSpPr>
          <p:spPr>
            <a:xfrm>
              <a:off x="8126364" y="623576"/>
              <a:ext cx="467926" cy="486903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8339735" y="1122354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 rot="13998170">
            <a:off x="2959150" y="3892474"/>
            <a:ext cx="467926" cy="914414"/>
            <a:chOff x="9517629" y="706867"/>
            <a:chExt cx="467926" cy="914414"/>
          </a:xfrm>
        </p:grpSpPr>
        <p:sp>
          <p:nvSpPr>
            <p:cNvPr id="24" name="Cylindre 23"/>
            <p:cNvSpPr/>
            <p:nvPr/>
          </p:nvSpPr>
          <p:spPr>
            <a:xfrm>
              <a:off x="9517629" y="706867"/>
              <a:ext cx="467926" cy="486903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9731000" y="1205645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 rot="11069004">
            <a:off x="4686263" y="4969910"/>
            <a:ext cx="467926" cy="914414"/>
            <a:chOff x="6735099" y="540285"/>
            <a:chExt cx="467926" cy="914414"/>
          </a:xfrm>
        </p:grpSpPr>
        <p:sp>
          <p:nvSpPr>
            <p:cNvPr id="30" name="Cylindre 29"/>
            <p:cNvSpPr/>
            <p:nvPr/>
          </p:nvSpPr>
          <p:spPr>
            <a:xfrm>
              <a:off x="6735099" y="540285"/>
              <a:ext cx="467926" cy="486903"/>
            </a:xfrm>
            <a:prstGeom prst="ca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6948470" y="1039063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 rot="2556718">
            <a:off x="6017861" y="1946417"/>
            <a:ext cx="467926" cy="914414"/>
            <a:chOff x="6735099" y="540285"/>
            <a:chExt cx="467926" cy="914414"/>
          </a:xfrm>
        </p:grpSpPr>
        <p:sp>
          <p:nvSpPr>
            <p:cNvPr id="33" name="Cylindre 32"/>
            <p:cNvSpPr/>
            <p:nvPr/>
          </p:nvSpPr>
          <p:spPr>
            <a:xfrm>
              <a:off x="6735099" y="540285"/>
              <a:ext cx="467926" cy="486903"/>
            </a:xfrm>
            <a:prstGeom prst="ca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6948470" y="1039063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 rot="19454644">
            <a:off x="4047882" y="1374793"/>
            <a:ext cx="467926" cy="914414"/>
            <a:chOff x="6735099" y="540285"/>
            <a:chExt cx="467926" cy="914414"/>
          </a:xfrm>
        </p:grpSpPr>
        <p:sp>
          <p:nvSpPr>
            <p:cNvPr id="36" name="Cylindre 35"/>
            <p:cNvSpPr/>
            <p:nvPr/>
          </p:nvSpPr>
          <p:spPr>
            <a:xfrm>
              <a:off x="6735099" y="540285"/>
              <a:ext cx="467926" cy="486903"/>
            </a:xfrm>
            <a:prstGeom prst="ca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6948470" y="1039063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 rot="4985710">
            <a:off x="6667312" y="3101179"/>
            <a:ext cx="467926" cy="914414"/>
            <a:chOff x="8126364" y="623576"/>
            <a:chExt cx="467926" cy="914414"/>
          </a:xfrm>
        </p:grpSpPr>
        <p:sp>
          <p:nvSpPr>
            <p:cNvPr id="39" name="Cylindre 38"/>
            <p:cNvSpPr/>
            <p:nvPr/>
          </p:nvSpPr>
          <p:spPr>
            <a:xfrm>
              <a:off x="8126364" y="623576"/>
              <a:ext cx="467926" cy="486903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/>
            <p:nvPr/>
          </p:nvCxnSpPr>
          <p:spPr>
            <a:xfrm>
              <a:off x="8339735" y="1122354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/>
          <p:cNvGrpSpPr/>
          <p:nvPr/>
        </p:nvGrpSpPr>
        <p:grpSpPr>
          <a:xfrm rot="2020868">
            <a:off x="5620006" y="1531895"/>
            <a:ext cx="467926" cy="914414"/>
            <a:chOff x="8126364" y="623576"/>
            <a:chExt cx="467926" cy="914414"/>
          </a:xfrm>
        </p:grpSpPr>
        <p:sp>
          <p:nvSpPr>
            <p:cNvPr id="42" name="Cylindre 41"/>
            <p:cNvSpPr/>
            <p:nvPr/>
          </p:nvSpPr>
          <p:spPr>
            <a:xfrm>
              <a:off x="8126364" y="623576"/>
              <a:ext cx="467926" cy="486903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" name="Connecteur droit 42"/>
            <p:cNvCxnSpPr/>
            <p:nvPr/>
          </p:nvCxnSpPr>
          <p:spPr>
            <a:xfrm>
              <a:off x="8339735" y="1122354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 rot="19250992">
            <a:off x="3594117" y="1698211"/>
            <a:ext cx="467926" cy="914414"/>
            <a:chOff x="8126364" y="623576"/>
            <a:chExt cx="467926" cy="914414"/>
          </a:xfrm>
        </p:grpSpPr>
        <p:sp>
          <p:nvSpPr>
            <p:cNvPr id="45" name="Cylindre 44"/>
            <p:cNvSpPr/>
            <p:nvPr/>
          </p:nvSpPr>
          <p:spPr>
            <a:xfrm>
              <a:off x="8126364" y="623576"/>
              <a:ext cx="467926" cy="486903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8339735" y="1122354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/>
          <p:cNvGrpSpPr/>
          <p:nvPr/>
        </p:nvGrpSpPr>
        <p:grpSpPr>
          <a:xfrm rot="8906972">
            <a:off x="5433617" y="4781075"/>
            <a:ext cx="467926" cy="914414"/>
            <a:chOff x="9517629" y="706867"/>
            <a:chExt cx="467926" cy="914414"/>
          </a:xfrm>
        </p:grpSpPr>
        <p:sp>
          <p:nvSpPr>
            <p:cNvPr id="48" name="Cylindre 47"/>
            <p:cNvSpPr/>
            <p:nvPr/>
          </p:nvSpPr>
          <p:spPr>
            <a:xfrm>
              <a:off x="9517629" y="706867"/>
              <a:ext cx="467926" cy="486903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9" name="Connecteur droit 48"/>
            <p:cNvCxnSpPr/>
            <p:nvPr/>
          </p:nvCxnSpPr>
          <p:spPr>
            <a:xfrm>
              <a:off x="9731000" y="1205645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 rot="7089479">
            <a:off x="6419889" y="3829329"/>
            <a:ext cx="467926" cy="914414"/>
            <a:chOff x="9517629" y="706867"/>
            <a:chExt cx="467926" cy="914414"/>
          </a:xfrm>
        </p:grpSpPr>
        <p:sp>
          <p:nvSpPr>
            <p:cNvPr id="51" name="Cylindre 50"/>
            <p:cNvSpPr/>
            <p:nvPr/>
          </p:nvSpPr>
          <p:spPr>
            <a:xfrm>
              <a:off x="9517629" y="706867"/>
              <a:ext cx="467926" cy="486903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/>
            <p:nvPr/>
          </p:nvCxnSpPr>
          <p:spPr>
            <a:xfrm>
              <a:off x="9731000" y="1205645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/>
          <p:cNvGrpSpPr/>
          <p:nvPr/>
        </p:nvGrpSpPr>
        <p:grpSpPr>
          <a:xfrm rot="1375535">
            <a:off x="5192070" y="1238792"/>
            <a:ext cx="467926" cy="914414"/>
            <a:chOff x="9517629" y="706867"/>
            <a:chExt cx="467926" cy="914414"/>
          </a:xfrm>
        </p:grpSpPr>
        <p:sp>
          <p:nvSpPr>
            <p:cNvPr id="54" name="Cylindre 53"/>
            <p:cNvSpPr/>
            <p:nvPr/>
          </p:nvSpPr>
          <p:spPr>
            <a:xfrm>
              <a:off x="9517629" y="706867"/>
              <a:ext cx="467926" cy="486903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/>
            <p:cNvCxnSpPr/>
            <p:nvPr/>
          </p:nvCxnSpPr>
          <p:spPr>
            <a:xfrm>
              <a:off x="9731000" y="1205645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/>
          <p:cNvGrpSpPr/>
          <p:nvPr/>
        </p:nvGrpSpPr>
        <p:grpSpPr>
          <a:xfrm rot="14875110">
            <a:off x="2702119" y="3351305"/>
            <a:ext cx="467926" cy="914414"/>
            <a:chOff x="8126364" y="623576"/>
            <a:chExt cx="467926" cy="914414"/>
          </a:xfrm>
        </p:grpSpPr>
        <p:sp>
          <p:nvSpPr>
            <p:cNvPr id="57" name="Cylindre 56"/>
            <p:cNvSpPr/>
            <p:nvPr/>
          </p:nvSpPr>
          <p:spPr>
            <a:xfrm>
              <a:off x="8126364" y="623576"/>
              <a:ext cx="467926" cy="486903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57"/>
            <p:cNvCxnSpPr/>
            <p:nvPr/>
          </p:nvCxnSpPr>
          <p:spPr>
            <a:xfrm>
              <a:off x="8339735" y="1122354"/>
              <a:ext cx="11875" cy="415636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/>
          <p:cNvSpPr txBox="1"/>
          <p:nvPr/>
        </p:nvSpPr>
        <p:spPr>
          <a:xfrm>
            <a:off x="1104975" y="200332"/>
            <a:ext cx="3813704" cy="71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Capside + ADN</a:t>
            </a:r>
            <a:endParaRPr lang="fr-FR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829092" y="5391243"/>
            <a:ext cx="3813704" cy="71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Enveloppe</a:t>
            </a:r>
            <a:endParaRPr lang="fr-FR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443020" y="698870"/>
            <a:ext cx="3813704" cy="71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Glycoprotéines</a:t>
            </a:r>
            <a:endParaRPr lang="fr-FR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Connecteur droit avec flèche 63"/>
          <p:cNvCxnSpPr>
            <a:endCxn id="42" idx="0"/>
          </p:cNvCxnSpPr>
          <p:nvPr/>
        </p:nvCxnSpPr>
        <p:spPr>
          <a:xfrm flipH="1">
            <a:off x="6042647" y="1183769"/>
            <a:ext cx="1124710" cy="522220"/>
          </a:xfrm>
          <a:prstGeom prst="straightConnector1">
            <a:avLst/>
          </a:prstGeom>
          <a:ln w="825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endCxn id="33" idx="1"/>
          </p:cNvCxnSpPr>
          <p:nvPr/>
        </p:nvCxnSpPr>
        <p:spPr>
          <a:xfrm flipH="1">
            <a:off x="6561367" y="1336169"/>
            <a:ext cx="758390" cy="730971"/>
          </a:xfrm>
          <a:prstGeom prst="straightConnector1">
            <a:avLst/>
          </a:prstGeom>
          <a:ln w="825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endCxn id="14" idx="1"/>
          </p:cNvCxnSpPr>
          <p:nvPr/>
        </p:nvCxnSpPr>
        <p:spPr>
          <a:xfrm flipH="1">
            <a:off x="6985131" y="1467054"/>
            <a:ext cx="440027" cy="1090018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H="1">
            <a:off x="5490656" y="1117743"/>
            <a:ext cx="1302616" cy="217737"/>
          </a:xfrm>
          <a:prstGeom prst="straightConnector1">
            <a:avLst/>
          </a:prstGeom>
          <a:ln w="825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2324121" y="862373"/>
            <a:ext cx="2808119" cy="2087900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2527308" y="4200460"/>
            <a:ext cx="1175718" cy="1555213"/>
          </a:xfrm>
          <a:prstGeom prst="straightConnector1">
            <a:avLst/>
          </a:prstGeom>
          <a:ln w="825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654807" y="4415256"/>
            <a:ext cx="3910045" cy="156966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fr-FR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Herpèsvirus</a:t>
            </a:r>
            <a:r>
              <a:rPr lang="fr-FR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fr-FR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Délétion</a:t>
            </a:r>
            <a:endParaRPr lang="fr-FR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5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Vaccin </a:t>
            </a:r>
            <a:r>
              <a:rPr lang="fr-FR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usage </a:t>
            </a:r>
            <a:r>
              <a:rPr lang="fr-FR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vétérinaire est un médicament. </a:t>
            </a:r>
          </a:p>
          <a:p>
            <a:endParaRPr lang="fr-FR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médicament est toute substance ou composition présentée comme possédant des propriétés curatives ou préventives à l'égard des maladies humaines ou animales</a:t>
            </a:r>
            <a:r>
              <a:rPr lang="fr-F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30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Quelques Dates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6686" y="1825624"/>
            <a:ext cx="11074400" cy="4371976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Essais concluants d’immunisation avec ADN nu chez la souris</a:t>
            </a:r>
          </a:p>
          <a:p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Essais chez des espèces domestiques pour des maladies infectieuses « naturelles »</a:t>
            </a:r>
          </a:p>
        </p:txBody>
      </p:sp>
    </p:spTree>
    <p:extLst>
      <p:ext uri="{BB962C8B-B14F-4D97-AF65-F5344CB8AC3E}">
        <p14:creationId xmlns:p14="http://schemas.microsoft.com/office/powerpoint/2010/main" val="18872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292475" y="2517687"/>
            <a:ext cx="2764087" cy="2577254"/>
            <a:chOff x="370999" y="2001686"/>
            <a:chExt cx="2764087" cy="2577254"/>
          </a:xfrm>
        </p:grpSpPr>
        <p:sp>
          <p:nvSpPr>
            <p:cNvPr id="26" name="Ellipse 25"/>
            <p:cNvSpPr/>
            <p:nvPr/>
          </p:nvSpPr>
          <p:spPr>
            <a:xfrm>
              <a:off x="370999" y="2001686"/>
              <a:ext cx="2764087" cy="25772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619222" y="2363191"/>
              <a:ext cx="2127798" cy="1923783"/>
              <a:chOff x="1094235" y="1520042"/>
              <a:chExt cx="2127798" cy="1923783"/>
            </a:xfrm>
          </p:grpSpPr>
          <p:sp>
            <p:nvSpPr>
              <p:cNvPr id="2" name="Pentagone régulier 1"/>
              <p:cNvSpPr/>
              <p:nvPr/>
            </p:nvSpPr>
            <p:spPr>
              <a:xfrm>
                <a:off x="1757548" y="1520042"/>
                <a:ext cx="843148" cy="771896"/>
              </a:xfrm>
              <a:prstGeom prst="pentago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" name="Pentagone régulier 3"/>
              <p:cNvSpPr/>
              <p:nvPr/>
            </p:nvSpPr>
            <p:spPr>
              <a:xfrm rot="19392404">
                <a:off x="2378885" y="2671929"/>
                <a:ext cx="843148" cy="771896"/>
              </a:xfrm>
              <a:prstGeom prst="pentago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Hexagone 4"/>
              <p:cNvSpPr/>
              <p:nvPr/>
            </p:nvSpPr>
            <p:spPr>
              <a:xfrm>
                <a:off x="1757548" y="2301027"/>
                <a:ext cx="850246" cy="813910"/>
              </a:xfrm>
              <a:prstGeom prst="hexago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Hexagone 5"/>
              <p:cNvSpPr/>
              <p:nvPr/>
            </p:nvSpPr>
            <p:spPr>
              <a:xfrm>
                <a:off x="1094235" y="1912540"/>
                <a:ext cx="850246" cy="813910"/>
              </a:xfrm>
              <a:prstGeom prst="hexago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Hexagone 6"/>
              <p:cNvSpPr/>
              <p:nvPr/>
            </p:nvSpPr>
            <p:spPr>
              <a:xfrm>
                <a:off x="2366054" y="1912540"/>
                <a:ext cx="850246" cy="813910"/>
              </a:xfrm>
              <a:prstGeom prst="hexago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1401288" y="2092707"/>
                <a:ext cx="356260" cy="255339"/>
              </a:xfrm>
              <a:prstGeom prst="ellipse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1998296" y="1650651"/>
                <a:ext cx="356260" cy="255339"/>
              </a:xfrm>
              <a:prstGeom prst="ellipse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2053576" y="2748044"/>
                <a:ext cx="356260" cy="255339"/>
              </a:xfrm>
              <a:prstGeom prst="ellipse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2796034" y="2191825"/>
                <a:ext cx="356260" cy="255339"/>
              </a:xfrm>
              <a:prstGeom prst="ellipse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Ellipse 11"/>
              <p:cNvSpPr/>
              <p:nvPr/>
            </p:nvSpPr>
            <p:spPr>
              <a:xfrm rot="2303497">
                <a:off x="2733917" y="2879371"/>
                <a:ext cx="356260" cy="255339"/>
              </a:xfrm>
              <a:prstGeom prst="ellipse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1" name="Éclair 40"/>
          <p:cNvSpPr/>
          <p:nvPr/>
        </p:nvSpPr>
        <p:spPr>
          <a:xfrm rot="9573546">
            <a:off x="2168303" y="4226969"/>
            <a:ext cx="1613647" cy="2540003"/>
          </a:xfrm>
          <a:prstGeom prst="lightningBol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/>
          <p:cNvGrpSpPr/>
          <p:nvPr/>
        </p:nvGrpSpPr>
        <p:grpSpPr>
          <a:xfrm>
            <a:off x="8161341" y="2154086"/>
            <a:ext cx="2764087" cy="2577254"/>
            <a:chOff x="8161341" y="2154086"/>
            <a:chExt cx="2764087" cy="2577254"/>
          </a:xfrm>
        </p:grpSpPr>
        <p:grpSp>
          <p:nvGrpSpPr>
            <p:cNvPr id="28" name="Groupe 27"/>
            <p:cNvGrpSpPr/>
            <p:nvPr/>
          </p:nvGrpSpPr>
          <p:grpSpPr>
            <a:xfrm>
              <a:off x="8161341" y="2154086"/>
              <a:ext cx="2764087" cy="2577254"/>
              <a:chOff x="370999" y="2001686"/>
              <a:chExt cx="2764087" cy="2577254"/>
            </a:xfrm>
          </p:grpSpPr>
          <p:sp>
            <p:nvSpPr>
              <p:cNvPr id="29" name="Ellipse 28"/>
              <p:cNvSpPr/>
              <p:nvPr/>
            </p:nvSpPr>
            <p:spPr>
              <a:xfrm>
                <a:off x="370999" y="2001686"/>
                <a:ext cx="2764087" cy="25772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0" name="Groupe 29"/>
              <p:cNvGrpSpPr/>
              <p:nvPr/>
            </p:nvGrpSpPr>
            <p:grpSpPr>
              <a:xfrm>
                <a:off x="619222" y="2363191"/>
                <a:ext cx="2127798" cy="1923783"/>
                <a:chOff x="1094235" y="1520042"/>
                <a:chExt cx="2127798" cy="1923783"/>
              </a:xfrm>
            </p:grpSpPr>
            <p:sp>
              <p:nvSpPr>
                <p:cNvPr id="31" name="Pentagone régulier 30"/>
                <p:cNvSpPr/>
                <p:nvPr/>
              </p:nvSpPr>
              <p:spPr>
                <a:xfrm>
                  <a:off x="1757548" y="1520042"/>
                  <a:ext cx="843148" cy="771896"/>
                </a:xfrm>
                <a:prstGeom prst="pentagon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Pentagone régulier 31"/>
                <p:cNvSpPr/>
                <p:nvPr/>
              </p:nvSpPr>
              <p:spPr>
                <a:xfrm rot="19392404">
                  <a:off x="2378885" y="2671929"/>
                  <a:ext cx="843148" cy="771896"/>
                </a:xfrm>
                <a:prstGeom prst="pentagon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Hexagone 32"/>
                <p:cNvSpPr/>
                <p:nvPr/>
              </p:nvSpPr>
              <p:spPr>
                <a:xfrm>
                  <a:off x="1757548" y="2301027"/>
                  <a:ext cx="850246" cy="813910"/>
                </a:xfrm>
                <a:prstGeom prst="hexagon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Hexagone 33"/>
                <p:cNvSpPr/>
                <p:nvPr/>
              </p:nvSpPr>
              <p:spPr>
                <a:xfrm>
                  <a:off x="1094235" y="1912540"/>
                  <a:ext cx="850246" cy="813910"/>
                </a:xfrm>
                <a:prstGeom prst="hexagon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Hexagone 34"/>
                <p:cNvSpPr/>
                <p:nvPr/>
              </p:nvSpPr>
              <p:spPr>
                <a:xfrm>
                  <a:off x="2366054" y="1912540"/>
                  <a:ext cx="850246" cy="813910"/>
                </a:xfrm>
                <a:prstGeom prst="hexagon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Ellipse 35"/>
                <p:cNvSpPr/>
                <p:nvPr/>
              </p:nvSpPr>
              <p:spPr>
                <a:xfrm>
                  <a:off x="1401288" y="2092707"/>
                  <a:ext cx="356260" cy="255339"/>
                </a:xfrm>
                <a:prstGeom prst="ellipse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Ellipse 36"/>
                <p:cNvSpPr/>
                <p:nvPr/>
              </p:nvSpPr>
              <p:spPr>
                <a:xfrm>
                  <a:off x="1998296" y="1650651"/>
                  <a:ext cx="356260" cy="255339"/>
                </a:xfrm>
                <a:prstGeom prst="ellipse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" name="Ellipse 37"/>
                <p:cNvSpPr/>
                <p:nvPr/>
              </p:nvSpPr>
              <p:spPr>
                <a:xfrm>
                  <a:off x="2053576" y="2748044"/>
                  <a:ext cx="356260" cy="255339"/>
                </a:xfrm>
                <a:prstGeom prst="ellipse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Ellipse 38"/>
                <p:cNvSpPr/>
                <p:nvPr/>
              </p:nvSpPr>
              <p:spPr>
                <a:xfrm>
                  <a:off x="2796034" y="2191825"/>
                  <a:ext cx="356260" cy="255339"/>
                </a:xfrm>
                <a:prstGeom prst="ellipse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Ellipse 39"/>
                <p:cNvSpPr/>
                <p:nvPr/>
              </p:nvSpPr>
              <p:spPr>
                <a:xfrm rot="2303497">
                  <a:off x="2733917" y="2879371"/>
                  <a:ext cx="356260" cy="255339"/>
                </a:xfrm>
                <a:prstGeom prst="ellipse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42" name="Explosion 1 41"/>
            <p:cNvSpPr/>
            <p:nvPr/>
          </p:nvSpPr>
          <p:spPr>
            <a:xfrm flipH="1">
              <a:off x="8785651" y="3416453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Explosion 1 42"/>
            <p:cNvSpPr/>
            <p:nvPr/>
          </p:nvSpPr>
          <p:spPr>
            <a:xfrm flipH="1">
              <a:off x="9328014" y="2990617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Explosion 1 43"/>
            <p:cNvSpPr/>
            <p:nvPr/>
          </p:nvSpPr>
          <p:spPr>
            <a:xfrm flipH="1">
              <a:off x="8512693" y="3263470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Explosion 1 44"/>
            <p:cNvSpPr/>
            <p:nvPr/>
          </p:nvSpPr>
          <p:spPr>
            <a:xfrm flipH="1">
              <a:off x="9323533" y="3483687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6" name="Explosion 1 45"/>
            <p:cNvSpPr/>
            <p:nvPr/>
          </p:nvSpPr>
          <p:spPr>
            <a:xfrm flipH="1">
              <a:off x="9219997" y="3627039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Explosion 1 46"/>
            <p:cNvSpPr/>
            <p:nvPr/>
          </p:nvSpPr>
          <p:spPr>
            <a:xfrm flipH="1">
              <a:off x="9862065" y="3061533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" name="Explosion 1 47"/>
            <p:cNvSpPr/>
            <p:nvPr/>
          </p:nvSpPr>
          <p:spPr>
            <a:xfrm flipH="1">
              <a:off x="9847968" y="3322321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Explosion 1 48"/>
            <p:cNvSpPr/>
            <p:nvPr/>
          </p:nvSpPr>
          <p:spPr>
            <a:xfrm flipH="1">
              <a:off x="9596956" y="3555405"/>
              <a:ext cx="134314" cy="152983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1" name="Flèche droite 50"/>
          <p:cNvSpPr/>
          <p:nvPr/>
        </p:nvSpPr>
        <p:spPr>
          <a:xfrm>
            <a:off x="3415245" y="3536560"/>
            <a:ext cx="4303367" cy="3044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3966590" y="5680134"/>
            <a:ext cx="3540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fr-FR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  ADN  Gènes B, C, D</a:t>
            </a:r>
            <a:endParaRPr lang="fr-FR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92257" y="4948365"/>
            <a:ext cx="4065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 des antigènes à la surface cellulaire</a:t>
            </a:r>
            <a:endParaRPr lang="fr-FR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5641" y="315003"/>
            <a:ext cx="84142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exemple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Expression d’antigènes du virus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Aujeszky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 la surface de cellules après mise en présence d’ADN dans le milieu de culture</a:t>
            </a:r>
            <a:endParaRPr lang="fr-FR" sz="3200" dirty="0"/>
          </a:p>
        </p:txBody>
      </p:sp>
      <p:sp>
        <p:nvSpPr>
          <p:cNvPr id="53" name="ZoneTexte 52"/>
          <p:cNvSpPr txBox="1"/>
          <p:nvPr/>
        </p:nvSpPr>
        <p:spPr>
          <a:xfrm>
            <a:off x="3827724" y="2422810"/>
            <a:ext cx="317723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Transfection</a:t>
            </a:r>
            <a:endParaRPr lang="fr-F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8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1" grpId="0" animBg="1"/>
      <p:bldP spid="52" grpId="0"/>
      <p:bldP spid="3" grpId="0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66869" y="211693"/>
            <a:ext cx="7998645" cy="1147637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 : Efficacité d’un vaccin à ADN nu 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maladie d’</a:t>
            </a:r>
            <a:r>
              <a:rPr lang="fr-F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Aujeszky</a:t>
            </a:r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chez le porc</a:t>
            </a:r>
            <a:endParaRPr lang="fr-FR" sz="36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9" y="2083552"/>
            <a:ext cx="1600200" cy="1447800"/>
          </a:xfrm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9" y="4547258"/>
            <a:ext cx="1600200" cy="1447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575" y="1908958"/>
            <a:ext cx="2143125" cy="21431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424285" y="2520340"/>
            <a:ext cx="114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Malade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0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458" y="4859456"/>
            <a:ext cx="1600200" cy="1447800"/>
          </a:xfrm>
          <a:prstGeom prst="rect">
            <a:avLst/>
          </a:prstGeom>
        </p:spPr>
      </p:pic>
      <p:pic>
        <p:nvPicPr>
          <p:cNvPr id="11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36" y="2189522"/>
            <a:ext cx="1600200" cy="1447800"/>
          </a:xfrm>
          <a:prstGeom prst="rect">
            <a:avLst/>
          </a:prstGeom>
        </p:spPr>
      </p:pic>
      <p:pic>
        <p:nvPicPr>
          <p:cNvPr id="12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42" y="4598612"/>
            <a:ext cx="1600200" cy="1447800"/>
          </a:xfrm>
          <a:prstGeom prst="rect">
            <a:avLst/>
          </a:prstGeom>
        </p:spPr>
      </p:pic>
      <p:sp>
        <p:nvSpPr>
          <p:cNvPr id="13" name="Flèche droite à entaille 12"/>
          <p:cNvSpPr/>
          <p:nvPr/>
        </p:nvSpPr>
        <p:spPr>
          <a:xfrm>
            <a:off x="2102530" y="2805416"/>
            <a:ext cx="2132803" cy="5403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à entaille 13"/>
          <p:cNvSpPr/>
          <p:nvPr/>
        </p:nvSpPr>
        <p:spPr>
          <a:xfrm>
            <a:off x="2430231" y="5337933"/>
            <a:ext cx="1876301" cy="5185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à entaille 14"/>
          <p:cNvSpPr/>
          <p:nvPr/>
        </p:nvSpPr>
        <p:spPr>
          <a:xfrm>
            <a:off x="6707572" y="2889672"/>
            <a:ext cx="1876301" cy="5185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à entaille 15"/>
          <p:cNvSpPr/>
          <p:nvPr/>
        </p:nvSpPr>
        <p:spPr>
          <a:xfrm>
            <a:off x="6748011" y="5476512"/>
            <a:ext cx="1876301" cy="5185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2622466" y="2030681"/>
            <a:ext cx="1260765" cy="858991"/>
            <a:chOff x="2622466" y="2030681"/>
            <a:chExt cx="1260765" cy="858991"/>
          </a:xfrm>
        </p:grpSpPr>
        <p:sp>
          <p:nvSpPr>
            <p:cNvPr id="17" name="Rectangle avec flèche vers le bas 16"/>
            <p:cNvSpPr/>
            <p:nvPr/>
          </p:nvSpPr>
          <p:spPr>
            <a:xfrm>
              <a:off x="2622466" y="2030681"/>
              <a:ext cx="1260765" cy="858991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2622466" y="2030681"/>
              <a:ext cx="1246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Solvant</a:t>
              </a:r>
              <a:endPara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551215" y="4491737"/>
            <a:ext cx="1421009" cy="984775"/>
            <a:chOff x="2551215" y="4491737"/>
            <a:chExt cx="1421009" cy="98477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4946" y="4598612"/>
              <a:ext cx="1274174" cy="87790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551215" y="4491737"/>
              <a:ext cx="14210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Vaccin ADN nu</a:t>
              </a:r>
              <a:endPara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539739" y="1727909"/>
            <a:ext cx="1954162" cy="1136884"/>
            <a:chOff x="6539739" y="1727909"/>
            <a:chExt cx="1954162" cy="1136884"/>
          </a:xfrm>
        </p:grpSpPr>
        <p:sp>
          <p:nvSpPr>
            <p:cNvPr id="19" name="Rectangle avec flèche vers le bas 18"/>
            <p:cNvSpPr/>
            <p:nvPr/>
          </p:nvSpPr>
          <p:spPr>
            <a:xfrm>
              <a:off x="6539739" y="1727909"/>
              <a:ext cx="1954162" cy="1136884"/>
            </a:xfrm>
            <a:prstGeom prst="downArrowCallou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707572" y="1769423"/>
              <a:ext cx="1630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Épreuve </a:t>
              </a:r>
              <a:r>
                <a:rPr lang="fr-FR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Aujeszky</a:t>
              </a:r>
              <a:endPara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6659003" y="4356566"/>
            <a:ext cx="1954162" cy="1136884"/>
            <a:chOff x="6659003" y="4356566"/>
            <a:chExt cx="1954162" cy="1136884"/>
          </a:xfrm>
        </p:grpSpPr>
        <p:sp>
          <p:nvSpPr>
            <p:cNvPr id="24" name="Rectangle avec flèche vers le bas 23"/>
            <p:cNvSpPr/>
            <p:nvPr/>
          </p:nvSpPr>
          <p:spPr>
            <a:xfrm>
              <a:off x="6659003" y="4356566"/>
              <a:ext cx="1954162" cy="1136884"/>
            </a:xfrm>
            <a:prstGeom prst="downArrowCallou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826836" y="4398080"/>
              <a:ext cx="1630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Épreuve </a:t>
              </a:r>
              <a:r>
                <a:rPr lang="fr-FR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Aujeszky</a:t>
              </a:r>
              <a:endPara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9424285" y="3528097"/>
            <a:ext cx="1406011" cy="40263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Puis meurt</a:t>
            </a:r>
            <a:endParaRPr lang="fr-F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859390" y="5872808"/>
            <a:ext cx="3039179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µg plasmides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codant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glycoprotéines B,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D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èche à angle droit 27"/>
          <p:cNvSpPr/>
          <p:nvPr/>
        </p:nvSpPr>
        <p:spPr>
          <a:xfrm rot="5400000">
            <a:off x="5490765" y="5986620"/>
            <a:ext cx="494399" cy="55074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6039407" y="6164357"/>
            <a:ext cx="22985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Anticorps ++++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lèche à angle droit 33"/>
          <p:cNvSpPr/>
          <p:nvPr/>
        </p:nvSpPr>
        <p:spPr>
          <a:xfrm rot="5400000">
            <a:off x="5191904" y="3633329"/>
            <a:ext cx="494399" cy="55074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5740546" y="3811066"/>
            <a:ext cx="22985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Anticorps = 0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5" grpId="0" animBg="1"/>
      <p:bldP spid="16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6496" cy="14605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Étude d’efficacité </a:t>
            </a:r>
            <a:r>
              <a: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d’un vaccin à ADN nu de la maladie d’</a:t>
            </a:r>
            <a:r>
              <a:rPr lang="fr-FR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Aujeszky</a:t>
            </a:r>
            <a:r>
              <a: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chez le porc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Protocole Primovaccination en mono-injection : </a:t>
            </a:r>
          </a:p>
          <a:p>
            <a:pPr lvl="1"/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Porcs correctement protégés sur le plan clinique</a:t>
            </a:r>
          </a:p>
          <a:p>
            <a:pPr lvl="1"/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Réponse humorale et cellulaire initiée</a:t>
            </a:r>
          </a:p>
          <a:p>
            <a:pPr lvl="1"/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Excrétion virale importante par voie </a:t>
            </a:r>
            <a:r>
              <a:rPr lang="fr-F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nasale</a:t>
            </a:r>
          </a:p>
          <a:p>
            <a:r>
              <a:rPr lang="fr-FR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rotocole </a:t>
            </a:r>
            <a:r>
              <a:rPr lang="fr-FR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2 injections ou </a:t>
            </a: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:</a:t>
            </a:r>
          </a:p>
          <a:p>
            <a:pPr lvl="1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Idem + Excrétion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virale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réduite</a:t>
            </a:r>
          </a:p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Co-injection </a:t>
            </a:r>
            <a:r>
              <a:rPr lang="fr-FR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gène du GM-CSF </a:t>
            </a: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Augmente la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réponse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immune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Améliore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protection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clinique</a:t>
            </a:r>
          </a:p>
          <a:p>
            <a:pPr lvl="1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réponse secondaire de type B n’est pas modifiée.</a:t>
            </a:r>
          </a:p>
        </p:txBody>
      </p:sp>
    </p:spTree>
    <p:extLst>
      <p:ext uri="{BB962C8B-B14F-4D97-AF65-F5344CB8AC3E}">
        <p14:creationId xmlns:p14="http://schemas.microsoft.com/office/powerpoint/2010/main" val="12786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6496" cy="14605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 </a:t>
            </a:r>
            <a:r>
              <a:rPr lang="fr-F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ADN </a:t>
            </a:r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du Mélanome canin et Produit </a:t>
            </a:r>
            <a:r>
              <a:rPr lang="fr-FR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immunothérapeutique</a:t>
            </a:r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Fibrosarcome félin</a:t>
            </a:r>
            <a:endParaRPr lang="fr-FR" sz="4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Vaccins Vete\Images\oncep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54" y="2645042"/>
            <a:ext cx="333375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13" y="2868879"/>
            <a:ext cx="33337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73036" y="5101936"/>
            <a:ext cx="177684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U.S.A.</a:t>
            </a:r>
          </a:p>
          <a:p>
            <a:r>
              <a:rPr lang="fr-FR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CANADA</a:t>
            </a:r>
            <a:endParaRPr lang="fr-FR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79265" y="5098471"/>
            <a:ext cx="177684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U.S.A.</a:t>
            </a:r>
          </a:p>
          <a:p>
            <a:r>
              <a:rPr lang="fr-FR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CANADA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U.E.</a:t>
            </a:r>
            <a:endParaRPr lang="fr-FR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5022" y="365126"/>
            <a:ext cx="10498777" cy="10242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vecteurs utilisés dans les vaccins potentiellement disponibles sur le marché</a:t>
            </a:r>
            <a:endParaRPr lang="fr-FR" sz="4400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Mammifères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(Rage renard oral)</a:t>
            </a:r>
          </a:p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MYXOMATEUX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(VHD Lapin)</a:t>
            </a:r>
          </a:p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CANARYPOX</a:t>
            </a:r>
          </a:p>
          <a:p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: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FeLV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Rage</a:t>
            </a:r>
          </a:p>
          <a:p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CV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Grippe, WN</a:t>
            </a:r>
          </a:p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ADENO 3 porcin 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Aujeszky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sanglier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solidFill>
            <a:schemeClr val="accent5"/>
          </a:solidFill>
        </p:spPr>
        <p:txBody>
          <a:bodyPr/>
          <a:lstStyle/>
          <a:p>
            <a:pPr algn="ctr"/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Oiseaux</a:t>
            </a:r>
            <a:endParaRPr lang="fr-FR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HVT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NDV  Variole 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Gumboro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Mycoplasmose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Encéphalo-myélite  Influenza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solidFill>
            <a:schemeClr val="bg2"/>
          </a:solidFill>
        </p:spPr>
        <p:txBody>
          <a:bodyPr/>
          <a:lstStyle/>
          <a:p>
            <a:pPr algn="ctr"/>
            <a:r>
              <a:rPr lang="fr-F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Poissons</a:t>
            </a:r>
            <a:endParaRPr lang="fr-FR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3108139" cy="3589338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Nécrose Pancréatique de la Truite (</a:t>
            </a:r>
            <a:r>
              <a:rPr lang="fr-FR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Rhabdoviridae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(NHI)</a:t>
            </a:r>
          </a:p>
          <a:p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Vaccins  multivalents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  <p:bldP spid="5" grpId="0" build="p" animBg="1"/>
      <p:bldP spid="6" grpId="0" build="p"/>
      <p:bldP spid="7" grpId="0" build="p" animBg="1"/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0021" y="365125"/>
            <a:ext cx="10593779" cy="1071789"/>
          </a:xfrm>
        </p:spPr>
        <p:txBody>
          <a:bodyPr>
            <a:normAutofit/>
          </a:bodyPr>
          <a:lstStyle/>
          <a:p>
            <a:r>
              <a:rPr lang="fr-FR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INNOVATIONS TECHNOLOGIQUES</a:t>
            </a:r>
            <a:endParaRPr lang="fr-FR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5656" y="1825625"/>
            <a:ext cx="10178143" cy="385078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Ont permis d’améliorer et de diversifier les stratégies vaccinales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fonction de l’efficacité</a:t>
            </a:r>
          </a:p>
          <a:p>
            <a:pPr lvl="1"/>
            <a:r>
              <a:rPr lang="fr-FR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 fonction de l’innocuité</a:t>
            </a:r>
          </a:p>
          <a:p>
            <a:pPr lvl="1"/>
            <a:r>
              <a:rPr lang="fr-FR" sz="4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fonction des risques de production</a:t>
            </a:r>
            <a:endParaRPr lang="fr-FR" sz="4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fonction des données économiques</a:t>
            </a:r>
            <a:endParaRPr lang="fr-FR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2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5627" y="982477"/>
            <a:ext cx="10410940" cy="4978936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QUE SONT DEVENUS LES VACCINS PASTEURIENS?</a:t>
            </a:r>
          </a:p>
          <a:p>
            <a:endParaRPr lang="fr-FR" sz="3600" b="1" dirty="0">
              <a:latin typeface="Constantia" panose="02030602050306030303" pitchFamily="18" charset="0"/>
            </a:endParaRPr>
          </a:p>
          <a:p>
            <a:r>
              <a:rPr lang="fr-FR" sz="3600" b="1" dirty="0" smtClean="0">
                <a:latin typeface="Constantia" panose="02030602050306030303" pitchFamily="18" charset="0"/>
              </a:rPr>
              <a:t>Choléra des Poules</a:t>
            </a:r>
          </a:p>
          <a:p>
            <a:endParaRPr lang="fr-FR" sz="3600" b="1" dirty="0">
              <a:latin typeface="Constantia" panose="02030602050306030303" pitchFamily="18" charset="0"/>
            </a:endParaRPr>
          </a:p>
          <a:p>
            <a:r>
              <a:rPr lang="fr-FR" sz="3600" b="1" dirty="0" smtClean="0">
                <a:latin typeface="Constantia" panose="02030602050306030303" pitchFamily="18" charset="0"/>
              </a:rPr>
              <a:t>Charbon </a:t>
            </a:r>
            <a:r>
              <a:rPr lang="fr-FR" sz="3600" b="1" dirty="0" err="1" smtClean="0">
                <a:latin typeface="Constantia" panose="02030602050306030303" pitchFamily="18" charset="0"/>
              </a:rPr>
              <a:t>Bactéridien</a:t>
            </a:r>
            <a:endParaRPr lang="fr-FR" sz="3600" b="1" dirty="0" smtClean="0">
              <a:latin typeface="Constantia" panose="02030602050306030303" pitchFamily="18" charset="0"/>
            </a:endParaRPr>
          </a:p>
          <a:p>
            <a:endParaRPr lang="fr-FR" sz="3600" b="1" dirty="0">
              <a:latin typeface="Constantia" panose="02030602050306030303" pitchFamily="18" charset="0"/>
            </a:endParaRPr>
          </a:p>
          <a:p>
            <a:r>
              <a:rPr lang="fr-FR" sz="3600" b="1" dirty="0" smtClean="0">
                <a:latin typeface="Constantia" panose="02030602050306030303" pitchFamily="18" charset="0"/>
              </a:rPr>
              <a:t>Rage</a:t>
            </a:r>
            <a:endParaRPr lang="fr-FR" sz="36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5627" y="1003259"/>
            <a:ext cx="10410940" cy="4978936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rgbClr val="FFFF00"/>
                </a:solidFill>
                <a:latin typeface="Constantia" panose="02030602050306030303" pitchFamily="18" charset="0"/>
              </a:rPr>
              <a:t>Choléra des Poules</a:t>
            </a:r>
          </a:p>
          <a:p>
            <a:endParaRPr lang="fr-FR" sz="3600" b="1" dirty="0" smtClean="0">
              <a:latin typeface="Constantia" panose="02030602050306030303" pitchFamily="18" charset="0"/>
            </a:endParaRPr>
          </a:p>
          <a:p>
            <a:r>
              <a:rPr lang="fr-FR" sz="3600" b="1" dirty="0">
                <a:latin typeface="Constantia" panose="02030602050306030303" pitchFamily="18" charset="0"/>
              </a:rPr>
              <a:t> </a:t>
            </a:r>
            <a:r>
              <a:rPr lang="fr-FR" sz="3600" b="1" dirty="0" smtClean="0">
                <a:latin typeface="Constantia" panose="02030602050306030303" pitchFamily="18" charset="0"/>
              </a:rPr>
              <a:t>Souche atténuée « Pasteur » perdue</a:t>
            </a:r>
          </a:p>
          <a:p>
            <a:endParaRPr lang="fr-FR" sz="3600" b="1" dirty="0">
              <a:latin typeface="Constantia" panose="02030602050306030303" pitchFamily="18" charset="0"/>
            </a:endParaRPr>
          </a:p>
          <a:p>
            <a:r>
              <a:rPr lang="fr-FR" sz="3600" b="1" dirty="0" smtClean="0">
                <a:latin typeface="Constantia" panose="02030602050306030303" pitchFamily="18" charset="0"/>
              </a:rPr>
              <a:t>Des vaccins du </a:t>
            </a:r>
            <a:r>
              <a:rPr lang="fr-FR" sz="3600" b="1" dirty="0">
                <a:latin typeface="Constantia" panose="02030602050306030303" pitchFamily="18" charset="0"/>
              </a:rPr>
              <a:t>Choléra des </a:t>
            </a:r>
            <a:r>
              <a:rPr lang="fr-FR" sz="3600" b="1" dirty="0" smtClean="0">
                <a:latin typeface="Constantia" panose="02030602050306030303" pitchFamily="18" charset="0"/>
              </a:rPr>
              <a:t>Poules existent toujours (souches inactivées </a:t>
            </a:r>
            <a:r>
              <a:rPr lang="fr-FR" sz="3600" b="1" dirty="0" err="1" smtClean="0">
                <a:latin typeface="Constantia" panose="02030602050306030303" pitchFamily="18" charset="0"/>
              </a:rPr>
              <a:t>Sérovars</a:t>
            </a:r>
            <a:r>
              <a:rPr lang="fr-FR" sz="3600" b="1" dirty="0" smtClean="0">
                <a:latin typeface="Constantia" panose="02030602050306030303" pitchFamily="18" charset="0"/>
              </a:rPr>
              <a:t> 1, 3, 4)</a:t>
            </a:r>
            <a:endParaRPr lang="fr-FR" sz="36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-90715"/>
            <a:ext cx="1051560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Charbonneux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6970" y="1059543"/>
            <a:ext cx="4818744" cy="621620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VÉTÉRINAIRE</a:t>
            </a:r>
            <a:endParaRPr lang="fr-FR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2000" y="1813265"/>
            <a:ext cx="5193714" cy="4412343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1850-1876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anthracis</a:t>
            </a:r>
            <a:endParaRPr lang="fr-FR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Souches vaccinales Pasteur : bactéries vivantes et capsulées </a:t>
            </a:r>
          </a:p>
          <a:p>
            <a:pPr lvl="1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Arrêt de la </a:t>
            </a:r>
            <a:r>
              <a:rPr 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sporogenèse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tténuation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PP (plasmide thermosensible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1881-1930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méliorations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10514" y="3361417"/>
            <a:ext cx="5343865" cy="2183039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trop réactogènes pour l’usage humain</a:t>
            </a:r>
            <a:endParaRPr lang="fr-FR" sz="4000" b="1" dirty="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6596745" y="1081316"/>
            <a:ext cx="4818744" cy="6216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HUMAIN</a:t>
            </a:r>
            <a:endParaRPr lang="fr-FR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3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9609" y="2324388"/>
            <a:ext cx="10216482" cy="3816639"/>
          </a:xfrm>
          <a:solidFill>
            <a:schemeClr val="bg1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 est une préparation contenant 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soit des agents infectieux inactivés (en tout ou partie) ou atténués, </a:t>
            </a: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soit des antigènes obtenus par génie ou recombinaison génétique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soit une préparation génique. 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vaccin 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administré 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le but 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protéger </a:t>
            </a:r>
            <a:r>
              <a:rPr lang="fr-FR" sz="3600" b="1" dirty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l'organisme 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contre des maladies 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infectieuses </a:t>
            </a:r>
            <a:r>
              <a:rPr lang="fr-FR" sz="3600" b="1" dirty="0" smtClean="0">
                <a:solidFill>
                  <a:srgbClr val="4FEB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bactériennes, virales ou parasitaires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-90715"/>
            <a:ext cx="1051560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Charbonneux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6970" y="1059543"/>
            <a:ext cx="4818744" cy="621620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VÉTÉRINAIRE</a:t>
            </a:r>
            <a:endParaRPr lang="fr-FR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57" y="1828800"/>
            <a:ext cx="5341257" cy="439680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1930-40 : Souches vivantes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acapsulées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dont le prototype est la souche 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Sterne</a:t>
            </a:r>
          </a:p>
          <a:p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Actuellement				Souches dérivées de la souche Sterne 34F2</a:t>
            </a:r>
          </a:p>
          <a:p>
            <a:r>
              <a:rPr lang="fr-F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pas de vaccins produits en France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10514" y="1828800"/>
            <a:ext cx="5588000" cy="43968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à base de souche Sterne pour l’usage 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humain,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encore 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très réactogènes</a:t>
            </a: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sous-unités  </a:t>
            </a: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mieux 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tolérés, </a:t>
            </a: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Primovaccination  x  3 et 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nécessité de rappels</a:t>
            </a:r>
          </a:p>
          <a:p>
            <a:endParaRPr lang="fr-FR" sz="4000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6596745" y="1081316"/>
            <a:ext cx="4818744" cy="6216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HUMAIN</a:t>
            </a:r>
            <a:endParaRPr lang="fr-FR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0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-90715"/>
            <a:ext cx="1051560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6970" y="1059543"/>
            <a:ext cx="4818744" cy="621620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</a:t>
            </a:r>
            <a:r>
              <a:rPr lang="fr-FR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HUMAIN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57" y="1828800"/>
            <a:ext cx="5341257" cy="439680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1885 : Vaccin Pasteur sur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Moelle de 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Lapin :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atténué</a:t>
            </a:r>
            <a:endParaRPr lang="fr-FR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1908-20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Vaccins inactivés produits sur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cerveaux de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Mouton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adulte</a:t>
            </a: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 atténué souche FLURY HEP</a:t>
            </a: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1947 : Vaccins atténués souches S.A.D. et E.R.A.</a:t>
            </a:r>
            <a:endParaRPr lang="fr-FR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10514" y="1828800"/>
            <a:ext cx="5588000" cy="43968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1884 : Chiens protégés d’une épreuve virulente</a:t>
            </a: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</a:t>
            </a:r>
          </a:p>
          <a:p>
            <a:endParaRPr lang="fr-FR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</a:t>
            </a:r>
          </a:p>
          <a:p>
            <a:endParaRPr lang="fr-FR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</a:t>
            </a:r>
            <a:endParaRPr lang="fr-FR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4000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6596745" y="1081316"/>
            <a:ext cx="4818744" cy="6216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VÉTÉRINAIRE </a:t>
            </a:r>
            <a:endParaRPr lang="fr-FR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-90715"/>
            <a:ext cx="10515600" cy="1325563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6970" y="1059543"/>
            <a:ext cx="4818744" cy="621620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</a:t>
            </a:r>
            <a:r>
              <a:rPr lang="fr-FR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HUMAIN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57" y="1828800"/>
            <a:ext cx="5341257" cy="439680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1955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Vaccins inactivés produits sur cerveaux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souriceaux nouveau-nés</a:t>
            </a: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1972… : Vaccins inactivés sur cellules diploïdes, puis lignées cellulaires</a:t>
            </a:r>
            <a:endParaRPr lang="fr-FR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10514" y="1828800"/>
            <a:ext cx="5588000" cy="43968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</a:t>
            </a:r>
          </a:p>
          <a:p>
            <a:endParaRPr lang="fr-FR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</a:t>
            </a: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 + adjuvant (Al</a:t>
            </a:r>
            <a:r>
              <a:rPr lang="fr-FR" sz="4400" b="1" baseline="30000" dirty="0" smtClean="0">
                <a:solidFill>
                  <a:srgbClr val="C00000"/>
                </a:solidFill>
              </a:rPr>
              <a:t>+++</a:t>
            </a: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Recombinant </a:t>
            </a:r>
            <a:r>
              <a:rPr lang="fr-FR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Canarypox</a:t>
            </a: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(CT)</a:t>
            </a: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Recombinant Vaccine</a:t>
            </a:r>
          </a:p>
          <a:p>
            <a:pPr algn="r"/>
            <a:endParaRPr lang="fr-FR" sz="4000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6596745" y="1081316"/>
            <a:ext cx="4818744" cy="6216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VÉTÉRINAIRE </a:t>
            </a:r>
            <a:endParaRPr lang="fr-FR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3767" y="1706872"/>
            <a:ext cx="10960925" cy="3031383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L’ÉVOLUTION D’UN VACCIN POUR USAGE VÉTÉRINAIRE AU COURS D’UN SIÈCLE :</a:t>
            </a:r>
          </a:p>
          <a:p>
            <a:pPr marL="0" indent="0">
              <a:buNone/>
            </a:pPr>
            <a:endParaRPr lang="fr-FR" sz="3600" b="1" dirty="0" smtClean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fr-FR" sz="60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Vaccin </a:t>
            </a:r>
            <a:r>
              <a:rPr lang="fr-FR" sz="60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de la Fièvre </a:t>
            </a:r>
            <a:r>
              <a:rPr lang="fr-FR" sz="60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aphteuse</a:t>
            </a:r>
          </a:p>
        </p:txBody>
      </p:sp>
    </p:spTree>
    <p:extLst>
      <p:ext uri="{BB962C8B-B14F-4D97-AF65-F5344CB8AC3E}">
        <p14:creationId xmlns:p14="http://schemas.microsoft.com/office/powerpoint/2010/main" val="41137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Vaccin de la Fièvre aphteuse</a:t>
            </a:r>
            <a:endParaRPr lang="fr-FR" b="1" dirty="0">
              <a:solidFill>
                <a:srgbClr val="FFFF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0000" y="1836016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1897</a:t>
            </a:r>
            <a:r>
              <a:rPr lang="fr-FR" sz="3600" b="1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 : Isolement du virus aphteux</a:t>
            </a: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1926-36</a:t>
            </a:r>
            <a:r>
              <a:rPr lang="fr-FR" sz="3600" b="1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 : Premier vaccin formolé adjuvé (Al+++) produit sur animal infecté (récupération du contenu des aphtes) : Faible rendement (400 à 800 doses)</a:t>
            </a: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1937</a:t>
            </a:r>
            <a:r>
              <a:rPr lang="fr-FR" sz="3600" b="1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 : Premiers travaux de </a:t>
            </a:r>
            <a:r>
              <a:rPr lang="fr-FR" sz="3600" b="1" dirty="0" err="1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Frenkel</a:t>
            </a:r>
            <a:endParaRPr lang="fr-FR" sz="3600" b="1" dirty="0" smtClean="0">
              <a:latin typeface="Tempus Sans ITC" panose="04020404030D07020202" pitchFamily="8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1952</a:t>
            </a:r>
            <a:r>
              <a:rPr lang="fr-FR" sz="3600" b="1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 : Production industrielle du vaccin rendant  possible des campagnes de vaccination de masse</a:t>
            </a:r>
            <a:endParaRPr lang="fr-FR" sz="3600" b="1" dirty="0"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  <a:latin typeface="Constantia" panose="02030602050306030303" pitchFamily="18" charset="0"/>
              </a:rPr>
              <a:t>Vaccin de la Fièvre aphteuse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0000" y="1836016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1961</a:t>
            </a:r>
            <a:r>
              <a:rPr lang="fr-FR" sz="3600" b="1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 : Vaccination Obligatoire (BV de + de 6 mois)</a:t>
            </a: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1991 </a:t>
            </a:r>
            <a:r>
              <a:rPr lang="fr-FR" sz="3600" b="1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: Interdiction de la v</a:t>
            </a:r>
            <a:r>
              <a:rPr lang="fr-FR" sz="3600" b="1" dirty="0">
                <a:latin typeface="Tempus Sans ITC" panose="04020404030D07020202" pitchFamily="82" charset="0"/>
                <a:cs typeface="Times New Roman" panose="02020603050405020304" pitchFamily="18" charset="0"/>
              </a:rPr>
              <a:t>accination</a:t>
            </a:r>
            <a:endParaRPr lang="fr-FR" sz="3600" b="1" dirty="0" smtClean="0">
              <a:latin typeface="Tempus Sans ITC" panose="04020404030D07020202" pitchFamily="8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3600" b="1" dirty="0">
              <a:latin typeface="Tempus Sans ITC" panose="04020404030D07020202" pitchFamily="8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accent5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Actuellement : vaccin produit sur cellules BHK21</a:t>
            </a: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accent5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Adjuvé Al</a:t>
            </a:r>
            <a:r>
              <a:rPr lang="fr-FR" sz="3600" b="1" baseline="30000" dirty="0" smtClean="0">
                <a:solidFill>
                  <a:schemeClr val="accent5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+++</a:t>
            </a:r>
            <a:r>
              <a:rPr lang="fr-FR" sz="3600" b="1" dirty="0" smtClean="0">
                <a:solidFill>
                  <a:schemeClr val="accent5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, émulsion E – H – E </a:t>
            </a: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accent5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 </a:t>
            </a:r>
            <a:r>
              <a:rPr lang="fr-FR" sz="3600" b="1" dirty="0">
                <a:solidFill>
                  <a:schemeClr val="accent5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S</a:t>
            </a:r>
            <a:r>
              <a:rPr lang="fr-FR" sz="3600" b="1" dirty="0" smtClean="0">
                <a:solidFill>
                  <a:schemeClr val="accent5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tocks d’antigènes congelés</a:t>
            </a:r>
          </a:p>
        </p:txBody>
      </p:sp>
    </p:spTree>
    <p:extLst>
      <p:ext uri="{BB962C8B-B14F-4D97-AF65-F5344CB8AC3E}">
        <p14:creationId xmlns:p14="http://schemas.microsoft.com/office/powerpoint/2010/main" val="183750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/>
          <p:nvPr/>
        </p:nvSpPr>
        <p:spPr>
          <a:xfrm rot="12559548">
            <a:off x="6903687" y="4596822"/>
            <a:ext cx="1807043" cy="37414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41097" y="0"/>
                </a:lnTo>
              </a:path>
            </a:pathLst>
          </a:custGeom>
          <a:noFill/>
          <a:ln w="114300">
            <a:solidFill>
              <a:srgbClr val="FF9933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orme libre 12"/>
          <p:cNvSpPr/>
          <p:nvPr/>
        </p:nvSpPr>
        <p:spPr>
          <a:xfrm rot="5400000">
            <a:off x="5602633" y="2614103"/>
            <a:ext cx="901518" cy="6557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41097" y="0"/>
                </a:lnTo>
              </a:path>
            </a:pathLst>
          </a:custGeom>
          <a:noFill/>
          <a:ln w="114300">
            <a:solidFill>
              <a:srgbClr val="FF9933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orme libre 4"/>
          <p:cNvSpPr/>
          <p:nvPr/>
        </p:nvSpPr>
        <p:spPr>
          <a:xfrm>
            <a:off x="4765379" y="3066134"/>
            <a:ext cx="3016329" cy="1987784"/>
          </a:xfrm>
          <a:custGeom>
            <a:avLst/>
            <a:gdLst>
              <a:gd name="connsiteX0" fmla="*/ 0 w 2328692"/>
              <a:gd name="connsiteY0" fmla="*/ 383432 h 2300545"/>
              <a:gd name="connsiteX1" fmla="*/ 383432 w 2328692"/>
              <a:gd name="connsiteY1" fmla="*/ 0 h 2300545"/>
              <a:gd name="connsiteX2" fmla="*/ 1945260 w 2328692"/>
              <a:gd name="connsiteY2" fmla="*/ 0 h 2300545"/>
              <a:gd name="connsiteX3" fmla="*/ 2328692 w 2328692"/>
              <a:gd name="connsiteY3" fmla="*/ 383432 h 2300545"/>
              <a:gd name="connsiteX4" fmla="*/ 2328692 w 2328692"/>
              <a:gd name="connsiteY4" fmla="*/ 1917113 h 2300545"/>
              <a:gd name="connsiteX5" fmla="*/ 1945260 w 2328692"/>
              <a:gd name="connsiteY5" fmla="*/ 2300545 h 2300545"/>
              <a:gd name="connsiteX6" fmla="*/ 383432 w 2328692"/>
              <a:gd name="connsiteY6" fmla="*/ 2300545 h 2300545"/>
              <a:gd name="connsiteX7" fmla="*/ 0 w 2328692"/>
              <a:gd name="connsiteY7" fmla="*/ 1917113 h 2300545"/>
              <a:gd name="connsiteX8" fmla="*/ 0 w 2328692"/>
              <a:gd name="connsiteY8" fmla="*/ 383432 h 230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692" h="2300545">
                <a:moveTo>
                  <a:pt x="0" y="383432"/>
                </a:moveTo>
                <a:cubicBezTo>
                  <a:pt x="0" y="171668"/>
                  <a:pt x="171668" y="0"/>
                  <a:pt x="383432" y="0"/>
                </a:cubicBezTo>
                <a:lnTo>
                  <a:pt x="1945260" y="0"/>
                </a:lnTo>
                <a:cubicBezTo>
                  <a:pt x="2157024" y="0"/>
                  <a:pt x="2328692" y="171668"/>
                  <a:pt x="2328692" y="383432"/>
                </a:cubicBezTo>
                <a:lnTo>
                  <a:pt x="2328692" y="1917113"/>
                </a:lnTo>
                <a:cubicBezTo>
                  <a:pt x="2328692" y="2128877"/>
                  <a:pt x="2157024" y="2300545"/>
                  <a:pt x="1945260" y="2300545"/>
                </a:cubicBezTo>
                <a:lnTo>
                  <a:pt x="383432" y="2300545"/>
                </a:lnTo>
                <a:cubicBezTo>
                  <a:pt x="171668" y="2300545"/>
                  <a:pt x="0" y="2128877"/>
                  <a:pt x="0" y="1917113"/>
                </a:cubicBezTo>
                <a:lnTo>
                  <a:pt x="0" y="3834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043" tIns="191043" rIns="191043" bIns="191043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1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sz="3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rme libre 5"/>
          <p:cNvSpPr/>
          <p:nvPr/>
        </p:nvSpPr>
        <p:spPr>
          <a:xfrm rot="16184664">
            <a:off x="5883017" y="2661894"/>
            <a:ext cx="710455" cy="457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65613" y="0"/>
                </a:lnTo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" name="Forme libre 6"/>
          <p:cNvSpPr/>
          <p:nvPr/>
        </p:nvSpPr>
        <p:spPr>
          <a:xfrm>
            <a:off x="4940135" y="223000"/>
            <a:ext cx="2409557" cy="2080373"/>
          </a:xfrm>
          <a:custGeom>
            <a:avLst/>
            <a:gdLst>
              <a:gd name="connsiteX0" fmla="*/ 0 w 1864444"/>
              <a:gd name="connsiteY0" fmla="*/ 310747 h 2095087"/>
              <a:gd name="connsiteX1" fmla="*/ 310747 w 1864444"/>
              <a:gd name="connsiteY1" fmla="*/ 0 h 2095087"/>
              <a:gd name="connsiteX2" fmla="*/ 1553697 w 1864444"/>
              <a:gd name="connsiteY2" fmla="*/ 0 h 2095087"/>
              <a:gd name="connsiteX3" fmla="*/ 1864444 w 1864444"/>
              <a:gd name="connsiteY3" fmla="*/ 310747 h 2095087"/>
              <a:gd name="connsiteX4" fmla="*/ 1864444 w 1864444"/>
              <a:gd name="connsiteY4" fmla="*/ 1784340 h 2095087"/>
              <a:gd name="connsiteX5" fmla="*/ 1553697 w 1864444"/>
              <a:gd name="connsiteY5" fmla="*/ 2095087 h 2095087"/>
              <a:gd name="connsiteX6" fmla="*/ 310747 w 1864444"/>
              <a:gd name="connsiteY6" fmla="*/ 2095087 h 2095087"/>
              <a:gd name="connsiteX7" fmla="*/ 0 w 1864444"/>
              <a:gd name="connsiteY7" fmla="*/ 1784340 h 2095087"/>
              <a:gd name="connsiteX8" fmla="*/ 0 w 1864444"/>
              <a:gd name="connsiteY8" fmla="*/ 310747 h 209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444" h="2095087">
                <a:moveTo>
                  <a:pt x="0" y="310747"/>
                </a:moveTo>
                <a:cubicBezTo>
                  <a:pt x="0" y="139126"/>
                  <a:pt x="139126" y="0"/>
                  <a:pt x="310747" y="0"/>
                </a:cubicBezTo>
                <a:lnTo>
                  <a:pt x="1553697" y="0"/>
                </a:lnTo>
                <a:cubicBezTo>
                  <a:pt x="1725318" y="0"/>
                  <a:pt x="1864444" y="139126"/>
                  <a:pt x="1864444" y="310747"/>
                </a:cubicBezTo>
                <a:lnTo>
                  <a:pt x="1864444" y="1784340"/>
                </a:lnTo>
                <a:cubicBezTo>
                  <a:pt x="1864444" y="1955961"/>
                  <a:pt x="1725318" y="2095087"/>
                  <a:pt x="1553697" y="2095087"/>
                </a:cubicBezTo>
                <a:lnTo>
                  <a:pt x="310747" y="2095087"/>
                </a:lnTo>
                <a:cubicBezTo>
                  <a:pt x="139126" y="2095087"/>
                  <a:pt x="0" y="1955961"/>
                  <a:pt x="0" y="1784340"/>
                </a:cubicBezTo>
                <a:lnTo>
                  <a:pt x="0" y="31074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95" tIns="146895" rIns="146895" bIns="146895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Des enjeux de santé animale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AUSSI</a:t>
            </a:r>
          </a:p>
        </p:txBody>
      </p:sp>
      <p:sp>
        <p:nvSpPr>
          <p:cNvPr id="8" name="Forme libre 7"/>
          <p:cNvSpPr/>
          <p:nvPr/>
        </p:nvSpPr>
        <p:spPr>
          <a:xfrm rot="1620648">
            <a:off x="7346018" y="4952230"/>
            <a:ext cx="741311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741311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orme libre 8"/>
          <p:cNvSpPr/>
          <p:nvPr/>
        </p:nvSpPr>
        <p:spPr>
          <a:xfrm>
            <a:off x="8505496" y="4408280"/>
            <a:ext cx="1621790" cy="1962466"/>
          </a:xfrm>
          <a:custGeom>
            <a:avLst/>
            <a:gdLst>
              <a:gd name="connsiteX0" fmla="*/ 0 w 1621790"/>
              <a:gd name="connsiteY0" fmla="*/ 270304 h 1962466"/>
              <a:gd name="connsiteX1" fmla="*/ 270304 w 1621790"/>
              <a:gd name="connsiteY1" fmla="*/ 0 h 1962466"/>
              <a:gd name="connsiteX2" fmla="*/ 1351486 w 1621790"/>
              <a:gd name="connsiteY2" fmla="*/ 0 h 1962466"/>
              <a:gd name="connsiteX3" fmla="*/ 1621790 w 1621790"/>
              <a:gd name="connsiteY3" fmla="*/ 270304 h 1962466"/>
              <a:gd name="connsiteX4" fmla="*/ 1621790 w 1621790"/>
              <a:gd name="connsiteY4" fmla="*/ 1692162 h 1962466"/>
              <a:gd name="connsiteX5" fmla="*/ 1351486 w 1621790"/>
              <a:gd name="connsiteY5" fmla="*/ 1962466 h 1962466"/>
              <a:gd name="connsiteX6" fmla="*/ 270304 w 1621790"/>
              <a:gd name="connsiteY6" fmla="*/ 1962466 h 1962466"/>
              <a:gd name="connsiteX7" fmla="*/ 0 w 1621790"/>
              <a:gd name="connsiteY7" fmla="*/ 1692162 h 1962466"/>
              <a:gd name="connsiteX8" fmla="*/ 0 w 1621790"/>
              <a:gd name="connsiteY8" fmla="*/ 270304 h 196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1790" h="1962466">
                <a:moveTo>
                  <a:pt x="0" y="270304"/>
                </a:moveTo>
                <a:cubicBezTo>
                  <a:pt x="0" y="121019"/>
                  <a:pt x="121019" y="0"/>
                  <a:pt x="270304" y="0"/>
                </a:cubicBezTo>
                <a:lnTo>
                  <a:pt x="1351486" y="0"/>
                </a:lnTo>
                <a:cubicBezTo>
                  <a:pt x="1500771" y="0"/>
                  <a:pt x="1621790" y="121019"/>
                  <a:pt x="1621790" y="270304"/>
                </a:cubicBezTo>
                <a:lnTo>
                  <a:pt x="1621790" y="1692162"/>
                </a:lnTo>
                <a:cubicBezTo>
                  <a:pt x="1621790" y="1841447"/>
                  <a:pt x="1500771" y="1962466"/>
                  <a:pt x="1351486" y="1962466"/>
                </a:cubicBezTo>
                <a:lnTo>
                  <a:pt x="270304" y="1962466"/>
                </a:lnTo>
                <a:cubicBezTo>
                  <a:pt x="121019" y="1962466"/>
                  <a:pt x="0" y="1841447"/>
                  <a:pt x="0" y="1692162"/>
                </a:cubicBezTo>
                <a:lnTo>
                  <a:pt x="0" y="270304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749" tIns="147749" rIns="147749" bIns="147749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700" b="1" kern="1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Des enjeux de Santé publique</a:t>
            </a:r>
            <a:endParaRPr lang="fr-FR" sz="2700" kern="1200" dirty="0"/>
          </a:p>
        </p:txBody>
      </p:sp>
      <p:sp>
        <p:nvSpPr>
          <p:cNvPr id="10" name="Forme libre 9"/>
          <p:cNvSpPr/>
          <p:nvPr/>
        </p:nvSpPr>
        <p:spPr>
          <a:xfrm rot="9507240">
            <a:off x="3916401" y="4981088"/>
            <a:ext cx="901518" cy="6557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41097" y="0"/>
                </a:lnTo>
              </a:path>
            </a:pathLst>
          </a:custGeom>
          <a:noFill/>
          <a:ln w="114300">
            <a:solidFill>
              <a:srgbClr val="FF9933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orme libre 10"/>
          <p:cNvSpPr/>
          <p:nvPr/>
        </p:nvSpPr>
        <p:spPr>
          <a:xfrm>
            <a:off x="1270661" y="4888293"/>
            <a:ext cx="2674192" cy="1595633"/>
          </a:xfrm>
          <a:custGeom>
            <a:avLst/>
            <a:gdLst>
              <a:gd name="connsiteX0" fmla="*/ 0 w 2545797"/>
              <a:gd name="connsiteY0" fmla="*/ 265210 h 1591226"/>
              <a:gd name="connsiteX1" fmla="*/ 265210 w 2545797"/>
              <a:gd name="connsiteY1" fmla="*/ 0 h 1591226"/>
              <a:gd name="connsiteX2" fmla="*/ 2280587 w 2545797"/>
              <a:gd name="connsiteY2" fmla="*/ 0 h 1591226"/>
              <a:gd name="connsiteX3" fmla="*/ 2545797 w 2545797"/>
              <a:gd name="connsiteY3" fmla="*/ 265210 h 1591226"/>
              <a:gd name="connsiteX4" fmla="*/ 2545797 w 2545797"/>
              <a:gd name="connsiteY4" fmla="*/ 1326016 h 1591226"/>
              <a:gd name="connsiteX5" fmla="*/ 2280587 w 2545797"/>
              <a:gd name="connsiteY5" fmla="*/ 1591226 h 1591226"/>
              <a:gd name="connsiteX6" fmla="*/ 265210 w 2545797"/>
              <a:gd name="connsiteY6" fmla="*/ 1591226 h 1591226"/>
              <a:gd name="connsiteX7" fmla="*/ 0 w 2545797"/>
              <a:gd name="connsiteY7" fmla="*/ 1326016 h 1591226"/>
              <a:gd name="connsiteX8" fmla="*/ 0 w 2545797"/>
              <a:gd name="connsiteY8" fmla="*/ 265210 h 159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797" h="1591226">
                <a:moveTo>
                  <a:pt x="0" y="265210"/>
                </a:moveTo>
                <a:cubicBezTo>
                  <a:pt x="0" y="118739"/>
                  <a:pt x="118739" y="0"/>
                  <a:pt x="265210" y="0"/>
                </a:cubicBezTo>
                <a:lnTo>
                  <a:pt x="2280587" y="0"/>
                </a:lnTo>
                <a:cubicBezTo>
                  <a:pt x="2427058" y="0"/>
                  <a:pt x="2545797" y="118739"/>
                  <a:pt x="2545797" y="265210"/>
                </a:cubicBezTo>
                <a:lnTo>
                  <a:pt x="2545797" y="1326016"/>
                </a:lnTo>
                <a:cubicBezTo>
                  <a:pt x="2545797" y="1472487"/>
                  <a:pt x="2427058" y="1591226"/>
                  <a:pt x="2280587" y="1591226"/>
                </a:cubicBezTo>
                <a:lnTo>
                  <a:pt x="265210" y="1591226"/>
                </a:lnTo>
                <a:cubicBezTo>
                  <a:pt x="118739" y="1591226"/>
                  <a:pt x="0" y="1472487"/>
                  <a:pt x="0" y="1326016"/>
                </a:cubicBezTo>
                <a:lnTo>
                  <a:pt x="0" y="2652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17" tIns="156417" rIns="156417" bIns="15641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1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Des enjeux économiques importants</a:t>
            </a:r>
            <a:endParaRPr lang="fr-FR" sz="31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D’UN VACCIN POUR USAGE VÉTÉRINAIRE</a:t>
            </a:r>
          </a:p>
          <a:p>
            <a:pPr algn="ctr"/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</a:p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CONTRÔLES DE QUALITÉ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AU POINT D’UN VACCIN</a:t>
            </a:r>
            <a:endParaRPr lang="fr-FR" sz="4000" dirty="0"/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7409318"/>
              </p:ext>
            </p:extLst>
          </p:nvPr>
        </p:nvGraphicFramePr>
        <p:xfrm>
          <a:off x="1120775" y="1836016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15637" y="1886567"/>
            <a:ext cx="365759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COMPOSANTS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DE CONTAMINANTS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INACTIVATION  CONTROLÉE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ADJUVANTS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6255" y="3560299"/>
            <a:ext cx="390698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COMPOSANTS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ADJUVANTS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6255" y="4218828"/>
            <a:ext cx="390698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PEUVENT ÊTRE ACCCEPTÉS :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DES SIGNES LOCAUX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QUELQUES SIGNES GÉNÉRAUX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Hyperthermie 1,5°C/ 3 j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495351" y="3341665"/>
            <a:ext cx="3481449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 EFFICACITÉ CLINIQUE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EFFICACITÉ INFECTIO-LOGIQUE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 LIMITATION DU NOMBRE D’ADMINISTRATIONS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95350" y="1849375"/>
            <a:ext cx="348144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 ÉPIDÉMIOLOGIE 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PATHOGÉNIE DE L’INFECTION</a:t>
            </a:r>
          </a:p>
        </p:txBody>
      </p:sp>
    </p:spTree>
    <p:extLst>
      <p:ext uri="{BB962C8B-B14F-4D97-AF65-F5344CB8AC3E}">
        <p14:creationId xmlns:p14="http://schemas.microsoft.com/office/powerpoint/2010/main" val="1096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AU POINT D’UN VACCIN</a:t>
            </a:r>
            <a:endParaRPr lang="fr-FR" sz="4000" dirty="0"/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005391"/>
              </p:ext>
            </p:extLst>
          </p:nvPr>
        </p:nvGraphicFramePr>
        <p:xfrm>
          <a:off x="1120775" y="1836016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15637" y="1886567"/>
            <a:ext cx="365759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COMPOSANTS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DE CONTAMINANTS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INACTIVATION  CONTROLÉE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ADJUVANTS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6255" y="3560299"/>
            <a:ext cx="390698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COMPOSANTS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TOXICITÉ DES ADJUVANTS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6255" y="4218828"/>
            <a:ext cx="390698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PEUVENT ÊTRE ACCCEPTÉS :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DES SIGNES LOCAUX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QUELQUES SIGNES GÉNÉRAUX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Hyperthermie 1,5°C/ 3 j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495351" y="3341665"/>
            <a:ext cx="3481449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 EFFICACITÉ CLINIQUE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EFFICACITÉ INFECTIO-LOGIQUE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 LIMITATION DU NOMBRE D’ADMINISTRATIONS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95350" y="1849375"/>
            <a:ext cx="348144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 ÉPIDÉMIOLOGIE 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PATHOGÉNIE DE L’INFECTION</a:t>
            </a:r>
          </a:p>
        </p:txBody>
      </p:sp>
    </p:spTree>
    <p:extLst>
      <p:ext uri="{BB962C8B-B14F-4D97-AF65-F5344CB8AC3E}">
        <p14:creationId xmlns:p14="http://schemas.microsoft.com/office/powerpoint/2010/main" val="204218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existe aussi des préparations destinées à l’immunisation d’animaux pour lesquelles le terme de vaccin n’est pas approprié.</a:t>
            </a:r>
          </a:p>
          <a:p>
            <a:r>
              <a:rPr lang="fr-FR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exemple, le produit immunologique induisant la synthèse d’anticorps </a:t>
            </a:r>
            <a:r>
              <a:rPr lang="fr-FR" sz="4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anti-GnRF</a:t>
            </a:r>
            <a:r>
              <a:rPr lang="fr-FR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provoquant une « castration » du porcelet.</a:t>
            </a:r>
          </a:p>
        </p:txBody>
      </p:sp>
    </p:spTree>
    <p:extLst>
      <p:ext uri="{BB962C8B-B14F-4D97-AF65-F5344CB8AC3E}">
        <p14:creationId xmlns:p14="http://schemas.microsoft.com/office/powerpoint/2010/main" val="7664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SUIVI VACCINAL</a:t>
            </a:r>
            <a:endParaRPr lang="fr-FR" sz="4000" dirty="0"/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312002"/>
              </p:ext>
            </p:extLst>
          </p:nvPr>
        </p:nvGraphicFramePr>
        <p:xfrm>
          <a:off x="1120775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249383" y="2933205"/>
            <a:ext cx="3693224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EN ÉVIDENCE D’EFFETS ANORMAUX PLUS RARES ET NON RÉVÉLÉS PAR LES ESSAIS LORS DE LA MISE AU POINT DU VACCIN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495351" y="3341665"/>
            <a:ext cx="348144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 EFFICACITÉ CLINIQUE</a:t>
            </a:r>
          </a:p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¤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EFFICACITÉ INFECTIO-LOGIQUE</a:t>
            </a:r>
          </a:p>
        </p:txBody>
      </p:sp>
    </p:spTree>
    <p:extLst>
      <p:ext uri="{BB962C8B-B14F-4D97-AF65-F5344CB8AC3E}">
        <p14:creationId xmlns:p14="http://schemas.microsoft.com/office/powerpoint/2010/main" val="15997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QUELS CONTRÔLES GARANTISSENT LA QUALITÉ D’UN VACCIN?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AUTORISATION DE MISE SUR LE MARCHÉ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Choix de la souche vaccinale et de la composition du vaccin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Études de l’innocuité et de l’efficacité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d’agents étrangers contaminants dans les produits utilisés au cours de la fabrication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Étude du risque de contamination au cours du processus  de fabrication </a:t>
            </a:r>
          </a:p>
        </p:txBody>
      </p:sp>
    </p:spTree>
    <p:extLst>
      <p:ext uri="{BB962C8B-B14F-4D97-AF65-F5344CB8AC3E}">
        <p14:creationId xmlns:p14="http://schemas.microsoft.com/office/powerpoint/2010/main" val="42139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QUELS CONTRÔLES GARANTISSENT LA QUALITÉ D’UN VACCIN?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AUTORISATION DE MISE SUR LE MARCHÉ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fr-FR" sz="32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Régularité de la production garantissant la fabrication homogène des lots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Conformité avec la monographie 62 (</a:t>
            </a: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 ad usum </a:t>
            </a:r>
            <a:r>
              <a:rPr lang="fr-FR" sz="32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veterinarium</a:t>
            </a:r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et la monographie spécifique du vaccin de la Pharmacopée Européenne (si elle existe)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fr-FR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Conformité avec les Directives UE</a:t>
            </a:r>
            <a:endParaRPr lang="fr-FR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QUELS CONTRÔLES GARANTISSENT LA QUALITÉ D’UN VACCIN?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LIBÉRATION DES LOTS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Conformité avec les essais de libération des lots prévus par la monographie 62 (</a:t>
            </a:r>
            <a:r>
              <a:rPr lang="fr-FR" sz="32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 ad usum </a:t>
            </a:r>
            <a:r>
              <a:rPr lang="fr-FR" sz="3200" b="1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veterinarium</a:t>
            </a:r>
            <a:r>
              <a:rPr lang="fr-FR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et la monographie spécifique (si elle existe) du vaccin de la Pharmacopée Européenne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Principaux essais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Caractères physiques et chimiques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Stérilité bactérienne et fongique (Pour certains, Mycoplasmes)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d’agents étrangers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Activité du lot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Règle des trois 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12519" y="1690688"/>
            <a:ext cx="10641281" cy="4486275"/>
          </a:xfrm>
        </p:spPr>
        <p:txBody>
          <a:bodyPr>
            <a:noAutofit/>
          </a:bodyPr>
          <a:lstStyle/>
          <a:p>
            <a:r>
              <a:rPr lang="fr-FR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RÉDUIRE</a:t>
            </a:r>
          </a:p>
          <a:p>
            <a:pPr lvl="1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Notamment le nombre des animaux dans les essais</a:t>
            </a:r>
          </a:p>
          <a:p>
            <a:pPr lvl="1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tude de la pertinence des essais existants : certains peuvent apparaître après étude dénués de signification appropriée</a:t>
            </a:r>
          </a:p>
          <a:p>
            <a:r>
              <a:rPr lang="fr-FR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RAFFINER</a:t>
            </a:r>
          </a:p>
          <a:p>
            <a:pPr lvl="1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Éviter la souffrance des animaux (euthanasie dès que des résultats significatifs sont obtenus, avant la mort spontanée)</a:t>
            </a:r>
          </a:p>
          <a:p>
            <a:r>
              <a:rPr lang="fr-FR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REMPLACER</a:t>
            </a:r>
          </a:p>
          <a:p>
            <a:pPr lvl="1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chaque fois que c’est possible, remplacer un essai 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vivo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 un essai 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</a:p>
        </p:txBody>
      </p:sp>
    </p:spTree>
    <p:extLst>
      <p:ext uri="{BB962C8B-B14F-4D97-AF65-F5344CB8AC3E}">
        <p14:creationId xmlns:p14="http://schemas.microsoft.com/office/powerpoint/2010/main" val="1184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L’UTILISATION   DES VACCINS </a:t>
            </a:r>
          </a:p>
          <a:p>
            <a:pPr marL="0" indent="0">
              <a:buNone/>
            </a:pPr>
            <a:endParaRPr lang="fr-FR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USAGE VÉTÉRINAIRE</a:t>
            </a:r>
            <a:endParaRPr lang="fr-FR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animaux vaccine-t-on?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Quelles espèces?  Quelles catégories?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jeunes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femelles gestantes?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poules pondeuses?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Animaux âgés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Quels rappels faut-il faire?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0758" y="239938"/>
            <a:ext cx="5780314" cy="1327831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DIVERSITÉ  DES  ESPÈCES </a:t>
            </a:r>
            <a:b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PRODUCTION</a:t>
            </a:r>
            <a:endParaRPr lang="fr-FR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63" y="1300203"/>
            <a:ext cx="2296886" cy="17675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29" y="4316353"/>
            <a:ext cx="1654856" cy="23378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7" y="1300047"/>
            <a:ext cx="2722609" cy="16898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53" y="4567689"/>
            <a:ext cx="3728907" cy="18458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50" y="1567769"/>
            <a:ext cx="3891564" cy="25896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58" y="5147127"/>
            <a:ext cx="2857500" cy="16002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6619" y="4567689"/>
            <a:ext cx="2438400" cy="18764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62" y="3257315"/>
            <a:ext cx="2543175" cy="180022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48650" y="701058"/>
            <a:ext cx="104813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432426" y="1700802"/>
            <a:ext cx="116293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71834" y="780306"/>
            <a:ext cx="116293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005669" y="4472765"/>
            <a:ext cx="14405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0758" y="239938"/>
            <a:ext cx="5780314" cy="132783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MÉDECINE INDIVIDUELLE ET MÉDECINE COLLECTIVE</a:t>
            </a:r>
            <a:endParaRPr lang="fr-FR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93" y="4724186"/>
            <a:ext cx="3728907" cy="18458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91" y="1545356"/>
            <a:ext cx="3576561" cy="26824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47" y="371018"/>
            <a:ext cx="2552700" cy="17907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83" y="4520532"/>
            <a:ext cx="3079794" cy="20494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685" y="4358986"/>
            <a:ext cx="3638022" cy="242093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852" y="476714"/>
            <a:ext cx="2476500" cy="18478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2417" y="2161718"/>
            <a:ext cx="2638425" cy="17335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00" y="3407144"/>
            <a:ext cx="3183182" cy="13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263" y="145141"/>
            <a:ext cx="6096000" cy="136283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DIVERSITÉ  DES  ESPÈCES</a:t>
            </a:r>
            <a:b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COMPAGNIE ET DE SPORT</a:t>
            </a:r>
            <a:endParaRPr lang="fr-FR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42" y="2863912"/>
            <a:ext cx="2857500" cy="160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957" y="145141"/>
            <a:ext cx="2380441" cy="14972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092" y="172811"/>
            <a:ext cx="3028950" cy="23812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230" y="4961907"/>
            <a:ext cx="1470227" cy="16953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567" y="4979534"/>
            <a:ext cx="2466975" cy="18478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4079" y="4961907"/>
            <a:ext cx="2638425" cy="17335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26" y="4740868"/>
            <a:ext cx="2290278" cy="160059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6" y="1541040"/>
            <a:ext cx="5150231" cy="237769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0065" y="4084295"/>
            <a:ext cx="2286000" cy="20002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7263" y="3562783"/>
            <a:ext cx="2585829" cy="13258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6367" y="1772445"/>
            <a:ext cx="2559851" cy="171706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241474" y="262146"/>
            <a:ext cx="133620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79912" y="1358507"/>
            <a:ext cx="165067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600 000 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711543" y="4103399"/>
            <a:ext cx="14804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393874" y="4499645"/>
            <a:ext cx="159494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3,14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803933" y="6058326"/>
            <a:ext cx="14804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 M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015683" y="4355653"/>
            <a:ext cx="14804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5,65 M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1426" y="3495394"/>
            <a:ext cx="10298005" cy="2832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débuts laborieux, puis des progrès continus, mais souvent par à-coups</a:t>
            </a:r>
          </a:p>
          <a:p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 similitude et synergies fortes entre vaccins pour usage humain et pour usage vétérinaire (certains existent dans les deux usages)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93371" y="2054432"/>
            <a:ext cx="9405257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Histoire Commune avec les vaccins</a:t>
            </a:r>
          </a:p>
          <a:p>
            <a:pPr algn="ctr"/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usage humain</a:t>
            </a:r>
            <a:endParaRPr lang="fr-FR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MALADIES ANIMALES </a:t>
            </a:r>
            <a:r>
              <a:rPr lang="fr-FR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LESQUELLES IL EXISTE UN VACCIN EN FRANCE  (EN EUROPE)</a:t>
            </a:r>
            <a:endParaRPr lang="fr-FR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Oiseaux : 35</a:t>
            </a:r>
          </a:p>
          <a:p>
            <a:pPr marL="0" indent="0">
              <a:buNone/>
            </a:pPr>
            <a:r>
              <a:rPr lang="fr-FR" dirty="0" smtClean="0"/>
              <a:t>Porcs : 20</a:t>
            </a:r>
          </a:p>
          <a:p>
            <a:pPr marL="0" indent="0">
              <a:buNone/>
            </a:pPr>
            <a:r>
              <a:rPr lang="fr-FR" dirty="0" smtClean="0"/>
              <a:t>Bovins : 30</a:t>
            </a:r>
          </a:p>
          <a:p>
            <a:pPr marL="0" indent="0">
              <a:buNone/>
            </a:pPr>
            <a:r>
              <a:rPr lang="fr-FR" dirty="0" smtClean="0"/>
              <a:t>Équins : 10</a:t>
            </a:r>
          </a:p>
          <a:p>
            <a:pPr marL="0" indent="0">
              <a:buNone/>
            </a:pPr>
            <a:r>
              <a:rPr lang="fr-FR" dirty="0" smtClean="0"/>
              <a:t>Chiens : 12</a:t>
            </a:r>
          </a:p>
          <a:p>
            <a:pPr marL="0" indent="0">
              <a:buNone/>
            </a:pPr>
            <a:r>
              <a:rPr lang="fr-FR" dirty="0" smtClean="0"/>
              <a:t>Chats : 7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Lapins : 2 à </a:t>
            </a:r>
            <a:r>
              <a:rPr lang="fr-FR" dirty="0" smtClean="0"/>
              <a:t>5</a:t>
            </a:r>
          </a:p>
          <a:p>
            <a:pPr marL="0" indent="0">
              <a:buNone/>
            </a:pPr>
            <a:r>
              <a:rPr lang="fr-FR" dirty="0" smtClean="0"/>
              <a:t>Autres : (5)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Poissons : 7 (à N)</a:t>
            </a:r>
          </a:p>
          <a:p>
            <a:endParaRPr lang="fr-FR" dirty="0" smtClean="0"/>
          </a:p>
          <a:p>
            <a:r>
              <a:rPr lang="fr-FR" dirty="0" smtClean="0"/>
              <a:t>Globalement : 125 à 150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2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Marché en nombre de doses de vaccins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Espace réservé du contenu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42214"/>
              </p:ext>
            </p:extLst>
          </p:nvPr>
        </p:nvGraphicFramePr>
        <p:xfrm>
          <a:off x="1186089" y="1714500"/>
          <a:ext cx="10194925" cy="475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44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3122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Marché des vaccins vétérinaires </a:t>
            </a:r>
            <a:b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valeur par </a:t>
            </a:r>
            <a:r>
              <a:rPr lang="fr-FR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groupe d’espèces</a:t>
            </a:r>
            <a:endParaRPr lang="fr-FR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Espace réservé du contenu 22" title="ZONES GEOGRAPHIQU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08349"/>
              </p:ext>
            </p:extLst>
          </p:nvPr>
        </p:nvGraphicFramePr>
        <p:xfrm>
          <a:off x="1246909" y="1856509"/>
          <a:ext cx="9648000" cy="4749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QUEL ÂGE EFFECTUER LA PRIMOVACCINATION?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variable, fonction :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vaccin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l’épidémiologie de l’infection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l’espèce animale et de la catégorie d’animaux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présence d’anticorps d’origine maternelle, de leur taux et de leur capacité d’inférer avec la vaccination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16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INTERFÉRENCE ANTICORPS MATERNELS</a:t>
            </a:r>
            <a:endParaRPr lang="fr-FR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786629"/>
              </p:ext>
            </p:extLst>
          </p:nvPr>
        </p:nvGraphicFramePr>
        <p:xfrm>
          <a:off x="1120775" y="1825625"/>
          <a:ext cx="10233025" cy="460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42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INTERFÉRENCE ANTICORPS MATERNELS</a:t>
            </a:r>
            <a:endParaRPr lang="fr-FR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149537"/>
              </p:ext>
            </p:extLst>
          </p:nvPr>
        </p:nvGraphicFramePr>
        <p:xfrm>
          <a:off x="1120775" y="1825625"/>
          <a:ext cx="10233025" cy="460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74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4548"/>
            <a:ext cx="6286995" cy="479525"/>
          </a:xfrm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d’administration</a:t>
            </a:r>
            <a:endParaRPr lang="fr-FR" sz="4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9999" y="947410"/>
            <a:ext cx="10577195" cy="4873625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« classiques », couramment utilisées dans la plupart des espèces :  SC,  IM (IV) 				ID (Pc, </a:t>
            </a:r>
            <a:r>
              <a:rPr lang="fr-FR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</a:t>
            </a:r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1" y="2236576"/>
            <a:ext cx="4248044" cy="28320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291" y="4607235"/>
            <a:ext cx="4280659" cy="19598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091" y="1799139"/>
            <a:ext cx="3459678" cy="25947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135" y="481922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4548"/>
            <a:ext cx="6286995" cy="479525"/>
          </a:xfrm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d’administration</a:t>
            </a:r>
            <a:endParaRPr lang="fr-FR" sz="4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8156" y="1944938"/>
            <a:ext cx="10497786" cy="362459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adaptées à des situations particulières, rendues nécessaires par des conditions liées au mode d’élevage des animaux :</a:t>
            </a:r>
          </a:p>
          <a:p>
            <a:pPr lvl="1"/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orale ou </a:t>
            </a:r>
            <a:r>
              <a:rPr lang="fr-FR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oronasale</a:t>
            </a:r>
            <a:endParaRPr lang="fr-FR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 </a:t>
            </a:r>
            <a:r>
              <a:rPr lang="fr-FR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oculonasale</a:t>
            </a:r>
            <a:endParaRPr lang="fr-FR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respiratoires</a:t>
            </a:r>
            <a:endParaRPr lang="fr-FR" sz="36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1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3910" y="597448"/>
            <a:ext cx="6286995" cy="479525"/>
          </a:xfrm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d’administration</a:t>
            </a:r>
            <a:endParaRPr lang="fr-FR" sz="4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1580" y="1953251"/>
            <a:ext cx="10439894" cy="33159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Souvent associées à des méthodes d’administration particulières :</a:t>
            </a:r>
          </a:p>
          <a:p>
            <a:pPr lvl="1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 orale et appâts : </a:t>
            </a:r>
          </a:p>
          <a:p>
            <a:pPr lvl="2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 oral de la rage pour le renard</a:t>
            </a:r>
          </a:p>
          <a:p>
            <a:pPr lvl="2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 </a:t>
            </a:r>
            <a:r>
              <a:rPr lang="fr-FR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Aujeszky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pour le sanglier</a:t>
            </a:r>
          </a:p>
        </p:txBody>
      </p:sp>
    </p:spTree>
    <p:extLst>
      <p:ext uri="{BB962C8B-B14F-4D97-AF65-F5344CB8AC3E}">
        <p14:creationId xmlns:p14="http://schemas.microsoft.com/office/powerpoint/2010/main" val="31233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Vaccins Rabiques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half" idx="15"/>
          </p:nvPr>
        </p:nvSpPr>
        <p:spPr>
          <a:xfrm>
            <a:off x="585987" y="3942328"/>
            <a:ext cx="4003975" cy="252798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half" idx="16"/>
          </p:nvPr>
        </p:nvSpPr>
        <p:spPr>
          <a:xfrm>
            <a:off x="4577440" y="2571750"/>
            <a:ext cx="3038295" cy="175350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half" idx="17"/>
          </p:nvPr>
        </p:nvSpPr>
        <p:spPr>
          <a:xfrm>
            <a:off x="5229259" y="2760210"/>
            <a:ext cx="6124541" cy="2667908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Recombinant 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Souche 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atténuée </a:t>
            </a: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</a:p>
          <a:p>
            <a:pPr lvl="1"/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VACCINATION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voie orale du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renard à l’aide d’appâts…</a:t>
            </a:r>
            <a:endParaRPr lang="fr-FR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5740402" y="1620498"/>
            <a:ext cx="4818744" cy="6216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 VÉTÉRINAIRE </a:t>
            </a:r>
            <a:endParaRPr lang="fr-FR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5" y="422369"/>
            <a:ext cx="3798879" cy="25279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56" y="2950350"/>
            <a:ext cx="2657666" cy="36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7576" y="337013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8513" y="4949369"/>
            <a:ext cx="8650515" cy="69668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Une Planète, 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Médecine, Une Santé »</a:t>
            </a:r>
            <a:endParaRPr lang="fr-FR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86" y="1864064"/>
            <a:ext cx="2221036" cy="2221036"/>
          </a:xfrm>
          <a:prstGeom prst="rect">
            <a:avLst/>
          </a:prstGeom>
        </p:spPr>
      </p:pic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42" y="1864064"/>
            <a:ext cx="3316601" cy="22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4548"/>
            <a:ext cx="6286995" cy="479525"/>
          </a:xfrm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d’administration</a:t>
            </a:r>
            <a:endParaRPr lang="fr-FR" sz="4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9999" y="947410"/>
            <a:ext cx="10577195" cy="48736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Souvent associées à des méthodes d’administration particulières :</a:t>
            </a:r>
          </a:p>
          <a:p>
            <a:pPr lvl="1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l’eau de boisson  pour les élevages de volailles 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(formulations parfois originales</a:t>
            </a:r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Trempage de bec</a:t>
            </a:r>
            <a:endParaRPr lang="fr-FR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 médicamenteux (cas particulier des poissons)</a:t>
            </a:r>
          </a:p>
          <a:p>
            <a:pPr lvl="1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Nébulisation, pulvérisation, aérosols pour les voies respiratoires</a:t>
            </a:r>
          </a:p>
          <a:p>
            <a:pPr lvl="1"/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Transfixion alaire</a:t>
            </a:r>
          </a:p>
        </p:txBody>
      </p:sp>
    </p:spTree>
    <p:extLst>
      <p:ext uri="{BB962C8B-B14F-4D97-AF65-F5344CB8AC3E}">
        <p14:creationId xmlns:p14="http://schemas.microsoft.com/office/powerpoint/2010/main" val="16911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4548"/>
            <a:ext cx="6286995" cy="479525"/>
          </a:xfrm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d’administration</a:t>
            </a:r>
            <a:endParaRPr lang="fr-FR" sz="4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9999" y="947410"/>
            <a:ext cx="10577195" cy="4873625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adaptées à des situations particulières, chez les élevages d’oiseaux :</a:t>
            </a:r>
          </a:p>
          <a:p>
            <a:pPr lvl="1"/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Vaccination </a:t>
            </a:r>
            <a:r>
              <a:rPr lang="fr-FR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ovo  </a:t>
            </a:r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Vaccins de la maladie de Marek, de la maladie de </a:t>
            </a:r>
            <a:r>
              <a:rPr lang="fr-FR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Gumboro</a:t>
            </a:r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NDV…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9" y="3384222"/>
            <a:ext cx="6974775" cy="22409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48" y="2378714"/>
            <a:ext cx="4156278" cy="42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4548"/>
            <a:ext cx="6286995" cy="479525"/>
          </a:xfrm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d’administration</a:t>
            </a:r>
            <a:endParaRPr lang="fr-FR" sz="4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9999" y="947410"/>
            <a:ext cx="10577195" cy="4873625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Voies adaptées à des situations particulières, chez les élevages de Poissons :</a:t>
            </a:r>
          </a:p>
          <a:p>
            <a:pPr lvl="1"/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Sans relation avec leur mode de vie : voie orale (aliment médicamenteux) et voie intrapéritonéale</a:t>
            </a:r>
          </a:p>
          <a:p>
            <a:pPr lvl="1"/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fr-F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avec leur mode de vie </a:t>
            </a:r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Balnéation,  douche ou vaporisation,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52" y="3557773"/>
            <a:ext cx="3743201" cy="28074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68" y="3250499"/>
            <a:ext cx="49530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automatic-fish-vaccination-machine.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93.77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875"/>
            <a:ext cx="10300545" cy="6866196"/>
          </a:xfrm>
        </p:spPr>
      </p:pic>
    </p:spTree>
    <p:extLst>
      <p:ext uri="{BB962C8B-B14F-4D97-AF65-F5344CB8AC3E}">
        <p14:creationId xmlns:p14="http://schemas.microsoft.com/office/powerpoint/2010/main" val="93111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>
            <a:noAutofit/>
          </a:bodyPr>
          <a:lstStyle/>
          <a:p>
            <a:r>
              <a:rPr lang="fr-FR" sz="4400" b="1" dirty="0" smtClean="0"/>
              <a:t>Pourcentage de survie de saumons vaccinés par différentes voies et éprouvés par Yersinia </a:t>
            </a:r>
            <a:r>
              <a:rPr lang="fr-FR" sz="4400" b="1" dirty="0" err="1" smtClean="0"/>
              <a:t>ruckeri</a:t>
            </a:r>
            <a:endParaRPr lang="fr-FR" sz="4400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829465"/>
              </p:ext>
            </p:extLst>
          </p:nvPr>
        </p:nvGraphicFramePr>
        <p:xfrm>
          <a:off x="1120775" y="1825625"/>
          <a:ext cx="10341123" cy="451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19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ADJUVANTS</a:t>
            </a:r>
            <a:endParaRPr lang="fr-FR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13641" y="1837500"/>
            <a:ext cx="5025216" cy="4351338"/>
          </a:xfrm>
        </p:spPr>
        <p:txBody>
          <a:bodyPr>
            <a:normAutofit/>
          </a:bodyPr>
          <a:lstStyle/>
          <a:p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10793186" cy="4788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INDISPENSABLES  POUR LES VACCINS PROTÉIQUES TRÈS PURIFIÉS</a:t>
            </a:r>
          </a:p>
          <a:p>
            <a:pPr marL="0" indent="0">
              <a:buNone/>
            </a:pP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TRÈS UTILISÉS POUR LES VACINS INACTIVÉS </a:t>
            </a:r>
          </a:p>
          <a:p>
            <a:pPr marL="0" indent="0">
              <a:buNone/>
            </a:pP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PARFOIS POUR LES VACCINS ATTÉNUÉS (PORC)</a:t>
            </a:r>
          </a:p>
        </p:txBody>
      </p:sp>
    </p:spTree>
    <p:extLst>
      <p:ext uri="{BB962C8B-B14F-4D97-AF65-F5344CB8AC3E}">
        <p14:creationId xmlns:p14="http://schemas.microsoft.com/office/powerpoint/2010/main" val="38492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88875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ADJUVANTS</a:t>
            </a:r>
            <a:endParaRPr lang="fr-FR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13641" y="1837500"/>
            <a:ext cx="5025216" cy="435133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Polyols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Ether d’acides gras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Oléate de Mannitol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ISCOM</a:t>
            </a: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Dl-a-Tocophérol</a:t>
            </a:r>
          </a:p>
          <a:p>
            <a:r>
              <a:rPr lang="fr-F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Squalane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8200" y="1956253"/>
            <a:ext cx="5175474" cy="4351338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fr-FR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+++</a:t>
            </a:r>
            <a:endParaRPr lang="fr-FR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aponine</a:t>
            </a:r>
          </a:p>
          <a:p>
            <a:r>
              <a:rPr lang="fr-F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QuilA</a:t>
            </a:r>
            <a:endParaRPr lang="fr-FR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Paraffine Émulsions H/E, E/H et E/H/E</a:t>
            </a:r>
          </a:p>
          <a:p>
            <a:r>
              <a:rPr lang="fr-F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Carbopol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934P</a:t>
            </a:r>
          </a:p>
        </p:txBody>
      </p:sp>
    </p:spTree>
    <p:extLst>
      <p:ext uri="{BB962C8B-B14F-4D97-AF65-F5344CB8AC3E}">
        <p14:creationId xmlns:p14="http://schemas.microsoft.com/office/powerpoint/2010/main" val="9735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À LA SUITE D’UNE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141" y="1769806"/>
            <a:ext cx="10795660" cy="3063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Réaction vaccinale : Manifestation </a:t>
            </a:r>
            <a:r>
              <a:rPr lang="fr-FR" sz="32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priori </a:t>
            </a:r>
            <a:r>
              <a:rPr lang="fr-FR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bénigne, pouvant être assez fréquente,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Locale : Inflammation (œdème, douleur, rougeur, prurit…)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Générale : Hyperthermie, anorexie, apathie, baisse de production laitière…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76499" y="4743326"/>
            <a:ext cx="9239002" cy="984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qui est acceptable et ce qui ne l’est pas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À LA SUITE D’UNE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4181" y="1769807"/>
            <a:ext cx="10861133" cy="438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Réaction vaccinale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 </a:t>
            </a:r>
            <a:r>
              <a:rPr lang="fr-FR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priori </a:t>
            </a:r>
            <a:r>
              <a:rPr lang="fr-F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bénigne, pouvant être assez fréquente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Exemple de ce qui est accepté pour les vaccins porcins : Lot de 8 porcs au moins, </a:t>
            </a:r>
          </a:p>
          <a:p>
            <a:pPr marL="457200" lvl="1" indent="0">
              <a:buNone/>
            </a:pPr>
            <a:r>
              <a:rPr lang="fr-FR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</a:t>
            </a:r>
            <a:r>
              <a:rPr lang="fr-FR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yperthermie moyenne &lt;1,5°C et pour chaque porc &lt;2,0°C</a:t>
            </a:r>
            <a:endParaRPr lang="fr-FR" sz="2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>
              <a:buFont typeface="+mj-lt"/>
              <a:buAutoNum type="arabicPeriod" startAt="2"/>
            </a:pPr>
            <a:r>
              <a:rPr lang="fr-FR" sz="3200" b="1" dirty="0" smtClean="0">
                <a:solidFill>
                  <a:srgbClr val="FCAB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Toute réaction plus sévère ou plus fréquente fait rejeter le vaccin</a:t>
            </a:r>
          </a:p>
        </p:txBody>
      </p:sp>
    </p:spTree>
    <p:extLst>
      <p:ext uri="{BB962C8B-B14F-4D97-AF65-F5344CB8AC3E}">
        <p14:creationId xmlns:p14="http://schemas.microsoft.com/office/powerpoint/2010/main" val="32818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À LA SUITE D’UNE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4181" y="1769807"/>
            <a:ext cx="10861133" cy="4381612"/>
          </a:xfrm>
        </p:spPr>
        <p:txBody>
          <a:bodyPr>
            <a:no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fr-FR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Exemple de ce qui est accepté pour les vaccins pour poissons (voie IP) : </a:t>
            </a:r>
          </a:p>
          <a:p>
            <a:pPr marL="1428750" lvl="2" indent="-514350">
              <a:buFont typeface="+mj-lt"/>
              <a:buAutoNum type="arabicPeriod"/>
            </a:pP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lésions  modérées sous la forme d’adhésions localisées entre les viscères ou entre les viscères et la paroi abdominale</a:t>
            </a:r>
          </a:p>
          <a:p>
            <a:pPr marL="1428750" lvl="2" indent="-514350">
              <a:buFont typeface="+mj-lt"/>
              <a:buAutoNum type="arabicPeriod"/>
            </a:pP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Opacité légère ou une pigmentation éparse du péritoine</a:t>
            </a:r>
            <a:endParaRPr lang="fr-FR" sz="36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brève Histoire des Vaccins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471346"/>
            <a:ext cx="10668000" cy="3243654"/>
          </a:xfrm>
          <a:solidFill>
            <a:schemeClr val="tx1"/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évolution sur deux siècles</a:t>
            </a:r>
          </a:p>
          <a:p>
            <a:pPr marL="0" indent="0">
              <a:buNone/>
            </a:pPr>
            <a:r>
              <a:rPr lang="fr-F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Un siècle et demi d’évolution lente</a:t>
            </a:r>
          </a:p>
          <a:p>
            <a:pPr marL="0" indent="0">
              <a:buNone/>
            </a:pPr>
            <a:r>
              <a:rPr lang="fr-F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4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Puis un essor de plus en plus rapide aboutissant à la mise au point d’un grand nombre de vaccins de nature très diversifiée </a:t>
            </a:r>
            <a:endParaRPr lang="fr-FR" sz="4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8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À LA SUITE D’UNE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4181" y="1769807"/>
            <a:ext cx="10861133" cy="4381612"/>
          </a:xfrm>
        </p:spPr>
        <p:txBody>
          <a:bodyPr>
            <a:noAutofit/>
          </a:bodyPr>
          <a:lstStyle/>
          <a:p>
            <a:pPr marL="1200150" lvl="1" indent="-742950">
              <a:buFont typeface="+mj-lt"/>
              <a:buAutoNum type="arabicPeriod" startAt="2"/>
            </a:pPr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qui est inacceptable pour les vaccins pour poissons </a:t>
            </a:r>
            <a:r>
              <a:rPr 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(voie IP) : </a:t>
            </a:r>
            <a:endParaRPr lang="fr-FR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lésions étendues sous la forme d’adhésions entre des parties plus importantes des organes </a:t>
            </a:r>
            <a:r>
              <a:rPr lang="fr-F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abdomi-naux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une pigmentation importante ou un </a:t>
            </a:r>
            <a:r>
              <a:rPr lang="fr-F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épaissis-sement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évident ou une opacification de parties plus étendues du péritoine sont inacceptables si elles se produisent dans plus de 10 pour cent des poissons d’un échantillonnage donné. 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À LA SUITE D’UNE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8135" y="1769806"/>
            <a:ext cx="11317184" cy="4429113"/>
          </a:xfrm>
        </p:spPr>
        <p:txBody>
          <a:bodyPr>
            <a:noAutofit/>
          </a:bodyPr>
          <a:lstStyle/>
          <a:p>
            <a:pPr marL="1200150" lvl="1" indent="-742950">
              <a:buFont typeface="+mj-lt"/>
              <a:buAutoNum type="arabicPeriod" startAt="2"/>
            </a:pPr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qui est inacceptable pour les vaccins pour poissons </a:t>
            </a:r>
            <a:r>
              <a:rPr 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(voie IP) : </a:t>
            </a:r>
            <a:endParaRPr lang="fr-FR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fr-F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lésions sous forme d’adhésions qui donnent aux  viscères l’aspect d’être une seule entité ou qui donnent lieu à des </a:t>
            </a:r>
            <a:r>
              <a:rPr lang="fr-F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lacérations </a:t>
            </a:r>
            <a:r>
              <a:rPr lang="fr-F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prononcées du péritoine lors de l’éviscération  sont également inacceptables</a:t>
            </a:r>
            <a:r>
              <a:rPr lang="fr-F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0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À LA SUITE D’UNE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3766" y="2707956"/>
            <a:ext cx="10166268" cy="2790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Risque vaccinal : Manifestation sévère, non acceptable en fonction de la fréquence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Locale : Signes persistant plus de 3 jours, lésions trop sévères  (IP Poissons)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Générale : Choc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anaphylactique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À LA SUITE D’UNE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9100" y="2292322"/>
            <a:ext cx="10366544" cy="29803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Consultation vaccinale :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Prévention des risques vaccinaux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Gestion  des réactions vaccinales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 vaccinable ou non vaccinable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Populations nombreuses (Poules, Saumons…)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ACCIDENTS VACCINNAUX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0000" y="1861250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CONSÉQUENCES GRAVES LIÉES SOUVENT À UNE FAUTE DE PRODUCTION</a:t>
            </a:r>
          </a:p>
          <a:p>
            <a:pPr marL="0" indent="0">
              <a:buNone/>
            </a:pPr>
            <a:r>
              <a:rPr lang="fr-FR" sz="3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Inactivation insuffisante 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Exemple de la F.A.</a:t>
            </a:r>
          </a:p>
          <a:p>
            <a:pPr marL="0" indent="0">
              <a:buNone/>
            </a:pP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 1977  et 1987 : 34 Foyers dont 13 en relation avec une inactivation incomplète.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Contamination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Quelques exemples avec des vaccins de la maladie d’</a:t>
            </a:r>
            <a:r>
              <a:rPr lang="fr-F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Aujeszky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de l’IBR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/>
        </p:nvSpPr>
        <p:spPr>
          <a:xfrm rot="5400000">
            <a:off x="5602633" y="2614103"/>
            <a:ext cx="901518" cy="6557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41097" y="0"/>
                </a:lnTo>
              </a:path>
            </a:pathLst>
          </a:custGeom>
          <a:noFill/>
          <a:ln w="114300">
            <a:solidFill>
              <a:srgbClr val="FF9933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orme libre 4"/>
          <p:cNvSpPr/>
          <p:nvPr/>
        </p:nvSpPr>
        <p:spPr>
          <a:xfrm>
            <a:off x="4765379" y="3066134"/>
            <a:ext cx="3016329" cy="1987784"/>
          </a:xfrm>
          <a:custGeom>
            <a:avLst/>
            <a:gdLst>
              <a:gd name="connsiteX0" fmla="*/ 0 w 2328692"/>
              <a:gd name="connsiteY0" fmla="*/ 383432 h 2300545"/>
              <a:gd name="connsiteX1" fmla="*/ 383432 w 2328692"/>
              <a:gd name="connsiteY1" fmla="*/ 0 h 2300545"/>
              <a:gd name="connsiteX2" fmla="*/ 1945260 w 2328692"/>
              <a:gd name="connsiteY2" fmla="*/ 0 h 2300545"/>
              <a:gd name="connsiteX3" fmla="*/ 2328692 w 2328692"/>
              <a:gd name="connsiteY3" fmla="*/ 383432 h 2300545"/>
              <a:gd name="connsiteX4" fmla="*/ 2328692 w 2328692"/>
              <a:gd name="connsiteY4" fmla="*/ 1917113 h 2300545"/>
              <a:gd name="connsiteX5" fmla="*/ 1945260 w 2328692"/>
              <a:gd name="connsiteY5" fmla="*/ 2300545 h 2300545"/>
              <a:gd name="connsiteX6" fmla="*/ 383432 w 2328692"/>
              <a:gd name="connsiteY6" fmla="*/ 2300545 h 2300545"/>
              <a:gd name="connsiteX7" fmla="*/ 0 w 2328692"/>
              <a:gd name="connsiteY7" fmla="*/ 1917113 h 2300545"/>
              <a:gd name="connsiteX8" fmla="*/ 0 w 2328692"/>
              <a:gd name="connsiteY8" fmla="*/ 383432 h 230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692" h="2300545">
                <a:moveTo>
                  <a:pt x="0" y="383432"/>
                </a:moveTo>
                <a:cubicBezTo>
                  <a:pt x="0" y="171668"/>
                  <a:pt x="171668" y="0"/>
                  <a:pt x="383432" y="0"/>
                </a:cubicBezTo>
                <a:lnTo>
                  <a:pt x="1945260" y="0"/>
                </a:lnTo>
                <a:cubicBezTo>
                  <a:pt x="2157024" y="0"/>
                  <a:pt x="2328692" y="171668"/>
                  <a:pt x="2328692" y="383432"/>
                </a:cubicBezTo>
                <a:lnTo>
                  <a:pt x="2328692" y="1917113"/>
                </a:lnTo>
                <a:cubicBezTo>
                  <a:pt x="2328692" y="2128877"/>
                  <a:pt x="2157024" y="2300545"/>
                  <a:pt x="1945260" y="2300545"/>
                </a:cubicBezTo>
                <a:lnTo>
                  <a:pt x="383432" y="2300545"/>
                </a:lnTo>
                <a:cubicBezTo>
                  <a:pt x="171668" y="2300545"/>
                  <a:pt x="0" y="2128877"/>
                  <a:pt x="0" y="1917113"/>
                </a:cubicBezTo>
                <a:lnTo>
                  <a:pt x="0" y="3834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043" tIns="191043" rIns="191043" bIns="191043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1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sz="3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rme libre 5"/>
          <p:cNvSpPr/>
          <p:nvPr/>
        </p:nvSpPr>
        <p:spPr>
          <a:xfrm rot="16184664">
            <a:off x="5883017" y="2661894"/>
            <a:ext cx="710455" cy="457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65613" y="0"/>
                </a:lnTo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" name="Forme libre 6"/>
          <p:cNvSpPr/>
          <p:nvPr/>
        </p:nvSpPr>
        <p:spPr>
          <a:xfrm>
            <a:off x="4940135" y="223000"/>
            <a:ext cx="2409557" cy="2080373"/>
          </a:xfrm>
          <a:custGeom>
            <a:avLst/>
            <a:gdLst>
              <a:gd name="connsiteX0" fmla="*/ 0 w 1864444"/>
              <a:gd name="connsiteY0" fmla="*/ 310747 h 2095087"/>
              <a:gd name="connsiteX1" fmla="*/ 310747 w 1864444"/>
              <a:gd name="connsiteY1" fmla="*/ 0 h 2095087"/>
              <a:gd name="connsiteX2" fmla="*/ 1553697 w 1864444"/>
              <a:gd name="connsiteY2" fmla="*/ 0 h 2095087"/>
              <a:gd name="connsiteX3" fmla="*/ 1864444 w 1864444"/>
              <a:gd name="connsiteY3" fmla="*/ 310747 h 2095087"/>
              <a:gd name="connsiteX4" fmla="*/ 1864444 w 1864444"/>
              <a:gd name="connsiteY4" fmla="*/ 1784340 h 2095087"/>
              <a:gd name="connsiteX5" fmla="*/ 1553697 w 1864444"/>
              <a:gd name="connsiteY5" fmla="*/ 2095087 h 2095087"/>
              <a:gd name="connsiteX6" fmla="*/ 310747 w 1864444"/>
              <a:gd name="connsiteY6" fmla="*/ 2095087 h 2095087"/>
              <a:gd name="connsiteX7" fmla="*/ 0 w 1864444"/>
              <a:gd name="connsiteY7" fmla="*/ 1784340 h 2095087"/>
              <a:gd name="connsiteX8" fmla="*/ 0 w 1864444"/>
              <a:gd name="connsiteY8" fmla="*/ 310747 h 209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444" h="2095087">
                <a:moveTo>
                  <a:pt x="0" y="310747"/>
                </a:moveTo>
                <a:cubicBezTo>
                  <a:pt x="0" y="139126"/>
                  <a:pt x="139126" y="0"/>
                  <a:pt x="310747" y="0"/>
                </a:cubicBezTo>
                <a:lnTo>
                  <a:pt x="1553697" y="0"/>
                </a:lnTo>
                <a:cubicBezTo>
                  <a:pt x="1725318" y="0"/>
                  <a:pt x="1864444" y="139126"/>
                  <a:pt x="1864444" y="310747"/>
                </a:cubicBezTo>
                <a:lnTo>
                  <a:pt x="1864444" y="1784340"/>
                </a:lnTo>
                <a:cubicBezTo>
                  <a:pt x="1864444" y="1955961"/>
                  <a:pt x="1725318" y="2095087"/>
                  <a:pt x="1553697" y="2095087"/>
                </a:cubicBezTo>
                <a:lnTo>
                  <a:pt x="310747" y="2095087"/>
                </a:lnTo>
                <a:cubicBezTo>
                  <a:pt x="139126" y="2095087"/>
                  <a:pt x="0" y="1955961"/>
                  <a:pt x="0" y="1784340"/>
                </a:cubicBezTo>
                <a:lnTo>
                  <a:pt x="0" y="31074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95" tIns="146895" rIns="146895" bIns="146895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Des enjeux de santé animale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AUSSI</a:t>
            </a:r>
          </a:p>
        </p:txBody>
      </p:sp>
      <p:sp>
        <p:nvSpPr>
          <p:cNvPr id="10" name="Forme libre 9"/>
          <p:cNvSpPr/>
          <p:nvPr/>
        </p:nvSpPr>
        <p:spPr>
          <a:xfrm rot="9507240">
            <a:off x="3916401" y="4981088"/>
            <a:ext cx="901518" cy="6557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41097" y="0"/>
                </a:lnTo>
              </a:path>
            </a:pathLst>
          </a:custGeom>
          <a:noFill/>
          <a:ln w="114300">
            <a:solidFill>
              <a:srgbClr val="FF9933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orme libre 10"/>
          <p:cNvSpPr/>
          <p:nvPr/>
        </p:nvSpPr>
        <p:spPr>
          <a:xfrm>
            <a:off x="1270661" y="4888293"/>
            <a:ext cx="2674192" cy="1595633"/>
          </a:xfrm>
          <a:custGeom>
            <a:avLst/>
            <a:gdLst>
              <a:gd name="connsiteX0" fmla="*/ 0 w 2545797"/>
              <a:gd name="connsiteY0" fmla="*/ 265210 h 1591226"/>
              <a:gd name="connsiteX1" fmla="*/ 265210 w 2545797"/>
              <a:gd name="connsiteY1" fmla="*/ 0 h 1591226"/>
              <a:gd name="connsiteX2" fmla="*/ 2280587 w 2545797"/>
              <a:gd name="connsiteY2" fmla="*/ 0 h 1591226"/>
              <a:gd name="connsiteX3" fmla="*/ 2545797 w 2545797"/>
              <a:gd name="connsiteY3" fmla="*/ 265210 h 1591226"/>
              <a:gd name="connsiteX4" fmla="*/ 2545797 w 2545797"/>
              <a:gd name="connsiteY4" fmla="*/ 1326016 h 1591226"/>
              <a:gd name="connsiteX5" fmla="*/ 2280587 w 2545797"/>
              <a:gd name="connsiteY5" fmla="*/ 1591226 h 1591226"/>
              <a:gd name="connsiteX6" fmla="*/ 265210 w 2545797"/>
              <a:gd name="connsiteY6" fmla="*/ 1591226 h 1591226"/>
              <a:gd name="connsiteX7" fmla="*/ 0 w 2545797"/>
              <a:gd name="connsiteY7" fmla="*/ 1326016 h 1591226"/>
              <a:gd name="connsiteX8" fmla="*/ 0 w 2545797"/>
              <a:gd name="connsiteY8" fmla="*/ 265210 h 159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797" h="1591226">
                <a:moveTo>
                  <a:pt x="0" y="265210"/>
                </a:moveTo>
                <a:cubicBezTo>
                  <a:pt x="0" y="118739"/>
                  <a:pt x="118739" y="0"/>
                  <a:pt x="265210" y="0"/>
                </a:cubicBezTo>
                <a:lnTo>
                  <a:pt x="2280587" y="0"/>
                </a:lnTo>
                <a:cubicBezTo>
                  <a:pt x="2427058" y="0"/>
                  <a:pt x="2545797" y="118739"/>
                  <a:pt x="2545797" y="265210"/>
                </a:cubicBezTo>
                <a:lnTo>
                  <a:pt x="2545797" y="1326016"/>
                </a:lnTo>
                <a:cubicBezTo>
                  <a:pt x="2545797" y="1472487"/>
                  <a:pt x="2427058" y="1591226"/>
                  <a:pt x="2280587" y="1591226"/>
                </a:cubicBezTo>
                <a:lnTo>
                  <a:pt x="265210" y="1591226"/>
                </a:lnTo>
                <a:cubicBezTo>
                  <a:pt x="118739" y="1591226"/>
                  <a:pt x="0" y="1472487"/>
                  <a:pt x="0" y="1326016"/>
                </a:cubicBezTo>
                <a:lnTo>
                  <a:pt x="0" y="2652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17" tIns="156417" rIns="156417" bIns="15641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1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Des enjeux économiques importants</a:t>
            </a:r>
            <a:endParaRPr lang="fr-FR" sz="31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ENJEUX ÉCONOMIQUES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b="1" dirty="0" smtClean="0"/>
              <a:t>Les maladies infectieuses sont responsables de pertes parfois très importantes</a:t>
            </a:r>
          </a:p>
          <a:p>
            <a:r>
              <a:rPr lang="fr-FR" sz="3200" b="1" dirty="0" smtClean="0"/>
              <a:t>Le coût de la mise en place d’une vaccination systématique peut être élevé</a:t>
            </a:r>
          </a:p>
          <a:p>
            <a:r>
              <a:rPr lang="fr-FR" sz="3200" b="1" dirty="0" smtClean="0"/>
              <a:t>La décision de vacciner peut avoir des conséquences majeures dans les échanges commerciaux</a:t>
            </a:r>
          </a:p>
          <a:p>
            <a:r>
              <a:rPr lang="fr-FR" sz="3200" b="1" dirty="0" smtClean="0"/>
              <a:t>Pour les productions animales, un bilan bénéfice/coût doit être fait</a:t>
            </a:r>
          </a:p>
          <a:p>
            <a:r>
              <a:rPr lang="fr-FR" sz="3200" b="1" dirty="0" smtClean="0"/>
              <a:t>SANTÉ PUBLIQUE 	et Tourisme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8495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Rage : Vaccination orale du renard</a:t>
            </a:r>
            <a:endParaRPr lang="fr-FR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61" y="1825370"/>
            <a:ext cx="6840186" cy="4904284"/>
          </a:xfrm>
        </p:spPr>
      </p:pic>
    </p:spTree>
    <p:extLst>
      <p:ext uri="{BB962C8B-B14F-4D97-AF65-F5344CB8AC3E}">
        <p14:creationId xmlns:p14="http://schemas.microsoft.com/office/powerpoint/2010/main" val="40807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F.A. : Relation Foyers/Vaccination en France</a:t>
            </a:r>
            <a:endParaRPr lang="fr-FR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43347630"/>
              </p:ext>
            </p:extLst>
          </p:nvPr>
        </p:nvGraphicFramePr>
        <p:xfrm>
          <a:off x="676897" y="2232563"/>
          <a:ext cx="5349567" cy="39960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3189"/>
                <a:gridCol w="1783189"/>
                <a:gridCol w="1783189"/>
              </a:tblGrid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ANNÉE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FOYERS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BOVINS</a:t>
                      </a:r>
                    </a:p>
                    <a:p>
                      <a:pPr algn="ctr"/>
                      <a:r>
                        <a:rPr lang="fr-FR" sz="2400" b="1" dirty="0" smtClean="0"/>
                        <a:t>VACCINÉS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1920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180,000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0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1938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218,000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0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1952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320,000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5,900,00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1957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100,000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6,500,000</a:t>
                      </a:r>
                      <a:endParaRPr lang="fr-FR" sz="2400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Espace réservé du contenu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93296570"/>
              </p:ext>
            </p:extLst>
          </p:nvPr>
        </p:nvGraphicFramePr>
        <p:xfrm>
          <a:off x="6319838" y="2505075"/>
          <a:ext cx="5035550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Espace réservé du contenu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6609469"/>
              </p:ext>
            </p:extLst>
          </p:nvPr>
        </p:nvGraphicFramePr>
        <p:xfrm>
          <a:off x="6279922" y="2289963"/>
          <a:ext cx="5349567" cy="39960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3189"/>
                <a:gridCol w="1783189"/>
                <a:gridCol w="1783189"/>
              </a:tblGrid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ANNÉE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FOYERS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BOVINS</a:t>
                      </a:r>
                    </a:p>
                    <a:p>
                      <a:pPr algn="ctr"/>
                      <a:r>
                        <a:rPr lang="fr-FR" sz="2400" b="1" dirty="0" smtClean="0"/>
                        <a:t>VACCINÉS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1960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7,300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9,350,000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1962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198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17,200,000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1964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56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16,650,000</a:t>
                      </a:r>
                      <a:endParaRPr lang="fr-FR" sz="2400" b="1" dirty="0"/>
                    </a:p>
                  </a:txBody>
                  <a:tcPr anchor="ctr"/>
                </a:tc>
              </a:tr>
              <a:tr h="79327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1981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18</a:t>
                      </a:r>
                      <a:endParaRPr lang="fr-F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20,000,000</a:t>
                      </a:r>
                      <a:endParaRPr lang="fr-FR" sz="24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4"/>
            <a:ext cx="10361835" cy="89614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autre exemple de coût économique : </a:t>
            </a:r>
            <a:b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Épizootie de F.A. 2001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657770"/>
              </p:ext>
            </p:extLst>
          </p:nvPr>
        </p:nvGraphicFramePr>
        <p:xfrm>
          <a:off x="1512661" y="1757970"/>
          <a:ext cx="8331983" cy="3398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819"/>
                <a:gridCol w="2834819"/>
                <a:gridCol w="2662345"/>
              </a:tblGrid>
              <a:tr h="835726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PAYS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FOYERS DE F.A.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ANIMAUX ABATTUS</a:t>
                      </a:r>
                      <a:endParaRPr lang="fr-FR" sz="2800" b="1" dirty="0"/>
                    </a:p>
                  </a:txBody>
                  <a:tcPr anchor="ctr"/>
                </a:tc>
              </a:tr>
              <a:tr h="613329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Royaume-Uni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1989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3,800,000</a:t>
                      </a:r>
                    </a:p>
                  </a:txBody>
                  <a:tcPr anchor="ctr"/>
                </a:tc>
              </a:tr>
              <a:tr h="613329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France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2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63,000</a:t>
                      </a:r>
                      <a:endParaRPr lang="fr-FR" sz="2800" b="1" dirty="0"/>
                    </a:p>
                  </a:txBody>
                  <a:tcPr anchor="ctr"/>
                </a:tc>
              </a:tr>
              <a:tr h="613329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PAYS-BAS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26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270,000</a:t>
                      </a:r>
                    </a:p>
                  </a:txBody>
                  <a:tcPr anchor="ctr"/>
                </a:tc>
              </a:tr>
              <a:tr h="613329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Irlande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1</a:t>
                      </a:r>
                      <a:endParaRPr lang="fr-FR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60,000</a:t>
                      </a:r>
                      <a:endParaRPr lang="fr-FR" sz="28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078182" y="5389356"/>
            <a:ext cx="739832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COÛT GLOBAL ESTIMÉ au Royaume-Uni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2001 : 50 milliard F (8 milliard €)</a:t>
            </a:r>
            <a:endParaRPr lang="fr-F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brève Histoire des Vaccins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471346"/>
            <a:ext cx="10668000" cy="3243654"/>
          </a:xfrm>
          <a:solidFill>
            <a:schemeClr val="tx1"/>
          </a:solidFill>
          <a:ln>
            <a:solidFill>
              <a:srgbClr val="00206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Trois grandes périodes :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AVANT JENNER</a:t>
            </a:r>
          </a:p>
          <a:p>
            <a:r>
              <a:rPr lang="fr-FR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DE JENNER  À  PASTEUR</a:t>
            </a:r>
          </a:p>
          <a:p>
            <a:r>
              <a:rPr lang="fr-FR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DE PASTEUR  AUX  VACCINS GÉNÉTIQUES 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DES PERSPECTIVES D’ÉVOLUTION</a:t>
            </a:r>
          </a:p>
        </p:txBody>
      </p:sp>
    </p:spTree>
    <p:extLst>
      <p:ext uri="{BB962C8B-B14F-4D97-AF65-F5344CB8AC3E}">
        <p14:creationId xmlns:p14="http://schemas.microsoft.com/office/powerpoint/2010/main" val="203682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100" y="2913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exemple de coût économique d’une infection pouvant être prévenue par une vaccination</a:t>
            </a:r>
            <a:endParaRPr lang="fr-FR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AUSTRALIE Centre de quarantaine de SYDNEY 17/08/2007</a:t>
            </a:r>
          </a:p>
          <a:p>
            <a:pPr marL="0" indent="0">
              <a:buNone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Détection d’un  cheval infecté H3N8. Extension foudroyante : 300 foyers en 24H, jusqu’à 1700 foyers et 12000 CV confirmés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Mesures sanitaires ++++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Arrêt de la monte. Courses annulées.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Coût estimé entre 1 &amp; 2 Mds $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 smtClean="0">
                <a:solidFill>
                  <a:srgbClr val="4FEB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Vaccination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Marchés Homme / Vétérinaire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20000" y="1520042"/>
            <a:ext cx="5025216" cy="98503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Marché Médicament humain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72372" y="2963584"/>
            <a:ext cx="5025216" cy="2767569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: 980 Md $</a:t>
            </a:r>
          </a:p>
          <a:p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: 32 Md $		SOIT 3.3 %</a:t>
            </a:r>
            <a:endParaRPr lang="fr-FR" sz="3600" b="1" dirty="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19840" y="1520042"/>
            <a:ext cx="5035548" cy="985033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Marché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Médicament Vétérinaire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377800" y="2963584"/>
            <a:ext cx="4977588" cy="294569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: </a:t>
            </a:r>
            <a:r>
              <a:rPr lang="fr-F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 $</a:t>
            </a:r>
          </a:p>
          <a:p>
            <a:endParaRPr lang="fr-FR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: </a:t>
            </a:r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6.5 </a:t>
            </a:r>
            <a:r>
              <a:rPr 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 </a:t>
            </a:r>
            <a:r>
              <a:rPr 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     SOIT  : 27 %</a:t>
            </a:r>
            <a:endParaRPr lang="fr-FR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4403D1-95A6-4695-8DBE-96D86E91DF20}" type="slidenum">
              <a:rPr lang="fr-FR" altLang="fr-FR"/>
              <a:pPr eaLnBrk="1" hangingPunct="1"/>
              <a:t>92</a:t>
            </a:fld>
            <a:endParaRPr lang="fr-FR" altLang="fr-FR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74638"/>
            <a:ext cx="76327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FR" alt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Marché mondial des médicaments </a:t>
            </a:r>
            <a:r>
              <a:rPr lang="fr-FR" alt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vétérinaires  : 24 milliard </a:t>
            </a:r>
            <a:r>
              <a:rPr lang="fr-FR" alt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</a:p>
        </p:txBody>
      </p:sp>
      <p:pic>
        <p:nvPicPr>
          <p:cNvPr id="11" name="Picture 3" descr="carte_monde_2__11012041244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18" y="1417638"/>
            <a:ext cx="5795282" cy="46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300751" y="5948938"/>
            <a:ext cx="91364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 marché: environ </a:t>
            </a:r>
            <a:r>
              <a:rPr lang="fr-FR" altLang="fr-F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 </a:t>
            </a:r>
            <a:r>
              <a:rPr lang="fr-FR" alt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marché humain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672115" y="2888340"/>
            <a:ext cx="798286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95261" y="2881086"/>
            <a:ext cx="79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36%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097494" y="2757718"/>
            <a:ext cx="79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16%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37748" y="4048646"/>
            <a:ext cx="79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11%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194871" y="5339345"/>
            <a:ext cx="370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Reste du monde : 2%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3122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Marché des vaccins vétérinaires </a:t>
            </a:r>
            <a:b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zone géographique (Md $; %)</a:t>
            </a:r>
            <a:endParaRPr lang="fr-FR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Espace réservé du contenu 22" title="ZONES GEOGRAPHIQU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050288"/>
              </p:ext>
            </p:extLst>
          </p:nvPr>
        </p:nvGraphicFramePr>
        <p:xfrm>
          <a:off x="1246909" y="1856509"/>
          <a:ext cx="9648000" cy="4749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05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895" y="852013"/>
            <a:ext cx="10415649" cy="691779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 EST LE PRIX D’UNE DOSE VACCINALE?</a:t>
            </a:r>
            <a:endParaRPr lang="fr-FR" sz="40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6872" y="1861251"/>
            <a:ext cx="10233800" cy="4351338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aviaires</a:t>
            </a: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souches atténuées</a:t>
            </a:r>
          </a:p>
          <a:p>
            <a:pPr lvl="2"/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Newcastle, </a:t>
            </a:r>
            <a:r>
              <a:rPr lang="fr-FR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Gumboro</a:t>
            </a:r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B.I…. : 0,004 à 0,02 €</a:t>
            </a:r>
          </a:p>
          <a:p>
            <a:pPr lvl="1"/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souches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inactivées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fr-FR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Newcastle, </a:t>
            </a:r>
            <a:r>
              <a:rPr lang="fr-FR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Gumboro</a:t>
            </a:r>
            <a:r>
              <a:rPr lang="fr-FR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B.I…. : </a:t>
            </a:r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 </a:t>
            </a:r>
            <a:r>
              <a:rPr lang="fr-FR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0,03 </a:t>
            </a:r>
            <a:r>
              <a:rPr lang="fr-FR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  <a:p>
            <a:pPr lvl="1"/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souches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recombinantes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fr-FR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Newcastle, </a:t>
            </a:r>
            <a:r>
              <a:rPr lang="fr-FR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Gumboro</a:t>
            </a:r>
            <a:r>
              <a:rPr lang="fr-FR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B.I…. : 0,2 à 0,03 €</a:t>
            </a:r>
          </a:p>
          <a:p>
            <a:pPr lvl="2"/>
            <a:endParaRPr lang="fr-FR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895" y="862404"/>
            <a:ext cx="10415649" cy="691779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 EST LE PRIX D’UNE DOSE VACCINALE?</a:t>
            </a:r>
            <a:endParaRPr lang="fr-FR" sz="40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6249" y="1873126"/>
            <a:ext cx="10233800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fr-FR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Carnivores</a:t>
            </a:r>
            <a:endParaRPr lang="fr-FR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souches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atténuées</a:t>
            </a:r>
          </a:p>
          <a:p>
            <a:pPr lvl="2"/>
            <a:r>
              <a:rPr lang="fr-FR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CHP :  3 €</a:t>
            </a: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souches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inactivées (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dont Vaccins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rabiques)</a:t>
            </a:r>
          </a:p>
          <a:p>
            <a:pPr marL="457200" lvl="1" indent="0">
              <a:buNone/>
            </a:pPr>
            <a:r>
              <a:rPr lang="fr-FR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fr-FR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à 2  </a:t>
            </a:r>
            <a:r>
              <a:rPr lang="fr-F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  <a:p>
            <a:pPr lvl="1"/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souches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recombinantes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fr-FR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FeLV</a:t>
            </a:r>
            <a:r>
              <a:rPr lang="fr-FR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14 €</a:t>
            </a:r>
            <a:endParaRPr lang="fr-FR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895" y="862404"/>
            <a:ext cx="10415649" cy="691779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 EST LE PRIX D’UNE DOSE VACCINALE?</a:t>
            </a:r>
            <a:endParaRPr lang="fr-FR" sz="40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6249" y="1873126"/>
            <a:ext cx="10233800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fr-FR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Chevaux</a:t>
            </a:r>
            <a:endParaRPr lang="fr-FR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: Grippe 6 à 7 €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Tétanos : 1 à 2 €</a:t>
            </a: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West-Nile : 35 € </a:t>
            </a:r>
            <a:endParaRPr lang="fr-FR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Artérite : 150 €</a:t>
            </a:r>
          </a:p>
          <a:p>
            <a:pPr lvl="1"/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</a:t>
            </a:r>
            <a:r>
              <a:rPr lang="fr-FR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Rhinopneumoonie</a:t>
            </a:r>
            <a:r>
              <a:rPr lang="fr-F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 à 15 €</a:t>
            </a:r>
            <a:endParaRPr lang="fr-FR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6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895" y="852013"/>
            <a:ext cx="10415649" cy="691779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 DÉLAI POUR UN NOUVEAU VACCIN?</a:t>
            </a:r>
            <a:endParaRPr lang="fr-FR" sz="40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6249" y="1873126"/>
            <a:ext cx="10233800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fr-FR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F.C.O. : 3 à 4 ans</a:t>
            </a:r>
          </a:p>
          <a:p>
            <a:r>
              <a:rPr lang="fr-FR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Parvovirose</a:t>
            </a: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canine : 2 à 8 ans</a:t>
            </a:r>
          </a:p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Influenza aviaire : ??</a:t>
            </a:r>
          </a:p>
          <a:p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fr-FR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Schmallenberg</a:t>
            </a:r>
            <a:r>
              <a:rPr lang="fr-F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18 mois</a:t>
            </a:r>
            <a:endParaRPr lang="fr-FR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animaux faut-il vacciner?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Quelles espèces?  Quelles catégories?</a:t>
            </a:r>
          </a:p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 vaccin? Quelle voie? Quelle méthode?</a:t>
            </a:r>
          </a:p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jeunes</a:t>
            </a:r>
          </a:p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femelles gestantes</a:t>
            </a:r>
          </a:p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poules pondeuses</a:t>
            </a:r>
          </a:p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Animaux âgés</a:t>
            </a:r>
          </a:p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Quels rappels faut-il faire?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 rot="12559548">
            <a:off x="6903687" y="4596822"/>
            <a:ext cx="1807043" cy="37414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41097" y="0"/>
                </a:lnTo>
              </a:path>
            </a:pathLst>
          </a:custGeom>
          <a:noFill/>
          <a:ln w="114300">
            <a:solidFill>
              <a:srgbClr val="FF9933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orme libre 3"/>
          <p:cNvSpPr/>
          <p:nvPr/>
        </p:nvSpPr>
        <p:spPr>
          <a:xfrm>
            <a:off x="4765379" y="3066134"/>
            <a:ext cx="3016329" cy="1987784"/>
          </a:xfrm>
          <a:custGeom>
            <a:avLst/>
            <a:gdLst>
              <a:gd name="connsiteX0" fmla="*/ 0 w 2328692"/>
              <a:gd name="connsiteY0" fmla="*/ 383432 h 2300545"/>
              <a:gd name="connsiteX1" fmla="*/ 383432 w 2328692"/>
              <a:gd name="connsiteY1" fmla="*/ 0 h 2300545"/>
              <a:gd name="connsiteX2" fmla="*/ 1945260 w 2328692"/>
              <a:gd name="connsiteY2" fmla="*/ 0 h 2300545"/>
              <a:gd name="connsiteX3" fmla="*/ 2328692 w 2328692"/>
              <a:gd name="connsiteY3" fmla="*/ 383432 h 2300545"/>
              <a:gd name="connsiteX4" fmla="*/ 2328692 w 2328692"/>
              <a:gd name="connsiteY4" fmla="*/ 1917113 h 2300545"/>
              <a:gd name="connsiteX5" fmla="*/ 1945260 w 2328692"/>
              <a:gd name="connsiteY5" fmla="*/ 2300545 h 2300545"/>
              <a:gd name="connsiteX6" fmla="*/ 383432 w 2328692"/>
              <a:gd name="connsiteY6" fmla="*/ 2300545 h 2300545"/>
              <a:gd name="connsiteX7" fmla="*/ 0 w 2328692"/>
              <a:gd name="connsiteY7" fmla="*/ 1917113 h 2300545"/>
              <a:gd name="connsiteX8" fmla="*/ 0 w 2328692"/>
              <a:gd name="connsiteY8" fmla="*/ 383432 h 230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692" h="2300545">
                <a:moveTo>
                  <a:pt x="0" y="383432"/>
                </a:moveTo>
                <a:cubicBezTo>
                  <a:pt x="0" y="171668"/>
                  <a:pt x="171668" y="0"/>
                  <a:pt x="383432" y="0"/>
                </a:cubicBezTo>
                <a:lnTo>
                  <a:pt x="1945260" y="0"/>
                </a:lnTo>
                <a:cubicBezTo>
                  <a:pt x="2157024" y="0"/>
                  <a:pt x="2328692" y="171668"/>
                  <a:pt x="2328692" y="383432"/>
                </a:cubicBezTo>
                <a:lnTo>
                  <a:pt x="2328692" y="1917113"/>
                </a:lnTo>
                <a:cubicBezTo>
                  <a:pt x="2328692" y="2128877"/>
                  <a:pt x="2157024" y="2300545"/>
                  <a:pt x="1945260" y="2300545"/>
                </a:cubicBezTo>
                <a:lnTo>
                  <a:pt x="383432" y="2300545"/>
                </a:lnTo>
                <a:cubicBezTo>
                  <a:pt x="171668" y="2300545"/>
                  <a:pt x="0" y="2128877"/>
                  <a:pt x="0" y="1917113"/>
                </a:cubicBezTo>
                <a:lnTo>
                  <a:pt x="0" y="3834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043" tIns="191043" rIns="191043" bIns="191043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1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Vaccins pour usage Vétérinaire</a:t>
            </a:r>
            <a:endParaRPr lang="fr-FR" sz="3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rme libre 6"/>
          <p:cNvSpPr/>
          <p:nvPr/>
        </p:nvSpPr>
        <p:spPr>
          <a:xfrm rot="1620648">
            <a:off x="7346018" y="4952230"/>
            <a:ext cx="741311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741311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e libre 7"/>
          <p:cNvSpPr/>
          <p:nvPr/>
        </p:nvSpPr>
        <p:spPr>
          <a:xfrm>
            <a:off x="8505496" y="4408280"/>
            <a:ext cx="1621790" cy="1962466"/>
          </a:xfrm>
          <a:custGeom>
            <a:avLst/>
            <a:gdLst>
              <a:gd name="connsiteX0" fmla="*/ 0 w 1621790"/>
              <a:gd name="connsiteY0" fmla="*/ 270304 h 1962466"/>
              <a:gd name="connsiteX1" fmla="*/ 270304 w 1621790"/>
              <a:gd name="connsiteY1" fmla="*/ 0 h 1962466"/>
              <a:gd name="connsiteX2" fmla="*/ 1351486 w 1621790"/>
              <a:gd name="connsiteY2" fmla="*/ 0 h 1962466"/>
              <a:gd name="connsiteX3" fmla="*/ 1621790 w 1621790"/>
              <a:gd name="connsiteY3" fmla="*/ 270304 h 1962466"/>
              <a:gd name="connsiteX4" fmla="*/ 1621790 w 1621790"/>
              <a:gd name="connsiteY4" fmla="*/ 1692162 h 1962466"/>
              <a:gd name="connsiteX5" fmla="*/ 1351486 w 1621790"/>
              <a:gd name="connsiteY5" fmla="*/ 1962466 h 1962466"/>
              <a:gd name="connsiteX6" fmla="*/ 270304 w 1621790"/>
              <a:gd name="connsiteY6" fmla="*/ 1962466 h 1962466"/>
              <a:gd name="connsiteX7" fmla="*/ 0 w 1621790"/>
              <a:gd name="connsiteY7" fmla="*/ 1692162 h 1962466"/>
              <a:gd name="connsiteX8" fmla="*/ 0 w 1621790"/>
              <a:gd name="connsiteY8" fmla="*/ 270304 h 196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1790" h="1962466">
                <a:moveTo>
                  <a:pt x="0" y="270304"/>
                </a:moveTo>
                <a:cubicBezTo>
                  <a:pt x="0" y="121019"/>
                  <a:pt x="121019" y="0"/>
                  <a:pt x="270304" y="0"/>
                </a:cubicBezTo>
                <a:lnTo>
                  <a:pt x="1351486" y="0"/>
                </a:lnTo>
                <a:cubicBezTo>
                  <a:pt x="1500771" y="0"/>
                  <a:pt x="1621790" y="121019"/>
                  <a:pt x="1621790" y="270304"/>
                </a:cubicBezTo>
                <a:lnTo>
                  <a:pt x="1621790" y="1692162"/>
                </a:lnTo>
                <a:cubicBezTo>
                  <a:pt x="1621790" y="1841447"/>
                  <a:pt x="1500771" y="1962466"/>
                  <a:pt x="1351486" y="1962466"/>
                </a:cubicBezTo>
                <a:lnTo>
                  <a:pt x="270304" y="1962466"/>
                </a:lnTo>
                <a:cubicBezTo>
                  <a:pt x="121019" y="1962466"/>
                  <a:pt x="0" y="1841447"/>
                  <a:pt x="0" y="1692162"/>
                </a:cubicBezTo>
                <a:lnTo>
                  <a:pt x="0" y="270304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749" tIns="147749" rIns="147749" bIns="147749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700" b="1" kern="1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Des enjeux de Santé publique</a:t>
            </a:r>
            <a:endParaRPr lang="fr-FR" sz="2700" kern="1200" dirty="0"/>
          </a:p>
        </p:txBody>
      </p:sp>
    </p:spTree>
    <p:extLst>
      <p:ext uri="{BB962C8B-B14F-4D97-AF65-F5344CB8AC3E}">
        <p14:creationId xmlns:p14="http://schemas.microsoft.com/office/powerpoint/2010/main" val="29639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Profondeur">
  <a:themeElements>
    <a:clrScheme name="Profondeur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eur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TM04033923[[fn=Profondeur]]</Template>
  <TotalTime>8883</TotalTime>
  <Words>3220</Words>
  <Application>Microsoft Office PowerPoint</Application>
  <PresentationFormat>Personnalisé</PresentationFormat>
  <Paragraphs>633</Paragraphs>
  <Slides>102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102</vt:i4>
      </vt:variant>
    </vt:vector>
  </HeadingPairs>
  <TitlesOfParts>
    <vt:vector size="103" baseType="lpstr">
      <vt:lpstr>Profondeur</vt:lpstr>
      <vt:lpstr>LES VACCINS  POUR  USAGE  VÉTÉRINAIRE</vt:lpstr>
      <vt:lpstr>Présentation PowerPoint</vt:lpstr>
      <vt:lpstr>Vaccins pour usage vétérinaire</vt:lpstr>
      <vt:lpstr>Vaccins pour usage vétérinaire</vt:lpstr>
      <vt:lpstr>Vaccins pour usage vétérinaire</vt:lpstr>
      <vt:lpstr>Vaccins pour usage vétérinaire</vt:lpstr>
      <vt:lpstr>Vaccins pour usage vétérinaire</vt:lpstr>
      <vt:lpstr>Une brève Histoire des Vaccins</vt:lpstr>
      <vt:lpstr>Une brève Histoire des Vaccins</vt:lpstr>
      <vt:lpstr>Vaccins pour usage vétérinaire</vt:lpstr>
      <vt:lpstr>Vaccins pour usage vétérinaire</vt:lpstr>
      <vt:lpstr>Vaccins pour usage vétérinaire</vt:lpstr>
      <vt:lpstr>Vaccins pour usage vétérinaire</vt:lpstr>
      <vt:lpstr>Vaccins pour usage vétérinaire</vt:lpstr>
      <vt:lpstr>Vaccins pour usage vétérinaire</vt:lpstr>
      <vt:lpstr>Vaccins pour usage vétérinaire</vt:lpstr>
      <vt:lpstr>Vaccins : Quelques Dates</vt:lpstr>
      <vt:lpstr>1933 : OVOCULTURE</vt:lpstr>
      <vt:lpstr>1951 : Vaccin aphteux produit industriellement sur épithélium lingual en survie (FRENKEL)</vt:lpstr>
      <vt:lpstr>Vaccins : Quelques Dates</vt:lpstr>
      <vt:lpstr>Présentation PowerPoint</vt:lpstr>
      <vt:lpstr>Vaccins : Quelques Dates</vt:lpstr>
      <vt:lpstr>Présentation PowerPoint</vt:lpstr>
      <vt:lpstr>Présentation PowerPoint</vt:lpstr>
      <vt:lpstr>Présentation PowerPoint</vt:lpstr>
      <vt:lpstr>Vaccins : Quelques Dates</vt:lpstr>
      <vt:lpstr>Présentation PowerPoint</vt:lpstr>
      <vt:lpstr>Présentation PowerPoint</vt:lpstr>
      <vt:lpstr>Présentation PowerPoint</vt:lpstr>
      <vt:lpstr>Vaccins : Quelques Dates</vt:lpstr>
      <vt:lpstr>Présentation PowerPoint</vt:lpstr>
      <vt:lpstr>1999 : Efficacité d’un vaccin à ADN nu de la maladie d’Aujeszky  chez le porc</vt:lpstr>
      <vt:lpstr>Étude d’efficacité d’un vaccin à ADN nu de la maladie d’Aujeszky  chez le porc</vt:lpstr>
      <vt:lpstr>Vaccin à ADN nu du Mélanome canin et Produit immunothérapeutique du Fibrosarcome félin</vt:lpstr>
      <vt:lpstr>Quelques vecteurs utilisés dans les vaccins potentiellement disponibles sur le marché</vt:lpstr>
      <vt:lpstr>INNOVATIONS TECHNOLOGIQUES</vt:lpstr>
      <vt:lpstr>Présentation PowerPoint</vt:lpstr>
      <vt:lpstr>Présentation PowerPoint</vt:lpstr>
      <vt:lpstr>Vaccins Charbonneux</vt:lpstr>
      <vt:lpstr>Vaccins Charbonneux</vt:lpstr>
      <vt:lpstr>Vaccins Rabiques</vt:lpstr>
      <vt:lpstr>Vaccins Rabiques</vt:lpstr>
      <vt:lpstr>Présentation PowerPoint</vt:lpstr>
      <vt:lpstr>Vaccin de la Fièvre aphteuse</vt:lpstr>
      <vt:lpstr>Vaccin de la Fièvre aphteuse</vt:lpstr>
      <vt:lpstr>Présentation PowerPoint</vt:lpstr>
      <vt:lpstr>Vaccins pour usage vétérinaire</vt:lpstr>
      <vt:lpstr>MISE AU POINT D’UN VACCIN</vt:lpstr>
      <vt:lpstr>MISE AU POINT D’UN VACCIN</vt:lpstr>
      <vt:lpstr>SUIVI VACCINAL</vt:lpstr>
      <vt:lpstr>QUELS CONTRÔLES GARANTISSENT LA QUALITÉ D’UN VACCIN?</vt:lpstr>
      <vt:lpstr>QUELS CONTRÔLES GARANTISSENT LA QUALITÉ D’UN VACCIN?</vt:lpstr>
      <vt:lpstr>QUELS CONTRÔLES GARANTISSENT LA QUALITÉ D’UN VACCIN?</vt:lpstr>
      <vt:lpstr>Règle des trois R</vt:lpstr>
      <vt:lpstr>Présentation PowerPoint</vt:lpstr>
      <vt:lpstr>Quels animaux vaccine-t-on?</vt:lpstr>
      <vt:lpstr>DIVERSITÉ  DES  ESPÈCES  DE PRODUCTION</vt:lpstr>
      <vt:lpstr>MÉDECINE INDIVIDUELLE ET MÉDECINE COLLECTIVE</vt:lpstr>
      <vt:lpstr>DIVERSITÉ  DES  ESPÈCES DE COMPAGNIE ET DE SPORT</vt:lpstr>
      <vt:lpstr>MALADIES ANIMALES POUR LESQUELLES IL EXISTE UN VACCIN EN FRANCE  (EN EUROPE)</vt:lpstr>
      <vt:lpstr>Marché en nombre de doses de vaccins</vt:lpstr>
      <vt:lpstr>Marché des vaccins vétérinaires  en valeur par groupe d’espèces</vt:lpstr>
      <vt:lpstr>À QUEL ÂGE EFFECTUER LA PRIMOVACCINATION?</vt:lpstr>
      <vt:lpstr>INTERFÉRENCE ANTICORPS MATERNELS</vt:lpstr>
      <vt:lpstr>INTERFÉRENCE ANTICORPS MATERNELS</vt:lpstr>
      <vt:lpstr>Voies d’administration</vt:lpstr>
      <vt:lpstr>Voies d’administration</vt:lpstr>
      <vt:lpstr>Voies d’administration</vt:lpstr>
      <vt:lpstr>     Vaccins Rabiques</vt:lpstr>
      <vt:lpstr>Voies d’administration</vt:lpstr>
      <vt:lpstr>Voies d’administration</vt:lpstr>
      <vt:lpstr>Voies d’administration</vt:lpstr>
      <vt:lpstr>Présentation PowerPoint</vt:lpstr>
      <vt:lpstr>Pourcentage de survie de saumons vaccinés par différentes voies et éprouvés par Yersinia ruckeri</vt:lpstr>
      <vt:lpstr>ADJUVANTS</vt:lpstr>
      <vt:lpstr>ADJUVANTS</vt:lpstr>
      <vt:lpstr>EFFETS SECONDAIRES À LA SUITE D’UNE VACCINATION</vt:lpstr>
      <vt:lpstr>EFFETS SECONDAIRES À LA SUITE D’UNE VACCINATION</vt:lpstr>
      <vt:lpstr>EFFETS SECONDAIRES À LA SUITE D’UNE VACCINATION</vt:lpstr>
      <vt:lpstr>EFFETS SECONDAIRES À LA SUITE D’UNE VACCINATION</vt:lpstr>
      <vt:lpstr>EFFETS SECONDAIRES À LA SUITE D’UNE VACCINATION</vt:lpstr>
      <vt:lpstr>EFFETS SECONDAIRES À LA SUITE D’UNE VACCINATION</vt:lpstr>
      <vt:lpstr>EFFETS SECONDAIRES À LA SUITE D’UNE VACCINATION</vt:lpstr>
      <vt:lpstr>ACCIDENTS VACCINNAUX</vt:lpstr>
      <vt:lpstr>Présentation PowerPoint</vt:lpstr>
      <vt:lpstr>DES ENJEUX ÉCONOMIQUES </vt:lpstr>
      <vt:lpstr>Rage : Vaccination orale du renard</vt:lpstr>
      <vt:lpstr>F.A. : Relation Foyers/Vaccination en France</vt:lpstr>
      <vt:lpstr>Un autre exemple de coût économique :  Épizootie de F.A. 2001</vt:lpstr>
      <vt:lpstr>Un exemple de coût économique d’une infection pouvant être prévenue par une vaccination</vt:lpstr>
      <vt:lpstr>Marchés Homme / Vétérinaire</vt:lpstr>
      <vt:lpstr>Marché mondial des médicaments vétérinaires  : 24 milliard $</vt:lpstr>
      <vt:lpstr>Marché des vaccins vétérinaires  par zone géographique (Md $; %)</vt:lpstr>
      <vt:lpstr>QUEL EST LE PRIX D’UNE DOSE VACCINALE?</vt:lpstr>
      <vt:lpstr>QUEL EST LE PRIX D’UNE DOSE VACCINALE?</vt:lpstr>
      <vt:lpstr>QUEL EST LE PRIX D’UNE DOSE VACCINALE?</vt:lpstr>
      <vt:lpstr>QUEL DÉLAI POUR UN NOUVEAU VACCIN?</vt:lpstr>
      <vt:lpstr>Quels animaux faut-il vacciner?</vt:lpstr>
      <vt:lpstr>Présentation PowerPoint</vt:lpstr>
      <vt:lpstr>ENJEUX DE SANTÉ PUBLIQUE</vt:lpstr>
      <vt:lpstr>L’AVENIR</vt:lpstr>
      <vt:lpstr>L’AVENIR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VACCINS  A  USAGE  VETERINAIRE</dc:title>
  <dc:creator>Jean-Marc PERSON</dc:creator>
  <cp:lastModifiedBy>JMP</cp:lastModifiedBy>
  <cp:revision>427</cp:revision>
  <dcterms:created xsi:type="dcterms:W3CDTF">2017-01-24T09:55:00Z</dcterms:created>
  <dcterms:modified xsi:type="dcterms:W3CDTF">2017-03-24T14:08:36Z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