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94" r:id="rId4"/>
    <p:sldId id="408" r:id="rId5"/>
    <p:sldId id="328" r:id="rId6"/>
    <p:sldId id="412" r:id="rId7"/>
    <p:sldId id="331" r:id="rId8"/>
    <p:sldId id="289" r:id="rId9"/>
    <p:sldId id="290" r:id="rId10"/>
    <p:sldId id="260" r:id="rId11"/>
    <p:sldId id="274" r:id="rId12"/>
    <p:sldId id="413" r:id="rId13"/>
    <p:sldId id="348" r:id="rId14"/>
    <p:sldId id="256" r:id="rId15"/>
    <p:sldId id="306" r:id="rId16"/>
    <p:sldId id="414" r:id="rId17"/>
    <p:sldId id="308" r:id="rId18"/>
    <p:sldId id="275" r:id="rId19"/>
    <p:sldId id="276" r:id="rId20"/>
    <p:sldId id="281" r:id="rId21"/>
    <p:sldId id="282" r:id="rId22"/>
    <p:sldId id="261" r:id="rId23"/>
    <p:sldId id="264" r:id="rId24"/>
    <p:sldId id="283" r:id="rId25"/>
    <p:sldId id="291" r:id="rId26"/>
    <p:sldId id="284" r:id="rId27"/>
    <p:sldId id="267" r:id="rId28"/>
    <p:sldId id="292" r:id="rId29"/>
    <p:sldId id="295" r:id="rId30"/>
    <p:sldId id="336" r:id="rId31"/>
    <p:sldId id="263" r:id="rId32"/>
    <p:sldId id="268" r:id="rId33"/>
    <p:sldId id="271" r:id="rId34"/>
    <p:sldId id="269" r:id="rId35"/>
    <p:sldId id="270" r:id="rId36"/>
    <p:sldId id="415" r:id="rId3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2"/>
    <p:restoredTop sz="94697"/>
  </p:normalViewPr>
  <p:slideViewPr>
    <p:cSldViewPr snapToGrid="0" snapToObjects="1">
      <p:cViewPr>
        <p:scale>
          <a:sx n="117" d="100"/>
          <a:sy n="117" d="100"/>
        </p:scale>
        <p:origin x="600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07695-97AB-CF43-9329-FC448B6DEDF8}" type="datetimeFigureOut">
              <a:rPr lang="fr-FR" smtClean="0"/>
              <a:pPr/>
              <a:t>22/05/2018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69AE0-B3BF-DF4F-91C9-66EB615F7E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FD3406-F145-4549-8B0A-5F952E76FF05}" type="slidenum">
              <a:rPr lang="fr-FR"/>
              <a:pPr/>
              <a:t>6</a:t>
            </a:fld>
            <a:endParaRPr lang="fr-FR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626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1C6A-1A2A-4D44-9B4A-34AC87C190FC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90384-02DC-4F8E-A4DC-9D70EF0D29FF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69AE0-B3BF-DF4F-91C9-66EB615F7EFF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7" indent="-285722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8" indent="-228578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3" indent="-228578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9" indent="-228578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8DB743-9092-AC4D-B780-93A8B1B67549}" type="slidenum">
              <a:rPr lang="fr-FR">
                <a:solidFill>
                  <a:srgbClr val="000000"/>
                </a:solidFill>
              </a:rPr>
              <a:pPr/>
              <a:t>26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 dirty="0"/>
              <a:t>After examining this results, I would like to </a:t>
            </a:r>
            <a:r>
              <a:rPr lang="en-US" sz="1800" dirty="0" err="1"/>
              <a:t>focuss</a:t>
            </a:r>
            <a:r>
              <a:rPr lang="en-US" sz="1800" dirty="0"/>
              <a:t> on </a:t>
            </a:r>
            <a:r>
              <a:rPr lang="en-US" sz="1800" dirty="0" err="1"/>
              <a:t>dysbiosis</a:t>
            </a:r>
            <a:endParaRPr lang="en-US" sz="1800" dirty="0"/>
          </a:p>
          <a:p>
            <a:r>
              <a:rPr lang="en-US" sz="1800" dirty="0" err="1"/>
              <a:t>Dysbiosis</a:t>
            </a:r>
            <a:r>
              <a:rPr lang="en-US" sz="1800" dirty="0"/>
              <a:t> is an imbalance between H and P B</a:t>
            </a:r>
          </a:p>
          <a:p>
            <a:r>
              <a:rPr lang="en-US" sz="1800" dirty="0" err="1"/>
              <a:t>Graphycaly</a:t>
            </a:r>
            <a:r>
              <a:rPr lang="en-US" sz="1800" dirty="0"/>
              <a:t> represented  with protective bacteria in bleu and harmful in red </a:t>
            </a:r>
          </a:p>
          <a:p>
            <a:endParaRPr lang="en-US" sz="18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4E21-09C9-164E-98B7-66C5F99AA2B7}" type="datetimeFigureOut">
              <a:rPr lang="fr-FR" smtClean="0"/>
              <a:pPr/>
              <a:t>22/05/2018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A3F1-3699-1947-BA62-992CECC0B5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4E21-09C9-164E-98B7-66C5F99AA2B7}" type="datetimeFigureOut">
              <a:rPr lang="fr-FR" smtClean="0"/>
              <a:pPr/>
              <a:t>22/05/2018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A3F1-3699-1947-BA62-992CECC0B5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4E21-09C9-164E-98B7-66C5F99AA2B7}" type="datetimeFigureOut">
              <a:rPr lang="fr-FR" smtClean="0"/>
              <a:pPr/>
              <a:t>22/05/2018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A3F1-3699-1947-BA62-992CECC0B5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5F6F3-5866-4E40-B282-D7CD7599D1B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4E21-09C9-164E-98B7-66C5F99AA2B7}" type="datetimeFigureOut">
              <a:rPr lang="fr-FR" smtClean="0"/>
              <a:pPr/>
              <a:t>22/05/2018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A3F1-3699-1947-BA62-992CECC0B5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4E21-09C9-164E-98B7-66C5F99AA2B7}" type="datetimeFigureOut">
              <a:rPr lang="fr-FR" smtClean="0"/>
              <a:pPr/>
              <a:t>22/05/2018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A3F1-3699-1947-BA62-992CECC0B5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4E21-09C9-164E-98B7-66C5F99AA2B7}" type="datetimeFigureOut">
              <a:rPr lang="fr-FR" smtClean="0"/>
              <a:pPr/>
              <a:t>22/05/2018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A3F1-3699-1947-BA62-992CECC0B5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4E21-09C9-164E-98B7-66C5F99AA2B7}" type="datetimeFigureOut">
              <a:rPr lang="fr-FR" smtClean="0"/>
              <a:pPr/>
              <a:t>22/05/2018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A3F1-3699-1947-BA62-992CECC0B5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4E21-09C9-164E-98B7-66C5F99AA2B7}" type="datetimeFigureOut">
              <a:rPr lang="fr-FR" smtClean="0"/>
              <a:pPr/>
              <a:t>22/05/2018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A3F1-3699-1947-BA62-992CECC0B5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4E21-09C9-164E-98B7-66C5F99AA2B7}" type="datetimeFigureOut">
              <a:rPr lang="fr-FR" smtClean="0"/>
              <a:pPr/>
              <a:t>22/05/2018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A3F1-3699-1947-BA62-992CECC0B5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4E21-09C9-164E-98B7-66C5F99AA2B7}" type="datetimeFigureOut">
              <a:rPr lang="fr-FR" smtClean="0"/>
              <a:pPr/>
              <a:t>22/05/2018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A3F1-3699-1947-BA62-992CECC0B5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4E21-09C9-164E-98B7-66C5F99AA2B7}" type="datetimeFigureOut">
              <a:rPr lang="fr-FR" smtClean="0"/>
              <a:pPr/>
              <a:t>22/05/2018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A3F1-3699-1947-BA62-992CECC0B5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F4E21-09C9-164E-98B7-66C5F99AA2B7}" type="datetimeFigureOut">
              <a:rPr lang="fr-FR" smtClean="0"/>
              <a:pPr/>
              <a:t>22/05/2018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DA3F1-3699-1947-BA62-992CECC0B5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84110" cy="68753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12405" y="4324829"/>
            <a:ext cx="40172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FFFF"/>
                </a:solidFill>
                <a:latin typeface="Arial"/>
                <a:cs typeface="Arial"/>
              </a:rPr>
              <a:t>Philippe J Sansonetti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1352" y="6019801"/>
            <a:ext cx="1795743" cy="73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858" y="6019801"/>
            <a:ext cx="1824246" cy="7420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 descr="ERC.jpg                                                        0005CE83Bastia                         BE964467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7701" y="4267200"/>
            <a:ext cx="807628" cy="7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4206" y="6019775"/>
            <a:ext cx="1613355" cy="73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 descr="HHMI-vertical-signature-colo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1978" y="5087941"/>
            <a:ext cx="1316246" cy="85563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83103" y="56926"/>
            <a:ext cx="75440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  <a:latin typeface="Arial"/>
                <a:cs typeface="Arial"/>
              </a:rPr>
              <a:t>Le </a:t>
            </a:r>
            <a:r>
              <a:rPr lang="fr-FR" sz="4000" dirty="0" err="1">
                <a:solidFill>
                  <a:schemeClr val="bg1"/>
                </a:solidFill>
                <a:latin typeface="Arial"/>
                <a:cs typeface="Arial"/>
              </a:rPr>
              <a:t>microbiote</a:t>
            </a:r>
            <a:r>
              <a:rPr lang="fr-FR" sz="4000" dirty="0">
                <a:solidFill>
                  <a:schemeClr val="bg1"/>
                </a:solidFill>
                <a:latin typeface="Arial"/>
                <a:cs typeface="Arial"/>
              </a:rPr>
              <a:t> intestinal humain: </a:t>
            </a:r>
          </a:p>
          <a:p>
            <a:r>
              <a:rPr lang="fr-FR" sz="4000" dirty="0">
                <a:solidFill>
                  <a:schemeClr val="bg1"/>
                </a:solidFill>
                <a:latin typeface="Arial"/>
                <a:cs typeface="Arial"/>
              </a:rPr>
              <a:t>de la santé à la maladie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90005" y="5728592"/>
            <a:ext cx="2005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Arial"/>
                <a:cs typeface="Arial"/>
              </a:rPr>
              <a:t>Visioconférence</a:t>
            </a:r>
          </a:p>
          <a:p>
            <a:r>
              <a:rPr lang="fr-FR" sz="2000" dirty="0">
                <a:solidFill>
                  <a:srgbClr val="FFFFFF"/>
                </a:solidFill>
                <a:latin typeface="Arial"/>
                <a:cs typeface="Arial"/>
              </a:rPr>
              <a:t>RIIP</a:t>
            </a:r>
          </a:p>
          <a:p>
            <a:r>
              <a:rPr lang="fr-FR" sz="2000" dirty="0">
                <a:solidFill>
                  <a:srgbClr val="FFFFFF"/>
                </a:solidFill>
                <a:latin typeface="Arial"/>
                <a:cs typeface="Arial"/>
              </a:rPr>
              <a:t>31 mai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LORE INTEST.jpg                                               0005CE83Bastia                         BE96446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9376" y="-2249026"/>
            <a:ext cx="11722720" cy="895939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41325" y="-92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-183607" y="-183869"/>
            <a:ext cx="9578155" cy="15608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6200" y="306581"/>
            <a:ext cx="8991599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/>
                <a:cs typeface="Arial"/>
              </a:rPr>
              <a:t>Fonctions fournies par le </a:t>
            </a:r>
            <a:r>
              <a:rPr lang="fr-FR" sz="3200" dirty="0" err="1">
                <a:latin typeface="Arial"/>
                <a:cs typeface="Arial"/>
              </a:rPr>
              <a:t>microbiote</a:t>
            </a:r>
            <a:r>
              <a:rPr lang="fr-FR" sz="3200" dirty="0">
                <a:latin typeface="Arial"/>
                <a:cs typeface="Arial"/>
              </a:rPr>
              <a:t> intestinal à son hôte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3854203"/>
            <a:ext cx="2493098" cy="236507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8402" y="5868920"/>
            <a:ext cx="1022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  <a:latin typeface="Arial"/>
                <a:cs typeface="Arial"/>
              </a:rPr>
              <a:t>Epithélium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39220" y="3860668"/>
            <a:ext cx="1022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FFFFFF"/>
                </a:solidFill>
                <a:latin typeface="Arial"/>
                <a:cs typeface="Arial"/>
              </a:rPr>
              <a:t>Microbiote</a:t>
            </a:r>
            <a:endParaRPr lang="fr-FR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554035" y="305839"/>
            <a:ext cx="6160460" cy="584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"/>
                <a:cs typeface="Arial"/>
              </a:rPr>
              <a:t>Touche pas à mon (micro)biote...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039" y="1511708"/>
            <a:ext cx="91001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latin typeface="Arial"/>
                <a:cs typeface="Arial"/>
              </a:rPr>
              <a:t>Espèce humaine et ancêtres ont </a:t>
            </a:r>
            <a:r>
              <a:rPr lang="fr-FR" sz="2400" dirty="0" err="1">
                <a:latin typeface="Arial"/>
                <a:cs typeface="Arial"/>
              </a:rPr>
              <a:t>co-évolué</a:t>
            </a:r>
            <a:r>
              <a:rPr lang="fr-FR" sz="2400" dirty="0">
                <a:latin typeface="Arial"/>
                <a:cs typeface="Arial"/>
              </a:rPr>
              <a:t> avec un </a:t>
            </a:r>
            <a:r>
              <a:rPr lang="fr-FR" sz="2400" dirty="0" err="1">
                <a:latin typeface="Arial"/>
                <a:cs typeface="Arial"/>
              </a:rPr>
              <a:t>microbiote</a:t>
            </a:r>
            <a:endParaRPr lang="fr-FR" sz="2400" dirty="0">
              <a:latin typeface="Arial"/>
              <a:cs typeface="Arial"/>
            </a:endParaRPr>
          </a:p>
          <a:p>
            <a:pPr algn="just"/>
            <a:r>
              <a:rPr lang="fr-FR" sz="2400" dirty="0">
                <a:latin typeface="Arial"/>
                <a:cs typeface="Arial"/>
              </a:rPr>
              <a:t>L'existence d'un "</a:t>
            </a:r>
            <a:r>
              <a:rPr lang="fr-FR" sz="2400" dirty="0" err="1">
                <a:latin typeface="Arial"/>
                <a:cs typeface="Arial"/>
              </a:rPr>
              <a:t>core</a:t>
            </a:r>
            <a:r>
              <a:rPr lang="fr-FR" sz="2400" dirty="0">
                <a:latin typeface="Arial"/>
                <a:cs typeface="Arial"/>
              </a:rPr>
              <a:t> </a:t>
            </a:r>
            <a:r>
              <a:rPr lang="fr-FR" sz="2400" dirty="0" err="1">
                <a:latin typeface="Arial"/>
                <a:cs typeface="Arial"/>
              </a:rPr>
              <a:t>microbiote</a:t>
            </a:r>
            <a:r>
              <a:rPr lang="fr-FR" sz="2400" dirty="0">
                <a:latin typeface="Arial"/>
                <a:cs typeface="Arial"/>
              </a:rPr>
              <a:t>" chez l'ensemble des individus indique qu'il a conféré un avantage sélectif (Blaser M &amp; </a:t>
            </a:r>
            <a:r>
              <a:rPr lang="fr-FR" sz="2400" dirty="0" err="1">
                <a:latin typeface="Arial"/>
                <a:cs typeface="Arial"/>
              </a:rPr>
              <a:t>Falkow</a:t>
            </a:r>
            <a:r>
              <a:rPr lang="fr-FR" sz="2400" dirty="0">
                <a:latin typeface="Arial"/>
                <a:cs typeface="Arial"/>
              </a:rPr>
              <a:t> S. 2009. Nat </a:t>
            </a:r>
            <a:r>
              <a:rPr lang="fr-FR" sz="2400" dirty="0" err="1">
                <a:latin typeface="Arial"/>
                <a:cs typeface="Arial"/>
              </a:rPr>
              <a:t>Rev</a:t>
            </a:r>
            <a:r>
              <a:rPr lang="fr-FR" sz="2400" dirty="0">
                <a:latin typeface="Arial"/>
                <a:cs typeface="Arial"/>
              </a:rPr>
              <a:t> </a:t>
            </a:r>
            <a:r>
              <a:rPr lang="fr-FR" sz="2400" dirty="0" err="1">
                <a:latin typeface="Arial"/>
                <a:cs typeface="Arial"/>
              </a:rPr>
              <a:t>Microbiol</a:t>
            </a:r>
            <a:r>
              <a:rPr lang="fr-FR" sz="2400" dirty="0">
                <a:latin typeface="Arial"/>
                <a:cs typeface="Arial"/>
              </a:rPr>
              <a:t>)</a:t>
            </a:r>
          </a:p>
          <a:p>
            <a:pPr algn="just"/>
            <a:endParaRPr lang="fr-FR" sz="2400" dirty="0">
              <a:latin typeface="Arial"/>
              <a:cs typeface="Arial"/>
            </a:endParaRPr>
          </a:p>
          <a:p>
            <a:pPr algn="just"/>
            <a:r>
              <a:rPr lang="fr-FR" sz="2400" dirty="0">
                <a:latin typeface="Arial"/>
                <a:cs typeface="Arial"/>
              </a:rPr>
              <a:t>Certains de ces microorganismes – </a:t>
            </a:r>
            <a:r>
              <a:rPr lang="fr-FR" sz="2400" dirty="0" err="1">
                <a:latin typeface="Arial"/>
                <a:cs typeface="Arial"/>
              </a:rPr>
              <a:t>pathobiotes</a:t>
            </a:r>
            <a:r>
              <a:rPr lang="fr-FR" sz="2400" dirty="0">
                <a:latin typeface="Arial"/>
                <a:cs typeface="Arial"/>
              </a:rPr>
              <a:t> - ont un potentiel pathogène...</a:t>
            </a:r>
          </a:p>
          <a:p>
            <a:pPr algn="just"/>
            <a:r>
              <a:rPr lang="fr-FR" sz="2400" dirty="0">
                <a:latin typeface="Arial"/>
                <a:cs typeface="Arial"/>
              </a:rPr>
              <a:t>Mais les grands équilibres façonnés par la </a:t>
            </a:r>
            <a:r>
              <a:rPr lang="fr-FR" sz="2400" dirty="0" err="1">
                <a:latin typeface="Arial"/>
                <a:cs typeface="Arial"/>
              </a:rPr>
              <a:t>co-évolution</a:t>
            </a:r>
            <a:r>
              <a:rPr lang="fr-FR" sz="2400" dirty="0">
                <a:latin typeface="Arial"/>
                <a:cs typeface="Arial"/>
              </a:rPr>
              <a:t> contrôlent leurs effets pathogènes potentiels grâce à microorganismes symbiotes mutualistes, les cantonnant – entre autre – dans un rôle de maturation et de régulation des réponses immunitaires (réponses Th1, Th17, </a:t>
            </a:r>
            <a:r>
              <a:rPr lang="fr-FR" sz="2400" dirty="0" err="1">
                <a:latin typeface="Arial"/>
                <a:cs typeface="Arial"/>
              </a:rPr>
              <a:t>etc</a:t>
            </a:r>
            <a:r>
              <a:rPr lang="fr-FR" sz="2400" dirty="0">
                <a:latin typeface="Arial"/>
                <a:cs typeface="Arial"/>
              </a:rPr>
              <a:t>...)</a:t>
            </a:r>
          </a:p>
          <a:p>
            <a:pPr algn="just"/>
            <a:endParaRPr lang="fr-FR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5-11-20 à 15.37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24" y="47158"/>
            <a:ext cx="3077681" cy="252027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880" y="152004"/>
            <a:ext cx="5765504" cy="954107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/>
                <a:cs typeface="Arial"/>
              </a:rPr>
              <a:t>Sanctions économiques &amp; course aux armements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2996" y="1192501"/>
            <a:ext cx="9252027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/>
                <a:cs typeface="Arial"/>
              </a:rPr>
              <a:t>L'effet de barrière n'est pas qu'un processus de </a:t>
            </a:r>
          </a:p>
          <a:p>
            <a:r>
              <a:rPr lang="fr-FR" sz="2000" dirty="0">
                <a:latin typeface="Arial"/>
                <a:cs typeface="Arial"/>
              </a:rPr>
              <a:t>privation de bactéries pathogènes mal </a:t>
            </a:r>
          </a:p>
          <a:p>
            <a:r>
              <a:rPr lang="fr-FR" sz="2000" dirty="0">
                <a:latin typeface="Arial"/>
                <a:cs typeface="Arial"/>
              </a:rPr>
              <a:t>adaptées au défi métabolique environnemental </a:t>
            </a:r>
          </a:p>
          <a:p>
            <a:r>
              <a:rPr lang="fr-FR" sz="2000" dirty="0">
                <a:latin typeface="Arial"/>
                <a:cs typeface="Arial"/>
              </a:rPr>
              <a:t>du </a:t>
            </a:r>
            <a:r>
              <a:rPr lang="fr-FR" sz="2000" dirty="0" err="1">
                <a:latin typeface="Arial"/>
                <a:cs typeface="Arial"/>
              </a:rPr>
              <a:t>microbiote</a:t>
            </a:r>
            <a:endParaRPr lang="fr-FR" sz="2000" dirty="0">
              <a:latin typeface="Arial"/>
              <a:cs typeface="Arial"/>
            </a:endParaRPr>
          </a:p>
          <a:p>
            <a:r>
              <a:rPr lang="fr-FR" sz="2000" dirty="0">
                <a:latin typeface="Arial"/>
                <a:cs typeface="Arial"/>
              </a:rPr>
              <a:t>C'est aussi un vrai processus de compétition mettant en jeu des mécanismes </a:t>
            </a:r>
          </a:p>
          <a:p>
            <a:r>
              <a:rPr lang="fr-FR" sz="2000" dirty="0">
                <a:latin typeface="Arial"/>
                <a:cs typeface="Arial"/>
              </a:rPr>
              <a:t>d'attaque et de défense très sophistiqués</a:t>
            </a:r>
          </a:p>
          <a:p>
            <a:endParaRPr lang="fr-FR" sz="2000" dirty="0">
              <a:latin typeface="Arial"/>
              <a:cs typeface="Arial"/>
            </a:endParaRPr>
          </a:p>
          <a:p>
            <a:r>
              <a:rPr lang="fr-FR" sz="2000" dirty="0">
                <a:latin typeface="Arial"/>
                <a:cs typeface="Arial"/>
              </a:rPr>
              <a:t>- </a:t>
            </a:r>
            <a:r>
              <a:rPr lang="fr-FR" sz="2000" b="1" dirty="0">
                <a:latin typeface="Arial"/>
                <a:cs typeface="Arial"/>
              </a:rPr>
              <a:t>Métabolites bactériens toxiques, antibiotiques</a:t>
            </a:r>
          </a:p>
          <a:p>
            <a:r>
              <a:rPr lang="fr-FR" sz="2000" dirty="0">
                <a:latin typeface="Arial"/>
                <a:cs typeface="Arial"/>
              </a:rPr>
              <a:t>(</a:t>
            </a:r>
            <a:r>
              <a:rPr lang="fr-FR" sz="2000" dirty="0" err="1">
                <a:latin typeface="Arial"/>
                <a:cs typeface="Arial"/>
              </a:rPr>
              <a:t>McKenney</a:t>
            </a:r>
            <a:r>
              <a:rPr lang="fr-FR" sz="2000" dirty="0">
                <a:latin typeface="Arial"/>
                <a:cs typeface="Arial"/>
              </a:rPr>
              <a:t> &amp; Kendall. 2016. FEMS </a:t>
            </a:r>
            <a:r>
              <a:rPr lang="fr-FR" sz="2000" dirty="0" err="1">
                <a:latin typeface="Arial"/>
                <a:cs typeface="Arial"/>
              </a:rPr>
              <a:t>Pathogens</a:t>
            </a:r>
            <a:r>
              <a:rPr lang="fr-FR" sz="2000" dirty="0">
                <a:latin typeface="Arial"/>
                <a:cs typeface="Arial"/>
              </a:rPr>
              <a:t> and </a:t>
            </a:r>
            <a:r>
              <a:rPr lang="fr-FR" sz="2000" dirty="0" err="1">
                <a:latin typeface="Arial"/>
                <a:cs typeface="Arial"/>
              </a:rPr>
              <a:t>Disease</a:t>
            </a:r>
            <a:r>
              <a:rPr lang="fr-FR" sz="2000" dirty="0">
                <a:latin typeface="Arial"/>
                <a:cs typeface="Arial"/>
              </a:rPr>
              <a:t>; Donia &amp; </a:t>
            </a:r>
            <a:r>
              <a:rPr lang="fr-FR" sz="2000" dirty="0" err="1">
                <a:latin typeface="Arial"/>
                <a:cs typeface="Arial"/>
              </a:rPr>
              <a:t>Fishbach</a:t>
            </a:r>
            <a:r>
              <a:rPr lang="fr-FR" sz="2000" dirty="0">
                <a:latin typeface="Arial"/>
                <a:cs typeface="Arial"/>
              </a:rPr>
              <a:t>.</a:t>
            </a:r>
          </a:p>
          <a:p>
            <a:r>
              <a:rPr lang="fr-FR" sz="2000" dirty="0">
                <a:latin typeface="Arial"/>
                <a:cs typeface="Arial"/>
              </a:rPr>
              <a:t>2015. Science; Davies. 2013. J </a:t>
            </a:r>
            <a:r>
              <a:rPr lang="fr-FR" sz="2000" dirty="0" err="1">
                <a:latin typeface="Arial"/>
                <a:cs typeface="Arial"/>
              </a:rPr>
              <a:t>Antibiot</a:t>
            </a:r>
            <a:r>
              <a:rPr lang="fr-FR" sz="2000" dirty="0">
                <a:latin typeface="Arial"/>
                <a:cs typeface="Arial"/>
              </a:rPr>
              <a:t>)</a:t>
            </a:r>
          </a:p>
          <a:p>
            <a:endParaRPr lang="fr-FR" sz="2000" dirty="0">
              <a:latin typeface="Arial"/>
              <a:cs typeface="Arial"/>
            </a:endParaRPr>
          </a:p>
          <a:p>
            <a:r>
              <a:rPr lang="fr-FR" sz="2000" dirty="0">
                <a:latin typeface="Arial"/>
                <a:cs typeface="Arial"/>
              </a:rPr>
              <a:t>- </a:t>
            </a:r>
            <a:r>
              <a:rPr lang="fr-FR" sz="2000" b="1" dirty="0">
                <a:latin typeface="Arial"/>
                <a:cs typeface="Arial"/>
              </a:rPr>
              <a:t>Bactériocines / résistance aux bactériocines </a:t>
            </a:r>
          </a:p>
          <a:p>
            <a:r>
              <a:rPr lang="fr-FR" sz="2000" dirty="0">
                <a:latin typeface="Arial"/>
                <a:cs typeface="Arial"/>
              </a:rPr>
              <a:t>(Zheng et al, Environ </a:t>
            </a:r>
            <a:r>
              <a:rPr lang="fr-FR" sz="2000" dirty="0" err="1">
                <a:latin typeface="Arial"/>
                <a:cs typeface="Arial"/>
              </a:rPr>
              <a:t>Microbiol</a:t>
            </a:r>
            <a:r>
              <a:rPr lang="fr-FR" sz="2000" dirty="0">
                <a:latin typeface="Arial"/>
                <a:cs typeface="Arial"/>
              </a:rPr>
              <a:t>, 2015)</a:t>
            </a:r>
          </a:p>
          <a:p>
            <a:r>
              <a:rPr lang="fr-FR" sz="2000" dirty="0">
                <a:latin typeface="Arial"/>
                <a:cs typeface="Arial"/>
              </a:rPr>
              <a:t>- </a:t>
            </a:r>
            <a:r>
              <a:rPr lang="fr-FR" sz="2000" b="1" dirty="0">
                <a:latin typeface="Arial"/>
                <a:cs typeface="Arial"/>
              </a:rPr>
              <a:t>Bactériophages</a:t>
            </a:r>
            <a:r>
              <a:rPr lang="fr-FR" sz="2000" dirty="0">
                <a:latin typeface="Arial"/>
                <a:cs typeface="Arial"/>
              </a:rPr>
              <a:t> / résistance aux bactériophages </a:t>
            </a:r>
          </a:p>
          <a:p>
            <a:r>
              <a:rPr lang="fr-FR" sz="2000" dirty="0">
                <a:latin typeface="Arial"/>
                <a:cs typeface="Arial"/>
              </a:rPr>
              <a:t>(</a:t>
            </a:r>
            <a:r>
              <a:rPr lang="fr-FR" sz="2000" dirty="0" err="1">
                <a:latin typeface="Arial"/>
                <a:cs typeface="Arial"/>
              </a:rPr>
              <a:t>Scarpellini</a:t>
            </a:r>
            <a:r>
              <a:rPr lang="fr-FR" sz="2000" dirty="0">
                <a:latin typeface="Arial"/>
                <a:cs typeface="Arial"/>
              </a:rPr>
              <a:t> et al, Digest and </a:t>
            </a:r>
            <a:r>
              <a:rPr lang="fr-FR" sz="2000" dirty="0" err="1">
                <a:latin typeface="Arial"/>
                <a:cs typeface="Arial"/>
              </a:rPr>
              <a:t>Liver</a:t>
            </a:r>
            <a:r>
              <a:rPr lang="fr-FR" sz="2000" dirty="0">
                <a:latin typeface="Arial"/>
                <a:cs typeface="Arial"/>
              </a:rPr>
              <a:t> Dis, 2015)</a:t>
            </a:r>
          </a:p>
          <a:p>
            <a:endParaRPr lang="fr-FR" sz="2000" dirty="0">
              <a:latin typeface="Arial"/>
              <a:cs typeface="Arial"/>
            </a:endParaRPr>
          </a:p>
          <a:p>
            <a:r>
              <a:rPr lang="fr-FR" sz="2000" dirty="0">
                <a:latin typeface="Arial"/>
                <a:cs typeface="Arial"/>
              </a:rPr>
              <a:t>- </a:t>
            </a:r>
            <a:r>
              <a:rPr lang="fr-FR" sz="2000" b="1" dirty="0">
                <a:latin typeface="Arial"/>
                <a:cs typeface="Arial"/>
              </a:rPr>
              <a:t>Appareils de sécrétion de type 6 (T6SS, agresseurs / défenseurs)</a:t>
            </a:r>
          </a:p>
          <a:p>
            <a:r>
              <a:rPr lang="fr-FR" sz="2000" dirty="0">
                <a:latin typeface="Arial"/>
                <a:cs typeface="Arial"/>
              </a:rPr>
              <a:t>(</a:t>
            </a:r>
            <a:r>
              <a:rPr lang="fr-FR" sz="2000" dirty="0" err="1">
                <a:latin typeface="Arial"/>
                <a:cs typeface="Arial"/>
              </a:rPr>
              <a:t>Basler</a:t>
            </a:r>
            <a:r>
              <a:rPr lang="fr-FR" sz="2000" dirty="0">
                <a:latin typeface="Arial"/>
                <a:cs typeface="Arial"/>
              </a:rPr>
              <a:t> &amp; </a:t>
            </a:r>
            <a:r>
              <a:rPr lang="fr-FR" sz="2000" dirty="0" err="1">
                <a:latin typeface="Arial"/>
                <a:cs typeface="Arial"/>
              </a:rPr>
              <a:t>Mekalanos</a:t>
            </a:r>
            <a:r>
              <a:rPr lang="fr-FR" sz="2000" dirty="0">
                <a:latin typeface="Arial"/>
                <a:cs typeface="Arial"/>
              </a:rPr>
              <a:t>, 2012, </a:t>
            </a:r>
            <a:r>
              <a:rPr lang="fr-FR" sz="2000" dirty="0" err="1">
                <a:latin typeface="Arial"/>
                <a:cs typeface="Arial"/>
              </a:rPr>
              <a:t>Cell</a:t>
            </a:r>
            <a:r>
              <a:rPr lang="fr-FR" sz="2000" dirty="0">
                <a:latin typeface="Arial"/>
                <a:cs typeface="Arial"/>
              </a:rPr>
              <a:t>)</a:t>
            </a:r>
          </a:p>
          <a:p>
            <a:endParaRPr lang="fr-FR" sz="2000" dirty="0">
              <a:latin typeface="Arial"/>
              <a:cs typeface="Arial"/>
            </a:endParaRPr>
          </a:p>
          <a:p>
            <a:endParaRPr lang="fr-FR" sz="2000" dirty="0">
              <a:latin typeface="Arial"/>
              <a:cs typeface="Arial"/>
            </a:endParaRPr>
          </a:p>
          <a:p>
            <a:r>
              <a:rPr lang="fr-FR" sz="2000" dirty="0"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0952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5-10-20 à 16.52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597046"/>
            <a:ext cx="5153193" cy="1647975"/>
          </a:xfrm>
          <a:prstGeom prst="rect">
            <a:avLst/>
          </a:prstGeom>
        </p:spPr>
      </p:pic>
      <p:pic>
        <p:nvPicPr>
          <p:cNvPr id="5" name="Image 4" descr="Capture d’écran 2015-11-22 à 18.36.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193" y="4480281"/>
            <a:ext cx="2186203" cy="2071140"/>
          </a:xfrm>
          <a:prstGeom prst="rect">
            <a:avLst/>
          </a:prstGeom>
        </p:spPr>
      </p:pic>
      <p:pic>
        <p:nvPicPr>
          <p:cNvPr id="6" name="Image 5" descr="220px-Schema_Fermentation_lactique_bifidobacteriu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300" y="4603543"/>
            <a:ext cx="1386829" cy="187852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080118" y="6511264"/>
            <a:ext cx="247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latin typeface="Arial"/>
                <a:cs typeface="Arial"/>
              </a:rPr>
              <a:t>Bifidobacterium</a:t>
            </a:r>
            <a:r>
              <a:rPr lang="fr-FR" i="1" dirty="0">
                <a:latin typeface="Arial"/>
                <a:cs typeface="Arial"/>
              </a:rPr>
              <a:t> </a:t>
            </a:r>
            <a:r>
              <a:rPr lang="fr-FR" i="1" dirty="0" err="1">
                <a:latin typeface="Arial"/>
                <a:cs typeface="Arial"/>
              </a:rPr>
              <a:t>breve</a:t>
            </a:r>
            <a:endParaRPr lang="fr-FR" i="1" dirty="0"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518114" y="6511236"/>
            <a:ext cx="154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Fermentation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189" y="752490"/>
            <a:ext cx="88729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Les acides gras à chaines courtes (SCFA) produits par la fermentation des polyosides complexes par certaines bactéries commensales comme </a:t>
            </a:r>
            <a:r>
              <a:rPr lang="fr-FR" i="1" dirty="0" err="1">
                <a:latin typeface="Arial"/>
                <a:cs typeface="Arial"/>
              </a:rPr>
              <a:t>Bifidobacterium</a:t>
            </a:r>
            <a:r>
              <a:rPr lang="fr-FR" dirty="0">
                <a:latin typeface="Arial"/>
                <a:cs typeface="Arial"/>
              </a:rPr>
              <a:t> inhibent la croissance de bactéries </a:t>
            </a:r>
            <a:r>
              <a:rPr lang="fr-FR" dirty="0" err="1">
                <a:latin typeface="Arial"/>
                <a:cs typeface="Arial"/>
              </a:rPr>
              <a:t>entéropathogènes</a:t>
            </a:r>
            <a:r>
              <a:rPr lang="fr-FR" dirty="0">
                <a:latin typeface="Arial"/>
                <a:cs typeface="Arial"/>
              </a:rPr>
              <a:t>:</a:t>
            </a:r>
          </a:p>
          <a:p>
            <a:r>
              <a:rPr lang="fr-FR" i="1" dirty="0">
                <a:latin typeface="Arial"/>
                <a:cs typeface="Arial"/>
              </a:rPr>
              <a:t>S. </a:t>
            </a:r>
            <a:r>
              <a:rPr lang="fr-FR" i="1" dirty="0" err="1">
                <a:latin typeface="Arial"/>
                <a:cs typeface="Arial"/>
              </a:rPr>
              <a:t>typhimurium</a:t>
            </a:r>
            <a:r>
              <a:rPr lang="fr-FR" i="1" dirty="0">
                <a:latin typeface="Arial"/>
                <a:cs typeface="Arial"/>
              </a:rPr>
              <a:t> </a:t>
            </a:r>
            <a:r>
              <a:rPr lang="fr-FR" dirty="0">
                <a:latin typeface="Arial"/>
                <a:cs typeface="Arial"/>
              </a:rPr>
              <a:t>(</a:t>
            </a:r>
            <a:r>
              <a:rPr lang="fr-FR" dirty="0" err="1">
                <a:latin typeface="Arial"/>
                <a:cs typeface="Arial"/>
              </a:rPr>
              <a:t>Barthel</a:t>
            </a:r>
            <a:r>
              <a:rPr lang="fr-FR" dirty="0">
                <a:latin typeface="Arial"/>
                <a:cs typeface="Arial"/>
              </a:rPr>
              <a:t> &amp; </a:t>
            </a:r>
            <a:r>
              <a:rPr lang="fr-FR" dirty="0" err="1">
                <a:latin typeface="Arial"/>
                <a:cs typeface="Arial"/>
              </a:rPr>
              <a:t>coll</a:t>
            </a:r>
            <a:r>
              <a:rPr lang="fr-FR" dirty="0">
                <a:latin typeface="Arial"/>
                <a:cs typeface="Arial"/>
              </a:rPr>
              <a:t>, 2003, Infect Immun)</a:t>
            </a:r>
          </a:p>
          <a:p>
            <a:r>
              <a:rPr lang="fr-FR" dirty="0">
                <a:latin typeface="Arial"/>
                <a:cs typeface="Arial"/>
              </a:rPr>
              <a:t>EHEC (</a:t>
            </a:r>
            <a:r>
              <a:rPr lang="fr-FR" dirty="0" err="1">
                <a:latin typeface="Arial"/>
                <a:cs typeface="Arial"/>
              </a:rPr>
              <a:t>Fanning</a:t>
            </a:r>
            <a:r>
              <a:rPr lang="fr-FR" dirty="0">
                <a:latin typeface="Arial"/>
                <a:cs typeface="Arial"/>
              </a:rPr>
              <a:t> &amp; coll., 2012, PNAS)</a:t>
            </a:r>
          </a:p>
          <a:p>
            <a:r>
              <a:rPr lang="fr-FR" i="1" dirty="0">
                <a:latin typeface="Arial"/>
                <a:cs typeface="Arial"/>
              </a:rPr>
              <a:t>C. </a:t>
            </a:r>
            <a:r>
              <a:rPr lang="fr-FR" i="1" dirty="0" err="1">
                <a:latin typeface="Arial"/>
                <a:cs typeface="Arial"/>
              </a:rPr>
              <a:t>rodentium</a:t>
            </a:r>
            <a:r>
              <a:rPr lang="fr-FR" i="1" dirty="0">
                <a:latin typeface="Arial"/>
                <a:cs typeface="Arial"/>
              </a:rPr>
              <a:t> </a:t>
            </a:r>
            <a:r>
              <a:rPr lang="fr-FR" dirty="0">
                <a:latin typeface="Arial"/>
                <a:cs typeface="Arial"/>
              </a:rPr>
              <a:t>(</a:t>
            </a:r>
            <a:r>
              <a:rPr lang="fr-FR" dirty="0" err="1">
                <a:latin typeface="Arial"/>
                <a:cs typeface="Arial"/>
              </a:rPr>
              <a:t>Yoshimura</a:t>
            </a:r>
            <a:r>
              <a:rPr lang="fr-FR" dirty="0">
                <a:latin typeface="Arial"/>
                <a:cs typeface="Arial"/>
              </a:rPr>
              <a:t> &amp; coll., 2010. </a:t>
            </a:r>
            <a:r>
              <a:rPr lang="fr-FR" dirty="0" err="1">
                <a:latin typeface="Arial"/>
                <a:cs typeface="Arial"/>
              </a:rPr>
              <a:t>Antonie</a:t>
            </a:r>
            <a:r>
              <a:rPr lang="fr-FR" dirty="0">
                <a:latin typeface="Arial"/>
                <a:cs typeface="Arial"/>
              </a:rPr>
              <a:t> van Leeuwenhoek)</a:t>
            </a:r>
          </a:p>
          <a:p>
            <a:r>
              <a:rPr lang="fr-FR" dirty="0">
                <a:latin typeface="Arial"/>
                <a:cs typeface="Arial"/>
              </a:rPr>
              <a:t>Métabolites responsables:</a:t>
            </a:r>
          </a:p>
          <a:p>
            <a:r>
              <a:rPr lang="fr-FR" b="1" dirty="0">
                <a:latin typeface="Arial"/>
                <a:cs typeface="Arial"/>
              </a:rPr>
              <a:t>Butyrate</a:t>
            </a:r>
            <a:r>
              <a:rPr lang="fr-FR" dirty="0">
                <a:latin typeface="Arial"/>
                <a:cs typeface="Arial"/>
              </a:rPr>
              <a:t> (Gantois I &amp; coll., 2006, </a:t>
            </a:r>
            <a:r>
              <a:rPr lang="fr-FR" dirty="0" err="1">
                <a:latin typeface="Arial"/>
                <a:cs typeface="Arial"/>
              </a:rPr>
              <a:t>Appl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Environment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Microbiol</a:t>
            </a:r>
            <a:r>
              <a:rPr lang="fr-FR" dirty="0">
                <a:latin typeface="Arial"/>
                <a:cs typeface="Arial"/>
              </a:rPr>
              <a:t>)</a:t>
            </a:r>
          </a:p>
          <a:p>
            <a:r>
              <a:rPr lang="fr-FR" b="1" dirty="0" err="1">
                <a:latin typeface="Arial"/>
                <a:cs typeface="Arial"/>
              </a:rPr>
              <a:t>Acetate</a:t>
            </a:r>
            <a:r>
              <a:rPr lang="fr-FR" b="1" dirty="0">
                <a:latin typeface="Arial"/>
                <a:cs typeface="Arial"/>
              </a:rPr>
              <a:t> et protection contre EHEC: </a:t>
            </a:r>
            <a:r>
              <a:rPr lang="fr-FR" i="1" dirty="0" err="1">
                <a:latin typeface="Arial"/>
                <a:cs typeface="Arial"/>
              </a:rPr>
              <a:t>Bifidobacterium</a:t>
            </a:r>
            <a:r>
              <a:rPr lang="fr-FR" dirty="0">
                <a:latin typeface="Arial"/>
                <a:cs typeface="Arial"/>
              </a:rPr>
              <a:t> agit en partie grâce à un gène codant pour un transporteur de sucres (</a:t>
            </a:r>
            <a:r>
              <a:rPr lang="fr-FR" dirty="0" err="1">
                <a:latin typeface="Arial"/>
                <a:cs typeface="Arial"/>
              </a:rPr>
              <a:t>ATP-binding</a:t>
            </a:r>
            <a:r>
              <a:rPr lang="fr-FR" dirty="0">
                <a:latin typeface="Arial"/>
                <a:cs typeface="Arial"/>
              </a:rPr>
              <a:t> cassette) entrainant la production accrue d'acétate, réduction de la perméabilité intestinale à la toxine SLT, effet antibactérien ?</a:t>
            </a:r>
          </a:p>
          <a:p>
            <a:r>
              <a:rPr lang="fr-FR" dirty="0">
                <a:latin typeface="Arial"/>
                <a:cs typeface="Arial"/>
              </a:rPr>
              <a:t>Domaine à élargir, y compris pour la compréhension de l'homéostasie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48173" y="116788"/>
            <a:ext cx="8571577" cy="523220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/>
                <a:cs typeface="Arial"/>
              </a:rPr>
              <a:t>Métabolites bactériens produits par les commensaux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6791" y="6496679"/>
            <a:ext cx="3624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 </a:t>
            </a:r>
            <a:r>
              <a:rPr lang="fr-FR" sz="1400" dirty="0" err="1">
                <a:latin typeface="Arial"/>
                <a:cs typeface="Arial"/>
              </a:rPr>
              <a:t>Fukuda</a:t>
            </a:r>
            <a:r>
              <a:rPr lang="fr-FR" sz="1400" dirty="0">
                <a:latin typeface="Arial"/>
                <a:cs typeface="Arial"/>
              </a:rPr>
              <a:t> S et al. 2011. Nature, 469:543-547</a:t>
            </a:r>
          </a:p>
        </p:txBody>
      </p:sp>
    </p:spTree>
    <p:extLst>
      <p:ext uri="{BB962C8B-B14F-4D97-AF65-F5344CB8AC3E}">
        <p14:creationId xmlns:p14="http://schemas.microsoft.com/office/powerpoint/2010/main" val="710613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tw051fig2.jpg"/>
          <p:cNvPicPr>
            <a:picLocks noChangeAspect="1"/>
          </p:cNvPicPr>
          <p:nvPr/>
        </p:nvPicPr>
        <p:blipFill>
          <a:blip r:embed="rId2">
            <a:lum bright="-5000" contrast="30000"/>
          </a:blip>
          <a:stretch>
            <a:fillRect/>
          </a:stretch>
        </p:blipFill>
        <p:spPr>
          <a:xfrm>
            <a:off x="671525" y="1189905"/>
            <a:ext cx="7839277" cy="535275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13836" y="1138729"/>
            <a:ext cx="9291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/>
                <a:cs typeface="Arial"/>
              </a:rPr>
              <a:t>Pathogène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34854" y="1466317"/>
            <a:ext cx="89452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Arial"/>
                <a:cs typeface="Arial"/>
              </a:rPr>
              <a:t>Microbiote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355872" y="1793905"/>
            <a:ext cx="6379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/>
                <a:cs typeface="Arial"/>
              </a:rPr>
              <a:t>Mucus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76890" y="2165290"/>
            <a:ext cx="139090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/>
                <a:cs typeface="Arial"/>
              </a:rPr>
              <a:t>Cellule épithéliale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660672" y="2887051"/>
            <a:ext cx="1279617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/>
                <a:cs typeface="Arial"/>
              </a:rPr>
              <a:t>Intestin sain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754532" y="2893461"/>
            <a:ext cx="2511525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/>
                <a:cs typeface="Arial"/>
              </a:rPr>
              <a:t>Intestin </a:t>
            </a:r>
            <a:r>
              <a:rPr lang="fr-FR" sz="1600" dirty="0" err="1">
                <a:latin typeface="Arial"/>
                <a:cs typeface="Arial"/>
              </a:rPr>
              <a:t>post-antibiotiques</a:t>
            </a:r>
            <a:endParaRPr lang="fr-FR" sz="1600" dirty="0">
              <a:latin typeface="Arial"/>
              <a:cs typeface="Aria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74202" y="2057400"/>
            <a:ext cx="1397798" cy="230832"/>
          </a:xfrm>
          <a:prstGeom prst="rect">
            <a:avLst/>
          </a:prstGeom>
          <a:solidFill>
            <a:srgbClr val="910991"/>
          </a:solidFill>
          <a:ln>
            <a:solidFill>
              <a:srgbClr val="900B8A"/>
            </a:solidFill>
          </a:ln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Arial"/>
                <a:cs typeface="Arial"/>
              </a:rPr>
              <a:t>Diversité microbienne</a:t>
            </a:r>
            <a:endParaRPr lang="fr-FR" sz="900" dirty="0">
              <a:ln>
                <a:solidFill>
                  <a:srgbClr val="900B8A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333864" y="2376086"/>
            <a:ext cx="1344864" cy="230832"/>
          </a:xfrm>
          <a:prstGeom prst="rect">
            <a:avLst/>
          </a:prstGeom>
          <a:solidFill>
            <a:srgbClr val="00A93A"/>
          </a:solidFill>
          <a:ln>
            <a:solidFill>
              <a:srgbClr val="00A93A"/>
            </a:solidFill>
          </a:ln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Arial"/>
                <a:cs typeface="Arial"/>
              </a:rPr>
              <a:t>Sensibilité infection</a:t>
            </a:r>
            <a:endParaRPr lang="fr-FR" sz="900" dirty="0">
              <a:ln>
                <a:solidFill>
                  <a:srgbClr val="900B8A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41592" y="2500000"/>
            <a:ext cx="436200" cy="90800"/>
          </a:xfrm>
          <a:prstGeom prst="rect">
            <a:avLst/>
          </a:prstGeom>
          <a:solidFill>
            <a:srgbClr val="00A93A"/>
          </a:solidFill>
          <a:ln>
            <a:solidFill>
              <a:srgbClr val="00A93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89794" y="131393"/>
            <a:ext cx="872947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/>
              <a:t>Diversité et richesse du </a:t>
            </a:r>
            <a:r>
              <a:rPr lang="fr-FR" sz="2800" dirty="0" err="1"/>
              <a:t>microbiote</a:t>
            </a:r>
            <a:r>
              <a:rPr lang="fr-FR" sz="2800" dirty="0"/>
              <a:t> assurent le maintien de </a:t>
            </a:r>
          </a:p>
          <a:p>
            <a:r>
              <a:rPr lang="fr-FR" sz="2800" dirty="0"/>
              <a:t>l'effet de barrière contre les pathogènes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591198" y="6569669"/>
            <a:ext cx="556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D'après </a:t>
            </a:r>
            <a:r>
              <a:rPr lang="fr-FR" sz="1400" dirty="0" err="1">
                <a:latin typeface="Arial"/>
                <a:cs typeface="Arial"/>
              </a:rPr>
              <a:t>McKenney</a:t>
            </a:r>
            <a:r>
              <a:rPr lang="fr-FR" sz="1400" dirty="0">
                <a:latin typeface="Arial"/>
                <a:cs typeface="Arial"/>
              </a:rPr>
              <a:t> &amp; Kendall, FEMS </a:t>
            </a:r>
            <a:r>
              <a:rPr lang="fr-FR" sz="1400" dirty="0" err="1">
                <a:latin typeface="Arial"/>
                <a:cs typeface="Arial"/>
              </a:rPr>
              <a:t>Pathogens</a:t>
            </a:r>
            <a:r>
              <a:rPr lang="fr-FR" sz="1400" dirty="0">
                <a:latin typeface="Arial"/>
                <a:cs typeface="Arial"/>
              </a:rPr>
              <a:t> and </a:t>
            </a:r>
            <a:r>
              <a:rPr lang="fr-FR" sz="1400" dirty="0" err="1">
                <a:latin typeface="Arial"/>
                <a:cs typeface="Arial"/>
              </a:rPr>
              <a:t>Disease</a:t>
            </a:r>
            <a:r>
              <a:rPr lang="fr-FR" sz="1400" dirty="0">
                <a:latin typeface="Arial"/>
                <a:cs typeface="Arial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54554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ature18849-f1-2.jpg"/>
          <p:cNvPicPr>
            <a:picLocks noChangeAspect="1"/>
          </p:cNvPicPr>
          <p:nvPr/>
        </p:nvPicPr>
        <p:blipFill>
          <a:blip r:embed="rId2">
            <a:lum bright="-5000" contrast="25000"/>
          </a:blip>
          <a:stretch>
            <a:fillRect/>
          </a:stretch>
        </p:blipFill>
        <p:spPr>
          <a:xfrm>
            <a:off x="1693390" y="664146"/>
            <a:ext cx="4802845" cy="101112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3390" y="664146"/>
            <a:ext cx="817515" cy="5183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54711" y="540166"/>
            <a:ext cx="276909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Richesse/diversité du </a:t>
            </a:r>
            <a:r>
              <a:rPr lang="fr-FR" sz="1400" dirty="0" err="1">
                <a:latin typeface="Arial"/>
                <a:cs typeface="Arial"/>
              </a:rPr>
              <a:t>microbiote</a:t>
            </a:r>
            <a:endParaRPr lang="fr-FR" sz="1400" dirty="0"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73543" y="3918945"/>
            <a:ext cx="269940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Appauvrissement du </a:t>
            </a:r>
            <a:r>
              <a:rPr lang="fr-FR" sz="1400" dirty="0" err="1">
                <a:latin typeface="Arial"/>
                <a:cs typeface="Arial"/>
              </a:rPr>
              <a:t>microbiote</a:t>
            </a:r>
            <a:endParaRPr lang="fr-FR" sz="1400" dirty="0">
              <a:latin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93005" y="3604177"/>
            <a:ext cx="1881056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Colite</a:t>
            </a:r>
          </a:p>
          <a:p>
            <a:r>
              <a:rPr lang="fr-FR" sz="1400" dirty="0" err="1">
                <a:latin typeface="Arial"/>
                <a:cs typeface="Arial"/>
              </a:rPr>
              <a:t>ulcéro-membraneuse</a:t>
            </a:r>
            <a:endParaRPr lang="fr-FR" sz="1400" dirty="0"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12123" y="5093275"/>
            <a:ext cx="121270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Antibiotiques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36809" y="4471928"/>
            <a:ext cx="1724706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Colonisation par</a:t>
            </a:r>
          </a:p>
          <a:p>
            <a:r>
              <a:rPr lang="fr-FR" sz="1400" i="1" dirty="0" err="1">
                <a:latin typeface="Arial"/>
                <a:cs typeface="Arial"/>
              </a:rPr>
              <a:t>Clostridium</a:t>
            </a:r>
            <a:r>
              <a:rPr lang="fr-FR" sz="1400" i="1" dirty="0">
                <a:latin typeface="Arial"/>
                <a:cs typeface="Arial"/>
              </a:rPr>
              <a:t> difficile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61515" y="4819650"/>
            <a:ext cx="861135" cy="273625"/>
          </a:xfrm>
          <a:prstGeom prst="rect">
            <a:avLst/>
          </a:prstGeom>
          <a:solidFill>
            <a:srgbClr val="DCEB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388590" y="3877246"/>
            <a:ext cx="817515" cy="5183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6109" y="1347728"/>
            <a:ext cx="231581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Couche de mucus externe</a:t>
            </a:r>
            <a:endParaRPr lang="fr-FR" sz="1400" i="1" dirty="0">
              <a:latin typeface="Arial"/>
              <a:cs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16109" y="2058928"/>
            <a:ext cx="226593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Couche de mucus interne</a:t>
            </a:r>
            <a:endParaRPr lang="fr-FR" sz="1400" i="1" dirty="0">
              <a:latin typeface="Arial"/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35209" y="2770128"/>
            <a:ext cx="181674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Epithélium intestinal</a:t>
            </a:r>
            <a:endParaRPr lang="fr-FR" sz="1400" i="1" dirty="0">
              <a:latin typeface="Arial"/>
              <a:cs typeface="Arial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0500" y="107756"/>
            <a:ext cx="903332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/>
                <a:cs typeface="Arial"/>
              </a:rPr>
              <a:t>Antibiotiques, appauvrissement du </a:t>
            </a:r>
            <a:r>
              <a:rPr lang="fr-FR" sz="2400" dirty="0" err="1">
                <a:latin typeface="Arial"/>
                <a:cs typeface="Arial"/>
              </a:rPr>
              <a:t>microbiote</a:t>
            </a:r>
            <a:r>
              <a:rPr lang="fr-FR" sz="2400" dirty="0">
                <a:latin typeface="Arial"/>
                <a:cs typeface="Arial"/>
              </a:rPr>
              <a:t>, colite à </a:t>
            </a:r>
            <a:r>
              <a:rPr lang="fr-FR" sz="2400" i="1" dirty="0">
                <a:latin typeface="Arial"/>
                <a:cs typeface="Arial"/>
              </a:rPr>
              <a:t>C. difficile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514600" y="4699000"/>
            <a:ext cx="1044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Acide sialique</a:t>
            </a:r>
          </a:p>
          <a:p>
            <a:r>
              <a:rPr lang="fr-FR" sz="1200" dirty="0" err="1"/>
              <a:t>Succinate</a:t>
            </a:r>
            <a:endParaRPr lang="fr-FR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53923" y="3483123"/>
            <a:ext cx="1596573" cy="646331"/>
          </a:xfrm>
          <a:prstGeom prst="rect">
            <a:avLst/>
          </a:prstGeom>
          <a:solidFill>
            <a:srgbClr val="DFF8FA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Autre modèle </a:t>
            </a:r>
          </a:p>
          <a:p>
            <a:r>
              <a:rPr lang="fr-FR" dirty="0">
                <a:latin typeface="Arial"/>
                <a:cs typeface="Arial"/>
              </a:rPr>
              <a:t>de </a:t>
            </a:r>
            <a:r>
              <a:rPr lang="fr-FR" dirty="0" err="1">
                <a:latin typeface="Arial"/>
                <a:cs typeface="Arial"/>
              </a:rPr>
              <a:t>pathobiote</a:t>
            </a:r>
            <a:endParaRPr lang="fr-FR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53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ouse CFUs figure Version 2 updated apr15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0973" y="-3023603"/>
            <a:ext cx="10518345" cy="96818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4941"/>
            <a:ext cx="9203764" cy="2076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54298" y="133946"/>
            <a:ext cx="6881511" cy="1200328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Rôle du </a:t>
            </a:r>
            <a:r>
              <a:rPr lang="fr-FR" sz="2400" dirty="0" err="1">
                <a:solidFill>
                  <a:srgbClr val="000000"/>
                </a:solidFill>
                <a:latin typeface="Arial"/>
                <a:cs typeface="Arial"/>
              </a:rPr>
              <a:t>microbiote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 dans la protection de l'intestin</a:t>
            </a:r>
          </a:p>
          <a:p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murin contre l'infection par </a:t>
            </a:r>
            <a:r>
              <a:rPr lang="fr-FR" sz="2400" i="1" dirty="0" err="1">
                <a:solidFill>
                  <a:srgbClr val="000000"/>
                </a:solidFill>
                <a:latin typeface="Arial"/>
                <a:cs typeface="Arial"/>
              </a:rPr>
              <a:t>Shigella</a:t>
            </a:r>
            <a:r>
              <a:rPr lang="fr-FR" sz="2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i="1" dirty="0" err="1">
                <a:solidFill>
                  <a:srgbClr val="000000"/>
                </a:solidFill>
                <a:latin typeface="Arial"/>
                <a:cs typeface="Arial"/>
              </a:rPr>
              <a:t>sonnei</a:t>
            </a:r>
            <a:endParaRPr lang="fr-FR" sz="2400" i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Rôle du T6SS dans la subversion du </a:t>
            </a:r>
            <a:r>
              <a:rPr lang="fr-FR" sz="2400" dirty="0" err="1">
                <a:solidFill>
                  <a:srgbClr val="000000"/>
                </a:solidFill>
                <a:latin typeface="Arial"/>
                <a:cs typeface="Arial"/>
              </a:rPr>
              <a:t>microbiote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526" y="1814348"/>
            <a:ext cx="448235" cy="5463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887740" y="1846536"/>
            <a:ext cx="448235" cy="5463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" y="1403974"/>
            <a:ext cx="2671485" cy="5454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262718" y="6438282"/>
            <a:ext cx="13321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Streptomycine</a:t>
            </a:r>
          </a:p>
        </p:txBody>
      </p:sp>
    </p:spTree>
    <p:extLst>
      <p:ext uri="{BB962C8B-B14F-4D97-AF65-F5344CB8AC3E}">
        <p14:creationId xmlns:p14="http://schemas.microsoft.com/office/powerpoint/2010/main" val="907350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5-11-18 à 11.19.26.png"/>
          <p:cNvPicPr>
            <a:picLocks noChangeAspect="1"/>
          </p:cNvPicPr>
          <p:nvPr/>
        </p:nvPicPr>
        <p:blipFill>
          <a:blip r:embed="rId2">
            <a:lum bright="-5000" contrast="20000"/>
          </a:blip>
          <a:stretch>
            <a:fillRect/>
          </a:stretch>
        </p:blipFill>
        <p:spPr>
          <a:xfrm>
            <a:off x="1094872" y="1389737"/>
            <a:ext cx="6058428" cy="538526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6203" y="6338074"/>
            <a:ext cx="1751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Arial"/>
                <a:cs typeface="Arial"/>
              </a:rPr>
              <a:t>Filloux</a:t>
            </a:r>
            <a:r>
              <a:rPr lang="fr-FR" sz="1400" dirty="0">
                <a:latin typeface="Arial"/>
                <a:cs typeface="Arial"/>
              </a:rPr>
              <a:t>, 2013, </a:t>
            </a:r>
          </a:p>
          <a:p>
            <a:r>
              <a:rPr lang="fr-FR" sz="1400" dirty="0">
                <a:latin typeface="Arial"/>
                <a:cs typeface="Arial"/>
              </a:rPr>
              <a:t>F1000Prime Report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59540" y="120770"/>
            <a:ext cx="661746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/>
                <a:cs typeface="Arial"/>
              </a:rPr>
              <a:t>un appareil de sécrétion de type 6 (T6SS) chez </a:t>
            </a:r>
          </a:p>
          <a:p>
            <a:r>
              <a:rPr lang="fr-FR" sz="2400" i="1" dirty="0" err="1">
                <a:latin typeface="Arial"/>
                <a:cs typeface="Arial"/>
              </a:rPr>
              <a:t>Shigella</a:t>
            </a:r>
            <a:r>
              <a:rPr lang="fr-FR" sz="2400" i="1" dirty="0">
                <a:latin typeface="Arial"/>
                <a:cs typeface="Arial"/>
              </a:rPr>
              <a:t> </a:t>
            </a:r>
            <a:r>
              <a:rPr lang="fr-FR" sz="2400" i="1" dirty="0" err="1">
                <a:latin typeface="Arial"/>
                <a:cs typeface="Arial"/>
              </a:rPr>
              <a:t>sonnei</a:t>
            </a:r>
            <a:endParaRPr lang="fr-FR" sz="2400" i="1" dirty="0"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00966" y="1751214"/>
            <a:ext cx="3013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/>
                <a:cs typeface="Arial"/>
              </a:rPr>
              <a:t>Nomenclature in </a:t>
            </a:r>
            <a:r>
              <a:rPr lang="fr-FR" sz="1600" i="1" dirty="0">
                <a:latin typeface="Arial"/>
                <a:cs typeface="Arial"/>
              </a:rPr>
              <a:t>P. </a:t>
            </a:r>
            <a:r>
              <a:rPr lang="fr-FR" sz="1600" i="1" dirty="0" err="1">
                <a:latin typeface="Arial"/>
                <a:cs typeface="Arial"/>
              </a:rPr>
              <a:t>aeruginosa</a:t>
            </a:r>
            <a:r>
              <a:rPr lang="fr-FR" sz="1600" i="1" dirty="0">
                <a:latin typeface="Arial"/>
                <a:cs typeface="Arial"/>
              </a:rPr>
              <a:t> </a:t>
            </a:r>
          </a:p>
        </p:txBody>
      </p:sp>
      <p:pic>
        <p:nvPicPr>
          <p:cNvPr id="9" name="Image 8" descr="Capture d’écran 2017-05-23 à 12.09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21" y="951767"/>
            <a:ext cx="6748661" cy="1763164"/>
          </a:xfrm>
          <a:prstGeom prst="rect">
            <a:avLst/>
          </a:prstGeom>
        </p:spPr>
      </p:pic>
      <p:pic>
        <p:nvPicPr>
          <p:cNvPr id="10" name="Image 9" descr="anderso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906" y="98881"/>
            <a:ext cx="1138742" cy="151832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802047" y="1637558"/>
            <a:ext cx="1392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Mark Anderson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270021" y="6344484"/>
            <a:ext cx="1891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Anderson et al. 2017.</a:t>
            </a:r>
          </a:p>
          <a:p>
            <a:r>
              <a:rPr lang="fr-FR" sz="1400" dirty="0" err="1">
                <a:latin typeface="Arial"/>
                <a:cs typeface="Arial"/>
              </a:rPr>
              <a:t>Cell</a:t>
            </a:r>
            <a:r>
              <a:rPr lang="fr-FR" sz="1400" dirty="0">
                <a:latin typeface="Arial"/>
                <a:cs typeface="Arial"/>
              </a:rPr>
              <a:t> Host Microbe</a:t>
            </a:r>
          </a:p>
        </p:txBody>
      </p:sp>
    </p:spTree>
    <p:extLst>
      <p:ext uri="{BB962C8B-B14F-4D97-AF65-F5344CB8AC3E}">
        <p14:creationId xmlns:p14="http://schemas.microsoft.com/office/powerpoint/2010/main" val="1313580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171" y="1870754"/>
            <a:ext cx="86275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latin typeface="Arial"/>
                <a:cs typeface="Arial"/>
              </a:rPr>
              <a:t>La perte de microorganismes clés de ces équilibres ancestraux – dont les pathogènes - a créé une situation favorable = Hygiène = </a:t>
            </a:r>
            <a:r>
              <a:rPr lang="fr-FR" sz="2400" b="1" dirty="0">
                <a:latin typeface="Arial"/>
                <a:cs typeface="Arial"/>
              </a:rPr>
              <a:t>contrôle des maladies infectieuses</a:t>
            </a:r>
          </a:p>
          <a:p>
            <a:pPr algn="just"/>
            <a:endParaRPr lang="fr-FR" sz="2400" dirty="0">
              <a:latin typeface="Arial"/>
              <a:cs typeface="Arial"/>
            </a:endParaRPr>
          </a:p>
          <a:p>
            <a:pPr algn="just"/>
            <a:r>
              <a:rPr lang="fr-FR" sz="2400" dirty="0">
                <a:latin typeface="Arial"/>
                <a:cs typeface="Arial"/>
              </a:rPr>
              <a:t>Mais semble avoir inversement créé ou facilité les conditions de survenue de pathologies "</a:t>
            </a:r>
            <a:r>
              <a:rPr lang="fr-FR" sz="2400" dirty="0" err="1">
                <a:latin typeface="Arial"/>
                <a:cs typeface="Arial"/>
              </a:rPr>
              <a:t>post-modernes</a:t>
            </a:r>
            <a:r>
              <a:rPr lang="fr-FR" sz="2400" dirty="0">
                <a:latin typeface="Arial"/>
                <a:cs typeface="Arial"/>
              </a:rPr>
              <a:t>" largement marquées par une rupture de l'homéostasie de l'inflammation: asthme/</a:t>
            </a:r>
            <a:r>
              <a:rPr lang="fr-FR" sz="2400" dirty="0" err="1">
                <a:latin typeface="Arial"/>
                <a:cs typeface="Arial"/>
              </a:rPr>
              <a:t>atopie</a:t>
            </a:r>
            <a:r>
              <a:rPr lang="fr-FR" sz="2400" dirty="0">
                <a:latin typeface="Arial"/>
                <a:cs typeface="Arial"/>
              </a:rPr>
              <a:t>, MICI, obésité...</a:t>
            </a:r>
          </a:p>
          <a:p>
            <a:pPr algn="just"/>
            <a:r>
              <a:rPr lang="fr-FR" sz="2400" b="1" dirty="0">
                <a:latin typeface="Arial"/>
                <a:cs typeface="Arial"/>
              </a:rPr>
              <a:t>	</a:t>
            </a:r>
          </a:p>
          <a:p>
            <a:pPr algn="just"/>
            <a:r>
              <a:rPr lang="fr-FR" sz="2400" b="1" dirty="0">
                <a:latin typeface="Arial"/>
                <a:cs typeface="Arial"/>
              </a:rPr>
              <a:t>					Hypothèse hygiéniste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532868" y="348173"/>
            <a:ext cx="6160460" cy="584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"/>
                <a:cs typeface="Arial"/>
              </a:rPr>
              <a:t>Touche pas à mon (micro)biote...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ach.jpg"/>
          <p:cNvPicPr>
            <a:picLocks noChangeAspect="1"/>
          </p:cNvPicPr>
          <p:nvPr/>
        </p:nvPicPr>
        <p:blipFill>
          <a:blip r:embed="rId2">
            <a:lum bright="-5000" contrast="20000"/>
          </a:blip>
          <a:stretch>
            <a:fillRect/>
          </a:stretch>
        </p:blipFill>
        <p:spPr>
          <a:xfrm>
            <a:off x="-825875" y="844612"/>
            <a:ext cx="10788519" cy="647721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76604" y="258629"/>
            <a:ext cx="4108416" cy="584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"/>
                <a:cs typeface="Arial"/>
              </a:rPr>
              <a:t>Hypothèse hygiéniste</a:t>
            </a:r>
          </a:p>
        </p:txBody>
      </p:sp>
      <p:sp>
        <p:nvSpPr>
          <p:cNvPr id="5" name="Rectangle 4"/>
          <p:cNvSpPr/>
          <p:nvPr/>
        </p:nvSpPr>
        <p:spPr>
          <a:xfrm>
            <a:off x="-436611" y="5813798"/>
            <a:ext cx="11054169" cy="1865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868321" y="5956819"/>
            <a:ext cx="40817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Bach JF. 2002. N </a:t>
            </a:r>
            <a:r>
              <a:rPr lang="en-US" sz="1600" dirty="0" err="1">
                <a:latin typeface="Arial"/>
                <a:cs typeface="Arial"/>
              </a:rPr>
              <a:t>Engl</a:t>
            </a:r>
            <a:r>
              <a:rPr lang="en-US" sz="1600" dirty="0">
                <a:latin typeface="Arial"/>
                <a:cs typeface="Arial"/>
              </a:rPr>
              <a:t> J Med. 347:911-920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ihms424103f2.jpg                                              000BB0F7Macintosh HD                   C3621A8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8842" y="778160"/>
            <a:ext cx="5431673" cy="60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634934" y="115461"/>
            <a:ext cx="7834998" cy="584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"/>
                <a:cs typeface="Arial"/>
              </a:rPr>
              <a:t>Le(s) </a:t>
            </a:r>
            <a:r>
              <a:rPr lang="fr-FR" sz="3200" dirty="0" err="1">
                <a:latin typeface="Arial"/>
                <a:cs typeface="Arial"/>
              </a:rPr>
              <a:t>microbiote</a:t>
            </a:r>
            <a:r>
              <a:rPr lang="fr-FR" sz="3200" dirty="0">
                <a:latin typeface="Arial"/>
                <a:cs typeface="Arial"/>
              </a:rPr>
              <a:t>(s) de l'organisme humain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682" y="969836"/>
            <a:ext cx="2779563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Arial"/>
                <a:cs typeface="Arial"/>
              </a:rPr>
              <a:t>Chacun des sites corporels correspond à une niche écologique spécialisée et caractérisée par ses propres consortia microbiens, des dynamiques communautaires différentes et des interactions étroites avec les tissus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lum bright="-5000" contrast="25000"/>
          </a:blip>
          <a:srcRect t="418" b="32829"/>
          <a:stretch>
            <a:fillRect/>
          </a:stretch>
        </p:blipFill>
        <p:spPr bwMode="auto">
          <a:xfrm>
            <a:off x="395539" y="2132856"/>
            <a:ext cx="796588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5000" contrast="25000"/>
          </a:blip>
          <a:srcRect l="56909" t="67704" r="11002" b="4756"/>
          <a:stretch>
            <a:fillRect/>
          </a:stretch>
        </p:blipFill>
        <p:spPr bwMode="auto">
          <a:xfrm>
            <a:off x="6171816" y="3933056"/>
            <a:ext cx="2520280" cy="172819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810282" y="6416418"/>
            <a:ext cx="3285899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fr-FR" dirty="0" err="1">
                <a:latin typeface="Arial"/>
                <a:cs typeface="Arial"/>
              </a:rPr>
              <a:t>Yatsunenko</a:t>
            </a:r>
            <a:r>
              <a:rPr lang="fr-FR" dirty="0">
                <a:latin typeface="Arial"/>
                <a:cs typeface="Arial"/>
              </a:rPr>
              <a:t> et al. Nature 2012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514" y="136418"/>
            <a:ext cx="8772699" cy="13849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33" tIns="45716" rIns="91433" bIns="45716" rtlCol="0">
            <a:spAutoFit/>
          </a:bodyPr>
          <a:lstStyle/>
          <a:p>
            <a:r>
              <a:rPr lang="fr-FR" sz="2800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Faible diversité du </a:t>
            </a:r>
            <a:r>
              <a:rPr lang="fr-FR" sz="2800" dirty="0" err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microbiome</a:t>
            </a:r>
            <a:r>
              <a:rPr lang="fr-FR" sz="2800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 chez des nourrissons/enfants Nord-Américains comparés à des enfants Amérindiens ou originaires du Malawi</a:t>
            </a:r>
          </a:p>
        </p:txBody>
      </p:sp>
      <p:sp>
        <p:nvSpPr>
          <p:cNvPr id="7" name="Ellipse 6"/>
          <p:cNvSpPr/>
          <p:nvPr/>
        </p:nvSpPr>
        <p:spPr>
          <a:xfrm>
            <a:off x="1375832" y="1799167"/>
            <a:ext cx="889001" cy="46172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39703" y="2057081"/>
            <a:ext cx="8858250" cy="38933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3" tIns="45716" rIns="91433" bIns="45716">
            <a:spAutoFit/>
          </a:bodyPr>
          <a:lstStyle/>
          <a:p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Maladie de </a:t>
            </a:r>
            <a:r>
              <a:rPr lang="fr-FR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Crohn</a:t>
            </a:r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		Mangin 2004, </a:t>
            </a:r>
            <a:r>
              <a:rPr lang="fr-FR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Manichanh</a:t>
            </a:r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2006, 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Sokol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2008, </a:t>
            </a:r>
          </a:p>
          <a:p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						De 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Crutz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2012, 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Docktor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2012</a:t>
            </a:r>
            <a:endParaRPr lang="fr-FR" altLang="ja-JP" sz="1900" dirty="0">
              <a:solidFill>
                <a:srgbClr val="000000"/>
              </a:solidFill>
              <a:latin typeface="Arial"/>
              <a:ea typeface="MS PGothic" pitchFamily="34" charset="-128"/>
              <a:cs typeface="Arial"/>
            </a:endParaRPr>
          </a:p>
          <a:p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RCH					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Lepage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2011</a:t>
            </a:r>
          </a:p>
          <a:p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IBS						Carroll 2012, Durban 2012</a:t>
            </a:r>
            <a:endParaRPr lang="fr-FR" altLang="ja-JP" sz="1900" dirty="0">
              <a:solidFill>
                <a:srgbClr val="000000"/>
              </a:solidFill>
              <a:latin typeface="Arial"/>
              <a:ea typeface="MS PGothic" pitchFamily="34" charset="-128"/>
              <a:cs typeface="Arial"/>
            </a:endParaRPr>
          </a:p>
          <a:p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Obésité					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Le 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Chatelier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2013; 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Cotillard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2013</a:t>
            </a:r>
            <a:endParaRPr lang="fr-FR" altLang="ja-JP" sz="1900" dirty="0">
              <a:solidFill>
                <a:srgbClr val="000000"/>
              </a:solidFill>
              <a:latin typeface="Arial"/>
              <a:ea typeface="MS PGothic" pitchFamily="34" charset="-128"/>
              <a:cs typeface="Arial"/>
            </a:endParaRPr>
          </a:p>
          <a:p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Type-2 diabète			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Burcelin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2011</a:t>
            </a:r>
            <a:endParaRPr lang="fr-FR" altLang="ja-JP" sz="1900" dirty="0">
              <a:solidFill>
                <a:srgbClr val="000000"/>
              </a:solidFill>
              <a:latin typeface="Arial"/>
              <a:ea typeface="MS PGothic" pitchFamily="34" charset="-128"/>
              <a:cs typeface="Arial"/>
            </a:endParaRPr>
          </a:p>
          <a:p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Type-1 diabète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	</a:t>
            </a:r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		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Giongo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2011</a:t>
            </a:r>
            <a:endParaRPr lang="fr-FR" altLang="ja-JP" sz="1900" dirty="0">
              <a:solidFill>
                <a:srgbClr val="000000"/>
              </a:solidFill>
              <a:latin typeface="Arial"/>
              <a:ea typeface="MS PGothic" pitchFamily="34" charset="-128"/>
              <a:cs typeface="Arial"/>
            </a:endParaRPr>
          </a:p>
          <a:p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Maladie </a:t>
            </a:r>
            <a:r>
              <a:rPr lang="fr-FR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coeliaque</a:t>
            </a:r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		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Nadal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et al., 2007; 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Collado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et al., 2009</a:t>
            </a:r>
            <a:endParaRPr lang="fr-FR" altLang="ja-JP" sz="1900" dirty="0">
              <a:solidFill>
                <a:srgbClr val="000000"/>
              </a:solidFill>
              <a:latin typeface="Arial"/>
              <a:ea typeface="MS PGothic" pitchFamily="34" charset="-128"/>
              <a:cs typeface="Arial"/>
            </a:endParaRPr>
          </a:p>
          <a:p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Allergie					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Abrahamsson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2012, 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Hanski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2012, 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Russel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2012</a:t>
            </a:r>
            <a:endParaRPr lang="fr-FR" altLang="ja-JP" sz="1900" dirty="0">
              <a:solidFill>
                <a:srgbClr val="000000"/>
              </a:solidFill>
              <a:latin typeface="Arial"/>
              <a:ea typeface="MS PGothic" pitchFamily="34" charset="-128"/>
              <a:cs typeface="Arial"/>
            </a:endParaRPr>
          </a:p>
          <a:p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Autisme					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Finegold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et al., 2002; </a:t>
            </a:r>
            <a:r>
              <a:rPr lang="en-GB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Paracho</a:t>
            </a:r>
            <a:r>
              <a:rPr lang="en-GB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et al., 2005</a:t>
            </a:r>
            <a:endParaRPr lang="fr-FR" altLang="ja-JP" sz="1900" dirty="0">
              <a:solidFill>
                <a:srgbClr val="000000"/>
              </a:solidFill>
              <a:latin typeface="Arial"/>
              <a:ea typeface="MS PGothic" pitchFamily="34" charset="-128"/>
              <a:cs typeface="Arial"/>
            </a:endParaRPr>
          </a:p>
          <a:p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AAD </a:t>
            </a:r>
            <a:r>
              <a:rPr lang="fr-FR" altLang="ja-JP" sz="1900" i="1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C.difficile</a:t>
            </a:r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			</a:t>
            </a:r>
            <a:r>
              <a:rPr lang="fr-FR" altLang="ja-JP" sz="1900" dirty="0" err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Rea</a:t>
            </a:r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 Mary 2012</a:t>
            </a:r>
          </a:p>
          <a:p>
            <a:r>
              <a:rPr lang="fr-FR" altLang="ja-JP" sz="1900" dirty="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</a:rPr>
              <a:t>Mucoviscidose			Han 2012</a:t>
            </a:r>
          </a:p>
          <a:p>
            <a:endParaRPr lang="fr-FR" altLang="ja-JP" sz="1900" dirty="0">
              <a:solidFill>
                <a:srgbClr val="000000"/>
              </a:solidFill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38915" name="Text Box 17"/>
          <p:cNvSpPr txBox="1">
            <a:spLocks noChangeArrowheads="1"/>
          </p:cNvSpPr>
          <p:nvPr/>
        </p:nvSpPr>
        <p:spPr bwMode="auto">
          <a:xfrm>
            <a:off x="686127" y="174036"/>
            <a:ext cx="7844689" cy="1066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lIns="90481" tIns="44447" rIns="90481" bIns="44447" anchor="ctr"/>
          <a:lstStyle/>
          <a:p>
            <a:pPr algn="ctr"/>
            <a:r>
              <a:rPr lang="fr-FR" altLang="ja-JP" sz="3200" dirty="0">
                <a:solidFill>
                  <a:srgbClr val="000000"/>
                </a:solidFill>
                <a:latin typeface="Arial"/>
                <a:cs typeface="Arial"/>
              </a:rPr>
              <a:t>Faible diversité du </a:t>
            </a:r>
            <a:r>
              <a:rPr lang="fr-FR" altLang="ja-JP" sz="3200" dirty="0" err="1">
                <a:solidFill>
                  <a:srgbClr val="000000"/>
                </a:solidFill>
                <a:latin typeface="Arial"/>
                <a:cs typeface="Arial"/>
              </a:rPr>
              <a:t>microbiote</a:t>
            </a:r>
            <a:r>
              <a:rPr lang="fr-FR" altLang="ja-JP" sz="3200" dirty="0">
                <a:solidFill>
                  <a:srgbClr val="000000"/>
                </a:solidFill>
                <a:latin typeface="Arial"/>
                <a:cs typeface="Arial"/>
              </a:rPr>
              <a:t> intestinal  </a:t>
            </a:r>
          </a:p>
          <a:p>
            <a:pPr algn="ctr"/>
            <a:r>
              <a:rPr lang="fr-FR" altLang="ja-JP" sz="3200" dirty="0">
                <a:solidFill>
                  <a:srgbClr val="000000"/>
                </a:solidFill>
                <a:latin typeface="Arial"/>
                <a:cs typeface="Arial"/>
              </a:rPr>
              <a:t>associée à maladies "post modernes"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204" y="175198"/>
            <a:ext cx="5357563" cy="65556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/>
                <a:cs typeface="Arial"/>
              </a:rPr>
              <a:t>Fonctions homéostatiques</a:t>
            </a:r>
          </a:p>
          <a:p>
            <a:endParaRPr lang="fr-FR" b="1" dirty="0">
              <a:latin typeface="Arial"/>
              <a:cs typeface="Arial"/>
            </a:endParaRPr>
          </a:p>
          <a:p>
            <a:r>
              <a:rPr lang="fr-FR" b="1" dirty="0">
                <a:latin typeface="Arial"/>
                <a:cs typeface="Arial"/>
              </a:rPr>
              <a:t>Influences</a:t>
            </a:r>
          </a:p>
          <a:p>
            <a:r>
              <a:rPr lang="fr-FR" dirty="0">
                <a:latin typeface="Arial"/>
                <a:cs typeface="Arial"/>
              </a:rPr>
              <a:t>Barrière contre les "intrus" (pathogènes)</a:t>
            </a:r>
          </a:p>
          <a:p>
            <a:r>
              <a:rPr lang="fr-FR" dirty="0">
                <a:latin typeface="Arial"/>
                <a:cs typeface="Arial"/>
              </a:rPr>
              <a:t>Maturation et homéostasie du système immunitaire</a:t>
            </a:r>
          </a:p>
          <a:p>
            <a:r>
              <a:rPr lang="fr-FR" dirty="0">
                <a:latin typeface="Arial"/>
                <a:cs typeface="Arial"/>
              </a:rPr>
              <a:t>Régénération épithéliale</a:t>
            </a:r>
          </a:p>
          <a:p>
            <a:r>
              <a:rPr lang="fr-FR" dirty="0" err="1">
                <a:latin typeface="Arial"/>
                <a:cs typeface="Arial"/>
              </a:rPr>
              <a:t>Angiogénèse</a:t>
            </a:r>
            <a:r>
              <a:rPr lang="fr-FR" dirty="0">
                <a:latin typeface="Arial"/>
                <a:cs typeface="Arial"/>
              </a:rPr>
              <a:t>/maturation BHH</a:t>
            </a:r>
          </a:p>
          <a:p>
            <a:r>
              <a:rPr lang="fr-FR" dirty="0">
                <a:latin typeface="Arial"/>
                <a:cs typeface="Arial"/>
              </a:rPr>
              <a:t>Signalisation neurologique</a:t>
            </a:r>
          </a:p>
          <a:p>
            <a:r>
              <a:rPr lang="fr-FR" dirty="0">
                <a:latin typeface="Arial"/>
                <a:cs typeface="Arial"/>
              </a:rPr>
              <a:t>Fonctions endocrines intestinales</a:t>
            </a:r>
          </a:p>
          <a:p>
            <a:r>
              <a:rPr lang="fr-FR" dirty="0">
                <a:latin typeface="Arial"/>
                <a:cs typeface="Arial"/>
              </a:rPr>
              <a:t>Densité osseuse</a:t>
            </a:r>
          </a:p>
          <a:p>
            <a:r>
              <a:rPr lang="fr-FR" dirty="0">
                <a:latin typeface="Arial"/>
                <a:cs typeface="Arial"/>
              </a:rPr>
              <a:t>Bioénergétique</a:t>
            </a:r>
          </a:p>
          <a:p>
            <a:r>
              <a:rPr lang="fr-FR" dirty="0">
                <a:latin typeface="Arial"/>
                <a:cs typeface="Arial"/>
              </a:rPr>
              <a:t>...</a:t>
            </a:r>
          </a:p>
          <a:p>
            <a:r>
              <a:rPr lang="fr-FR" b="1" dirty="0">
                <a:latin typeface="Arial"/>
                <a:cs typeface="Arial"/>
              </a:rPr>
              <a:t>Biosynthèses</a:t>
            </a:r>
          </a:p>
          <a:p>
            <a:r>
              <a:rPr lang="fr-FR" dirty="0">
                <a:latin typeface="Arial"/>
                <a:cs typeface="Arial"/>
              </a:rPr>
              <a:t>Vitamines (A, B1, </a:t>
            </a:r>
            <a:r>
              <a:rPr lang="fr-FR" dirty="0" err="1">
                <a:latin typeface="Arial"/>
                <a:cs typeface="Arial"/>
              </a:rPr>
              <a:t>Folates</a:t>
            </a:r>
            <a:r>
              <a:rPr lang="fr-FR" dirty="0">
                <a:latin typeface="Arial"/>
                <a:cs typeface="Arial"/>
              </a:rPr>
              <a:t>, B12, K)</a:t>
            </a:r>
          </a:p>
          <a:p>
            <a:r>
              <a:rPr lang="fr-FR" dirty="0">
                <a:latin typeface="Arial"/>
                <a:cs typeface="Arial"/>
              </a:rPr>
              <a:t>Hormones stéroïdes</a:t>
            </a:r>
          </a:p>
          <a:p>
            <a:r>
              <a:rPr lang="fr-FR" dirty="0">
                <a:latin typeface="Arial"/>
                <a:cs typeface="Arial"/>
              </a:rPr>
              <a:t>Neurotransmetteurs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b="1" dirty="0" err="1">
                <a:latin typeface="Arial"/>
                <a:cs typeface="Arial"/>
              </a:rPr>
              <a:t>Metabolisme</a:t>
            </a:r>
            <a:endParaRPr lang="fr-FR" b="1" dirty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Réduction / fermentation de polyosides </a:t>
            </a:r>
          </a:p>
          <a:p>
            <a:r>
              <a:rPr lang="fr-FR" dirty="0">
                <a:latin typeface="Arial"/>
                <a:cs typeface="Arial"/>
              </a:rPr>
              <a:t>complexes / branchés</a:t>
            </a:r>
          </a:p>
          <a:p>
            <a:r>
              <a:rPr lang="fr-FR" dirty="0">
                <a:latin typeface="Arial"/>
                <a:cs typeface="Arial"/>
              </a:rPr>
              <a:t>(exogènes / mucines) </a:t>
            </a:r>
          </a:p>
          <a:p>
            <a:r>
              <a:rPr lang="fr-FR" dirty="0">
                <a:latin typeface="Arial"/>
                <a:cs typeface="Arial"/>
              </a:rPr>
              <a:t>Dégradation </a:t>
            </a:r>
            <a:r>
              <a:rPr lang="fr-FR" dirty="0" err="1">
                <a:latin typeface="Arial"/>
                <a:cs typeface="Arial"/>
              </a:rPr>
              <a:t>aa</a:t>
            </a:r>
            <a:r>
              <a:rPr lang="fr-FR" dirty="0">
                <a:latin typeface="Arial"/>
                <a:cs typeface="Arial"/>
              </a:rPr>
              <a:t> aromatiques (tryptophane)</a:t>
            </a:r>
          </a:p>
          <a:p>
            <a:r>
              <a:rPr lang="fr-FR" dirty="0">
                <a:latin typeface="Arial"/>
                <a:cs typeface="Arial"/>
              </a:rPr>
              <a:t>sels biliaires, </a:t>
            </a:r>
            <a:r>
              <a:rPr lang="fr-FR" dirty="0" err="1">
                <a:latin typeface="Arial"/>
                <a:cs typeface="Arial"/>
              </a:rPr>
              <a:t>xénobiotiques</a:t>
            </a:r>
            <a:r>
              <a:rPr lang="fr-FR" dirty="0">
                <a:latin typeface="Arial"/>
                <a:cs typeface="Arial"/>
              </a:rPr>
              <a:t>, médicaments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77226" y="6379888"/>
            <a:ext cx="2647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/>
                <a:cs typeface="Arial"/>
              </a:rPr>
              <a:t>Adapté de Lynch SV &amp; Pedersen O. </a:t>
            </a:r>
          </a:p>
          <a:p>
            <a:r>
              <a:rPr lang="fr-FR" sz="1200" dirty="0">
                <a:latin typeface="Arial"/>
                <a:cs typeface="Arial"/>
              </a:rPr>
              <a:t>2016. N </a:t>
            </a:r>
            <a:r>
              <a:rPr lang="fr-FR" sz="1200" dirty="0" err="1">
                <a:latin typeface="Arial"/>
                <a:cs typeface="Arial"/>
              </a:rPr>
              <a:t>Engl</a:t>
            </a:r>
            <a:r>
              <a:rPr lang="fr-FR" sz="1200" dirty="0">
                <a:latin typeface="Arial"/>
                <a:cs typeface="Arial"/>
              </a:rPr>
              <a:t> J Med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985294" y="189790"/>
            <a:ext cx="3053310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Arial"/>
                <a:cs typeface="Arial"/>
              </a:rPr>
              <a:t>Microbiote</a:t>
            </a:r>
            <a:r>
              <a:rPr lang="fr-FR" sz="2800" dirty="0">
                <a:latin typeface="Arial"/>
                <a:cs typeface="Arial"/>
              </a:rPr>
              <a:t> intestinal:</a:t>
            </a:r>
          </a:p>
          <a:p>
            <a:r>
              <a:rPr lang="fr-FR" sz="2800" dirty="0">
                <a:latin typeface="Arial"/>
                <a:cs typeface="Arial"/>
              </a:rPr>
              <a:t>fonctions &amp; dysfonctions</a:t>
            </a:r>
          </a:p>
        </p:txBody>
      </p:sp>
      <p:sp>
        <p:nvSpPr>
          <p:cNvPr id="10" name="Flèche vers la droite 9"/>
          <p:cNvSpPr/>
          <p:nvPr/>
        </p:nvSpPr>
        <p:spPr>
          <a:xfrm>
            <a:off x="5488953" y="3649814"/>
            <a:ext cx="404433" cy="46498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microbiome-300x2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639" y="4321382"/>
            <a:ext cx="2496145" cy="19969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14489" y="2306723"/>
            <a:ext cx="3366927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/>
                <a:cs typeface="Arial"/>
              </a:rPr>
              <a:t>Maladies en rapport </a:t>
            </a:r>
          </a:p>
          <a:p>
            <a:r>
              <a:rPr lang="fr-FR" sz="2400" b="1" dirty="0">
                <a:latin typeface="Arial"/>
                <a:cs typeface="Arial"/>
              </a:rPr>
              <a:t>avec le </a:t>
            </a:r>
            <a:r>
              <a:rPr lang="fr-FR" sz="2400" b="1" dirty="0" err="1">
                <a:latin typeface="Arial"/>
                <a:cs typeface="Arial"/>
              </a:rPr>
              <a:t>microbiote</a:t>
            </a:r>
            <a:endParaRPr lang="fr-FR" sz="2400" b="1" dirty="0">
              <a:latin typeface="Arial"/>
              <a:cs typeface="Arial"/>
            </a:endParaRP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dirty="0" err="1">
                <a:latin typeface="Arial"/>
                <a:cs typeface="Arial"/>
              </a:rPr>
              <a:t>Gastrointestinales</a:t>
            </a:r>
            <a:r>
              <a:rPr lang="fr-FR" dirty="0">
                <a:latin typeface="Arial"/>
                <a:cs typeface="Arial"/>
              </a:rPr>
              <a:t> / hépatiques</a:t>
            </a:r>
          </a:p>
          <a:p>
            <a:r>
              <a:rPr lang="fr-FR" dirty="0">
                <a:latin typeface="Arial"/>
                <a:cs typeface="Arial"/>
              </a:rPr>
              <a:t>Métaboliques</a:t>
            </a:r>
          </a:p>
          <a:p>
            <a:r>
              <a:rPr lang="fr-FR" dirty="0" err="1">
                <a:latin typeface="Arial"/>
                <a:cs typeface="Arial"/>
              </a:rPr>
              <a:t>Neuro-psychiatriques</a:t>
            </a:r>
            <a:endParaRPr lang="fr-FR" dirty="0">
              <a:latin typeface="Arial"/>
              <a:cs typeface="Arial"/>
            </a:endParaRPr>
          </a:p>
          <a:p>
            <a:r>
              <a:rPr lang="fr-FR" dirty="0" err="1">
                <a:latin typeface="Arial"/>
                <a:cs typeface="Arial"/>
              </a:rPr>
              <a:t>Autoimmunes</a:t>
            </a:r>
            <a:endParaRPr lang="fr-FR" dirty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Cancer</a:t>
            </a:r>
          </a:p>
          <a:p>
            <a:r>
              <a:rPr lang="fr-FR" dirty="0">
                <a:latin typeface="Arial"/>
                <a:cs typeface="Arial"/>
              </a:rPr>
              <a:t>Cardiovasculaires</a:t>
            </a:r>
          </a:p>
          <a:p>
            <a:r>
              <a:rPr lang="fr-FR" dirty="0">
                <a:latin typeface="Arial"/>
                <a:cs typeface="Arial"/>
              </a:rPr>
              <a:t>Respiratoires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415966" y="2905255"/>
            <a:ext cx="469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"/>
                <a:cs typeface="Arial"/>
              </a:rPr>
              <a:t>?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066384" y="2348303"/>
            <a:ext cx="1872428" cy="58477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3200" dirty="0" err="1">
                <a:latin typeface="Arial"/>
                <a:cs typeface="Arial"/>
              </a:rPr>
              <a:t>Dysbiose</a:t>
            </a:r>
            <a:endParaRPr lang="fr-FR" sz="3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0584" y="710487"/>
            <a:ext cx="8822838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sz="2400" b="1" baseline="0" dirty="0">
              <a:latin typeface="Arial"/>
              <a:ea typeface="ＭＳ 明朝"/>
              <a:cs typeface="Arial"/>
            </a:endParaRPr>
          </a:p>
          <a:p>
            <a:pPr algn="just"/>
            <a:r>
              <a:rPr lang="fr-FR" sz="2400" dirty="0">
                <a:latin typeface="Arial"/>
                <a:ea typeface="ＭＳ 明朝"/>
                <a:cs typeface="Arial"/>
              </a:rPr>
              <a:t>S</a:t>
            </a:r>
            <a:r>
              <a:rPr lang="fr-FR" sz="2400" baseline="0" dirty="0">
                <a:latin typeface="Arial"/>
                <a:ea typeface="ＭＳ 明朝"/>
                <a:cs typeface="Arial"/>
              </a:rPr>
              <a:t>équençage nouvelle génération (NGS) et</a:t>
            </a:r>
            <a:r>
              <a:rPr lang="fr-FR" sz="2400" dirty="0">
                <a:latin typeface="Arial"/>
                <a:ea typeface="ＭＳ 明朝"/>
                <a:cs typeface="Arial"/>
              </a:rPr>
              <a:t> bioinformatique ont permis de revisiter le </a:t>
            </a:r>
            <a:r>
              <a:rPr lang="fr-FR" sz="2400" dirty="0" err="1">
                <a:latin typeface="Arial"/>
                <a:ea typeface="ＭＳ 明朝"/>
                <a:cs typeface="Arial"/>
              </a:rPr>
              <a:t>microbiote</a:t>
            </a:r>
            <a:r>
              <a:rPr lang="fr-FR" sz="2400" dirty="0">
                <a:latin typeface="Arial"/>
                <a:ea typeface="ＭＳ 明朝"/>
                <a:cs typeface="Arial"/>
              </a:rPr>
              <a:t> et de l'établir comme un acteur incontournable de la santé et de la maladie chez l'homme</a:t>
            </a:r>
            <a:endParaRPr lang="fr-FR" sz="2400" baseline="0" dirty="0">
              <a:latin typeface="Arial"/>
              <a:ea typeface="ＭＳ 明朝"/>
              <a:cs typeface="Arial"/>
            </a:endParaRPr>
          </a:p>
          <a:p>
            <a:pPr algn="just"/>
            <a:endParaRPr lang="fr-FR" sz="2400" baseline="0" dirty="0">
              <a:latin typeface="Arial"/>
              <a:ea typeface="ＭＳ 明朝"/>
              <a:cs typeface="Arial"/>
            </a:endParaRPr>
          </a:p>
          <a:p>
            <a:pPr algn="just"/>
            <a:r>
              <a:rPr lang="fr-FR" sz="2400" dirty="0">
                <a:latin typeface="Arial"/>
                <a:ea typeface="ＭＳ 明朝"/>
                <a:cs typeface="Arial"/>
              </a:rPr>
              <a:t>Changement d'échelle/paradigme d'une vision focalisée  interaction entre une espèce pathogène et une cellule (tissus/organe), à une interaction plus large impliquant  communautés bactériennes complexes/diverses en interaction avec hôte à homéostasie (résultat longue </a:t>
            </a:r>
            <a:r>
              <a:rPr lang="fr-FR" sz="2400" dirty="0" err="1">
                <a:latin typeface="Arial"/>
                <a:ea typeface="ＭＳ 明朝"/>
                <a:cs typeface="Arial"/>
              </a:rPr>
              <a:t>co-évolution</a:t>
            </a:r>
            <a:r>
              <a:rPr lang="fr-FR" sz="2400" dirty="0">
                <a:latin typeface="Arial"/>
                <a:ea typeface="ＭＳ 明朝"/>
                <a:cs typeface="Arial"/>
              </a:rPr>
              <a:t>) ou dans conditions pathologiques aiguës/chroniques:</a:t>
            </a:r>
          </a:p>
          <a:p>
            <a:pPr algn="just"/>
            <a:r>
              <a:rPr lang="fr-FR" sz="2400" dirty="0">
                <a:latin typeface="Arial"/>
                <a:ea typeface="ＭＳ 明朝"/>
                <a:cs typeface="Arial"/>
              </a:rPr>
              <a:t>- En réponse à constitution </a:t>
            </a:r>
            <a:r>
              <a:rPr lang="fr-FR" sz="2400" b="1" dirty="0" err="1">
                <a:latin typeface="Arial"/>
                <a:ea typeface="ＭＳ 明朝"/>
                <a:cs typeface="Arial"/>
              </a:rPr>
              <a:t>dysbiose</a:t>
            </a:r>
            <a:endParaRPr lang="fr-FR" sz="2400" b="1" dirty="0">
              <a:latin typeface="Arial"/>
              <a:ea typeface="ＭＳ 明朝"/>
              <a:cs typeface="Arial"/>
            </a:endParaRPr>
          </a:p>
          <a:p>
            <a:pPr algn="just"/>
            <a:r>
              <a:rPr lang="fr-FR" sz="2400" dirty="0">
                <a:latin typeface="Arial"/>
                <a:ea typeface="ＭＳ 明朝"/>
                <a:cs typeface="Arial"/>
              </a:rPr>
              <a:t>- Secondaire à rupture barrière de colonisation </a:t>
            </a:r>
            <a:r>
              <a:rPr lang="fr-FR" sz="2400" dirty="0" err="1">
                <a:latin typeface="Arial"/>
                <a:ea typeface="ＭＳ 明朝"/>
                <a:cs typeface="Arial"/>
              </a:rPr>
              <a:t>microbiote</a:t>
            </a:r>
            <a:r>
              <a:rPr lang="fr-FR" sz="2400" dirty="0">
                <a:latin typeface="Arial"/>
                <a:ea typeface="ＭＳ 明朝"/>
                <a:cs typeface="Arial"/>
              </a:rPr>
              <a:t> par un pathogène, ou à </a:t>
            </a:r>
            <a:r>
              <a:rPr lang="fr-FR" sz="2400" b="1" dirty="0" err="1">
                <a:latin typeface="Arial"/>
                <a:ea typeface="ＭＳ 明朝"/>
                <a:cs typeface="Arial"/>
              </a:rPr>
              <a:t>dysbiose</a:t>
            </a:r>
            <a:r>
              <a:rPr lang="fr-FR" sz="2400" dirty="0">
                <a:latin typeface="Arial"/>
                <a:ea typeface="ＭＳ 明朝"/>
                <a:cs typeface="Arial"/>
              </a:rPr>
              <a:t> facilitant émergence </a:t>
            </a:r>
            <a:r>
              <a:rPr lang="fr-FR" sz="2400" dirty="0" err="1">
                <a:latin typeface="Arial"/>
                <a:ea typeface="ＭＳ 明朝"/>
                <a:cs typeface="Arial"/>
              </a:rPr>
              <a:t>pathobiote</a:t>
            </a:r>
            <a:endParaRPr lang="fr-FR" sz="2400" dirty="0">
              <a:latin typeface="Arial"/>
              <a:ea typeface="ＭＳ 明朝"/>
              <a:cs typeface="Arial"/>
            </a:endParaRPr>
          </a:p>
          <a:p>
            <a:pPr algn="just"/>
            <a:r>
              <a:rPr lang="fr-FR" sz="2400" dirty="0">
                <a:latin typeface="Arial"/>
                <a:ea typeface="ＭＳ 明朝"/>
                <a:cs typeface="Arial"/>
              </a:rPr>
              <a:t>				</a:t>
            </a:r>
            <a:r>
              <a:rPr lang="fr-FR" sz="2400" b="1" dirty="0">
                <a:latin typeface="Arial"/>
                <a:ea typeface="ＭＳ 明朝"/>
                <a:cs typeface="Arial"/>
              </a:rPr>
              <a:t>Nature de la </a:t>
            </a:r>
            <a:r>
              <a:rPr lang="fr-FR" sz="2400" b="1" dirty="0" err="1">
                <a:latin typeface="Arial"/>
                <a:ea typeface="ＭＳ 明朝"/>
                <a:cs typeface="Arial"/>
              </a:rPr>
              <a:t>dysbiose</a:t>
            </a:r>
            <a:r>
              <a:rPr lang="fr-FR" sz="2400" b="1" dirty="0">
                <a:latin typeface="Arial"/>
                <a:ea typeface="ＭＳ 明朝"/>
                <a:cs typeface="Arial"/>
              </a:rPr>
              <a:t> (signatures)</a:t>
            </a:r>
          </a:p>
          <a:p>
            <a:pPr algn="just"/>
            <a:r>
              <a:rPr lang="fr-FR" sz="2400" dirty="0">
                <a:latin typeface="Arial"/>
                <a:ea typeface="ＭＳ 明朝"/>
                <a:cs typeface="Arial"/>
              </a:rPr>
              <a:t>				</a:t>
            </a:r>
            <a:r>
              <a:rPr lang="fr-FR" sz="2400" b="1" dirty="0">
                <a:latin typeface="Arial"/>
                <a:ea typeface="ＭＳ 明朝"/>
                <a:cs typeface="Arial"/>
              </a:rPr>
              <a:t>Lien de causalité </a:t>
            </a:r>
            <a:r>
              <a:rPr lang="fr-FR" sz="2400" b="1" dirty="0" err="1">
                <a:latin typeface="Arial"/>
                <a:ea typeface="ＭＳ 明朝"/>
                <a:cs typeface="Arial"/>
              </a:rPr>
              <a:t>dysbiose-pathologie</a:t>
            </a:r>
            <a:r>
              <a:rPr lang="fr-FR" sz="2400" b="1" dirty="0">
                <a:latin typeface="Arial"/>
                <a:ea typeface="ＭＳ 明朝"/>
                <a:cs typeface="Arial"/>
              </a:rPr>
              <a:t> ?</a:t>
            </a:r>
            <a:endParaRPr lang="fr-FR" sz="2400" b="1" baseline="0" dirty="0">
              <a:latin typeface="Arial"/>
              <a:ea typeface="ＭＳ 明朝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04372" y="108802"/>
            <a:ext cx="691973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/>
                <a:cs typeface="Arial"/>
              </a:rPr>
              <a:t>Vue élargie de l'interface </a:t>
            </a:r>
            <a:r>
              <a:rPr lang="fr-FR" sz="2800" dirty="0" err="1">
                <a:latin typeface="Arial"/>
                <a:cs typeface="Arial"/>
              </a:rPr>
              <a:t>hôte-microbes</a:t>
            </a:r>
            <a:endParaRPr lang="fr-FR" sz="2800" dirty="0">
              <a:latin typeface="Arial"/>
              <a:cs typeface="Arial"/>
            </a:endParaRPr>
          </a:p>
          <a:p>
            <a:r>
              <a:rPr lang="fr-FR" sz="2800" dirty="0">
                <a:latin typeface="Arial"/>
                <a:cs typeface="Arial"/>
              </a:rPr>
              <a:t>à l'homéostasie (santé) et dans la maladie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42" name="Object 2"/>
          <p:cNvGraphicFramePr>
            <a:graphicFrameLocks noChangeAspect="1"/>
          </p:cNvGraphicFramePr>
          <p:nvPr/>
        </p:nvGraphicFramePr>
        <p:xfrm>
          <a:off x="3581133" y="150860"/>
          <a:ext cx="5193483" cy="2523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8" name="Document" r:id="rId3" imgW="5753100" imgH="3111500" progId="Word.Document.12">
                  <p:link updateAutomatic="1"/>
                </p:oleObj>
              </mc:Choice>
              <mc:Fallback>
                <p:oleObj name="Document" r:id="rId3" imgW="5753100" imgH="31115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133" y="150860"/>
                        <a:ext cx="5193483" cy="25234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 descr="LEPTIN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192" y="4364507"/>
            <a:ext cx="3877572" cy="23549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48405" y="865976"/>
            <a:ext cx="1661457" cy="1384995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>
                <a:latin typeface="Arial"/>
                <a:cs typeface="Arial"/>
              </a:rPr>
              <a:t>Dysbiose</a:t>
            </a:r>
            <a:endParaRPr lang="fr-FR" sz="2800" dirty="0">
              <a:latin typeface="Arial"/>
              <a:cs typeface="Arial"/>
            </a:endParaRPr>
          </a:p>
          <a:p>
            <a:pPr algn="ctr"/>
            <a:r>
              <a:rPr lang="fr-FR" sz="2800" dirty="0">
                <a:latin typeface="Arial"/>
                <a:cs typeface="Arial"/>
              </a:rPr>
              <a:t>&amp;</a:t>
            </a:r>
          </a:p>
          <a:p>
            <a:pPr algn="ctr"/>
            <a:r>
              <a:rPr lang="fr-FR" sz="2800" dirty="0">
                <a:latin typeface="Arial"/>
                <a:cs typeface="Arial"/>
              </a:rPr>
              <a:t>Obésité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-8024" y="2376039"/>
            <a:ext cx="325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/>
                <a:cs typeface="Arial"/>
              </a:rPr>
              <a:t>Turnbaugh</a:t>
            </a:r>
            <a:r>
              <a:rPr lang="fr-FR" dirty="0">
                <a:latin typeface="Arial"/>
                <a:cs typeface="Arial"/>
              </a:rPr>
              <a:t> et al. 2006. Nature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-12634" y="2711982"/>
            <a:ext cx="857626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latin typeface="Arial"/>
                <a:cs typeface="Arial"/>
              </a:rPr>
              <a:t>La "collecte" excessive d'énergie par le </a:t>
            </a:r>
            <a:r>
              <a:rPr lang="fr-FR" sz="2000" dirty="0" err="1">
                <a:latin typeface="Arial"/>
                <a:cs typeface="Arial"/>
              </a:rPr>
              <a:t>microbiote</a:t>
            </a:r>
            <a:r>
              <a:rPr lang="fr-FR" sz="2000" dirty="0">
                <a:latin typeface="Arial"/>
                <a:cs typeface="Arial"/>
              </a:rPr>
              <a:t> au cours de l'obésité a été étudiée/démontrée chez des souris conventionnelles génétiquement obèses </a:t>
            </a:r>
            <a:r>
              <a:rPr lang="fr-FR" sz="2000" dirty="0" err="1">
                <a:latin typeface="Arial"/>
                <a:cs typeface="Arial"/>
              </a:rPr>
              <a:t>ob/ob</a:t>
            </a:r>
            <a:r>
              <a:rPr lang="fr-FR" sz="2000" dirty="0">
                <a:latin typeface="Arial"/>
                <a:cs typeface="Arial"/>
              </a:rPr>
              <a:t> qui présentent une augmentation de </a:t>
            </a:r>
            <a:r>
              <a:rPr lang="fr-FR" sz="2000" dirty="0" err="1">
                <a:latin typeface="Arial"/>
                <a:cs typeface="Arial"/>
              </a:rPr>
              <a:t>SCFAs</a:t>
            </a:r>
            <a:r>
              <a:rPr lang="fr-FR" sz="2000" dirty="0">
                <a:latin typeface="Arial"/>
                <a:cs typeface="Arial"/>
              </a:rPr>
              <a:t> dans leur </a:t>
            </a:r>
            <a:r>
              <a:rPr lang="fr-FR" sz="2000" dirty="0" err="1">
                <a:latin typeface="Arial"/>
                <a:cs typeface="Arial"/>
              </a:rPr>
              <a:t>caecum</a:t>
            </a:r>
            <a:r>
              <a:rPr lang="fr-FR" sz="2000" dirty="0">
                <a:latin typeface="Arial"/>
                <a:cs typeface="Arial"/>
              </a:rPr>
              <a:t> et une diminution de la quantité d'énergie dans leurs selles en comparaison de souris conventionnelles </a:t>
            </a:r>
            <a:r>
              <a:rPr lang="fr-FR" sz="2000" dirty="0" err="1">
                <a:latin typeface="Arial"/>
                <a:cs typeface="Arial"/>
              </a:rPr>
              <a:t>wild</a:t>
            </a:r>
            <a:r>
              <a:rPr lang="fr-FR" sz="2000" dirty="0">
                <a:latin typeface="Arial"/>
                <a:cs typeface="Arial"/>
              </a:rPr>
              <a:t> type. </a:t>
            </a:r>
          </a:p>
          <a:p>
            <a:pPr algn="just"/>
            <a:endParaRPr lang="fr-FR" sz="2000" dirty="0">
              <a:latin typeface="Arial"/>
              <a:cs typeface="Arial"/>
            </a:endParaRPr>
          </a:p>
          <a:p>
            <a:pPr algn="just"/>
            <a:r>
              <a:rPr lang="fr-FR" sz="2000" dirty="0">
                <a:latin typeface="Arial"/>
                <a:cs typeface="Arial"/>
              </a:rPr>
              <a:t>L'analyse </a:t>
            </a:r>
            <a:r>
              <a:rPr lang="fr-FR" sz="2000" dirty="0" err="1">
                <a:latin typeface="Arial"/>
                <a:cs typeface="Arial"/>
              </a:rPr>
              <a:t>métagénomique</a:t>
            </a:r>
            <a:r>
              <a:rPr lang="fr-FR" sz="2000" dirty="0">
                <a:latin typeface="Arial"/>
                <a:cs typeface="Arial"/>
              </a:rPr>
              <a:t> du </a:t>
            </a:r>
            <a:r>
              <a:rPr lang="fr-FR" sz="2000" dirty="0" err="1">
                <a:latin typeface="Arial"/>
                <a:cs typeface="Arial"/>
              </a:rPr>
              <a:t>microbiote</a:t>
            </a:r>
            <a:r>
              <a:rPr lang="fr-FR" sz="2000" dirty="0">
                <a:latin typeface="Arial"/>
                <a:cs typeface="Arial"/>
              </a:rPr>
              <a:t> </a:t>
            </a:r>
          </a:p>
          <a:p>
            <a:pPr algn="just"/>
            <a:r>
              <a:rPr lang="fr-FR" sz="2000" dirty="0">
                <a:latin typeface="Arial"/>
                <a:cs typeface="Arial"/>
              </a:rPr>
              <a:t>caecal a montré un enrichissement en </a:t>
            </a:r>
          </a:p>
          <a:p>
            <a:pPr algn="just"/>
            <a:r>
              <a:rPr lang="fr-FR" sz="2000" dirty="0">
                <a:latin typeface="Arial"/>
                <a:cs typeface="Arial"/>
              </a:rPr>
              <a:t>gènes/fonctions en rapport avec la </a:t>
            </a:r>
          </a:p>
          <a:p>
            <a:pPr algn="just"/>
            <a:r>
              <a:rPr lang="fr-FR" sz="2000">
                <a:latin typeface="Arial"/>
                <a:cs typeface="Arial"/>
              </a:rPr>
              <a:t>dégradation des </a:t>
            </a:r>
            <a:r>
              <a:rPr lang="fr-FR" sz="2000" dirty="0">
                <a:latin typeface="Arial"/>
                <a:cs typeface="Arial"/>
              </a:rPr>
              <a:t>polyosides </a:t>
            </a:r>
            <a:r>
              <a:rPr lang="fr-FR" sz="2000">
                <a:latin typeface="Arial"/>
                <a:cs typeface="Arial"/>
              </a:rPr>
              <a:t>alimentaires </a:t>
            </a:r>
          </a:p>
          <a:p>
            <a:pPr algn="just"/>
            <a:r>
              <a:rPr lang="fr-FR" sz="2000">
                <a:latin typeface="Arial"/>
                <a:cs typeface="Arial"/>
              </a:rPr>
              <a:t>chez </a:t>
            </a:r>
            <a:r>
              <a:rPr lang="fr-FR" sz="2000" dirty="0">
                <a:latin typeface="Arial"/>
                <a:cs typeface="Arial"/>
              </a:rPr>
              <a:t>les souris </a:t>
            </a:r>
            <a:r>
              <a:rPr lang="fr-FR" sz="2000" dirty="0" err="1">
                <a:latin typeface="Arial"/>
                <a:cs typeface="Arial"/>
              </a:rPr>
              <a:t>ob/ob</a:t>
            </a:r>
            <a:endParaRPr lang="fr-FR"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2144" y="1007176"/>
            <a:ext cx="8857936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latin typeface="Arial"/>
                <a:cs typeface="Arial"/>
              </a:rPr>
              <a:t>- Des nourrissons exposés aux antibiotiques dans les premiers six mois de leur existence montrent une augmentation de 22 % du risque d'obésité à un âge plus avancé, possiblement parce que l'antibiothérapie élimine des espèces bactériennes essentielles à l'équilibre nutritionnel (</a:t>
            </a:r>
            <a:r>
              <a:rPr lang="fr-FR" sz="2400" dirty="0" err="1">
                <a:latin typeface="Arial"/>
                <a:cs typeface="Arial"/>
              </a:rPr>
              <a:t>Trasande</a:t>
            </a:r>
            <a:r>
              <a:rPr lang="fr-FR" sz="2400" dirty="0">
                <a:latin typeface="Arial"/>
                <a:cs typeface="Arial"/>
              </a:rPr>
              <a:t> L et coll. 2013. Int J </a:t>
            </a:r>
            <a:r>
              <a:rPr lang="fr-FR" sz="2400" dirty="0" err="1">
                <a:latin typeface="Arial"/>
                <a:cs typeface="Arial"/>
              </a:rPr>
              <a:t>Obes</a:t>
            </a:r>
            <a:r>
              <a:rPr lang="fr-FR" sz="2400" dirty="0">
                <a:latin typeface="Arial"/>
                <a:cs typeface="Arial"/>
              </a:rPr>
              <a:t>, 37:16-23)</a:t>
            </a:r>
          </a:p>
          <a:p>
            <a:pPr algn="just"/>
            <a:r>
              <a:rPr lang="fr-FR" sz="2400" dirty="0">
                <a:latin typeface="Arial"/>
                <a:cs typeface="Arial"/>
              </a:rPr>
              <a:t>- Traitement antibiotique (</a:t>
            </a:r>
            <a:r>
              <a:rPr lang="fr-FR" sz="2400" dirty="0" err="1">
                <a:latin typeface="Arial"/>
                <a:cs typeface="Arial"/>
              </a:rPr>
              <a:t>Péni+Vanco</a:t>
            </a:r>
            <a:r>
              <a:rPr lang="fr-FR" sz="2400" dirty="0">
                <a:latin typeface="Arial"/>
                <a:cs typeface="Arial"/>
              </a:rPr>
              <a:t> ou </a:t>
            </a:r>
            <a:r>
              <a:rPr lang="fr-FR" sz="2400" dirty="0" err="1">
                <a:latin typeface="Arial"/>
                <a:cs typeface="Arial"/>
              </a:rPr>
              <a:t>Chlortétracycline</a:t>
            </a:r>
            <a:r>
              <a:rPr lang="fr-FR" sz="2400" dirty="0">
                <a:latin typeface="Arial"/>
                <a:cs typeface="Arial"/>
              </a:rPr>
              <a:t>) à doses </a:t>
            </a:r>
            <a:r>
              <a:rPr lang="fr-FR" sz="2400" dirty="0" err="1">
                <a:latin typeface="Arial"/>
                <a:cs typeface="Arial"/>
              </a:rPr>
              <a:t>subthérapeutiques</a:t>
            </a:r>
            <a:r>
              <a:rPr lang="fr-FR" sz="2400" dirty="0">
                <a:latin typeface="Arial"/>
                <a:cs typeface="Arial"/>
              </a:rPr>
              <a:t> (STAT) chez souriceaux pendant 7 semaines .</a:t>
            </a:r>
          </a:p>
          <a:p>
            <a:pPr algn="just"/>
            <a:r>
              <a:rPr lang="fr-FR" sz="2400" dirty="0">
                <a:latin typeface="Arial"/>
                <a:cs typeface="Arial"/>
              </a:rPr>
              <a:t>Augmentation ratio</a:t>
            </a:r>
          </a:p>
          <a:p>
            <a:pPr algn="just"/>
            <a:r>
              <a:rPr lang="fr-FR" sz="2400" dirty="0" err="1">
                <a:latin typeface="Arial"/>
                <a:cs typeface="Arial"/>
              </a:rPr>
              <a:t>Firmicutes/Bacteroidetes</a:t>
            </a:r>
            <a:endParaRPr lang="fr-FR" sz="2400" dirty="0">
              <a:latin typeface="Arial"/>
              <a:cs typeface="Arial"/>
            </a:endParaRPr>
          </a:p>
          <a:p>
            <a:pPr algn="just"/>
            <a:r>
              <a:rPr lang="fr-FR" sz="2400" dirty="0">
                <a:latin typeface="Arial"/>
                <a:cs typeface="Arial"/>
              </a:rPr>
              <a:t>Augmentation masse </a:t>
            </a:r>
          </a:p>
          <a:p>
            <a:pPr algn="just"/>
            <a:r>
              <a:rPr lang="fr-FR" sz="2400" dirty="0">
                <a:latin typeface="Arial"/>
                <a:cs typeface="Arial"/>
              </a:rPr>
              <a:t>graisseuse</a:t>
            </a:r>
          </a:p>
          <a:p>
            <a:pPr algn="just"/>
            <a:r>
              <a:rPr lang="fr-FR" sz="2400" dirty="0">
                <a:latin typeface="Arial"/>
                <a:cs typeface="Arial"/>
              </a:rPr>
              <a:t>Augmentation hormones</a:t>
            </a:r>
          </a:p>
          <a:p>
            <a:pPr algn="just"/>
            <a:r>
              <a:rPr lang="fr-FR" sz="2400" dirty="0">
                <a:latin typeface="Arial"/>
                <a:cs typeface="Arial"/>
              </a:rPr>
              <a:t>métabolisme lipides</a:t>
            </a:r>
          </a:p>
          <a:p>
            <a:pPr algn="just"/>
            <a:endParaRPr lang="fr-FR" sz="2400" dirty="0">
              <a:latin typeface="Arial"/>
              <a:cs typeface="Arial"/>
            </a:endParaRPr>
          </a:p>
          <a:p>
            <a:pPr algn="just"/>
            <a:endParaRPr lang="fr-FR" sz="2400" dirty="0"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9390" y="46392"/>
            <a:ext cx="8160817" cy="954107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/>
                <a:cs typeface="Arial"/>
              </a:rPr>
              <a:t>La rencontre avec le </a:t>
            </a:r>
            <a:r>
              <a:rPr lang="fr-FR" sz="2800" dirty="0" err="1">
                <a:latin typeface="Arial"/>
                <a:cs typeface="Arial"/>
              </a:rPr>
              <a:t>microbiote</a:t>
            </a:r>
            <a:r>
              <a:rPr lang="fr-FR" sz="2800" dirty="0">
                <a:latin typeface="Arial"/>
                <a:cs typeface="Arial"/>
              </a:rPr>
              <a:t>, un événement clé</a:t>
            </a:r>
          </a:p>
          <a:p>
            <a:r>
              <a:rPr lang="fr-FR" sz="2800" dirty="0">
                <a:latin typeface="Arial"/>
                <a:cs typeface="Arial"/>
              </a:rPr>
              <a:t>pour la santé future de l'enfant </a:t>
            </a:r>
          </a:p>
        </p:txBody>
      </p:sp>
      <p:pic>
        <p:nvPicPr>
          <p:cNvPr id="6" name="Image 5" descr="nihms431422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502" y="4965447"/>
            <a:ext cx="4054341" cy="3737862"/>
          </a:xfrm>
          <a:prstGeom prst="rect">
            <a:avLst/>
          </a:prstGeom>
        </p:spPr>
      </p:pic>
      <p:pic>
        <p:nvPicPr>
          <p:cNvPr id="5" name="Image 4" descr="nihms415002f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461" y="4784458"/>
            <a:ext cx="3552955" cy="20833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810178" y="4365370"/>
            <a:ext cx="2864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/>
                <a:cs typeface="Arial"/>
              </a:rPr>
              <a:t>Cho E et al. 2013. </a:t>
            </a:r>
            <a:r>
              <a:rPr lang="fr-FR" sz="1600" dirty="0" err="1">
                <a:latin typeface="Arial"/>
                <a:cs typeface="Arial"/>
              </a:rPr>
              <a:t>Cell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Metab</a:t>
            </a:r>
            <a:endParaRPr lang="fr-FR"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-21372" y="-554762"/>
            <a:ext cx="8866011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2" tIns="44447" rIns="90482" bIns="44447" anchor="ctr"/>
          <a:lstStyle/>
          <a:p>
            <a:pPr eaLnBrk="1" hangingPunct="1"/>
            <a:endParaRPr lang="en-US" b="0" dirty="0">
              <a:solidFill>
                <a:srgbClr val="000066"/>
              </a:solidFill>
              <a:latin typeface="Arial Narrow"/>
              <a:cs typeface="Arial Narrow"/>
            </a:endParaRPr>
          </a:p>
          <a:p>
            <a:pPr eaLnBrk="1" hangingPunct="1"/>
            <a:endParaRPr lang="en-US" b="0" dirty="0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pic>
        <p:nvPicPr>
          <p:cNvPr id="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42390"/>
            <a:ext cx="3240360" cy="48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ZoneTexte 18"/>
          <p:cNvSpPr txBox="1">
            <a:spLocks noChangeArrowheads="1"/>
          </p:cNvSpPr>
          <p:nvPr/>
        </p:nvSpPr>
        <p:spPr bwMode="auto">
          <a:xfrm>
            <a:off x="2771800" y="4770978"/>
            <a:ext cx="1499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200" b="0" i="1" dirty="0">
                <a:solidFill>
                  <a:srgbClr val="000066"/>
                </a:solidFill>
                <a:latin typeface="Arial Narrow"/>
                <a:cs typeface="Arial Narrow"/>
              </a:rPr>
              <a:t>Sokol et al PNAS 2008</a:t>
            </a:r>
          </a:p>
        </p:txBody>
      </p:sp>
      <p:sp>
        <p:nvSpPr>
          <p:cNvPr id="71" name="Rectangle 16"/>
          <p:cNvSpPr>
            <a:spLocks noChangeArrowheads="1"/>
          </p:cNvSpPr>
          <p:nvPr/>
        </p:nvSpPr>
        <p:spPr bwMode="auto">
          <a:xfrm>
            <a:off x="755576" y="5394518"/>
            <a:ext cx="3168352" cy="28803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fr-FR" sz="1200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decrease</a:t>
            </a:r>
            <a:r>
              <a:rPr lang="fr-FR" sz="1200" dirty="0">
                <a:solidFill>
                  <a:srgbClr val="000000"/>
                </a:solidFill>
                <a:latin typeface="Times New Roman"/>
                <a:cs typeface="Times New Roman"/>
              </a:rPr>
              <a:t> of the butyrate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ＭＳ Ｐゴシック" pitchFamily="34" charset="-128"/>
                <a:cs typeface="Times New Roman"/>
              </a:rPr>
              <a:t>-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prducing</a:t>
            </a:r>
            <a:r>
              <a:rPr lang="fr-FR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species</a:t>
            </a:r>
            <a:r>
              <a:rPr lang="fr-FR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eaLnBrk="1" hangingPunct="1">
              <a:defRPr/>
            </a:pPr>
            <a:r>
              <a:rPr lang="fr-FR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Roseburia</a:t>
            </a:r>
            <a:r>
              <a:rPr lang="fr-FR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hominis</a:t>
            </a:r>
            <a:r>
              <a:rPr lang="fr-FR" sz="1200" dirty="0">
                <a:solidFill>
                  <a:srgbClr val="000000"/>
                </a:solidFill>
                <a:latin typeface="Times New Roman"/>
                <a:cs typeface="Times New Roman"/>
              </a:rPr>
              <a:t> and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Faecalibacterium</a:t>
            </a:r>
            <a:r>
              <a:rPr lang="fr-FR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prausnitzii</a:t>
            </a:r>
            <a:r>
              <a:rPr lang="fr-FR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eaLnBrk="1" hangingPunct="1">
              <a:defRPr/>
            </a:pPr>
            <a:r>
              <a:rPr lang="fr-FR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defines</a:t>
            </a:r>
            <a:r>
              <a:rPr lang="fr-FR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dysbiosis</a:t>
            </a:r>
            <a:r>
              <a:rPr lang="fr-FR" sz="1200" dirty="0">
                <a:solidFill>
                  <a:srgbClr val="000000"/>
                </a:solidFill>
                <a:latin typeface="Times New Roman"/>
                <a:cs typeface="Times New Roman"/>
              </a:rPr>
              <a:t> in patients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with</a:t>
            </a:r>
            <a:r>
              <a:rPr lang="fr-FR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ulcerative</a:t>
            </a:r>
            <a:r>
              <a:rPr lang="fr-FR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colitis</a:t>
            </a:r>
            <a:endParaRPr lang="fr-FR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1" hangingPunct="1">
              <a:lnSpc>
                <a:spcPct val="50000"/>
              </a:lnSpc>
              <a:defRPr/>
            </a:pPr>
            <a:endParaRPr lang="hr-HR" sz="1200" b="0" i="1" dirty="0">
              <a:solidFill>
                <a:srgbClr val="000040"/>
              </a:solidFill>
              <a:latin typeface="Arial Narrow"/>
              <a:cs typeface="Arial Narrow"/>
            </a:endParaRPr>
          </a:p>
          <a:p>
            <a:pPr eaLnBrk="1" hangingPunct="1">
              <a:defRPr/>
            </a:pPr>
            <a:r>
              <a:rPr lang="hr-HR" sz="1200" b="0" i="1" dirty="0">
                <a:solidFill>
                  <a:srgbClr val="000040"/>
                </a:solidFill>
                <a:latin typeface="Arial Narrow"/>
                <a:cs typeface="Arial Narrow"/>
              </a:rPr>
              <a:t>Machiels K et al. Gut  2013</a:t>
            </a:r>
            <a:endParaRPr lang="fr-FR" sz="1200" i="1" dirty="0">
              <a:solidFill>
                <a:srgbClr val="000040"/>
              </a:solidFill>
              <a:latin typeface="Arial Narrow"/>
              <a:cs typeface="Arial Narrow"/>
            </a:endParaRPr>
          </a:p>
        </p:txBody>
      </p:sp>
      <p:sp>
        <p:nvSpPr>
          <p:cNvPr id="70" name="ZoneTexte 18"/>
          <p:cNvSpPr txBox="1">
            <a:spLocks noChangeArrowheads="1"/>
          </p:cNvSpPr>
          <p:nvPr/>
        </p:nvSpPr>
        <p:spPr bwMode="auto">
          <a:xfrm>
            <a:off x="4860032" y="4530422"/>
            <a:ext cx="3816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400" dirty="0">
                <a:solidFill>
                  <a:srgbClr val="000066"/>
                </a:solidFill>
                <a:latin typeface="Arial Narrow"/>
                <a:cs typeface="Arial Narrow"/>
              </a:rPr>
              <a:t>Emergence d’</a:t>
            </a:r>
            <a:r>
              <a:rPr lang="fr-FR" sz="1400" i="1" dirty="0">
                <a:solidFill>
                  <a:srgbClr val="000066"/>
                </a:solidFill>
                <a:latin typeface="Arial Narrow"/>
                <a:cs typeface="Arial Narrow"/>
              </a:rPr>
              <a:t>E. coli </a:t>
            </a:r>
            <a:r>
              <a:rPr lang="fr-FR" sz="1400" dirty="0">
                <a:solidFill>
                  <a:srgbClr val="000066"/>
                </a:solidFill>
                <a:latin typeface="Arial Narrow"/>
                <a:cs typeface="Arial Narrow"/>
              </a:rPr>
              <a:t>adhérents-invasifs (LF82)</a:t>
            </a:r>
          </a:p>
          <a:p>
            <a:r>
              <a:rPr lang="fr-FR" sz="1400" dirty="0">
                <a:solidFill>
                  <a:srgbClr val="000066"/>
                </a:solidFill>
                <a:latin typeface="Arial Narrow"/>
                <a:cs typeface="Arial Narrow"/>
              </a:rPr>
              <a:t>dans l’iléon de M . </a:t>
            </a:r>
            <a:r>
              <a:rPr lang="fr-FR" sz="1400" dirty="0" err="1">
                <a:solidFill>
                  <a:srgbClr val="000066"/>
                </a:solidFill>
                <a:latin typeface="Arial Narrow"/>
                <a:cs typeface="Arial Narrow"/>
              </a:rPr>
              <a:t>Crohn</a:t>
            </a:r>
            <a:endParaRPr lang="fr-FR" sz="1400" dirty="0">
              <a:solidFill>
                <a:srgbClr val="000066"/>
              </a:solidFill>
              <a:latin typeface="Arial Narrow"/>
              <a:cs typeface="Arial Narrow"/>
            </a:endParaRPr>
          </a:p>
        </p:txBody>
      </p:sp>
      <p:sp>
        <p:nvSpPr>
          <p:cNvPr id="72" name="ZoneTexte 18"/>
          <p:cNvSpPr txBox="1">
            <a:spLocks noChangeArrowheads="1"/>
          </p:cNvSpPr>
          <p:nvPr/>
        </p:nvSpPr>
        <p:spPr bwMode="auto">
          <a:xfrm>
            <a:off x="5796136" y="5106486"/>
            <a:ext cx="16321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FF33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200" b="0" i="1" dirty="0" err="1">
                <a:solidFill>
                  <a:srgbClr val="000066"/>
                </a:solidFill>
                <a:latin typeface="Arial Narrow"/>
                <a:cs typeface="Arial Narrow"/>
              </a:rPr>
              <a:t>Darfeuille</a:t>
            </a:r>
            <a:r>
              <a:rPr lang="fr-FR" sz="1200" b="0" i="1" dirty="0">
                <a:solidFill>
                  <a:srgbClr val="000066"/>
                </a:solidFill>
                <a:latin typeface="Arial Narrow"/>
                <a:cs typeface="Arial Narrow"/>
              </a:rPr>
              <a:t>-Michaud et </a:t>
            </a:r>
            <a:r>
              <a:rPr lang="fr-FR" sz="1200" b="0" i="1" dirty="0" err="1">
                <a:solidFill>
                  <a:srgbClr val="000066"/>
                </a:solidFill>
                <a:latin typeface="Arial Narrow"/>
                <a:cs typeface="Arial Narrow"/>
              </a:rPr>
              <a:t>coll</a:t>
            </a:r>
            <a:endParaRPr lang="fr-FR" sz="1200" b="0" i="1" dirty="0">
              <a:solidFill>
                <a:srgbClr val="000066"/>
              </a:solidFill>
              <a:latin typeface="Arial Narrow"/>
              <a:cs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7590" y="2610333"/>
            <a:ext cx="30138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b="0" dirty="0" err="1">
                <a:latin typeface="Arial Narrow"/>
                <a:cs typeface="Arial Narrow"/>
              </a:rPr>
              <a:t>Perte</a:t>
            </a:r>
            <a:r>
              <a:rPr lang="en-US" b="0" dirty="0">
                <a:latin typeface="Arial Narrow"/>
                <a:cs typeface="Arial Narrow"/>
              </a:rPr>
              <a:t> de </a:t>
            </a:r>
            <a:r>
              <a:rPr lang="en-US" b="0" dirty="0" err="1">
                <a:latin typeface="Arial Narrow"/>
                <a:cs typeface="Arial Narrow"/>
              </a:rPr>
              <a:t>bactéries</a:t>
            </a:r>
            <a:r>
              <a:rPr lang="en-US" b="0" dirty="0">
                <a:latin typeface="Arial Narrow"/>
                <a:cs typeface="Arial Narrow"/>
              </a:rPr>
              <a:t> </a:t>
            </a:r>
          </a:p>
          <a:p>
            <a:pPr eaLnBrk="1" hangingPunct="1"/>
            <a:r>
              <a:rPr lang="en-US" b="0" dirty="0" err="1">
                <a:latin typeface="Arial Narrow"/>
                <a:cs typeface="Arial Narrow"/>
              </a:rPr>
              <a:t>immunorégulatrices</a:t>
            </a:r>
            <a:endParaRPr lang="en-US" b="0" dirty="0">
              <a:latin typeface="Arial Narrow"/>
              <a:cs typeface="Arial Narrow"/>
            </a:endParaRPr>
          </a:p>
          <a:p>
            <a:pPr eaLnBrk="1" hangingPunct="1"/>
            <a:endParaRPr lang="en-US" b="0" dirty="0"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0744" y="2639558"/>
            <a:ext cx="3603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Narrow"/>
                <a:cs typeface="Arial Narrow"/>
              </a:rPr>
              <a:t>Emergence de </a:t>
            </a:r>
            <a:r>
              <a:rPr lang="en-US" b="0" dirty="0" err="1">
                <a:solidFill>
                  <a:srgbClr val="000000"/>
                </a:solidFill>
                <a:latin typeface="Arial Narrow"/>
                <a:cs typeface="Arial Narrow"/>
              </a:rPr>
              <a:t>bactéries</a:t>
            </a:r>
            <a:r>
              <a:rPr lang="en-US" b="0" dirty="0">
                <a:solidFill>
                  <a:srgbClr val="000000"/>
                </a:solidFill>
                <a:latin typeface="Arial Narrow"/>
                <a:cs typeface="Arial Narrow"/>
              </a:rPr>
              <a:t> plus </a:t>
            </a:r>
            <a:r>
              <a:rPr lang="en-US" b="0" dirty="0" err="1">
                <a:solidFill>
                  <a:srgbClr val="000000"/>
                </a:solidFill>
                <a:latin typeface="Arial Narrow"/>
                <a:cs typeface="Arial Narrow"/>
              </a:rPr>
              <a:t>agressives</a:t>
            </a:r>
            <a:endParaRPr lang="en-US" b="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r>
              <a:rPr lang="en-US" dirty="0">
                <a:solidFill>
                  <a:srgbClr val="000000"/>
                </a:solidFill>
                <a:latin typeface="Arial Narrow"/>
                <a:cs typeface="Arial Narrow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Arial Narrow"/>
                <a:cs typeface="Arial Narrow"/>
              </a:rPr>
              <a:t>pathobiotes</a:t>
            </a:r>
            <a:endParaRPr lang="en-US" b="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0" y="4228046"/>
            <a:ext cx="9144000" cy="207519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ZoneTexte 73"/>
          <p:cNvSpPr txBox="1"/>
          <p:nvPr/>
        </p:nvSpPr>
        <p:spPr>
          <a:xfrm>
            <a:off x="773718" y="5028266"/>
            <a:ext cx="310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latin typeface="Arial"/>
                <a:cs typeface="Arial"/>
              </a:rPr>
              <a:t>Faecalibacterium</a:t>
            </a:r>
            <a:r>
              <a:rPr lang="fr-FR" i="1" dirty="0">
                <a:latin typeface="Arial"/>
                <a:cs typeface="Arial"/>
              </a:rPr>
              <a:t> </a:t>
            </a:r>
            <a:r>
              <a:rPr lang="fr-FR" i="1" dirty="0" err="1">
                <a:latin typeface="Arial"/>
                <a:cs typeface="Arial"/>
              </a:rPr>
              <a:t>prauznitzii</a:t>
            </a:r>
            <a:endParaRPr lang="fr-FR" i="1" dirty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autres...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3065634" y="233094"/>
            <a:ext cx="3103333" cy="584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"/>
                <a:cs typeface="Arial"/>
              </a:rPr>
              <a:t>MICI - </a:t>
            </a:r>
            <a:r>
              <a:rPr lang="fr-FR" sz="3200" dirty="0" err="1">
                <a:latin typeface="Arial"/>
                <a:cs typeface="Arial"/>
              </a:rPr>
              <a:t>Dysbiose</a:t>
            </a:r>
            <a:endParaRPr lang="fr-FR" sz="3200" dirty="0">
              <a:latin typeface="Arial"/>
              <a:cs typeface="Arial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5028156" y="5034676"/>
            <a:ext cx="3648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/>
                <a:cs typeface="Arial"/>
              </a:rPr>
              <a:t>Protéobactéries</a:t>
            </a:r>
            <a:r>
              <a:rPr lang="fr-FR" dirty="0">
                <a:latin typeface="Arial"/>
                <a:cs typeface="Arial"/>
              </a:rPr>
              <a:t> (Entérobactéries)</a:t>
            </a:r>
          </a:p>
          <a:p>
            <a:r>
              <a:rPr lang="fr-FR" dirty="0">
                <a:latin typeface="Arial"/>
                <a:cs typeface="Arial"/>
              </a:rPr>
              <a:t>AIEC...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263440" y="5694094"/>
            <a:ext cx="8480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/>
                <a:cs typeface="Arial"/>
              </a:rPr>
              <a:t>Réduction de la diversité du </a:t>
            </a:r>
            <a:r>
              <a:rPr lang="fr-FR" sz="1600" dirty="0" err="1">
                <a:latin typeface="Arial"/>
                <a:cs typeface="Arial"/>
              </a:rPr>
              <a:t>microbiote</a:t>
            </a:r>
            <a:r>
              <a:rPr lang="fr-FR" sz="1600" dirty="0">
                <a:latin typeface="Arial"/>
                <a:cs typeface="Arial"/>
              </a:rPr>
              <a:t> du colon des malades atteints de MICI au site de l'inflammation</a:t>
            </a:r>
          </a:p>
          <a:p>
            <a:r>
              <a:rPr lang="fr-FR" sz="1600" dirty="0">
                <a:latin typeface="Arial"/>
                <a:cs typeface="Arial"/>
              </a:rPr>
              <a:t>Réduction allant jusqu'à 50 % chez les patients atteints de Maladie de </a:t>
            </a:r>
            <a:r>
              <a:rPr lang="fr-FR" sz="1600" dirty="0" err="1">
                <a:latin typeface="Arial"/>
                <a:cs typeface="Arial"/>
              </a:rPr>
              <a:t>Crohn</a:t>
            </a:r>
            <a:r>
              <a:rPr lang="fr-FR" sz="1600" dirty="0">
                <a:latin typeface="Arial"/>
                <a:cs typeface="Arial"/>
              </a:rPr>
              <a:t> attribuée en partie à la perte de </a:t>
            </a:r>
            <a:r>
              <a:rPr lang="fr-FR" sz="1600" i="1" dirty="0" err="1">
                <a:latin typeface="Arial"/>
                <a:cs typeface="Arial"/>
              </a:rPr>
              <a:t>Bacteroides</a:t>
            </a:r>
            <a:r>
              <a:rPr lang="fr-FR" sz="1600" i="1" dirty="0">
                <a:latin typeface="Arial"/>
                <a:cs typeface="Arial"/>
              </a:rPr>
              <a:t>, </a:t>
            </a:r>
            <a:r>
              <a:rPr lang="fr-FR" sz="1600" i="1" dirty="0" err="1">
                <a:latin typeface="Arial"/>
                <a:cs typeface="Arial"/>
              </a:rPr>
              <a:t>Eubacterium</a:t>
            </a:r>
            <a:r>
              <a:rPr lang="fr-FR" sz="1600" i="1" dirty="0">
                <a:latin typeface="Arial"/>
                <a:cs typeface="Arial"/>
              </a:rPr>
              <a:t> </a:t>
            </a:r>
            <a:r>
              <a:rPr lang="fr-FR" sz="1600" dirty="0">
                <a:latin typeface="Arial"/>
                <a:cs typeface="Arial"/>
              </a:rPr>
              <a:t>et </a:t>
            </a:r>
            <a:r>
              <a:rPr lang="fr-FR" sz="1600" i="1" dirty="0" err="1">
                <a:latin typeface="Arial"/>
                <a:cs typeface="Arial"/>
              </a:rPr>
              <a:t>Lactobacillus</a:t>
            </a:r>
            <a:r>
              <a:rPr lang="fr-FR" sz="1600" dirty="0">
                <a:latin typeface="Arial"/>
                <a:cs typeface="Arial"/>
              </a:rPr>
              <a:t> (</a:t>
            </a:r>
            <a:r>
              <a:rPr lang="fr-FR" sz="1600" dirty="0" err="1">
                <a:latin typeface="Arial"/>
                <a:cs typeface="Arial"/>
              </a:rPr>
              <a:t>Ott</a:t>
            </a:r>
            <a:r>
              <a:rPr lang="fr-FR" sz="1600" dirty="0">
                <a:latin typeface="Arial"/>
                <a:cs typeface="Arial"/>
              </a:rPr>
              <a:t> SJ et al. 2003. Gut)</a:t>
            </a:r>
          </a:p>
        </p:txBody>
      </p:sp>
      <p:grpSp>
        <p:nvGrpSpPr>
          <p:cNvPr id="2" name="Grouper 2"/>
          <p:cNvGrpSpPr/>
          <p:nvPr/>
        </p:nvGrpSpPr>
        <p:grpSpPr>
          <a:xfrm>
            <a:off x="5580112" y="3235998"/>
            <a:ext cx="2232248" cy="1728192"/>
            <a:chOff x="5143501" y="3784600"/>
            <a:chExt cx="3183466" cy="2501900"/>
          </a:xfrm>
        </p:grpSpPr>
        <p:sp>
          <p:nvSpPr>
            <p:cNvPr id="727069" name="Oval 29"/>
            <p:cNvSpPr>
              <a:spLocks noChangeArrowheads="1"/>
            </p:cNvSpPr>
            <p:nvPr/>
          </p:nvSpPr>
          <p:spPr bwMode="auto">
            <a:xfrm>
              <a:off x="7539567" y="4750201"/>
              <a:ext cx="376766" cy="366713"/>
            </a:xfrm>
            <a:prstGeom prst="ellipse">
              <a:avLst/>
            </a:prstGeom>
            <a:gradFill rotWithShape="1">
              <a:gsLst>
                <a:gs pos="0">
                  <a:srgbClr val="7DB1E5"/>
                </a:gs>
                <a:gs pos="100000">
                  <a:srgbClr val="0066CC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70" name="Oval 30"/>
            <p:cNvSpPr>
              <a:spLocks noChangeArrowheads="1"/>
            </p:cNvSpPr>
            <p:nvPr/>
          </p:nvSpPr>
          <p:spPr bwMode="auto">
            <a:xfrm>
              <a:off x="5662789" y="45501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71" name="Oval 31"/>
            <p:cNvSpPr>
              <a:spLocks noChangeArrowheads="1"/>
            </p:cNvSpPr>
            <p:nvPr/>
          </p:nvSpPr>
          <p:spPr bwMode="auto">
            <a:xfrm>
              <a:off x="7224889" y="43850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72" name="Oval 32"/>
            <p:cNvSpPr>
              <a:spLocks noChangeArrowheads="1"/>
            </p:cNvSpPr>
            <p:nvPr/>
          </p:nvSpPr>
          <p:spPr bwMode="auto">
            <a:xfrm>
              <a:off x="6831189" y="43342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73" name="Oval 33"/>
            <p:cNvSpPr>
              <a:spLocks noChangeArrowheads="1"/>
            </p:cNvSpPr>
            <p:nvPr/>
          </p:nvSpPr>
          <p:spPr bwMode="auto">
            <a:xfrm>
              <a:off x="6221589" y="45120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74" name="Oval 34"/>
            <p:cNvSpPr>
              <a:spLocks noChangeArrowheads="1"/>
            </p:cNvSpPr>
            <p:nvPr/>
          </p:nvSpPr>
          <p:spPr bwMode="auto">
            <a:xfrm>
              <a:off x="7034389" y="49692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75" name="Oval 35"/>
            <p:cNvSpPr>
              <a:spLocks noChangeArrowheads="1"/>
            </p:cNvSpPr>
            <p:nvPr/>
          </p:nvSpPr>
          <p:spPr bwMode="auto">
            <a:xfrm>
              <a:off x="6348589" y="52994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76" name="Oval 36"/>
            <p:cNvSpPr>
              <a:spLocks noChangeArrowheads="1"/>
            </p:cNvSpPr>
            <p:nvPr/>
          </p:nvSpPr>
          <p:spPr bwMode="auto">
            <a:xfrm>
              <a:off x="7428089" y="54645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77" name="Oval 37"/>
            <p:cNvSpPr>
              <a:spLocks noChangeArrowheads="1"/>
            </p:cNvSpPr>
            <p:nvPr/>
          </p:nvSpPr>
          <p:spPr bwMode="auto">
            <a:xfrm>
              <a:off x="6637992" y="4801001"/>
              <a:ext cx="376767" cy="366713"/>
            </a:xfrm>
            <a:prstGeom prst="ellipse">
              <a:avLst/>
            </a:prstGeom>
            <a:gradFill rotWithShape="1">
              <a:gsLst>
                <a:gs pos="0">
                  <a:srgbClr val="7DB1E5"/>
                </a:gs>
                <a:gs pos="100000">
                  <a:srgbClr val="0066CC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78" name="Oval 38"/>
            <p:cNvSpPr>
              <a:spLocks noChangeArrowheads="1"/>
            </p:cNvSpPr>
            <p:nvPr/>
          </p:nvSpPr>
          <p:spPr bwMode="auto">
            <a:xfrm>
              <a:off x="6955367" y="3810006"/>
              <a:ext cx="376766" cy="366713"/>
            </a:xfrm>
            <a:prstGeom prst="ellipse">
              <a:avLst/>
            </a:prstGeom>
            <a:gradFill rotWithShape="1">
              <a:gsLst>
                <a:gs pos="0">
                  <a:srgbClr val="7DB1E5"/>
                </a:gs>
                <a:gs pos="100000">
                  <a:srgbClr val="0066CC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79" name="Oval 39"/>
            <p:cNvSpPr>
              <a:spLocks noChangeArrowheads="1"/>
            </p:cNvSpPr>
            <p:nvPr/>
          </p:nvSpPr>
          <p:spPr bwMode="auto">
            <a:xfrm>
              <a:off x="5888567" y="5575701"/>
              <a:ext cx="376766" cy="366713"/>
            </a:xfrm>
            <a:prstGeom prst="ellipse">
              <a:avLst/>
            </a:prstGeom>
            <a:gradFill rotWithShape="1">
              <a:gsLst>
                <a:gs pos="0">
                  <a:srgbClr val="7DB1E5"/>
                </a:gs>
                <a:gs pos="100000">
                  <a:srgbClr val="0066CC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80" name="Oval 40"/>
            <p:cNvSpPr>
              <a:spLocks noChangeArrowheads="1"/>
            </p:cNvSpPr>
            <p:nvPr/>
          </p:nvSpPr>
          <p:spPr bwMode="auto">
            <a:xfrm>
              <a:off x="5913967" y="4064401"/>
              <a:ext cx="376766" cy="366713"/>
            </a:xfrm>
            <a:prstGeom prst="ellipse">
              <a:avLst/>
            </a:prstGeom>
            <a:gradFill rotWithShape="1">
              <a:gsLst>
                <a:gs pos="0">
                  <a:srgbClr val="7DB1E5"/>
                </a:gs>
                <a:gs pos="100000">
                  <a:srgbClr val="0066CC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81" name="Oval 41"/>
            <p:cNvSpPr>
              <a:spLocks noChangeArrowheads="1"/>
            </p:cNvSpPr>
            <p:nvPr/>
          </p:nvSpPr>
          <p:spPr bwMode="auto">
            <a:xfrm>
              <a:off x="7818967" y="4394601"/>
              <a:ext cx="376766" cy="366713"/>
            </a:xfrm>
            <a:prstGeom prst="ellipse">
              <a:avLst/>
            </a:prstGeom>
            <a:gradFill rotWithShape="1">
              <a:gsLst>
                <a:gs pos="0">
                  <a:srgbClr val="7DB1E5"/>
                </a:gs>
                <a:gs pos="100000">
                  <a:srgbClr val="0066CC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82" name="Oval 42"/>
            <p:cNvSpPr>
              <a:spLocks noChangeArrowheads="1"/>
            </p:cNvSpPr>
            <p:nvPr/>
          </p:nvSpPr>
          <p:spPr bwMode="auto">
            <a:xfrm>
              <a:off x="5393344" y="5004201"/>
              <a:ext cx="376767" cy="366713"/>
            </a:xfrm>
            <a:prstGeom prst="ellipse">
              <a:avLst/>
            </a:prstGeom>
            <a:gradFill rotWithShape="1">
              <a:gsLst>
                <a:gs pos="0">
                  <a:srgbClr val="7DB1E5"/>
                </a:gs>
                <a:gs pos="100000">
                  <a:srgbClr val="0066CC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83" name="Oval 43"/>
            <p:cNvSpPr>
              <a:spLocks noChangeArrowheads="1"/>
            </p:cNvSpPr>
            <p:nvPr/>
          </p:nvSpPr>
          <p:spPr bwMode="auto">
            <a:xfrm>
              <a:off x="5228167" y="4421188"/>
              <a:ext cx="376766" cy="366712"/>
            </a:xfrm>
            <a:prstGeom prst="ellipse">
              <a:avLst/>
            </a:prstGeom>
            <a:gradFill rotWithShape="1">
              <a:gsLst>
                <a:gs pos="0">
                  <a:srgbClr val="7DB1E5"/>
                </a:gs>
                <a:gs pos="100000">
                  <a:srgbClr val="0066CC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84" name="Oval 44"/>
            <p:cNvSpPr>
              <a:spLocks noChangeArrowheads="1"/>
            </p:cNvSpPr>
            <p:nvPr/>
          </p:nvSpPr>
          <p:spPr bwMode="auto">
            <a:xfrm>
              <a:off x="6450189" y="3952879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85" name="Oval 45"/>
            <p:cNvSpPr>
              <a:spLocks noChangeArrowheads="1"/>
            </p:cNvSpPr>
            <p:nvPr/>
          </p:nvSpPr>
          <p:spPr bwMode="auto">
            <a:xfrm>
              <a:off x="7567789" y="3965582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86" name="Oval 46"/>
            <p:cNvSpPr>
              <a:spLocks noChangeArrowheads="1"/>
            </p:cNvSpPr>
            <p:nvPr/>
          </p:nvSpPr>
          <p:spPr bwMode="auto">
            <a:xfrm>
              <a:off x="6920089" y="54645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87" name="Oval 47"/>
            <p:cNvSpPr>
              <a:spLocks noChangeArrowheads="1"/>
            </p:cNvSpPr>
            <p:nvPr/>
          </p:nvSpPr>
          <p:spPr bwMode="auto">
            <a:xfrm>
              <a:off x="5992989" y="49819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88" name="Oval 48"/>
            <p:cNvSpPr>
              <a:spLocks noChangeArrowheads="1"/>
            </p:cNvSpPr>
            <p:nvPr/>
          </p:nvSpPr>
          <p:spPr bwMode="auto">
            <a:xfrm>
              <a:off x="5548489" y="40421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89" name="Oval 49"/>
            <p:cNvSpPr>
              <a:spLocks noChangeArrowheads="1"/>
            </p:cNvSpPr>
            <p:nvPr/>
          </p:nvSpPr>
          <p:spPr bwMode="auto">
            <a:xfrm>
              <a:off x="7999589" y="48930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90" name="Oval 50"/>
            <p:cNvSpPr>
              <a:spLocks noChangeArrowheads="1"/>
            </p:cNvSpPr>
            <p:nvPr/>
          </p:nvSpPr>
          <p:spPr bwMode="auto">
            <a:xfrm>
              <a:off x="6551789" y="57439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91" name="Oval 51"/>
            <p:cNvSpPr>
              <a:spLocks noChangeArrowheads="1"/>
            </p:cNvSpPr>
            <p:nvPr/>
          </p:nvSpPr>
          <p:spPr bwMode="auto">
            <a:xfrm>
              <a:off x="7834489" y="52740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18836" name="Rectangle 52"/>
            <p:cNvSpPr>
              <a:spLocks noChangeArrowheads="1"/>
            </p:cNvSpPr>
            <p:nvPr/>
          </p:nvSpPr>
          <p:spPr bwMode="auto">
            <a:xfrm>
              <a:off x="5143501" y="3784600"/>
              <a:ext cx="3162300" cy="25019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pPr algn="l" eaLnBrk="1" hangingPunct="1"/>
              <a:endParaRPr lang="en-US" sz="1800" b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27093" name="Oval 53"/>
            <p:cNvSpPr>
              <a:spLocks noChangeArrowheads="1"/>
            </p:cNvSpPr>
            <p:nvPr/>
          </p:nvSpPr>
          <p:spPr bwMode="auto">
            <a:xfrm>
              <a:off x="5269089" y="5858276"/>
              <a:ext cx="327378" cy="3032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94" name="Oval 54"/>
            <p:cNvSpPr>
              <a:spLocks noChangeArrowheads="1"/>
            </p:cNvSpPr>
            <p:nvPr/>
          </p:nvSpPr>
          <p:spPr bwMode="auto">
            <a:xfrm>
              <a:off x="7834489" y="58963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95" name="Oval 55"/>
            <p:cNvSpPr>
              <a:spLocks noChangeArrowheads="1"/>
            </p:cNvSpPr>
            <p:nvPr/>
          </p:nvSpPr>
          <p:spPr bwMode="auto">
            <a:xfrm>
              <a:off x="7326489" y="58963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96" name="Oval 56"/>
            <p:cNvSpPr>
              <a:spLocks noChangeArrowheads="1"/>
            </p:cNvSpPr>
            <p:nvPr/>
          </p:nvSpPr>
          <p:spPr bwMode="auto">
            <a:xfrm>
              <a:off x="6932789" y="58709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97" name="Oval 57"/>
            <p:cNvSpPr>
              <a:spLocks noChangeArrowheads="1"/>
            </p:cNvSpPr>
            <p:nvPr/>
          </p:nvSpPr>
          <p:spPr bwMode="auto">
            <a:xfrm>
              <a:off x="5205589" y="38893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98" name="Oval 58"/>
            <p:cNvSpPr>
              <a:spLocks noChangeArrowheads="1"/>
            </p:cNvSpPr>
            <p:nvPr/>
          </p:nvSpPr>
          <p:spPr bwMode="auto">
            <a:xfrm>
              <a:off x="6119989" y="5959876"/>
              <a:ext cx="327378" cy="315913"/>
            </a:xfrm>
            <a:prstGeom prst="ellipse">
              <a:avLst/>
            </a:prstGeom>
            <a:gradFill rotWithShape="1">
              <a:gsLst>
                <a:gs pos="0">
                  <a:srgbClr val="A70000"/>
                </a:gs>
                <a:gs pos="50000">
                  <a:srgbClr val="CC0000"/>
                </a:gs>
                <a:gs pos="100000">
                  <a:srgbClr val="A7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</p:grpSp>
      <p:grpSp>
        <p:nvGrpSpPr>
          <p:cNvPr id="3" name="Grouper 3"/>
          <p:cNvGrpSpPr/>
          <p:nvPr/>
        </p:nvGrpSpPr>
        <p:grpSpPr>
          <a:xfrm>
            <a:off x="1403648" y="3267366"/>
            <a:ext cx="2088232" cy="1646064"/>
            <a:chOff x="596901" y="3789040"/>
            <a:chExt cx="3111003" cy="2510160"/>
          </a:xfrm>
        </p:grpSpPr>
        <p:sp>
          <p:nvSpPr>
            <p:cNvPr id="727061" name="Oval 21"/>
            <p:cNvSpPr>
              <a:spLocks noChangeArrowheads="1"/>
            </p:cNvSpPr>
            <p:nvPr/>
          </p:nvSpPr>
          <p:spPr bwMode="auto">
            <a:xfrm>
              <a:off x="3234440" y="5716588"/>
              <a:ext cx="376767" cy="366712"/>
            </a:xfrm>
            <a:prstGeom prst="ellipse">
              <a:avLst/>
            </a:prstGeom>
            <a:gradFill rotWithShape="1">
              <a:gsLst>
                <a:gs pos="0">
                  <a:srgbClr val="7DB1E5"/>
                </a:gs>
                <a:gs pos="100000">
                  <a:srgbClr val="0066CC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64" name="Oval 24"/>
            <p:cNvSpPr>
              <a:spLocks noChangeArrowheads="1"/>
            </p:cNvSpPr>
            <p:nvPr/>
          </p:nvSpPr>
          <p:spPr bwMode="auto">
            <a:xfrm>
              <a:off x="2738967" y="5842401"/>
              <a:ext cx="376766" cy="366713"/>
            </a:xfrm>
            <a:prstGeom prst="ellipse">
              <a:avLst/>
            </a:prstGeom>
            <a:gradFill rotWithShape="1">
              <a:gsLst>
                <a:gs pos="0">
                  <a:srgbClr val="7DB1E5"/>
                </a:gs>
                <a:gs pos="100000">
                  <a:srgbClr val="0066CC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27065" name="Oval 25"/>
            <p:cNvSpPr>
              <a:spLocks noChangeArrowheads="1"/>
            </p:cNvSpPr>
            <p:nvPr/>
          </p:nvSpPr>
          <p:spPr bwMode="auto">
            <a:xfrm>
              <a:off x="1837467" y="5766201"/>
              <a:ext cx="376767" cy="366713"/>
            </a:xfrm>
            <a:prstGeom prst="ellipse">
              <a:avLst/>
            </a:prstGeom>
            <a:gradFill rotWithShape="1">
              <a:gsLst>
                <a:gs pos="0">
                  <a:srgbClr val="7DB1E5"/>
                </a:gs>
                <a:gs pos="100000">
                  <a:srgbClr val="0066CC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pPr eaLnBrk="1" hangingPunct="1">
                <a:defRPr/>
              </a:pPr>
              <a:endParaRPr lang="fr-FR" sz="12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grpSp>
          <p:nvGrpSpPr>
            <p:cNvPr id="4" name="Grouper 1"/>
            <p:cNvGrpSpPr/>
            <p:nvPr/>
          </p:nvGrpSpPr>
          <p:grpSpPr>
            <a:xfrm>
              <a:off x="596901" y="3789040"/>
              <a:ext cx="3111003" cy="2510160"/>
              <a:chOff x="596901" y="3789040"/>
              <a:chExt cx="3111003" cy="2510160"/>
            </a:xfrm>
          </p:grpSpPr>
          <p:sp>
            <p:nvSpPr>
              <p:cNvPr id="727043" name="Oval 3"/>
              <p:cNvSpPr>
                <a:spLocks noChangeArrowheads="1"/>
              </p:cNvSpPr>
              <p:nvPr/>
            </p:nvSpPr>
            <p:spPr bwMode="auto">
              <a:xfrm>
                <a:off x="3005680" y="4762901"/>
                <a:ext cx="376767" cy="366713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44" name="Oval 4"/>
              <p:cNvSpPr>
                <a:spLocks noChangeArrowheads="1"/>
              </p:cNvSpPr>
              <p:nvPr/>
            </p:nvSpPr>
            <p:spPr bwMode="auto">
              <a:xfrm>
                <a:off x="1128889" y="4562876"/>
                <a:ext cx="327378" cy="315913"/>
              </a:xfrm>
              <a:prstGeom prst="ellipse">
                <a:avLst/>
              </a:prstGeom>
              <a:gradFill rotWithShape="1">
                <a:gsLst>
                  <a:gs pos="0">
                    <a:srgbClr val="A70000"/>
                  </a:gs>
                  <a:gs pos="50000">
                    <a:srgbClr val="CC0000"/>
                  </a:gs>
                  <a:gs pos="100000">
                    <a:srgbClr val="A7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45" name="Oval 5"/>
              <p:cNvSpPr>
                <a:spLocks noChangeArrowheads="1"/>
              </p:cNvSpPr>
              <p:nvPr/>
            </p:nvSpPr>
            <p:spPr bwMode="auto">
              <a:xfrm>
                <a:off x="2690989" y="4397776"/>
                <a:ext cx="327378" cy="315913"/>
              </a:xfrm>
              <a:prstGeom prst="ellipse">
                <a:avLst/>
              </a:prstGeom>
              <a:gradFill rotWithShape="1">
                <a:gsLst>
                  <a:gs pos="0">
                    <a:srgbClr val="A70000"/>
                  </a:gs>
                  <a:gs pos="50000">
                    <a:srgbClr val="CC0000"/>
                  </a:gs>
                  <a:gs pos="100000">
                    <a:srgbClr val="A7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46" name="Oval 6"/>
              <p:cNvSpPr>
                <a:spLocks noChangeArrowheads="1"/>
              </p:cNvSpPr>
              <p:nvPr/>
            </p:nvSpPr>
            <p:spPr bwMode="auto">
              <a:xfrm>
                <a:off x="2297289" y="4346976"/>
                <a:ext cx="327378" cy="315913"/>
              </a:xfrm>
              <a:prstGeom prst="ellipse">
                <a:avLst/>
              </a:prstGeom>
              <a:gradFill rotWithShape="1">
                <a:gsLst>
                  <a:gs pos="0">
                    <a:srgbClr val="A70000"/>
                  </a:gs>
                  <a:gs pos="50000">
                    <a:srgbClr val="CC0000"/>
                  </a:gs>
                  <a:gs pos="100000">
                    <a:srgbClr val="A7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47" name="Oval 7"/>
              <p:cNvSpPr>
                <a:spLocks noChangeArrowheads="1"/>
              </p:cNvSpPr>
              <p:nvPr/>
            </p:nvSpPr>
            <p:spPr bwMode="auto">
              <a:xfrm>
                <a:off x="1687689" y="4524776"/>
                <a:ext cx="327378" cy="315913"/>
              </a:xfrm>
              <a:prstGeom prst="ellipse">
                <a:avLst/>
              </a:prstGeom>
              <a:gradFill rotWithShape="1">
                <a:gsLst>
                  <a:gs pos="0">
                    <a:srgbClr val="A70000"/>
                  </a:gs>
                  <a:gs pos="50000">
                    <a:srgbClr val="CC0000"/>
                  </a:gs>
                  <a:gs pos="100000">
                    <a:srgbClr val="A7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48" name="Oval 8"/>
              <p:cNvSpPr>
                <a:spLocks noChangeArrowheads="1"/>
              </p:cNvSpPr>
              <p:nvPr/>
            </p:nvSpPr>
            <p:spPr bwMode="auto">
              <a:xfrm>
                <a:off x="2500489" y="4981976"/>
                <a:ext cx="327378" cy="315913"/>
              </a:xfrm>
              <a:prstGeom prst="ellipse">
                <a:avLst/>
              </a:prstGeom>
              <a:gradFill rotWithShape="1">
                <a:gsLst>
                  <a:gs pos="0">
                    <a:srgbClr val="A70000"/>
                  </a:gs>
                  <a:gs pos="50000">
                    <a:srgbClr val="CC0000"/>
                  </a:gs>
                  <a:gs pos="100000">
                    <a:srgbClr val="A7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49" name="Oval 9"/>
              <p:cNvSpPr>
                <a:spLocks noChangeArrowheads="1"/>
              </p:cNvSpPr>
              <p:nvPr/>
            </p:nvSpPr>
            <p:spPr bwMode="auto">
              <a:xfrm>
                <a:off x="1814689" y="5312176"/>
                <a:ext cx="327378" cy="315913"/>
              </a:xfrm>
              <a:prstGeom prst="ellipse">
                <a:avLst/>
              </a:prstGeom>
              <a:gradFill rotWithShape="1">
                <a:gsLst>
                  <a:gs pos="0">
                    <a:srgbClr val="A70000"/>
                  </a:gs>
                  <a:gs pos="50000">
                    <a:srgbClr val="CC0000"/>
                  </a:gs>
                  <a:gs pos="100000">
                    <a:srgbClr val="A7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50" name="Oval 10"/>
              <p:cNvSpPr>
                <a:spLocks noChangeArrowheads="1"/>
              </p:cNvSpPr>
              <p:nvPr/>
            </p:nvSpPr>
            <p:spPr bwMode="auto">
              <a:xfrm>
                <a:off x="2995789" y="5451876"/>
                <a:ext cx="327378" cy="315913"/>
              </a:xfrm>
              <a:prstGeom prst="ellipse">
                <a:avLst/>
              </a:prstGeom>
              <a:gradFill rotWithShape="1">
                <a:gsLst>
                  <a:gs pos="0">
                    <a:srgbClr val="A70000"/>
                  </a:gs>
                  <a:gs pos="50000">
                    <a:srgbClr val="CC0000"/>
                  </a:gs>
                  <a:gs pos="100000">
                    <a:srgbClr val="A7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51" name="Oval 11"/>
              <p:cNvSpPr>
                <a:spLocks noChangeArrowheads="1"/>
              </p:cNvSpPr>
              <p:nvPr/>
            </p:nvSpPr>
            <p:spPr bwMode="auto">
              <a:xfrm>
                <a:off x="2103967" y="4813701"/>
                <a:ext cx="376766" cy="366713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52" name="Oval 12"/>
              <p:cNvSpPr>
                <a:spLocks noChangeArrowheads="1"/>
              </p:cNvSpPr>
              <p:nvPr/>
            </p:nvSpPr>
            <p:spPr bwMode="auto">
              <a:xfrm>
                <a:off x="1875367" y="4064401"/>
                <a:ext cx="376766" cy="366713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53" name="Oval 13"/>
              <p:cNvSpPr>
                <a:spLocks noChangeArrowheads="1"/>
              </p:cNvSpPr>
              <p:nvPr/>
            </p:nvSpPr>
            <p:spPr bwMode="auto">
              <a:xfrm>
                <a:off x="2332567" y="5550301"/>
                <a:ext cx="376766" cy="366713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54" name="Oval 14"/>
              <p:cNvSpPr>
                <a:spLocks noChangeArrowheads="1"/>
              </p:cNvSpPr>
              <p:nvPr/>
            </p:nvSpPr>
            <p:spPr bwMode="auto">
              <a:xfrm>
                <a:off x="2421520" y="3822700"/>
                <a:ext cx="376767" cy="366713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55" name="Oval 15"/>
              <p:cNvSpPr>
                <a:spLocks noChangeArrowheads="1"/>
              </p:cNvSpPr>
              <p:nvPr/>
            </p:nvSpPr>
            <p:spPr bwMode="auto">
              <a:xfrm>
                <a:off x="1354867" y="5588401"/>
                <a:ext cx="376767" cy="366713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56" name="Oval 16"/>
              <p:cNvSpPr>
                <a:spLocks noChangeArrowheads="1"/>
              </p:cNvSpPr>
              <p:nvPr/>
            </p:nvSpPr>
            <p:spPr bwMode="auto">
              <a:xfrm>
                <a:off x="1380176" y="4077101"/>
                <a:ext cx="376767" cy="366713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57" name="Oval 17"/>
              <p:cNvSpPr>
                <a:spLocks noChangeArrowheads="1"/>
              </p:cNvSpPr>
              <p:nvPr/>
            </p:nvSpPr>
            <p:spPr bwMode="auto">
              <a:xfrm>
                <a:off x="1392767" y="4966101"/>
                <a:ext cx="376766" cy="366713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58" name="Oval 18"/>
              <p:cNvSpPr>
                <a:spLocks noChangeArrowheads="1"/>
              </p:cNvSpPr>
              <p:nvPr/>
            </p:nvSpPr>
            <p:spPr bwMode="auto">
              <a:xfrm>
                <a:off x="3285264" y="4407301"/>
                <a:ext cx="376767" cy="366713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59" name="Oval 19"/>
              <p:cNvSpPr>
                <a:spLocks noChangeArrowheads="1"/>
              </p:cNvSpPr>
              <p:nvPr/>
            </p:nvSpPr>
            <p:spPr bwMode="auto">
              <a:xfrm>
                <a:off x="3005680" y="3949707"/>
                <a:ext cx="376767" cy="366713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60" name="Oval 20"/>
              <p:cNvSpPr>
                <a:spLocks noChangeArrowheads="1"/>
              </p:cNvSpPr>
              <p:nvPr/>
            </p:nvSpPr>
            <p:spPr bwMode="auto">
              <a:xfrm>
                <a:off x="859367" y="5016901"/>
                <a:ext cx="376766" cy="366713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62" name="Oval 22"/>
              <p:cNvSpPr>
                <a:spLocks noChangeArrowheads="1"/>
              </p:cNvSpPr>
              <p:nvPr/>
            </p:nvSpPr>
            <p:spPr bwMode="auto">
              <a:xfrm>
                <a:off x="3246967" y="5143901"/>
                <a:ext cx="376766" cy="366713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63" name="Oval 23"/>
              <p:cNvSpPr>
                <a:spLocks noChangeArrowheads="1"/>
              </p:cNvSpPr>
              <p:nvPr/>
            </p:nvSpPr>
            <p:spPr bwMode="auto">
              <a:xfrm>
                <a:off x="694467" y="4433888"/>
                <a:ext cx="376767" cy="366712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18810" name="Rectangle 26"/>
              <p:cNvSpPr>
                <a:spLocks noChangeArrowheads="1"/>
              </p:cNvSpPr>
              <p:nvPr/>
            </p:nvSpPr>
            <p:spPr bwMode="auto">
              <a:xfrm>
                <a:off x="596901" y="3789040"/>
                <a:ext cx="3111003" cy="2510160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1433" tIns="45717" rIns="91433" bIns="45717" anchor="ctr"/>
              <a:lstStyle/>
              <a:p>
                <a:pPr algn="l" eaLnBrk="1" hangingPunct="1"/>
                <a:endParaRPr lang="en-US" sz="1800" b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27067" name="Oval 27"/>
              <p:cNvSpPr>
                <a:spLocks noChangeArrowheads="1"/>
              </p:cNvSpPr>
              <p:nvPr/>
            </p:nvSpPr>
            <p:spPr bwMode="auto">
              <a:xfrm>
                <a:off x="833967" y="5640388"/>
                <a:ext cx="376766" cy="366712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7068" name="Oval 28"/>
              <p:cNvSpPr>
                <a:spLocks noChangeArrowheads="1"/>
              </p:cNvSpPr>
              <p:nvPr/>
            </p:nvSpPr>
            <p:spPr bwMode="auto">
              <a:xfrm>
                <a:off x="935567" y="4014788"/>
                <a:ext cx="376766" cy="366712"/>
              </a:xfrm>
              <a:prstGeom prst="ellipse">
                <a:avLst/>
              </a:prstGeom>
              <a:gradFill rotWithShape="1">
                <a:gsLst>
                  <a:gs pos="0">
                    <a:srgbClr val="7DB1E5"/>
                  </a:gs>
                  <a:gs pos="100000">
                    <a:srgbClr val="0066CC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lIns="91433" tIns="45717" rIns="91433" bIns="45717" anchor="ctr"/>
              <a:lstStyle/>
              <a:p>
                <a:pPr eaLnBrk="1" hangingPunct="1">
                  <a:defRPr/>
                </a:pPr>
                <a:endParaRPr lang="fr-FR" sz="1200" b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</p:grpSp>
      <p:pic>
        <p:nvPicPr>
          <p:cNvPr id="80" name="Picture 4" descr="geno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55" y="1333869"/>
            <a:ext cx="1814000" cy="127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 Box 5"/>
          <p:cNvSpPr txBox="1">
            <a:spLocks noChangeArrowheads="1"/>
          </p:cNvSpPr>
          <p:nvPr/>
        </p:nvSpPr>
        <p:spPr bwMode="auto">
          <a:xfrm>
            <a:off x="1202916" y="964259"/>
            <a:ext cx="3167828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7" rIns="91433" bIns="4571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5C"/>
                </a:solidFill>
                <a:cs typeface="+mn-cs"/>
              </a:rPr>
              <a:t>Rectocolite hémorragique</a:t>
            </a:r>
          </a:p>
        </p:txBody>
      </p:sp>
      <p:pic>
        <p:nvPicPr>
          <p:cNvPr id="82" name="Picture 3" descr="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955" y="1333869"/>
            <a:ext cx="1435460" cy="127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6" descr="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415" y="1333869"/>
            <a:ext cx="1394615" cy="127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4307590" y="954205"/>
            <a:ext cx="2480938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7" rIns="91433" bIns="4571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5C"/>
                </a:solidFill>
                <a:cs typeface="+mn-cs"/>
              </a:rPr>
              <a:t>Maladie de </a:t>
            </a:r>
            <a:r>
              <a:rPr lang="fr-FR" sz="1800" dirty="0" err="1">
                <a:solidFill>
                  <a:srgbClr val="00005C"/>
                </a:solidFill>
                <a:cs typeface="+mn-cs"/>
              </a:rPr>
              <a:t>Crohn</a:t>
            </a:r>
            <a:endParaRPr lang="fr-FR" sz="1800" dirty="0">
              <a:solidFill>
                <a:srgbClr val="00005C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141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mi0016-1024-f1.jpg"/>
          <p:cNvPicPr>
            <a:picLocks noChangeAspect="1"/>
          </p:cNvPicPr>
          <p:nvPr/>
        </p:nvPicPr>
        <p:blipFill>
          <a:blip r:embed="rId2">
            <a:lum bright="-20000" contrast="35000"/>
          </a:blip>
          <a:stretch>
            <a:fillRect/>
          </a:stretch>
        </p:blipFill>
        <p:spPr>
          <a:xfrm>
            <a:off x="1439332" y="1206376"/>
            <a:ext cx="6240656" cy="4931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57960" y="6441515"/>
            <a:ext cx="3328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Arial"/>
                <a:cs typeface="Arial"/>
              </a:rPr>
              <a:t>Petersen &amp; Round. 2014. </a:t>
            </a:r>
            <a:r>
              <a:rPr lang="fr-FR" sz="1400" dirty="0" err="1">
                <a:latin typeface="Arial"/>
                <a:cs typeface="Arial"/>
              </a:rPr>
              <a:t>Cell</a:t>
            </a:r>
            <a:r>
              <a:rPr lang="fr-FR" sz="1400" dirty="0">
                <a:latin typeface="Arial"/>
                <a:cs typeface="Arial"/>
              </a:rPr>
              <a:t> </a:t>
            </a:r>
            <a:r>
              <a:rPr lang="fr-FR" sz="1400" dirty="0" err="1">
                <a:latin typeface="Arial"/>
                <a:cs typeface="Arial"/>
              </a:rPr>
              <a:t>Microbiol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2419586" y="285187"/>
            <a:ext cx="4076957" cy="523220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/>
                <a:cs typeface="Arial"/>
              </a:rPr>
              <a:t>Définition de la </a:t>
            </a:r>
            <a:r>
              <a:rPr lang="fr-FR" sz="2800" dirty="0" err="1">
                <a:latin typeface="Arial"/>
                <a:cs typeface="Arial"/>
              </a:rPr>
              <a:t>dysbiose</a:t>
            </a:r>
            <a:endParaRPr lang="fr-FR"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67755" y="115851"/>
            <a:ext cx="3743132" cy="584776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"/>
                <a:cs typeface="Arial"/>
              </a:rPr>
              <a:t>Définition </a:t>
            </a:r>
            <a:r>
              <a:rPr lang="fr-FR" sz="3200" dirty="0" err="1">
                <a:latin typeface="Arial"/>
                <a:cs typeface="Arial"/>
              </a:rPr>
              <a:t>dysbiose</a:t>
            </a:r>
            <a:endParaRPr lang="fr-FR" sz="3200" dirty="0"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3808" y="390757"/>
            <a:ext cx="9085594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>
              <a:latin typeface="Arial"/>
              <a:cs typeface="Arial"/>
            </a:endParaRPr>
          </a:p>
          <a:p>
            <a:r>
              <a:rPr lang="fr-FR" sz="2400" dirty="0">
                <a:latin typeface="Arial"/>
                <a:cs typeface="Arial"/>
              </a:rPr>
              <a:t>Souvent = réduction de diversité en taxa (microbiologie classique/</a:t>
            </a:r>
            <a:r>
              <a:rPr lang="fr-FR" sz="2400" dirty="0" err="1">
                <a:latin typeface="Arial"/>
                <a:cs typeface="Arial"/>
              </a:rPr>
              <a:t>métataxonomie</a:t>
            </a:r>
            <a:r>
              <a:rPr lang="fr-FR" sz="2400" dirty="0">
                <a:latin typeface="Arial"/>
                <a:cs typeface="Arial"/>
              </a:rPr>
              <a:t>) et/ou réduction en diversité et richesse génique (</a:t>
            </a:r>
            <a:r>
              <a:rPr lang="fr-FR" sz="2400" dirty="0" err="1">
                <a:latin typeface="Arial"/>
                <a:cs typeface="Arial"/>
              </a:rPr>
              <a:t>métagénomique</a:t>
            </a:r>
            <a:r>
              <a:rPr lang="fr-FR" sz="2400" dirty="0">
                <a:latin typeface="Arial"/>
                <a:cs typeface="Arial"/>
              </a:rPr>
              <a:t>) et/ou excès un ou plusieurs </a:t>
            </a:r>
            <a:r>
              <a:rPr lang="fr-FR" sz="2400" dirty="0" err="1">
                <a:latin typeface="Arial"/>
                <a:cs typeface="Arial"/>
              </a:rPr>
              <a:t>pathobiotes</a:t>
            </a:r>
            <a:r>
              <a:rPr lang="fr-FR" sz="2400" dirty="0">
                <a:latin typeface="Arial"/>
                <a:cs typeface="Arial"/>
              </a:rPr>
              <a:t> (Round &amp; </a:t>
            </a:r>
            <a:r>
              <a:rPr lang="fr-FR" sz="2400" dirty="0" err="1">
                <a:latin typeface="Arial"/>
                <a:cs typeface="Arial"/>
              </a:rPr>
              <a:t>Mazmanian</a:t>
            </a:r>
            <a:r>
              <a:rPr lang="fr-FR" sz="2400" dirty="0">
                <a:latin typeface="Arial"/>
                <a:cs typeface="Arial"/>
              </a:rPr>
              <a:t>. 2009. Nat </a:t>
            </a:r>
            <a:r>
              <a:rPr lang="fr-FR" sz="2400" dirty="0" err="1">
                <a:latin typeface="Arial"/>
                <a:cs typeface="Arial"/>
              </a:rPr>
              <a:t>Rev</a:t>
            </a:r>
            <a:r>
              <a:rPr lang="fr-FR" sz="2400" dirty="0">
                <a:latin typeface="Arial"/>
                <a:cs typeface="Arial"/>
              </a:rPr>
              <a:t> </a:t>
            </a:r>
            <a:r>
              <a:rPr lang="fr-FR" sz="2400" dirty="0" err="1">
                <a:latin typeface="Arial"/>
                <a:cs typeface="Arial"/>
              </a:rPr>
              <a:t>Immunol</a:t>
            </a:r>
            <a:r>
              <a:rPr lang="fr-FR" sz="2400" dirty="0">
                <a:latin typeface="Arial"/>
                <a:cs typeface="Arial"/>
              </a:rPr>
              <a:t>)</a:t>
            </a:r>
          </a:p>
          <a:p>
            <a:r>
              <a:rPr lang="fr-FR" sz="2400" dirty="0">
                <a:latin typeface="Arial"/>
                <a:cs typeface="Arial"/>
              </a:rPr>
              <a:t>Recherche croissante de signatures </a:t>
            </a:r>
            <a:r>
              <a:rPr lang="fr-FR" sz="2400" dirty="0" err="1">
                <a:latin typeface="Arial"/>
                <a:cs typeface="Arial"/>
              </a:rPr>
              <a:t>métabolomiques</a:t>
            </a:r>
            <a:r>
              <a:rPr lang="fr-FR" sz="2400" dirty="0">
                <a:latin typeface="Arial"/>
                <a:cs typeface="Arial"/>
              </a:rPr>
              <a:t> </a:t>
            </a:r>
          </a:p>
          <a:p>
            <a:endParaRPr lang="fr-FR" sz="2400" dirty="0">
              <a:latin typeface="Arial"/>
              <a:cs typeface="Arial"/>
            </a:endParaRPr>
          </a:p>
          <a:p>
            <a:r>
              <a:rPr lang="fr-FR" sz="2400" dirty="0">
                <a:latin typeface="Arial"/>
                <a:cs typeface="Arial"/>
              </a:rPr>
              <a:t>Difficultés pour définir </a:t>
            </a:r>
            <a:r>
              <a:rPr lang="fr-FR" sz="2400" dirty="0" err="1">
                <a:latin typeface="Arial"/>
                <a:cs typeface="Arial"/>
              </a:rPr>
              <a:t>dysbiose</a:t>
            </a:r>
            <a:r>
              <a:rPr lang="fr-FR" sz="2400" dirty="0">
                <a:latin typeface="Arial"/>
                <a:cs typeface="Arial"/>
              </a:rPr>
              <a:t>:</a:t>
            </a:r>
          </a:p>
          <a:p>
            <a:r>
              <a:rPr lang="fr-FR" sz="2400" dirty="0">
                <a:latin typeface="Arial"/>
                <a:cs typeface="Arial"/>
              </a:rPr>
              <a:t>- Toutes </a:t>
            </a:r>
            <a:r>
              <a:rPr lang="fr-FR" sz="2400" dirty="0" err="1">
                <a:latin typeface="Arial"/>
                <a:cs typeface="Arial"/>
              </a:rPr>
              <a:t>dysbioses</a:t>
            </a:r>
            <a:r>
              <a:rPr lang="fr-FR" sz="2400" dirty="0">
                <a:latin typeface="Arial"/>
                <a:cs typeface="Arial"/>
              </a:rPr>
              <a:t> pas nécessairement pathogènes (état écologique alternatif pas obligatoirement état pathologique)</a:t>
            </a:r>
          </a:p>
          <a:p>
            <a:r>
              <a:rPr lang="fr-FR" sz="2400" dirty="0">
                <a:latin typeface="Arial"/>
                <a:cs typeface="Arial"/>
              </a:rPr>
              <a:t>- Grandes variations individuelles/interindividuelles  et médiocre définition du "</a:t>
            </a:r>
            <a:r>
              <a:rPr lang="fr-FR" sz="2400" dirty="0" err="1">
                <a:latin typeface="Arial"/>
                <a:cs typeface="Arial"/>
              </a:rPr>
              <a:t>coeur</a:t>
            </a:r>
            <a:r>
              <a:rPr lang="fr-FR" sz="2400" dirty="0">
                <a:latin typeface="Arial"/>
                <a:cs typeface="Arial"/>
              </a:rPr>
              <a:t> bactérien/génique" assurant symbiose mutualiste = homéostatique</a:t>
            </a:r>
          </a:p>
          <a:p>
            <a:r>
              <a:rPr lang="fr-FR" sz="2400" dirty="0">
                <a:latin typeface="Arial"/>
                <a:cs typeface="Arial"/>
              </a:rPr>
              <a:t>- Composition </a:t>
            </a:r>
            <a:r>
              <a:rPr lang="fr-FR" sz="2400" dirty="0" err="1">
                <a:latin typeface="Arial"/>
                <a:cs typeface="Arial"/>
              </a:rPr>
              <a:t>métataxonomique</a:t>
            </a:r>
            <a:r>
              <a:rPr lang="fr-FR" sz="2400" dirty="0">
                <a:latin typeface="Arial"/>
                <a:cs typeface="Arial"/>
              </a:rPr>
              <a:t> ne donne pas nécessairement données solides sur fonctions car les mêmes voies métaboliques peuvent être partagées par plusieurs espèces</a:t>
            </a:r>
          </a:p>
          <a:p>
            <a:r>
              <a:rPr lang="fr-FR" sz="2400" dirty="0">
                <a:latin typeface="Arial"/>
                <a:cs typeface="Arial"/>
              </a:rPr>
              <a:t>- Localisation non prise en compte: globale ? locale (3D...)</a:t>
            </a:r>
          </a:p>
          <a:p>
            <a:endParaRPr lang="fr-FR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378" y="667264"/>
            <a:ext cx="864218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latin typeface="Arial"/>
                <a:cs typeface="Arial"/>
              </a:rPr>
              <a:t>3D = certaines espèces bactériennes résidant dans la couche de mucus agissent comme moteurs états normaux ou pathologiques soit par contact direct avec muqueuse, soit par communication indirecte via </a:t>
            </a:r>
            <a:r>
              <a:rPr lang="fr-FR" sz="2000" dirty="0" err="1">
                <a:latin typeface="Arial"/>
                <a:cs typeface="Arial"/>
              </a:rPr>
              <a:t>PAMPs</a:t>
            </a:r>
            <a:r>
              <a:rPr lang="fr-FR" sz="2000" dirty="0">
                <a:latin typeface="Arial"/>
                <a:cs typeface="Arial"/>
              </a:rPr>
              <a:t> et/ou métabolites bactériens </a:t>
            </a:r>
            <a:r>
              <a:rPr lang="fr-FR" dirty="0">
                <a:latin typeface="Arial"/>
                <a:cs typeface="Arial"/>
              </a:rPr>
              <a:t>(Cho &amp; Blaser. 2012. Nat </a:t>
            </a:r>
            <a:r>
              <a:rPr lang="fr-FR" dirty="0" err="1">
                <a:latin typeface="Arial"/>
                <a:cs typeface="Arial"/>
              </a:rPr>
              <a:t>Rev</a:t>
            </a:r>
            <a:r>
              <a:rPr lang="fr-FR" dirty="0">
                <a:latin typeface="Arial"/>
                <a:cs typeface="Arial"/>
              </a:rPr>
              <a:t> Genet; Petersen &amp; Round. 2014. </a:t>
            </a:r>
            <a:r>
              <a:rPr lang="fr-FR" dirty="0" err="1">
                <a:latin typeface="Arial"/>
                <a:cs typeface="Arial"/>
              </a:rPr>
              <a:t>Cell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Microbiol</a:t>
            </a:r>
            <a:r>
              <a:rPr lang="fr-FR" dirty="0">
                <a:latin typeface="Arial"/>
                <a:cs typeface="Arial"/>
              </a:rPr>
              <a:t>)</a:t>
            </a:r>
          </a:p>
          <a:p>
            <a:pPr algn="just"/>
            <a:endParaRPr lang="fr-FR" sz="2000" dirty="0">
              <a:latin typeface="Arial"/>
              <a:cs typeface="Arial"/>
            </a:endParaRPr>
          </a:p>
          <a:p>
            <a:pPr algn="just"/>
            <a:r>
              <a:rPr lang="fr-FR" sz="2000" dirty="0">
                <a:latin typeface="Arial"/>
                <a:cs typeface="Arial"/>
              </a:rPr>
              <a:t>Excès ou insuffisance peut faire pencher balance homéostasie vers inflammation ou autre état pathologique:</a:t>
            </a:r>
          </a:p>
          <a:p>
            <a:pPr algn="just"/>
            <a:r>
              <a:rPr lang="fr-FR" sz="2000" dirty="0">
                <a:latin typeface="Arial"/>
                <a:cs typeface="Arial"/>
              </a:rPr>
              <a:t>- SFB/autres vs </a:t>
            </a:r>
            <a:r>
              <a:rPr lang="fr-FR" sz="2000" dirty="0" err="1">
                <a:latin typeface="Arial"/>
                <a:cs typeface="Arial"/>
              </a:rPr>
              <a:t>Lactobacillus</a:t>
            </a:r>
            <a:r>
              <a:rPr lang="fr-FR" sz="2000" dirty="0">
                <a:latin typeface="Arial"/>
                <a:cs typeface="Arial"/>
              </a:rPr>
              <a:t> / </a:t>
            </a:r>
            <a:r>
              <a:rPr lang="fr-FR" sz="2000" dirty="0" err="1">
                <a:latin typeface="Arial"/>
                <a:cs typeface="Arial"/>
              </a:rPr>
              <a:t>Bifidobacterium</a:t>
            </a:r>
            <a:r>
              <a:rPr lang="fr-FR" sz="2000" dirty="0">
                <a:latin typeface="Arial"/>
                <a:cs typeface="Arial"/>
              </a:rPr>
              <a:t> dans la période de maturation du système immunitaire </a:t>
            </a:r>
            <a:r>
              <a:rPr lang="fr-FR" sz="2000" dirty="0" err="1">
                <a:latin typeface="Arial"/>
                <a:cs typeface="Arial"/>
              </a:rPr>
              <a:t>post-sevrage</a:t>
            </a:r>
            <a:r>
              <a:rPr lang="fr-FR" sz="2000" dirty="0">
                <a:latin typeface="Arial"/>
                <a:cs typeface="Arial"/>
              </a:rPr>
              <a:t> sevrage</a:t>
            </a:r>
            <a:r>
              <a:rPr lang="fr-FR" dirty="0">
                <a:latin typeface="Arial"/>
                <a:cs typeface="Arial"/>
              </a:rPr>
              <a:t>(</a:t>
            </a:r>
            <a:r>
              <a:rPr lang="fr-FR" dirty="0" err="1">
                <a:latin typeface="Arial"/>
                <a:cs typeface="Arial"/>
              </a:rPr>
              <a:t>Schnupf</a:t>
            </a:r>
            <a:r>
              <a:rPr lang="fr-FR" dirty="0">
                <a:latin typeface="Arial"/>
                <a:cs typeface="Arial"/>
              </a:rPr>
              <a:t> et al. 2013. </a:t>
            </a:r>
            <a:r>
              <a:rPr lang="fr-FR" dirty="0" err="1">
                <a:latin typeface="Arial"/>
                <a:cs typeface="Arial"/>
              </a:rPr>
              <a:t>Semin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Immunol</a:t>
            </a:r>
            <a:r>
              <a:rPr lang="fr-FR" dirty="0">
                <a:latin typeface="Arial"/>
                <a:cs typeface="Arial"/>
              </a:rPr>
              <a:t>; Tan et al. 2016. PNAS)</a:t>
            </a:r>
          </a:p>
          <a:p>
            <a:pPr algn="just"/>
            <a:r>
              <a:rPr lang="fr-FR" sz="2000" dirty="0">
                <a:latin typeface="Arial"/>
                <a:cs typeface="Arial"/>
              </a:rPr>
              <a:t>- </a:t>
            </a:r>
            <a:r>
              <a:rPr lang="fr-FR" sz="2000" dirty="0" err="1">
                <a:latin typeface="Arial"/>
                <a:cs typeface="Arial"/>
              </a:rPr>
              <a:t>Fusobacterium</a:t>
            </a:r>
            <a:r>
              <a:rPr lang="fr-FR" sz="2000" dirty="0">
                <a:latin typeface="Arial"/>
                <a:cs typeface="Arial"/>
              </a:rPr>
              <a:t> / </a:t>
            </a:r>
            <a:r>
              <a:rPr lang="fr-FR" sz="2000" dirty="0" err="1">
                <a:latin typeface="Arial"/>
                <a:cs typeface="Arial"/>
              </a:rPr>
              <a:t>Protéobactéries</a:t>
            </a:r>
            <a:r>
              <a:rPr lang="fr-FR" sz="2000" dirty="0">
                <a:latin typeface="Arial"/>
                <a:cs typeface="Arial"/>
              </a:rPr>
              <a:t> vs </a:t>
            </a:r>
            <a:r>
              <a:rPr lang="fr-FR" sz="2000" i="1" dirty="0" err="1">
                <a:latin typeface="Arial"/>
                <a:cs typeface="Arial"/>
              </a:rPr>
              <a:t>Faecalibacterium</a:t>
            </a:r>
            <a:r>
              <a:rPr lang="fr-FR" sz="2000" i="1" dirty="0">
                <a:latin typeface="Arial"/>
                <a:cs typeface="Arial"/>
              </a:rPr>
              <a:t> </a:t>
            </a:r>
            <a:r>
              <a:rPr lang="fr-FR" sz="2000" i="1" dirty="0" err="1">
                <a:latin typeface="Arial"/>
                <a:cs typeface="Arial"/>
              </a:rPr>
              <a:t>prauznitzii</a:t>
            </a:r>
            <a:r>
              <a:rPr lang="fr-FR" sz="2000" i="1" dirty="0">
                <a:latin typeface="Arial"/>
                <a:cs typeface="Arial"/>
              </a:rPr>
              <a:t> </a:t>
            </a:r>
            <a:r>
              <a:rPr lang="fr-FR" sz="2000" dirty="0">
                <a:latin typeface="Arial"/>
                <a:cs typeface="Arial"/>
              </a:rPr>
              <a:t>dans MICI, cancer colorectal </a:t>
            </a:r>
            <a:r>
              <a:rPr lang="fr-FR" dirty="0">
                <a:latin typeface="Arial"/>
                <a:cs typeface="Arial"/>
              </a:rPr>
              <a:t>(</a:t>
            </a:r>
            <a:r>
              <a:rPr lang="fr-FR" dirty="0" err="1">
                <a:latin typeface="Arial"/>
                <a:cs typeface="Arial"/>
              </a:rPr>
              <a:t>Castellarin</a:t>
            </a:r>
            <a:r>
              <a:rPr lang="fr-FR" dirty="0">
                <a:latin typeface="Arial"/>
                <a:cs typeface="Arial"/>
              </a:rPr>
              <a:t> et al. 2012. </a:t>
            </a:r>
            <a:r>
              <a:rPr lang="fr-FR" dirty="0" err="1">
                <a:latin typeface="Arial"/>
                <a:cs typeface="Arial"/>
              </a:rPr>
              <a:t>Genome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Res</a:t>
            </a:r>
            <a:r>
              <a:rPr lang="fr-FR" dirty="0">
                <a:latin typeface="Arial"/>
                <a:cs typeface="Arial"/>
              </a:rPr>
              <a:t>; Sokol et al. 2009. </a:t>
            </a:r>
            <a:r>
              <a:rPr lang="fr-FR" dirty="0" err="1">
                <a:latin typeface="Arial"/>
                <a:cs typeface="Arial"/>
              </a:rPr>
              <a:t>Inflamm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Bowel</a:t>
            </a:r>
            <a:r>
              <a:rPr lang="fr-FR" dirty="0">
                <a:latin typeface="Arial"/>
                <a:cs typeface="Arial"/>
              </a:rPr>
              <a:t> Dis) </a:t>
            </a:r>
            <a:r>
              <a:rPr lang="fr-FR" sz="2000" dirty="0">
                <a:latin typeface="Arial"/>
                <a:cs typeface="Arial"/>
              </a:rPr>
              <a:t>? </a:t>
            </a:r>
          </a:p>
          <a:p>
            <a:pPr algn="just"/>
            <a:endParaRPr lang="fr-FR" sz="2000" dirty="0">
              <a:latin typeface="Arial"/>
              <a:cs typeface="Arial"/>
            </a:endParaRPr>
          </a:p>
          <a:p>
            <a:pPr algn="just"/>
            <a:r>
              <a:rPr lang="fr-FR" sz="2000" dirty="0">
                <a:latin typeface="Arial"/>
                <a:cs typeface="Arial"/>
              </a:rPr>
              <a:t>Cependant </a:t>
            </a:r>
            <a:r>
              <a:rPr lang="fr-FR" sz="2000" dirty="0" err="1">
                <a:latin typeface="Arial"/>
                <a:cs typeface="Arial"/>
              </a:rPr>
              <a:t>microbiote</a:t>
            </a:r>
            <a:r>
              <a:rPr lang="fr-FR" sz="2000" dirty="0">
                <a:latin typeface="Arial"/>
                <a:cs typeface="Arial"/>
              </a:rPr>
              <a:t> pourrait surtout répondre au régime alimentaire qui serait le moteur essentiel de l'état pathologique par l'intermédiaire de l'altération du </a:t>
            </a:r>
            <a:r>
              <a:rPr lang="fr-FR" sz="2000" dirty="0" err="1">
                <a:latin typeface="Arial"/>
                <a:cs typeface="Arial"/>
              </a:rPr>
              <a:t>microbiote</a:t>
            </a:r>
            <a:r>
              <a:rPr lang="fr-FR" sz="2000" dirty="0">
                <a:latin typeface="Arial"/>
                <a:cs typeface="Arial"/>
              </a:rPr>
              <a:t> = régime riche en graisses, protides &amp; cancer colique (Martinez et al. 2017. Gut Microbes)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033429" y="115851"/>
            <a:ext cx="3198562" cy="523220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/>
                <a:cs typeface="Arial"/>
              </a:rPr>
              <a:t>Définition </a:t>
            </a:r>
            <a:r>
              <a:rPr lang="fr-FR" sz="2800" dirty="0" err="1">
                <a:latin typeface="Arial"/>
                <a:cs typeface="Arial"/>
              </a:rPr>
              <a:t>dysbiose</a:t>
            </a:r>
            <a:endParaRPr lang="fr-FR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52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331119" y="4086966"/>
            <a:ext cx="13811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500">
              <a:latin typeface="Times" charset="0"/>
              <a:ea typeface="ＭＳ Ｐゴシック" charset="-128"/>
            </a:endParaRPr>
          </a:p>
        </p:txBody>
      </p:sp>
      <p:pic>
        <p:nvPicPr>
          <p:cNvPr id="9" name="Image 8" descr="Hamlet2_modifié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791" y="1908247"/>
            <a:ext cx="4308315" cy="317319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905697" y="349153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3.5 milliards d’années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53951" y="1919596"/>
            <a:ext cx="29803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Eucaryotes multicellulaires:</a:t>
            </a:r>
          </a:p>
          <a:p>
            <a:r>
              <a:rPr lang="fr-FR" dirty="0">
                <a:latin typeface="Arial"/>
                <a:cs typeface="Arial"/>
              </a:rPr>
              <a:t>800 millions d’années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i="1" dirty="0">
                <a:latin typeface="Arial"/>
                <a:cs typeface="Arial"/>
              </a:rPr>
              <a:t>Homo sapiens</a:t>
            </a:r>
            <a:r>
              <a:rPr lang="fr-FR" dirty="0">
                <a:latin typeface="Arial"/>
                <a:cs typeface="Arial"/>
              </a:rPr>
              <a:t>:</a:t>
            </a:r>
          </a:p>
          <a:p>
            <a:r>
              <a:rPr lang="fr-FR" dirty="0">
                <a:latin typeface="Arial"/>
                <a:cs typeface="Arial"/>
              </a:rPr>
              <a:t>40 000 ans</a:t>
            </a:r>
          </a:p>
          <a:p>
            <a:endParaRPr lang="fr-FR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58960" y="1007245"/>
            <a:ext cx="662609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i="1" dirty="0">
                <a:latin typeface="Arial"/>
                <a:cs typeface="Arial"/>
              </a:rPr>
              <a:t>Homo sapiens,</a:t>
            </a:r>
            <a:r>
              <a:rPr lang="fr-FR" dirty="0">
                <a:latin typeface="Arial"/>
                <a:cs typeface="Arial"/>
              </a:rPr>
              <a:t> un hybride </a:t>
            </a:r>
            <a:r>
              <a:rPr lang="fr-FR" dirty="0" err="1">
                <a:latin typeface="Arial"/>
                <a:cs typeface="Arial"/>
              </a:rPr>
              <a:t>eukaryote</a:t>
            </a:r>
            <a:r>
              <a:rPr lang="fr-FR" dirty="0">
                <a:latin typeface="Arial"/>
                <a:cs typeface="Arial"/>
              </a:rPr>
              <a:t>-procaryote = « </a:t>
            </a:r>
            <a:r>
              <a:rPr lang="fr-FR" dirty="0" err="1">
                <a:latin typeface="Arial"/>
                <a:cs typeface="Arial"/>
              </a:rPr>
              <a:t>superorganism</a:t>
            </a:r>
            <a:r>
              <a:rPr lang="fr-FR" dirty="0">
                <a:latin typeface="Arial"/>
                <a:cs typeface="Arial"/>
              </a:rPr>
              <a:t> »</a:t>
            </a:r>
          </a:p>
          <a:p>
            <a:pPr algn="ctr"/>
            <a:r>
              <a:rPr lang="fr-FR" dirty="0">
                <a:latin typeface="Arial"/>
                <a:cs typeface="Arial"/>
              </a:rPr>
              <a:t>Concept d’</a:t>
            </a:r>
            <a:r>
              <a:rPr lang="fr-FR" dirty="0" err="1">
                <a:latin typeface="Arial"/>
                <a:cs typeface="Arial"/>
              </a:rPr>
              <a:t>holobiote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58266" y="5185570"/>
            <a:ext cx="6545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latin typeface="Arial"/>
                <a:cs typeface="Arial"/>
              </a:rPr>
              <a:t>Nothing</a:t>
            </a:r>
            <a:r>
              <a:rPr lang="fr-FR" i="1" dirty="0">
                <a:latin typeface="Arial"/>
                <a:cs typeface="Arial"/>
              </a:rPr>
              <a:t> in </a:t>
            </a:r>
            <a:r>
              <a:rPr lang="fr-FR" i="1" dirty="0" err="1">
                <a:latin typeface="Arial"/>
                <a:cs typeface="Arial"/>
              </a:rPr>
              <a:t>biology</a:t>
            </a:r>
            <a:r>
              <a:rPr lang="fr-FR" i="1" dirty="0">
                <a:latin typeface="Arial"/>
                <a:cs typeface="Arial"/>
              </a:rPr>
              <a:t> </a:t>
            </a:r>
            <a:r>
              <a:rPr lang="fr-FR" i="1" dirty="0" err="1">
                <a:latin typeface="Arial"/>
                <a:cs typeface="Arial"/>
              </a:rPr>
              <a:t>makes</a:t>
            </a:r>
            <a:r>
              <a:rPr lang="fr-FR" i="1" dirty="0">
                <a:latin typeface="Arial"/>
                <a:cs typeface="Arial"/>
              </a:rPr>
              <a:t> </a:t>
            </a:r>
            <a:r>
              <a:rPr lang="fr-FR" i="1" dirty="0" err="1">
                <a:latin typeface="Arial"/>
                <a:cs typeface="Arial"/>
              </a:rPr>
              <a:t>sense</a:t>
            </a:r>
            <a:r>
              <a:rPr lang="fr-FR" i="1" dirty="0">
                <a:latin typeface="Arial"/>
                <a:cs typeface="Arial"/>
              </a:rPr>
              <a:t> </a:t>
            </a:r>
            <a:r>
              <a:rPr lang="fr-FR" i="1" dirty="0" err="1">
                <a:latin typeface="Arial"/>
                <a:cs typeface="Arial"/>
              </a:rPr>
              <a:t>except</a:t>
            </a:r>
            <a:r>
              <a:rPr lang="fr-FR" i="1" dirty="0">
                <a:latin typeface="Arial"/>
                <a:cs typeface="Arial"/>
              </a:rPr>
              <a:t> in the light of </a:t>
            </a:r>
            <a:r>
              <a:rPr lang="fr-FR" i="1" dirty="0" err="1">
                <a:latin typeface="Arial"/>
                <a:cs typeface="Arial"/>
              </a:rPr>
              <a:t>evolution</a:t>
            </a:r>
            <a:endParaRPr lang="fr-FR" i="1" dirty="0">
              <a:latin typeface="Arial"/>
              <a:cs typeface="Arial"/>
            </a:endParaRPr>
          </a:p>
          <a:p>
            <a:r>
              <a:rPr lang="fr-FR" dirty="0" err="1">
                <a:latin typeface="Arial"/>
                <a:cs typeface="Arial"/>
              </a:rPr>
              <a:t>Theodosius</a:t>
            </a:r>
            <a:r>
              <a:rPr lang="fr-FR" dirty="0">
                <a:latin typeface="Arial"/>
                <a:cs typeface="Arial"/>
              </a:rPr>
              <a:t> Dobzhansky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94593" y="3837843"/>
            <a:ext cx="212429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Holobiome</a:t>
            </a:r>
            <a:r>
              <a:rPr lang="fr-FR" sz="1350" dirty="0"/>
              <a:t> = unit on </a:t>
            </a:r>
            <a:r>
              <a:rPr lang="fr-FR" sz="1350" dirty="0" err="1"/>
              <a:t>which</a:t>
            </a:r>
            <a:r>
              <a:rPr lang="fr-FR" sz="1350" dirty="0"/>
              <a:t> </a:t>
            </a:r>
          </a:p>
          <a:p>
            <a:r>
              <a:rPr lang="fr-FR" sz="1350" dirty="0" err="1"/>
              <a:t>selective</a:t>
            </a:r>
            <a:r>
              <a:rPr lang="fr-FR" sz="1350" dirty="0"/>
              <a:t> pressure impacts</a:t>
            </a:r>
          </a:p>
          <a:p>
            <a:r>
              <a:rPr lang="fr-FR" sz="1350" dirty="0"/>
              <a:t>In the course of </a:t>
            </a:r>
            <a:r>
              <a:rPr lang="fr-FR" sz="1350" dirty="0" err="1"/>
              <a:t>evolution</a:t>
            </a:r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4064928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1595438"/>
            <a:ext cx="9105900" cy="3670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67000" y="273050"/>
            <a:ext cx="8760542" cy="946150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dirty="0">
                <a:latin typeface="Arial" charset="0"/>
              </a:rPr>
              <a:t>Accroissement massif de la population des Entérobactéries chez les patients atteints de CD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5875" y="5246688"/>
            <a:ext cx="91058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dirty="0">
                <a:latin typeface="Arial" charset="0"/>
              </a:rPr>
              <a:t>     Contrôle normal		            Maladie de </a:t>
            </a:r>
            <a:r>
              <a:rPr lang="fr-FR" sz="2800" dirty="0" err="1">
                <a:latin typeface="Arial" charset="0"/>
              </a:rPr>
              <a:t>Crohn</a:t>
            </a:r>
            <a:r>
              <a:rPr lang="fr-FR" sz="2800" dirty="0">
                <a:latin typeface="Arial" charset="0"/>
              </a:rPr>
              <a:t> active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219200" y="5772150"/>
            <a:ext cx="67256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latin typeface="Arial" charset="0"/>
              </a:rPr>
              <a:t>G = cellules caliciformes, BL = Lamina basale, N = Noyau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468813" y="1447800"/>
            <a:ext cx="255587" cy="396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6781800" y="6491288"/>
            <a:ext cx="22147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err="1">
                <a:latin typeface="Arial" charset="0"/>
              </a:rPr>
              <a:t>Swidsinski</a:t>
            </a:r>
            <a:r>
              <a:rPr lang="fr-FR" sz="1600" dirty="0">
                <a:latin typeface="Arial" charset="0"/>
              </a:rPr>
              <a:t> et al., 2002</a:t>
            </a:r>
            <a:endParaRPr lang="fr-FR" sz="2000" dirty="0">
              <a:latin typeface="Arial" charset="0"/>
            </a:endParaRP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4459288" y="1600200"/>
            <a:ext cx="0" cy="3657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4724400" y="1600200"/>
            <a:ext cx="0" cy="3657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1600200"/>
            <a:ext cx="152400" cy="381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7938" y="1592263"/>
            <a:ext cx="0" cy="1066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4752975" y="1600200"/>
            <a:ext cx="304800" cy="381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7270750" y="3665538"/>
            <a:ext cx="3810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4495800" y="1524000"/>
            <a:ext cx="198438" cy="3930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385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0494" y="1143002"/>
            <a:ext cx="87630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latin typeface="Arial"/>
              <a:cs typeface="Arial"/>
            </a:endParaRPr>
          </a:p>
          <a:p>
            <a:r>
              <a:rPr lang="fr-FR" sz="2000" dirty="0">
                <a:latin typeface="Arial"/>
                <a:cs typeface="Arial"/>
              </a:rPr>
              <a:t>Le microorganisme doit être retrouvé en abondance dans tous les organismes souffrant de la maladie, mais ne devraient pas être retrouvé dans les organismes sains</a:t>
            </a:r>
          </a:p>
          <a:p>
            <a:endParaRPr lang="fr-FR" sz="2000" dirty="0">
              <a:latin typeface="Arial"/>
              <a:cs typeface="Arial"/>
            </a:endParaRPr>
          </a:p>
          <a:p>
            <a:r>
              <a:rPr lang="fr-FR" sz="2000" dirty="0">
                <a:latin typeface="Arial"/>
                <a:cs typeface="Arial"/>
              </a:rPr>
              <a:t>Le microorganisme doit pouvoir être isolé d'un organisme malade et cultivé en culture pure</a:t>
            </a:r>
          </a:p>
          <a:p>
            <a:endParaRPr lang="fr-FR" sz="2000" dirty="0">
              <a:latin typeface="Arial"/>
              <a:cs typeface="Arial"/>
            </a:endParaRPr>
          </a:p>
          <a:p>
            <a:r>
              <a:rPr lang="fr-FR" sz="2000" dirty="0">
                <a:latin typeface="Arial"/>
                <a:cs typeface="Arial"/>
              </a:rPr>
              <a:t>Le microorganisme cultivé d'un organisme malade devrait causer la maladie chez un organisme sain</a:t>
            </a:r>
          </a:p>
          <a:p>
            <a:endParaRPr lang="fr-FR" sz="2000" dirty="0">
              <a:latin typeface="Arial"/>
              <a:cs typeface="Arial"/>
            </a:endParaRPr>
          </a:p>
          <a:p>
            <a:r>
              <a:rPr lang="fr-FR" sz="2000" dirty="0">
                <a:latin typeface="Arial"/>
                <a:cs typeface="Arial"/>
              </a:rPr>
              <a:t>Le microorganisme doit être </a:t>
            </a:r>
            <a:r>
              <a:rPr lang="fr-FR" sz="2000" dirty="0" err="1">
                <a:latin typeface="Arial"/>
                <a:cs typeface="Arial"/>
              </a:rPr>
              <a:t>réisolé</a:t>
            </a:r>
            <a:r>
              <a:rPr lang="fr-FR" sz="2000" dirty="0">
                <a:latin typeface="Arial"/>
                <a:cs typeface="Arial"/>
              </a:rPr>
              <a:t> de l'hôte rendu malade par son inoculation expérimentale et identifié comme étant identique au microorganisme initial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656" y="220133"/>
            <a:ext cx="1191846" cy="1549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38533" y="6117181"/>
            <a:ext cx="5834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Koch R (1884) Die </a:t>
            </a:r>
            <a:r>
              <a:rPr lang="fr-FR" dirty="0" err="1"/>
              <a:t>aetiologie</a:t>
            </a:r>
            <a:r>
              <a:rPr lang="fr-FR" dirty="0"/>
              <a:t> der </a:t>
            </a:r>
            <a:r>
              <a:rPr lang="fr-FR" dirty="0" err="1"/>
              <a:t>tuberkulose</a:t>
            </a:r>
            <a:r>
              <a:rPr lang="fr-FR" dirty="0"/>
              <a:t>. </a:t>
            </a:r>
            <a:r>
              <a:rPr lang="fr-FR" dirty="0" err="1"/>
              <a:t>Mitth</a:t>
            </a:r>
            <a:r>
              <a:rPr lang="fr-FR" dirty="0"/>
              <a:t> </a:t>
            </a:r>
            <a:r>
              <a:rPr lang="fr-FR" dirty="0" err="1"/>
              <a:t>aus</a:t>
            </a:r>
            <a:r>
              <a:rPr lang="fr-FR" dirty="0"/>
              <a:t> </a:t>
            </a:r>
            <a:r>
              <a:rPr lang="fr-FR" dirty="0" err="1"/>
              <a:t>dem</a:t>
            </a:r>
            <a:endParaRPr lang="fr-FR" dirty="0"/>
          </a:p>
          <a:p>
            <a:r>
              <a:rPr lang="fr-FR" dirty="0" err="1"/>
              <a:t>Kaiserl</a:t>
            </a:r>
            <a:r>
              <a:rPr lang="fr-FR" dirty="0"/>
              <a:t> </a:t>
            </a:r>
            <a:r>
              <a:rPr lang="fr-FR" dirty="0" err="1"/>
              <a:t>Gesundheitsamt</a:t>
            </a:r>
            <a:r>
              <a:rPr lang="fr-FR" dirty="0"/>
              <a:t> 2:1–88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852865" y="1778025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/>
                <a:cs typeface="Arial"/>
              </a:rPr>
              <a:t>Robert Koch</a:t>
            </a:r>
          </a:p>
          <a:p>
            <a:r>
              <a:rPr lang="fr-FR" sz="1200" dirty="0">
                <a:latin typeface="Arial"/>
                <a:cs typeface="Arial"/>
              </a:rPr>
              <a:t>1843-1010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75162" y="232822"/>
            <a:ext cx="713065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/>
                <a:cs typeface="Arial"/>
              </a:rPr>
              <a:t>Postulats de Koch, version originale (1884): </a:t>
            </a:r>
          </a:p>
          <a:p>
            <a:r>
              <a:rPr lang="fr-FR" sz="2800" dirty="0">
                <a:latin typeface="Arial"/>
                <a:cs typeface="Arial"/>
              </a:rPr>
              <a:t>microbes agents étiologiques de maladies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7" y="1841498"/>
            <a:ext cx="9144007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/>
                <a:cs typeface="Arial"/>
              </a:rPr>
              <a:t>Souris axéniques utilisées afin de </a:t>
            </a:r>
            <a:r>
              <a:rPr lang="fr-FR" sz="2400" dirty="0" err="1">
                <a:latin typeface="Arial"/>
                <a:cs typeface="Arial"/>
              </a:rPr>
              <a:t>phénocopier</a:t>
            </a:r>
            <a:r>
              <a:rPr lang="fr-FR" sz="2400" dirty="0">
                <a:latin typeface="Arial"/>
                <a:cs typeface="Arial"/>
              </a:rPr>
              <a:t> par transfert fécal les pathologies humaines corrélées à une </a:t>
            </a:r>
            <a:r>
              <a:rPr lang="fr-FR" sz="2400" dirty="0" err="1">
                <a:latin typeface="Arial"/>
                <a:cs typeface="Arial"/>
              </a:rPr>
              <a:t>dysbiose</a:t>
            </a:r>
            <a:r>
              <a:rPr lang="fr-FR" sz="2400" dirty="0">
                <a:latin typeface="Arial"/>
                <a:cs typeface="Arial"/>
              </a:rPr>
              <a:t> intestinale</a:t>
            </a:r>
          </a:p>
          <a:p>
            <a:r>
              <a:rPr lang="fr-FR" sz="2400" dirty="0">
                <a:latin typeface="Arial"/>
                <a:cs typeface="Arial"/>
              </a:rPr>
              <a:t>Approche logique afin d'établir un lien de causalité en référence aux postulats de Koch</a:t>
            </a:r>
          </a:p>
          <a:p>
            <a:endParaRPr lang="fr-FR" sz="2400" dirty="0">
              <a:latin typeface="Arial"/>
              <a:cs typeface="Arial"/>
            </a:endParaRPr>
          </a:p>
          <a:p>
            <a:r>
              <a:rPr lang="fr-FR" sz="2400" b="1" dirty="0">
                <a:latin typeface="Arial"/>
                <a:cs typeface="Arial"/>
              </a:rPr>
              <a:t>Obésité</a:t>
            </a:r>
            <a:r>
              <a:rPr lang="fr-FR" sz="2400" dirty="0">
                <a:latin typeface="Arial"/>
                <a:cs typeface="Arial"/>
              </a:rPr>
              <a:t>: </a:t>
            </a:r>
            <a:r>
              <a:rPr lang="fr-FR" sz="2400" dirty="0" err="1">
                <a:latin typeface="Arial"/>
                <a:cs typeface="Arial"/>
              </a:rPr>
              <a:t>microbiotes</a:t>
            </a:r>
            <a:r>
              <a:rPr lang="fr-FR" sz="2400" dirty="0">
                <a:latin typeface="Arial"/>
                <a:cs typeface="Arial"/>
              </a:rPr>
              <a:t> de sujets obèses transplantés à souris axéniques (</a:t>
            </a:r>
            <a:r>
              <a:rPr lang="fr-FR" sz="2400" dirty="0" err="1">
                <a:latin typeface="Arial"/>
                <a:cs typeface="Arial"/>
              </a:rPr>
              <a:t>Ridaura</a:t>
            </a:r>
            <a:r>
              <a:rPr lang="fr-FR" sz="2400" dirty="0">
                <a:latin typeface="Arial"/>
                <a:cs typeface="Arial"/>
              </a:rPr>
              <a:t> et coll. 2013. Science)</a:t>
            </a:r>
          </a:p>
          <a:p>
            <a:r>
              <a:rPr lang="fr-FR" sz="2400" b="1" dirty="0">
                <a:latin typeface="Arial"/>
                <a:cs typeface="Arial"/>
              </a:rPr>
              <a:t>Augmentation adiposité grossesse</a:t>
            </a:r>
            <a:r>
              <a:rPr lang="fr-FR" sz="2400" dirty="0">
                <a:latin typeface="Arial"/>
                <a:cs typeface="Arial"/>
              </a:rPr>
              <a:t>: </a:t>
            </a:r>
            <a:r>
              <a:rPr lang="fr-FR" sz="2400" dirty="0" err="1">
                <a:latin typeface="Arial"/>
                <a:cs typeface="Arial"/>
              </a:rPr>
              <a:t>microbiotes</a:t>
            </a:r>
            <a:r>
              <a:rPr lang="fr-FR" sz="2400" dirty="0">
                <a:latin typeface="Arial"/>
                <a:cs typeface="Arial"/>
              </a:rPr>
              <a:t> femmes enceintes transplantés souris axéniques (</a:t>
            </a:r>
            <a:r>
              <a:rPr lang="fr-FR" sz="2400" dirty="0" err="1">
                <a:latin typeface="Arial"/>
                <a:cs typeface="Arial"/>
              </a:rPr>
              <a:t>Koren</a:t>
            </a:r>
            <a:r>
              <a:rPr lang="fr-FR" sz="2400" dirty="0">
                <a:latin typeface="Arial"/>
                <a:cs typeface="Arial"/>
              </a:rPr>
              <a:t> et coll. 2012. </a:t>
            </a:r>
            <a:r>
              <a:rPr lang="fr-FR" sz="2400" dirty="0" err="1">
                <a:latin typeface="Arial"/>
                <a:cs typeface="Arial"/>
              </a:rPr>
              <a:t>Cell</a:t>
            </a:r>
            <a:r>
              <a:rPr lang="fr-FR" sz="2400" dirty="0">
                <a:latin typeface="Arial"/>
                <a:cs typeface="Arial"/>
              </a:rPr>
              <a:t>)</a:t>
            </a:r>
          </a:p>
          <a:p>
            <a:r>
              <a:rPr lang="fr-FR" sz="2400" b="1" dirty="0">
                <a:latin typeface="Arial"/>
                <a:cs typeface="Arial"/>
              </a:rPr>
              <a:t>Malnutrition</a:t>
            </a:r>
            <a:r>
              <a:rPr lang="fr-FR" sz="2400" dirty="0">
                <a:latin typeface="Arial"/>
                <a:cs typeface="Arial"/>
              </a:rPr>
              <a:t>: </a:t>
            </a:r>
            <a:r>
              <a:rPr lang="fr-FR" sz="2400" dirty="0" err="1">
                <a:latin typeface="Arial"/>
                <a:cs typeface="Arial"/>
              </a:rPr>
              <a:t>microbiotes</a:t>
            </a:r>
            <a:r>
              <a:rPr lang="fr-FR" sz="2400" dirty="0">
                <a:latin typeface="Arial"/>
                <a:cs typeface="Arial"/>
              </a:rPr>
              <a:t> enfants malnutris (</a:t>
            </a:r>
            <a:r>
              <a:rPr lang="fr-FR" sz="2400" dirty="0" err="1">
                <a:latin typeface="Arial"/>
                <a:cs typeface="Arial"/>
              </a:rPr>
              <a:t>Blanton</a:t>
            </a:r>
            <a:r>
              <a:rPr lang="fr-FR" sz="2400" dirty="0">
                <a:latin typeface="Arial"/>
                <a:cs typeface="Arial"/>
              </a:rPr>
              <a:t> et coll. 2016. Science)</a:t>
            </a:r>
          </a:p>
          <a:p>
            <a:r>
              <a:rPr lang="fr-FR" sz="2400" b="1" dirty="0">
                <a:latin typeface="Arial"/>
                <a:cs typeface="Arial"/>
              </a:rPr>
              <a:t>Asthme</a:t>
            </a:r>
            <a:r>
              <a:rPr lang="fr-FR" sz="2400" dirty="0">
                <a:latin typeface="Arial"/>
                <a:cs typeface="Arial"/>
              </a:rPr>
              <a:t>: </a:t>
            </a:r>
            <a:r>
              <a:rPr lang="fr-FR" sz="2400" dirty="0" err="1">
                <a:latin typeface="Arial"/>
                <a:cs typeface="Arial"/>
              </a:rPr>
              <a:t>microbiotes</a:t>
            </a:r>
            <a:r>
              <a:rPr lang="fr-FR" sz="2400" dirty="0">
                <a:latin typeface="Arial"/>
                <a:cs typeface="Arial"/>
              </a:rPr>
              <a:t> enfants à risque d'asthme transplanté à souriceaux nouveau-nés  (</a:t>
            </a:r>
            <a:r>
              <a:rPr lang="fr-FR" sz="2400" dirty="0" err="1">
                <a:latin typeface="Arial"/>
                <a:cs typeface="Arial"/>
              </a:rPr>
              <a:t>Arrieta</a:t>
            </a:r>
            <a:r>
              <a:rPr lang="fr-FR" sz="2400" dirty="0">
                <a:latin typeface="Arial"/>
                <a:cs typeface="Arial"/>
              </a:rPr>
              <a:t> et coll. 2015. </a:t>
            </a:r>
            <a:r>
              <a:rPr lang="fr-FR" sz="2400" dirty="0" err="1">
                <a:latin typeface="Arial"/>
                <a:cs typeface="Arial"/>
              </a:rPr>
              <a:t>Sci</a:t>
            </a:r>
            <a:r>
              <a:rPr lang="fr-FR" sz="2400" dirty="0">
                <a:latin typeface="Arial"/>
                <a:cs typeface="Arial"/>
              </a:rPr>
              <a:t> </a:t>
            </a:r>
            <a:r>
              <a:rPr lang="fr-FR" sz="2400" dirty="0" err="1">
                <a:latin typeface="Arial"/>
                <a:cs typeface="Arial"/>
              </a:rPr>
              <a:t>Transl</a:t>
            </a:r>
            <a:r>
              <a:rPr lang="fr-FR" sz="2400" dirty="0">
                <a:latin typeface="Arial"/>
                <a:cs typeface="Arial"/>
              </a:rPr>
              <a:t> Med)</a:t>
            </a:r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  <p:pic>
        <p:nvPicPr>
          <p:cNvPr id="5" name="Image 4" descr="Germ-Free Mouse Chamber2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169" y="169336"/>
            <a:ext cx="4064000" cy="1612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8164" y="190498"/>
            <a:ext cx="3378649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"/>
                <a:cs typeface="Arial"/>
              </a:rPr>
              <a:t>Lien de causalité:</a:t>
            </a:r>
          </a:p>
          <a:p>
            <a:r>
              <a:rPr lang="fr-FR" sz="3200" dirty="0">
                <a:latin typeface="Arial"/>
                <a:cs typeface="Arial"/>
              </a:rPr>
              <a:t>souris axéniques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14593" y="702583"/>
            <a:ext cx="88374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/>
                <a:cs typeface="Arial"/>
              </a:rPr>
              <a:t>Peu de démonstration d'un lien de causalité </a:t>
            </a:r>
            <a:r>
              <a:rPr lang="fr-FR" sz="2000" dirty="0" err="1">
                <a:latin typeface="Arial"/>
                <a:cs typeface="Arial"/>
              </a:rPr>
              <a:t>dysbiose-maladie</a:t>
            </a:r>
            <a:r>
              <a:rPr lang="fr-FR" sz="2000" dirty="0">
                <a:latin typeface="Arial"/>
                <a:cs typeface="Arial"/>
              </a:rPr>
              <a:t> par interventions cliniques:</a:t>
            </a:r>
          </a:p>
          <a:p>
            <a:r>
              <a:rPr lang="fr-FR" sz="2000" dirty="0">
                <a:latin typeface="Arial"/>
                <a:cs typeface="Arial"/>
              </a:rPr>
              <a:t>- Obésité/transfert fécal: sensibilité à l'insuline partiellement restaurée, tendance vers profil </a:t>
            </a:r>
            <a:r>
              <a:rPr lang="fr-FR" sz="2000" dirty="0" err="1">
                <a:latin typeface="Arial"/>
                <a:cs typeface="Arial"/>
              </a:rPr>
              <a:t>métabolomique</a:t>
            </a:r>
            <a:r>
              <a:rPr lang="fr-FR" sz="2000" dirty="0">
                <a:latin typeface="Arial"/>
                <a:cs typeface="Arial"/>
              </a:rPr>
              <a:t> sérique sujet à jeun (en association avec transplantation </a:t>
            </a:r>
            <a:r>
              <a:rPr lang="fr-FR" sz="2000" dirty="0" err="1">
                <a:latin typeface="Arial"/>
                <a:cs typeface="Arial"/>
              </a:rPr>
              <a:t>microbiote</a:t>
            </a:r>
            <a:r>
              <a:rPr lang="fr-FR" sz="2000" dirty="0">
                <a:latin typeface="Arial"/>
                <a:cs typeface="Arial"/>
              </a:rPr>
              <a:t> chez souris axénique)</a:t>
            </a:r>
          </a:p>
          <a:p>
            <a:r>
              <a:rPr lang="fr-FR" sz="2000" dirty="0">
                <a:latin typeface="Arial"/>
                <a:cs typeface="Arial"/>
              </a:rPr>
              <a:t>Bactérie responsables de l'induction résistance à l'insuline</a:t>
            </a:r>
          </a:p>
          <a:p>
            <a:r>
              <a:rPr lang="fr-FR" sz="2000" dirty="0">
                <a:latin typeface="Arial"/>
                <a:cs typeface="Arial"/>
              </a:rPr>
              <a:t>- Kwashiorkor (</a:t>
            </a:r>
            <a:r>
              <a:rPr lang="fr-FR" sz="2000" dirty="0" err="1">
                <a:latin typeface="Arial"/>
                <a:cs typeface="Arial"/>
              </a:rPr>
              <a:t>Subramanian</a:t>
            </a:r>
            <a:r>
              <a:rPr lang="fr-FR" sz="2000" dirty="0">
                <a:latin typeface="Arial"/>
                <a:cs typeface="Arial"/>
              </a:rPr>
              <a:t> et coll. 2014. Nature)</a:t>
            </a:r>
          </a:p>
          <a:p>
            <a:r>
              <a:rPr lang="fr-FR" sz="2000" dirty="0">
                <a:latin typeface="Arial"/>
                <a:cs typeface="Arial"/>
              </a:rPr>
              <a:t>- Asthme enfant (</a:t>
            </a:r>
            <a:r>
              <a:rPr lang="fr-FR" sz="2000" dirty="0" err="1">
                <a:latin typeface="Arial"/>
                <a:cs typeface="Arial"/>
              </a:rPr>
              <a:t>Fujimura</a:t>
            </a:r>
            <a:r>
              <a:rPr lang="fr-FR" sz="2000" dirty="0">
                <a:latin typeface="Arial"/>
                <a:cs typeface="Arial"/>
              </a:rPr>
              <a:t> et al. 2016. Nat Med)</a:t>
            </a:r>
          </a:p>
          <a:p>
            <a:r>
              <a:rPr lang="fr-FR" sz="2000" dirty="0">
                <a:latin typeface="Arial"/>
                <a:cs typeface="Arial"/>
              </a:rPr>
              <a:t>- Perte poids suivant chirurgie </a:t>
            </a:r>
            <a:r>
              <a:rPr lang="fr-FR" sz="2000" dirty="0" err="1">
                <a:latin typeface="Arial"/>
                <a:cs typeface="Arial"/>
              </a:rPr>
              <a:t>baryatrique</a:t>
            </a:r>
            <a:r>
              <a:rPr lang="fr-FR" sz="2000" dirty="0">
                <a:latin typeface="Arial"/>
                <a:cs typeface="Arial"/>
              </a:rPr>
              <a:t> (</a:t>
            </a:r>
            <a:r>
              <a:rPr lang="fr-FR" sz="2000" dirty="0" err="1">
                <a:latin typeface="Arial"/>
                <a:cs typeface="Arial"/>
              </a:rPr>
              <a:t>Tremaroli</a:t>
            </a:r>
            <a:r>
              <a:rPr lang="fr-FR" sz="2000" dirty="0">
                <a:latin typeface="Arial"/>
                <a:cs typeface="Arial"/>
              </a:rPr>
              <a:t> et al. 2015. </a:t>
            </a:r>
            <a:r>
              <a:rPr lang="fr-FR" sz="2000" dirty="0" err="1">
                <a:latin typeface="Arial"/>
                <a:cs typeface="Arial"/>
              </a:rPr>
              <a:t>Cell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Metab</a:t>
            </a:r>
            <a:r>
              <a:rPr lang="fr-FR" sz="2000" dirty="0">
                <a:latin typeface="Arial"/>
                <a:cs typeface="Arial"/>
              </a:rPr>
              <a:t>)</a:t>
            </a:r>
          </a:p>
          <a:p>
            <a:r>
              <a:rPr lang="fr-FR" sz="2000" dirty="0">
                <a:latin typeface="Arial"/>
                <a:cs typeface="Arial"/>
              </a:rPr>
              <a:t>- </a:t>
            </a:r>
            <a:r>
              <a:rPr lang="fr-FR" sz="2000" dirty="0" err="1">
                <a:latin typeface="Arial"/>
                <a:cs typeface="Arial"/>
              </a:rPr>
              <a:t>Insuline-résistance</a:t>
            </a:r>
            <a:r>
              <a:rPr lang="fr-FR" sz="2000" dirty="0">
                <a:latin typeface="Arial"/>
                <a:cs typeface="Arial"/>
              </a:rPr>
              <a:t> dans troisième trimestre de grossesse (</a:t>
            </a:r>
            <a:r>
              <a:rPr lang="fr-FR" sz="2000" dirty="0" err="1">
                <a:latin typeface="Arial"/>
                <a:cs typeface="Arial"/>
              </a:rPr>
              <a:t>Koren</a:t>
            </a:r>
            <a:r>
              <a:rPr lang="fr-FR" sz="2000" dirty="0">
                <a:latin typeface="Arial"/>
                <a:cs typeface="Arial"/>
              </a:rPr>
              <a:t> et al. 2012. </a:t>
            </a:r>
            <a:r>
              <a:rPr lang="fr-FR" sz="2000" dirty="0" err="1">
                <a:latin typeface="Arial"/>
                <a:cs typeface="Arial"/>
              </a:rPr>
              <a:t>Cell</a:t>
            </a:r>
            <a:r>
              <a:rPr lang="fr-FR" sz="2000" dirty="0">
                <a:latin typeface="Arial"/>
                <a:cs typeface="Arial"/>
              </a:rPr>
              <a:t>)</a:t>
            </a:r>
          </a:p>
          <a:p>
            <a:r>
              <a:rPr lang="fr-FR" sz="2000" dirty="0">
                <a:latin typeface="Arial"/>
                <a:cs typeface="Arial"/>
              </a:rPr>
              <a:t>- Transplantation de </a:t>
            </a:r>
            <a:r>
              <a:rPr lang="fr-FR" sz="2000" dirty="0" err="1">
                <a:latin typeface="Arial"/>
                <a:cs typeface="Arial"/>
              </a:rPr>
              <a:t>microbiote</a:t>
            </a:r>
            <a:r>
              <a:rPr lang="fr-FR" sz="2000" dirty="0">
                <a:latin typeface="Arial"/>
                <a:cs typeface="Arial"/>
              </a:rPr>
              <a:t> fécal de sujet mince à sujets obèses = augmentation sensibilité à l'insuline (</a:t>
            </a:r>
            <a:r>
              <a:rPr lang="fr-FR" sz="2000" dirty="0" err="1">
                <a:latin typeface="Arial"/>
                <a:cs typeface="Arial"/>
              </a:rPr>
              <a:t>Vrieze</a:t>
            </a:r>
            <a:r>
              <a:rPr lang="fr-FR" sz="2000" dirty="0">
                <a:latin typeface="Arial"/>
                <a:cs typeface="Arial"/>
              </a:rPr>
              <a:t> et coll. 2012. </a:t>
            </a:r>
            <a:r>
              <a:rPr lang="fr-FR" sz="2000" dirty="0" err="1">
                <a:latin typeface="Arial"/>
                <a:cs typeface="Arial"/>
              </a:rPr>
              <a:t>Gastroenterology</a:t>
            </a:r>
            <a:r>
              <a:rPr lang="fr-FR" sz="2000" dirty="0">
                <a:latin typeface="Arial"/>
                <a:cs typeface="Arial"/>
              </a:rPr>
              <a:t>) </a:t>
            </a:r>
          </a:p>
          <a:p>
            <a:endParaRPr lang="fr-FR" sz="2000" dirty="0">
              <a:latin typeface="Arial"/>
              <a:cs typeface="Arial"/>
            </a:endParaRPr>
          </a:p>
          <a:p>
            <a:r>
              <a:rPr lang="fr-FR" sz="2000" i="1" dirty="0" err="1">
                <a:latin typeface="Arial"/>
                <a:cs typeface="Arial"/>
              </a:rPr>
              <a:t>Clostridium</a:t>
            </a:r>
            <a:r>
              <a:rPr lang="fr-FR" sz="2000" i="1" dirty="0">
                <a:latin typeface="Arial"/>
                <a:cs typeface="Arial"/>
              </a:rPr>
              <a:t> difficile </a:t>
            </a:r>
            <a:r>
              <a:rPr lang="fr-FR" sz="2000" dirty="0">
                <a:latin typeface="Arial"/>
                <a:cs typeface="Arial"/>
              </a:rPr>
              <a:t>colite = miracle transfert fécal</a:t>
            </a:r>
          </a:p>
          <a:p>
            <a:r>
              <a:rPr lang="fr-FR" sz="2000" dirty="0">
                <a:latin typeface="Arial"/>
                <a:cs typeface="Arial"/>
              </a:rPr>
              <a:t>(Van </a:t>
            </a:r>
            <a:r>
              <a:rPr lang="fr-FR" sz="2000" dirty="0" err="1">
                <a:latin typeface="Arial"/>
                <a:cs typeface="Arial"/>
              </a:rPr>
              <a:t>Nood</a:t>
            </a:r>
            <a:r>
              <a:rPr lang="fr-FR" sz="2000" dirty="0">
                <a:latin typeface="Arial"/>
                <a:cs typeface="Arial"/>
              </a:rPr>
              <a:t> et al. 2013. N </a:t>
            </a:r>
            <a:r>
              <a:rPr lang="fr-FR" sz="2000" dirty="0" err="1">
                <a:latin typeface="Arial"/>
                <a:cs typeface="Arial"/>
              </a:rPr>
              <a:t>Engl</a:t>
            </a:r>
            <a:r>
              <a:rPr lang="fr-FR" sz="2000" dirty="0">
                <a:latin typeface="Arial"/>
                <a:cs typeface="Arial"/>
              </a:rPr>
              <a:t> J Med Lo </a:t>
            </a:r>
            <a:r>
              <a:rPr lang="fr-FR" sz="2000" dirty="0" err="1">
                <a:latin typeface="Arial"/>
                <a:cs typeface="Arial"/>
              </a:rPr>
              <a:t>Vecchio</a:t>
            </a:r>
            <a:r>
              <a:rPr lang="fr-FR" sz="2000" dirty="0">
                <a:latin typeface="Arial"/>
                <a:cs typeface="Arial"/>
              </a:rPr>
              <a:t> &amp; Cohen. 2014. </a:t>
            </a:r>
            <a:r>
              <a:rPr lang="fr-FR" sz="2000" dirty="0" err="1">
                <a:latin typeface="Arial"/>
                <a:cs typeface="Arial"/>
              </a:rPr>
              <a:t>Curr</a:t>
            </a:r>
            <a:r>
              <a:rPr lang="fr-FR" sz="2000" dirty="0">
                <a:latin typeface="Arial"/>
                <a:cs typeface="Arial"/>
              </a:rPr>
              <a:t> </a:t>
            </a:r>
          </a:p>
          <a:p>
            <a:r>
              <a:rPr lang="fr-FR" sz="2000" dirty="0" err="1">
                <a:latin typeface="Arial"/>
                <a:cs typeface="Arial"/>
              </a:rPr>
              <a:t>Opin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Gastroenterol</a:t>
            </a:r>
            <a:r>
              <a:rPr lang="fr-FR" sz="2000" dirty="0">
                <a:latin typeface="Arial"/>
                <a:cs typeface="Arial"/>
              </a:rPr>
              <a:t> </a:t>
            </a:r>
          </a:p>
          <a:p>
            <a:r>
              <a:rPr lang="fr-FR" sz="2000" dirty="0" err="1">
                <a:latin typeface="Arial"/>
                <a:cs typeface="Arial"/>
              </a:rPr>
              <a:t>Robles-Alonso</a:t>
            </a:r>
            <a:r>
              <a:rPr lang="fr-FR" sz="2000" dirty="0">
                <a:latin typeface="Arial"/>
                <a:cs typeface="Arial"/>
              </a:rPr>
              <a:t> &amp; </a:t>
            </a:r>
            <a:r>
              <a:rPr lang="fr-FR" sz="2000" dirty="0" err="1">
                <a:latin typeface="Arial"/>
                <a:cs typeface="Arial"/>
              </a:rPr>
              <a:t>Guamer</a:t>
            </a:r>
            <a:r>
              <a:rPr lang="fr-FR" sz="2000" dirty="0">
                <a:latin typeface="Arial"/>
                <a:cs typeface="Arial"/>
              </a:rPr>
              <a:t>. 2013. </a:t>
            </a:r>
            <a:r>
              <a:rPr lang="fr-FR" sz="2000" dirty="0" err="1">
                <a:latin typeface="Arial"/>
                <a:cs typeface="Arial"/>
              </a:rPr>
              <a:t>Brit</a:t>
            </a:r>
            <a:r>
              <a:rPr lang="fr-FR" sz="2000" dirty="0">
                <a:latin typeface="Arial"/>
                <a:cs typeface="Arial"/>
              </a:rPr>
              <a:t> J </a:t>
            </a:r>
            <a:r>
              <a:rPr lang="fr-FR" sz="2000" dirty="0" err="1">
                <a:latin typeface="Arial"/>
                <a:cs typeface="Arial"/>
              </a:rPr>
              <a:t>Nutr</a:t>
            </a:r>
            <a:r>
              <a:rPr lang="fr-FR" sz="2000" dirty="0">
                <a:latin typeface="Arial"/>
                <a:cs typeface="Arial"/>
              </a:rPr>
              <a:t>)</a:t>
            </a:r>
          </a:p>
        </p:txBody>
      </p:sp>
      <p:pic>
        <p:nvPicPr>
          <p:cNvPr id="3" name="Image 2" descr="12064345-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696" y="4797299"/>
            <a:ext cx="1041954" cy="18782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8729" y="102197"/>
            <a:ext cx="8946705" cy="523220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/>
                <a:cs typeface="Arial"/>
              </a:rPr>
              <a:t>Démonstration lien causalité par interventions cliniques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" y="1566348"/>
            <a:ext cx="91440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Une seule souche, espèce, genre, phylum ou des combinaisons variées, ou des fonctions </a:t>
            </a:r>
            <a:r>
              <a:rPr lang="fr-FR" dirty="0" err="1">
                <a:latin typeface="Arial"/>
                <a:cs typeface="Arial"/>
              </a:rPr>
              <a:t>génomiquement</a:t>
            </a:r>
            <a:r>
              <a:rPr lang="fr-FR" dirty="0">
                <a:latin typeface="Arial"/>
                <a:cs typeface="Arial"/>
              </a:rPr>
              <a:t> codées significativement corrélés à phénotype pathologique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Transfert flore sujet malade à animal </a:t>
            </a:r>
            <a:r>
              <a:rPr lang="fr-FR" dirty="0" err="1">
                <a:latin typeface="Arial"/>
                <a:cs typeface="Arial"/>
              </a:rPr>
              <a:t>gnotoxénique</a:t>
            </a:r>
            <a:r>
              <a:rPr lang="fr-FR" dirty="0">
                <a:latin typeface="Arial"/>
                <a:cs typeface="Arial"/>
              </a:rPr>
              <a:t> cause tout ou partie des symptômes de la maladie ou modification correspondante </a:t>
            </a:r>
            <a:r>
              <a:rPr lang="fr-FR" dirty="0" err="1">
                <a:latin typeface="Arial"/>
                <a:cs typeface="Arial"/>
              </a:rPr>
              <a:t>métabolome</a:t>
            </a:r>
            <a:r>
              <a:rPr lang="fr-FR" dirty="0">
                <a:latin typeface="Arial"/>
                <a:cs typeface="Arial"/>
              </a:rPr>
              <a:t> ou réponse immunitaire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Variations qualitatives et quantitatives </a:t>
            </a:r>
            <a:r>
              <a:rPr lang="fr-FR" dirty="0" err="1">
                <a:latin typeface="Arial"/>
                <a:cs typeface="Arial"/>
              </a:rPr>
              <a:t>microbiotes</a:t>
            </a:r>
            <a:r>
              <a:rPr lang="fr-FR" dirty="0">
                <a:latin typeface="Arial"/>
                <a:cs typeface="Arial"/>
              </a:rPr>
              <a:t> retrouvées dans hôte devenu malade après transfert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Déplétion taxa ou fonctions identifiés par interventions pertinentes (antibiotiques, expansion microorganismes bénéfiques par </a:t>
            </a:r>
            <a:r>
              <a:rPr lang="fr-FR" dirty="0" err="1">
                <a:latin typeface="Arial"/>
                <a:cs typeface="Arial"/>
              </a:rPr>
              <a:t>probiotiques</a:t>
            </a:r>
            <a:r>
              <a:rPr lang="fr-FR" dirty="0">
                <a:latin typeface="Arial"/>
                <a:cs typeface="Arial"/>
              </a:rPr>
              <a:t>, </a:t>
            </a:r>
            <a:r>
              <a:rPr lang="fr-FR" dirty="0" err="1">
                <a:latin typeface="Arial"/>
                <a:cs typeface="Arial"/>
              </a:rPr>
              <a:t>prébiotiques</a:t>
            </a:r>
            <a:r>
              <a:rPr lang="fr-FR" dirty="0">
                <a:latin typeface="Arial"/>
                <a:cs typeface="Arial"/>
              </a:rPr>
              <a:t>, transfert fécal, ou régime réduit progression ou améliore maladie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Transmissibilité pas obligatoirement requise car maladies en cause souvent résultat modification induite à échelle individu, abondance et nature espèces composant son </a:t>
            </a:r>
            <a:r>
              <a:rPr lang="fr-FR" dirty="0" err="1">
                <a:latin typeface="Arial"/>
                <a:cs typeface="Arial"/>
              </a:rPr>
              <a:t>microbiote</a:t>
            </a:r>
            <a:r>
              <a:rPr lang="fr-FR" dirty="0">
                <a:latin typeface="Arial"/>
                <a:cs typeface="Arial"/>
              </a:rPr>
              <a:t> ou capacités fonctionnelles associées</a:t>
            </a:r>
          </a:p>
          <a:p>
            <a:endParaRPr lang="fr-FR" dirty="0">
              <a:latin typeface="Arial"/>
              <a:cs typeface="Arial"/>
            </a:endParaRPr>
          </a:p>
          <a:p>
            <a:endParaRPr lang="fr-FR" dirty="0"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058838" y="6011316"/>
            <a:ext cx="41216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Arial"/>
                <a:cs typeface="Arial"/>
              </a:rPr>
              <a:t>Autenrieth</a:t>
            </a:r>
            <a:r>
              <a:rPr lang="fr-FR" sz="1600" dirty="0">
                <a:latin typeface="Arial"/>
                <a:cs typeface="Arial"/>
              </a:rPr>
              <a:t> IB et coll. 2017. J Mol Med</a:t>
            </a:r>
          </a:p>
          <a:p>
            <a:r>
              <a:rPr lang="fr-FR" sz="1600" dirty="0">
                <a:latin typeface="Arial"/>
                <a:cs typeface="Arial"/>
              </a:rPr>
              <a:t>Neville et coll. 2017. </a:t>
            </a:r>
            <a:r>
              <a:rPr lang="fr-FR" sz="1600" dirty="0" err="1">
                <a:latin typeface="Arial"/>
                <a:cs typeface="Arial"/>
              </a:rPr>
              <a:t>Curr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Opin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Microbiol</a:t>
            </a:r>
            <a:endParaRPr lang="fr-FR" sz="1600" dirty="0">
              <a:latin typeface="Arial"/>
              <a:cs typeface="Arial"/>
            </a:endParaRPr>
          </a:p>
          <a:p>
            <a:r>
              <a:rPr lang="fr-FR" sz="1600" dirty="0" err="1">
                <a:latin typeface="Arial"/>
                <a:cs typeface="Arial"/>
              </a:rPr>
              <a:t>Vonäsch</a:t>
            </a:r>
            <a:r>
              <a:rPr lang="fr-FR" sz="1600" dirty="0">
                <a:latin typeface="Arial"/>
                <a:cs typeface="Arial"/>
              </a:rPr>
              <a:t> et coll. 2018. FEMS </a:t>
            </a:r>
            <a:r>
              <a:rPr lang="fr-FR" sz="1600" dirty="0" err="1">
                <a:latin typeface="Arial"/>
                <a:cs typeface="Arial"/>
              </a:rPr>
              <a:t>Microbiol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Rev</a:t>
            </a:r>
            <a:endParaRPr lang="fr-FR" sz="1600" dirty="0">
              <a:latin typeface="Arial"/>
              <a:cs typeface="Arial"/>
            </a:endParaRPr>
          </a:p>
          <a:p>
            <a:endParaRPr lang="fr-FR" sz="1600" dirty="0"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332" y="190500"/>
            <a:ext cx="9098464" cy="1200328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/>
                <a:cs typeface="Arial"/>
              </a:rPr>
              <a:t>Postulats de Koch revisités </a:t>
            </a:r>
          </a:p>
          <a:p>
            <a:r>
              <a:rPr lang="fr-FR" sz="2400" dirty="0">
                <a:latin typeface="Arial"/>
                <a:cs typeface="Arial"/>
              </a:rPr>
              <a:t>Equivalents </a:t>
            </a:r>
            <a:r>
              <a:rPr lang="fr-FR" sz="2400" dirty="0" err="1">
                <a:latin typeface="Arial"/>
                <a:cs typeface="Arial"/>
              </a:rPr>
              <a:t>métagénomiques</a:t>
            </a:r>
            <a:r>
              <a:rPr lang="fr-FR" sz="2400" dirty="0">
                <a:latin typeface="Arial"/>
                <a:cs typeface="Arial"/>
              </a:rPr>
              <a:t> appliqués aux pathologies (a priori)</a:t>
            </a:r>
          </a:p>
          <a:p>
            <a:r>
              <a:rPr lang="fr-FR" sz="2400" dirty="0">
                <a:latin typeface="Arial"/>
                <a:cs typeface="Arial"/>
              </a:rPr>
              <a:t>non contagieuses associées à </a:t>
            </a:r>
            <a:r>
              <a:rPr lang="fr-FR" sz="2400" dirty="0" err="1">
                <a:latin typeface="Arial"/>
                <a:cs typeface="Arial"/>
              </a:rPr>
              <a:t>pathobiotes/dysbioses</a:t>
            </a:r>
            <a:endParaRPr lang="fr-FR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8-01-12 à 20.46.08.png"/>
          <p:cNvPicPr>
            <a:picLocks noChangeAspect="1"/>
          </p:cNvPicPr>
          <p:nvPr/>
        </p:nvPicPr>
        <p:blipFill>
          <a:blip r:embed="rId2">
            <a:lum bright="-5000" contrast="25000"/>
          </a:blip>
          <a:stretch>
            <a:fillRect/>
          </a:stretch>
        </p:blipFill>
        <p:spPr>
          <a:xfrm>
            <a:off x="3035300" y="825500"/>
            <a:ext cx="3073400" cy="520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9521" y="6492555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latin typeface="Arial"/>
                <a:cs typeface="Arial"/>
              </a:rPr>
              <a:t>Vonäsch</a:t>
            </a:r>
            <a:r>
              <a:rPr lang="fr-FR" sz="1600" dirty="0">
                <a:latin typeface="Arial"/>
                <a:cs typeface="Arial"/>
              </a:rPr>
              <a:t>, Anderson, Sansonetti. 2018. FEMS </a:t>
            </a:r>
            <a:r>
              <a:rPr lang="fr-FR" sz="1600" dirty="0" err="1">
                <a:latin typeface="Arial"/>
                <a:cs typeface="Arial"/>
              </a:rPr>
              <a:t>Microbiol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Rev</a:t>
            </a:r>
            <a:endParaRPr lang="fr-FR" sz="1600" dirty="0">
              <a:latin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87480" y="190496"/>
            <a:ext cx="5796779" cy="584776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"/>
                <a:cs typeface="Arial"/>
              </a:rPr>
              <a:t>Postulats écologiques de Koch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07495" y="3222329"/>
            <a:ext cx="1915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500" dirty="0">
                <a:latin typeface="Arial"/>
                <a:cs typeface="Arial"/>
              </a:rPr>
              <a:t>Merci !</a:t>
            </a:r>
          </a:p>
        </p:txBody>
      </p:sp>
      <p:pic>
        <p:nvPicPr>
          <p:cNvPr id="3" name="Image 2" descr="le-musee-de-l-institut-pasteur-lille-13390807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15" y="3620420"/>
            <a:ext cx="3235316" cy="2251672"/>
          </a:xfrm>
          <a:prstGeom prst="rect">
            <a:avLst/>
          </a:prstGeom>
        </p:spPr>
      </p:pic>
      <p:pic>
        <p:nvPicPr>
          <p:cNvPr id="5" name="Image 4" descr="dscf01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317" y="1016858"/>
            <a:ext cx="3241189" cy="22054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37106" y="1163838"/>
            <a:ext cx="17604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latin typeface="Arial"/>
                <a:cs typeface="Arial"/>
              </a:rPr>
              <a:t>Collège de France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482318" y="5576461"/>
            <a:ext cx="1467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latin typeface="Arial"/>
                <a:cs typeface="Arial"/>
              </a:rPr>
              <a:t>Institut Pasteur</a:t>
            </a:r>
          </a:p>
        </p:txBody>
      </p:sp>
    </p:spTree>
    <p:extLst>
      <p:ext uri="{BB962C8B-B14F-4D97-AF65-F5344CB8AC3E}">
        <p14:creationId xmlns:p14="http://schemas.microsoft.com/office/powerpoint/2010/main" val="2705053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00" y="-95700"/>
            <a:ext cx="3628218" cy="544452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/>
          <a:stretch>
            <a:fillRect/>
          </a:stretch>
        </p:blipFill>
        <p:spPr bwMode="auto">
          <a:xfrm>
            <a:off x="4707100" y="1102813"/>
            <a:ext cx="4114800" cy="4648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451664" y="935235"/>
            <a:ext cx="135201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 err="1">
                <a:solidFill>
                  <a:srgbClr val="00793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Firmicutes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51089" y="3232770"/>
            <a:ext cx="1711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 err="1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Bacteroidetes</a:t>
            </a:r>
            <a:endParaRPr lang="fr-FR" b="1" dirty="0">
              <a:solidFill>
                <a:srgbClr val="80004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4418076" y="3019623"/>
            <a:ext cx="2133600" cy="2209800"/>
          </a:xfrm>
          <a:prstGeom prst="ellipse">
            <a:avLst/>
          </a:prstGeom>
          <a:noFill/>
          <a:ln w="19050">
            <a:solidFill>
              <a:srgbClr val="471C67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 rot="2847646">
            <a:off x="5688601" y="1096713"/>
            <a:ext cx="3581400" cy="2278063"/>
          </a:xfrm>
          <a:prstGeom prst="ellipse">
            <a:avLst/>
          </a:prstGeom>
          <a:noFill/>
          <a:ln w="19050">
            <a:solidFill>
              <a:srgbClr val="007935"/>
            </a:solidFill>
            <a:round/>
            <a:headEnd/>
            <a:tailEnd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rgbClr val="00793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78278" y="365283"/>
            <a:ext cx="1828370" cy="42826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420173" y="984720"/>
            <a:ext cx="28068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4689888" y="4552748"/>
            <a:ext cx="828024" cy="2804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773439" y="5093679"/>
            <a:ext cx="1870023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latin typeface="Arial" charset="0"/>
              </a:rPr>
              <a:t>Autres </a:t>
            </a:r>
            <a:r>
              <a:rPr lang="fr-FR" sz="1600" b="1" dirty="0" err="1">
                <a:latin typeface="Arial" charset="0"/>
              </a:rPr>
              <a:t>phyla</a:t>
            </a:r>
            <a:endParaRPr lang="fr-FR" sz="1600" b="1" dirty="0">
              <a:latin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8046844" y="2939355"/>
            <a:ext cx="70908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err="1">
                <a:latin typeface="Arial" charset="0"/>
              </a:rPr>
              <a:t>XIVa</a:t>
            </a:r>
            <a:endParaRPr lang="fr-FR" sz="1600" dirty="0">
              <a:latin typeface="Arial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2101194" y="802868"/>
            <a:ext cx="2125359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Arial" charset="0"/>
              </a:rPr>
              <a:t>Majorité des bactéries  intestinales: </a:t>
            </a:r>
            <a:r>
              <a:rPr lang="fr-FR" sz="1600" b="1" dirty="0" err="1">
                <a:latin typeface="Arial" charset="0"/>
              </a:rPr>
              <a:t>Firmicutes</a:t>
            </a:r>
            <a:r>
              <a:rPr lang="fr-FR" sz="1600" dirty="0">
                <a:latin typeface="Arial" charset="0"/>
              </a:rPr>
              <a:t>, surtout clusters </a:t>
            </a:r>
            <a:r>
              <a:rPr lang="fr-FR" sz="1600" dirty="0" err="1">
                <a:latin typeface="Arial" charset="0"/>
              </a:rPr>
              <a:t>XIVa</a:t>
            </a:r>
            <a:r>
              <a:rPr lang="fr-FR" sz="1600" dirty="0">
                <a:latin typeface="Arial" charset="0"/>
              </a:rPr>
              <a:t> et IV comprenant des bactéries Gram+ de bas GC%, sensibles à l'oxygène (EOS), largement incultivables</a:t>
            </a:r>
          </a:p>
          <a:p>
            <a:r>
              <a:rPr lang="fr-FR" sz="1600" b="1" dirty="0" err="1">
                <a:latin typeface="Arial" charset="0"/>
              </a:rPr>
              <a:t>Bacteroidetes</a:t>
            </a:r>
            <a:r>
              <a:rPr lang="fr-FR" sz="1600" b="1" dirty="0">
                <a:latin typeface="Arial" charset="0"/>
              </a:rPr>
              <a:t> =</a:t>
            </a:r>
            <a:r>
              <a:rPr lang="fr-FR" sz="1600" dirty="0">
                <a:latin typeface="Arial" charset="0"/>
              </a:rPr>
              <a:t> bactéries anaérobies à Gram -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6200" y="5463390"/>
            <a:ext cx="5960692" cy="1209562"/>
          </a:xfrm>
          <a:prstGeom prst="rect">
            <a:avLst/>
          </a:prstGeom>
          <a:solidFill>
            <a:srgbClr val="C6D9F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lnSpc>
                <a:spcPct val="80000"/>
              </a:lnSpc>
            </a:pPr>
            <a:r>
              <a:rPr lang="fr-FR" dirty="0">
                <a:latin typeface="Arial" charset="0"/>
              </a:rPr>
              <a:t>- </a:t>
            </a:r>
            <a:r>
              <a:rPr lang="fr-FR" dirty="0" err="1">
                <a:latin typeface="Arial" charset="0"/>
              </a:rPr>
              <a:t>Microbiote</a:t>
            </a:r>
            <a:r>
              <a:rPr lang="fr-FR" dirty="0">
                <a:latin typeface="Arial" charset="0"/>
              </a:rPr>
              <a:t> résident = 1000 espèces, 10x nombre de cellules somatiques et germinales (10</a:t>
            </a:r>
            <a:r>
              <a:rPr lang="fr-FR" baseline="30000" dirty="0">
                <a:latin typeface="Arial" charset="0"/>
              </a:rPr>
              <a:t>14</a:t>
            </a:r>
            <a:r>
              <a:rPr lang="fr-FR" dirty="0">
                <a:latin typeface="Arial" charset="0"/>
              </a:rPr>
              <a:t>)</a:t>
            </a:r>
          </a:p>
          <a:p>
            <a:pPr algn="just">
              <a:lnSpc>
                <a:spcPct val="80000"/>
              </a:lnSpc>
            </a:pPr>
            <a:endParaRPr lang="fr-FR" dirty="0">
              <a:latin typeface="Arial" charset="0"/>
            </a:endParaRPr>
          </a:p>
          <a:p>
            <a:pPr algn="just">
              <a:lnSpc>
                <a:spcPct val="80000"/>
              </a:lnSpc>
            </a:pPr>
            <a:r>
              <a:rPr lang="fr-FR" dirty="0">
                <a:latin typeface="Arial" charset="0"/>
              </a:rPr>
              <a:t>- Le </a:t>
            </a:r>
            <a:r>
              <a:rPr lang="fr-FR" dirty="0" err="1">
                <a:latin typeface="Arial" charset="0"/>
              </a:rPr>
              <a:t>microbiote</a:t>
            </a:r>
            <a:r>
              <a:rPr lang="fr-FR" dirty="0">
                <a:latin typeface="Arial" charset="0"/>
              </a:rPr>
              <a:t> a une activité métabolique égale à un organe supplémentaire comme le foie (</a:t>
            </a:r>
            <a:r>
              <a:rPr lang="fr-FR" dirty="0" err="1">
                <a:latin typeface="Arial" charset="0"/>
              </a:rPr>
              <a:t>Bocci</a:t>
            </a:r>
            <a:r>
              <a:rPr lang="fr-FR" dirty="0">
                <a:latin typeface="Arial" charset="0"/>
              </a:rPr>
              <a:t>, 1992). 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748657" y="12"/>
            <a:ext cx="463537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 err="1">
                <a:latin typeface="Arial"/>
                <a:cs typeface="Arial"/>
              </a:rPr>
              <a:t>Microbiote</a:t>
            </a:r>
            <a:r>
              <a:rPr lang="fr-FR" sz="2800" dirty="0">
                <a:latin typeface="Arial"/>
                <a:cs typeface="Arial"/>
              </a:rPr>
              <a:t> intestinal humain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036892" y="5447765"/>
            <a:ext cx="3107108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b="1" dirty="0" err="1">
                <a:latin typeface="Arial" charset="0"/>
              </a:rPr>
              <a:t>Protéobactéries</a:t>
            </a:r>
            <a:r>
              <a:rPr lang="fr-FR" sz="1600" dirty="0">
                <a:latin typeface="Arial" charset="0"/>
              </a:rPr>
              <a:t> </a:t>
            </a:r>
            <a:r>
              <a:rPr lang="fr-FR" sz="1200" dirty="0">
                <a:latin typeface="Arial" charset="0"/>
              </a:rPr>
              <a:t>(</a:t>
            </a:r>
            <a:r>
              <a:rPr lang="fr-FR" sz="1200" dirty="0" err="1">
                <a:latin typeface="Arial" charset="0"/>
              </a:rPr>
              <a:t>Enterobactéries</a:t>
            </a:r>
            <a:r>
              <a:rPr lang="fr-FR" sz="1200" dirty="0">
                <a:latin typeface="Arial" charset="0"/>
              </a:rPr>
              <a:t>, </a:t>
            </a:r>
            <a:r>
              <a:rPr lang="fr-FR" sz="1200" dirty="0" err="1">
                <a:latin typeface="Arial" charset="0"/>
              </a:rPr>
              <a:t>Desulfovibrio</a:t>
            </a:r>
            <a:r>
              <a:rPr lang="fr-FR" sz="1200" dirty="0">
                <a:latin typeface="Arial" charset="0"/>
              </a:rPr>
              <a:t>, </a:t>
            </a:r>
            <a:r>
              <a:rPr lang="fr-FR" sz="1200" dirty="0" err="1">
                <a:latin typeface="Arial" charset="0"/>
              </a:rPr>
              <a:t>Akkermansia</a:t>
            </a:r>
            <a:r>
              <a:rPr lang="fr-FR" sz="1200" dirty="0">
                <a:latin typeface="Arial" charset="0"/>
              </a:rPr>
              <a:t>)</a:t>
            </a:r>
          </a:p>
          <a:p>
            <a:r>
              <a:rPr lang="fr-FR" sz="1600" b="1" dirty="0" err="1">
                <a:latin typeface="Arial" charset="0"/>
              </a:rPr>
              <a:t>Actinobacteries</a:t>
            </a:r>
            <a:r>
              <a:rPr lang="fr-FR" sz="1200" dirty="0">
                <a:latin typeface="Arial" charset="0"/>
              </a:rPr>
              <a:t> (</a:t>
            </a:r>
            <a:r>
              <a:rPr lang="fr-FR" sz="1200" dirty="0" err="1">
                <a:latin typeface="Arial" charset="0"/>
              </a:rPr>
              <a:t>Bifidobacteries</a:t>
            </a:r>
            <a:r>
              <a:rPr lang="fr-FR" sz="1400" dirty="0">
                <a:latin typeface="Arial" charset="0"/>
              </a:rPr>
              <a:t>)</a:t>
            </a:r>
          </a:p>
          <a:p>
            <a:r>
              <a:rPr lang="fr-FR" sz="1600" b="1" dirty="0" err="1">
                <a:latin typeface="Arial" charset="0"/>
              </a:rPr>
              <a:t>Archebactéries</a:t>
            </a:r>
            <a:r>
              <a:rPr lang="fr-FR" sz="1600" b="1" dirty="0">
                <a:latin typeface="Arial" charset="0"/>
              </a:rPr>
              <a:t> </a:t>
            </a:r>
            <a:r>
              <a:rPr lang="fr-FR" sz="1200" dirty="0">
                <a:latin typeface="Arial" charset="0"/>
              </a:rPr>
              <a:t>(</a:t>
            </a:r>
            <a:r>
              <a:rPr lang="fr-FR" sz="1200" dirty="0" err="1">
                <a:latin typeface="Arial" charset="0"/>
              </a:rPr>
              <a:t>Methanobrevibacter</a:t>
            </a:r>
            <a:r>
              <a:rPr lang="fr-FR" sz="1200" dirty="0">
                <a:latin typeface="Arial" charset="0"/>
              </a:rPr>
              <a:t>, </a:t>
            </a:r>
            <a:r>
              <a:rPr lang="fr-FR" sz="1200" dirty="0" err="1">
                <a:latin typeface="Arial" charset="0"/>
              </a:rPr>
              <a:t>methanogenesis</a:t>
            </a:r>
            <a:r>
              <a:rPr lang="fr-FR" sz="1200" dirty="0">
                <a:latin typeface="Arial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89888" y="984720"/>
            <a:ext cx="29337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           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42288" y="1137120"/>
            <a:ext cx="29337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           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78278" y="276837"/>
            <a:ext cx="1562140" cy="3426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           d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240479" y="2333823"/>
            <a:ext cx="1188883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err="1">
                <a:latin typeface="Arial" charset="0"/>
              </a:rPr>
              <a:t>Mollicutes</a:t>
            </a:r>
            <a:endParaRPr lang="fr-FR" sz="1600" dirty="0">
              <a:latin typeface="Arial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234184" y="1884031"/>
            <a:ext cx="176422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err="1">
                <a:latin typeface="Arial" charset="0"/>
              </a:rPr>
              <a:t>Lactobacillaceae</a:t>
            </a:r>
            <a:endParaRPr lang="fr-FR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2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408" y="1782527"/>
            <a:ext cx="3701382" cy="44282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6857" y="320577"/>
            <a:ext cx="8771055" cy="738664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fr-FR" sz="2100" dirty="0" err="1">
                <a:latin typeface="Arial"/>
                <a:cs typeface="Arial"/>
              </a:rPr>
              <a:t>Microbiote</a:t>
            </a:r>
            <a:r>
              <a:rPr lang="fr-FR" sz="2100" dirty="0">
                <a:latin typeface="Arial"/>
                <a:cs typeface="Arial"/>
              </a:rPr>
              <a:t> intestinal humain: </a:t>
            </a:r>
          </a:p>
          <a:p>
            <a:r>
              <a:rPr lang="fr-FR" sz="2100" dirty="0">
                <a:latin typeface="Arial"/>
                <a:cs typeface="Arial"/>
              </a:rPr>
              <a:t>diagnostic moléculaire par séquençage ADN codant ARN 16S ribosomal</a:t>
            </a:r>
            <a:endParaRPr lang="fr-FR" sz="2100" dirty="0"/>
          </a:p>
        </p:txBody>
      </p:sp>
      <p:sp>
        <p:nvSpPr>
          <p:cNvPr id="4" name="Rectangle 3"/>
          <p:cNvSpPr/>
          <p:nvPr/>
        </p:nvSpPr>
        <p:spPr>
          <a:xfrm>
            <a:off x="4078368" y="1966426"/>
            <a:ext cx="2749229" cy="45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ZoneTexte 5"/>
          <p:cNvSpPr txBox="1"/>
          <p:nvPr/>
        </p:nvSpPr>
        <p:spPr>
          <a:xfrm>
            <a:off x="4223041" y="202670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/>
                <a:cs typeface="Arial"/>
              </a:rPr>
              <a:t>Purified</a:t>
            </a:r>
            <a:r>
              <a:rPr lang="fr-FR" dirty="0">
                <a:latin typeface="Arial"/>
                <a:cs typeface="Arial"/>
              </a:rPr>
              <a:t> DNA</a:t>
            </a:r>
          </a:p>
        </p:txBody>
      </p:sp>
      <p:sp>
        <p:nvSpPr>
          <p:cNvPr id="3" name="Rectangle 2"/>
          <p:cNvSpPr/>
          <p:nvPr/>
        </p:nvSpPr>
        <p:spPr>
          <a:xfrm>
            <a:off x="231571" y="2278270"/>
            <a:ext cx="36005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350" dirty="0">
                <a:latin typeface="Arial"/>
                <a:cs typeface="Arial"/>
              </a:rPr>
              <a:t>Seulement 60-80% des espèces bactériennes observées par microscopie sont cultivables.</a:t>
            </a:r>
          </a:p>
          <a:p>
            <a:pPr algn="just"/>
            <a:r>
              <a:rPr lang="fr-FR" sz="1350" dirty="0">
                <a:latin typeface="Arial"/>
                <a:cs typeface="Arial"/>
              </a:rPr>
              <a:t>Détection moléculaire (16S </a:t>
            </a:r>
            <a:r>
              <a:rPr lang="fr-FR" sz="1350" dirty="0" err="1">
                <a:latin typeface="Arial"/>
                <a:cs typeface="Arial"/>
              </a:rPr>
              <a:t>rRNA</a:t>
            </a:r>
            <a:r>
              <a:rPr lang="fr-FR" sz="1350" dirty="0">
                <a:latin typeface="Arial"/>
                <a:cs typeface="Arial"/>
              </a:rPr>
              <a:t> </a:t>
            </a:r>
            <a:r>
              <a:rPr lang="fr-FR" sz="1350" dirty="0" err="1">
                <a:latin typeface="Arial"/>
                <a:cs typeface="Arial"/>
              </a:rPr>
              <a:t>genes</a:t>
            </a:r>
            <a:r>
              <a:rPr lang="fr-FR" sz="1350" dirty="0">
                <a:latin typeface="Arial"/>
                <a:cs typeface="Arial"/>
              </a:rPr>
              <a:t>) indispensable pour combler le « gap » (Moore &amp; </a:t>
            </a:r>
            <a:r>
              <a:rPr lang="fr-FR" sz="1350" dirty="0" err="1">
                <a:latin typeface="Arial"/>
                <a:cs typeface="Arial"/>
              </a:rPr>
              <a:t>Holdeman</a:t>
            </a:r>
            <a:r>
              <a:rPr lang="fr-FR" sz="1350" dirty="0">
                <a:latin typeface="Arial"/>
                <a:cs typeface="Arial"/>
              </a:rPr>
              <a:t>. 1974. </a:t>
            </a:r>
            <a:r>
              <a:rPr lang="fr-FR" sz="1350" dirty="0" err="1">
                <a:latin typeface="Arial"/>
                <a:cs typeface="Arial"/>
              </a:rPr>
              <a:t>Appl</a:t>
            </a:r>
            <a:r>
              <a:rPr lang="fr-FR" sz="1350" dirty="0">
                <a:latin typeface="Arial"/>
                <a:cs typeface="Arial"/>
              </a:rPr>
              <a:t> </a:t>
            </a:r>
            <a:r>
              <a:rPr lang="fr-FR" sz="1350" dirty="0" err="1">
                <a:latin typeface="Arial"/>
                <a:cs typeface="Arial"/>
              </a:rPr>
              <a:t>Microbiol</a:t>
            </a:r>
            <a:r>
              <a:rPr lang="fr-FR" sz="1350" dirty="0">
                <a:latin typeface="Arial"/>
                <a:cs typeface="Arial"/>
              </a:rPr>
              <a:t>; </a:t>
            </a:r>
            <a:r>
              <a:rPr lang="fr-FR" sz="1350" dirty="0" err="1">
                <a:latin typeface="Arial"/>
                <a:cs typeface="Arial"/>
              </a:rPr>
              <a:t>Hayashi</a:t>
            </a:r>
            <a:r>
              <a:rPr lang="fr-FR" sz="1350" dirty="0">
                <a:latin typeface="Arial"/>
                <a:cs typeface="Arial"/>
              </a:rPr>
              <a:t> et al. 2002. </a:t>
            </a:r>
            <a:r>
              <a:rPr lang="fr-FR" sz="1350" dirty="0" err="1">
                <a:latin typeface="Arial"/>
                <a:cs typeface="Arial"/>
              </a:rPr>
              <a:t>Microbiol</a:t>
            </a:r>
            <a:r>
              <a:rPr lang="fr-FR" sz="1350" dirty="0">
                <a:latin typeface="Arial"/>
                <a:cs typeface="Arial"/>
              </a:rPr>
              <a:t> </a:t>
            </a:r>
            <a:r>
              <a:rPr lang="fr-FR" sz="1350" dirty="0" err="1">
                <a:latin typeface="Arial"/>
                <a:cs typeface="Arial"/>
              </a:rPr>
              <a:t>Immunol</a:t>
            </a:r>
            <a:r>
              <a:rPr lang="fr-FR" sz="1350" dirty="0">
                <a:latin typeface="Arial"/>
                <a:cs typeface="Arial"/>
              </a:rPr>
              <a:t>)</a:t>
            </a:r>
          </a:p>
          <a:p>
            <a:pPr algn="just"/>
            <a:endParaRPr lang="fr-FR" sz="1350" dirty="0"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1612" y="1791633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/>
                <a:cs typeface="Arial"/>
              </a:rPr>
              <a:t>"The </a:t>
            </a:r>
            <a:r>
              <a:rPr lang="fr-FR" b="1" dirty="0" err="1">
                <a:latin typeface="Arial"/>
                <a:cs typeface="Arial"/>
              </a:rPr>
              <a:t>great</a:t>
            </a:r>
            <a:r>
              <a:rPr lang="fr-FR" b="1" dirty="0">
                <a:latin typeface="Arial"/>
                <a:cs typeface="Arial"/>
              </a:rPr>
              <a:t> plate count </a:t>
            </a:r>
            <a:r>
              <a:rPr lang="fr-FR" b="1" dirty="0" err="1">
                <a:latin typeface="Arial"/>
                <a:cs typeface="Arial"/>
              </a:rPr>
              <a:t>anomaly</a:t>
            </a:r>
            <a:r>
              <a:rPr lang="fr-FR" b="1" dirty="0">
                <a:latin typeface="Arial"/>
                <a:cs typeface="Arial"/>
              </a:rPr>
              <a:t>" </a:t>
            </a:r>
          </a:p>
          <a:p>
            <a:endParaRPr lang="fr-FR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9" y="5016864"/>
            <a:ext cx="3919655" cy="1166594"/>
          </a:xfrm>
          <a:prstGeom prst="rect">
            <a:avLst/>
          </a:prstGeom>
        </p:spPr>
      </p:pic>
      <p:pic>
        <p:nvPicPr>
          <p:cNvPr id="10" name="Image 9" descr="joel-do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995" y="4176408"/>
            <a:ext cx="672788" cy="76920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324595" y="4312966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>
                <a:latin typeface="Arial" charset="0"/>
                <a:ea typeface="Arial" charset="0"/>
                <a:cs typeface="Arial" charset="0"/>
              </a:rPr>
              <a:t>Joël Doré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296B6C-0549-5440-A2D6-9370C5AE66D7}"/>
              </a:ext>
            </a:extLst>
          </p:cNvPr>
          <p:cNvSpPr/>
          <p:nvPr/>
        </p:nvSpPr>
        <p:spPr>
          <a:xfrm>
            <a:off x="6186234" y="6438796"/>
            <a:ext cx="273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Arial"/>
                <a:cs typeface="Arial"/>
              </a:rPr>
              <a:t>Woese</a:t>
            </a:r>
            <a:r>
              <a:rPr lang="fr-FR" dirty="0">
                <a:latin typeface="Arial"/>
                <a:cs typeface="Arial"/>
              </a:rPr>
              <a:t> et al. 1977.PNAS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201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97998" y="652088"/>
            <a:ext cx="8686800" cy="634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Le </a:t>
            </a:r>
            <a:r>
              <a:rPr lang="fr-FR" dirty="0" err="1">
                <a:latin typeface="Arial"/>
                <a:cs typeface="Arial"/>
              </a:rPr>
              <a:t>microbiote</a:t>
            </a:r>
            <a:r>
              <a:rPr lang="fr-FR" dirty="0">
                <a:latin typeface="Arial"/>
                <a:cs typeface="Arial"/>
              </a:rPr>
              <a:t> intestinal humain est dominé par cinq </a:t>
            </a:r>
            <a:r>
              <a:rPr lang="fr-FR" dirty="0" err="1">
                <a:latin typeface="Arial"/>
                <a:cs typeface="Arial"/>
              </a:rPr>
              <a:t>phyla</a:t>
            </a:r>
            <a:r>
              <a:rPr lang="fr-FR" dirty="0">
                <a:latin typeface="Arial"/>
                <a:cs typeface="Arial"/>
              </a:rPr>
              <a:t> (</a:t>
            </a:r>
            <a:r>
              <a:rPr lang="fr-FR" b="1" dirty="0" err="1">
                <a:latin typeface="Arial"/>
                <a:cs typeface="Arial"/>
              </a:rPr>
              <a:t>Firmicutes</a:t>
            </a:r>
            <a:r>
              <a:rPr lang="fr-FR" b="1" dirty="0">
                <a:latin typeface="Arial"/>
                <a:cs typeface="Arial"/>
              </a:rPr>
              <a:t>, </a:t>
            </a:r>
            <a:r>
              <a:rPr lang="fr-FR" b="1" dirty="0" err="1">
                <a:latin typeface="Arial"/>
                <a:cs typeface="Arial"/>
              </a:rPr>
              <a:t>Bacteroidetes</a:t>
            </a:r>
            <a:r>
              <a:rPr lang="fr-FR" dirty="0">
                <a:latin typeface="Arial"/>
                <a:cs typeface="Arial"/>
              </a:rPr>
              <a:t>, </a:t>
            </a:r>
            <a:r>
              <a:rPr lang="fr-FR" dirty="0" err="1">
                <a:latin typeface="Arial"/>
                <a:cs typeface="Arial"/>
              </a:rPr>
              <a:t>Actinobacteria</a:t>
            </a:r>
            <a:r>
              <a:rPr lang="fr-FR" dirty="0">
                <a:latin typeface="Arial"/>
                <a:cs typeface="Arial"/>
              </a:rPr>
              <a:t>, </a:t>
            </a:r>
            <a:r>
              <a:rPr lang="fr-FR" dirty="0" err="1">
                <a:latin typeface="Arial"/>
                <a:cs typeface="Arial"/>
              </a:rPr>
              <a:t>Proteobacteria</a:t>
            </a:r>
            <a:r>
              <a:rPr lang="fr-FR" dirty="0">
                <a:latin typeface="Arial"/>
                <a:cs typeface="Arial"/>
              </a:rPr>
              <a:t> et </a:t>
            </a:r>
            <a:r>
              <a:rPr lang="fr-FR" dirty="0" err="1">
                <a:latin typeface="Arial"/>
                <a:cs typeface="Arial"/>
              </a:rPr>
              <a:t>Verrucomicrobia</a:t>
            </a:r>
            <a:r>
              <a:rPr lang="fr-FR" dirty="0">
                <a:latin typeface="Arial"/>
                <a:cs typeface="Arial"/>
              </a:rPr>
              <a:t>) et un phylum d' Archaebactérie (</a:t>
            </a:r>
            <a:r>
              <a:rPr lang="fr-FR" dirty="0" err="1">
                <a:latin typeface="Arial"/>
                <a:cs typeface="Arial"/>
              </a:rPr>
              <a:t>Euryarchaeota</a:t>
            </a:r>
            <a:r>
              <a:rPr lang="fr-FR" dirty="0">
                <a:latin typeface="Arial"/>
                <a:cs typeface="Arial"/>
              </a:rPr>
              <a:t>). Les groupes bactériens moins </a:t>
            </a:r>
            <a:r>
              <a:rPr lang="fr-FR" dirty="0" err="1">
                <a:latin typeface="Arial"/>
                <a:cs typeface="Arial"/>
              </a:rPr>
              <a:t>prévalents</a:t>
            </a:r>
            <a:r>
              <a:rPr lang="fr-FR" dirty="0">
                <a:latin typeface="Arial"/>
                <a:cs typeface="Arial"/>
              </a:rPr>
              <a:t> sont répartis parmi les </a:t>
            </a:r>
            <a:r>
              <a:rPr lang="fr-FR" dirty="0" err="1">
                <a:latin typeface="Arial"/>
                <a:cs typeface="Arial"/>
              </a:rPr>
              <a:t>phyla</a:t>
            </a:r>
            <a:r>
              <a:rPr lang="fr-FR" dirty="0">
                <a:latin typeface="Arial"/>
                <a:cs typeface="Arial"/>
              </a:rPr>
              <a:t> suivants: </a:t>
            </a:r>
            <a:r>
              <a:rPr lang="fr-FR" dirty="0" err="1">
                <a:latin typeface="Arial"/>
                <a:cs typeface="Arial"/>
              </a:rPr>
              <a:t>Cyanobacteria</a:t>
            </a:r>
            <a:r>
              <a:rPr lang="fr-FR" dirty="0">
                <a:latin typeface="Arial"/>
                <a:cs typeface="Arial"/>
              </a:rPr>
              <a:t>, </a:t>
            </a:r>
            <a:r>
              <a:rPr lang="fr-FR" dirty="0" err="1">
                <a:latin typeface="Arial"/>
                <a:cs typeface="Arial"/>
              </a:rPr>
              <a:t>Fusobacteria</a:t>
            </a:r>
            <a:r>
              <a:rPr lang="fr-FR" dirty="0">
                <a:latin typeface="Arial"/>
                <a:cs typeface="Arial"/>
              </a:rPr>
              <a:t>, </a:t>
            </a:r>
            <a:r>
              <a:rPr lang="fr-FR" dirty="0" err="1">
                <a:latin typeface="Arial"/>
                <a:cs typeface="Arial"/>
              </a:rPr>
              <a:t>Lentisphaerae</a:t>
            </a:r>
            <a:r>
              <a:rPr lang="fr-FR" dirty="0">
                <a:latin typeface="Arial"/>
                <a:cs typeface="Arial"/>
              </a:rPr>
              <a:t>, </a:t>
            </a:r>
            <a:r>
              <a:rPr lang="fr-FR" dirty="0" err="1">
                <a:latin typeface="Arial"/>
                <a:cs typeface="Arial"/>
              </a:rPr>
              <a:t>Spirochaetes</a:t>
            </a:r>
            <a:r>
              <a:rPr lang="fr-FR" dirty="0">
                <a:latin typeface="Arial"/>
                <a:cs typeface="Arial"/>
              </a:rPr>
              <a:t> et TM7.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b="1" dirty="0" err="1">
                <a:latin typeface="Arial"/>
                <a:cs typeface="Arial"/>
              </a:rPr>
              <a:t>Firmicutes</a:t>
            </a:r>
            <a:r>
              <a:rPr lang="fr-FR" b="1" dirty="0">
                <a:latin typeface="Arial"/>
                <a:cs typeface="Arial"/>
              </a:rPr>
              <a:t>. </a:t>
            </a:r>
            <a:r>
              <a:rPr lang="fr-FR" dirty="0">
                <a:latin typeface="Arial"/>
                <a:cs typeface="Arial"/>
              </a:rPr>
              <a:t>Ce phylum inclus </a:t>
            </a:r>
            <a:r>
              <a:rPr lang="fr-FR" dirty="0" err="1">
                <a:latin typeface="Arial"/>
                <a:cs typeface="Arial"/>
              </a:rPr>
              <a:t>Ruminococcus</a:t>
            </a:r>
            <a:r>
              <a:rPr lang="fr-FR" dirty="0">
                <a:latin typeface="Arial"/>
                <a:cs typeface="Arial"/>
              </a:rPr>
              <a:t>, </a:t>
            </a:r>
            <a:r>
              <a:rPr lang="fr-FR" dirty="0" err="1">
                <a:latin typeface="Arial"/>
                <a:cs typeface="Arial"/>
              </a:rPr>
              <a:t>Clostridium</a:t>
            </a:r>
            <a:r>
              <a:rPr lang="fr-FR" dirty="0">
                <a:latin typeface="Arial"/>
                <a:cs typeface="Arial"/>
              </a:rPr>
              <a:t>, </a:t>
            </a:r>
            <a:r>
              <a:rPr lang="fr-FR" dirty="0" err="1">
                <a:latin typeface="Arial"/>
                <a:cs typeface="Arial"/>
              </a:rPr>
              <a:t>Lactobacillus</a:t>
            </a:r>
            <a:r>
              <a:rPr lang="fr-FR" dirty="0">
                <a:latin typeface="Arial"/>
                <a:cs typeface="Arial"/>
              </a:rPr>
              <a:t> (plusieurs sont des </a:t>
            </a:r>
            <a:r>
              <a:rPr lang="fr-FR" dirty="0" err="1">
                <a:latin typeface="Arial"/>
                <a:cs typeface="Arial"/>
              </a:rPr>
              <a:t>probiotiques</a:t>
            </a:r>
            <a:r>
              <a:rPr lang="fr-FR" dirty="0">
                <a:latin typeface="Arial"/>
                <a:cs typeface="Arial"/>
              </a:rPr>
              <a:t>), des </a:t>
            </a:r>
            <a:r>
              <a:rPr lang="fr-FR" dirty="0" err="1">
                <a:latin typeface="Arial"/>
                <a:cs typeface="Arial"/>
              </a:rPr>
              <a:t>Eubacteries</a:t>
            </a:r>
            <a:r>
              <a:rPr lang="fr-FR" dirty="0">
                <a:latin typeface="Arial"/>
                <a:cs typeface="Arial"/>
              </a:rPr>
              <a:t> productrices de butyrate: </a:t>
            </a:r>
            <a:r>
              <a:rPr lang="fr-FR" dirty="0" err="1">
                <a:latin typeface="Arial"/>
                <a:cs typeface="Arial"/>
              </a:rPr>
              <a:t>Faecalibacterium</a:t>
            </a:r>
            <a:r>
              <a:rPr lang="fr-FR" dirty="0">
                <a:latin typeface="Arial"/>
                <a:cs typeface="Arial"/>
              </a:rPr>
              <a:t>, </a:t>
            </a:r>
            <a:r>
              <a:rPr lang="fr-FR" dirty="0" err="1">
                <a:latin typeface="Arial"/>
                <a:cs typeface="Arial"/>
              </a:rPr>
              <a:t>Roseburia</a:t>
            </a:r>
            <a:r>
              <a:rPr lang="fr-FR" dirty="0">
                <a:latin typeface="Arial"/>
                <a:cs typeface="Arial"/>
              </a:rPr>
              <a:t>.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b="1" dirty="0" err="1">
                <a:latin typeface="Arial"/>
                <a:cs typeface="Arial"/>
              </a:rPr>
              <a:t>Bacteroidetes</a:t>
            </a:r>
            <a:r>
              <a:rPr lang="fr-FR" dirty="0">
                <a:latin typeface="Arial"/>
                <a:cs typeface="Arial"/>
              </a:rPr>
              <a:t>. Ce phylum inclut les </a:t>
            </a:r>
            <a:r>
              <a:rPr lang="fr-FR" dirty="0" err="1">
                <a:latin typeface="Arial"/>
                <a:cs typeface="Arial"/>
              </a:rPr>
              <a:t>Bacteroides</a:t>
            </a:r>
            <a:r>
              <a:rPr lang="fr-FR" dirty="0">
                <a:latin typeface="Arial"/>
                <a:cs typeface="Arial"/>
              </a:rPr>
              <a:t>, </a:t>
            </a:r>
            <a:r>
              <a:rPr lang="fr-FR" dirty="0" err="1">
                <a:latin typeface="Arial"/>
                <a:cs typeface="Arial"/>
              </a:rPr>
              <a:t>Prevotella</a:t>
            </a:r>
            <a:r>
              <a:rPr lang="fr-FR" dirty="0">
                <a:latin typeface="Arial"/>
                <a:cs typeface="Arial"/>
              </a:rPr>
              <a:t> et </a:t>
            </a:r>
            <a:r>
              <a:rPr lang="fr-FR" dirty="0" err="1">
                <a:latin typeface="Arial"/>
                <a:cs typeface="Arial"/>
              </a:rPr>
              <a:t>Xylanibacter</a:t>
            </a:r>
            <a:r>
              <a:rPr lang="fr-FR" dirty="0">
                <a:latin typeface="Arial"/>
                <a:cs typeface="Arial"/>
              </a:rPr>
              <a:t> qui dégradent une série de </a:t>
            </a:r>
            <a:r>
              <a:rPr lang="fr-FR" dirty="0" err="1">
                <a:latin typeface="Arial"/>
                <a:cs typeface="Arial"/>
              </a:rPr>
              <a:t>glycanes</a:t>
            </a:r>
            <a:r>
              <a:rPr lang="fr-FR" dirty="0">
                <a:latin typeface="Arial"/>
                <a:cs typeface="Arial"/>
              </a:rPr>
              <a:t> complexes.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b="1" dirty="0" err="1">
                <a:latin typeface="Arial"/>
                <a:cs typeface="Arial"/>
              </a:rPr>
              <a:t>Actinobacteria</a:t>
            </a:r>
            <a:r>
              <a:rPr lang="fr-FR" b="1" dirty="0">
                <a:latin typeface="Arial"/>
                <a:cs typeface="Arial"/>
              </a:rPr>
              <a:t>. </a:t>
            </a:r>
            <a:r>
              <a:rPr lang="fr-FR" dirty="0">
                <a:latin typeface="Arial"/>
                <a:cs typeface="Arial"/>
              </a:rPr>
              <a:t>Ce phylum inclut </a:t>
            </a:r>
            <a:r>
              <a:rPr lang="fr-FR" dirty="0" err="1">
                <a:latin typeface="Arial"/>
                <a:cs typeface="Arial"/>
              </a:rPr>
              <a:t>Collinsella</a:t>
            </a:r>
            <a:r>
              <a:rPr lang="fr-FR" dirty="0">
                <a:latin typeface="Arial"/>
                <a:cs typeface="Arial"/>
              </a:rPr>
              <a:t> et </a:t>
            </a:r>
            <a:r>
              <a:rPr lang="fr-FR" dirty="0" err="1">
                <a:latin typeface="Arial"/>
                <a:cs typeface="Arial"/>
              </a:rPr>
              <a:t>Bifidobacterium</a:t>
            </a:r>
            <a:r>
              <a:rPr lang="fr-FR" dirty="0">
                <a:latin typeface="Arial"/>
                <a:cs typeface="Arial"/>
              </a:rPr>
              <a:t> (comprenant des souches </a:t>
            </a:r>
            <a:r>
              <a:rPr lang="fr-FR" dirty="0" err="1">
                <a:latin typeface="Arial"/>
                <a:cs typeface="Arial"/>
              </a:rPr>
              <a:t>probiotiques</a:t>
            </a:r>
            <a:r>
              <a:rPr lang="fr-FR" dirty="0">
                <a:latin typeface="Arial"/>
                <a:cs typeface="Arial"/>
              </a:rPr>
              <a:t>). 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b="1" dirty="0" err="1">
                <a:latin typeface="Arial"/>
                <a:cs typeface="Arial"/>
              </a:rPr>
              <a:t>Proteobacteria</a:t>
            </a:r>
            <a:r>
              <a:rPr lang="fr-FR" b="1" dirty="0">
                <a:latin typeface="Arial"/>
                <a:cs typeface="Arial"/>
              </a:rPr>
              <a:t>. </a:t>
            </a:r>
            <a:r>
              <a:rPr lang="fr-FR" dirty="0">
                <a:latin typeface="Arial"/>
                <a:cs typeface="Arial"/>
              </a:rPr>
              <a:t>Ce phylum inclut les Escherichia (famille des Entérobactéries) et </a:t>
            </a:r>
            <a:r>
              <a:rPr lang="fr-FR" dirty="0" err="1">
                <a:latin typeface="Arial"/>
                <a:cs typeface="Arial"/>
              </a:rPr>
              <a:t>Desulfovibrio</a:t>
            </a:r>
            <a:r>
              <a:rPr lang="fr-FR" dirty="0">
                <a:latin typeface="Arial"/>
                <a:cs typeface="Arial"/>
              </a:rPr>
              <a:t> (bactéries </a:t>
            </a:r>
            <a:r>
              <a:rPr lang="fr-FR" dirty="0" err="1">
                <a:latin typeface="Arial"/>
                <a:cs typeface="Arial"/>
              </a:rPr>
              <a:t>sulfo-réductrices</a:t>
            </a:r>
            <a:r>
              <a:rPr lang="fr-FR" dirty="0">
                <a:latin typeface="Arial"/>
                <a:cs typeface="Arial"/>
              </a:rPr>
              <a:t>), </a:t>
            </a:r>
            <a:r>
              <a:rPr lang="fr-FR" dirty="0" err="1">
                <a:latin typeface="Arial"/>
                <a:cs typeface="Arial"/>
              </a:rPr>
              <a:t>Verrucomicrobia</a:t>
            </a:r>
            <a:r>
              <a:rPr lang="fr-FR" dirty="0">
                <a:latin typeface="Arial"/>
                <a:cs typeface="Arial"/>
              </a:rPr>
              <a:t> (récemment découvert) et </a:t>
            </a:r>
            <a:r>
              <a:rPr lang="fr-FR" dirty="0" err="1">
                <a:latin typeface="Arial"/>
                <a:cs typeface="Arial"/>
              </a:rPr>
              <a:t>Akkermansia</a:t>
            </a:r>
            <a:r>
              <a:rPr lang="fr-FR" dirty="0">
                <a:latin typeface="Arial"/>
                <a:cs typeface="Arial"/>
              </a:rPr>
              <a:t> (dégradation des mucines). 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b="1" dirty="0" err="1">
                <a:latin typeface="Arial"/>
                <a:cs typeface="Arial"/>
              </a:rPr>
              <a:t>Euryarchaeota</a:t>
            </a:r>
            <a:r>
              <a:rPr lang="fr-FR" dirty="0">
                <a:latin typeface="Arial"/>
                <a:cs typeface="Arial"/>
              </a:rPr>
              <a:t>. Ce phylum contient </a:t>
            </a:r>
            <a:r>
              <a:rPr lang="fr-FR" dirty="0" err="1">
                <a:latin typeface="Arial"/>
                <a:cs typeface="Arial"/>
              </a:rPr>
              <a:t>Methanobrevibacter</a:t>
            </a:r>
            <a:r>
              <a:rPr lang="fr-FR" dirty="0">
                <a:latin typeface="Arial"/>
                <a:cs typeface="Arial"/>
              </a:rPr>
              <a:t> (un genre très prévalent impliqué dans la </a:t>
            </a:r>
            <a:r>
              <a:rPr lang="fr-FR" dirty="0" err="1">
                <a:latin typeface="Arial"/>
                <a:cs typeface="Arial"/>
              </a:rPr>
              <a:t>métanogénèse</a:t>
            </a:r>
            <a:r>
              <a:rPr lang="fr-FR" dirty="0">
                <a:latin typeface="Arial"/>
                <a:cs typeface="Arial"/>
              </a:rPr>
              <a:t> intestinale).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711829" y="107105"/>
            <a:ext cx="399956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>
                <a:latin typeface="Arial"/>
                <a:cs typeface="Arial"/>
              </a:rPr>
              <a:t>Microbiote</a:t>
            </a:r>
            <a:r>
              <a:rPr lang="fr-FR" sz="2400" dirty="0">
                <a:latin typeface="Arial"/>
                <a:cs typeface="Arial"/>
              </a:rPr>
              <a:t> intestinal humain</a:t>
            </a:r>
          </a:p>
        </p:txBody>
      </p:sp>
    </p:spTree>
    <p:extLst>
      <p:ext uri="{BB962C8B-B14F-4D97-AF65-F5344CB8AC3E}">
        <p14:creationId xmlns:p14="http://schemas.microsoft.com/office/powerpoint/2010/main" val="2209578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554" y="2392996"/>
            <a:ext cx="2819400" cy="356235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90995" y="535625"/>
            <a:ext cx="876130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" charset="0"/>
                <a:ea typeface="Arial" charset="0"/>
                <a:cs typeface="Arial" charset="0"/>
              </a:rPr>
              <a:t>Facteurs affectant la composition du </a:t>
            </a:r>
            <a:r>
              <a:rPr lang="fr-FR" sz="3200" dirty="0" err="1">
                <a:latin typeface="Arial" charset="0"/>
                <a:ea typeface="Arial" charset="0"/>
                <a:cs typeface="Arial" charset="0"/>
              </a:rPr>
              <a:t>microbiote</a:t>
            </a:r>
            <a:endParaRPr lang="fr-FR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15" y="2745407"/>
            <a:ext cx="3932487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latin typeface="Arial" charset="0"/>
                <a:ea typeface="Arial" charset="0"/>
                <a:cs typeface="Arial" charset="0"/>
              </a:rPr>
              <a:t>Fetus</a:t>
            </a:r>
            <a:r>
              <a:rPr lang="fr-FR" sz="1350" dirty="0">
                <a:latin typeface="Arial" charset="0"/>
                <a:ea typeface="Arial" charset="0"/>
                <a:cs typeface="Arial" charset="0"/>
              </a:rPr>
              <a:t> stérile à la naissance</a:t>
            </a:r>
          </a:p>
          <a:p>
            <a:r>
              <a:rPr lang="fr-FR" sz="1350" dirty="0">
                <a:latin typeface="Arial" charset="0"/>
                <a:ea typeface="Arial" charset="0"/>
                <a:cs typeface="Arial" charset="0"/>
              </a:rPr>
              <a:t>Colonisation à partir de la flore vaginale et fécale</a:t>
            </a:r>
          </a:p>
          <a:p>
            <a:r>
              <a:rPr lang="fr-FR" sz="1350" dirty="0">
                <a:latin typeface="Arial" charset="0"/>
                <a:ea typeface="Arial" charset="0"/>
                <a:cs typeface="Arial" charset="0"/>
              </a:rPr>
              <a:t>de la mère</a:t>
            </a:r>
          </a:p>
          <a:p>
            <a:r>
              <a:rPr lang="fr-FR" sz="1350" dirty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fr-FR" sz="1350" dirty="0" err="1">
                <a:latin typeface="Arial" charset="0"/>
                <a:ea typeface="Arial" charset="0"/>
                <a:cs typeface="Arial" charset="0"/>
              </a:rPr>
              <a:t>Enterobacteries</a:t>
            </a:r>
            <a:r>
              <a:rPr lang="fr-FR" sz="1350" dirty="0">
                <a:latin typeface="Arial" charset="0"/>
                <a:ea typeface="Arial" charset="0"/>
                <a:cs typeface="Arial" charset="0"/>
              </a:rPr>
              <a:t> (établissent conditions</a:t>
            </a:r>
          </a:p>
          <a:p>
            <a:r>
              <a:rPr lang="fr-FR" sz="1350" dirty="0">
                <a:latin typeface="Arial" charset="0"/>
                <a:ea typeface="Arial" charset="0"/>
                <a:cs typeface="Arial" charset="0"/>
              </a:rPr>
              <a:t>d’anaérobiose)</a:t>
            </a:r>
          </a:p>
          <a:p>
            <a:r>
              <a:rPr lang="fr-FR" sz="1350" dirty="0">
                <a:latin typeface="Arial" charset="0"/>
                <a:ea typeface="Arial" charset="0"/>
                <a:cs typeface="Arial" charset="0"/>
              </a:rPr>
              <a:t>+ Lactobacillus, </a:t>
            </a:r>
            <a:r>
              <a:rPr lang="fr-FR" sz="1350" dirty="0" err="1">
                <a:latin typeface="Arial" charset="0"/>
                <a:ea typeface="Arial" charset="0"/>
                <a:cs typeface="Arial" charset="0"/>
              </a:rPr>
              <a:t>Actinobacteria</a:t>
            </a:r>
            <a:r>
              <a:rPr lang="fr-FR" sz="135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fr-FR" sz="1350" dirty="0" err="1">
                <a:latin typeface="Arial" charset="0"/>
                <a:ea typeface="Arial" charset="0"/>
                <a:cs typeface="Arial" charset="0"/>
              </a:rPr>
              <a:t>Bifidobacterium</a:t>
            </a:r>
            <a:r>
              <a:rPr lang="fr-FR" sz="135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fr-FR" sz="1350" dirty="0">
                <a:latin typeface="Arial" charset="0"/>
                <a:ea typeface="Arial" charset="0"/>
                <a:cs typeface="Arial" charset="0"/>
              </a:rPr>
              <a:t>Varient selon les conditions d’accouchement,</a:t>
            </a:r>
          </a:p>
          <a:p>
            <a:r>
              <a:rPr lang="fr-FR" sz="1350" dirty="0">
                <a:latin typeface="Arial" charset="0"/>
                <a:ea typeface="Arial" charset="0"/>
                <a:cs typeface="Arial" charset="0"/>
              </a:rPr>
              <a:t>d’alimentation, l’environnement (hôpital)</a:t>
            </a:r>
          </a:p>
          <a:p>
            <a:r>
              <a:rPr lang="fr-FR" sz="1350" dirty="0">
                <a:latin typeface="Arial" charset="0"/>
                <a:ea typeface="Arial" charset="0"/>
                <a:cs typeface="Arial" charset="0"/>
              </a:rPr>
              <a:t>Mature (richesse, diversité) en deux ans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4532" y="1845865"/>
            <a:ext cx="306045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 err="1">
                <a:latin typeface="Arial" charset="0"/>
                <a:ea typeface="Arial" charset="0"/>
                <a:cs typeface="Arial" charset="0"/>
              </a:rPr>
              <a:t>Nouveaux-nés</a:t>
            </a:r>
            <a:r>
              <a:rPr lang="fr-FR" sz="1350" b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350" b="1" dirty="0" err="1">
                <a:latin typeface="Arial" charset="0"/>
                <a:ea typeface="Arial" charset="0"/>
                <a:cs typeface="Arial" charset="0"/>
              </a:rPr>
              <a:t>nourissons</a:t>
            </a:r>
            <a:r>
              <a:rPr lang="fr-FR" sz="1350" b="1" dirty="0">
                <a:latin typeface="Arial" charset="0"/>
                <a:ea typeface="Arial" charset="0"/>
                <a:cs typeface="Arial" charset="0"/>
              </a:rPr>
              <a:t>/enfants</a:t>
            </a:r>
          </a:p>
          <a:p>
            <a:r>
              <a:rPr lang="fr-FR" sz="1350" b="1" dirty="0">
                <a:latin typeface="Arial" charset="0"/>
                <a:ea typeface="Arial" charset="0"/>
                <a:cs typeface="Arial" charset="0"/>
              </a:rPr>
              <a:t>(établissement/maturation)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01728" y="1835474"/>
            <a:ext cx="24833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>
                <a:latin typeface="Arial" charset="0"/>
                <a:ea typeface="Arial" charset="0"/>
                <a:cs typeface="Arial" charset="0"/>
              </a:rPr>
              <a:t>Adultes (stabilité/résilience)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61105" y="1825083"/>
            <a:ext cx="19416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>
                <a:latin typeface="Arial" charset="0"/>
                <a:ea typeface="Arial" charset="0"/>
                <a:cs typeface="Arial" charset="0"/>
              </a:rPr>
              <a:t>Vieillesse (instabilité)</a:t>
            </a:r>
          </a:p>
        </p:txBody>
      </p:sp>
    </p:spTree>
    <p:extLst>
      <p:ext uri="{BB962C8B-B14F-4D97-AF65-F5344CB8AC3E}">
        <p14:creationId xmlns:p14="http://schemas.microsoft.com/office/powerpoint/2010/main" val="1534811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258" y="257277"/>
            <a:ext cx="9035920" cy="1141249"/>
          </a:xfrm>
          <a:prstGeom prst="rect">
            <a:avLst/>
          </a:prstGeom>
          <a:solidFill>
            <a:srgbClr val="DCE6F2"/>
          </a:solidFill>
          <a:ln w="9525" algn="ctr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ctr"/>
            <a:r>
              <a:rPr lang="fr-FR" sz="3200" dirty="0" err="1">
                <a:solidFill>
                  <a:srgbClr val="000000"/>
                </a:solidFill>
                <a:latin typeface="Arial"/>
                <a:cs typeface="Arial"/>
              </a:rPr>
              <a:t>Metagénomique</a:t>
            </a:r>
            <a:r>
              <a:rPr lang="fr-FR" sz="3200" dirty="0">
                <a:solidFill>
                  <a:srgbClr val="000000"/>
                </a:solidFill>
                <a:latin typeface="Arial"/>
                <a:cs typeface="Arial"/>
              </a:rPr>
              <a:t> intestinale humaine: </a:t>
            </a:r>
          </a:p>
          <a:p>
            <a:pPr algn="ctr"/>
            <a:r>
              <a:rPr lang="fr-FR" sz="3200" dirty="0">
                <a:solidFill>
                  <a:srgbClr val="000000"/>
                </a:solidFill>
                <a:latin typeface="Arial"/>
                <a:cs typeface="Arial"/>
              </a:rPr>
              <a:t>du </a:t>
            </a:r>
            <a:r>
              <a:rPr lang="fr-FR" sz="3200" dirty="0" err="1">
                <a:solidFill>
                  <a:srgbClr val="000000"/>
                </a:solidFill>
                <a:latin typeface="Arial"/>
                <a:cs typeface="Arial"/>
              </a:rPr>
              <a:t>microbiote</a:t>
            </a:r>
            <a:r>
              <a:rPr lang="fr-FR" sz="3200" dirty="0">
                <a:solidFill>
                  <a:srgbClr val="000000"/>
                </a:solidFill>
                <a:latin typeface="Arial"/>
                <a:cs typeface="Arial"/>
              </a:rPr>
              <a:t> au </a:t>
            </a:r>
            <a:r>
              <a:rPr lang="fr-FR" sz="3200" dirty="0" err="1">
                <a:solidFill>
                  <a:srgbClr val="000000"/>
                </a:solidFill>
                <a:latin typeface="Arial"/>
                <a:cs typeface="Arial"/>
              </a:rPr>
              <a:t>microbiome</a:t>
            </a:r>
            <a:endParaRPr lang="fr-FR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r="40704" b="66387"/>
          <a:stretch>
            <a:fillRect/>
          </a:stretch>
        </p:blipFill>
        <p:spPr bwMode="auto">
          <a:xfrm>
            <a:off x="27496" y="2463212"/>
            <a:ext cx="4138984" cy="231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l="77305" b="80315"/>
          <a:stretch>
            <a:fillRect/>
          </a:stretch>
        </p:blipFill>
        <p:spPr bwMode="auto">
          <a:xfrm>
            <a:off x="4930437" y="2729969"/>
            <a:ext cx="158417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13" name="Connecteur droit avec flèche 2312"/>
          <p:cNvCxnSpPr/>
          <p:nvPr/>
        </p:nvCxnSpPr>
        <p:spPr>
          <a:xfrm>
            <a:off x="6038687" y="3513888"/>
            <a:ext cx="72008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5" name="ZoneTexte 2314"/>
          <p:cNvSpPr txBox="1"/>
          <p:nvPr/>
        </p:nvSpPr>
        <p:spPr>
          <a:xfrm>
            <a:off x="6393476" y="2944157"/>
            <a:ext cx="2695701" cy="664789"/>
          </a:xfrm>
          <a:prstGeom prst="rect">
            <a:avLst/>
          </a:prstGeom>
          <a:noFill/>
        </p:spPr>
        <p:txBody>
          <a:bodyPr wrap="none" lIns="109718" tIns="54860" rIns="109718" bIns="54860" rtlCol="0">
            <a:spAutoFit/>
          </a:bodyPr>
          <a:lstStyle/>
          <a:p>
            <a:pPr algn="ctr"/>
            <a:r>
              <a:rPr lang="fr-FR" dirty="0">
                <a:latin typeface="Arial"/>
                <a:cs typeface="Arial"/>
              </a:rPr>
              <a:t>Séquence "</a:t>
            </a:r>
            <a:r>
              <a:rPr lang="fr-FR" dirty="0" err="1">
                <a:latin typeface="Arial"/>
                <a:cs typeface="Arial"/>
              </a:rPr>
              <a:t>shot</a:t>
            </a:r>
            <a:r>
              <a:rPr lang="fr-FR" dirty="0">
                <a:latin typeface="Arial"/>
                <a:cs typeface="Arial"/>
              </a:rPr>
              <a:t> gun" de </a:t>
            </a:r>
          </a:p>
          <a:p>
            <a:pPr algn="ctr"/>
            <a:r>
              <a:rPr lang="fr-FR" dirty="0">
                <a:latin typeface="Arial"/>
                <a:cs typeface="Arial"/>
              </a:rPr>
              <a:t>tous les génomes</a:t>
            </a:r>
          </a:p>
        </p:txBody>
      </p:sp>
      <p:sp>
        <p:nvSpPr>
          <p:cNvPr id="2318" name="ZoneTexte 2317"/>
          <p:cNvSpPr txBox="1"/>
          <p:nvPr/>
        </p:nvSpPr>
        <p:spPr>
          <a:xfrm>
            <a:off x="347824" y="1622785"/>
            <a:ext cx="8056807" cy="8494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109718" tIns="54860" rIns="109718" bIns="54860" rtlCol="0">
            <a:spAutoFit/>
          </a:bodyPr>
          <a:lstStyle/>
          <a:p>
            <a:r>
              <a:rPr lang="fr-FR" sz="2400" dirty="0">
                <a:latin typeface="Arial"/>
                <a:cs typeface="Arial"/>
              </a:rPr>
              <a:t>Le </a:t>
            </a:r>
            <a:r>
              <a:rPr lang="fr-FR" sz="2400" dirty="0" err="1">
                <a:latin typeface="Arial"/>
                <a:cs typeface="Arial"/>
              </a:rPr>
              <a:t>métagénome</a:t>
            </a:r>
            <a:r>
              <a:rPr lang="fr-FR" sz="2400" dirty="0">
                <a:latin typeface="Arial"/>
                <a:cs typeface="Arial"/>
              </a:rPr>
              <a:t> est constitué de la combinaison de tous</a:t>
            </a:r>
          </a:p>
          <a:p>
            <a:r>
              <a:rPr lang="fr-FR" sz="2400" dirty="0">
                <a:latin typeface="Arial"/>
                <a:cs typeface="Arial"/>
              </a:rPr>
              <a:t>les génomes des microbes présents dans un écosystème</a:t>
            </a:r>
          </a:p>
        </p:txBody>
      </p:sp>
      <p:cxnSp>
        <p:nvCxnSpPr>
          <p:cNvPr id="2321" name="Connecteur droit avec flèche 2320"/>
          <p:cNvCxnSpPr/>
          <p:nvPr/>
        </p:nvCxnSpPr>
        <p:spPr>
          <a:xfrm>
            <a:off x="4188473" y="3504247"/>
            <a:ext cx="72008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2" name="ZoneTexte 2321"/>
          <p:cNvSpPr txBox="1"/>
          <p:nvPr/>
        </p:nvSpPr>
        <p:spPr>
          <a:xfrm>
            <a:off x="4015367" y="3032662"/>
            <a:ext cx="1166436" cy="941788"/>
          </a:xfrm>
          <a:prstGeom prst="rect">
            <a:avLst/>
          </a:prstGeom>
          <a:noFill/>
        </p:spPr>
        <p:txBody>
          <a:bodyPr wrap="none" lIns="109718" tIns="54860" rIns="109718" bIns="54860" rtlCol="0">
            <a:spAutoFit/>
          </a:bodyPr>
          <a:lstStyle/>
          <a:p>
            <a:pPr algn="ctr"/>
            <a:r>
              <a:rPr lang="fr-FR" dirty="0"/>
              <a:t>DNA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extraction</a:t>
            </a:r>
          </a:p>
        </p:txBody>
      </p:sp>
      <p:sp>
        <p:nvSpPr>
          <p:cNvPr id="2323" name="ZoneTexte 2322"/>
          <p:cNvSpPr txBox="1"/>
          <p:nvPr/>
        </p:nvSpPr>
        <p:spPr>
          <a:xfrm>
            <a:off x="5295227" y="4666993"/>
            <a:ext cx="3866207" cy="1742007"/>
          </a:xfrm>
          <a:prstGeom prst="rect">
            <a:avLst/>
          </a:prstGeom>
          <a:noFill/>
        </p:spPr>
        <p:txBody>
          <a:bodyPr wrap="none" lIns="109718" tIns="54860" rIns="109718" bIns="54860" rtlCol="0">
            <a:spAutoFit/>
          </a:bodyPr>
          <a:lstStyle/>
          <a:p>
            <a:pPr algn="ctr"/>
            <a:r>
              <a:rPr lang="fr-FR" dirty="0">
                <a:latin typeface="Arial"/>
                <a:cs typeface="Arial"/>
              </a:rPr>
              <a:t>Assemblage et annotation</a:t>
            </a:r>
          </a:p>
          <a:p>
            <a:pPr algn="ctr"/>
            <a:endParaRPr lang="fr-FR" sz="1700" dirty="0">
              <a:latin typeface="Arial"/>
              <a:cs typeface="Arial"/>
            </a:endParaRPr>
          </a:p>
          <a:p>
            <a:pPr algn="ctr"/>
            <a:endParaRPr lang="fr-FR" sz="1700" dirty="0">
              <a:latin typeface="Arial"/>
              <a:cs typeface="Arial"/>
            </a:endParaRPr>
          </a:p>
          <a:p>
            <a:pPr algn="ctr"/>
            <a:r>
              <a:rPr lang="fr-FR" dirty="0">
                <a:latin typeface="Arial"/>
                <a:cs typeface="Arial"/>
              </a:rPr>
              <a:t>Comptage et catalogage des gènes</a:t>
            </a:r>
          </a:p>
          <a:p>
            <a:pPr algn="ctr"/>
            <a:endParaRPr lang="fr-FR" dirty="0">
              <a:latin typeface="Arial"/>
              <a:cs typeface="Arial"/>
            </a:endParaRPr>
          </a:p>
          <a:p>
            <a:pPr algn="ctr"/>
            <a:r>
              <a:rPr lang="fr-FR" dirty="0">
                <a:latin typeface="Arial"/>
                <a:cs typeface="Arial"/>
              </a:rPr>
              <a:t>(identification genre/espèce)</a:t>
            </a:r>
          </a:p>
        </p:txBody>
      </p:sp>
      <p:cxnSp>
        <p:nvCxnSpPr>
          <p:cNvPr id="2324" name="Connecteur droit avec flèche 2323"/>
          <p:cNvCxnSpPr/>
          <p:nvPr/>
        </p:nvCxnSpPr>
        <p:spPr>
          <a:xfrm>
            <a:off x="7183031" y="3823315"/>
            <a:ext cx="0" cy="48005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7" name="Connecteur droit avec flèche 2326"/>
          <p:cNvCxnSpPr/>
          <p:nvPr/>
        </p:nvCxnSpPr>
        <p:spPr>
          <a:xfrm>
            <a:off x="7188673" y="5043775"/>
            <a:ext cx="0" cy="480053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9" name="Rectangle 22"/>
          <p:cNvSpPr>
            <a:spLocks noChangeArrowheads="1"/>
          </p:cNvSpPr>
          <p:nvPr/>
        </p:nvSpPr>
        <p:spPr bwMode="auto">
          <a:xfrm>
            <a:off x="68023" y="5657171"/>
            <a:ext cx="5288009" cy="11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18" tIns="54860" rIns="109718" bIns="54860">
            <a:spAutoFit/>
          </a:bodyPr>
          <a:lstStyle/>
          <a:p>
            <a:pPr eaLnBrk="0" hangingPunct="0"/>
            <a:r>
              <a:rPr lang="fr-FR" sz="1700" dirty="0" err="1">
                <a:solidFill>
                  <a:srgbClr val="000000"/>
                </a:solidFill>
                <a:latin typeface="Arial"/>
                <a:cs typeface="Arial"/>
              </a:rPr>
              <a:t>Manichanh</a:t>
            </a:r>
            <a:r>
              <a:rPr lang="fr-FR" sz="1700" dirty="0">
                <a:solidFill>
                  <a:srgbClr val="000000"/>
                </a:solidFill>
                <a:latin typeface="Arial"/>
                <a:cs typeface="Arial"/>
              </a:rPr>
              <a:t> Gut 2006</a:t>
            </a:r>
          </a:p>
          <a:p>
            <a:pPr eaLnBrk="0" hangingPunct="0"/>
            <a:r>
              <a:rPr lang="fr-FR" sz="1700" dirty="0">
                <a:solidFill>
                  <a:srgbClr val="000000"/>
                </a:solidFill>
                <a:latin typeface="Arial"/>
                <a:cs typeface="Arial"/>
              </a:rPr>
              <a:t>Gill Science 2006</a:t>
            </a:r>
          </a:p>
          <a:p>
            <a:pPr eaLnBrk="0" hangingPunct="0"/>
            <a:r>
              <a:rPr lang="fr-FR" sz="1700" dirty="0" err="1">
                <a:solidFill>
                  <a:srgbClr val="000000"/>
                </a:solidFill>
                <a:latin typeface="Arial"/>
                <a:cs typeface="Arial"/>
              </a:rPr>
              <a:t>Kurokawa</a:t>
            </a:r>
            <a:r>
              <a:rPr lang="fr-FR" sz="1700" dirty="0">
                <a:solidFill>
                  <a:srgbClr val="000000"/>
                </a:solidFill>
                <a:latin typeface="Arial"/>
                <a:cs typeface="Arial"/>
              </a:rPr>
              <a:t> DNA </a:t>
            </a:r>
            <a:r>
              <a:rPr lang="fr-FR" sz="1700" dirty="0" err="1">
                <a:solidFill>
                  <a:srgbClr val="000000"/>
                </a:solidFill>
                <a:latin typeface="Arial"/>
                <a:cs typeface="Arial"/>
              </a:rPr>
              <a:t>Res</a:t>
            </a:r>
            <a:r>
              <a:rPr lang="fr-FR" sz="1700" dirty="0">
                <a:solidFill>
                  <a:srgbClr val="000000"/>
                </a:solidFill>
                <a:latin typeface="Arial"/>
                <a:cs typeface="Arial"/>
              </a:rPr>
              <a:t> 2008</a:t>
            </a:r>
          </a:p>
          <a:p>
            <a:pPr eaLnBrk="0" hangingPunct="0"/>
            <a:r>
              <a:rPr lang="fr-FR" sz="1700" dirty="0" err="1">
                <a:solidFill>
                  <a:srgbClr val="000000"/>
                </a:solidFill>
                <a:latin typeface="Arial"/>
                <a:cs typeface="Arial"/>
              </a:rPr>
              <a:t>Manichanh</a:t>
            </a:r>
            <a:r>
              <a:rPr lang="fr-FR" sz="17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700" dirty="0" err="1">
                <a:solidFill>
                  <a:srgbClr val="000000"/>
                </a:solidFill>
                <a:latin typeface="Arial"/>
                <a:cs typeface="Arial"/>
              </a:rPr>
              <a:t>Nucl</a:t>
            </a:r>
            <a:r>
              <a:rPr lang="fr-FR" sz="17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700" dirty="0" err="1">
                <a:solidFill>
                  <a:srgbClr val="000000"/>
                </a:solidFill>
                <a:latin typeface="Arial"/>
                <a:cs typeface="Arial"/>
              </a:rPr>
              <a:t>Acids</a:t>
            </a:r>
            <a:r>
              <a:rPr lang="fr-FR" sz="17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700" dirty="0" err="1">
                <a:solidFill>
                  <a:srgbClr val="000000"/>
                </a:solidFill>
                <a:latin typeface="Arial"/>
                <a:cs typeface="Arial"/>
              </a:rPr>
              <a:t>Res</a:t>
            </a:r>
            <a:r>
              <a:rPr lang="fr-FR" sz="1700" dirty="0">
                <a:solidFill>
                  <a:srgbClr val="000000"/>
                </a:solidFill>
                <a:latin typeface="Arial"/>
                <a:cs typeface="Arial"/>
              </a:rPr>
              <a:t> 2008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2201" y="594388"/>
            <a:ext cx="8474007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Arial"/>
              <a:cs typeface="Arial"/>
            </a:endParaRP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- Publication de la première séquence d'un génome humain: </a:t>
            </a:r>
          </a:p>
          <a:p>
            <a:r>
              <a:rPr lang="fr-FR" dirty="0">
                <a:latin typeface="Arial"/>
                <a:cs typeface="Arial"/>
              </a:rPr>
              <a:t>2001 (International </a:t>
            </a:r>
            <a:r>
              <a:rPr lang="fr-FR" dirty="0" err="1">
                <a:latin typeface="Arial"/>
                <a:cs typeface="Arial"/>
              </a:rPr>
              <a:t>Human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Genome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Sequencing</a:t>
            </a:r>
            <a:r>
              <a:rPr lang="fr-FR" dirty="0">
                <a:latin typeface="Arial"/>
                <a:cs typeface="Arial"/>
              </a:rPr>
              <a:t> Consortium; Venter et al., 2001)</a:t>
            </a:r>
          </a:p>
          <a:p>
            <a:r>
              <a:rPr lang="fr-FR" dirty="0">
                <a:latin typeface="Arial"/>
                <a:cs typeface="Arial"/>
              </a:rPr>
              <a:t>- Publication de la première </a:t>
            </a:r>
            <a:r>
              <a:rPr lang="fr-FR" dirty="0" err="1">
                <a:latin typeface="Arial"/>
                <a:cs typeface="Arial"/>
              </a:rPr>
              <a:t>métaséquence</a:t>
            </a:r>
            <a:r>
              <a:rPr lang="fr-FR" dirty="0">
                <a:latin typeface="Arial"/>
                <a:cs typeface="Arial"/>
              </a:rPr>
              <a:t> de </a:t>
            </a:r>
            <a:r>
              <a:rPr lang="fr-FR" dirty="0" err="1">
                <a:latin typeface="Arial"/>
                <a:cs typeface="Arial"/>
              </a:rPr>
              <a:t>microbiomes</a:t>
            </a:r>
            <a:r>
              <a:rPr lang="fr-FR" dirty="0">
                <a:latin typeface="Arial"/>
                <a:cs typeface="Arial"/>
              </a:rPr>
              <a:t> humains: </a:t>
            </a:r>
          </a:p>
          <a:p>
            <a:r>
              <a:rPr lang="fr-FR" dirty="0">
                <a:latin typeface="Arial"/>
                <a:cs typeface="Arial"/>
              </a:rPr>
              <a:t>(</a:t>
            </a:r>
            <a:r>
              <a:rPr lang="fr-FR" dirty="0" err="1">
                <a:latin typeface="Arial"/>
                <a:cs typeface="Arial"/>
              </a:rPr>
              <a:t>MetaHit</a:t>
            </a:r>
            <a:r>
              <a:rPr lang="fr-FR" dirty="0">
                <a:latin typeface="Arial"/>
                <a:cs typeface="Arial"/>
              </a:rPr>
              <a:t> Consortium; Quin et al. 2010. Nature)</a:t>
            </a:r>
          </a:p>
          <a:p>
            <a:endParaRPr lang="fr-FR" dirty="0">
              <a:latin typeface="Arial"/>
              <a:cs typeface="Arial"/>
            </a:endParaRPr>
          </a:p>
          <a:p>
            <a:endParaRPr lang="fr-FR" dirty="0">
              <a:latin typeface="Arial"/>
              <a:cs typeface="Arial"/>
            </a:endParaRPr>
          </a:p>
          <a:p>
            <a:endParaRPr lang="fr-FR" dirty="0">
              <a:latin typeface="Arial"/>
              <a:cs typeface="Arial"/>
            </a:endParaRPr>
          </a:p>
          <a:p>
            <a:endParaRPr lang="fr-FR" dirty="0">
              <a:latin typeface="Arial"/>
              <a:cs typeface="Arial"/>
            </a:endParaRPr>
          </a:p>
          <a:p>
            <a:endParaRPr lang="fr-FR" dirty="0">
              <a:latin typeface="Arial"/>
              <a:cs typeface="Arial"/>
            </a:endParaRPr>
          </a:p>
          <a:p>
            <a:endParaRPr lang="fr-FR" dirty="0">
              <a:latin typeface="Arial"/>
              <a:cs typeface="Arial"/>
            </a:endParaRPr>
          </a:p>
          <a:p>
            <a:endParaRPr lang="fr-FR" dirty="0">
              <a:latin typeface="Arial"/>
              <a:cs typeface="Arial"/>
            </a:endParaRPr>
          </a:p>
          <a:p>
            <a:endParaRPr lang="fr-FR" dirty="0">
              <a:latin typeface="Arial"/>
              <a:cs typeface="Arial"/>
            </a:endParaRPr>
          </a:p>
          <a:p>
            <a:endParaRPr lang="fr-FR" dirty="0">
              <a:latin typeface="Arial"/>
              <a:cs typeface="Arial"/>
            </a:endParaRPr>
          </a:p>
          <a:p>
            <a:endParaRPr lang="fr-FR" dirty="0">
              <a:latin typeface="Arial"/>
              <a:cs typeface="Arial"/>
            </a:endParaRPr>
          </a:p>
        </p:txBody>
      </p:sp>
      <p:pic>
        <p:nvPicPr>
          <p:cNvPr id="3" name="Image 1"/>
          <p:cNvPicPr>
            <a:picLocks noChangeAspect="1" noChangeArrowheads="1"/>
          </p:cNvPicPr>
          <p:nvPr/>
        </p:nvPicPr>
        <p:blipFill>
          <a:blip r:embed="rId2">
            <a:lum bright="-20000" contrast="50000"/>
          </a:blip>
          <a:srcRect b="2893"/>
          <a:stretch>
            <a:fillRect/>
          </a:stretch>
        </p:blipFill>
        <p:spPr bwMode="auto">
          <a:xfrm>
            <a:off x="6662288" y="2429055"/>
            <a:ext cx="2496306" cy="338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7th_FP_log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285" y="2484653"/>
            <a:ext cx="2333082" cy="1889796"/>
          </a:xfrm>
          <a:prstGeom prst="rect">
            <a:avLst/>
          </a:prstGeom>
        </p:spPr>
      </p:pic>
      <p:pic>
        <p:nvPicPr>
          <p:cNvPr id="6" name="Image 5" descr="METAHIT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24" y="2934120"/>
            <a:ext cx="1586879" cy="9088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214" y="2219087"/>
            <a:ext cx="1617846" cy="266429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615" y="5097395"/>
            <a:ext cx="850351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/>
                <a:cs typeface="Arial"/>
              </a:rPr>
              <a:t>Métagénome</a:t>
            </a:r>
            <a:r>
              <a:rPr lang="fr-FR" dirty="0">
                <a:latin typeface="Arial"/>
                <a:cs typeface="Arial"/>
              </a:rPr>
              <a:t> bactérien de l'intestin humain</a:t>
            </a:r>
          </a:p>
          <a:p>
            <a:r>
              <a:rPr lang="fr-FR" dirty="0">
                <a:latin typeface="Arial"/>
                <a:cs typeface="Arial"/>
              </a:rPr>
              <a:t>Séquençage à haut débit de l'ADN d'échantillons de selles </a:t>
            </a:r>
          </a:p>
          <a:p>
            <a:r>
              <a:rPr lang="fr-FR" dirty="0">
                <a:latin typeface="Arial"/>
                <a:cs typeface="Arial"/>
              </a:rPr>
              <a:t>de 124 sujets européens (Danemark, Espagne)</a:t>
            </a:r>
          </a:p>
          <a:p>
            <a:r>
              <a:rPr lang="fr-FR" dirty="0">
                <a:latin typeface="Arial"/>
                <a:cs typeface="Arial"/>
              </a:rPr>
              <a:t>Analyse bioinformatique de 5 milliards de "</a:t>
            </a:r>
            <a:r>
              <a:rPr lang="fr-FR" dirty="0" err="1">
                <a:latin typeface="Arial"/>
                <a:cs typeface="Arial"/>
              </a:rPr>
              <a:t>reads</a:t>
            </a:r>
            <a:r>
              <a:rPr lang="fr-FR" dirty="0">
                <a:latin typeface="Arial"/>
                <a:cs typeface="Arial"/>
              </a:rPr>
              <a:t>" courts.</a:t>
            </a:r>
          </a:p>
          <a:p>
            <a:r>
              <a:rPr lang="fr-FR" dirty="0">
                <a:latin typeface="Arial"/>
                <a:cs typeface="Arial"/>
              </a:rPr>
              <a:t>Identification de 3,3 millions de gènes = 150 x nb. de gènes du "premier génome"</a:t>
            </a:r>
          </a:p>
          <a:p>
            <a:r>
              <a:rPr lang="fr-FR" dirty="0">
                <a:latin typeface="Arial"/>
                <a:cs typeface="Arial"/>
              </a:rPr>
              <a:t>1000 espèces environ (maintenant 9 millions...)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664115" y="48322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74384" y="72660"/>
            <a:ext cx="8769906" cy="830997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"/>
                <a:cs typeface="Arial"/>
              </a:rPr>
              <a:t>De la séquence du génome humain à la </a:t>
            </a:r>
            <a:r>
              <a:rPr lang="fr-FR" sz="2400" dirty="0" err="1">
                <a:latin typeface="Arial"/>
                <a:cs typeface="Arial"/>
              </a:rPr>
              <a:t>métaséquence</a:t>
            </a:r>
            <a:r>
              <a:rPr lang="fr-FR" sz="2400" dirty="0">
                <a:latin typeface="Arial"/>
                <a:cs typeface="Arial"/>
              </a:rPr>
              <a:t> </a:t>
            </a:r>
          </a:p>
          <a:p>
            <a:pPr algn="ctr"/>
            <a:r>
              <a:rPr lang="fr-FR" sz="2400" dirty="0">
                <a:latin typeface="Arial"/>
                <a:cs typeface="Arial"/>
              </a:rPr>
              <a:t>du </a:t>
            </a:r>
            <a:r>
              <a:rPr lang="fr-FR" sz="2400" dirty="0" err="1">
                <a:latin typeface="Arial"/>
                <a:cs typeface="Arial"/>
              </a:rPr>
              <a:t>microbiome</a:t>
            </a:r>
            <a:r>
              <a:rPr lang="fr-FR" sz="2400" dirty="0">
                <a:latin typeface="Arial"/>
                <a:cs typeface="Arial"/>
              </a:rPr>
              <a:t> intestinal humain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431496" y="4359001"/>
            <a:ext cx="27279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/>
                <a:cs typeface="Arial"/>
              </a:rPr>
              <a:t>Coordination: </a:t>
            </a:r>
            <a:r>
              <a:rPr lang="fr-FR" sz="1600" dirty="0" err="1">
                <a:latin typeface="Arial"/>
                <a:cs typeface="Arial"/>
              </a:rPr>
              <a:t>Dusko</a:t>
            </a:r>
            <a:r>
              <a:rPr lang="fr-FR" sz="1600" dirty="0">
                <a:latin typeface="Arial"/>
                <a:cs typeface="Arial"/>
              </a:rPr>
              <a:t> Ehrlich</a:t>
            </a:r>
          </a:p>
          <a:p>
            <a:r>
              <a:rPr lang="fr-FR" sz="1600" dirty="0"/>
              <a:t>http://</a:t>
            </a:r>
            <a:r>
              <a:rPr lang="fr-FR" sz="1600" dirty="0" err="1"/>
              <a:t>www.metahit.eu</a:t>
            </a:r>
            <a:endParaRPr lang="fr-FR" sz="1600" dirty="0"/>
          </a:p>
          <a:p>
            <a:endParaRPr lang="fr-FR"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2906</Words>
  <Application>Microsoft Macintosh PowerPoint</Application>
  <PresentationFormat>Affichage à l'écran (4:3)</PresentationFormat>
  <Paragraphs>404</Paragraphs>
  <Slides>36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Liens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6" baseType="lpstr">
      <vt:lpstr>ＭＳ 明朝</vt:lpstr>
      <vt:lpstr>ＭＳ Ｐゴシック</vt:lpstr>
      <vt:lpstr>ＭＳ Ｐゴシック</vt:lpstr>
      <vt:lpstr>Arial</vt:lpstr>
      <vt:lpstr>Arial Narrow</vt:lpstr>
      <vt:lpstr>Calibri</vt:lpstr>
      <vt:lpstr>Times</vt:lpstr>
      <vt:lpstr>Times New Roman</vt:lpstr>
      <vt:lpstr>Thème Office</vt:lpstr>
      <vt:lpstr>???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Philippe Sansonetti</dc:creator>
  <cp:lastModifiedBy>Microsoft Office User</cp:lastModifiedBy>
  <cp:revision>24</cp:revision>
  <dcterms:created xsi:type="dcterms:W3CDTF">2018-01-24T22:25:45Z</dcterms:created>
  <dcterms:modified xsi:type="dcterms:W3CDTF">2018-05-22T20:00:59Z</dcterms:modified>
</cp:coreProperties>
</file>