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2"/>
  </p:notesMasterIdLst>
  <p:handoutMasterIdLst>
    <p:handoutMasterId r:id="rId23"/>
  </p:handoutMasterIdLst>
  <p:sldIdLst>
    <p:sldId id="718" r:id="rId2"/>
    <p:sldId id="930" r:id="rId3"/>
    <p:sldId id="858" r:id="rId4"/>
    <p:sldId id="914" r:id="rId5"/>
    <p:sldId id="915" r:id="rId6"/>
    <p:sldId id="916" r:id="rId7"/>
    <p:sldId id="917" r:id="rId8"/>
    <p:sldId id="920" r:id="rId9"/>
    <p:sldId id="907" r:id="rId10"/>
    <p:sldId id="927" r:id="rId11"/>
    <p:sldId id="926" r:id="rId12"/>
    <p:sldId id="922" r:id="rId13"/>
    <p:sldId id="919" r:id="rId14"/>
    <p:sldId id="918" r:id="rId15"/>
    <p:sldId id="818" r:id="rId16"/>
    <p:sldId id="923" r:id="rId17"/>
    <p:sldId id="931" r:id="rId18"/>
    <p:sldId id="924" r:id="rId19"/>
    <p:sldId id="929" r:id="rId20"/>
    <p:sldId id="796" r:id="rId21"/>
  </p:sldIdLst>
  <p:sldSz cx="9906000" cy="6858000" type="A4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5">
          <p15:clr>
            <a:srgbClr val="A4A3A4"/>
          </p15:clr>
        </p15:guide>
        <p15:guide id="2" orient="horz" pos="640">
          <p15:clr>
            <a:srgbClr val="A4A3A4"/>
          </p15:clr>
        </p15:guide>
        <p15:guide id="3" orient="horz" pos="87">
          <p15:clr>
            <a:srgbClr val="A4A3A4"/>
          </p15:clr>
        </p15:guide>
        <p15:guide id="4" orient="horz" pos="1021">
          <p15:clr>
            <a:srgbClr val="A4A3A4"/>
          </p15:clr>
        </p15:guide>
        <p15:guide id="5" orient="horz" pos="3733">
          <p15:clr>
            <a:srgbClr val="A4A3A4"/>
          </p15:clr>
        </p15:guide>
        <p15:guide id="6" pos="6036">
          <p15:clr>
            <a:srgbClr val="A4A3A4"/>
          </p15:clr>
        </p15:guide>
        <p15:guide id="7" pos="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F4D8E"/>
    <a:srgbClr val="000066"/>
    <a:srgbClr val="004990"/>
    <a:srgbClr val="003399"/>
    <a:srgbClr val="004890"/>
    <a:srgbClr val="BD1F28"/>
    <a:srgbClr val="E6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35" autoAdjust="0"/>
    <p:restoredTop sz="94631" autoAdjust="0"/>
  </p:normalViewPr>
  <p:slideViewPr>
    <p:cSldViewPr snapToGrid="0" snapToObjects="1">
      <p:cViewPr varScale="1">
        <p:scale>
          <a:sx n="52" d="100"/>
          <a:sy n="52" d="100"/>
        </p:scale>
        <p:origin x="1517" y="38"/>
      </p:cViewPr>
      <p:guideLst>
        <p:guide orient="horz" pos="4305"/>
        <p:guide orient="horz" pos="640"/>
        <p:guide orient="horz" pos="87"/>
        <p:guide orient="horz" pos="1021"/>
        <p:guide orient="horz" pos="3733"/>
        <p:guide pos="6036"/>
        <p:guide pos="208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-2958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Feuil1!$C$5</c:f>
              <c:strCache>
                <c:ptCount val="1"/>
                <c:pt idx="0">
                  <c:v>DTP3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Feuil1!$D$4:$AL$4</c:f>
              <c:strCach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strCache>
            </c:strRef>
          </c:cat>
          <c:val>
            <c:numRef>
              <c:f>Feuil1!$D$5:$AL$5</c:f>
              <c:numCache>
                <c:formatCode>General</c:formatCode>
                <c:ptCount val="35"/>
                <c:pt idx="0">
                  <c:v>5</c:v>
                </c:pt>
                <c:pt idx="1">
                  <c:v>11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37</c:v>
                </c:pt>
                <c:pt idx="7">
                  <c:v>43</c:v>
                </c:pt>
                <c:pt idx="8">
                  <c:v>46</c:v>
                </c:pt>
                <c:pt idx="9">
                  <c:v>51</c:v>
                </c:pt>
                <c:pt idx="10">
                  <c:v>57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55</c:v>
                </c:pt>
                <c:pt idx="15">
                  <c:v>54</c:v>
                </c:pt>
                <c:pt idx="16">
                  <c:v>51</c:v>
                </c:pt>
                <c:pt idx="17">
                  <c:v>50</c:v>
                </c:pt>
                <c:pt idx="18">
                  <c:v>51</c:v>
                </c:pt>
                <c:pt idx="19">
                  <c:v>49</c:v>
                </c:pt>
                <c:pt idx="20">
                  <c:v>52</c:v>
                </c:pt>
                <c:pt idx="21">
                  <c:v>52</c:v>
                </c:pt>
                <c:pt idx="22">
                  <c:v>54</c:v>
                </c:pt>
                <c:pt idx="23">
                  <c:v>57</c:v>
                </c:pt>
                <c:pt idx="24">
                  <c:v>60</c:v>
                </c:pt>
                <c:pt idx="25">
                  <c:v>63</c:v>
                </c:pt>
                <c:pt idx="26">
                  <c:v>65</c:v>
                </c:pt>
                <c:pt idx="27">
                  <c:v>68</c:v>
                </c:pt>
                <c:pt idx="28">
                  <c:v>70</c:v>
                </c:pt>
                <c:pt idx="29">
                  <c:v>74</c:v>
                </c:pt>
                <c:pt idx="30">
                  <c:v>72</c:v>
                </c:pt>
                <c:pt idx="31">
                  <c:v>72</c:v>
                </c:pt>
                <c:pt idx="32">
                  <c:v>72</c:v>
                </c:pt>
                <c:pt idx="33">
                  <c:v>76</c:v>
                </c:pt>
                <c:pt idx="3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8-47FD-B894-674908B73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73360"/>
        <c:axId val="188973752"/>
      </c:barChart>
      <c:catAx>
        <c:axId val="18897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973752"/>
        <c:crosses val="autoZero"/>
        <c:auto val="1"/>
        <c:lblAlgn val="ctr"/>
        <c:lblOffset val="10"/>
        <c:tickMarkSkip val="1"/>
        <c:noMultiLvlLbl val="0"/>
      </c:catAx>
      <c:valAx>
        <c:axId val="188973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>
                    <a:solidFill>
                      <a:schemeClr val="tx1"/>
                    </a:solidFill>
                  </a:rPr>
                  <a:t>CV   DTC3  en  %</a:t>
                </a:r>
              </a:p>
            </c:rich>
          </c:tx>
          <c:layout>
            <c:manualLayout>
              <c:xMode val="edge"/>
              <c:yMode val="edge"/>
              <c:x val="1.199498484103351E-2"/>
              <c:y val="0.261250888983459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89733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0.61682</cdr:x>
      <cdr:y>0.34809</cdr:y>
    </cdr:from>
    <cdr:to>
      <cdr:x>0.61727</cdr:x>
      <cdr:y>0.42202</cdr:y>
    </cdr:to>
    <cdr:cxnSp macro="">
      <cdr:nvCxnSpPr>
        <cdr:cNvPr id="6" name="Connecteur droit avec flèche 5"/>
        <cdr:cNvCxnSpPr/>
      </cdr:nvCxnSpPr>
      <cdr:spPr bwMode="auto">
        <a:xfrm xmlns:a="http://schemas.openxmlformats.org/drawingml/2006/main" flipH="1">
          <a:off x="5706811" y="1218744"/>
          <a:ext cx="4179" cy="25881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tx2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0.77222</cdr:x>
      <cdr:y>0.14346</cdr:y>
    </cdr:from>
    <cdr:to>
      <cdr:x>0.77222</cdr:x>
      <cdr:y>0.26374</cdr:y>
    </cdr:to>
    <cdr:cxnSp macro="">
      <cdr:nvCxnSpPr>
        <cdr:cNvPr id="7" name="Connecteur droit avec flèche 6"/>
        <cdr:cNvCxnSpPr/>
      </cdr:nvCxnSpPr>
      <cdr:spPr bwMode="auto">
        <a:xfrm xmlns:a="http://schemas.openxmlformats.org/drawingml/2006/main">
          <a:off x="7144585" y="502287"/>
          <a:ext cx="0" cy="421105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tx2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0.89577</cdr:x>
      <cdr:y>0.1161</cdr:y>
    </cdr:from>
    <cdr:to>
      <cdr:x>0.89577</cdr:x>
      <cdr:y>0.23637</cdr:y>
    </cdr:to>
    <cdr:cxnSp macro="">
      <cdr:nvCxnSpPr>
        <cdr:cNvPr id="8" name="Connecteur droit avec flèche 7"/>
        <cdr:cNvCxnSpPr/>
      </cdr:nvCxnSpPr>
      <cdr:spPr bwMode="auto">
        <a:xfrm xmlns:a="http://schemas.openxmlformats.org/drawingml/2006/main">
          <a:off x="8287585" y="406474"/>
          <a:ext cx="0" cy="421105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tx2"/>
        </a:solidFill>
        <a:ln xmlns:a="http://schemas.openxmlformats.org/drawingml/2006/main" w="9525" cap="flat" cmpd="sng" algn="ctr">
          <a:solidFill>
            <a:schemeClr val="accent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0.10527</cdr:x>
      <cdr:y>0.65123</cdr:y>
    </cdr:from>
    <cdr:to>
      <cdr:x>0.18083</cdr:x>
      <cdr:y>0.72036</cdr:y>
    </cdr:to>
    <cdr:sp macro="" textlink="">
      <cdr:nvSpPr>
        <cdr:cNvPr id="9" name="ZoneTexte 5"/>
        <cdr:cNvSpPr txBox="1"/>
      </cdr:nvSpPr>
      <cdr:spPr>
        <a:xfrm xmlns:a="http://schemas.openxmlformats.org/drawingml/2006/main" rot="19272082">
          <a:off x="911603" y="2836988"/>
          <a:ext cx="654380" cy="3011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fr-FR" sz="1357" b="1" dirty="0"/>
            <a:t>UCI</a:t>
          </a:r>
        </a:p>
      </cdr:txBody>
    </cdr:sp>
  </cdr:relSizeAnchor>
  <cdr:relSizeAnchor xmlns:cdr="http://schemas.openxmlformats.org/drawingml/2006/chartDrawing">
    <cdr:from>
      <cdr:x>0.60663</cdr:x>
      <cdr:y>0.26726</cdr:y>
    </cdr:from>
    <cdr:to>
      <cdr:x>0.68221</cdr:x>
      <cdr:y>0.33639</cdr:y>
    </cdr:to>
    <cdr:sp macro="" textlink="">
      <cdr:nvSpPr>
        <cdr:cNvPr id="10" name="ZoneTexte 6"/>
        <cdr:cNvSpPr txBox="1"/>
      </cdr:nvSpPr>
      <cdr:spPr>
        <a:xfrm xmlns:a="http://schemas.openxmlformats.org/drawingml/2006/main">
          <a:off x="5253362" y="1164281"/>
          <a:ext cx="654473" cy="3011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fr-FR" sz="1357" b="1" dirty="0" err="1"/>
            <a:t>Gavi</a:t>
          </a:r>
          <a:endParaRPr lang="fr-FR" sz="1357" b="1" dirty="0"/>
        </a:p>
      </cdr:txBody>
    </cdr:sp>
  </cdr:relSizeAnchor>
  <cdr:relSizeAnchor xmlns:cdr="http://schemas.openxmlformats.org/drawingml/2006/chartDrawing">
    <cdr:from>
      <cdr:x>0.76279</cdr:x>
      <cdr:y>0.02924</cdr:y>
    </cdr:from>
    <cdr:to>
      <cdr:x>0.84385</cdr:x>
      <cdr:y>0.09837</cdr:y>
    </cdr:to>
    <cdr:sp macro="" textlink="">
      <cdr:nvSpPr>
        <cdr:cNvPr id="11" name="ZoneTexte 7"/>
        <cdr:cNvSpPr txBox="1"/>
      </cdr:nvSpPr>
      <cdr:spPr>
        <a:xfrm xmlns:a="http://schemas.openxmlformats.org/drawingml/2006/main">
          <a:off x="6605683" y="127366"/>
          <a:ext cx="701935" cy="3011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fr-FR" sz="1357" b="1" dirty="0"/>
            <a:t>GIVS</a:t>
          </a:r>
        </a:p>
      </cdr:txBody>
    </cdr:sp>
  </cdr:relSizeAnchor>
  <cdr:relSizeAnchor xmlns:cdr="http://schemas.openxmlformats.org/drawingml/2006/chartDrawing">
    <cdr:from>
      <cdr:x>0.86272</cdr:x>
      <cdr:y>0.0094</cdr:y>
    </cdr:from>
    <cdr:to>
      <cdr:x>0.9455</cdr:x>
      <cdr:y>0.07854</cdr:y>
    </cdr:to>
    <cdr:sp macro="" textlink="">
      <cdr:nvSpPr>
        <cdr:cNvPr id="12" name="ZoneTexte 8"/>
        <cdr:cNvSpPr txBox="1"/>
      </cdr:nvSpPr>
      <cdr:spPr>
        <a:xfrm xmlns:a="http://schemas.openxmlformats.org/drawingml/2006/main">
          <a:off x="7471035" y="40957"/>
          <a:ext cx="716905" cy="3011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defRPr>
          </a:lvl9pPr>
        </a:lstStyle>
        <a:p xmlns:a="http://schemas.openxmlformats.org/drawingml/2006/main">
          <a:r>
            <a:rPr lang="fr-FR" sz="1357" b="1" dirty="0"/>
            <a:t>GVAP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t" anchorCtr="0" compatLnSpc="1">
            <a:prstTxWarp prst="textNoShape">
              <a:avLst/>
            </a:prstTxWarp>
          </a:bodyPr>
          <a:lstStyle>
            <a:lvl1pPr algn="l" defTabSz="983092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813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t" anchorCtr="0" compatLnSpc="1">
            <a:prstTxWarp prst="textNoShape">
              <a:avLst/>
            </a:prstTxWarp>
          </a:bodyPr>
          <a:lstStyle>
            <a:lvl1pPr algn="r" defTabSz="983092" eaLnBrk="1" hangingPunct="1"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526E422-3545-49CE-AF2D-0287B9693261}" type="datetime1">
              <a:rPr lang="de-DE"/>
              <a:pPr>
                <a:defRPr/>
              </a:pPr>
              <a:t>28.04.2017</a:t>
            </a:fld>
            <a:endParaRPr lang="de-DE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b" anchorCtr="0" compatLnSpc="1">
            <a:prstTxWarp prst="textNoShape">
              <a:avLst/>
            </a:prstTxWarp>
          </a:bodyPr>
          <a:lstStyle>
            <a:lvl1pPr algn="l" defTabSz="983092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9723438"/>
            <a:ext cx="308133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b" anchorCtr="0" compatLnSpc="1">
            <a:prstTxWarp prst="textNoShape">
              <a:avLst/>
            </a:prstTxWarp>
          </a:bodyPr>
          <a:lstStyle>
            <a:lvl1pPr algn="r" defTabSz="982097"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7C9B3A-6AB3-4A9E-8D24-0B87EED0E71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5202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t" anchorCtr="0" compatLnSpc="1">
            <a:prstTxWarp prst="textNoShape">
              <a:avLst/>
            </a:prstTxWarp>
          </a:bodyPr>
          <a:lstStyle>
            <a:lvl1pPr algn="l" defTabSz="983092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t" anchorCtr="0" compatLnSpc="1">
            <a:prstTxWarp prst="textNoShape">
              <a:avLst/>
            </a:prstTxWarp>
          </a:bodyPr>
          <a:lstStyle>
            <a:lvl1pPr algn="r" defTabSz="983092" eaLnBrk="1" hangingPunct="1">
              <a:buClrTx/>
              <a:buSzTx/>
              <a:buFontTx/>
              <a:buNone/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BEDDF88-5103-44CC-B1BE-0707717170EC}" type="datetime1">
              <a:rPr lang="de-DE"/>
              <a:pPr>
                <a:defRPr/>
              </a:pPr>
              <a:t>28.04.2017</a:t>
            </a:fld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73113"/>
            <a:ext cx="553878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101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b" anchorCtr="0" compatLnSpc="1">
            <a:prstTxWarp prst="textNoShape">
              <a:avLst/>
            </a:prstTxWarp>
          </a:bodyPr>
          <a:lstStyle>
            <a:lvl1pPr algn="l" defTabSz="983092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27" tIns="49114" rIns="98227" bIns="49114" numCol="1" anchor="b" anchorCtr="0" compatLnSpc="1">
            <a:prstTxWarp prst="textNoShape">
              <a:avLst/>
            </a:prstTxWarp>
          </a:bodyPr>
          <a:lstStyle>
            <a:lvl1pPr algn="r" defTabSz="982097" eaLnBrk="1" hangingPunct="1">
              <a:defRPr/>
            </a:lvl1pPr>
          </a:lstStyle>
          <a:p>
            <a:pPr>
              <a:defRPr/>
            </a:pPr>
            <a:fld id="{80CE6ECB-99A9-4F47-9AD5-FFE2567333D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01975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091745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76"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5849" indent="-281265" defTabSz="939576"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2660" indent="-225012" defTabSz="939576"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7244" indent="-225012" defTabSz="939576"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0308" indent="-225012" defTabSz="939576"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78168" indent="-225012" defTabSz="93957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6029" indent="-225012" defTabSz="93957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3889" indent="-225012" defTabSz="93957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91750" indent="-225012" defTabSz="939576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C67710-5E7C-425E-9378-89A25D3B5D84}" type="slidenum">
              <a:rPr lang="fr-FR" altLang="fr-FR" sz="1200"/>
              <a:pPr/>
              <a:t>20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58992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616815-C2BC-4C11-A8B8-505A3480BC67}" type="slidenum">
              <a:rPr lang="fr-FR" altLang="fr-FR" sz="1300"/>
              <a:pPr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66763"/>
            <a:ext cx="5521325" cy="3824287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865688"/>
            <a:ext cx="5037138" cy="40306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90" tIns="47594" rIns="95190" bIns="47594"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60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840ACF-BD2C-4517-8A54-9955975205E2}" type="slidenum">
              <a:rPr lang="fr-FR" altLang="fr-FR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fr-FR" altLang="fr-FR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22313" y="744538"/>
            <a:ext cx="5365750" cy="37147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4727575"/>
            <a:ext cx="4835525" cy="39147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33" tIns="46016" rIns="92033" bIns="46016"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840ACF-BD2C-4517-8A54-9955975205E2}" type="slidenum">
              <a:rPr lang="fr-FR" altLang="fr-FR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fr-FR" altLang="fr-FR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22313" y="744538"/>
            <a:ext cx="5365750" cy="37147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4727575"/>
            <a:ext cx="4835525" cy="39147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33" tIns="46016" rIns="92033" bIns="46016"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8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840ACF-BD2C-4517-8A54-9955975205E2}" type="slidenum">
              <a:rPr lang="fr-FR" altLang="fr-FR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fr-FR" altLang="fr-FR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22313" y="744538"/>
            <a:ext cx="5365750" cy="37147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4727575"/>
            <a:ext cx="4835525" cy="39147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33" tIns="46016" rIns="92033" bIns="46016"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7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840ACF-BD2C-4517-8A54-9955975205E2}" type="slidenum">
              <a:rPr lang="fr-FR" altLang="fr-FR" sz="1200" b="0">
                <a:solidFill>
                  <a:schemeClr val="tx1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fr-FR" altLang="fr-FR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22313" y="744538"/>
            <a:ext cx="5365750" cy="371475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4727575"/>
            <a:ext cx="4835525" cy="39147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33" tIns="46016" rIns="92033" bIns="46016"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4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616815-C2BC-4C11-A8B8-505A3480BC67}" type="slidenum">
              <a:rPr lang="fr-FR" altLang="fr-FR" sz="1300"/>
              <a:pPr>
                <a:spcBef>
                  <a:spcPct val="0"/>
                </a:spcBef>
              </a:pPr>
              <a:t>15</a:t>
            </a:fld>
            <a:endParaRPr lang="fr-FR" altLang="fr-FR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66763"/>
            <a:ext cx="5521325" cy="3824287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865688"/>
            <a:ext cx="5037138" cy="40306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90" tIns="47594" rIns="95190" bIns="47594"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616815-C2BC-4C11-A8B8-505A3480BC67}" type="slidenum">
              <a:rPr lang="fr-FR" altLang="fr-FR" sz="1300"/>
              <a:pPr>
                <a:spcBef>
                  <a:spcPct val="0"/>
                </a:spcBef>
              </a:pPr>
              <a:t>16</a:t>
            </a:fld>
            <a:endParaRPr lang="fr-FR" altLang="fr-FR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66763"/>
            <a:ext cx="5521325" cy="3824287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865688"/>
            <a:ext cx="5037138" cy="40306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90" tIns="47594" rIns="95190" bIns="47594"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338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616815-C2BC-4C11-A8B8-505A3480BC67}" type="slidenum">
              <a:rPr lang="fr-FR" altLang="fr-FR" sz="1300"/>
              <a:pPr>
                <a:spcBef>
                  <a:spcPct val="0"/>
                </a:spcBef>
              </a:pPr>
              <a:t>17</a:t>
            </a:fld>
            <a:endParaRPr lang="fr-FR" altLang="fr-FR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766763"/>
            <a:ext cx="5521325" cy="3824287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4865688"/>
            <a:ext cx="5037138" cy="40306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90" tIns="47594" rIns="95190" bIns="47594"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070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AMP 2012 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7150"/>
            <a:ext cx="2428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8"/>
          <p:cNvGrpSpPr>
            <a:grpSpLocks/>
          </p:cNvGrpSpPr>
          <p:nvPr userDrawn="1"/>
        </p:nvGrpSpPr>
        <p:grpSpPr bwMode="auto">
          <a:xfrm>
            <a:off x="0" y="1352550"/>
            <a:ext cx="9906000" cy="2130425"/>
            <a:chOff x="0" y="1352550"/>
            <a:chExt cx="9906000" cy="2130425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3397250"/>
              <a:ext cx="2627313" cy="857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66"/>
                </a:buClr>
                <a:buSzPct val="80000"/>
                <a:buFont typeface="Arial" panose="020B0604020202020204" pitchFamily="34" charset="0"/>
                <a:buNone/>
                <a:defRPr/>
              </a:pPr>
              <a:endParaRPr lang="fr-FR"/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2627313" y="3397250"/>
              <a:ext cx="2549525" cy="85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66"/>
                </a:buClr>
                <a:buSzPct val="80000"/>
                <a:buFont typeface="Arial" panose="020B0604020202020204" pitchFamily="34" charset="0"/>
                <a:buNone/>
                <a:defRPr/>
              </a:pPr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5176838" y="3397250"/>
              <a:ext cx="2473325" cy="85725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66"/>
                </a:buClr>
                <a:buSzPct val="80000"/>
                <a:buFont typeface="Arial" panose="020B0604020202020204" pitchFamily="34" charset="0"/>
                <a:buNone/>
                <a:defRPr/>
              </a:pPr>
              <a:endParaRPr lang="fr-FR"/>
            </a:p>
          </p:txBody>
        </p:sp>
        <p:pic>
          <p:nvPicPr>
            <p:cNvPr id="8" name="Image 10" descr="iStock_000001527626Small_vaccin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3" r="1213"/>
            <a:stretch>
              <a:fillRect/>
            </a:stretch>
          </p:blipFill>
          <p:spPr bwMode="auto">
            <a:xfrm>
              <a:off x="5128883" y="1358162"/>
              <a:ext cx="2568261" cy="204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G:\PUBLIC\Photos_AMP\LOGIVAC\banque d'image LOGIVAC - credit photo AG Partners pour AMP\qualité web\AMP_Sel_web_348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2" r="9169"/>
            <a:stretch>
              <a:fillRect/>
            </a:stretch>
          </p:blipFill>
          <p:spPr bwMode="auto">
            <a:xfrm>
              <a:off x="7649263" y="1352550"/>
              <a:ext cx="2256737" cy="204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G:\PUBLIC\Photos_AMP\LAMIVAC\photos centre Muraz\DSC03065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3" r="-560"/>
            <a:stretch>
              <a:fillRect/>
            </a:stretch>
          </p:blipFill>
          <p:spPr bwMode="auto">
            <a:xfrm>
              <a:off x="0" y="1352550"/>
              <a:ext cx="2626997" cy="204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G:\PUBLIC\Photos_AMP\LOGIVAC\banque d'image LOGIVAC - credit photo AG Partners pour AMP\qualité web\AMP_Sel_web_281.jp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8"/>
            <a:stretch>
              <a:fillRect/>
            </a:stretch>
          </p:blipFill>
          <p:spPr bwMode="auto">
            <a:xfrm>
              <a:off x="2608502" y="1358162"/>
              <a:ext cx="2568261" cy="204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 userDrawn="1"/>
          </p:nvSpPr>
          <p:spPr bwMode="auto">
            <a:xfrm>
              <a:off x="7648575" y="3394075"/>
              <a:ext cx="2257425" cy="889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endParaRPr lang="fr-FR" sz="1400">
                <a:ln>
                  <a:solidFill>
                    <a:srgbClr val="006600"/>
                  </a:solidFill>
                </a:ln>
                <a:latin typeface="Arial" charset="0"/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3571868" y="3714752"/>
            <a:ext cx="4357718" cy="1928826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44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377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026" y="520700"/>
            <a:ext cx="9251950" cy="682625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025" y="1504950"/>
            <a:ext cx="9251950" cy="4144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C877-D05F-4062-A4EA-8A11B324ED4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114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27026" y="520700"/>
            <a:ext cx="9251950" cy="682625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7025" y="1504950"/>
            <a:ext cx="9251950" cy="4144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19AE-1567-4BEA-B896-F83D4953665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7986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>
            <a:grpSpLocks/>
          </p:cNvGrpSpPr>
          <p:nvPr userDrawn="1"/>
        </p:nvGrpSpPr>
        <p:grpSpPr bwMode="auto">
          <a:xfrm>
            <a:off x="0" y="52388"/>
            <a:ext cx="9906000" cy="1000125"/>
            <a:chOff x="0" y="-438"/>
            <a:chExt cx="9144032" cy="1000546"/>
          </a:xfrm>
        </p:grpSpPr>
        <p:pic>
          <p:nvPicPr>
            <p:cNvPr id="3" name="Imag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0"/>
              <a:ext cx="1711091" cy="9286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3" b="20963"/>
            <a:stretch>
              <a:fillRect/>
            </a:stretch>
          </p:blipFill>
          <p:spPr bwMode="auto">
            <a:xfrm>
              <a:off x="4139951" y="-438"/>
              <a:ext cx="1683931" cy="928694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10" descr="P117028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7" b="23441"/>
            <a:stretch>
              <a:fillRect/>
            </a:stretch>
          </p:blipFill>
          <p:spPr bwMode="auto">
            <a:xfrm>
              <a:off x="5823883" y="24"/>
              <a:ext cx="1741717" cy="9286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11" descr="1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10936" r="3125" b="17972"/>
            <a:stretch>
              <a:fillRect/>
            </a:stretch>
          </p:blipFill>
          <p:spPr bwMode="auto">
            <a:xfrm>
              <a:off x="7565600" y="0"/>
              <a:ext cx="1578432" cy="92867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 12" descr="AMP 2012 new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0"/>
              <a:ext cx="1822179" cy="92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 13"/>
            <p:cNvGrpSpPr>
              <a:grpSpLocks/>
            </p:cNvGrpSpPr>
            <p:nvPr userDrawn="1"/>
          </p:nvGrpSpPr>
          <p:grpSpPr bwMode="auto">
            <a:xfrm>
              <a:off x="0" y="928640"/>
              <a:ext cx="9144032" cy="71468"/>
              <a:chOff x="0" y="3071780"/>
              <a:chExt cx="9144032" cy="7146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3071780"/>
                <a:ext cx="2428151" cy="7146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66"/>
                  </a:buClr>
                  <a:buSzPct val="80000"/>
                  <a:buFont typeface="Arial" panose="020B0604020202020204" pitchFamily="34" charset="0"/>
                  <a:buNone/>
                  <a:defRPr/>
                </a:pPr>
                <a:endParaRPr lang="fr-FR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2428151" y="3071780"/>
                <a:ext cx="2357812" cy="71468"/>
              </a:xfrm>
              <a:prstGeom prst="rect">
                <a:avLst/>
              </a:prstGeom>
              <a:solidFill>
                <a:srgbClr val="F25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66"/>
                  </a:buClr>
                  <a:buSzPct val="80000"/>
                  <a:buFont typeface="Arial" panose="020B0604020202020204" pitchFamily="34" charset="0"/>
                  <a:buNone/>
                  <a:defRPr/>
                </a:pPr>
                <a:endParaRPr lang="fr-FR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785963" y="3071780"/>
                <a:ext cx="2286008" cy="71468"/>
              </a:xfrm>
              <a:prstGeom prst="rect">
                <a:avLst/>
              </a:prstGeom>
              <a:solidFill>
                <a:srgbClr val="0044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66"/>
                  </a:buClr>
                  <a:buSzPct val="80000"/>
                  <a:buFont typeface="Arial" panose="020B0604020202020204" pitchFamily="34" charset="0"/>
                  <a:buNone/>
                  <a:defRPr/>
                </a:pPr>
                <a:endParaRPr lang="fr-FR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071971" y="3071780"/>
                <a:ext cx="2072061" cy="714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66"/>
                  </a:buClr>
                  <a:buSzPct val="80000"/>
                  <a:buFont typeface="Arial" panose="020B0604020202020204" pitchFamily="34" charset="0"/>
                  <a:buNone/>
                  <a:defRPr/>
                </a:pPr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074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"/>
          <p:cNvSpPr>
            <a:spLocks noChangeShapeType="1"/>
          </p:cNvSpPr>
          <p:nvPr userDrawn="1"/>
        </p:nvSpPr>
        <p:spPr bwMode="auto">
          <a:xfrm flipH="1">
            <a:off x="130175" y="1271588"/>
            <a:ext cx="9648825" cy="0"/>
          </a:xfrm>
          <a:prstGeom prst="line">
            <a:avLst/>
          </a:prstGeom>
          <a:noFill/>
          <a:ln w="28575">
            <a:solidFill>
              <a:srgbClr val="0049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504950"/>
            <a:ext cx="925195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Master font Arial 24</a:t>
            </a:r>
          </a:p>
          <a:p>
            <a:pPr lvl="1"/>
            <a:r>
              <a:rPr lang="en-US" altLang="fr-FR"/>
              <a:t>Arial 20 </a:t>
            </a:r>
          </a:p>
          <a:p>
            <a:pPr lvl="2"/>
            <a:r>
              <a:rPr lang="en-US" altLang="fr-FR"/>
              <a:t>Arial 16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7025" y="520700"/>
            <a:ext cx="92519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Master heading Arial 28 (black)</a:t>
            </a:r>
          </a:p>
        </p:txBody>
      </p:sp>
      <p:sp>
        <p:nvSpPr>
          <p:cNvPr id="1029" name="Line 12"/>
          <p:cNvSpPr>
            <a:spLocks noChangeShapeType="1"/>
          </p:cNvSpPr>
          <p:nvPr userDrawn="1"/>
        </p:nvSpPr>
        <p:spPr bwMode="auto">
          <a:xfrm flipH="1">
            <a:off x="130175" y="6286500"/>
            <a:ext cx="9648825" cy="0"/>
          </a:xfrm>
          <a:prstGeom prst="line">
            <a:avLst/>
          </a:prstGeom>
          <a:noFill/>
          <a:ln w="7239">
            <a:solidFill>
              <a:srgbClr val="0048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0500" y="6451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7C531712-2EF2-4D31-865F-034541A4838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pic>
        <p:nvPicPr>
          <p:cNvPr id="1031" name="Picture 7" descr="AMP 2012 new_small_no writin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308725"/>
            <a:ext cx="639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23900" indent="-1905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68400" indent="-1778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-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708150" indent="-1793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154238" indent="-180975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-"/>
        <a:defRPr sz="14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1263650" indent="-273050" algn="l" rtl="0" fontAlgn="base">
        <a:spcBef>
          <a:spcPct val="10000"/>
        </a:spcBef>
        <a:spcAft>
          <a:spcPct val="10000"/>
        </a:spcAft>
        <a:buClr>
          <a:srgbClr val="FF5C0B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720850" indent="-273050" algn="l" rtl="0" fontAlgn="base">
        <a:spcBef>
          <a:spcPct val="10000"/>
        </a:spcBef>
        <a:spcAft>
          <a:spcPct val="10000"/>
        </a:spcAft>
        <a:buClr>
          <a:srgbClr val="FF5C0B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178050" indent="-273050" algn="l" rtl="0" fontAlgn="base">
        <a:spcBef>
          <a:spcPct val="10000"/>
        </a:spcBef>
        <a:spcAft>
          <a:spcPct val="10000"/>
        </a:spcAft>
        <a:buClr>
          <a:srgbClr val="FF5C0B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635250" indent="-273050" algn="l" rtl="0" fontAlgn="base">
        <a:spcBef>
          <a:spcPct val="10000"/>
        </a:spcBef>
        <a:spcAft>
          <a:spcPct val="10000"/>
        </a:spcAft>
        <a:buClr>
          <a:srgbClr val="FF5C0B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oneTexte 1"/>
          <p:cNvSpPr txBox="1">
            <a:spLocks noChangeArrowheads="1"/>
          </p:cNvSpPr>
          <p:nvPr/>
        </p:nvSpPr>
        <p:spPr bwMode="auto">
          <a:xfrm>
            <a:off x="239713" y="5369438"/>
            <a:ext cx="9482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400" b="1" dirty="0"/>
              <a:t>Philippe Stoeckel, Président de l’AMP</a:t>
            </a:r>
          </a:p>
        </p:txBody>
      </p:sp>
      <p:sp>
        <p:nvSpPr>
          <p:cNvPr id="8198" name="Espace réservé du contenu 2"/>
          <p:cNvSpPr txBox="1">
            <a:spLocks/>
          </p:cNvSpPr>
          <p:nvPr/>
        </p:nvSpPr>
        <p:spPr bwMode="auto">
          <a:xfrm>
            <a:off x="239713" y="3681053"/>
            <a:ext cx="9199255" cy="12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23900" indent="-190500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altLang="fr-FR" sz="3200" b="1" dirty="0">
                <a:solidFill>
                  <a:srgbClr val="2F4D8E"/>
                </a:solidFill>
              </a:rPr>
              <a:t>Problématique des vaccinations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3200" b="1" dirty="0">
                <a:solidFill>
                  <a:srgbClr val="2F4D8E"/>
                </a:solidFill>
              </a:rPr>
              <a:t>dans les pays en développement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Constats en matière de vaccination en 2015 </a:t>
            </a:r>
            <a:r>
              <a:rPr lang="fr-FR" altLang="fr-FR" sz="2000" b="1" dirty="0"/>
              <a:t>(2/3) </a:t>
            </a:r>
            <a:endParaRPr lang="fr-FR" altLang="fr-FR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3738" y="1340184"/>
            <a:ext cx="9459191" cy="49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23900" indent="-1905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6840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70815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154238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2636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7208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780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6352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Font typeface="Arial" panose="020B0604020202020204" pitchFamily="34" charset="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Capacités managériales insuffisantes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Faiblesse du leadership en faveur du PEV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Besoins énormes de renforcement des capacités techniques et managériales des acteurs de la vaccination à tous les niveaux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Insuffisance d’intégration et de mise en œuvre des stratégies vaccinales notamment l’approche « Atteindre Chaque District ».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Font typeface="Arial" panose="020B0604020202020204" pitchFamily="34" charset="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Engagements financiers insuffisants</a:t>
            </a:r>
          </a:p>
          <a:p>
            <a:pPr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Financements encore trop dépendants de l’aide extérieure</a:t>
            </a:r>
          </a:p>
          <a:p>
            <a:pPr marL="266700" lvl="1" indent="-266700"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Besoins de financement en augmentation importante et constante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Insuffisance des lignes budgétaires inscrites pour les vaccinations</a:t>
            </a:r>
          </a:p>
          <a:p>
            <a:pPr marL="266700" lvl="1" indent="-266700"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Utilisation parfois inappropriée des financements disponibles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817062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81" y="1354932"/>
            <a:ext cx="9556954" cy="4898386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 demande de vaccination par les communautés  </a:t>
            </a: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fr-FR" altLang="fr-FR" b="1" kern="1200" dirty="0">
              <a:solidFill>
                <a:srgbClr val="0709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Elle n’est pas liée au manque d’adhésion, ni aux réticences qui sont limitées et marginales  </a:t>
            </a:r>
          </a:p>
          <a:p>
            <a:pPr eaLnBrk="1" hangingPunct="1">
              <a:spcBef>
                <a:spcPts val="1200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Elle est surtout liée à : </a:t>
            </a:r>
          </a:p>
          <a:p>
            <a:pPr lvl="1" eaLnBrk="1" hangingPunct="1">
              <a:spcBef>
                <a:spcPts val="12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manque d’information sur la vaccination et les MAPI</a:t>
            </a:r>
          </a:p>
          <a:p>
            <a:pPr lvl="1" eaLnBrk="1" hangingPunct="1">
              <a:spcBef>
                <a:spcPts val="12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crainte des MAPI</a:t>
            </a:r>
          </a:p>
          <a:p>
            <a:pPr lvl="1" eaLnBrk="1" hangingPunct="1">
              <a:spcBef>
                <a:spcPts val="12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pauvreté ou vulnérabilité économique des parents</a:t>
            </a:r>
          </a:p>
          <a:p>
            <a:pPr lvl="1" eaLnBrk="1" hangingPunct="1">
              <a:spcBef>
                <a:spcPts val="12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faible implication des communautés dans la vaccination</a:t>
            </a:r>
          </a:p>
          <a:p>
            <a:pPr lvl="1" eaLnBrk="1" hangingPunct="1">
              <a:spcBef>
                <a:spcPts val="12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l’insuffisance de qualité dans la vaccination (mauvais accueil, irrégularité de l’offre des services)</a:t>
            </a:r>
          </a:p>
          <a:p>
            <a:pPr lvl="1" eaLnBrk="1" hangingPunct="1">
              <a:spcBef>
                <a:spcPts val="1200"/>
              </a:spcBef>
              <a:buClrTx/>
              <a:buSzPct val="80000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Tx/>
              <a:buSzPct val="80000"/>
            </a:pPr>
            <a:endParaRPr lang="fr-FR" altLang="fr-FR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Constats en matière de vaccination en 2015 </a:t>
            </a:r>
            <a:r>
              <a:rPr lang="fr-FR" altLang="fr-FR" sz="2000" b="1" dirty="0"/>
              <a:t>(3/3) </a:t>
            </a:r>
            <a:endParaRPr lang="fr-FR" alt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658884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920" y="1354932"/>
            <a:ext cx="8642563" cy="4824643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Tx/>
              <a:buSzPct val="80000"/>
              <a:buNone/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Progrès  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Augmentation des CV et du nombre de vaccins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Réduction des morbidités et mortalités des MEV</a:t>
            </a:r>
            <a:endParaRPr lang="fr-FR" altLang="fr-FR" b="1" kern="1200" dirty="0">
              <a:solidFill>
                <a:srgbClr val="0709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ClrTx/>
              <a:buSzPct val="80000"/>
              <a:buNone/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Virus Sauvage 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Afrique : dernier cas le 21/08/2016 au Nigeria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Monde : dernier cas le 13/02/17 au Pakistan</a:t>
            </a:r>
            <a:endParaRPr lang="fr-FR" altLang="fr-FR" b="1" kern="1200" dirty="0">
              <a:solidFill>
                <a:srgbClr val="0709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ClrTx/>
              <a:buSzPct val="80000"/>
              <a:buNone/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Rougeole 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Afrique : 52% des pays (TI &lt; 5 cas / million d’habitants) 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Monde : 65% des pays (TI &lt; 5 cas / million d’habitants) </a:t>
            </a:r>
            <a:endParaRPr lang="fr-FR" altLang="fr-FR" b="1" kern="1200" dirty="0">
              <a:solidFill>
                <a:srgbClr val="0709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ClrTx/>
              <a:buSzPct val="80000"/>
              <a:buNone/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Tétanos 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Afrique : 35 pays sur 47 ont éliminé le TMN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Impacts des vaccinations en 2015 </a:t>
            </a:r>
            <a:endParaRPr lang="fr-FR" alt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389993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C66AD7-54F1-44B7-BF24-59F0833719BA}" type="slidenum">
              <a:rPr lang="en-US" altLang="fr-FR" smtClean="0"/>
              <a:pPr/>
              <a:t>13</a:t>
            </a:fld>
            <a:endParaRPr lang="en-US" altLang="fr-FR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414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Evolution de la CV DTC3 en Afrique entre 1980 &amp; 2014</a:t>
            </a:r>
            <a:endParaRPr lang="fr-FR" altLang="fr-FR" b="1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073890"/>
              </p:ext>
            </p:extLst>
          </p:nvPr>
        </p:nvGraphicFramePr>
        <p:xfrm>
          <a:off x="469363" y="1557735"/>
          <a:ext cx="8932175" cy="435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05908" y="5934878"/>
            <a:ext cx="839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Source: </a:t>
            </a:r>
            <a:r>
              <a:rPr lang="fr-FR" sz="1400" i="1" dirty="0" err="1"/>
              <a:t>coverage</a:t>
            </a:r>
            <a:r>
              <a:rPr lang="fr-FR" sz="1400" i="1" dirty="0"/>
              <a:t> </a:t>
            </a:r>
            <a:r>
              <a:rPr lang="fr-FR" sz="1400" i="1" dirty="0" err="1"/>
              <a:t>estimates</a:t>
            </a:r>
            <a:r>
              <a:rPr lang="fr-FR" sz="1400" i="1" dirty="0"/>
              <a:t> </a:t>
            </a:r>
            <a:r>
              <a:rPr lang="fr-FR" sz="1400" i="1" dirty="0" err="1"/>
              <a:t>series</a:t>
            </a:r>
            <a:r>
              <a:rPr lang="fr-FR" sz="1400" i="1" dirty="0"/>
              <a:t>, http://www.who.int/immunization/monitoring_surveillance/data/en/</a:t>
            </a:r>
          </a:p>
        </p:txBody>
      </p:sp>
    </p:spTree>
    <p:extLst>
      <p:ext uri="{BB962C8B-B14F-4D97-AF65-F5344CB8AC3E}">
        <p14:creationId xmlns:p14="http://schemas.microsoft.com/office/powerpoint/2010/main" val="241277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1FC66AD7-54F1-44B7-BF24-59F0833719BA}" type="slidenum">
              <a:rPr lang="en-US" altLang="fr-FR"/>
              <a:pPr>
                <a:buClrTx/>
                <a:buSzTx/>
                <a:buFontTx/>
                <a:buNone/>
              </a:pPr>
              <a:t>14</a:t>
            </a:fld>
            <a:endParaRPr lang="en-US" altLang="fr-FR"/>
          </a:p>
        </p:txBody>
      </p:sp>
      <p:pic>
        <p:nvPicPr>
          <p:cNvPr id="4" name="Picture 3" descr="dov_Title_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47" y="1549336"/>
            <a:ext cx="1833921" cy="14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_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0" y="1549336"/>
            <a:ext cx="1647467" cy="14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12000" r="49376" b="17999"/>
          <a:stretch>
            <a:fillRect/>
          </a:stretch>
        </p:blipFill>
        <p:spPr bwMode="auto">
          <a:xfrm>
            <a:off x="7721447" y="4089460"/>
            <a:ext cx="1656121" cy="218615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9" y="4121256"/>
            <a:ext cx="1991673" cy="217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7260" y="3173723"/>
            <a:ext cx="9238118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473075" indent="-47307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3200" dirty="0">
                <a:solidFill>
                  <a:srgbClr val="000090"/>
                </a:solidFill>
                <a:cs typeface="Arial"/>
              </a:rPr>
              <a:t>Défis actuels des vaccinations</a:t>
            </a:r>
          </a:p>
        </p:txBody>
      </p:sp>
      <p:pic>
        <p:nvPicPr>
          <p:cNvPr id="10" name="Picture 9" descr="Enf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30" y="1549336"/>
            <a:ext cx="1543050" cy="14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0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Défis opérationnels </a:t>
            </a:r>
            <a:r>
              <a:rPr lang="fr-FR" altLang="fr-FR" sz="2000" b="1" dirty="0"/>
              <a:t>(1/3)</a:t>
            </a:r>
            <a:endParaRPr lang="fr-FR" altLang="fr-FR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2954" y="1590900"/>
            <a:ext cx="9217742" cy="42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23900" indent="-1905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6840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70815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154238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2636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7208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780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6352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Font typeface="Arial" panose="020B0604020202020204" pitchFamily="34" charset="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l’accès et de l’équité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Offre de vaccination adéquate en quantité et en qualité 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Demande et adhésion fortes des communautés à la vaccination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Qualité et utilisation adéquates des données pour la décision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Vaccination d’au moins 90% de la cible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  <a:tabLst>
                <a:tab pos="957263" algn="l"/>
              </a:tabLst>
            </a:pPr>
            <a:r>
              <a:rPr lang="fr-FR" altLang="fr-FR" b="1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la sûreté vaccinale  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Vaccinés, vaccinateurs, communautés, environnement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Surveillance et gestion des MAPI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Gestion des déchets vaccinaux</a:t>
            </a:r>
            <a:endParaRPr lang="fr-FR" altLang="fr-FR" sz="2800" kern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15</a:t>
            </a:fld>
            <a:endParaRPr lang="en-US" altLang="fr-F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Défis opérationnels </a:t>
            </a:r>
            <a:r>
              <a:rPr lang="fr-FR" altLang="fr-FR" sz="2000" b="1" dirty="0"/>
              <a:t>(2/3)</a:t>
            </a:r>
            <a:endParaRPr lang="fr-FR" altLang="fr-FR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694" y="1399176"/>
            <a:ext cx="9011265" cy="47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23900" indent="-1905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6840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70815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154238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2636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7208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780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6352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Font typeface="Arial" panose="020B0604020202020204" pitchFamily="34" charset="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la logistique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Chaîne d’approvisionnement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Capacité de stockage &amp; Chaine de froid (</a:t>
            </a:r>
            <a:r>
              <a:rPr lang="fr-FR" altLang="fr-FR" sz="2400" kern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CdF</a:t>
            </a: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)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Energie solaire pour la </a:t>
            </a:r>
            <a:r>
              <a:rPr lang="fr-FR" altLang="fr-FR" sz="2400" kern="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CdF</a:t>
            </a: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Font typeface="Arial" panose="020B0604020202020204" pitchFamily="34" charset="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l’introduction des nouveaux vaccins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Choix des vaccins parfois non basé sur des évidences locales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Capacités logistiques locales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Pérennité financière pour les économies locales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Ressources humaines compétentes et suffisantes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Adhésion des communautés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191643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Défis opérationnels </a:t>
            </a:r>
            <a:r>
              <a:rPr lang="fr-FR" altLang="fr-FR" sz="2000" b="1" dirty="0"/>
              <a:t>(3/3)</a:t>
            </a:r>
            <a:endParaRPr lang="fr-FR" altLang="fr-FR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6694" y="1399176"/>
            <a:ext cx="9011265" cy="47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23900" indent="-1905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6840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70815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154238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2636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7208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780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6352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Font typeface="Arial" panose="020B0604020202020204" pitchFamily="34" charset="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du monitorage / évaluation 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Systématisation du monitorage pour l’action au niveau district et centre de santé 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Evaluation systématique, décentralisée et à faible coût :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des couvertures vaccinales (méthode LQAS)</a:t>
            </a:r>
          </a:p>
          <a:p>
            <a:pPr lvl="1" eaLnBrk="1" hangingPunct="1"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de la qualité des données (DQA</a:t>
            </a:r>
            <a:r>
              <a:rPr lang="fr-FR" altLang="fr-FR" sz="2400" kern="0">
                <a:latin typeface="Arial" panose="020B0604020202020204" pitchFamily="34" charset="0"/>
                <a:cs typeface="Arial" panose="020B0604020202020204" pitchFamily="34" charset="0"/>
              </a:rPr>
              <a:t>, DQS, DVD-MT)</a:t>
            </a:r>
            <a:endParaRPr lang="fr-FR" altLang="fr-FR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de la gestion efficace des vaccins (</a:t>
            </a:r>
            <a:r>
              <a:rPr lang="fr-FR" altLang="fr-FR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eGEV</a:t>
            </a:r>
            <a:r>
              <a:rPr lang="fr-FR" altLang="fr-FR" sz="2400" kern="0" dirty="0">
                <a:latin typeface="Arial" panose="020B0604020202020204" pitchFamily="34" charset="0"/>
                <a:cs typeface="Arial" panose="020B0604020202020204" pitchFamily="34" charset="0"/>
              </a:rPr>
              <a:t>, SMT)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  <a:tabLst>
                <a:tab pos="957263" algn="l"/>
              </a:tabLst>
            </a:pPr>
            <a:r>
              <a:rPr lang="fr-FR" altLang="fr-FR" b="1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la supervision formative </a:t>
            </a:r>
          </a:p>
          <a:p>
            <a:pPr marL="266700" lvl="1" indent="-266700" eaLnBrk="1" hangingPunct="1"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</a:pPr>
            <a:r>
              <a:rPr lang="fr-FR" altLang="fr-FR" sz="2400" kern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Systématisation de la supervision formative intégrée au niveau district et centre de santé</a:t>
            </a:r>
            <a:endParaRPr lang="fr-FR" altLang="fr-FR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418445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Content Placeholder 3"/>
          <p:cNvSpPr>
            <a:spLocks noGrp="1"/>
          </p:cNvSpPr>
          <p:nvPr>
            <p:ph idx="1"/>
          </p:nvPr>
        </p:nvSpPr>
        <p:spPr>
          <a:xfrm>
            <a:off x="250721" y="1366171"/>
            <a:ext cx="9394724" cy="490189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l’innovation des stratégies vaccinales</a:t>
            </a:r>
            <a:endParaRPr lang="fr-FR" altLang="fr-FR" sz="22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altLang="fr-FR" dirty="0">
                <a:latin typeface="Arial" panose="020B0604020202020204" pitchFamily="34" charset="0"/>
              </a:rPr>
              <a:t>Stratégies pour vacciner les cibles “manquées”</a:t>
            </a:r>
          </a:p>
          <a:p>
            <a:pPr>
              <a:spcBef>
                <a:spcPts val="600"/>
              </a:spcBef>
            </a:pPr>
            <a:r>
              <a:rPr lang="fr-FR" altLang="fr-FR" dirty="0">
                <a:latin typeface="Arial" panose="020B0604020202020204" pitchFamily="34" charset="0"/>
              </a:rPr>
              <a:t>Participation communautaire pour augmenter la demande et gérer les réticences</a:t>
            </a:r>
          </a:p>
          <a:p>
            <a:pPr marL="0" indent="0">
              <a:buNone/>
            </a:pPr>
            <a:endParaRPr lang="fr-FR" altLang="fr-FR" b="1" kern="1200" dirty="0">
              <a:solidFill>
                <a:srgbClr val="0709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 de la pérennité des vaccinations </a:t>
            </a:r>
            <a:endParaRPr lang="fr-FR" altLang="fr-FR" sz="22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altLang="fr-FR" dirty="0">
                <a:latin typeface="Arial" panose="020B0604020202020204" pitchFamily="34" charset="0"/>
              </a:rPr>
              <a:t>Engagement politique pour une m</a:t>
            </a: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eilleure gouvernance et les investissements nécessaires notamment financiers</a:t>
            </a:r>
          </a:p>
          <a:p>
            <a:pPr>
              <a:spcBef>
                <a:spcPts val="600"/>
              </a:spcBef>
            </a:pPr>
            <a:r>
              <a:rPr lang="fr-FR" altLang="fr-FR" dirty="0">
                <a:latin typeface="Arial" panose="020B0604020202020204" pitchFamily="34" charset="0"/>
              </a:rPr>
              <a:t>Obtention de prix abordables et un approvisionnement stable des  vaccins et autres consommables</a:t>
            </a:r>
          </a:p>
          <a:p>
            <a:pPr>
              <a:spcBef>
                <a:spcPts val="600"/>
              </a:spcBef>
            </a:pPr>
            <a:r>
              <a:rPr lang="fr-FR" altLang="fr-FR" dirty="0">
                <a:latin typeface="Arial" panose="020B0604020202020204" pitchFamily="34" charset="0"/>
              </a:rPr>
              <a:t>Financements innovants des vaccinations </a:t>
            </a:r>
          </a:p>
          <a:p>
            <a:pPr>
              <a:spcBef>
                <a:spcPts val="600"/>
              </a:spcBef>
            </a:pPr>
            <a:r>
              <a:rPr lang="fr-FR" altLang="fr-FR" dirty="0">
                <a:latin typeface="Arial" panose="020B0604020202020204" pitchFamily="34" charset="0"/>
              </a:rPr>
              <a:t>Renforcement du système de santé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300" y="553067"/>
            <a:ext cx="885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cs typeface="Arial" panose="020B0604020202020204" pitchFamily="34" charset="0"/>
              </a:rPr>
              <a:t>Défis stratégiques et de pérennité </a:t>
            </a:r>
            <a:endParaRPr lang="fr-CI" sz="2800" b="1" dirty="0"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94385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174778" y="1487712"/>
            <a:ext cx="955915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81013" indent="-481013" eaLnBrk="1" hangingPunct="1">
              <a:spcBef>
                <a:spcPts val="600"/>
              </a:spcBef>
              <a:buClr>
                <a:srgbClr val="000066"/>
              </a:buClr>
              <a:buSzPct val="80000"/>
              <a:buFont typeface="Arial" pitchFamily="34" charset="0"/>
              <a:buNone/>
              <a:defRPr/>
            </a:pPr>
            <a:r>
              <a:rPr 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La réponse pour le PEV au XXI</a:t>
            </a:r>
            <a:r>
              <a:rPr lang="fr-FR" sz="2400" baseline="30000" dirty="0">
                <a:solidFill>
                  <a:srgbClr val="07096E"/>
                </a:solidFill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 siècle est la </a:t>
            </a:r>
            <a:r>
              <a:rPr lang="fr-FR" sz="2400" dirty="0" err="1">
                <a:solidFill>
                  <a:srgbClr val="07096E"/>
                </a:solidFill>
                <a:cs typeface="Arial" panose="020B0604020202020204" pitchFamily="34" charset="0"/>
              </a:rPr>
              <a:t>vaccinologie</a:t>
            </a:r>
            <a:r>
              <a:rPr 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 avec :</a:t>
            </a:r>
          </a:p>
          <a:p>
            <a:pPr marL="481013" indent="-481013" eaLnBrk="1" hangingPunct="1">
              <a:spcBef>
                <a:spcPts val="6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CH" altLang="fr-FR" sz="2400" dirty="0">
                <a:cs typeface="Arial" panose="020B0604020202020204" pitchFamily="34" charset="0"/>
              </a:rPr>
              <a:t>l’augmentation de l’engagement des pays à être "propriétaires"  des programmes de vaccination</a:t>
            </a:r>
          </a:p>
          <a:p>
            <a:pPr marL="481013" indent="-481013" eaLnBrk="1" hangingPunct="1">
              <a:spcBef>
                <a:spcPts val="6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CH" altLang="fr-FR" sz="2400" dirty="0">
                <a:cs typeface="Arial" panose="020B0604020202020204" pitchFamily="34" charset="0"/>
              </a:rPr>
              <a:t>l’accélération des efforts de contrôle, élimination ou éradication des maladies à prévention vaccinales</a:t>
            </a:r>
          </a:p>
          <a:p>
            <a:pPr marL="481013" indent="-481013" eaLnBrk="1" hangingPunct="1">
              <a:spcBef>
                <a:spcPts val="6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CH" altLang="fr-FR" sz="2400" dirty="0">
                <a:cs typeface="Arial" panose="020B0604020202020204" pitchFamily="34" charset="0"/>
              </a:rPr>
              <a:t>la redynamisation de la mise en œuvre de l’approche «ACD» </a:t>
            </a:r>
          </a:p>
          <a:p>
            <a:pPr marL="481013" indent="-481013" eaLnBrk="1" hangingPunct="1">
              <a:spcBef>
                <a:spcPts val="600"/>
              </a:spcBef>
              <a:buClr>
                <a:srgbClr val="0000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fr-CH" altLang="fr-FR" sz="2400" dirty="0">
                <a:cs typeface="Arial" panose="020B0604020202020204" pitchFamily="34" charset="0"/>
              </a:rPr>
              <a:t>l’amélioration de la qualité des données</a:t>
            </a:r>
          </a:p>
        </p:txBody>
      </p:sp>
      <p:graphicFrame>
        <p:nvGraphicFramePr>
          <p:cNvPr id="45071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59906"/>
              </p:ext>
            </p:extLst>
          </p:nvPr>
        </p:nvGraphicFramePr>
        <p:xfrm>
          <a:off x="174778" y="4766586"/>
          <a:ext cx="9559157" cy="1231285"/>
        </p:xfrm>
        <a:graphic>
          <a:graphicData uri="http://schemas.openxmlformats.org/drawingml/2006/table">
            <a:tbl>
              <a:tblPr/>
              <a:tblGrid>
                <a:gridCol w="955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1285"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fr-FR" sz="2400" b="0" kern="1200" dirty="0">
                          <a:solidFill>
                            <a:srgbClr val="07096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“Il faut qu’à c</a:t>
                      </a:r>
                      <a:r>
                        <a:rPr lang="fr-FR" altLang="ja-JP" sz="2400" b="0" kern="1200" dirty="0">
                          <a:solidFill>
                            <a:srgbClr val="07096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ôté de l’impitoyable mondialisation d’un certain capitalisme, nous maintenions la conception pasteurienne d’une prophylaxie identique dans tous les pays</a:t>
                      </a:r>
                      <a:r>
                        <a:rPr lang="fr-FR" sz="2400" b="0" kern="1200" dirty="0">
                          <a:solidFill>
                            <a:srgbClr val="07096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fr-FR" sz="2400" b="0" i="1" kern="1200" dirty="0">
                          <a:solidFill>
                            <a:srgbClr val="07096E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Charles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Mérieux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)</a:t>
                      </a:r>
                      <a:endParaRPr kumimoji="0" lang="fr-FR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122A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22A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22A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22A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9300" y="553067"/>
            <a:ext cx="885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cs typeface="Arial" panose="020B0604020202020204" pitchFamily="34" charset="0"/>
              </a:rPr>
              <a:t>Pour conclure </a:t>
            </a:r>
            <a:endParaRPr lang="fr-CI" sz="2800" b="1" dirty="0"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19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1956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Définition des acronymes, sigles et abréviations </a:t>
            </a:r>
            <a:endParaRPr lang="fr-FR" altLang="fr-FR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88136" y="1399176"/>
            <a:ext cx="8436080" cy="47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23900" indent="-1905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68400" indent="-177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70815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154238" indent="-1809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2636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7208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1780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635250" indent="-273050" algn="l" rtl="0" fontAlgn="base">
              <a:spcBef>
                <a:spcPct val="10000"/>
              </a:spcBef>
              <a:spcAft>
                <a:spcPct val="10000"/>
              </a:spcAft>
              <a:buClr>
                <a:srgbClr val="FF5C0B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TI :		Taux d’Incidence	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MEV :	Maladie Evitable par la Vaccination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TMN :	Tétanos Maternel et Néo-natal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LQAS :	Lot </a:t>
            </a: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 Assurance </a:t>
            </a: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endParaRPr lang="fr-FR" alt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DQA :	Data </a:t>
            </a: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alt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DQS :	Data </a:t>
            </a: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 Self-</a:t>
            </a: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r-FR" alt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DVD-MT :	</a:t>
            </a:r>
            <a:r>
              <a:rPr lang="en-CA" dirty="0"/>
              <a:t>District Vaccine Data Management Tool</a:t>
            </a:r>
            <a:endParaRPr lang="fr-FR" altLang="fr-FR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SMT :	Stocks Management Tools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eGEV</a:t>
            </a: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 :	évaluation de la Gestion Efficace des Vaccins</a:t>
            </a:r>
          </a:p>
          <a:p>
            <a:pPr eaLnBrk="1" hangingPunct="1">
              <a:spcBef>
                <a:spcPts val="600"/>
              </a:spcBef>
              <a:buClrTx/>
              <a:buSzPct val="80000"/>
            </a:pPr>
            <a:r>
              <a:rPr lang="fr-FR" altLang="fr-FR" kern="0" dirty="0">
                <a:latin typeface="Arial" panose="020B0604020202020204" pitchFamily="34" charset="0"/>
                <a:cs typeface="Arial" panose="020B0604020202020204" pitchFamily="34" charset="0"/>
              </a:rPr>
              <a:t>ACD :	Atteindre Chaque District</a:t>
            </a:r>
            <a:r>
              <a:rPr lang="fr-FR" altLang="fr-FR" sz="28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21633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8"/>
          <p:cNvSpPr txBox="1">
            <a:spLocks noChangeArrowheads="1"/>
          </p:cNvSpPr>
          <p:nvPr/>
        </p:nvSpPr>
        <p:spPr bwMode="auto">
          <a:xfrm>
            <a:off x="233363" y="1343025"/>
            <a:ext cx="17732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b="1">
                <a:solidFill>
                  <a:srgbClr val="004289"/>
                </a:solidFill>
                <a:cs typeface="Arial" panose="020B0604020202020204" pitchFamily="34" charset="0"/>
              </a:rPr>
              <a:t>Paris Office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21 boulevard Pasteur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75015 Paris, France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Tel.: +33 (0)1 53 86 89 20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Fax: +33 (0)1 53 86 89 39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Email: amp@aamp.org</a:t>
            </a: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25425" y="2425700"/>
            <a:ext cx="2100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b="1">
                <a:solidFill>
                  <a:srgbClr val="004289"/>
                </a:solidFill>
                <a:cs typeface="Arial" panose="020B0604020202020204" pitchFamily="34" charset="0"/>
              </a:rPr>
              <a:t>Liaison Office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AMP, Immeuble JB Say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4</a:t>
            </a:r>
            <a:r>
              <a:rPr lang="en-US" altLang="fr-FR" sz="1000" b="1" baseline="30000">
                <a:solidFill>
                  <a:srgbClr val="004289"/>
                </a:solidFill>
                <a:cs typeface="Arial" panose="020B0604020202020204" pitchFamily="34" charset="0"/>
              </a:rPr>
              <a:t>th</a:t>
            </a: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 Floor, alley A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13 chemin du Levant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01210 Ferney-Voltaire, France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Tel.: +33 (0)4 50 40 49 26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en-US" altLang="fr-FR" sz="1000" b="1">
                <a:solidFill>
                  <a:srgbClr val="004289"/>
                </a:solidFill>
                <a:cs typeface="Arial" panose="020B0604020202020204" pitchFamily="34" charset="0"/>
              </a:rPr>
              <a:t>Fax: +33 (0)4 50 42 98 07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363" y="3667125"/>
            <a:ext cx="1800225" cy="1008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4289"/>
                </a:solidFill>
                <a:cs typeface="Arial" pitchFamily="34" charset="0"/>
              </a:rPr>
              <a:t>Regional Office Africa</a:t>
            </a:r>
            <a:endParaRPr lang="en-US" sz="1050" b="1" dirty="0">
              <a:solidFill>
                <a:srgbClr val="004289"/>
              </a:solidFill>
              <a:cs typeface="Arial" pitchFamily="34" charset="0"/>
            </a:endParaRP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08 BP 660 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Abidjan 08, Côte d'Ivoire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Tel.: +225 22 51 40 75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Fax: +225 22 51 40 79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Email: amp-ci@aamp.org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850" y="5024438"/>
            <a:ext cx="2232025" cy="1162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4289"/>
                </a:solidFill>
                <a:cs typeface="Arial" pitchFamily="34" charset="0"/>
              </a:rPr>
              <a:t>Benin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03 BP 2309 </a:t>
            </a:r>
          </a:p>
          <a:p>
            <a:pPr eaLnBrk="1" hangingPunct="1"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Cotonou, Benin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Tel.: +229 21 30 56 22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Fax: +229 21 30 83 91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Email: amp-cotonou@aamp.org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17750" y="5024438"/>
            <a:ext cx="3795713" cy="116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4289"/>
                </a:solidFill>
                <a:cs typeface="Arial" pitchFamily="34" charset="0"/>
              </a:rPr>
              <a:t>Burkina Faso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10 BP 638 		BP 112 </a:t>
            </a:r>
          </a:p>
          <a:p>
            <a:pPr eaLnBrk="1" hangingPunct="1"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Ouagadougou, Burkina Faso	Bobo-Dioulasso, Burkina Faso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Tel.: +226 25 30 04 06	Tel.: +226 20 98 20 41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Fax: +226 25 30 04 09	Fax: +226 20 98 20 43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Email: amp-bf@aamp.org	Email: amp-bf@aamp.org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0213" y="5092700"/>
            <a:ext cx="17526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4289"/>
                </a:solidFill>
                <a:cs typeface="Arial" pitchFamily="34" charset="0"/>
              </a:rPr>
              <a:t>Togo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BP 348 </a:t>
            </a:r>
          </a:p>
          <a:p>
            <a:pPr eaLnBrk="1" hangingPunct="1"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Dapaong, Togo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Tel.: +228 27 70 88 63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Email : amp-tg@aamp.org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8875" y="5097463"/>
            <a:ext cx="1754188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b="1" dirty="0" err="1">
                <a:solidFill>
                  <a:srgbClr val="004289"/>
                </a:solidFill>
                <a:cs typeface="Arial" pitchFamily="34" charset="0"/>
              </a:rPr>
              <a:t>Guinée</a:t>
            </a:r>
            <a:endParaRPr lang="en-US" b="1" dirty="0">
              <a:solidFill>
                <a:srgbClr val="004289"/>
              </a:solidFill>
              <a:cs typeface="Arial" pitchFamily="34" charset="0"/>
            </a:endParaRP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 err="1">
                <a:solidFill>
                  <a:srgbClr val="004289"/>
                </a:solidFill>
                <a:cs typeface="Arial" pitchFamily="34" charset="0"/>
              </a:rPr>
              <a:t>Immeuble</a:t>
            </a: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 </a:t>
            </a:r>
            <a:r>
              <a:rPr lang="en-US" sz="950" b="1" dirty="0" err="1">
                <a:solidFill>
                  <a:srgbClr val="004289"/>
                </a:solidFill>
                <a:cs typeface="Arial" pitchFamily="34" charset="0"/>
              </a:rPr>
              <a:t>Hadje</a:t>
            </a: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 Hassan</a:t>
            </a:r>
          </a:p>
          <a:p>
            <a:pPr eaLnBrk="1" hangingPunct="1">
              <a:spcAft>
                <a:spcPts val="120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 err="1">
                <a:solidFill>
                  <a:srgbClr val="004289"/>
                </a:solidFill>
                <a:cs typeface="Arial" pitchFamily="34" charset="0"/>
              </a:rPr>
              <a:t>Donka</a:t>
            </a: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, Conakry, </a:t>
            </a:r>
            <a:r>
              <a:rPr lang="en-US" sz="950" b="1" dirty="0" err="1">
                <a:solidFill>
                  <a:srgbClr val="004289"/>
                </a:solidFill>
                <a:cs typeface="Arial" pitchFamily="34" charset="0"/>
              </a:rPr>
              <a:t>Guinée</a:t>
            </a:r>
            <a:endParaRPr lang="en-US" sz="950" b="1" dirty="0">
              <a:solidFill>
                <a:srgbClr val="004289"/>
              </a:solidFill>
              <a:cs typeface="Arial" pitchFamily="34" charset="0"/>
            </a:endParaRP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Tel.: +224 621 06 00 39</a:t>
            </a:r>
          </a:p>
          <a:p>
            <a:pPr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US" sz="950" b="1" dirty="0">
                <a:solidFill>
                  <a:srgbClr val="004289"/>
                </a:solidFill>
                <a:cs typeface="Arial" pitchFamily="34" charset="0"/>
              </a:rPr>
              <a:t>Email : amp-gn@aamp.org</a:t>
            </a:r>
          </a:p>
        </p:txBody>
      </p:sp>
      <p:sp>
        <p:nvSpPr>
          <p:cNvPr id="45065" name="ZoneTexte 15"/>
          <p:cNvSpPr txBox="1">
            <a:spLocks noChangeArrowheads="1"/>
          </p:cNvSpPr>
          <p:nvPr/>
        </p:nvSpPr>
        <p:spPr bwMode="auto">
          <a:xfrm>
            <a:off x="2865438" y="2732088"/>
            <a:ext cx="551021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000066"/>
              </a:buClr>
              <a:buSzPct val="80000"/>
              <a:buFont typeface="Arial" panose="020B0604020202020204" pitchFamily="34" charset="0"/>
              <a:buNone/>
            </a:pPr>
            <a:r>
              <a:rPr lang="fr-FR" altLang="fr-FR" sz="6600" b="1">
                <a:solidFill>
                  <a:srgbClr val="004289"/>
                </a:solidFill>
                <a:cs typeface="Arial" panose="020B0604020202020204" pitchFamily="34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6565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1FC66AD7-54F1-44B7-BF24-59F0833719BA}" type="slidenum">
              <a:rPr lang="en-US" altLang="fr-FR"/>
              <a:pPr>
                <a:buClrTx/>
                <a:buSzTx/>
                <a:buFontTx/>
                <a:buNone/>
              </a:pPr>
              <a:t>3</a:t>
            </a:fld>
            <a:endParaRPr lang="en-US" altLang="fr-FR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1000" y="3096053"/>
            <a:ext cx="9238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473075" indent="-47307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3200" dirty="0">
                <a:solidFill>
                  <a:srgbClr val="000090"/>
                </a:solidFill>
                <a:cs typeface="Arial"/>
              </a:rPr>
              <a:t>Historique des vaccinations </a:t>
            </a:r>
            <a:endParaRPr lang="en-US" altLang="fr-FR" sz="3200" dirty="0">
              <a:solidFill>
                <a:srgbClr val="000090"/>
              </a:solidFill>
              <a:cs typeface="Arial"/>
            </a:endParaRPr>
          </a:p>
        </p:txBody>
      </p:sp>
      <p:pic>
        <p:nvPicPr>
          <p:cNvPr id="20" name="Picture 4" descr="Jamot&amp;Mu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8" y="1350591"/>
            <a:ext cx="3853144" cy="17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710808" y="4257397"/>
            <a:ext cx="3025005" cy="1907429"/>
            <a:chOff x="7528540" y="1683694"/>
            <a:chExt cx="2278063" cy="1151935"/>
          </a:xfrm>
        </p:grpSpPr>
        <p:pic>
          <p:nvPicPr>
            <p:cNvPr id="21" name="Picture 12" descr="Salk&amp;Mérieu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328" y="1902596"/>
              <a:ext cx="1941513" cy="93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e 1"/>
            <p:cNvGrpSpPr/>
            <p:nvPr/>
          </p:nvGrpSpPr>
          <p:grpSpPr>
            <a:xfrm>
              <a:off x="7528540" y="1683694"/>
              <a:ext cx="2278063" cy="188802"/>
              <a:chOff x="7528540" y="1683694"/>
              <a:chExt cx="2278063" cy="188802"/>
            </a:xfrm>
          </p:grpSpPr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8414365" y="1683694"/>
                <a:ext cx="1392238" cy="185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37931725" indent="-37474525">
                  <a:buClr>
                    <a:schemeClr val="tx1"/>
                  </a:buClr>
                  <a:buSzPct val="7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68400" indent="-177800">
                  <a:buClr>
                    <a:schemeClr val="tx1"/>
                  </a:buClr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708150" indent="-179388">
                  <a:buClr>
                    <a:schemeClr val="tx1"/>
                  </a:buClr>
                  <a:buSzPct val="90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154238" indent="-180975"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6114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30686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5258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9830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r>
                  <a:rPr lang="fr-FR" altLang="fr-FR" sz="1400" b="1" dirty="0">
                    <a:solidFill>
                      <a:srgbClr val="121B82"/>
                    </a:solidFill>
                    <a:latin typeface="Trebuchet MS" panose="020B0603020202020204" pitchFamily="34" charset="0"/>
                  </a:rPr>
                  <a:t>Charles Mérieux</a:t>
                </a: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7528540" y="1686623"/>
                <a:ext cx="793363" cy="185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37931725" indent="-37474525">
                  <a:buClr>
                    <a:schemeClr val="tx1"/>
                  </a:buClr>
                  <a:buSzPct val="7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68400" indent="-177800">
                  <a:buClr>
                    <a:schemeClr val="tx1"/>
                  </a:buClr>
                  <a:buChar char="-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708150" indent="-179388">
                  <a:buClr>
                    <a:schemeClr val="tx1"/>
                  </a:buClr>
                  <a:buSzPct val="90000"/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154238" indent="-180975"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6114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30686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5258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9830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r>
                  <a:rPr lang="fr-FR" altLang="fr-FR" sz="1400" b="1" dirty="0">
                    <a:solidFill>
                      <a:srgbClr val="121B82"/>
                    </a:solidFill>
                    <a:latin typeface="Trebuchet MS" panose="020B0603020202020204" pitchFamily="34" charset="0"/>
                  </a:rPr>
                  <a:t>Jonas </a:t>
                </a:r>
                <a:r>
                  <a:rPr lang="fr-FR" altLang="fr-FR" sz="1400" b="1" dirty="0" err="1">
                    <a:solidFill>
                      <a:srgbClr val="121B82"/>
                    </a:solidFill>
                    <a:latin typeface="Trebuchet MS" panose="020B0603020202020204" pitchFamily="34" charset="0"/>
                  </a:rPr>
                  <a:t>Salk</a:t>
                </a:r>
                <a:endParaRPr lang="fr-FR" altLang="fr-FR" sz="1400" b="1" dirty="0">
                  <a:solidFill>
                    <a:srgbClr val="121B82"/>
                  </a:solidFill>
                </a:endParaRP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7280914" y="4278960"/>
            <a:ext cx="1663465" cy="1885866"/>
            <a:chOff x="7280915" y="4530798"/>
            <a:chExt cx="1062038" cy="1493220"/>
          </a:xfrm>
        </p:grpSpPr>
        <p:pic>
          <p:nvPicPr>
            <p:cNvPr id="26" name="Picture 7" descr="Gra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915" y="4800725"/>
              <a:ext cx="1062038" cy="122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7280915" y="4530798"/>
              <a:ext cx="1003300" cy="308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37931725" indent="-37474525">
                <a:buClr>
                  <a:schemeClr val="tx1"/>
                </a:buClr>
                <a:buSzPct val="7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68400" indent="-177800">
                <a:buClr>
                  <a:schemeClr val="tx1"/>
                </a:buClr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708150" indent="-179388">
                <a:buClr>
                  <a:schemeClr val="tx1"/>
                </a:buClr>
                <a:buSzPct val="90000"/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154238" indent="-180975">
                <a:buClr>
                  <a:schemeClr val="tx1"/>
                </a:buClr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6114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30686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5258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9830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SzTx/>
                <a:buFontTx/>
                <a:buNone/>
              </a:pPr>
              <a:r>
                <a:rPr lang="fr-FR" altLang="fr-FR" sz="1400" b="1" dirty="0">
                  <a:solidFill>
                    <a:srgbClr val="07096E"/>
                  </a:solidFill>
                  <a:latin typeface="Trebuchet MS" panose="020B0603020202020204" pitchFamily="34" charset="0"/>
                </a:rPr>
                <a:t>Jim Grant</a:t>
              </a:r>
            </a:p>
          </p:txBody>
        </p:sp>
      </p:grpSp>
      <p:pic>
        <p:nvPicPr>
          <p:cNvPr id="29" name="Picture 6" descr="Laigr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2"/>
          <a:stretch/>
        </p:blipFill>
        <p:spPr bwMode="auto">
          <a:xfrm>
            <a:off x="7152968" y="1371600"/>
            <a:ext cx="1791412" cy="13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280914" y="2833897"/>
            <a:ext cx="16634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fr-FR" altLang="fr-FR" sz="1400" b="1" dirty="0">
                <a:solidFill>
                  <a:srgbClr val="121B82"/>
                </a:solidFill>
                <a:latin typeface="Trebuchet MS" panose="020B0603020202020204" pitchFamily="34" charset="0"/>
              </a:rPr>
              <a:t>Jean </a:t>
            </a:r>
            <a:r>
              <a:rPr lang="fr-FR" altLang="fr-FR" sz="1400" b="1" dirty="0" err="1">
                <a:solidFill>
                  <a:srgbClr val="121B82"/>
                </a:solidFill>
                <a:latin typeface="Trebuchet MS" panose="020B0603020202020204" pitchFamily="34" charset="0"/>
              </a:rPr>
              <a:t>Laigret</a:t>
            </a:r>
            <a:endParaRPr lang="fr-FR" altLang="fr-FR" sz="1400" b="1" dirty="0">
              <a:solidFill>
                <a:srgbClr val="121B82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C66AD7-54F1-44B7-BF24-59F0833719BA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3739" y="508479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Historique des vaccinations </a:t>
            </a:r>
            <a:r>
              <a:rPr lang="fr-FR" altLang="fr-FR" sz="2000" b="1" dirty="0"/>
              <a:t>(1/3)</a:t>
            </a:r>
            <a:endParaRPr lang="fr-FR" altLang="fr-FR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69222" y="1278868"/>
            <a:ext cx="9726978" cy="2424577"/>
            <a:chOff x="167454" y="1139552"/>
            <a:chExt cx="9942551" cy="2443775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248938" y="1139552"/>
              <a:ext cx="9234277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90500" indent="-1905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>
                  <a:tab pos="9572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37931725" indent="-37474525">
                <a:buClr>
                  <a:schemeClr val="tx1"/>
                </a:buClr>
                <a:buSzPct val="70000"/>
                <a:buChar char="•"/>
                <a:tabLst>
                  <a:tab pos="9572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68400" indent="-177800">
                <a:buClr>
                  <a:schemeClr val="tx1"/>
                </a:buClr>
                <a:buChar char="-"/>
                <a:tabLst>
                  <a:tab pos="9572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708150" indent="-179388">
                <a:buClr>
                  <a:schemeClr val="tx1"/>
                </a:buClr>
                <a:buSzPct val="90000"/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154238" indent="-180975"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6114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30686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5258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9830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buClr>
                  <a:srgbClr val="FF6600"/>
                </a:buClr>
                <a:buSzPct val="130000"/>
                <a:buNone/>
              </a:pPr>
              <a:r>
                <a:rPr lang="fr-FR" altLang="fr-FR" b="1" dirty="0">
                  <a:solidFill>
                    <a:srgbClr val="07096E"/>
                  </a:solidFill>
                </a:rPr>
                <a:t>Historique des vaccins </a:t>
              </a:r>
              <a:endParaRPr lang="fr-FR" altLang="fr-FR" sz="2000" b="1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67454" y="1624906"/>
              <a:ext cx="9942551" cy="1958421"/>
              <a:chOff x="167454" y="1624906"/>
              <a:chExt cx="9942551" cy="1958421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167454" y="2604598"/>
                <a:ext cx="9942551" cy="978729"/>
                <a:chOff x="171175" y="2693086"/>
                <a:chExt cx="9725027" cy="978729"/>
              </a:xfrm>
            </p:grpSpPr>
            <p:sp>
              <p:nvSpPr>
                <p:cNvPr id="9421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916402" y="2693086"/>
                  <a:ext cx="7979800" cy="978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marL="190500" indent="-190500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•"/>
                    <a:tabLst>
                      <a:tab pos="957263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37931725" indent="-37474525">
                    <a:buClr>
                      <a:schemeClr val="tx1"/>
                    </a:buClr>
                    <a:buSzPct val="70000"/>
                    <a:buChar char="•"/>
                    <a:tabLst>
                      <a:tab pos="957263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68400" indent="-177800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708150" indent="-179388">
                    <a:buClr>
                      <a:schemeClr val="tx1"/>
                    </a:buClr>
                    <a:buSzPct val="90000"/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154238" indent="-180975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6114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30686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5258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9830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marL="0" indent="0" eaLnBrk="1" hangingPunct="1">
                    <a:lnSpc>
                      <a:spcPct val="120000"/>
                    </a:lnSpc>
                    <a:buSzPct val="90000"/>
                    <a:buNone/>
                  </a:pPr>
                  <a:r>
                    <a:rPr lang="fr-FR" altLang="fr-FR" dirty="0"/>
                    <a:t>Précurseurs : Lépine, </a:t>
                  </a:r>
                  <a:r>
                    <a:rPr lang="fr-FR" altLang="fr-FR" dirty="0" err="1"/>
                    <a:t>Salk</a:t>
                  </a:r>
                  <a:r>
                    <a:rPr lang="fr-FR" altLang="fr-FR" dirty="0"/>
                    <a:t>, Mérieux, </a:t>
                  </a:r>
                  <a:r>
                    <a:rPr lang="fr-FR" altLang="fr-FR" dirty="0" err="1"/>
                    <a:t>Tiollais</a:t>
                  </a:r>
                  <a:r>
                    <a:rPr lang="fr-FR" altLang="fr-FR" dirty="0"/>
                    <a:t> &amp; al</a:t>
                  </a:r>
                </a:p>
                <a:p>
                  <a:pPr marL="0" indent="0" eaLnBrk="1" hangingPunct="1">
                    <a:lnSpc>
                      <a:spcPct val="120000"/>
                    </a:lnSpc>
                    <a:buSzPct val="90000"/>
                    <a:buNone/>
                  </a:pPr>
                  <a:r>
                    <a:rPr lang="fr-FR" altLang="fr-FR" dirty="0"/>
                    <a:t>11 maladies : de la méningite au papilloma virus humain</a:t>
                  </a:r>
                </a:p>
              </p:txBody>
            </p:sp>
            <p:sp>
              <p:nvSpPr>
                <p:cNvPr id="2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71175" y="2971933"/>
                  <a:ext cx="1745227" cy="461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marL="190500" indent="-190500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•"/>
                    <a:tabLst>
                      <a:tab pos="957263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37931725" indent="-37474525">
                    <a:buClr>
                      <a:schemeClr val="tx1"/>
                    </a:buClr>
                    <a:buSzPct val="70000"/>
                    <a:buChar char="•"/>
                    <a:tabLst>
                      <a:tab pos="957263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68400" indent="-177800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708150" indent="-179388">
                    <a:buClr>
                      <a:schemeClr val="tx1"/>
                    </a:buClr>
                    <a:buSzPct val="90000"/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154238" indent="-180975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6114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30686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5258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9830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marL="0" indent="0" eaLnBrk="1" hangingPunct="1">
                    <a:lnSpc>
                      <a:spcPct val="120000"/>
                    </a:lnSpc>
                    <a:spcBef>
                      <a:spcPct val="50000"/>
                    </a:spcBef>
                    <a:buClr>
                      <a:srgbClr val="FF6600"/>
                    </a:buClr>
                    <a:buSzPct val="130000"/>
                    <a:buNone/>
                  </a:pPr>
                  <a:r>
                    <a:rPr lang="fr-FR" altLang="fr-FR" sz="2200" b="1" dirty="0"/>
                    <a:t>1975-2005</a:t>
                  </a:r>
                </a:p>
              </p:txBody>
            </p:sp>
          </p:grpSp>
          <p:grpSp>
            <p:nvGrpSpPr>
              <p:cNvPr id="8" name="Groupe 7"/>
              <p:cNvGrpSpPr/>
              <p:nvPr/>
            </p:nvGrpSpPr>
            <p:grpSpPr>
              <a:xfrm>
                <a:off x="171601" y="1624906"/>
                <a:ext cx="8066877" cy="978729"/>
                <a:chOff x="129450" y="1399641"/>
                <a:chExt cx="7890389" cy="978729"/>
              </a:xfrm>
            </p:grpSpPr>
            <p:sp>
              <p:nvSpPr>
                <p:cNvPr id="9422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74677" y="1399641"/>
                  <a:ext cx="6145162" cy="978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marL="190500" indent="-190500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•"/>
                    <a:tabLst>
                      <a:tab pos="957263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37931725" indent="-37474525">
                    <a:buClr>
                      <a:schemeClr val="tx1"/>
                    </a:buClr>
                    <a:buSzPct val="70000"/>
                    <a:buChar char="•"/>
                    <a:tabLst>
                      <a:tab pos="957263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68400" indent="-177800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708150" indent="-179388">
                    <a:buClr>
                      <a:schemeClr val="tx1"/>
                    </a:buClr>
                    <a:buSzPct val="90000"/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154238" indent="-180975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6114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30686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5258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9830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marL="0" indent="0" eaLnBrk="1" hangingPunct="1">
                    <a:lnSpc>
                      <a:spcPct val="120000"/>
                    </a:lnSpc>
                    <a:buSzPct val="90000"/>
                    <a:buNone/>
                  </a:pPr>
                  <a:r>
                    <a:rPr lang="fr-FR" altLang="fr-FR" dirty="0"/>
                    <a:t>Précurseurs : Jenner, Pasteur, Ramon &amp; al</a:t>
                  </a:r>
                </a:p>
                <a:p>
                  <a:pPr marL="0" indent="0" eaLnBrk="1" hangingPunct="1">
                    <a:lnSpc>
                      <a:spcPct val="120000"/>
                    </a:lnSpc>
                    <a:buSzPct val="90000"/>
                    <a:buNone/>
                  </a:pPr>
                  <a:r>
                    <a:rPr lang="fr-FR" altLang="fr-FR" dirty="0"/>
                    <a:t>16 maladies : de la variole à l’anthrax</a:t>
                  </a:r>
                </a:p>
              </p:txBody>
            </p:sp>
            <p:sp>
              <p:nvSpPr>
                <p:cNvPr id="2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29450" y="1614693"/>
                  <a:ext cx="1745227" cy="461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marL="190500" indent="-190500">
                    <a:buClr>
                      <a:schemeClr val="tx1"/>
                    </a:buClr>
                    <a:buSzPct val="100000"/>
                    <a:buFont typeface="Arial" panose="020B0604020202020204" pitchFamily="34" charset="0"/>
                    <a:buChar char="•"/>
                    <a:tabLst>
                      <a:tab pos="957263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37931725" indent="-37474525">
                    <a:buClr>
                      <a:schemeClr val="tx1"/>
                    </a:buClr>
                    <a:buSzPct val="70000"/>
                    <a:buChar char="•"/>
                    <a:tabLst>
                      <a:tab pos="957263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2pPr>
                  <a:lvl3pPr marL="1168400" indent="-177800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3pPr>
                  <a:lvl4pPr marL="1708150" indent="-179388">
                    <a:buClr>
                      <a:schemeClr val="tx1"/>
                    </a:buClr>
                    <a:buSzPct val="90000"/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4pPr>
                  <a:lvl5pPr marL="2154238" indent="-180975"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5pPr>
                  <a:lvl6pPr marL="26114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6pPr>
                  <a:lvl7pPr marL="30686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7pPr>
                  <a:lvl8pPr marL="35258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8pPr>
                  <a:lvl9pPr marL="3983038" indent="-1809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-"/>
                    <a:tabLst>
                      <a:tab pos="957263" algn="l"/>
                    </a:tabLs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9pPr>
                </a:lstStyle>
                <a:p>
                  <a:pPr marL="0" indent="0" eaLnBrk="1" hangingPunct="1">
                    <a:lnSpc>
                      <a:spcPct val="120000"/>
                    </a:lnSpc>
                    <a:spcBef>
                      <a:spcPct val="50000"/>
                    </a:spcBef>
                    <a:buClr>
                      <a:srgbClr val="FF6600"/>
                    </a:buClr>
                    <a:buSzPct val="130000"/>
                    <a:buNone/>
                  </a:pPr>
                  <a:r>
                    <a:rPr lang="fr-FR" altLang="fr-FR" sz="2200" b="1" dirty="0"/>
                    <a:t>1798-1970</a:t>
                  </a:r>
                </a:p>
              </p:txBody>
            </p:sp>
          </p:grpSp>
        </p:grpSp>
      </p:grpSp>
      <p:grpSp>
        <p:nvGrpSpPr>
          <p:cNvPr id="14" name="Groupe 13"/>
          <p:cNvGrpSpPr/>
          <p:nvPr/>
        </p:nvGrpSpPr>
        <p:grpSpPr>
          <a:xfrm>
            <a:off x="146050" y="3792339"/>
            <a:ext cx="8494587" cy="1894394"/>
            <a:chOff x="146050" y="3792339"/>
            <a:chExt cx="8494587" cy="1894394"/>
          </a:xfrm>
        </p:grpSpPr>
        <p:sp>
          <p:nvSpPr>
            <p:cNvPr id="94220" name="Text Box 4"/>
            <p:cNvSpPr txBox="1">
              <a:spLocks noChangeArrowheads="1"/>
            </p:cNvSpPr>
            <p:nvPr/>
          </p:nvSpPr>
          <p:spPr bwMode="auto">
            <a:xfrm>
              <a:off x="146050" y="3792339"/>
              <a:ext cx="8098298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90500" indent="-1905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>
                  <a:tab pos="9572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37931725" indent="-37474525">
                <a:buClr>
                  <a:schemeClr val="tx1"/>
                </a:buClr>
                <a:buSzPct val="70000"/>
                <a:buChar char="•"/>
                <a:tabLst>
                  <a:tab pos="9572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68400" indent="-177800">
                <a:buClr>
                  <a:schemeClr val="tx1"/>
                </a:buClr>
                <a:buChar char="-"/>
                <a:tabLst>
                  <a:tab pos="9572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708150" indent="-179388">
                <a:buClr>
                  <a:schemeClr val="tx1"/>
                </a:buClr>
                <a:buSzPct val="90000"/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154238" indent="-180975"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6114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30686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5258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9830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buClr>
                  <a:srgbClr val="FF6600"/>
                </a:buClr>
                <a:buSzPct val="130000"/>
                <a:buNone/>
              </a:pPr>
              <a:r>
                <a:rPr lang="fr-FR" altLang="fr-FR" b="1" dirty="0">
                  <a:solidFill>
                    <a:srgbClr val="07096E"/>
                  </a:solidFill>
                </a:rPr>
                <a:t>Historique du programme élargi de vaccination (PEV) 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73279" y="4264805"/>
              <a:ext cx="8467358" cy="1421928"/>
              <a:chOff x="248939" y="4414163"/>
              <a:chExt cx="8467358" cy="1421928"/>
            </a:xfrm>
          </p:grpSpPr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2083210" y="4414163"/>
                <a:ext cx="6633087" cy="1421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marL="190500" indent="-190500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9572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37931725" indent="-37474525">
                  <a:buClr>
                    <a:schemeClr val="tx1"/>
                  </a:buClr>
                  <a:buSzPct val="70000"/>
                  <a:buChar char="•"/>
                  <a:tabLst>
                    <a:tab pos="9572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68400" indent="-177800"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708150" indent="-179388">
                  <a:buClr>
                    <a:schemeClr val="tx1"/>
                  </a:buClr>
                  <a:buSzPct val="90000"/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154238" indent="-180975"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6114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30686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5258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9830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lnSpc>
                    <a:spcPct val="120000"/>
                  </a:lnSpc>
                  <a:buSzPct val="90000"/>
                  <a:buNone/>
                </a:pPr>
                <a:r>
                  <a:rPr lang="fr-FR" altLang="fr-FR" dirty="0"/>
                  <a:t>Grandes endémies et prévention (1930-1950)</a:t>
                </a:r>
              </a:p>
              <a:p>
                <a:pPr marL="0" indent="0" eaLnBrk="1" hangingPunct="1">
                  <a:lnSpc>
                    <a:spcPct val="120000"/>
                  </a:lnSpc>
                  <a:buSzPct val="90000"/>
                  <a:buNone/>
                </a:pPr>
                <a:r>
                  <a:rPr lang="fr-FR" altLang="fr-FR" dirty="0"/>
                  <a:t>Eugène Jamot &amp; Gaston </a:t>
                </a:r>
                <a:r>
                  <a:rPr lang="fr-FR" altLang="fr-FR" dirty="0" err="1"/>
                  <a:t>Muraz</a:t>
                </a:r>
                <a:r>
                  <a:rPr lang="fr-FR" altLang="fr-FR" dirty="0"/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buSzPct val="90000"/>
                  <a:buNone/>
                </a:pPr>
                <a:r>
                  <a:rPr lang="fr-FR" altLang="fr-FR" dirty="0"/>
                  <a:t>Vaccins historiques : Variole &amp; Fièvre Jaune</a:t>
                </a: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248939" y="4890702"/>
                <a:ext cx="1902047" cy="39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marL="190500" indent="-190500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>
                    <a:tab pos="957263" algn="l"/>
                  </a:tabLs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37931725" indent="-37474525">
                  <a:buClr>
                    <a:schemeClr val="tx1"/>
                  </a:buClr>
                  <a:buSzPct val="70000"/>
                  <a:buChar char="•"/>
                  <a:tabLst>
                    <a:tab pos="957263" algn="l"/>
                  </a:tabLs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68400" indent="-177800"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708150" indent="-179388">
                  <a:buClr>
                    <a:schemeClr val="tx1"/>
                  </a:buClr>
                  <a:buSzPct val="90000"/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154238" indent="-180975"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6114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30686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5258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983038" indent="-180975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Char char="-"/>
                  <a:tabLst>
                    <a:tab pos="957263" algn="l"/>
                  </a:tabLs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lnSpc>
                    <a:spcPct val="120000"/>
                  </a:lnSpc>
                  <a:spcBef>
                    <a:spcPct val="50000"/>
                  </a:spcBef>
                  <a:buClr>
                    <a:srgbClr val="FF6600"/>
                  </a:buClr>
                  <a:buSzPct val="130000"/>
                  <a:buNone/>
                </a:pPr>
                <a:r>
                  <a:rPr lang="fr-FR" altLang="fr-FR" sz="2200" b="1" dirty="0"/>
                  <a:t>Précurseurs</a:t>
                </a:r>
              </a:p>
            </p:txBody>
          </p:sp>
        </p:grpSp>
      </p:grpSp>
      <p:grpSp>
        <p:nvGrpSpPr>
          <p:cNvPr id="13" name="Groupe 12"/>
          <p:cNvGrpSpPr/>
          <p:nvPr/>
        </p:nvGrpSpPr>
        <p:grpSpPr>
          <a:xfrm>
            <a:off x="260201" y="5716229"/>
            <a:ext cx="8790393" cy="506682"/>
            <a:chOff x="260201" y="5701481"/>
            <a:chExt cx="8790393" cy="506682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0201" y="5746946"/>
              <a:ext cx="1902047" cy="46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90500" indent="-1905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>
                  <a:tab pos="9572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37931725" indent="-37474525">
                <a:buClr>
                  <a:schemeClr val="tx1"/>
                </a:buClr>
                <a:buSzPct val="70000"/>
                <a:buChar char="•"/>
                <a:tabLst>
                  <a:tab pos="9572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68400" indent="-177800">
                <a:buClr>
                  <a:schemeClr val="tx1"/>
                </a:buClr>
                <a:buChar char="-"/>
                <a:tabLst>
                  <a:tab pos="9572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708150" indent="-179388">
                <a:buClr>
                  <a:schemeClr val="tx1"/>
                </a:buClr>
                <a:buSzPct val="90000"/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154238" indent="-180975"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6114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30686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5258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9830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spcBef>
                  <a:spcPct val="50000"/>
                </a:spcBef>
                <a:buClr>
                  <a:srgbClr val="FF6600"/>
                </a:buClr>
                <a:buSzPct val="130000"/>
                <a:buNone/>
              </a:pPr>
              <a:r>
                <a:rPr lang="fr-FR" altLang="fr-FR" sz="2200" b="1" dirty="0"/>
                <a:t>1977-1978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007550" y="5701481"/>
              <a:ext cx="7043044" cy="49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190500" indent="-190500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>
                  <a:tab pos="9572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37931725" indent="-37474525">
                <a:buClr>
                  <a:schemeClr val="tx1"/>
                </a:buClr>
                <a:buSzPct val="70000"/>
                <a:buChar char="•"/>
                <a:tabLst>
                  <a:tab pos="9572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68400" indent="-177800">
                <a:buClr>
                  <a:schemeClr val="tx1"/>
                </a:buClr>
                <a:buChar char="-"/>
                <a:tabLst>
                  <a:tab pos="9572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708150" indent="-179388">
                <a:buClr>
                  <a:schemeClr val="tx1"/>
                </a:buClr>
                <a:buSzPct val="90000"/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154238" indent="-180975"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6114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30686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5258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983038" indent="-180975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Char char="-"/>
                <a:tabLst>
                  <a:tab pos="957263" algn="l"/>
                </a:tabLs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120000"/>
                </a:lnSpc>
                <a:buSzPct val="90000"/>
                <a:buNone/>
              </a:pPr>
              <a:r>
                <a:rPr lang="fr-FR" altLang="fr-FR" dirty="0"/>
                <a:t>Naissance du PEV &amp; de la vaccination universelle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C66AD7-54F1-44B7-BF24-59F0833719BA}" type="slidenum">
              <a:rPr lang="en-US" altLang="fr-FR" smtClean="0"/>
              <a:pPr/>
              <a:t>5</a:t>
            </a:fld>
            <a:endParaRPr lang="en-US" altLang="fr-FR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3739" y="508479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Historique des vaccinations </a:t>
            </a:r>
            <a:r>
              <a:rPr lang="fr-FR" altLang="fr-FR" sz="2000" b="1" dirty="0"/>
              <a:t>(2/3)</a:t>
            </a:r>
            <a:endParaRPr lang="fr-FR" altLang="fr-FR" b="1" dirty="0"/>
          </a:p>
        </p:txBody>
      </p:sp>
      <p:sp>
        <p:nvSpPr>
          <p:cNvPr id="94221" name="Text Box 4"/>
          <p:cNvSpPr txBox="1">
            <a:spLocks noChangeArrowheads="1"/>
          </p:cNvSpPr>
          <p:nvPr/>
        </p:nvSpPr>
        <p:spPr bwMode="auto">
          <a:xfrm>
            <a:off x="172064" y="1561199"/>
            <a:ext cx="9517625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90500" indent="-1905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957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tabLst>
                <a:tab pos="957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tabLst>
                <a:tab pos="9572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</a:pPr>
            <a:r>
              <a:rPr lang="fr-FR" altLang="fr-FR" b="1" dirty="0">
                <a:solidFill>
                  <a:srgbClr val="07096E"/>
                </a:solidFill>
              </a:rPr>
              <a:t>Décennie 70 : Concept de </a:t>
            </a:r>
            <a:r>
              <a:rPr lang="fr-FR" altLang="fr-FR" b="1" dirty="0" err="1">
                <a:solidFill>
                  <a:srgbClr val="07096E"/>
                </a:solidFill>
              </a:rPr>
              <a:t>vaccinologie</a:t>
            </a:r>
            <a:r>
              <a:rPr lang="fr-FR" altLang="fr-FR" b="1" dirty="0">
                <a:solidFill>
                  <a:srgbClr val="07096E"/>
                </a:solidFill>
              </a:rPr>
              <a:t> </a:t>
            </a:r>
            <a:r>
              <a:rPr lang="fr-FR" altLang="fr-FR" dirty="0">
                <a:solidFill>
                  <a:srgbClr val="07096E"/>
                </a:solidFill>
              </a:rPr>
              <a:t>(J. </a:t>
            </a:r>
            <a:r>
              <a:rPr lang="fr-FR" altLang="fr-FR" dirty="0" err="1">
                <a:solidFill>
                  <a:srgbClr val="07096E"/>
                </a:solidFill>
              </a:rPr>
              <a:t>Salk</a:t>
            </a:r>
            <a:r>
              <a:rPr lang="fr-FR" altLang="fr-FR" dirty="0">
                <a:solidFill>
                  <a:srgbClr val="07096E"/>
                </a:solidFill>
              </a:rPr>
              <a:t>, Ch. Mérieux)</a:t>
            </a:r>
          </a:p>
          <a:p>
            <a:pPr marL="0" indent="0" eaLnBrk="1" hangingPunct="1">
              <a:lnSpc>
                <a:spcPct val="120000"/>
              </a:lnSpc>
              <a:spcBef>
                <a:spcPts val="1800"/>
              </a:spcBef>
              <a:buSzPct val="90000"/>
              <a:buNone/>
            </a:pPr>
            <a:r>
              <a:rPr lang="fr-FR" altLang="fr-FR" dirty="0"/>
              <a:t>“Il ne suffit pas d’inventer des nouveaux vaccins, il faut s’assurer qu’ils sont convenablement utilisés, en prenant en compte tous les aspects médicaux, logistiques, économiques, sociologiques, industriels, politiques et éthiques” </a:t>
            </a:r>
            <a:endParaRPr lang="fr-FR" altLang="fr-FR" sz="2000" dirty="0"/>
          </a:p>
        </p:txBody>
      </p:sp>
      <p:sp>
        <p:nvSpPr>
          <p:cNvPr id="94215" name="Text Box 4"/>
          <p:cNvSpPr txBox="1">
            <a:spLocks noChangeArrowheads="1"/>
          </p:cNvSpPr>
          <p:nvPr/>
        </p:nvSpPr>
        <p:spPr bwMode="auto">
          <a:xfrm>
            <a:off x="281566" y="4514439"/>
            <a:ext cx="9172146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90500" indent="-1905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957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tabLst>
                <a:tab pos="957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tabLst>
                <a:tab pos="9572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</a:pPr>
            <a:r>
              <a:rPr lang="fr-FR" altLang="fr-FR" b="1" dirty="0">
                <a:solidFill>
                  <a:srgbClr val="07096E"/>
                </a:solidFill>
              </a:rPr>
              <a:t>Décennie 80 : UCI </a:t>
            </a:r>
            <a:r>
              <a:rPr lang="fr-FR" altLang="fr-FR" dirty="0">
                <a:solidFill>
                  <a:srgbClr val="07096E"/>
                </a:solidFill>
              </a:rPr>
              <a:t>(J. Grant)</a:t>
            </a:r>
          </a:p>
          <a:p>
            <a:pPr marL="0" indent="0" eaLnBrk="1" hangingPunct="1">
              <a:lnSpc>
                <a:spcPct val="120000"/>
              </a:lnSpc>
              <a:spcBef>
                <a:spcPts val="1800"/>
              </a:spcBef>
              <a:buSzPct val="90000"/>
              <a:buNone/>
            </a:pPr>
            <a:r>
              <a:rPr lang="fr-FR" altLang="fr-FR" dirty="0"/>
              <a:t>Initiative Vaccination Universelle de l’Enfant (Unicef)</a:t>
            </a:r>
          </a:p>
        </p:txBody>
      </p:sp>
    </p:spTree>
    <p:extLst>
      <p:ext uri="{BB962C8B-B14F-4D97-AF65-F5344CB8AC3E}">
        <p14:creationId xmlns:p14="http://schemas.microsoft.com/office/powerpoint/2010/main" val="429210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C66AD7-54F1-44B7-BF24-59F0833719BA}" type="slidenum">
              <a:rPr lang="en-US" altLang="fr-FR" smtClean="0"/>
              <a:pPr/>
              <a:t>6</a:t>
            </a:fld>
            <a:endParaRPr lang="en-US" altLang="fr-FR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3739" y="537975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Historique des vaccinations </a:t>
            </a:r>
            <a:r>
              <a:rPr lang="fr-FR" altLang="fr-FR" sz="2000" b="1" dirty="0"/>
              <a:t>(3/3)</a:t>
            </a:r>
            <a:endParaRPr lang="fr-FR" altLang="fr-FR" b="1" dirty="0"/>
          </a:p>
        </p:txBody>
      </p:sp>
      <p:sp>
        <p:nvSpPr>
          <p:cNvPr id="94220" name="Text Box 4"/>
          <p:cNvSpPr txBox="1">
            <a:spLocks noChangeArrowheads="1"/>
          </p:cNvSpPr>
          <p:nvPr/>
        </p:nvSpPr>
        <p:spPr bwMode="auto">
          <a:xfrm>
            <a:off x="388578" y="1434841"/>
            <a:ext cx="9204688" cy="477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90500" indent="-1905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957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tabLst>
                <a:tab pos="957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tabLst>
                <a:tab pos="95726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95726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</a:pPr>
            <a:r>
              <a:rPr lang="fr-FR" altLang="fr-FR" b="1" dirty="0">
                <a:solidFill>
                  <a:srgbClr val="07096E"/>
                </a:solidFill>
              </a:rPr>
              <a:t>Décennie 90 : Pérennité, Equité et Qualité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ct val="90000"/>
              <a:buFont typeface="Wingdings" panose="05000000000000000000" pitchFamily="2" charset="2"/>
              <a:buChar char="Ø"/>
            </a:pPr>
            <a:r>
              <a:rPr lang="fr-FR" altLang="fr-FR" b="1" i="1" dirty="0"/>
              <a:t>Pérennité :</a:t>
            </a:r>
            <a:r>
              <a:rPr lang="fr-FR" altLang="fr-FR" dirty="0"/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SzPct val="90000"/>
              <a:buNone/>
            </a:pPr>
            <a:r>
              <a:rPr lang="fr-FR" altLang="fr-FR" dirty="0"/>
              <a:t>Capacité du système de santé des pays à faire efficacement les vaccinations en toute sécurité, de façon </a:t>
            </a:r>
            <a:r>
              <a:rPr lang="fr-FR" altLang="fr-FR" u="sng" dirty="0"/>
              <a:t>durable et ininterrompue</a:t>
            </a:r>
            <a:endParaRPr lang="fr-FR" altLang="fr-FR" dirty="0"/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ct val="90000"/>
              <a:buFont typeface="Wingdings" panose="05000000000000000000" pitchFamily="2" charset="2"/>
              <a:buChar char="Ø"/>
            </a:pPr>
            <a:r>
              <a:rPr lang="fr-FR" altLang="fr-FR" b="1" i="1" dirty="0"/>
              <a:t>Equité &amp; Qualité :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SzPct val="90000"/>
              <a:buNone/>
            </a:pPr>
            <a:r>
              <a:rPr lang="fr-FR" altLang="fr-FR" dirty="0"/>
              <a:t>Eradication Polio, Contrôle Rougeole &amp; Elimination Tétanos</a:t>
            </a:r>
          </a:p>
          <a:p>
            <a:pPr eaLnBrk="1" hangingPunct="1">
              <a:lnSpc>
                <a:spcPct val="120000"/>
              </a:lnSpc>
              <a:spcBef>
                <a:spcPts val="1800"/>
              </a:spcBef>
              <a:buSzPct val="90000"/>
              <a:buFont typeface="Wingdings" panose="05000000000000000000" pitchFamily="2" charset="2"/>
              <a:buChar char="Ø"/>
            </a:pPr>
            <a:r>
              <a:rPr lang="fr-FR" altLang="fr-FR" b="1" i="1" dirty="0"/>
              <a:t>Initiatives :</a:t>
            </a:r>
            <a:r>
              <a:rPr lang="fr-FR" altLang="fr-FR" dirty="0"/>
              <a:t>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SzPct val="90000"/>
              <a:buNone/>
            </a:pPr>
            <a:r>
              <a:rPr lang="fr-FR" altLang="fr-FR" dirty="0"/>
              <a:t>« Vaccins pour l’enfance »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SzPct val="90000"/>
              <a:buNone/>
            </a:pPr>
            <a:r>
              <a:rPr lang="fr-FR" altLang="fr-FR" dirty="0"/>
              <a:t>« Indépendance vaccinale »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27036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C66AD7-54F1-44B7-BF24-59F0833719BA}" type="slidenum">
              <a:rPr lang="en-US" altLang="fr-FR" smtClean="0"/>
              <a:pPr/>
              <a:t>7</a:t>
            </a:fld>
            <a:endParaRPr lang="en-US" altLang="fr-FR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33739" y="537975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Initiatives mondiales en faveur des vaccinations</a:t>
            </a:r>
            <a:endParaRPr lang="fr-FR" altLang="fr-FR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362741"/>
            <a:ext cx="9144000" cy="48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95263" indent="-195263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62000" indent="-304800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tabLst>
                <a:tab pos="957263" algn="l"/>
              </a:tabLst>
            </a:pPr>
            <a:r>
              <a:rPr lang="fr-FR" alt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Sécurité et sûreté des vaccinations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b="0" dirty="0">
                <a:solidFill>
                  <a:schemeClr val="tx1"/>
                </a:solidFill>
                <a:cs typeface="Arial" panose="020B0604020202020204" pitchFamily="34" charset="0"/>
              </a:rPr>
              <a:t>Plan stratégique OMS 2002-2005 &amp; </a:t>
            </a:r>
          </a:p>
          <a:p>
            <a:pPr lvl="1" eaLnBrk="1" hangingPunct="1">
              <a:spcBef>
                <a:spcPts val="120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b="0" dirty="0">
                <a:solidFill>
                  <a:schemeClr val="tx1"/>
                </a:solidFill>
                <a:cs typeface="Arial" panose="020B0604020202020204" pitchFamily="34" charset="0"/>
              </a:rPr>
              <a:t>Safe Injection Global Network (SIGN)</a:t>
            </a:r>
            <a:r>
              <a:rPr lang="fr-FR" altLang="fr-FR" sz="2400" dirty="0">
                <a:solidFill>
                  <a:srgbClr val="0070C0"/>
                </a:solidFill>
                <a:latin typeface="Arial" charset="0"/>
              </a:rPr>
              <a:t> </a:t>
            </a:r>
            <a:endParaRPr lang="fr-FR" altLang="fr-FR" sz="2640" dirty="0">
              <a:solidFill>
                <a:srgbClr val="07096E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tabLst>
                <a:tab pos="957263" algn="l"/>
              </a:tabLst>
            </a:pPr>
            <a:r>
              <a:rPr lang="fr-FR" altLang="fr-FR" sz="2400" dirty="0" err="1">
                <a:solidFill>
                  <a:srgbClr val="07096E"/>
                </a:solidFill>
                <a:cs typeface="Arial" panose="020B0604020202020204" pitchFamily="34" charset="0"/>
              </a:rPr>
              <a:t>Gavi</a:t>
            </a:r>
            <a:r>
              <a:rPr lang="fr-FR" alt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, l’Alliance du Vaccin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b="0" dirty="0">
                <a:solidFill>
                  <a:schemeClr val="tx1"/>
                </a:solidFill>
                <a:cs typeface="Arial" panose="020B0604020202020204" pitchFamily="34" charset="0"/>
              </a:rPr>
              <a:t>Initiée par la BMGF et lancée en 2000 à Davos (Suisse)</a:t>
            </a:r>
            <a:endParaRPr lang="fr-FR" altLang="fr-FR" sz="2640" dirty="0">
              <a:solidFill>
                <a:srgbClr val="07096E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tabLst>
                <a:tab pos="957263" algn="l"/>
              </a:tabLst>
            </a:pPr>
            <a:r>
              <a:rPr lang="fr-FR" alt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GIVS 2006-2015 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b="0" dirty="0">
                <a:solidFill>
                  <a:schemeClr val="tx1"/>
                </a:solidFill>
                <a:cs typeface="Arial" panose="020B0604020202020204" pitchFamily="34" charset="0"/>
              </a:rPr>
              <a:t>Vision et stratégies mondiales de vaccination</a:t>
            </a:r>
            <a:endParaRPr lang="fr-FR" altLang="fr-FR" sz="2640" dirty="0">
              <a:solidFill>
                <a:srgbClr val="07096E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tabLst>
                <a:tab pos="957263" algn="l"/>
              </a:tabLst>
            </a:pPr>
            <a:r>
              <a:rPr lang="fr-FR" altLang="fr-FR" sz="2400" dirty="0">
                <a:solidFill>
                  <a:srgbClr val="07096E"/>
                </a:solidFill>
                <a:cs typeface="Arial" panose="020B0604020202020204" pitchFamily="34" charset="0"/>
              </a:rPr>
              <a:t>GVAP 2011-2020</a:t>
            </a:r>
          </a:p>
          <a:p>
            <a:pPr lvl="1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fr-FR" altLang="fr-FR" sz="2400" b="0" dirty="0">
                <a:solidFill>
                  <a:schemeClr val="tx1"/>
                </a:solidFill>
                <a:cs typeface="Arial" panose="020B0604020202020204" pitchFamily="34" charset="0"/>
              </a:rPr>
              <a:t>Plan d’actions mondial de la vaccination </a:t>
            </a:r>
            <a:r>
              <a:rPr lang="fr-FR" altLang="fr-FR" sz="2640" dirty="0">
                <a:solidFill>
                  <a:srgbClr val="07096E"/>
                </a:solidFill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407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fld id="{1FC66AD7-54F1-44B7-BF24-59F0833719BA}" type="slidenum">
              <a:rPr lang="en-US" altLang="fr-FR"/>
              <a:pPr>
                <a:buClrTx/>
                <a:buSzTx/>
                <a:buFontTx/>
                <a:buNone/>
              </a:pPr>
              <a:t>8</a:t>
            </a:fld>
            <a:endParaRPr lang="en-US" altLang="fr-FR"/>
          </a:p>
        </p:txBody>
      </p:sp>
      <p:pic>
        <p:nvPicPr>
          <p:cNvPr id="4" name="Picture 4" descr="DéfiCampag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45"/>
          <a:stretch/>
        </p:blipFill>
        <p:spPr bwMode="auto">
          <a:xfrm>
            <a:off x="307260" y="1341440"/>
            <a:ext cx="2622550" cy="172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éfiCampag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5" b="38250"/>
          <a:stretch/>
        </p:blipFill>
        <p:spPr bwMode="auto">
          <a:xfrm>
            <a:off x="6922828" y="1378644"/>
            <a:ext cx="2622550" cy="16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éfiCampag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9"/>
          <a:stretch/>
        </p:blipFill>
        <p:spPr bwMode="auto">
          <a:xfrm>
            <a:off x="3282950" y="4444724"/>
            <a:ext cx="2622550" cy="168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7260" y="3096054"/>
            <a:ext cx="9238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473075" indent="-47307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3200" dirty="0">
                <a:solidFill>
                  <a:srgbClr val="000090"/>
                </a:solidFill>
                <a:cs typeface="Arial"/>
              </a:rPr>
              <a:t>Constats et impacts des vaccinations</a:t>
            </a:r>
          </a:p>
        </p:txBody>
      </p:sp>
    </p:spTree>
    <p:extLst>
      <p:ext uri="{BB962C8B-B14F-4D97-AF65-F5344CB8AC3E}">
        <p14:creationId xmlns:p14="http://schemas.microsoft.com/office/powerpoint/2010/main" val="285124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81" y="1413924"/>
            <a:ext cx="9419308" cy="472140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limité à la vaccination  </a:t>
            </a: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fr-FR" altLang="fr-FR" b="1" kern="1200" dirty="0">
              <a:solidFill>
                <a:srgbClr val="0709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Afrique : CV DTC3 = 76% ; Monde CV DTC3 = 86%  </a:t>
            </a:r>
          </a:p>
          <a:p>
            <a:pPr eaLnBrk="1" hangingPunct="1">
              <a:spcBef>
                <a:spcPts val="1200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Afrique : 3 900 000 enfants non vaccinés ; Monde = 19 400 000 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rgbClr val="FF6600"/>
              </a:buClr>
              <a:buSzPct val="130000"/>
              <a:buNone/>
              <a:tabLst>
                <a:tab pos="957263" algn="l"/>
              </a:tabLst>
            </a:pPr>
            <a:r>
              <a:rPr lang="fr-FR" altLang="fr-FR" b="1" kern="1200" dirty="0">
                <a:solidFill>
                  <a:srgbClr val="070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 équité de la vaccination en Afrique</a:t>
            </a:r>
          </a:p>
          <a:p>
            <a:pPr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Disparités marquées des CV intra pays et inter pays</a:t>
            </a:r>
          </a:p>
          <a:p>
            <a:pPr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Introduction lente de nouveaux vaccins (47 pays OMS AFRO)</a:t>
            </a:r>
          </a:p>
          <a:p>
            <a:pPr lvl="1"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PCV = 36 pays 	Rota = 28 pays    </a:t>
            </a:r>
          </a:p>
          <a:p>
            <a:pPr lvl="1"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HPV = 23 pays 	IPV = 	22 pays</a:t>
            </a:r>
          </a:p>
          <a:p>
            <a:pPr lvl="1" eaLnBrk="1" hangingPunct="1">
              <a:lnSpc>
                <a:spcPct val="95000"/>
              </a:lnSpc>
              <a:spcBef>
                <a:spcPts val="613"/>
              </a:spcBef>
              <a:buClrTx/>
              <a:buSzPct val="80000"/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15-20 ans s’écoulent avant que les nouveaux vaccins atteignent les enfants les plus pauvres</a:t>
            </a:r>
            <a:r>
              <a:rPr lang="fr-FR" altLang="fr-F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marL="533400" lvl="1" indent="0" eaLnBrk="1" hangingPunct="1">
              <a:lnSpc>
                <a:spcPct val="90000"/>
              </a:lnSpc>
              <a:spcBef>
                <a:spcPts val="600"/>
              </a:spcBef>
              <a:buClrTx/>
              <a:buSzPct val="80000"/>
              <a:buNone/>
            </a:pPr>
            <a:endParaRPr lang="fr-FR" altLang="fr-FR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3738" y="537975"/>
            <a:ext cx="9267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68400" indent="-177800"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708150" indent="-179388">
              <a:buClr>
                <a:schemeClr val="tx1"/>
              </a:buClr>
              <a:buSzPct val="9000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154238" indent="-180975"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6114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30686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5258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983038" indent="-1809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2800" b="1" dirty="0"/>
              <a:t>Constats en matière de vaccination en 2015 </a:t>
            </a:r>
            <a:r>
              <a:rPr lang="fr-FR" altLang="fr-FR" sz="2000" b="1" dirty="0"/>
              <a:t>(1/3) </a:t>
            </a:r>
            <a:endParaRPr lang="fr-FR" alt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7C877-D05F-4062-A4EA-8A11B324ED41}" type="slidenum">
              <a:rPr lang="en-US" altLang="fr-FR" smtClean="0"/>
              <a:pPr>
                <a:defRPr/>
              </a:pPr>
              <a:t>9</a:t>
            </a:fld>
            <a:endParaRPr lang="en-US" altLang="fr-F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MP + project master">
  <a:themeElements>
    <a:clrScheme name="Permira_Presentation 6'03 10">
      <a:dk1>
        <a:srgbClr val="000000"/>
      </a:dk1>
      <a:lt1>
        <a:srgbClr val="FFFFFF"/>
      </a:lt1>
      <a:dk2>
        <a:srgbClr val="162C54"/>
      </a:dk2>
      <a:lt2>
        <a:srgbClr val="B9B9B9"/>
      </a:lt2>
      <a:accent1>
        <a:srgbClr val="162C54"/>
      </a:accent1>
      <a:accent2>
        <a:srgbClr val="5F7A9B"/>
      </a:accent2>
      <a:accent3>
        <a:srgbClr val="FFFFFF"/>
      </a:accent3>
      <a:accent4>
        <a:srgbClr val="000000"/>
      </a:accent4>
      <a:accent5>
        <a:srgbClr val="ABACB3"/>
      </a:accent5>
      <a:accent6>
        <a:srgbClr val="556E8C"/>
      </a:accent6>
      <a:hlink>
        <a:srgbClr val="ADCEEF"/>
      </a:hlink>
      <a:folHlink>
        <a:srgbClr val="E3BB11"/>
      </a:folHlink>
    </a:clrScheme>
    <a:fontScheme name="1_Laauser Formatvorla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mira_Presentation 6'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mira_Presentation 6'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7">
        <a:dk1>
          <a:srgbClr val="808080"/>
        </a:dk1>
        <a:lt1>
          <a:srgbClr val="FFFFFF"/>
        </a:lt1>
        <a:dk2>
          <a:srgbClr val="162C54"/>
        </a:dk2>
        <a:lt2>
          <a:srgbClr val="FF5C0B"/>
        </a:lt2>
        <a:accent1>
          <a:srgbClr val="FF5C0B"/>
        </a:accent1>
        <a:accent2>
          <a:srgbClr val="ADCEEF"/>
        </a:accent2>
        <a:accent3>
          <a:srgbClr val="ABACB3"/>
        </a:accent3>
        <a:accent4>
          <a:srgbClr val="DADADA"/>
        </a:accent4>
        <a:accent5>
          <a:srgbClr val="FFB5AA"/>
        </a:accent5>
        <a:accent6>
          <a:srgbClr val="9CBAD9"/>
        </a:accent6>
        <a:hlink>
          <a:srgbClr val="FF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mira_Presentation 6'03 8">
        <a:dk1>
          <a:srgbClr val="000000"/>
        </a:dk1>
        <a:lt1>
          <a:srgbClr val="FFFFFF"/>
        </a:lt1>
        <a:dk2>
          <a:srgbClr val="162C54"/>
        </a:dk2>
        <a:lt2>
          <a:srgbClr val="808080"/>
        </a:lt2>
        <a:accent1>
          <a:srgbClr val="FF5C0B"/>
        </a:accent1>
        <a:accent2>
          <a:srgbClr val="ADCEEF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9CBAD9"/>
        </a:accent6>
        <a:hlink>
          <a:srgbClr val="3366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9">
        <a:dk1>
          <a:srgbClr val="000000"/>
        </a:dk1>
        <a:lt1>
          <a:srgbClr val="FFFFFF"/>
        </a:lt1>
        <a:dk2>
          <a:srgbClr val="162C54"/>
        </a:dk2>
        <a:lt2>
          <a:srgbClr val="B9B9B9"/>
        </a:lt2>
        <a:accent1>
          <a:srgbClr val="5F7A9B"/>
        </a:accent1>
        <a:accent2>
          <a:srgbClr val="ADCEEF"/>
        </a:accent2>
        <a:accent3>
          <a:srgbClr val="FFFFFF"/>
        </a:accent3>
        <a:accent4>
          <a:srgbClr val="000000"/>
        </a:accent4>
        <a:accent5>
          <a:srgbClr val="B6BECB"/>
        </a:accent5>
        <a:accent6>
          <a:srgbClr val="9CBAD9"/>
        </a:accent6>
        <a:hlink>
          <a:srgbClr val="CDECFF"/>
        </a:hlink>
        <a:folHlink>
          <a:srgbClr val="E3BB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mira_Presentation 6'03 10">
        <a:dk1>
          <a:srgbClr val="000000"/>
        </a:dk1>
        <a:lt1>
          <a:srgbClr val="FFFFFF"/>
        </a:lt1>
        <a:dk2>
          <a:srgbClr val="162C54"/>
        </a:dk2>
        <a:lt2>
          <a:srgbClr val="B9B9B9"/>
        </a:lt2>
        <a:accent1>
          <a:srgbClr val="162C54"/>
        </a:accent1>
        <a:accent2>
          <a:srgbClr val="5F7A9B"/>
        </a:accent2>
        <a:accent3>
          <a:srgbClr val="FFFFFF"/>
        </a:accent3>
        <a:accent4>
          <a:srgbClr val="000000"/>
        </a:accent4>
        <a:accent5>
          <a:srgbClr val="ABACB3"/>
        </a:accent5>
        <a:accent6>
          <a:srgbClr val="556E8C"/>
        </a:accent6>
        <a:hlink>
          <a:srgbClr val="ADCEEF"/>
        </a:hlink>
        <a:folHlink>
          <a:srgbClr val="E3BB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12466</TotalTime>
  <Words>1231</Words>
  <Application>Microsoft Office PowerPoint</Application>
  <PresentationFormat>Format A4 (210 x 297 mm)</PresentationFormat>
  <Paragraphs>224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Times New Roman</vt:lpstr>
      <vt:lpstr>Trebuchet MS</vt:lpstr>
      <vt:lpstr>Wingdings</vt:lpstr>
      <vt:lpstr>AMP + project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 template test 1</dc:title>
  <dc:creator>AMP</dc:creator>
  <cp:lastModifiedBy>Dr APLOGAN</cp:lastModifiedBy>
  <cp:revision>1330</cp:revision>
  <cp:lastPrinted>2017-01-25T15:10:41Z</cp:lastPrinted>
  <dcterms:created xsi:type="dcterms:W3CDTF">2010-07-13T10:17:16Z</dcterms:created>
  <dcterms:modified xsi:type="dcterms:W3CDTF">2017-04-28T07:59:29Z</dcterms:modified>
</cp:coreProperties>
</file>